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638" r:id="rId5"/>
    <p:sldId id="714" r:id="rId6"/>
    <p:sldId id="658" r:id="rId7"/>
    <p:sldId id="639" r:id="rId8"/>
    <p:sldId id="640" r:id="rId9"/>
    <p:sldId id="650" r:id="rId10"/>
    <p:sldId id="652" r:id="rId11"/>
    <p:sldId id="653" r:id="rId12"/>
    <p:sldId id="655" r:id="rId13"/>
    <p:sldId id="657" r:id="rId14"/>
    <p:sldId id="270" r:id="rId15"/>
    <p:sldId id="271" r:id="rId16"/>
    <p:sldId id="272" r:id="rId17"/>
    <p:sldId id="273" r:id="rId18"/>
    <p:sldId id="274" r:id="rId19"/>
    <p:sldId id="275" r:id="rId20"/>
    <p:sldId id="276" r:id="rId21"/>
    <p:sldId id="277" r:id="rId22"/>
    <p:sldId id="278" r:id="rId23"/>
    <p:sldId id="269" r:id="rId24"/>
    <p:sldId id="279" r:id="rId25"/>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A97FEE-04D6-AB33-EF5E-E6027F0EA6FC}" v="191" dt="2025-03-31T15:00:13.662"/>
    <p1510:client id="{EB9400EE-7904-DE97-5134-2361A21613E7}" v="1" dt="2025-03-31T14:47:28.8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fld id="{846CE7D5-CF57-46EF-B807-FDD0502418D4}" type="datetimeFigureOut">
              <a:rPr lang="en-GB" smtClean="0"/>
              <a:t>31/03/2025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fld id="{846CE7D5-CF57-46EF-B807-FDD0502418D4}" type="datetimeFigureOut">
              <a:rPr lang="en-GB" smtClean="0"/>
              <a:t>31/03/2025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GB" smtClean="0"/>
              <a:t>31/03/2025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31/03/2025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31/03/2025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31/03/2025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GB" smtClean="0"/>
              <a:t>31/03/2025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A0AD3-010B-0793-7B6E-AC92F2E3DFE9}"/>
              </a:ext>
            </a:extLst>
          </p:cNvPr>
          <p:cNvSpPr>
            <a:spLocks noGrp="1"/>
          </p:cNvSpPr>
          <p:nvPr>
            <p:ph type="title"/>
          </p:nvPr>
        </p:nvSpPr>
        <p:spPr>
          <a:xfrm>
            <a:off x="2628" y="-190929"/>
            <a:ext cx="11299686" cy="1325563"/>
          </a:xfrm>
        </p:spPr>
        <p:txBody>
          <a:bodyPr>
            <a:normAutofit/>
          </a:bodyPr>
          <a:lstStyle/>
          <a:p>
            <a:r>
              <a:rPr lang="en-GB" u="sng" dirty="0">
                <a:ea typeface="Calibri Light"/>
                <a:cs typeface="Calibri Light"/>
              </a:rPr>
              <a:t>Morning challenge</a:t>
            </a:r>
          </a:p>
        </p:txBody>
      </p:sp>
      <p:pic>
        <p:nvPicPr>
          <p:cNvPr id="5" name="Picture 4" descr="A table of words&#10;&#10;AI-generated content may be incorrect.">
            <a:extLst>
              <a:ext uri="{FF2B5EF4-FFF2-40B4-BE49-F238E27FC236}">
                <a16:creationId xmlns:a16="http://schemas.microsoft.com/office/drawing/2014/main" id="{DBE6612C-6E81-875B-9D30-FEF207E6730A}"/>
              </a:ext>
            </a:extLst>
          </p:cNvPr>
          <p:cNvPicPr>
            <a:picLocks noChangeAspect="1"/>
          </p:cNvPicPr>
          <p:nvPr/>
        </p:nvPicPr>
        <p:blipFill>
          <a:blip r:embed="rId2"/>
          <a:stretch>
            <a:fillRect/>
          </a:stretch>
        </p:blipFill>
        <p:spPr>
          <a:xfrm>
            <a:off x="242629" y="1716430"/>
            <a:ext cx="5095875" cy="3857625"/>
          </a:xfrm>
          <a:prstGeom prst="rect">
            <a:avLst/>
          </a:prstGeom>
        </p:spPr>
      </p:pic>
      <p:pic>
        <p:nvPicPr>
          <p:cNvPr id="6" name="Picture 5" descr="A white background with black text&#10;&#10;AI-generated content may be incorrect.">
            <a:extLst>
              <a:ext uri="{FF2B5EF4-FFF2-40B4-BE49-F238E27FC236}">
                <a16:creationId xmlns:a16="http://schemas.microsoft.com/office/drawing/2014/main" id="{70364838-E00A-2C98-1153-6AFB00301DC1}"/>
              </a:ext>
            </a:extLst>
          </p:cNvPr>
          <p:cNvPicPr>
            <a:picLocks noChangeAspect="1"/>
          </p:cNvPicPr>
          <p:nvPr/>
        </p:nvPicPr>
        <p:blipFill>
          <a:blip r:embed="rId3"/>
          <a:stretch>
            <a:fillRect/>
          </a:stretch>
        </p:blipFill>
        <p:spPr>
          <a:xfrm>
            <a:off x="6394364" y="863428"/>
            <a:ext cx="4984406" cy="1496197"/>
          </a:xfrm>
          <a:prstGeom prst="rect">
            <a:avLst/>
          </a:prstGeom>
        </p:spPr>
      </p:pic>
      <p:pic>
        <p:nvPicPr>
          <p:cNvPr id="7" name="Picture 6" descr="A white sheet of paper with black text&#10;&#10;AI-generated content may be incorrect.">
            <a:extLst>
              <a:ext uri="{FF2B5EF4-FFF2-40B4-BE49-F238E27FC236}">
                <a16:creationId xmlns:a16="http://schemas.microsoft.com/office/drawing/2014/main" id="{B872790E-65D8-82AC-58D0-86897EF280C3}"/>
              </a:ext>
            </a:extLst>
          </p:cNvPr>
          <p:cNvPicPr>
            <a:picLocks noChangeAspect="1"/>
          </p:cNvPicPr>
          <p:nvPr/>
        </p:nvPicPr>
        <p:blipFill>
          <a:blip r:embed="rId4"/>
          <a:stretch>
            <a:fillRect/>
          </a:stretch>
        </p:blipFill>
        <p:spPr>
          <a:xfrm>
            <a:off x="6391790" y="2342120"/>
            <a:ext cx="5010150" cy="3924300"/>
          </a:xfrm>
          <a:prstGeom prst="rect">
            <a:avLst/>
          </a:prstGeom>
        </p:spPr>
      </p:pic>
    </p:spTree>
    <p:extLst>
      <p:ext uri="{BB962C8B-B14F-4D97-AF65-F5344CB8AC3E}">
        <p14:creationId xmlns:p14="http://schemas.microsoft.com/office/powerpoint/2010/main" val="980824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2A6DD1-1393-4F1A-4231-519588BE35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5EF4E0-1A0C-71F6-7508-D37A724B2AD2}"/>
              </a:ext>
            </a:extLst>
          </p:cNvPr>
          <p:cNvSpPr>
            <a:spLocks noGrp="1"/>
          </p:cNvSpPr>
          <p:nvPr>
            <p:ph type="title"/>
          </p:nvPr>
        </p:nvSpPr>
        <p:spPr>
          <a:xfrm>
            <a:off x="92426" y="2472327"/>
            <a:ext cx="11174627" cy="1325563"/>
          </a:xfrm>
        </p:spPr>
        <p:txBody>
          <a:bodyPr>
            <a:normAutofit fontScale="90000"/>
          </a:bodyPr>
          <a:lstStyle/>
          <a:p>
            <a:r>
              <a:rPr lang="en-GB">
                <a:cs typeface="Calibri Light"/>
              </a:rPr>
              <a:t>Like it, write it... </a:t>
            </a:r>
            <a:br>
              <a:rPr lang="en-GB">
                <a:cs typeface="Calibri Light"/>
              </a:rPr>
            </a:br>
            <a:br>
              <a:rPr lang="en-GB">
                <a:cs typeface="Calibri Light"/>
              </a:rPr>
            </a:br>
            <a:r>
              <a:rPr lang="en-GB">
                <a:cs typeface="Calibri Light"/>
              </a:rPr>
              <a:t>Write your final point as to why you are the best father to be chosen to accompany the children to space. </a:t>
            </a:r>
            <a:br>
              <a:rPr lang="en-GB">
                <a:cs typeface="Calibri Light"/>
              </a:rPr>
            </a:br>
            <a:br>
              <a:rPr lang="en-GB">
                <a:cs typeface="Calibri Light"/>
              </a:rPr>
            </a:br>
            <a:r>
              <a:rPr lang="en-GB" sz="3600">
                <a:solidFill>
                  <a:srgbClr val="FF0000"/>
                </a:solidFill>
                <a:cs typeface="Calibri Light"/>
              </a:rPr>
              <a:t>Sentence 1 – why you should be chosen. </a:t>
            </a:r>
            <a:br>
              <a:rPr lang="en-GB" sz="3600">
                <a:cs typeface="Calibri Light"/>
              </a:rPr>
            </a:br>
            <a:r>
              <a:rPr lang="en-GB" sz="3600">
                <a:solidFill>
                  <a:srgbClr val="00B050"/>
                </a:solidFill>
                <a:cs typeface="Calibri Light"/>
              </a:rPr>
              <a:t>Sentence 2- Elaborate, give an example of what you have done. </a:t>
            </a:r>
            <a:br>
              <a:rPr lang="en-GB" sz="3600">
                <a:cs typeface="Calibri Light"/>
              </a:rPr>
            </a:br>
            <a:r>
              <a:rPr lang="en-GB" sz="3600">
                <a:solidFill>
                  <a:srgbClr val="7030A0"/>
                </a:solidFill>
                <a:cs typeface="Calibri Light"/>
              </a:rPr>
              <a:t>Sentence 3- Why does this make you the best person for the role?</a:t>
            </a:r>
            <a:br>
              <a:rPr lang="en-GB" sz="3600">
                <a:cs typeface="Calibri Light"/>
              </a:rPr>
            </a:br>
            <a:r>
              <a:rPr lang="en-GB" sz="3600">
                <a:solidFill>
                  <a:srgbClr val="C00000"/>
                </a:solidFill>
                <a:cs typeface="Calibri Light"/>
              </a:rPr>
              <a:t>Sentence 4 – Remind Dr Drax that you are the best person for the position. </a:t>
            </a:r>
            <a:endParaRPr lang="en-GB">
              <a:solidFill>
                <a:srgbClr val="C00000"/>
              </a:solidFill>
              <a:cs typeface="Calibri Light"/>
            </a:endParaRPr>
          </a:p>
        </p:txBody>
      </p:sp>
    </p:spTree>
    <p:extLst>
      <p:ext uri="{BB962C8B-B14F-4D97-AF65-F5344CB8AC3E}">
        <p14:creationId xmlns:p14="http://schemas.microsoft.com/office/powerpoint/2010/main" val="1855210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3942F9-4A47-C8BC-DD0E-673C99D0C4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47B695-F331-B803-2548-913DDA84AD6C}"/>
              </a:ext>
            </a:extLst>
          </p:cNvPr>
          <p:cNvSpPr>
            <a:spLocks noGrp="1"/>
          </p:cNvSpPr>
          <p:nvPr>
            <p:ph type="title"/>
          </p:nvPr>
        </p:nvSpPr>
        <p:spPr>
          <a:xfrm>
            <a:off x="387507" y="2611130"/>
            <a:ext cx="10515600" cy="2816432"/>
          </a:xfrm>
        </p:spPr>
        <p:txBody>
          <a:bodyPr>
            <a:normAutofit fontScale="90000"/>
          </a:bodyPr>
          <a:lstStyle/>
          <a:p>
            <a:pPr algn="ctr"/>
            <a:r>
              <a:rPr lang="en-GB"/>
              <a:t>Articulate:</a:t>
            </a:r>
            <a:br>
              <a:rPr lang="en-GB"/>
            </a:br>
            <a:br>
              <a:rPr lang="en-GB"/>
            </a:br>
            <a:br>
              <a:rPr lang="en-GB"/>
            </a:br>
            <a:r>
              <a:rPr lang="en-GB" sz="9600"/>
              <a:t>Orbit</a:t>
            </a:r>
            <a:br>
              <a:rPr lang="en-GB" sz="9600"/>
            </a:br>
            <a:br>
              <a:rPr lang="en-GB"/>
            </a:br>
            <a:endParaRPr lang="en-GB"/>
          </a:p>
        </p:txBody>
      </p:sp>
      <p:pic>
        <p:nvPicPr>
          <p:cNvPr id="3" name="Picture 2" descr="Space Clipart-orbit of the moon around the earth orbit of earth around the  sun">
            <a:extLst>
              <a:ext uri="{FF2B5EF4-FFF2-40B4-BE49-F238E27FC236}">
                <a16:creationId xmlns:a16="http://schemas.microsoft.com/office/drawing/2014/main" id="{E214ECA7-B1A8-3584-0210-D9BE8C981C82}"/>
              </a:ext>
            </a:extLst>
          </p:cNvPr>
          <p:cNvPicPr>
            <a:picLocks noChangeAspect="1"/>
          </p:cNvPicPr>
          <p:nvPr/>
        </p:nvPicPr>
        <p:blipFill>
          <a:blip r:embed="rId2"/>
          <a:stretch>
            <a:fillRect/>
          </a:stretch>
        </p:blipFill>
        <p:spPr>
          <a:xfrm>
            <a:off x="8633791" y="4189160"/>
            <a:ext cx="2743200" cy="2234461"/>
          </a:xfrm>
          <a:prstGeom prst="rect">
            <a:avLst/>
          </a:prstGeom>
        </p:spPr>
      </p:pic>
    </p:spTree>
    <p:extLst>
      <p:ext uri="{BB962C8B-B14F-4D97-AF65-F5344CB8AC3E}">
        <p14:creationId xmlns:p14="http://schemas.microsoft.com/office/powerpoint/2010/main" val="119742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1D5665-FF3E-64DE-0546-057D355703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12272E-66C1-CFCF-151B-CB88EAF04F45}"/>
              </a:ext>
            </a:extLst>
          </p:cNvPr>
          <p:cNvSpPr>
            <a:spLocks noGrp="1"/>
          </p:cNvSpPr>
          <p:nvPr>
            <p:ph type="title"/>
          </p:nvPr>
        </p:nvSpPr>
        <p:spPr>
          <a:xfrm>
            <a:off x="387507" y="2611130"/>
            <a:ext cx="10515600" cy="2816432"/>
          </a:xfrm>
        </p:spPr>
        <p:txBody>
          <a:bodyPr>
            <a:normAutofit fontScale="90000"/>
          </a:bodyPr>
          <a:lstStyle/>
          <a:p>
            <a:pPr algn="ctr"/>
            <a:r>
              <a:rPr lang="en-GB"/>
              <a:t>Articulate:</a:t>
            </a:r>
            <a:br>
              <a:rPr lang="en-GB"/>
            </a:br>
            <a:br>
              <a:rPr lang="en-GB"/>
            </a:br>
            <a:br>
              <a:rPr lang="en-GB"/>
            </a:br>
            <a:r>
              <a:rPr lang="en-GB" sz="9600"/>
              <a:t>28 days</a:t>
            </a:r>
            <a:br>
              <a:rPr lang="en-GB" sz="9600"/>
            </a:br>
            <a:br>
              <a:rPr lang="en-GB"/>
            </a:br>
            <a:endParaRPr lang="en-GB"/>
          </a:p>
        </p:txBody>
      </p:sp>
      <p:pic>
        <p:nvPicPr>
          <p:cNvPr id="3" name="Picture 2" descr="Space Clipart-orbit of the moon around the earth orbit of earth around the  sun">
            <a:extLst>
              <a:ext uri="{FF2B5EF4-FFF2-40B4-BE49-F238E27FC236}">
                <a16:creationId xmlns:a16="http://schemas.microsoft.com/office/drawing/2014/main" id="{B78968E0-0C9A-E0E3-90F1-0A1155A44ED0}"/>
              </a:ext>
            </a:extLst>
          </p:cNvPr>
          <p:cNvPicPr>
            <a:picLocks noChangeAspect="1"/>
          </p:cNvPicPr>
          <p:nvPr/>
        </p:nvPicPr>
        <p:blipFill>
          <a:blip r:embed="rId2"/>
          <a:stretch>
            <a:fillRect/>
          </a:stretch>
        </p:blipFill>
        <p:spPr>
          <a:xfrm>
            <a:off x="9086574" y="4310639"/>
            <a:ext cx="2743200" cy="2234461"/>
          </a:xfrm>
          <a:prstGeom prst="rect">
            <a:avLst/>
          </a:prstGeom>
        </p:spPr>
      </p:pic>
    </p:spTree>
    <p:extLst>
      <p:ext uri="{BB962C8B-B14F-4D97-AF65-F5344CB8AC3E}">
        <p14:creationId xmlns:p14="http://schemas.microsoft.com/office/powerpoint/2010/main" val="3816633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563804-210F-E950-5E43-C808118740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D4E29C-9C93-D502-1AEE-3EE56840A883}"/>
              </a:ext>
            </a:extLst>
          </p:cNvPr>
          <p:cNvSpPr>
            <a:spLocks noGrp="1"/>
          </p:cNvSpPr>
          <p:nvPr>
            <p:ph type="title"/>
          </p:nvPr>
        </p:nvSpPr>
        <p:spPr>
          <a:xfrm>
            <a:off x="840290" y="2710521"/>
            <a:ext cx="10515600" cy="2816432"/>
          </a:xfrm>
        </p:spPr>
        <p:txBody>
          <a:bodyPr>
            <a:normAutofit fontScale="90000"/>
          </a:bodyPr>
          <a:lstStyle/>
          <a:p>
            <a:pPr algn="ctr"/>
            <a:r>
              <a:rPr lang="en-GB"/>
              <a:t>Articulate:</a:t>
            </a:r>
            <a:br>
              <a:rPr lang="en-GB"/>
            </a:br>
            <a:br>
              <a:rPr lang="en-GB"/>
            </a:br>
            <a:br>
              <a:rPr lang="en-GB" sz="9600"/>
            </a:br>
            <a:r>
              <a:rPr lang="en-GB" sz="9600" b="1"/>
              <a:t>M</a:t>
            </a:r>
            <a:r>
              <a:rPr lang="en-GB" sz="9600"/>
              <a:t>y </a:t>
            </a:r>
            <a:r>
              <a:rPr lang="en-GB" sz="9600" b="1"/>
              <a:t>V</a:t>
            </a:r>
            <a:r>
              <a:rPr lang="en-GB" sz="9600"/>
              <a:t>ery </a:t>
            </a:r>
            <a:r>
              <a:rPr lang="en-GB" sz="9600" b="1"/>
              <a:t>E</a:t>
            </a:r>
            <a:r>
              <a:rPr lang="en-GB" sz="9600"/>
              <a:t>asy </a:t>
            </a:r>
            <a:r>
              <a:rPr lang="en-GB" sz="9600" b="1"/>
              <a:t>M</a:t>
            </a:r>
            <a:r>
              <a:rPr lang="en-GB" sz="9600"/>
              <a:t>ethod </a:t>
            </a:r>
            <a:r>
              <a:rPr lang="en-GB" sz="9600" b="1"/>
              <a:t>J</a:t>
            </a:r>
            <a:r>
              <a:rPr lang="en-GB" sz="9600"/>
              <a:t>ust </a:t>
            </a:r>
            <a:r>
              <a:rPr lang="en-GB" sz="9600" b="1"/>
              <a:t>S</a:t>
            </a:r>
            <a:r>
              <a:rPr lang="en-GB" sz="9600"/>
              <a:t>peeds</a:t>
            </a:r>
            <a:r>
              <a:rPr lang="en-GB" sz="9600" b="1"/>
              <a:t> U</a:t>
            </a:r>
            <a:r>
              <a:rPr lang="en-GB" sz="9600"/>
              <a:t>p </a:t>
            </a:r>
            <a:r>
              <a:rPr lang="en-GB" sz="9600" b="1"/>
              <a:t>N</a:t>
            </a:r>
            <a:r>
              <a:rPr lang="en-GB" sz="9600"/>
              <a:t>othing</a:t>
            </a:r>
            <a:br>
              <a:rPr lang="en-GB" sz="9600"/>
            </a:br>
            <a:br>
              <a:rPr lang="en-GB"/>
            </a:br>
            <a:endParaRPr lang="en-GB"/>
          </a:p>
        </p:txBody>
      </p:sp>
      <p:pic>
        <p:nvPicPr>
          <p:cNvPr id="3" name="Picture 2" descr="Solar System Clipart Royalty-Free Images, Stock Photos &amp; Pictures |  Shutterstock">
            <a:extLst>
              <a:ext uri="{FF2B5EF4-FFF2-40B4-BE49-F238E27FC236}">
                <a16:creationId xmlns:a16="http://schemas.microsoft.com/office/drawing/2014/main" id="{F92DAD5A-DA2B-40CC-AD12-93171410A471}"/>
              </a:ext>
            </a:extLst>
          </p:cNvPr>
          <p:cNvPicPr>
            <a:picLocks noChangeAspect="1"/>
          </p:cNvPicPr>
          <p:nvPr/>
        </p:nvPicPr>
        <p:blipFill>
          <a:blip r:embed="rId2"/>
          <a:stretch>
            <a:fillRect/>
          </a:stretch>
        </p:blipFill>
        <p:spPr>
          <a:xfrm>
            <a:off x="3542749" y="1148217"/>
            <a:ext cx="5106502" cy="1833824"/>
          </a:xfrm>
          <a:prstGeom prst="rect">
            <a:avLst/>
          </a:prstGeom>
        </p:spPr>
      </p:pic>
    </p:spTree>
    <p:extLst>
      <p:ext uri="{BB962C8B-B14F-4D97-AF65-F5344CB8AC3E}">
        <p14:creationId xmlns:p14="http://schemas.microsoft.com/office/powerpoint/2010/main" val="2966141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1AD053-4572-E6F6-82DB-B17F5B5AEE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E21C22-8348-9FD1-CCE1-17BEEF016E59}"/>
              </a:ext>
            </a:extLst>
          </p:cNvPr>
          <p:cNvSpPr>
            <a:spLocks noGrp="1"/>
          </p:cNvSpPr>
          <p:nvPr>
            <p:ph type="title"/>
          </p:nvPr>
        </p:nvSpPr>
        <p:spPr>
          <a:xfrm>
            <a:off x="387507" y="2611130"/>
            <a:ext cx="10515600" cy="2816432"/>
          </a:xfrm>
        </p:spPr>
        <p:txBody>
          <a:bodyPr>
            <a:normAutofit fontScale="90000"/>
          </a:bodyPr>
          <a:lstStyle/>
          <a:p>
            <a:pPr algn="ctr"/>
            <a:r>
              <a:rPr lang="en-GB"/>
              <a:t>Articulate:</a:t>
            </a:r>
            <a:br>
              <a:rPr lang="en-GB"/>
            </a:br>
            <a:br>
              <a:rPr lang="en-GB"/>
            </a:br>
            <a:br>
              <a:rPr lang="en-GB"/>
            </a:br>
            <a:r>
              <a:rPr lang="en-GB" sz="9600" b="1"/>
              <a:t>Gravity</a:t>
            </a:r>
            <a:br>
              <a:rPr lang="en-GB" sz="9600"/>
            </a:br>
            <a:br>
              <a:rPr lang="en-GB"/>
            </a:br>
            <a:endParaRPr lang="en-GB"/>
          </a:p>
        </p:txBody>
      </p:sp>
      <p:pic>
        <p:nvPicPr>
          <p:cNvPr id="3" name="Picture 2" descr="Gravity Clipart Images | Free Download | PNG Transparent Background -  Pngtree">
            <a:extLst>
              <a:ext uri="{FF2B5EF4-FFF2-40B4-BE49-F238E27FC236}">
                <a16:creationId xmlns:a16="http://schemas.microsoft.com/office/drawing/2014/main" id="{4317FBB6-6809-527E-D865-172C2D66AC27}"/>
              </a:ext>
            </a:extLst>
          </p:cNvPr>
          <p:cNvPicPr>
            <a:picLocks noChangeAspect="1"/>
          </p:cNvPicPr>
          <p:nvPr/>
        </p:nvPicPr>
        <p:blipFill>
          <a:blip r:embed="rId2"/>
          <a:stretch>
            <a:fillRect/>
          </a:stretch>
        </p:blipFill>
        <p:spPr>
          <a:xfrm>
            <a:off x="8514176" y="3274046"/>
            <a:ext cx="3302690" cy="3379994"/>
          </a:xfrm>
          <a:prstGeom prst="rect">
            <a:avLst/>
          </a:prstGeom>
        </p:spPr>
      </p:pic>
    </p:spTree>
    <p:extLst>
      <p:ext uri="{BB962C8B-B14F-4D97-AF65-F5344CB8AC3E}">
        <p14:creationId xmlns:p14="http://schemas.microsoft.com/office/powerpoint/2010/main" val="3069331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087C06-D2D9-996E-BE11-E2413F883A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141E3F-F4A4-5676-2ECD-4CFF40CAC055}"/>
              </a:ext>
            </a:extLst>
          </p:cNvPr>
          <p:cNvSpPr>
            <a:spLocks noGrp="1"/>
          </p:cNvSpPr>
          <p:nvPr>
            <p:ph type="title"/>
          </p:nvPr>
        </p:nvSpPr>
        <p:spPr>
          <a:xfrm>
            <a:off x="387507" y="2611130"/>
            <a:ext cx="10515600" cy="2816432"/>
          </a:xfrm>
        </p:spPr>
        <p:txBody>
          <a:bodyPr>
            <a:normAutofit fontScale="90000"/>
          </a:bodyPr>
          <a:lstStyle/>
          <a:p>
            <a:pPr algn="ctr"/>
            <a:r>
              <a:rPr lang="en-GB"/>
              <a:t>Articulate:</a:t>
            </a:r>
            <a:br>
              <a:rPr lang="en-GB"/>
            </a:br>
            <a:br>
              <a:rPr lang="en-GB" sz="9600"/>
            </a:br>
            <a:r>
              <a:rPr lang="en-GB" sz="9600"/>
              <a:t>Sphere</a:t>
            </a:r>
            <a:br>
              <a:rPr lang="en-GB" sz="9600"/>
            </a:br>
            <a:br>
              <a:rPr lang="en-GB"/>
            </a:br>
            <a:endParaRPr lang="en-GB"/>
          </a:p>
        </p:txBody>
      </p:sp>
      <p:pic>
        <p:nvPicPr>
          <p:cNvPr id="3" name="Picture 2" descr="The Sun the Earth the Moon stock illustration. Illustration of sphere -  27709539">
            <a:extLst>
              <a:ext uri="{FF2B5EF4-FFF2-40B4-BE49-F238E27FC236}">
                <a16:creationId xmlns:a16="http://schemas.microsoft.com/office/drawing/2014/main" id="{2A5052F6-0EED-78D7-C605-D381F83F1920}"/>
              </a:ext>
            </a:extLst>
          </p:cNvPr>
          <p:cNvPicPr>
            <a:picLocks noChangeAspect="1"/>
          </p:cNvPicPr>
          <p:nvPr/>
        </p:nvPicPr>
        <p:blipFill>
          <a:blip r:embed="rId2"/>
          <a:stretch>
            <a:fillRect/>
          </a:stretch>
        </p:blipFill>
        <p:spPr>
          <a:xfrm>
            <a:off x="8269357" y="4512327"/>
            <a:ext cx="2743200" cy="1831086"/>
          </a:xfrm>
          <a:prstGeom prst="rect">
            <a:avLst/>
          </a:prstGeom>
        </p:spPr>
      </p:pic>
    </p:spTree>
    <p:extLst>
      <p:ext uri="{BB962C8B-B14F-4D97-AF65-F5344CB8AC3E}">
        <p14:creationId xmlns:p14="http://schemas.microsoft.com/office/powerpoint/2010/main" val="3629404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B86425-2372-1257-3DCB-FE7A85D495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C69BF2-9E3E-77A9-1802-CC6C97CA7CE0}"/>
              </a:ext>
            </a:extLst>
          </p:cNvPr>
          <p:cNvSpPr>
            <a:spLocks noGrp="1"/>
          </p:cNvSpPr>
          <p:nvPr>
            <p:ph type="title"/>
          </p:nvPr>
        </p:nvSpPr>
        <p:spPr>
          <a:xfrm>
            <a:off x="387507" y="2611130"/>
            <a:ext cx="10515600" cy="2816432"/>
          </a:xfrm>
        </p:spPr>
        <p:txBody>
          <a:bodyPr>
            <a:normAutofit fontScale="90000"/>
          </a:bodyPr>
          <a:lstStyle/>
          <a:p>
            <a:pPr algn="ctr"/>
            <a:r>
              <a:rPr lang="en-GB"/>
              <a:t>Articulate:</a:t>
            </a:r>
            <a:br>
              <a:rPr lang="en-GB"/>
            </a:br>
            <a:br>
              <a:rPr lang="en-GB"/>
            </a:br>
            <a:br>
              <a:rPr lang="en-GB"/>
            </a:br>
            <a:r>
              <a:rPr lang="en-GB" sz="9600"/>
              <a:t>Day time</a:t>
            </a:r>
            <a:br>
              <a:rPr lang="en-GB" sz="9600"/>
            </a:br>
            <a:br>
              <a:rPr lang="en-GB"/>
            </a:br>
            <a:endParaRPr lang="en-GB"/>
          </a:p>
        </p:txBody>
      </p:sp>
      <p:pic>
        <p:nvPicPr>
          <p:cNvPr id="3" name="Picture 2" descr="In game night and day clock? | TerraTech Forum">
            <a:extLst>
              <a:ext uri="{FF2B5EF4-FFF2-40B4-BE49-F238E27FC236}">
                <a16:creationId xmlns:a16="http://schemas.microsoft.com/office/drawing/2014/main" id="{8A25905F-E6A3-3D91-E21C-EA1260E0A3FE}"/>
              </a:ext>
            </a:extLst>
          </p:cNvPr>
          <p:cNvPicPr>
            <a:picLocks noChangeAspect="1"/>
          </p:cNvPicPr>
          <p:nvPr/>
        </p:nvPicPr>
        <p:blipFill>
          <a:blip r:embed="rId2"/>
          <a:stretch>
            <a:fillRect/>
          </a:stretch>
        </p:blipFill>
        <p:spPr>
          <a:xfrm>
            <a:off x="8015357" y="2753139"/>
            <a:ext cx="3980069" cy="3991113"/>
          </a:xfrm>
          <a:prstGeom prst="rect">
            <a:avLst/>
          </a:prstGeom>
        </p:spPr>
      </p:pic>
    </p:spTree>
    <p:extLst>
      <p:ext uri="{BB962C8B-B14F-4D97-AF65-F5344CB8AC3E}">
        <p14:creationId xmlns:p14="http://schemas.microsoft.com/office/powerpoint/2010/main" val="2088535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580C38-0722-F651-0C4A-F8B6439894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B4B838-5AD8-A830-AA9A-8DFA8FD76D27}"/>
              </a:ext>
            </a:extLst>
          </p:cNvPr>
          <p:cNvSpPr>
            <a:spLocks noGrp="1"/>
          </p:cNvSpPr>
          <p:nvPr>
            <p:ph type="title"/>
          </p:nvPr>
        </p:nvSpPr>
        <p:spPr>
          <a:xfrm>
            <a:off x="387507" y="2611130"/>
            <a:ext cx="10515600" cy="2816432"/>
          </a:xfrm>
        </p:spPr>
        <p:txBody>
          <a:bodyPr>
            <a:normAutofit fontScale="90000"/>
          </a:bodyPr>
          <a:lstStyle/>
          <a:p>
            <a:pPr algn="ctr"/>
            <a:r>
              <a:rPr lang="en-GB"/>
              <a:t>Articulate:</a:t>
            </a:r>
            <a:br>
              <a:rPr lang="en-GB"/>
            </a:br>
            <a:br>
              <a:rPr lang="en-GB"/>
            </a:br>
            <a:br>
              <a:rPr lang="en-GB" sz="9600"/>
            </a:br>
            <a:r>
              <a:rPr lang="en-GB" sz="9600"/>
              <a:t>Night time</a:t>
            </a:r>
            <a:br>
              <a:rPr lang="en-GB" sz="9600"/>
            </a:br>
            <a:br>
              <a:rPr lang="en-GB"/>
            </a:br>
            <a:endParaRPr lang="en-GB"/>
          </a:p>
        </p:txBody>
      </p:sp>
      <p:pic>
        <p:nvPicPr>
          <p:cNvPr id="4" name="Picture 3" descr="In game night and day clock? | TerraTech Forum">
            <a:extLst>
              <a:ext uri="{FF2B5EF4-FFF2-40B4-BE49-F238E27FC236}">
                <a16:creationId xmlns:a16="http://schemas.microsoft.com/office/drawing/2014/main" id="{F67EB968-F7D0-E0AE-5F0E-1876038A5BF8}"/>
              </a:ext>
            </a:extLst>
          </p:cNvPr>
          <p:cNvPicPr>
            <a:picLocks noChangeAspect="1"/>
          </p:cNvPicPr>
          <p:nvPr/>
        </p:nvPicPr>
        <p:blipFill>
          <a:blip r:embed="rId2"/>
          <a:stretch>
            <a:fillRect/>
          </a:stretch>
        </p:blipFill>
        <p:spPr>
          <a:xfrm>
            <a:off x="8015357" y="2753139"/>
            <a:ext cx="3980069" cy="3991113"/>
          </a:xfrm>
          <a:prstGeom prst="rect">
            <a:avLst/>
          </a:prstGeom>
        </p:spPr>
      </p:pic>
    </p:spTree>
    <p:extLst>
      <p:ext uri="{BB962C8B-B14F-4D97-AF65-F5344CB8AC3E}">
        <p14:creationId xmlns:p14="http://schemas.microsoft.com/office/powerpoint/2010/main" val="2079403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1B7BCD-2B17-660E-CBA6-843835353A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1336CB-7BD8-C506-84D8-2F91912E13BB}"/>
              </a:ext>
            </a:extLst>
          </p:cNvPr>
          <p:cNvSpPr>
            <a:spLocks noGrp="1"/>
          </p:cNvSpPr>
          <p:nvPr>
            <p:ph type="title"/>
          </p:nvPr>
        </p:nvSpPr>
        <p:spPr>
          <a:xfrm>
            <a:off x="387507" y="2611130"/>
            <a:ext cx="10515600" cy="2816432"/>
          </a:xfrm>
        </p:spPr>
        <p:txBody>
          <a:bodyPr>
            <a:normAutofit fontScale="90000"/>
          </a:bodyPr>
          <a:lstStyle/>
          <a:p>
            <a:pPr algn="ctr"/>
            <a:r>
              <a:rPr lang="en-GB"/>
              <a:t>Articulate:</a:t>
            </a:r>
            <a:br>
              <a:rPr lang="en-GB"/>
            </a:br>
            <a:br>
              <a:rPr lang="en-GB"/>
            </a:br>
            <a:r>
              <a:rPr lang="en-GB" sz="9600"/>
              <a:t>Shadow</a:t>
            </a:r>
            <a:br>
              <a:rPr lang="en-GB"/>
            </a:br>
            <a:br>
              <a:rPr lang="en-GB"/>
            </a:br>
            <a:r>
              <a:rPr lang="en-GB"/>
              <a:t>(</a:t>
            </a:r>
            <a:r>
              <a:rPr lang="en-GB" i="1"/>
              <a:t>Hint – It is shortest at lunchtime – when the sun is highest)</a:t>
            </a:r>
            <a:br>
              <a:rPr lang="en-GB" sz="9600"/>
            </a:br>
            <a:br>
              <a:rPr lang="en-GB"/>
            </a:br>
            <a:endParaRPr lang="en-GB"/>
          </a:p>
        </p:txBody>
      </p:sp>
      <p:pic>
        <p:nvPicPr>
          <p:cNvPr id="3" name="Picture 2" descr="Shadowstick | Time | Space FM">
            <a:extLst>
              <a:ext uri="{FF2B5EF4-FFF2-40B4-BE49-F238E27FC236}">
                <a16:creationId xmlns:a16="http://schemas.microsoft.com/office/drawing/2014/main" id="{2B3926E0-89D9-C3A5-0C7F-C23D826B0C13}"/>
              </a:ext>
            </a:extLst>
          </p:cNvPr>
          <p:cNvPicPr>
            <a:picLocks noChangeAspect="1"/>
          </p:cNvPicPr>
          <p:nvPr/>
        </p:nvPicPr>
        <p:blipFill>
          <a:blip r:embed="rId2"/>
          <a:stretch>
            <a:fillRect/>
          </a:stretch>
        </p:blipFill>
        <p:spPr>
          <a:xfrm>
            <a:off x="7717183" y="148144"/>
            <a:ext cx="4488068" cy="3370146"/>
          </a:xfrm>
          <a:prstGeom prst="rect">
            <a:avLst/>
          </a:prstGeom>
        </p:spPr>
      </p:pic>
    </p:spTree>
    <p:extLst>
      <p:ext uri="{BB962C8B-B14F-4D97-AF65-F5344CB8AC3E}">
        <p14:creationId xmlns:p14="http://schemas.microsoft.com/office/powerpoint/2010/main" val="22700717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8B31E7-DB6B-30FA-1BC5-2CE0770D30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2A3D00-BFAD-C7A4-F3B4-AF06739D7F82}"/>
              </a:ext>
            </a:extLst>
          </p:cNvPr>
          <p:cNvSpPr>
            <a:spLocks noGrp="1"/>
          </p:cNvSpPr>
          <p:nvPr>
            <p:ph type="title"/>
          </p:nvPr>
        </p:nvSpPr>
        <p:spPr>
          <a:xfrm>
            <a:off x="387507" y="2611130"/>
            <a:ext cx="10515600" cy="2816432"/>
          </a:xfrm>
        </p:spPr>
        <p:txBody>
          <a:bodyPr>
            <a:normAutofit fontScale="90000"/>
          </a:bodyPr>
          <a:lstStyle/>
          <a:p>
            <a:pPr algn="ctr"/>
            <a:r>
              <a:rPr lang="en-GB"/>
              <a:t>Articulate:</a:t>
            </a:r>
            <a:br>
              <a:rPr lang="en-GB"/>
            </a:br>
            <a:br>
              <a:rPr lang="en-GB"/>
            </a:br>
            <a:br>
              <a:rPr lang="en-GB" sz="9600"/>
            </a:br>
            <a:r>
              <a:rPr lang="en-GB" sz="9600"/>
              <a:t>Axis</a:t>
            </a:r>
            <a:br>
              <a:rPr lang="en-GB" sz="9600"/>
            </a:br>
            <a:br>
              <a:rPr lang="en-GB"/>
            </a:br>
            <a:endParaRPr lang="en-GB"/>
          </a:p>
        </p:txBody>
      </p:sp>
      <p:pic>
        <p:nvPicPr>
          <p:cNvPr id="3" name="Picture 2" descr="Earth Axis Vector Art, Icons, and Graphics for Free Download">
            <a:extLst>
              <a:ext uri="{FF2B5EF4-FFF2-40B4-BE49-F238E27FC236}">
                <a16:creationId xmlns:a16="http://schemas.microsoft.com/office/drawing/2014/main" id="{0FC48C7E-1DE7-ED98-7E0A-675EE40F5D11}"/>
              </a:ext>
            </a:extLst>
          </p:cNvPr>
          <p:cNvPicPr>
            <a:picLocks noChangeAspect="1"/>
          </p:cNvPicPr>
          <p:nvPr/>
        </p:nvPicPr>
        <p:blipFill>
          <a:blip r:embed="rId2"/>
          <a:stretch>
            <a:fillRect/>
          </a:stretch>
        </p:blipFill>
        <p:spPr>
          <a:xfrm>
            <a:off x="7628835" y="1924878"/>
            <a:ext cx="4234069" cy="4178852"/>
          </a:xfrm>
          <a:prstGeom prst="rect">
            <a:avLst/>
          </a:prstGeom>
        </p:spPr>
      </p:pic>
    </p:spTree>
    <p:extLst>
      <p:ext uri="{BB962C8B-B14F-4D97-AF65-F5344CB8AC3E}">
        <p14:creationId xmlns:p14="http://schemas.microsoft.com/office/powerpoint/2010/main" val="2680151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71D9A5B-AC1B-5492-8613-F030D96D1103}"/>
              </a:ext>
            </a:extLst>
          </p:cNvPr>
          <p:cNvSpPr txBox="1"/>
          <p:nvPr/>
        </p:nvSpPr>
        <p:spPr>
          <a:xfrm>
            <a:off x="276024" y="0"/>
            <a:ext cx="5906922"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u="sng" dirty="0"/>
              <a:t>Tuesday 1st April 2025 </a:t>
            </a:r>
            <a:r>
              <a:rPr lang="en-GB" dirty="0"/>
              <a:t>                    </a:t>
            </a:r>
            <a:endParaRPr lang="en-US" dirty="0"/>
          </a:p>
          <a:p>
            <a:r>
              <a:rPr lang="en-GB" u="sng" dirty="0"/>
              <a:t>TBAT: Use joins consistently.</a:t>
            </a:r>
            <a:endParaRPr lang="en-US" dirty="0"/>
          </a:p>
        </p:txBody>
      </p:sp>
      <p:pic>
        <p:nvPicPr>
          <p:cNvPr id="3" name="Picture 2" descr="Handwriting Paper">
            <a:extLst>
              <a:ext uri="{FF2B5EF4-FFF2-40B4-BE49-F238E27FC236}">
                <a16:creationId xmlns:a16="http://schemas.microsoft.com/office/drawing/2014/main" id="{D389A5AC-F97F-9264-2922-B35F23892CB1}"/>
              </a:ext>
            </a:extLst>
          </p:cNvPr>
          <p:cNvPicPr>
            <a:picLocks noChangeAspect="1"/>
          </p:cNvPicPr>
          <p:nvPr/>
        </p:nvPicPr>
        <p:blipFill>
          <a:blip r:embed="rId2"/>
          <a:stretch>
            <a:fillRect/>
          </a:stretch>
        </p:blipFill>
        <p:spPr>
          <a:xfrm>
            <a:off x="4343271" y="595312"/>
            <a:ext cx="7439025" cy="5667375"/>
          </a:xfrm>
          <a:prstGeom prst="rect">
            <a:avLst/>
          </a:prstGeom>
        </p:spPr>
      </p:pic>
      <p:sp>
        <p:nvSpPr>
          <p:cNvPr id="4" name="TextBox 3">
            <a:extLst>
              <a:ext uri="{FF2B5EF4-FFF2-40B4-BE49-F238E27FC236}">
                <a16:creationId xmlns:a16="http://schemas.microsoft.com/office/drawing/2014/main" id="{F58978C4-9965-82FA-DC4D-857DE35622E4}"/>
              </a:ext>
            </a:extLst>
          </p:cNvPr>
          <p:cNvSpPr txBox="1"/>
          <p:nvPr/>
        </p:nvSpPr>
        <p:spPr>
          <a:xfrm>
            <a:off x="4146" y="636051"/>
            <a:ext cx="4563699" cy="62731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14999"/>
              </a:lnSpc>
            </a:pPr>
            <a:r>
              <a:rPr lang="en-GB" sz="2800" dirty="0">
                <a:latin typeface="Comic Sans MS"/>
                <a:cs typeface="Segoe UI"/>
              </a:rPr>
              <a:t>amplify</a:t>
            </a:r>
            <a:endParaRPr lang="en-US" sz="2800">
              <a:latin typeface="Comic Sans MS"/>
            </a:endParaRPr>
          </a:p>
          <a:p>
            <a:pPr>
              <a:lnSpc>
                <a:spcPct val="114999"/>
              </a:lnSpc>
            </a:pPr>
            <a:r>
              <a:rPr lang="en-GB" sz="2800" dirty="0">
                <a:latin typeface="Comic Sans MS"/>
                <a:cs typeface="Segoe UI"/>
              </a:rPr>
              <a:t>solidify</a:t>
            </a:r>
          </a:p>
          <a:p>
            <a:pPr>
              <a:lnSpc>
                <a:spcPct val="114999"/>
              </a:lnSpc>
            </a:pPr>
            <a:r>
              <a:rPr lang="en-GB" sz="2800" dirty="0">
                <a:latin typeface="Comic Sans MS"/>
                <a:cs typeface="Segoe UI"/>
              </a:rPr>
              <a:t>signify</a:t>
            </a:r>
          </a:p>
          <a:p>
            <a:pPr>
              <a:lnSpc>
                <a:spcPct val="114999"/>
              </a:lnSpc>
            </a:pPr>
            <a:r>
              <a:rPr lang="en-GB" sz="2800" dirty="0">
                <a:latin typeface="Comic Sans MS"/>
                <a:cs typeface="Segoe UI"/>
              </a:rPr>
              <a:t>falsify</a:t>
            </a:r>
          </a:p>
          <a:p>
            <a:pPr>
              <a:lnSpc>
                <a:spcPct val="114999"/>
              </a:lnSpc>
            </a:pPr>
            <a:r>
              <a:rPr lang="en-GB" sz="2800" dirty="0">
                <a:latin typeface="Comic Sans MS"/>
                <a:cs typeface="Segoe UI"/>
              </a:rPr>
              <a:t>glorify</a:t>
            </a:r>
          </a:p>
          <a:p>
            <a:r>
              <a:rPr lang="en-US" sz="2800" dirty="0">
                <a:latin typeface="Comic Sans MS"/>
                <a:cs typeface="Segoe UI"/>
              </a:rPr>
              <a:t>classify</a:t>
            </a:r>
            <a:endParaRPr lang="en-GB" sz="2800" dirty="0">
              <a:latin typeface="Comic Sans MS"/>
            </a:endParaRPr>
          </a:p>
          <a:p>
            <a:pPr>
              <a:lnSpc>
                <a:spcPct val="114999"/>
              </a:lnSpc>
            </a:pPr>
            <a:r>
              <a:rPr lang="en-GB" sz="2800" dirty="0">
                <a:latin typeface="Comic Sans MS"/>
                <a:cs typeface="Segoe UI"/>
              </a:rPr>
              <a:t>notify</a:t>
            </a:r>
          </a:p>
          <a:p>
            <a:pPr>
              <a:lnSpc>
                <a:spcPct val="114999"/>
              </a:lnSpc>
            </a:pPr>
            <a:r>
              <a:rPr lang="en-GB" sz="2800" dirty="0">
                <a:latin typeface="Comic Sans MS"/>
                <a:cs typeface="Segoe UI"/>
              </a:rPr>
              <a:t>testify</a:t>
            </a:r>
          </a:p>
          <a:p>
            <a:pPr>
              <a:lnSpc>
                <a:spcPct val="114999"/>
              </a:lnSpc>
            </a:pPr>
            <a:r>
              <a:rPr lang="en-GB" sz="2800" dirty="0">
                <a:latin typeface="Comic Sans MS"/>
                <a:cs typeface="Segoe UI"/>
              </a:rPr>
              <a:t>purify</a:t>
            </a:r>
          </a:p>
          <a:p>
            <a:pPr>
              <a:lnSpc>
                <a:spcPct val="114999"/>
              </a:lnSpc>
            </a:pPr>
            <a:r>
              <a:rPr lang="en-GB" sz="2800" dirty="0">
                <a:latin typeface="Comic Sans MS"/>
                <a:cs typeface="Segoe UI"/>
              </a:rPr>
              <a:t>intensify</a:t>
            </a:r>
            <a:endParaRPr lang="en-US" b="1" dirty="0">
              <a:latin typeface="cursive"/>
              <a:cs typeface="Segoe UI"/>
            </a:endParaRPr>
          </a:p>
          <a:p>
            <a:pPr>
              <a:lnSpc>
                <a:spcPct val="114999"/>
              </a:lnSpc>
            </a:pPr>
            <a:br>
              <a:rPr lang="en-GB" sz="2000" dirty="0">
                <a:latin typeface="Comic Sans MS"/>
              </a:rPr>
            </a:br>
            <a:r>
              <a:rPr lang="en-GB" dirty="0">
                <a:solidFill>
                  <a:srgbClr val="FF0000"/>
                </a:solidFill>
                <a:latin typeface="Comic Sans MS"/>
              </a:rPr>
              <a:t>Are there any words you are unsure of?</a:t>
            </a:r>
            <a:br>
              <a:rPr lang="en-GB" dirty="0">
                <a:latin typeface="Comic Sans MS"/>
              </a:rPr>
            </a:br>
            <a:r>
              <a:rPr lang="en-GB" dirty="0">
                <a:solidFill>
                  <a:srgbClr val="FF0000"/>
                </a:solidFill>
                <a:latin typeface="Comic Sans MS"/>
              </a:rPr>
              <a:t>Use a dictionary to look them up and then use them in a sentence.</a:t>
            </a:r>
            <a:endParaRPr lang="en-US" b="1">
              <a:solidFill>
                <a:srgbClr val="000000"/>
              </a:solidFill>
              <a:latin typeface="cursive"/>
            </a:endParaRPr>
          </a:p>
        </p:txBody>
      </p:sp>
    </p:spTree>
    <p:extLst>
      <p:ext uri="{BB962C8B-B14F-4D97-AF65-F5344CB8AC3E}">
        <p14:creationId xmlns:p14="http://schemas.microsoft.com/office/powerpoint/2010/main" val="3883103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DB28C-FCA5-B730-2ADC-8FDD04B06262}"/>
              </a:ext>
            </a:extLst>
          </p:cNvPr>
          <p:cNvSpPr>
            <a:spLocks noGrp="1"/>
          </p:cNvSpPr>
          <p:nvPr>
            <p:ph type="title"/>
          </p:nvPr>
        </p:nvSpPr>
        <p:spPr>
          <a:xfrm>
            <a:off x="199768" y="612260"/>
            <a:ext cx="10515600" cy="1325563"/>
          </a:xfrm>
        </p:spPr>
        <p:txBody>
          <a:bodyPr>
            <a:normAutofit fontScale="90000"/>
          </a:bodyPr>
          <a:lstStyle/>
          <a:p>
            <a:r>
              <a:rPr lang="en-GB"/>
              <a:t>QUIZ TIME!</a:t>
            </a:r>
            <a:br>
              <a:rPr lang="en-GB"/>
            </a:br>
            <a:br>
              <a:rPr lang="en-GB"/>
            </a:br>
            <a:r>
              <a:rPr lang="en-GB"/>
              <a:t>Earth and space </a:t>
            </a:r>
          </a:p>
        </p:txBody>
      </p:sp>
      <p:pic>
        <p:nvPicPr>
          <p:cNvPr id="3" name="Picture 2" descr="A paper with text and images of a moon&#10;&#10;AI-generated content may be incorrect.">
            <a:extLst>
              <a:ext uri="{FF2B5EF4-FFF2-40B4-BE49-F238E27FC236}">
                <a16:creationId xmlns:a16="http://schemas.microsoft.com/office/drawing/2014/main" id="{4C43F0EC-BD90-30CC-37DA-2918E6313376}"/>
              </a:ext>
            </a:extLst>
          </p:cNvPr>
          <p:cNvPicPr>
            <a:picLocks noChangeAspect="1"/>
          </p:cNvPicPr>
          <p:nvPr/>
        </p:nvPicPr>
        <p:blipFill>
          <a:blip r:embed="rId2"/>
          <a:stretch>
            <a:fillRect/>
          </a:stretch>
        </p:blipFill>
        <p:spPr>
          <a:xfrm>
            <a:off x="5904856" y="61912"/>
            <a:ext cx="4810125" cy="6734175"/>
          </a:xfrm>
          <a:prstGeom prst="rect">
            <a:avLst/>
          </a:prstGeom>
        </p:spPr>
      </p:pic>
      <p:pic>
        <p:nvPicPr>
          <p:cNvPr id="4" name="Picture 3" descr="Sun Moon Earth Vector Art, Icons, and Graphics for Free Download">
            <a:extLst>
              <a:ext uri="{FF2B5EF4-FFF2-40B4-BE49-F238E27FC236}">
                <a16:creationId xmlns:a16="http://schemas.microsoft.com/office/drawing/2014/main" id="{4AE03AC5-FAA7-1D1B-AF86-A9AE93A80ED6}"/>
              </a:ext>
            </a:extLst>
          </p:cNvPr>
          <p:cNvPicPr>
            <a:picLocks noChangeAspect="1"/>
          </p:cNvPicPr>
          <p:nvPr/>
        </p:nvPicPr>
        <p:blipFill>
          <a:blip r:embed="rId3"/>
          <a:stretch>
            <a:fillRect/>
          </a:stretch>
        </p:blipFill>
        <p:spPr>
          <a:xfrm>
            <a:off x="516835" y="2265335"/>
            <a:ext cx="2743199" cy="1642634"/>
          </a:xfrm>
          <a:prstGeom prst="rect">
            <a:avLst/>
          </a:prstGeom>
        </p:spPr>
      </p:pic>
    </p:spTree>
    <p:extLst>
      <p:ext uri="{BB962C8B-B14F-4D97-AF65-F5344CB8AC3E}">
        <p14:creationId xmlns:p14="http://schemas.microsoft.com/office/powerpoint/2010/main" val="31561858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FB66BB-9260-3946-B007-058F08F9B9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4E2699-6753-203C-663D-395DB764590D}"/>
              </a:ext>
            </a:extLst>
          </p:cNvPr>
          <p:cNvSpPr>
            <a:spLocks noGrp="1"/>
          </p:cNvSpPr>
          <p:nvPr>
            <p:ph type="title"/>
          </p:nvPr>
        </p:nvSpPr>
        <p:spPr>
          <a:xfrm>
            <a:off x="199768" y="2764395"/>
            <a:ext cx="11988113" cy="1325563"/>
          </a:xfrm>
        </p:spPr>
        <p:txBody>
          <a:bodyPr vert="horz" lIns="91440" tIns="45720" rIns="91440" bIns="45720" rtlCol="0" anchor="ctr">
            <a:noAutofit/>
          </a:bodyPr>
          <a:lstStyle/>
          <a:p>
            <a:r>
              <a:rPr lang="en-GB" sz="3600" b="1" dirty="0"/>
              <a:t>Group Work:</a:t>
            </a:r>
            <a:br>
              <a:rPr lang="en-GB" sz="3600" b="1" dirty="0"/>
            </a:br>
            <a:br>
              <a:rPr lang="en-GB" sz="3600" b="1" dirty="0"/>
            </a:br>
            <a:r>
              <a:rPr lang="en-GB" sz="3600" b="1" dirty="0"/>
              <a:t>1)Using the heading you have been given</a:t>
            </a:r>
            <a:r>
              <a:rPr lang="en-GB" sz="3600" dirty="0"/>
              <a:t>, </a:t>
            </a:r>
            <a:br>
              <a:rPr lang="en-US" sz="3600" dirty="0"/>
            </a:br>
            <a:r>
              <a:rPr lang="en-GB" sz="3600" dirty="0"/>
              <a:t>what information do you think the reader needs to know? </a:t>
            </a:r>
            <a:br>
              <a:rPr lang="en-GB" sz="3600" dirty="0"/>
            </a:br>
            <a:br>
              <a:rPr lang="en-GB" sz="3600" dirty="0"/>
            </a:br>
            <a:r>
              <a:rPr lang="en-GB" sz="3600" dirty="0"/>
              <a:t>Record on the A3 paper and be ready to share. </a:t>
            </a:r>
            <a:br>
              <a:rPr lang="en-GB" sz="3600" dirty="0"/>
            </a:br>
            <a:br>
              <a:rPr lang="en-GB" sz="3600" dirty="0"/>
            </a:br>
            <a:r>
              <a:rPr lang="en-GB" sz="3600" dirty="0"/>
              <a:t>Planets and their orbits, day and night, phases of the moon</a:t>
            </a:r>
            <a:br>
              <a:rPr lang="en-GB" sz="3600" dirty="0"/>
            </a:br>
            <a:br>
              <a:rPr lang="en-GB" sz="3600" dirty="0"/>
            </a:br>
            <a:r>
              <a:rPr lang="en-GB" sz="3600" dirty="0"/>
              <a:t>Use your books to help. </a:t>
            </a:r>
            <a:br>
              <a:rPr lang="en-GB" sz="3600" dirty="0"/>
            </a:br>
            <a:br>
              <a:rPr lang="en-GB" sz="3600" dirty="0"/>
            </a:br>
            <a:r>
              <a:rPr lang="en-GB" sz="3600" dirty="0"/>
              <a:t>2) Identify the most important three facts that you have written. </a:t>
            </a:r>
            <a:endParaRPr lang="en-US" sz="3600" dirty="0"/>
          </a:p>
        </p:txBody>
      </p:sp>
    </p:spTree>
    <p:extLst>
      <p:ext uri="{BB962C8B-B14F-4D97-AF65-F5344CB8AC3E}">
        <p14:creationId xmlns:p14="http://schemas.microsoft.com/office/powerpoint/2010/main" val="3219772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C702A4-8FA8-E7B0-116C-4E83CAFE00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F5C6E0-25A1-4B26-9562-4433469CD3FE}"/>
              </a:ext>
            </a:extLst>
          </p:cNvPr>
          <p:cNvSpPr>
            <a:spLocks noGrp="1"/>
          </p:cNvSpPr>
          <p:nvPr>
            <p:ph type="title"/>
          </p:nvPr>
        </p:nvSpPr>
        <p:spPr>
          <a:xfrm>
            <a:off x="54114" y="365125"/>
            <a:ext cx="11299686" cy="1325563"/>
          </a:xfrm>
        </p:spPr>
        <p:txBody>
          <a:bodyPr>
            <a:normAutofit fontScale="90000"/>
          </a:bodyPr>
          <a:lstStyle/>
          <a:p>
            <a:r>
              <a:rPr lang="en-GB" u="sng" dirty="0">
                <a:ea typeface="Calibri Light"/>
                <a:cs typeface="Calibri Light"/>
              </a:rPr>
              <a:t>1.4.25</a:t>
            </a:r>
            <a:br>
              <a:rPr lang="en-GB" u="sng" dirty="0">
                <a:ea typeface="Calibri Light"/>
                <a:cs typeface="Calibri Light"/>
              </a:rPr>
            </a:br>
            <a:r>
              <a:rPr lang="en-GB" u="sng" dirty="0">
                <a:ea typeface="Calibri Light"/>
                <a:cs typeface="Calibri Light"/>
              </a:rPr>
              <a:t>TBAT- use the appropriate method to solve arithmetic problems. </a:t>
            </a:r>
            <a:endParaRPr lang="en-GB" u="sng" dirty="0"/>
          </a:p>
        </p:txBody>
      </p:sp>
      <p:sp>
        <p:nvSpPr>
          <p:cNvPr id="3" name="TextBox 2">
            <a:extLst>
              <a:ext uri="{FF2B5EF4-FFF2-40B4-BE49-F238E27FC236}">
                <a16:creationId xmlns:a16="http://schemas.microsoft.com/office/drawing/2014/main" id="{1CE95EED-50FF-94C0-0FDA-221FE4B42553}"/>
              </a:ext>
            </a:extLst>
          </p:cNvPr>
          <p:cNvSpPr txBox="1"/>
          <p:nvPr/>
        </p:nvSpPr>
        <p:spPr>
          <a:xfrm>
            <a:off x="482924" y="1917897"/>
            <a:ext cx="10734706" cy="458587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3600" u="sng" dirty="0">
                <a:ea typeface="Calibri"/>
                <a:cs typeface="Calibri"/>
              </a:rPr>
              <a:t>3 in 3 </a:t>
            </a:r>
          </a:p>
          <a:p>
            <a:endParaRPr lang="en-GB" sz="3600">
              <a:ea typeface="Calibri"/>
              <a:cs typeface="Calibri"/>
            </a:endParaRPr>
          </a:p>
          <a:p>
            <a:pPr marL="342900" indent="-342900">
              <a:buAutoNum type="arabicParenR"/>
            </a:pPr>
            <a:r>
              <a:rPr lang="en-GB" sz="4400" dirty="0">
                <a:ea typeface="Calibri"/>
                <a:cs typeface="Calibri"/>
              </a:rPr>
              <a:t>456 x 12 = </a:t>
            </a:r>
          </a:p>
          <a:p>
            <a:pPr marL="342900" indent="-342900">
              <a:buAutoNum type="arabicParenR"/>
            </a:pPr>
            <a:endParaRPr lang="en-GB" sz="4400">
              <a:ea typeface="Calibri"/>
              <a:cs typeface="Calibri"/>
            </a:endParaRPr>
          </a:p>
          <a:p>
            <a:pPr marL="342900" indent="-342900">
              <a:buAutoNum type="arabicParenR"/>
            </a:pPr>
            <a:r>
              <a:rPr lang="en-GB" sz="4400" dirty="0">
                <a:ea typeface="Calibri"/>
                <a:cs typeface="Calibri"/>
              </a:rPr>
              <a:t>¾ + 5/6 = </a:t>
            </a:r>
          </a:p>
          <a:p>
            <a:pPr marL="342900" indent="-342900">
              <a:buAutoNum type="arabicParenR"/>
            </a:pPr>
            <a:endParaRPr lang="en-GB" sz="4400">
              <a:ea typeface="Calibri"/>
              <a:cs typeface="Calibri"/>
            </a:endParaRPr>
          </a:p>
          <a:p>
            <a:pPr marL="342900" indent="-342900">
              <a:buAutoNum type="arabicParenR"/>
            </a:pPr>
            <a:r>
              <a:rPr lang="en-GB" sz="4400" dirty="0">
                <a:ea typeface="Calibri"/>
                <a:cs typeface="Calibri"/>
              </a:rPr>
              <a:t>1    2/3    + 5/6 = </a:t>
            </a:r>
          </a:p>
        </p:txBody>
      </p:sp>
      <p:sp>
        <p:nvSpPr>
          <p:cNvPr id="4" name="TextBox 3">
            <a:extLst>
              <a:ext uri="{FF2B5EF4-FFF2-40B4-BE49-F238E27FC236}">
                <a16:creationId xmlns:a16="http://schemas.microsoft.com/office/drawing/2014/main" id="{33402862-A32E-3B0A-D4CD-2429DE23ED98}"/>
              </a:ext>
            </a:extLst>
          </p:cNvPr>
          <p:cNvSpPr txBox="1"/>
          <p:nvPr/>
        </p:nvSpPr>
        <p:spPr>
          <a:xfrm>
            <a:off x="5895789" y="2609611"/>
            <a:ext cx="6130227" cy="21236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4400">
                <a:ea typeface="Calibri"/>
                <a:cs typeface="Calibri"/>
              </a:rPr>
              <a:t>Challenge:  </a:t>
            </a:r>
          </a:p>
          <a:p>
            <a:r>
              <a:rPr lang="en-GB" sz="4400">
                <a:ea typeface="Calibri"/>
                <a:cs typeface="Calibri"/>
              </a:rPr>
              <a:t>10% of 120 =</a:t>
            </a:r>
          </a:p>
          <a:p>
            <a:r>
              <a:rPr lang="en-GB" sz="4400">
                <a:ea typeface="Calibri"/>
                <a:cs typeface="Calibri"/>
              </a:rPr>
              <a:t>10% off 120=</a:t>
            </a:r>
          </a:p>
        </p:txBody>
      </p:sp>
    </p:spTree>
    <p:extLst>
      <p:ext uri="{BB962C8B-B14F-4D97-AF65-F5344CB8AC3E}">
        <p14:creationId xmlns:p14="http://schemas.microsoft.com/office/powerpoint/2010/main" val="3195479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DFA1E-A21A-F440-CFA6-7676462EFC49}"/>
              </a:ext>
            </a:extLst>
          </p:cNvPr>
          <p:cNvSpPr>
            <a:spLocks noGrp="1"/>
          </p:cNvSpPr>
          <p:nvPr>
            <p:ph type="title"/>
          </p:nvPr>
        </p:nvSpPr>
        <p:spPr>
          <a:xfrm>
            <a:off x="319157" y="2408168"/>
            <a:ext cx="11034643" cy="1325563"/>
          </a:xfrm>
        </p:spPr>
        <p:txBody>
          <a:bodyPr>
            <a:normAutofit fontScale="90000"/>
          </a:bodyPr>
          <a:lstStyle/>
          <a:p>
            <a:r>
              <a:rPr lang="en-GB">
                <a:ea typeface="Calibri Light"/>
                <a:cs typeface="Calibri Light"/>
              </a:rPr>
              <a:t>Talk partners: How would we solve these problems?</a:t>
            </a:r>
            <a:br>
              <a:rPr lang="en-GB">
                <a:ea typeface="Calibri Light"/>
                <a:cs typeface="Calibri Light"/>
              </a:rPr>
            </a:br>
            <a:br>
              <a:rPr lang="en-GB">
                <a:ea typeface="Calibri Light"/>
                <a:cs typeface="Calibri Light"/>
              </a:rPr>
            </a:br>
            <a:br>
              <a:rPr lang="en-GB">
                <a:ea typeface="Calibri Light"/>
                <a:cs typeface="Calibri Light"/>
              </a:rPr>
            </a:br>
            <a:r>
              <a:rPr lang="en-GB" sz="8000">
                <a:ea typeface="Calibri Light"/>
                <a:cs typeface="Calibri Light"/>
              </a:rPr>
              <a:t>2/5 x 45 =</a:t>
            </a:r>
            <a:br>
              <a:rPr lang="en-GB" sz="8000">
                <a:ea typeface="Calibri Light"/>
                <a:cs typeface="Calibri Light"/>
              </a:rPr>
            </a:br>
            <a:br>
              <a:rPr lang="en-GB" sz="8000">
                <a:ea typeface="Calibri Light"/>
                <a:cs typeface="Calibri Light"/>
              </a:rPr>
            </a:br>
            <a:r>
              <a:rPr lang="en-GB" sz="8000">
                <a:ea typeface="Calibri Light"/>
                <a:cs typeface="Calibri Light"/>
              </a:rPr>
              <a:t>2/5 of 45 =</a:t>
            </a:r>
          </a:p>
        </p:txBody>
      </p:sp>
    </p:spTree>
    <p:extLst>
      <p:ext uri="{BB962C8B-B14F-4D97-AF65-F5344CB8AC3E}">
        <p14:creationId xmlns:p14="http://schemas.microsoft.com/office/powerpoint/2010/main" val="1495562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grid with black text&#10;&#10;Description automatically generated">
            <a:extLst>
              <a:ext uri="{FF2B5EF4-FFF2-40B4-BE49-F238E27FC236}">
                <a16:creationId xmlns:a16="http://schemas.microsoft.com/office/drawing/2014/main" id="{3CA8C756-2F7F-51EF-326D-5D5AA9BB499A}"/>
              </a:ext>
            </a:extLst>
          </p:cNvPr>
          <p:cNvPicPr>
            <a:picLocks noChangeAspect="1"/>
          </p:cNvPicPr>
          <p:nvPr/>
        </p:nvPicPr>
        <p:blipFill>
          <a:blip r:embed="rId2"/>
          <a:stretch>
            <a:fillRect/>
          </a:stretch>
        </p:blipFill>
        <p:spPr>
          <a:xfrm>
            <a:off x="77304" y="59797"/>
            <a:ext cx="12114696" cy="6605885"/>
          </a:xfrm>
          <a:prstGeom prst="rect">
            <a:avLst/>
          </a:prstGeom>
        </p:spPr>
      </p:pic>
    </p:spTree>
    <p:extLst>
      <p:ext uri="{BB962C8B-B14F-4D97-AF65-F5344CB8AC3E}">
        <p14:creationId xmlns:p14="http://schemas.microsoft.com/office/powerpoint/2010/main" val="3126413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D2B8F-3CB2-C852-22B9-70BEB43856AD}"/>
              </a:ext>
            </a:extLst>
          </p:cNvPr>
          <p:cNvSpPr>
            <a:spLocks noGrp="1"/>
          </p:cNvSpPr>
          <p:nvPr>
            <p:ph type="title"/>
          </p:nvPr>
        </p:nvSpPr>
        <p:spPr>
          <a:xfrm>
            <a:off x="-24099" y="2505982"/>
            <a:ext cx="12345086" cy="1348653"/>
          </a:xfrm>
        </p:spPr>
        <p:txBody>
          <a:bodyPr vert="horz" lIns="91440" tIns="45720" rIns="91440" bIns="45720" rtlCol="0" anchor="ctr">
            <a:noAutofit/>
          </a:bodyPr>
          <a:lstStyle/>
          <a:p>
            <a:r>
              <a:rPr lang="en-GB" sz="3600" u="sng" dirty="0">
                <a:cs typeface="Calibri Light"/>
              </a:rPr>
              <a:t>Tuesday 1st April</a:t>
            </a:r>
            <a:br>
              <a:rPr lang="en-GB" sz="3600" u="sng" dirty="0">
                <a:cs typeface="Calibri Light"/>
              </a:rPr>
            </a:br>
            <a:r>
              <a:rPr lang="en-GB" sz="3600" u="sng" dirty="0">
                <a:cs typeface="Calibri Light"/>
              </a:rPr>
              <a:t>TBAT- use persuasive techniques in my writing.</a:t>
            </a:r>
            <a:r>
              <a:rPr lang="en-GB" sz="3600" dirty="0">
                <a:cs typeface="Calibri Light"/>
              </a:rPr>
              <a:t> (Whiteboards)</a:t>
            </a:r>
            <a:br>
              <a:rPr lang="en-GB" sz="4000" dirty="0">
                <a:cs typeface="Calibri Light"/>
              </a:rPr>
            </a:br>
            <a:br>
              <a:rPr lang="en-GB" sz="4000" dirty="0">
                <a:cs typeface="Calibri Light"/>
              </a:rPr>
            </a:br>
            <a:r>
              <a:rPr lang="en-GB" sz="4000" u="sng" dirty="0">
                <a:cs typeface="Calibri Light"/>
              </a:rPr>
              <a:t>2 in 2 – Make the corrections to the sentences below:</a:t>
            </a:r>
            <a:br>
              <a:rPr lang="en-GB" sz="4000" dirty="0">
                <a:cs typeface="Calibri Light"/>
              </a:rPr>
            </a:br>
            <a:br>
              <a:rPr lang="en-GB" sz="4000" dirty="0">
                <a:cs typeface="Calibri Light"/>
              </a:rPr>
            </a:br>
            <a:r>
              <a:rPr lang="en-GB" sz="4000" dirty="0">
                <a:cs typeface="Calibri Light"/>
              </a:rPr>
              <a:t>I am writing to express my interest in accompanied the children to space </a:t>
            </a:r>
            <a:br>
              <a:rPr lang="en-GB" sz="4000" dirty="0">
                <a:cs typeface="Calibri Light"/>
              </a:rPr>
            </a:br>
            <a:br>
              <a:rPr lang="en-GB" sz="4000" dirty="0">
                <a:cs typeface="Calibri Light"/>
              </a:rPr>
            </a:br>
            <a:r>
              <a:rPr lang="en-GB" sz="4000" dirty="0">
                <a:cs typeface="Calibri Light"/>
              </a:rPr>
              <a:t>I am the best person for this role cos </a:t>
            </a:r>
            <a:r>
              <a:rPr lang="en-GB" sz="4000" dirty="0" err="1">
                <a:cs typeface="Calibri Light"/>
              </a:rPr>
              <a:t>i</a:t>
            </a:r>
            <a:r>
              <a:rPr lang="en-GB" sz="4000" dirty="0">
                <a:cs typeface="Calibri Light"/>
              </a:rPr>
              <a:t> am a caring   motivating and adventurous individual. </a:t>
            </a:r>
            <a:endParaRPr lang="en-US" dirty="0"/>
          </a:p>
        </p:txBody>
      </p:sp>
    </p:spTree>
    <p:extLst>
      <p:ext uri="{BB962C8B-B14F-4D97-AF65-F5344CB8AC3E}">
        <p14:creationId xmlns:p14="http://schemas.microsoft.com/office/powerpoint/2010/main" val="760671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27B7C-ECCB-7EB7-3677-54B72BFFF254}"/>
              </a:ext>
            </a:extLst>
          </p:cNvPr>
          <p:cNvSpPr>
            <a:spLocks noGrp="1"/>
          </p:cNvSpPr>
          <p:nvPr>
            <p:ph type="title"/>
          </p:nvPr>
        </p:nvSpPr>
        <p:spPr>
          <a:xfrm>
            <a:off x="189470" y="3505801"/>
            <a:ext cx="11813059" cy="1325563"/>
          </a:xfrm>
        </p:spPr>
        <p:txBody>
          <a:bodyPr>
            <a:normAutofit fontScale="90000"/>
          </a:bodyPr>
          <a:lstStyle/>
          <a:p>
            <a:r>
              <a:rPr lang="en-GB" b="1">
                <a:cs typeface="Calibri Light"/>
              </a:rPr>
              <a:t>TBAT- use persuasive techniques in writing. </a:t>
            </a:r>
            <a:br>
              <a:rPr lang="en-GB" b="1">
                <a:cs typeface="Calibri Light"/>
              </a:rPr>
            </a:br>
            <a:br>
              <a:rPr lang="en-GB">
                <a:cs typeface="Calibri Light"/>
              </a:rPr>
            </a:br>
            <a:r>
              <a:rPr lang="en-GB">
                <a:cs typeface="Calibri Light"/>
              </a:rPr>
              <a:t>Identify an example of the following in your writing:</a:t>
            </a:r>
            <a:br>
              <a:rPr lang="en-GB">
                <a:cs typeface="Calibri Light"/>
              </a:rPr>
            </a:br>
            <a:br>
              <a:rPr lang="en-GB">
                <a:cs typeface="Calibri Light"/>
              </a:rPr>
            </a:br>
            <a:r>
              <a:rPr lang="en-GB" b="1">
                <a:solidFill>
                  <a:srgbClr val="FF0000"/>
                </a:solidFill>
                <a:cs typeface="Calibri Light"/>
              </a:rPr>
              <a:t>adverbial </a:t>
            </a:r>
            <a:br>
              <a:rPr lang="en-GB" b="1">
                <a:cs typeface="Calibri Light"/>
              </a:rPr>
            </a:br>
            <a:r>
              <a:rPr lang="en-GB" b="1">
                <a:solidFill>
                  <a:srgbClr val="0070C0"/>
                </a:solidFill>
                <a:cs typeface="Calibri Light"/>
              </a:rPr>
              <a:t>parenthesis </a:t>
            </a:r>
            <a:br>
              <a:rPr lang="en-GB" b="1">
                <a:cs typeface="Calibri Light"/>
              </a:rPr>
            </a:br>
            <a:r>
              <a:rPr lang="en-GB" b="1">
                <a:solidFill>
                  <a:schemeClr val="accent2">
                    <a:lumMod val="75000"/>
                  </a:schemeClr>
                </a:solidFill>
                <a:cs typeface="Calibri Light"/>
              </a:rPr>
              <a:t>expanded noun phrase </a:t>
            </a:r>
            <a:br>
              <a:rPr lang="en-GB" b="1">
                <a:cs typeface="Calibri Light"/>
              </a:rPr>
            </a:br>
            <a:r>
              <a:rPr lang="en-GB" b="1">
                <a:solidFill>
                  <a:schemeClr val="accent6">
                    <a:lumMod val="75000"/>
                  </a:schemeClr>
                </a:solidFill>
                <a:cs typeface="Calibri Light"/>
              </a:rPr>
              <a:t>rhetorical question </a:t>
            </a:r>
            <a:br>
              <a:rPr lang="en-GB">
                <a:cs typeface="Calibri Light"/>
              </a:rPr>
            </a:br>
            <a:br>
              <a:rPr lang="en-GB">
                <a:cs typeface="Calibri Light"/>
              </a:rPr>
            </a:br>
            <a:r>
              <a:rPr lang="en-GB">
                <a:solidFill>
                  <a:srgbClr val="FF0000"/>
                </a:solidFill>
                <a:cs typeface="Calibri Light"/>
              </a:rPr>
              <a:t>Challenge: </a:t>
            </a:r>
            <a:r>
              <a:rPr lang="en-GB">
                <a:cs typeface="Calibri Light"/>
              </a:rPr>
              <a:t>Have you used a conjunctive adverb with a semi-colon? moreover, therefore, furthermore, however</a:t>
            </a:r>
            <a:br>
              <a:rPr lang="en-GB">
                <a:cs typeface="Calibri Light"/>
              </a:rPr>
            </a:br>
            <a:br>
              <a:rPr lang="en-GB">
                <a:cs typeface="Calibri Light"/>
              </a:rPr>
            </a:br>
            <a:br>
              <a:rPr lang="en-GB">
                <a:cs typeface="Calibri Light"/>
              </a:rPr>
            </a:br>
            <a:endParaRPr lang="en-GB">
              <a:cs typeface="Calibri Light"/>
            </a:endParaRPr>
          </a:p>
        </p:txBody>
      </p:sp>
      <p:sp>
        <p:nvSpPr>
          <p:cNvPr id="3" name="TextBox 2">
            <a:extLst>
              <a:ext uri="{FF2B5EF4-FFF2-40B4-BE49-F238E27FC236}">
                <a16:creationId xmlns:a16="http://schemas.microsoft.com/office/drawing/2014/main" id="{CDA56C2D-B4D5-4F37-C5E9-B6D16EC583A5}"/>
              </a:ext>
            </a:extLst>
          </p:cNvPr>
          <p:cNvSpPr txBox="1"/>
          <p:nvPr/>
        </p:nvSpPr>
        <p:spPr>
          <a:xfrm>
            <a:off x="6199553" y="1905431"/>
            <a:ext cx="5233030"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800">
                <a:cs typeface="Calibri"/>
              </a:rPr>
              <a:t>Task: Edit your work to ensure you include at least one example of each of the features. </a:t>
            </a:r>
            <a:endParaRPr lang="en-GB" sz="2800"/>
          </a:p>
        </p:txBody>
      </p:sp>
    </p:spTree>
    <p:extLst>
      <p:ext uri="{BB962C8B-B14F-4D97-AF65-F5344CB8AC3E}">
        <p14:creationId xmlns:p14="http://schemas.microsoft.com/office/powerpoint/2010/main" val="523188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24481-A317-50A8-983D-9A96922834CA}"/>
              </a:ext>
            </a:extLst>
          </p:cNvPr>
          <p:cNvSpPr>
            <a:spLocks noGrp="1"/>
          </p:cNvSpPr>
          <p:nvPr>
            <p:ph type="title"/>
          </p:nvPr>
        </p:nvSpPr>
        <p:spPr>
          <a:xfrm>
            <a:off x="751453" y="2472327"/>
            <a:ext cx="10515600" cy="1325563"/>
          </a:xfrm>
        </p:spPr>
        <p:txBody>
          <a:bodyPr>
            <a:normAutofit fontScale="90000"/>
          </a:bodyPr>
          <a:lstStyle/>
          <a:p>
            <a:r>
              <a:rPr lang="en-GB">
                <a:cs typeface="Calibri Light"/>
              </a:rPr>
              <a:t>Think it, say it... </a:t>
            </a:r>
            <a:br>
              <a:rPr lang="en-GB">
                <a:cs typeface="Calibri Light"/>
              </a:rPr>
            </a:br>
            <a:br>
              <a:rPr lang="en-GB">
                <a:cs typeface="Calibri Light"/>
              </a:rPr>
            </a:br>
            <a:r>
              <a:rPr lang="en-GB">
                <a:cs typeface="Calibri Light"/>
              </a:rPr>
              <a:t>Use your plan, to verbally share your second and final point with your partner. </a:t>
            </a:r>
            <a:br>
              <a:rPr lang="en-GB">
                <a:cs typeface="Calibri Light"/>
              </a:rPr>
            </a:br>
            <a:br>
              <a:rPr lang="en-GB">
                <a:cs typeface="Calibri Light"/>
              </a:rPr>
            </a:br>
            <a:r>
              <a:rPr lang="en-GB" sz="3600">
                <a:cs typeface="Calibri Light"/>
              </a:rPr>
              <a:t>Sentence 1 – why you should be chosen. </a:t>
            </a:r>
            <a:br>
              <a:rPr lang="en-GB" sz="3600">
                <a:cs typeface="Calibri Light"/>
              </a:rPr>
            </a:br>
            <a:r>
              <a:rPr lang="en-GB" sz="3600">
                <a:cs typeface="Calibri Light"/>
              </a:rPr>
              <a:t>Sentence 2- Elaborate, give an example of what you have done. </a:t>
            </a:r>
            <a:br>
              <a:rPr lang="en-GB" sz="3600">
                <a:cs typeface="Calibri Light"/>
              </a:rPr>
            </a:br>
            <a:r>
              <a:rPr lang="en-GB" sz="3600">
                <a:cs typeface="Calibri Light"/>
              </a:rPr>
              <a:t>Sentence 3- Why does this make you the best person for the role?</a:t>
            </a:r>
            <a:br>
              <a:rPr lang="en-GB" sz="3600">
                <a:cs typeface="Calibri Light"/>
              </a:rPr>
            </a:br>
            <a:r>
              <a:rPr lang="en-GB" sz="3600">
                <a:cs typeface="Calibri Light"/>
              </a:rPr>
              <a:t>Sentence 4 – Remind Dr Drax that you are the best person for the position. </a:t>
            </a:r>
            <a:endParaRPr lang="en-GB">
              <a:cs typeface="Calibri Light"/>
            </a:endParaRPr>
          </a:p>
        </p:txBody>
      </p:sp>
    </p:spTree>
    <p:extLst>
      <p:ext uri="{BB962C8B-B14F-4D97-AF65-F5344CB8AC3E}">
        <p14:creationId xmlns:p14="http://schemas.microsoft.com/office/powerpoint/2010/main" val="109603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24481-A317-50A8-983D-9A96922834CA}"/>
              </a:ext>
            </a:extLst>
          </p:cNvPr>
          <p:cNvSpPr>
            <a:spLocks noGrp="1"/>
          </p:cNvSpPr>
          <p:nvPr>
            <p:ph type="title"/>
          </p:nvPr>
        </p:nvSpPr>
        <p:spPr>
          <a:xfrm>
            <a:off x="92426" y="2472327"/>
            <a:ext cx="11174627" cy="1325563"/>
          </a:xfrm>
        </p:spPr>
        <p:txBody>
          <a:bodyPr>
            <a:normAutofit fontScale="90000"/>
          </a:bodyPr>
          <a:lstStyle/>
          <a:p>
            <a:r>
              <a:rPr lang="en-GB">
                <a:cs typeface="Calibri Light"/>
              </a:rPr>
              <a:t>Like it, write it... </a:t>
            </a:r>
            <a:br>
              <a:rPr lang="en-GB">
                <a:cs typeface="Calibri Light"/>
              </a:rPr>
            </a:br>
            <a:br>
              <a:rPr lang="en-GB">
                <a:cs typeface="Calibri Light"/>
              </a:rPr>
            </a:br>
            <a:r>
              <a:rPr lang="en-GB">
                <a:cs typeface="Calibri Light"/>
              </a:rPr>
              <a:t>Write your second point as to why you are the best father to be chosen to accompany the children to space. </a:t>
            </a:r>
            <a:br>
              <a:rPr lang="en-GB">
                <a:cs typeface="Calibri Light"/>
              </a:rPr>
            </a:br>
            <a:br>
              <a:rPr lang="en-GB">
                <a:cs typeface="Calibri Light"/>
              </a:rPr>
            </a:br>
            <a:r>
              <a:rPr lang="en-GB" sz="3600">
                <a:solidFill>
                  <a:srgbClr val="FF0000"/>
                </a:solidFill>
                <a:cs typeface="Calibri Light"/>
              </a:rPr>
              <a:t>Sentence 1 – why you should be chosen. </a:t>
            </a:r>
            <a:br>
              <a:rPr lang="en-GB" sz="3600">
                <a:cs typeface="Calibri Light"/>
              </a:rPr>
            </a:br>
            <a:r>
              <a:rPr lang="en-GB" sz="3600">
                <a:solidFill>
                  <a:srgbClr val="00B050"/>
                </a:solidFill>
                <a:cs typeface="Calibri Light"/>
              </a:rPr>
              <a:t>Sentence 2- Elaborate, give an example of what you have done. </a:t>
            </a:r>
            <a:br>
              <a:rPr lang="en-GB" sz="3600">
                <a:cs typeface="Calibri Light"/>
              </a:rPr>
            </a:br>
            <a:r>
              <a:rPr lang="en-GB" sz="3600">
                <a:solidFill>
                  <a:srgbClr val="7030A0"/>
                </a:solidFill>
                <a:cs typeface="Calibri Light"/>
              </a:rPr>
              <a:t>Sentence 3- Why does this make you the best person for the role?</a:t>
            </a:r>
            <a:br>
              <a:rPr lang="en-GB" sz="3600">
                <a:cs typeface="Calibri Light"/>
              </a:rPr>
            </a:br>
            <a:r>
              <a:rPr lang="en-GB" sz="3600">
                <a:solidFill>
                  <a:srgbClr val="C00000"/>
                </a:solidFill>
                <a:cs typeface="Calibri Light"/>
              </a:rPr>
              <a:t>Sentence 4 – Remind Dr Drax that you are the best person for the position. </a:t>
            </a:r>
            <a:endParaRPr lang="en-GB">
              <a:solidFill>
                <a:srgbClr val="C00000"/>
              </a:solidFill>
              <a:cs typeface="Calibri Light"/>
            </a:endParaRPr>
          </a:p>
        </p:txBody>
      </p:sp>
    </p:spTree>
    <p:extLst>
      <p:ext uri="{BB962C8B-B14F-4D97-AF65-F5344CB8AC3E}">
        <p14:creationId xmlns:p14="http://schemas.microsoft.com/office/powerpoint/2010/main" val="42695947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e255f982-5f1f-41c7-871f-7a91432a5484" xsi:nil="true"/>
    <lcf76f155ced4ddcb4097134ff3c332f xmlns="5519ec2d-3025-400a-aa14-bba49a7e18f3">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8DABC899185B74BB2030808D3385A9C" ma:contentTypeVersion="18" ma:contentTypeDescription="Create a new document." ma:contentTypeScope="" ma:versionID="0cd5e201c5e6392a389a7288fb1eb275">
  <xsd:schema xmlns:xsd="http://www.w3.org/2001/XMLSchema" xmlns:xs="http://www.w3.org/2001/XMLSchema" xmlns:p="http://schemas.microsoft.com/office/2006/metadata/properties" xmlns:ns2="5519ec2d-3025-400a-aa14-bba49a7e18f3" xmlns:ns3="e255f982-5f1f-41c7-871f-7a91432a5484" targetNamespace="http://schemas.microsoft.com/office/2006/metadata/properties" ma:root="true" ma:fieldsID="c6dba6005af131f6ebb8b46ea4d332e1" ns2:_="" ns3:_="">
    <xsd:import namespace="5519ec2d-3025-400a-aa14-bba49a7e18f3"/>
    <xsd:import namespace="e255f982-5f1f-41c7-871f-7a91432a548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19ec2d-3025-400a-aa14-bba49a7e18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fc6e421-0895-41c1-badf-596bff0fe74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255f982-5f1f-41c7-871f-7a91432a548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8320c33-d570-4e0b-b288-e2b6c8d43477}" ma:internalName="TaxCatchAll" ma:showField="CatchAllData" ma:web="e255f982-5f1f-41c7-871f-7a91432a548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4839895-F941-4C35-91BD-67EFCFC6F8C2}">
  <ds:schemaRefs>
    <ds:schemaRef ds:uri="5519ec2d-3025-400a-aa14-bba49a7e18f3"/>
    <ds:schemaRef ds:uri="e255f982-5f1f-41c7-871f-7a91432a5484"/>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2D36BFD-6237-4095-87DF-4A273CFE8A5F}"/>
</file>

<file path=customXml/itemProps3.xml><?xml version="1.0" encoding="utf-8"?>
<ds:datastoreItem xmlns:ds="http://schemas.openxmlformats.org/officeDocument/2006/customXml" ds:itemID="{6C702571-9470-4372-AB42-0BEA5925DC0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21</Slides>
  <Notes>0</Notes>
  <HiddenSlides>0</HiddenSlide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Morning challenge</vt:lpstr>
      <vt:lpstr>PowerPoint Presentation</vt:lpstr>
      <vt:lpstr>1.4.25 TBAT- use the appropriate method to solve arithmetic problems. </vt:lpstr>
      <vt:lpstr>Talk partners: How would we solve these problems?   2/5 x 45 =  2/5 of 45 =</vt:lpstr>
      <vt:lpstr>PowerPoint Presentation</vt:lpstr>
      <vt:lpstr>Tuesday 1st April TBAT- use persuasive techniques in my writing. (Whiteboards)  2 in 2 – Make the corrections to the sentences below:  I am writing to express my interest in accompanied the children to space   I am the best person for this role cos i am a caring   motivating and adventurous individual. </vt:lpstr>
      <vt:lpstr>TBAT- use persuasive techniques in writing.   Identify an example of the following in your writing:  adverbial  parenthesis  expanded noun phrase  rhetorical question   Challenge: Have you used a conjunctive adverb with a semi-colon? moreover, therefore, furthermore, however   </vt:lpstr>
      <vt:lpstr>Think it, say it...   Use your plan, to verbally share your second and final point with your partner.   Sentence 1 – why you should be chosen.  Sentence 2- Elaborate, give an example of what you have done.  Sentence 3- Why does this make you the best person for the role? Sentence 4 – Remind Dr Drax that you are the best person for the position. </vt:lpstr>
      <vt:lpstr>Like it, write it...   Write your second point as to why you are the best father to be chosen to accompany the children to space.   Sentence 1 – why you should be chosen.  Sentence 2- Elaborate, give an example of what you have done.  Sentence 3- Why does this make you the best person for the role? Sentence 4 – Remind Dr Drax that you are the best person for the position. </vt:lpstr>
      <vt:lpstr>Like it, write it...   Write your final point as to why you are the best father to be chosen to accompany the children to space.   Sentence 1 – why you should be chosen.  Sentence 2- Elaborate, give an example of what you have done.  Sentence 3- Why does this make you the best person for the role? Sentence 4 – Remind Dr Drax that you are the best person for the position. </vt:lpstr>
      <vt:lpstr>Articulate:   Orbit  </vt:lpstr>
      <vt:lpstr>Articulate:   28 days  </vt:lpstr>
      <vt:lpstr>Articulate:   My Very Easy Method Just Speeds Up Nothing  </vt:lpstr>
      <vt:lpstr>Articulate:   Gravity  </vt:lpstr>
      <vt:lpstr>Articulate:  Sphere  </vt:lpstr>
      <vt:lpstr>Articulate:   Day time  </vt:lpstr>
      <vt:lpstr>Articulate:   Night time  </vt:lpstr>
      <vt:lpstr>Articulate:  Shadow  (Hint – It is shortest at lunchtime – when the sun is highest)  </vt:lpstr>
      <vt:lpstr>Articulate:   Axis  </vt:lpstr>
      <vt:lpstr>QUIZ TIME!  Earth and space </vt:lpstr>
      <vt:lpstr>Group Work:  1)Using the heading you have been given,  what information do you think the reader needs to know?   Record on the A3 paper and be ready to share.   Planets and their orbits, day and night, phases of the moon  Use your books to help.   2) Identify the most important three facts that you have written.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92</cp:revision>
  <dcterms:created xsi:type="dcterms:W3CDTF">2025-03-25T13:21:23Z</dcterms:created>
  <dcterms:modified xsi:type="dcterms:W3CDTF">2025-03-31T15:01:21Z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0x01010098DABC899185B74BB2030808D3385A9C</vt:lpwstr>
  </property>
  <property fmtid="{D5CDD505-2E9C-101B-9397-08002B2CF9AE}" pid="3" name="MediaServiceImageTags">
    <vt:lpwstr/>
  </property>
</Properties>
</file>