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4101" r:id="rId6"/>
    <p:sldMasterId id="2147483859" r:id="rId7"/>
  </p:sldMasterIdLst>
  <p:notesMasterIdLst>
    <p:notesMasterId r:id="rId39"/>
  </p:notesMasterIdLst>
  <p:sldIdLst>
    <p:sldId id="327" r:id="rId8"/>
    <p:sldId id="258" r:id="rId9"/>
    <p:sldId id="260" r:id="rId10"/>
    <p:sldId id="259" r:id="rId11"/>
    <p:sldId id="672" r:id="rId12"/>
    <p:sldId id="718" r:id="rId13"/>
    <p:sldId id="721" r:id="rId14"/>
    <p:sldId id="719" r:id="rId15"/>
    <p:sldId id="720" r:id="rId16"/>
    <p:sldId id="722" r:id="rId17"/>
    <p:sldId id="723" r:id="rId18"/>
    <p:sldId id="494" r:id="rId19"/>
    <p:sldId id="328" r:id="rId20"/>
    <p:sldId id="482" r:id="rId21"/>
    <p:sldId id="456" r:id="rId22"/>
    <p:sldId id="460" r:id="rId23"/>
    <p:sldId id="461" r:id="rId24"/>
    <p:sldId id="462" r:id="rId25"/>
    <p:sldId id="458" r:id="rId26"/>
    <p:sldId id="459" r:id="rId27"/>
    <p:sldId id="261" r:id="rId28"/>
    <p:sldId id="496" r:id="rId29"/>
    <p:sldId id="497" r:id="rId30"/>
    <p:sldId id="257" r:id="rId31"/>
    <p:sldId id="351" r:id="rId32"/>
    <p:sldId id="287" r:id="rId33"/>
    <p:sldId id="352" r:id="rId34"/>
    <p:sldId id="360" r:id="rId35"/>
    <p:sldId id="265" r:id="rId36"/>
    <p:sldId id="439" r:id="rId37"/>
    <p:sldId id="440" r:id="rId3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AA95F-B012-1F85-973E-8630207CDB1F}" v="2" dt="2025-03-31T08:21:52.829"/>
    <p1510:client id="{C042EFB8-9BFD-486B-9D47-70DBE653160B}" v="39" dt="2025-03-31T09:20:47.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B869A-4263-4D18-BB3C-4D7A9E2C508D}" type="datetimeFigureOut">
              <a:t>3/31/2025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C75B0-5310-4AEB-866D-5666BD1B1D7A}" type="slidenum">
              <a:t>‹#›</a:t>
            </a:fld>
            <a:endParaRPr lang="en-GB"/>
          </a:p>
        </p:txBody>
      </p:sp>
    </p:spTree>
    <p:extLst>
      <p:ext uri="{BB962C8B-B14F-4D97-AF65-F5344CB8AC3E}">
        <p14:creationId xmlns:p14="http://schemas.microsoft.com/office/powerpoint/2010/main" val="1224874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22</a:t>
            </a:fld>
            <a:endParaRPr lang="en-GB"/>
          </a:p>
        </p:txBody>
      </p:sp>
    </p:spTree>
    <p:extLst>
      <p:ext uri="{BB962C8B-B14F-4D97-AF65-F5344CB8AC3E}">
        <p14:creationId xmlns:p14="http://schemas.microsoft.com/office/powerpoint/2010/main" val="174475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Arial" panose="020B0604020202020204" pitchFamily="34" charset="0"/>
              </a:rPr>
              <a:t>Share the specific session knowledge and vocabulary.</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23</a:t>
            </a:fld>
            <a:endParaRPr lang="en-GB"/>
          </a:p>
        </p:txBody>
      </p:sp>
    </p:spTree>
    <p:extLst>
      <p:ext uri="{BB962C8B-B14F-4D97-AF65-F5344CB8AC3E}">
        <p14:creationId xmlns:p14="http://schemas.microsoft.com/office/powerpoint/2010/main" val="73595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Times New Roman" panose="02020603050405020304" pitchFamily="18" charset="0"/>
                <a:cs typeface="Arial" panose="020B0604020202020204" pitchFamily="34" charset="0"/>
              </a:rPr>
              <a:t>Read ‘Where is Rome?’. Pupils should already know that Rome is the capital city of Italy. Take some time to compare the different images of the city and discuss what it might be like to live in Rome.</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24</a:t>
            </a:fld>
            <a:endParaRPr lang="en-GB"/>
          </a:p>
        </p:txBody>
      </p:sp>
    </p:spTree>
    <p:extLst>
      <p:ext uri="{BB962C8B-B14F-4D97-AF65-F5344CB8AC3E}">
        <p14:creationId xmlns:p14="http://schemas.microsoft.com/office/powerpoint/2010/main" val="38127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26</a:t>
            </a:fld>
            <a:endParaRPr lang="en-GB"/>
          </a:p>
        </p:txBody>
      </p:sp>
    </p:spTree>
    <p:extLst>
      <p:ext uri="{BB962C8B-B14F-4D97-AF65-F5344CB8AC3E}">
        <p14:creationId xmlns:p14="http://schemas.microsoft.com/office/powerpoint/2010/main" val="353102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27</a:t>
            </a:fld>
            <a:endParaRPr lang="en-GB"/>
          </a:p>
        </p:txBody>
      </p:sp>
    </p:spTree>
    <p:extLst>
      <p:ext uri="{BB962C8B-B14F-4D97-AF65-F5344CB8AC3E}">
        <p14:creationId xmlns:p14="http://schemas.microsoft.com/office/powerpoint/2010/main" val="3122249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Times New Roman" panose="02020603050405020304" pitchFamily="18" charset="0"/>
              </a:rPr>
              <a:t>Pupils respond to the question: ‘Would you prefer to live in Rome or where you live now?’ Pupils should explain their thoughts. As with other lessons in this unit, pupils could engage with a wider class discussion or debate prior to completing this written task.</a:t>
            </a:r>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28</a:t>
            </a:fld>
            <a:endParaRPr lang="en-GB"/>
          </a:p>
        </p:txBody>
      </p:sp>
    </p:spTree>
    <p:extLst>
      <p:ext uri="{BB962C8B-B14F-4D97-AF65-F5344CB8AC3E}">
        <p14:creationId xmlns:p14="http://schemas.microsoft.com/office/powerpoint/2010/main" val="383236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Arial" panose="020B0604020202020204" pitchFamily="34" charset="0"/>
                <a:ea typeface="Times New Roman" panose="02020603050405020304" pitchFamily="18" charset="0"/>
                <a:cs typeface="Arial" panose="020B0604020202020204" pitchFamily="34" charset="0"/>
              </a:rPr>
              <a:t> Talk partners tell each other an answer to the lesson question, and write three key points to summarise what they have learnt. Add further review questions if you wish to. Pupils might write an independent response into their knowledge record.</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29</a:t>
            </a:fld>
            <a:endParaRPr lang="en-GB"/>
          </a:p>
        </p:txBody>
      </p:sp>
    </p:spTree>
    <p:extLst>
      <p:ext uri="{BB962C8B-B14F-4D97-AF65-F5344CB8AC3E}">
        <p14:creationId xmlns:p14="http://schemas.microsoft.com/office/powerpoint/2010/main" val="119268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19"/>
        <p:cNvGrpSpPr/>
        <p:nvPr/>
      </p:nvGrpSpPr>
      <p:grpSpPr>
        <a:xfrm>
          <a:off x="0" y="0"/>
          <a:ext cx="0" cy="0"/>
          <a:chOff x="0" y="0"/>
          <a:chExt cx="0" cy="0"/>
        </a:xfrm>
      </p:grpSpPr>
      <p:sp>
        <p:nvSpPr>
          <p:cNvPr id="20" name="Google Shape;20;p19"/>
          <p:cNvSpPr txBox="1">
            <a:spLocks noGrp="1"/>
          </p:cNvSpPr>
          <p:nvPr>
            <p:ph type="body" idx="1"/>
          </p:nvPr>
        </p:nvSpPr>
        <p:spPr>
          <a:xfrm>
            <a:off x="414533" y="1356967"/>
            <a:ext cx="11361600" cy="4129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1" name="Google Shape;21;p19"/>
          <p:cNvSpPr txBox="1">
            <a:spLocks noGrp="1"/>
          </p:cNvSpPr>
          <p:nvPr>
            <p:ph type="body" idx="2"/>
          </p:nvPr>
        </p:nvSpPr>
        <p:spPr>
          <a:xfrm>
            <a:off x="414533" y="5490132"/>
            <a:ext cx="11361600" cy="930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2" name="Google Shape;22;p19"/>
          <p:cNvSpPr txBox="1">
            <a:spLocks noGrp="1"/>
          </p:cNvSpPr>
          <p:nvPr>
            <p:ph type="title"/>
          </p:nvPr>
        </p:nvSpPr>
        <p:spPr>
          <a:xfrm>
            <a:off x="414533" y="426133"/>
            <a:ext cx="11361600" cy="93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19"/>
          <p:cNvSpPr txBox="1">
            <a:spLocks noGrp="1"/>
          </p:cNvSpPr>
          <p:nvPr>
            <p:ph type="sldNum" idx="12"/>
          </p:nvPr>
        </p:nvSpPr>
        <p:spPr>
          <a:xfrm>
            <a:off x="11776267" y="6439067"/>
            <a:ext cx="415600" cy="418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4" name="Google Shape;24;p19"/>
          <p:cNvSpPr txBox="1">
            <a:spLocks noGrp="1"/>
          </p:cNvSpPr>
          <p:nvPr>
            <p:ph type="subTitle" idx="3"/>
          </p:nvPr>
        </p:nvSpPr>
        <p:spPr>
          <a:xfrm>
            <a:off x="7010400" y="0"/>
            <a:ext cx="4753200" cy="4188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600" b="1"/>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92366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25"/>
        <p:cNvGrpSpPr/>
        <p:nvPr/>
      </p:nvGrpSpPr>
      <p:grpSpPr>
        <a:xfrm>
          <a:off x="0" y="0"/>
          <a:ext cx="0" cy="0"/>
          <a:chOff x="0" y="0"/>
          <a:chExt cx="0" cy="0"/>
        </a:xfrm>
      </p:grpSpPr>
      <p:sp>
        <p:nvSpPr>
          <p:cNvPr id="26" name="Google Shape;26;p20"/>
          <p:cNvSpPr txBox="1">
            <a:spLocks noGrp="1"/>
          </p:cNvSpPr>
          <p:nvPr>
            <p:ph type="body" idx="1"/>
          </p:nvPr>
        </p:nvSpPr>
        <p:spPr>
          <a:xfrm>
            <a:off x="414533" y="1560165"/>
            <a:ext cx="5462000" cy="4878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20"/>
          <p:cNvSpPr txBox="1">
            <a:spLocks noGrp="1"/>
          </p:cNvSpPr>
          <p:nvPr>
            <p:ph type="title"/>
          </p:nvPr>
        </p:nvSpPr>
        <p:spPr>
          <a:xfrm>
            <a:off x="414533" y="426133"/>
            <a:ext cx="11361600" cy="93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20"/>
          <p:cNvSpPr txBox="1">
            <a:spLocks noGrp="1"/>
          </p:cNvSpPr>
          <p:nvPr>
            <p:ph type="sldNum" idx="12"/>
          </p:nvPr>
        </p:nvSpPr>
        <p:spPr>
          <a:xfrm>
            <a:off x="11776267" y="6439067"/>
            <a:ext cx="415600" cy="418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9" name="Google Shape;29;p20"/>
          <p:cNvSpPr txBox="1">
            <a:spLocks noGrp="1"/>
          </p:cNvSpPr>
          <p:nvPr>
            <p:ph type="body" idx="2"/>
          </p:nvPr>
        </p:nvSpPr>
        <p:spPr>
          <a:xfrm>
            <a:off x="6315467" y="1560133"/>
            <a:ext cx="5462000" cy="48788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0" name="Google Shape;30;p20"/>
          <p:cNvSpPr txBox="1">
            <a:spLocks noGrp="1"/>
          </p:cNvSpPr>
          <p:nvPr>
            <p:ph type="subTitle" idx="3"/>
          </p:nvPr>
        </p:nvSpPr>
        <p:spPr>
          <a:xfrm>
            <a:off x="7010400" y="0"/>
            <a:ext cx="4753200" cy="4188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600" b="1"/>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00405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4"/>
        <p:cNvGrpSpPr/>
        <p:nvPr/>
      </p:nvGrpSpPr>
      <p:grpSpPr>
        <a:xfrm>
          <a:off x="0" y="0"/>
          <a:ext cx="0" cy="0"/>
          <a:chOff x="0" y="0"/>
          <a:chExt cx="0" cy="0"/>
        </a:xfrm>
      </p:grpSpPr>
      <p:sp>
        <p:nvSpPr>
          <p:cNvPr id="15" name="Google Shape;15;p18"/>
          <p:cNvSpPr txBox="1">
            <a:spLocks noGrp="1"/>
          </p:cNvSpPr>
          <p:nvPr>
            <p:ph type="body" idx="1"/>
          </p:nvPr>
        </p:nvSpPr>
        <p:spPr>
          <a:xfrm>
            <a:off x="414533" y="1356967"/>
            <a:ext cx="11362800" cy="50820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18"/>
          <p:cNvSpPr txBox="1">
            <a:spLocks noGrp="1"/>
          </p:cNvSpPr>
          <p:nvPr>
            <p:ph type="title"/>
          </p:nvPr>
        </p:nvSpPr>
        <p:spPr>
          <a:xfrm>
            <a:off x="414533" y="414533"/>
            <a:ext cx="11362800" cy="94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18"/>
          <p:cNvSpPr txBox="1">
            <a:spLocks noGrp="1"/>
          </p:cNvSpPr>
          <p:nvPr>
            <p:ph type="sldNum" idx="12"/>
          </p:nvPr>
        </p:nvSpPr>
        <p:spPr>
          <a:xfrm>
            <a:off x="11776267" y="6439067"/>
            <a:ext cx="415600" cy="418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8" name="Google Shape;18;p18"/>
          <p:cNvSpPr txBox="1">
            <a:spLocks noGrp="1"/>
          </p:cNvSpPr>
          <p:nvPr>
            <p:ph type="subTitle" idx="2"/>
          </p:nvPr>
        </p:nvSpPr>
        <p:spPr>
          <a:xfrm>
            <a:off x="7010400" y="0"/>
            <a:ext cx="4753200" cy="4188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600" b="1"/>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652720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21"/>
          <p:cNvSpPr txBox="1">
            <a:spLocks noGrp="1"/>
          </p:cNvSpPr>
          <p:nvPr>
            <p:ph type="body" idx="1"/>
          </p:nvPr>
        </p:nvSpPr>
        <p:spPr>
          <a:xfrm>
            <a:off x="414533" y="1356967"/>
            <a:ext cx="11361600" cy="50820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33" name="Google Shape;33;p21"/>
          <p:cNvSpPr txBox="1">
            <a:spLocks noGrp="1"/>
          </p:cNvSpPr>
          <p:nvPr>
            <p:ph type="title"/>
          </p:nvPr>
        </p:nvSpPr>
        <p:spPr>
          <a:xfrm>
            <a:off x="414533" y="426133"/>
            <a:ext cx="11361600" cy="94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21"/>
          <p:cNvSpPr txBox="1">
            <a:spLocks noGrp="1"/>
          </p:cNvSpPr>
          <p:nvPr>
            <p:ph type="sldNum" idx="12"/>
          </p:nvPr>
        </p:nvSpPr>
        <p:spPr>
          <a:xfrm>
            <a:off x="11776267" y="6439067"/>
            <a:ext cx="415600" cy="4188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5" name="Google Shape;35;p21"/>
          <p:cNvSpPr txBox="1">
            <a:spLocks noGrp="1"/>
          </p:cNvSpPr>
          <p:nvPr>
            <p:ph type="subTitle" idx="2"/>
          </p:nvPr>
        </p:nvSpPr>
        <p:spPr>
          <a:xfrm>
            <a:off x="7010400" y="0"/>
            <a:ext cx="4753200" cy="4188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600" b="1"/>
            </a:lvl1pPr>
            <a:lvl2pPr lvl="1" algn="l">
              <a:lnSpc>
                <a:spcPct val="115000"/>
              </a:lnSpc>
              <a:spcBef>
                <a:spcPts val="0"/>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13939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86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31/03/2025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Y3 Key Inf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0BF20-1272-4A66-8D7B-C98EEFAAFA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4" cy="6855224"/>
          </a:xfrm>
          <a:prstGeom prst="rect">
            <a:avLst/>
          </a:prstGeom>
        </p:spPr>
      </p:pic>
      <p:sp>
        <p:nvSpPr>
          <p:cNvPr id="3" name="TextBox 2">
            <a:extLst>
              <a:ext uri="{FF2B5EF4-FFF2-40B4-BE49-F238E27FC236}">
                <a16:creationId xmlns:a16="http://schemas.microsoft.com/office/drawing/2014/main" id="{DFFC5C3F-0E06-4616-B9AE-24FDF255647C}"/>
              </a:ext>
            </a:extLst>
          </p:cNvPr>
          <p:cNvSpPr txBox="1"/>
          <p:nvPr userDrawn="1"/>
        </p:nvSpPr>
        <p:spPr>
          <a:xfrm>
            <a:off x="261257" y="272141"/>
            <a:ext cx="11669486" cy="523220"/>
          </a:xfrm>
          <a:prstGeom prst="rect">
            <a:avLst/>
          </a:prstGeom>
          <a:noFill/>
        </p:spPr>
        <p:txBody>
          <a:bodyPr wrap="square" rtlCol="0">
            <a:spAutoFit/>
          </a:bodyPr>
          <a:lstStyle/>
          <a:p>
            <a:pPr algn="ctr"/>
            <a:r>
              <a:rPr lang="en-GB" sz="2800" b="1">
                <a:effectLst/>
                <a:latin typeface="Century Gothic" panose="020B0502020202020204" pitchFamily="34" charset="0"/>
              </a:rPr>
              <a:t>Key Information</a:t>
            </a:r>
            <a:endParaRPr lang="en-GB" sz="2800">
              <a:latin typeface="Century Gothic" panose="020B0502020202020204" pitchFamily="34" charset="0"/>
            </a:endParaRPr>
          </a:p>
        </p:txBody>
      </p:sp>
      <p:sp>
        <p:nvSpPr>
          <p:cNvPr id="6" name="Text Placeholder 7">
            <a:extLst>
              <a:ext uri="{FF2B5EF4-FFF2-40B4-BE49-F238E27FC236}">
                <a16:creationId xmlns:a16="http://schemas.microsoft.com/office/drawing/2014/main" id="{EBD1FAEE-489F-4553-A82D-A0F68FD77CED}"/>
              </a:ext>
            </a:extLst>
          </p:cNvPr>
          <p:cNvSpPr>
            <a:spLocks noGrp="1"/>
          </p:cNvSpPr>
          <p:nvPr>
            <p:ph type="body" sz="quarter" idx="11" hasCustomPrompt="1"/>
          </p:nvPr>
        </p:nvSpPr>
        <p:spPr>
          <a:xfrm>
            <a:off x="854528" y="2125450"/>
            <a:ext cx="10482943" cy="3139277"/>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err="1"/>
              <a:t>OtherText</a:t>
            </a:r>
            <a:endParaRPr lang="en-GB"/>
          </a:p>
        </p:txBody>
      </p:sp>
    </p:spTree>
    <p:extLst>
      <p:ext uri="{BB962C8B-B14F-4D97-AF65-F5344CB8AC3E}">
        <p14:creationId xmlns:p14="http://schemas.microsoft.com/office/powerpoint/2010/main" val="4079353207"/>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Y3 Question Seg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D29493-C804-4451-B118-2E791354C5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8" y="1388"/>
            <a:ext cx="12187064" cy="6855224"/>
          </a:xfrm>
          <a:prstGeom prst="rect">
            <a:avLst/>
          </a:prstGeom>
        </p:spPr>
      </p:pic>
      <p:sp>
        <p:nvSpPr>
          <p:cNvPr id="4" name="Text Placeholder 7">
            <a:extLst>
              <a:ext uri="{FF2B5EF4-FFF2-40B4-BE49-F238E27FC236}">
                <a16:creationId xmlns:a16="http://schemas.microsoft.com/office/drawing/2014/main" id="{7DDBDCE6-E92B-4A64-8E30-4DD371889BFC}"/>
              </a:ext>
            </a:extLst>
          </p:cNvPr>
          <p:cNvSpPr>
            <a:spLocks noGrp="1"/>
          </p:cNvSpPr>
          <p:nvPr>
            <p:ph type="body" sz="quarter" idx="11" hasCustomPrompt="1"/>
          </p:nvPr>
        </p:nvSpPr>
        <p:spPr>
          <a:xfrm>
            <a:off x="1614467" y="2686017"/>
            <a:ext cx="8963066" cy="1775147"/>
          </a:xfrm>
          <a:prstGeom prst="rect">
            <a:avLst/>
          </a:prstGeom>
        </p:spPr>
        <p:txBody>
          <a:bodyPr/>
          <a:lstStyle>
            <a:lvl1pPr marL="0" indent="0">
              <a:buNone/>
              <a:defRPr sz="24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err="1"/>
              <a:t>NowThatWeHave</a:t>
            </a:r>
            <a:r>
              <a:rPr lang="en-GB"/>
              <a:t>…</a:t>
            </a:r>
          </a:p>
          <a:p>
            <a:pPr lvl="0"/>
            <a:endParaRPr lang="en-GB"/>
          </a:p>
        </p:txBody>
      </p:sp>
    </p:spTree>
    <p:extLst>
      <p:ext uri="{BB962C8B-B14F-4D97-AF65-F5344CB8AC3E}">
        <p14:creationId xmlns:p14="http://schemas.microsoft.com/office/powerpoint/2010/main" val="4268642296"/>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Y3 Content Slide">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02E97D3A-E7BF-49BD-9CCB-DFE86FECC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Text Placeholder 4">
            <a:extLst>
              <a:ext uri="{FF2B5EF4-FFF2-40B4-BE49-F238E27FC236}">
                <a16:creationId xmlns:a16="http://schemas.microsoft.com/office/drawing/2014/main" id="{9BE4FEF8-B347-4093-AFB5-AC1C551E0D00}"/>
              </a:ext>
            </a:extLst>
          </p:cNvPr>
          <p:cNvSpPr>
            <a:spLocks noGrp="1"/>
          </p:cNvSpPr>
          <p:nvPr>
            <p:ph type="body" sz="quarter" idx="10" hasCustomPrompt="1"/>
          </p:nvPr>
        </p:nvSpPr>
        <p:spPr>
          <a:xfrm>
            <a:off x="261938" y="289357"/>
            <a:ext cx="11712575" cy="892898"/>
          </a:xfrm>
          <a:prstGeom prst="rect">
            <a:avLst/>
          </a:prstGeom>
        </p:spPr>
        <p:txBody>
          <a:bodyPr/>
          <a:lstStyle>
            <a:lvl1pPr marL="0" indent="0">
              <a:buNone/>
              <a:defRPr sz="2200" b="1">
                <a:latin typeface="Century Gothic" panose="020B0502020202020204" pitchFamily="34" charset="0"/>
              </a:defRPr>
            </a:lvl1pPr>
            <a:lvl2pPr marL="457200" indent="0">
              <a:buNone/>
              <a:defRPr sz="1800" b="1">
                <a:latin typeface="Century Gothic" panose="020B0502020202020204" pitchFamily="34" charset="0"/>
              </a:defRPr>
            </a:lvl2pPr>
            <a:lvl3pPr marL="914400" indent="0">
              <a:buNone/>
              <a:defRPr sz="1600" b="1">
                <a:latin typeface="Century Gothic" panose="020B0502020202020204" pitchFamily="34" charset="0"/>
              </a:defRPr>
            </a:lvl3pPr>
            <a:lvl4pPr marL="1371600" indent="0">
              <a:buNone/>
              <a:defRPr sz="1400" b="1">
                <a:latin typeface="Century Gothic" panose="020B0502020202020204" pitchFamily="34" charset="0"/>
              </a:defRPr>
            </a:lvl4pPr>
            <a:lvl5pPr marL="1828800" indent="0">
              <a:buNone/>
              <a:defRPr sz="1400" b="1">
                <a:latin typeface="Century Gothic" panose="020B0502020202020204" pitchFamily="34" charset="0"/>
              </a:defRPr>
            </a:lvl5pPr>
          </a:lstStyle>
          <a:p>
            <a:pPr lvl="0"/>
            <a:r>
              <a:rPr lang="en-US" err="1"/>
              <a:t>TopText</a:t>
            </a:r>
            <a:endParaRPr lang="en-GB"/>
          </a:p>
        </p:txBody>
      </p:sp>
      <p:sp>
        <p:nvSpPr>
          <p:cNvPr id="4" name="Text Placeholder 7">
            <a:extLst>
              <a:ext uri="{FF2B5EF4-FFF2-40B4-BE49-F238E27FC236}">
                <a16:creationId xmlns:a16="http://schemas.microsoft.com/office/drawing/2014/main" id="{EF1F4440-FE66-49C1-B14D-9A367EF2ACD9}"/>
              </a:ext>
            </a:extLst>
          </p:cNvPr>
          <p:cNvSpPr>
            <a:spLocks noGrp="1"/>
          </p:cNvSpPr>
          <p:nvPr>
            <p:ph type="body" sz="quarter" idx="11" hasCustomPrompt="1"/>
          </p:nvPr>
        </p:nvSpPr>
        <p:spPr>
          <a:xfrm>
            <a:off x="261938" y="4286247"/>
            <a:ext cx="11712574" cy="978479"/>
          </a:xfrm>
          <a:prstGeom prst="rect">
            <a:avLst/>
          </a:prstGeom>
        </p:spPr>
        <p:txBody>
          <a:bodyPr/>
          <a:lstStyle>
            <a:lvl1pPr marL="0" indent="0">
              <a:buNone/>
              <a:defRPr sz="2000" b="1">
                <a:latin typeface="Century Gothic" panose="020B0502020202020204" pitchFamily="34" charset="0"/>
              </a:defRPr>
            </a:lvl1pPr>
            <a:lvl2pPr marL="457200" indent="0">
              <a:buNone/>
              <a:defRPr b="1">
                <a:latin typeface="Century Gothic" panose="020B0502020202020204" pitchFamily="34" charset="0"/>
              </a:defRPr>
            </a:lvl2pPr>
            <a:lvl3pPr marL="914400" indent="0">
              <a:buNone/>
              <a:defRPr b="1">
                <a:latin typeface="Century Gothic" panose="020B0502020202020204" pitchFamily="34" charset="0"/>
              </a:defRPr>
            </a:lvl3pPr>
            <a:lvl4pPr marL="1371600" indent="0">
              <a:buNone/>
              <a:defRPr b="1">
                <a:latin typeface="Century Gothic" panose="020B0502020202020204" pitchFamily="34" charset="0"/>
              </a:defRPr>
            </a:lvl4pPr>
            <a:lvl5pPr marL="1828800" indent="0">
              <a:buNone/>
              <a:defRPr b="1">
                <a:latin typeface="Century Gothic" panose="020B0502020202020204" pitchFamily="34" charset="0"/>
              </a:defRPr>
            </a:lvl5pPr>
          </a:lstStyle>
          <a:p>
            <a:pPr lvl="0"/>
            <a:r>
              <a:rPr lang="en-GB" err="1"/>
              <a:t>OtherText</a:t>
            </a:r>
            <a:endParaRPr lang="en-GB"/>
          </a:p>
        </p:txBody>
      </p:sp>
    </p:spTree>
    <p:extLst>
      <p:ext uri="{BB962C8B-B14F-4D97-AF65-F5344CB8AC3E}">
        <p14:creationId xmlns:p14="http://schemas.microsoft.com/office/powerpoint/2010/main" val="320395865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22082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estion slide"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58400" y="637600"/>
            <a:ext cx="11533600" cy="1544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79EFA"/>
              </a:buClr>
              <a:buSzPts val="3600"/>
              <a:buFont typeface="Proxima Nova Semibold"/>
              <a:buChar char="●"/>
              <a:defRPr sz="4800">
                <a:solidFill>
                  <a:srgbClr val="079EFA"/>
                </a:solidFill>
                <a:latin typeface="Proxima Nova Semibold"/>
                <a:ea typeface="Proxima Nova Semibold"/>
                <a:cs typeface="Proxima Nova Semibold"/>
                <a:sym typeface="Proxima Nova Semibold"/>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7" name="Google Shape;17;p4"/>
          <p:cNvSpPr txBox="1">
            <a:spLocks noGrp="1"/>
          </p:cNvSpPr>
          <p:nvPr>
            <p:ph type="body" idx="1"/>
          </p:nvPr>
        </p:nvSpPr>
        <p:spPr>
          <a:xfrm>
            <a:off x="658400" y="2182400"/>
            <a:ext cx="11533600" cy="3909600"/>
          </a:xfrm>
          <a:prstGeom prst="rect">
            <a:avLst/>
          </a:prstGeom>
          <a:noFill/>
          <a:ln>
            <a:noFill/>
          </a:ln>
        </p:spPr>
        <p:txBody>
          <a:bodyPr spcFirstLastPara="1" wrap="square" lIns="91425" tIns="91425" rIns="91425" bIns="91425" anchor="ctr" anchorCtr="0">
            <a:noAutofit/>
          </a:bodyPr>
          <a:lstStyle>
            <a:lvl1pPr marL="609585" lvl="0"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1pPr>
            <a:lvl2pPr marL="1219170" lvl="1"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2pPr>
            <a:lvl3pPr marL="1828754" lvl="2"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3pPr>
            <a:lvl4pPr marL="2438339" lvl="3"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4pPr>
            <a:lvl5pPr marL="3047924" lvl="4"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5pPr>
            <a:lvl6pPr marL="3657509" lvl="5"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6pPr>
            <a:lvl7pPr marL="4267093" lvl="6"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7pPr>
            <a:lvl8pPr marL="4876678" lvl="7"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8pPr>
            <a:lvl9pPr marL="5486263" lvl="8" indent="-423323">
              <a:spcBef>
                <a:spcPts val="0"/>
              </a:spcBef>
              <a:spcAft>
                <a:spcPts val="0"/>
              </a:spcAft>
              <a:buClr>
                <a:srgbClr val="4B4B4B"/>
              </a:buClr>
              <a:buSzPts val="1400"/>
              <a:buFont typeface="Open Sans"/>
              <a:buChar char="■"/>
              <a:defRPr>
                <a:solidFill>
                  <a:srgbClr val="4B4B4B"/>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977531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73646"/>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951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a:p>
        </p:txBody>
      </p:sp>
      <p:sp>
        <p:nvSpPr>
          <p:cNvPr id="4" name="Rectangle 4">
            <a:extLst>
              <a:ext uri="{FF2B5EF4-FFF2-40B4-BE49-F238E27FC236}">
                <a16:creationId xmlns:a16="http://schemas.microsoft.com/office/drawing/2014/main" id="{D9B9ECEA-F938-423F-8CBC-97E2E9EAC69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5C28114-5556-477D-9ADA-6FE9D7D6721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FCF0BEF-8123-4C00-A0D6-B29F0D255E87}"/>
              </a:ext>
            </a:extLst>
          </p:cNvPr>
          <p:cNvSpPr>
            <a:spLocks noGrp="1" noChangeArrowheads="1"/>
          </p:cNvSpPr>
          <p:nvPr>
            <p:ph type="sldNum" sz="quarter" idx="12"/>
          </p:nvPr>
        </p:nvSpPr>
        <p:spPr>
          <a:ln/>
        </p:spPr>
        <p:txBody>
          <a:bodyPr/>
          <a:lstStyle>
            <a:lvl1pPr>
              <a:defRPr/>
            </a:lvl1pPr>
          </a:lstStyle>
          <a:p>
            <a:pPr>
              <a:defRPr/>
            </a:pPr>
            <a:fld id="{36CCB4DA-DC2E-4529-B463-4A6200D05A1C}" type="slidenum">
              <a:rPr lang="en-GB" altLang="en-US"/>
              <a:pPr>
                <a:defRPr/>
              </a:pPr>
              <a:t>‹#›</a:t>
            </a:fld>
            <a:endParaRPr lang="en-GB" altLang="en-US"/>
          </a:p>
        </p:txBody>
      </p:sp>
    </p:spTree>
    <p:extLst>
      <p:ext uri="{BB962C8B-B14F-4D97-AF65-F5344CB8AC3E}">
        <p14:creationId xmlns:p14="http://schemas.microsoft.com/office/powerpoint/2010/main" val="2661983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F523CFFC-0179-490F-8101-3FD5667829DF}"/>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solidFill>
                  <a:srgbClr val="FFFFFF"/>
                </a:solidFill>
              </a:rPr>
              <a:t> </a:t>
            </a:r>
          </a:p>
        </p:txBody>
      </p:sp>
    </p:spTree>
    <p:extLst>
      <p:ext uri="{BB962C8B-B14F-4D97-AF65-F5344CB8AC3E}">
        <p14:creationId xmlns:p14="http://schemas.microsoft.com/office/powerpoint/2010/main" val="15739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31/03/2025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31/03/2025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4.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31/03/2025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860" r:id="rId1"/>
    <p:sldLayoutId id="2147484779" r:id="rId2"/>
    <p:sldLayoutId id="2147483861" r:id="rId3"/>
    <p:sldLayoutId id="2147484780" r:id="rId4"/>
    <p:sldLayoutId id="2147484781" r:id="rId5"/>
    <p:sldLayoutId id="2147483864" r:id="rId6"/>
    <p:sldLayoutId id="2147484782" r:id="rId7"/>
    <p:sldLayoutId id="2147484783" r:id="rId8"/>
    <p:sldLayoutId id="2147483862" r:id="rId9"/>
    <p:sldLayoutId id="2147483863" r:id="rId10"/>
    <p:sldLayoutId id="2147483865" r:id="rId11"/>
    <p:sldLayoutId id="2147483791" r:id="rId12"/>
    <p:sldLayoutId id="2147484342" r:id="rId13"/>
    <p:sldLayoutId id="2147484343" r:id="rId14"/>
    <p:sldLayoutId id="2147484344" r:id="rId15"/>
    <p:sldLayoutId id="2147484775" r:id="rId16"/>
    <p:sldLayoutId id="2147484776" r:id="rId17"/>
    <p:sldLayoutId id="2147484777" r:id="rId18"/>
    <p:sldLayoutId id="2147484778" r:id="rId19"/>
    <p:sldLayoutId id="2147483680" r:id="rId20"/>
    <p:sldLayoutId id="2147483681" r:id="rId21"/>
    <p:sldLayoutId id="2147483682" r:id="rId22"/>
    <p:sldLayoutId id="2147483858" r:id="rId23"/>
    <p:sldLayoutId id="2147484328" r:id="rId24"/>
    <p:sldLayoutId id="214748434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TdqAA9Ky2DY"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youtube.com/watch?v=_EOxmIm_WQk"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languageangels.com/schools/index.php/home" TargetMode="Externa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languageangels.com/schools/index.php/home"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B20A9B-408D-44BB-6E68-9B6CA0D13A60}"/>
              </a:ext>
            </a:extLst>
          </p:cNvPr>
          <p:cNvSpPr txBox="1"/>
          <p:nvPr/>
        </p:nvSpPr>
        <p:spPr>
          <a:xfrm>
            <a:off x="151598" y="110195"/>
            <a:ext cx="81423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latin typeface="Comic Sans MS"/>
              </a:rPr>
              <a:t>Monday 31st March - Spellings</a:t>
            </a:r>
            <a:endParaRPr lang="en-US"/>
          </a:p>
        </p:txBody>
      </p:sp>
      <p:sp>
        <p:nvSpPr>
          <p:cNvPr id="6" name="TextBox 5">
            <a:extLst>
              <a:ext uri="{FF2B5EF4-FFF2-40B4-BE49-F238E27FC236}">
                <a16:creationId xmlns:a16="http://schemas.microsoft.com/office/drawing/2014/main" id="{56A3FB90-DE5B-2573-AF3F-FF2F7BC51961}"/>
              </a:ext>
            </a:extLst>
          </p:cNvPr>
          <p:cNvSpPr txBox="1"/>
          <p:nvPr/>
        </p:nvSpPr>
        <p:spPr>
          <a:xfrm>
            <a:off x="5523628" y="2192135"/>
            <a:ext cx="6164913" cy="45243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a:latin typeface="Comic Sans MS"/>
              </a:rPr>
              <a:t>Copy the spelling words into your challenge books, think carefully about your handwriting.</a:t>
            </a:r>
          </a:p>
          <a:p>
            <a:endParaRPr lang="en-US" sz="3600">
              <a:latin typeface="Comic Sans MS"/>
            </a:endParaRPr>
          </a:p>
          <a:p>
            <a:r>
              <a:rPr lang="en-US" sz="3600">
                <a:solidFill>
                  <a:srgbClr val="FF0000"/>
                </a:solidFill>
                <a:latin typeface="Comic Sans MS"/>
              </a:rPr>
              <a:t>Ch – put each word into a correctly punctuated sentence.</a:t>
            </a:r>
          </a:p>
        </p:txBody>
      </p:sp>
      <p:pic>
        <p:nvPicPr>
          <p:cNvPr id="7" name="Picture 6" descr="Trivia Quizzes - Free Daily Trivia Games – Big Daily Trivia">
            <a:extLst>
              <a:ext uri="{FF2B5EF4-FFF2-40B4-BE49-F238E27FC236}">
                <a16:creationId xmlns:a16="http://schemas.microsoft.com/office/drawing/2014/main" id="{DFA58C5B-FB5A-BCE0-B860-2C7E8E61C71F}"/>
              </a:ext>
            </a:extLst>
          </p:cNvPr>
          <p:cNvPicPr>
            <a:picLocks noChangeAspect="1"/>
          </p:cNvPicPr>
          <p:nvPr/>
        </p:nvPicPr>
        <p:blipFill>
          <a:blip r:embed="rId2"/>
          <a:stretch>
            <a:fillRect/>
          </a:stretch>
        </p:blipFill>
        <p:spPr>
          <a:xfrm>
            <a:off x="7470560" y="183035"/>
            <a:ext cx="2028825" cy="1466850"/>
          </a:xfrm>
          <a:prstGeom prst="rect">
            <a:avLst/>
          </a:prstGeom>
        </p:spPr>
      </p:pic>
      <p:pic>
        <p:nvPicPr>
          <p:cNvPr id="8" name="Picture 7" descr="A logo with text on it&#10;&#10;Description automatically generated">
            <a:extLst>
              <a:ext uri="{FF2B5EF4-FFF2-40B4-BE49-F238E27FC236}">
                <a16:creationId xmlns:a16="http://schemas.microsoft.com/office/drawing/2014/main" id="{068CDE00-8975-8D87-68EB-3B2331819597}"/>
              </a:ext>
            </a:extLst>
          </p:cNvPr>
          <p:cNvPicPr>
            <a:picLocks noChangeAspect="1"/>
          </p:cNvPicPr>
          <p:nvPr/>
        </p:nvPicPr>
        <p:blipFill>
          <a:blip r:embed="rId3"/>
          <a:stretch>
            <a:fillRect/>
          </a:stretch>
        </p:blipFill>
        <p:spPr>
          <a:xfrm>
            <a:off x="9506722" y="255116"/>
            <a:ext cx="2343150" cy="1466850"/>
          </a:xfrm>
          <a:prstGeom prst="rect">
            <a:avLst/>
          </a:prstGeom>
        </p:spPr>
      </p:pic>
      <p:pic>
        <p:nvPicPr>
          <p:cNvPr id="3" name="Picture 2" descr="A close-up of a paper&#10;&#10;AI-generated content may be incorrect.">
            <a:extLst>
              <a:ext uri="{FF2B5EF4-FFF2-40B4-BE49-F238E27FC236}">
                <a16:creationId xmlns:a16="http://schemas.microsoft.com/office/drawing/2014/main" id="{3C481087-3DF3-3C27-E724-3AFEF40BAD22}"/>
              </a:ext>
            </a:extLst>
          </p:cNvPr>
          <p:cNvPicPr>
            <a:picLocks noChangeAspect="1"/>
          </p:cNvPicPr>
          <p:nvPr/>
        </p:nvPicPr>
        <p:blipFill>
          <a:blip r:embed="rId4"/>
          <a:stretch>
            <a:fillRect/>
          </a:stretch>
        </p:blipFill>
        <p:spPr>
          <a:xfrm>
            <a:off x="128201" y="653106"/>
            <a:ext cx="2513570" cy="6076949"/>
          </a:xfrm>
          <a:prstGeom prst="rect">
            <a:avLst/>
          </a:prstGeom>
        </p:spPr>
      </p:pic>
      <p:pic>
        <p:nvPicPr>
          <p:cNvPr id="4" name="Picture 3" descr="A close-up of a paper&#10;&#10;AI-generated content may be incorrect.">
            <a:extLst>
              <a:ext uri="{FF2B5EF4-FFF2-40B4-BE49-F238E27FC236}">
                <a16:creationId xmlns:a16="http://schemas.microsoft.com/office/drawing/2014/main" id="{CD218368-4CAE-8473-2149-B234DE859E85}"/>
              </a:ext>
            </a:extLst>
          </p:cNvPr>
          <p:cNvPicPr>
            <a:picLocks noChangeAspect="1"/>
          </p:cNvPicPr>
          <p:nvPr/>
        </p:nvPicPr>
        <p:blipFill>
          <a:blip r:embed="rId5"/>
          <a:stretch>
            <a:fillRect/>
          </a:stretch>
        </p:blipFill>
        <p:spPr>
          <a:xfrm>
            <a:off x="2654257" y="656195"/>
            <a:ext cx="2507134" cy="6091366"/>
          </a:xfrm>
          <a:prstGeom prst="rect">
            <a:avLst/>
          </a:prstGeom>
        </p:spPr>
      </p:pic>
    </p:spTree>
    <p:extLst>
      <p:ext uri="{BB962C8B-B14F-4D97-AF65-F5344CB8AC3E}">
        <p14:creationId xmlns:p14="http://schemas.microsoft.com/office/powerpoint/2010/main" val="15275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BF67B-F08E-C3EA-FA18-B2453B6B080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85A5E4-2218-6D1E-9F75-E8ED311365B7}"/>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a:latin typeface="Comic Sans MS"/>
                <a:ea typeface="Calibri"/>
                <a:cs typeface="Calibri"/>
              </a:rPr>
              <a:t>31.03.25</a:t>
            </a:r>
          </a:p>
          <a:p>
            <a:pPr algn="l"/>
            <a:r>
              <a:rPr lang="en-GB" sz="2800" u="sng">
                <a:latin typeface="Comic Sans MS"/>
                <a:ea typeface="Calibri"/>
                <a:cs typeface="Calibri"/>
              </a:rPr>
              <a:t>TBAT: multiply a 2-digit number by a 1-digt number.</a:t>
            </a:r>
          </a:p>
          <a:p>
            <a:endParaRPr lang="en-GB">
              <a:ea typeface="Calibri"/>
              <a:cs typeface="Calibri"/>
            </a:endParaRPr>
          </a:p>
        </p:txBody>
      </p:sp>
      <p:sp>
        <p:nvSpPr>
          <p:cNvPr id="5" name="TextBox 4">
            <a:extLst>
              <a:ext uri="{FF2B5EF4-FFF2-40B4-BE49-F238E27FC236}">
                <a16:creationId xmlns:a16="http://schemas.microsoft.com/office/drawing/2014/main" id="{B66D9DAA-EAB4-2A3C-4F08-49CCB63A05DE}"/>
              </a:ext>
            </a:extLst>
          </p:cNvPr>
          <p:cNvSpPr txBox="1"/>
          <p:nvPr/>
        </p:nvSpPr>
        <p:spPr>
          <a:xfrm>
            <a:off x="5748" y="1419094"/>
            <a:ext cx="1171167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solidFill>
                  <a:srgbClr val="0070C0"/>
                </a:solidFill>
              </a:rPr>
              <a:t>           Blue   </a:t>
            </a:r>
            <a:r>
              <a:rPr lang="en-GB" sz="3600"/>
              <a:t>      </a:t>
            </a:r>
            <a:r>
              <a:rPr lang="en-GB" sz="5400">
                <a:solidFill>
                  <a:srgbClr val="00B050"/>
                </a:solidFill>
              </a:rPr>
              <a:t>                             Green</a:t>
            </a:r>
            <a:endParaRPr lang="en-US"/>
          </a:p>
          <a:p>
            <a:pPr algn="ctr"/>
            <a:endParaRPr lang="en-GB" sz="3600"/>
          </a:p>
        </p:txBody>
      </p:sp>
      <p:pic>
        <p:nvPicPr>
          <p:cNvPr id="2" name="Picture 1" descr="A white square with black numbers and a black line&#10;&#10;AI-generated content may be incorrect.">
            <a:extLst>
              <a:ext uri="{FF2B5EF4-FFF2-40B4-BE49-F238E27FC236}">
                <a16:creationId xmlns:a16="http://schemas.microsoft.com/office/drawing/2014/main" id="{B82C0F29-7320-AAEB-B71C-68C281078917}"/>
              </a:ext>
            </a:extLst>
          </p:cNvPr>
          <p:cNvPicPr>
            <a:picLocks noChangeAspect="1"/>
          </p:cNvPicPr>
          <p:nvPr/>
        </p:nvPicPr>
        <p:blipFill>
          <a:blip r:embed="rId2"/>
          <a:stretch>
            <a:fillRect/>
          </a:stretch>
        </p:blipFill>
        <p:spPr>
          <a:xfrm>
            <a:off x="728585" y="2905816"/>
            <a:ext cx="3524249" cy="3576637"/>
          </a:xfrm>
          <a:prstGeom prst="rect">
            <a:avLst/>
          </a:prstGeom>
        </p:spPr>
      </p:pic>
      <p:pic>
        <p:nvPicPr>
          <p:cNvPr id="4" name="Picture 3" descr="A white square with black numbers and a black line&#10;&#10;AI-generated content may be incorrect.">
            <a:extLst>
              <a:ext uri="{FF2B5EF4-FFF2-40B4-BE49-F238E27FC236}">
                <a16:creationId xmlns:a16="http://schemas.microsoft.com/office/drawing/2014/main" id="{8389025D-8B28-4E0C-FE56-E93DDBC62475}"/>
              </a:ext>
            </a:extLst>
          </p:cNvPr>
          <p:cNvPicPr>
            <a:picLocks noChangeAspect="1"/>
          </p:cNvPicPr>
          <p:nvPr/>
        </p:nvPicPr>
        <p:blipFill>
          <a:blip r:embed="rId2"/>
          <a:stretch>
            <a:fillRect/>
          </a:stretch>
        </p:blipFill>
        <p:spPr>
          <a:xfrm>
            <a:off x="7346156" y="3009899"/>
            <a:ext cx="3524249" cy="3469481"/>
          </a:xfrm>
          <a:prstGeom prst="rect">
            <a:avLst/>
          </a:prstGeom>
        </p:spPr>
      </p:pic>
      <p:sp>
        <p:nvSpPr>
          <p:cNvPr id="7" name="TextBox 6">
            <a:extLst>
              <a:ext uri="{FF2B5EF4-FFF2-40B4-BE49-F238E27FC236}">
                <a16:creationId xmlns:a16="http://schemas.microsoft.com/office/drawing/2014/main" id="{C91C91B6-D86F-334E-8E62-9EDE588C6ED8}"/>
              </a:ext>
            </a:extLst>
          </p:cNvPr>
          <p:cNvSpPr txBox="1"/>
          <p:nvPr/>
        </p:nvSpPr>
        <p:spPr>
          <a:xfrm>
            <a:off x="3207476" y="4186733"/>
            <a:ext cx="707231" cy="1015663"/>
          </a:xfrm>
          <a:prstGeom prst="rect">
            <a:avLst/>
          </a:prstGeom>
          <a:solidFill>
            <a:srgbClr val="F6F7ED"/>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000" b="1"/>
              <a:t>2</a:t>
            </a:r>
          </a:p>
        </p:txBody>
      </p:sp>
      <p:sp>
        <p:nvSpPr>
          <p:cNvPr id="8" name="TextBox 7">
            <a:extLst>
              <a:ext uri="{FF2B5EF4-FFF2-40B4-BE49-F238E27FC236}">
                <a16:creationId xmlns:a16="http://schemas.microsoft.com/office/drawing/2014/main" id="{B595831B-4419-E3E8-55DC-DE04D2D4B1CF}"/>
              </a:ext>
            </a:extLst>
          </p:cNvPr>
          <p:cNvSpPr txBox="1"/>
          <p:nvPr/>
        </p:nvSpPr>
        <p:spPr>
          <a:xfrm>
            <a:off x="2135913" y="3115171"/>
            <a:ext cx="707231" cy="1015663"/>
          </a:xfrm>
          <a:prstGeom prst="rect">
            <a:avLst/>
          </a:prstGeom>
          <a:solidFill>
            <a:srgbClr val="F6F7ED"/>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000" b="1"/>
              <a:t>3</a:t>
            </a:r>
          </a:p>
        </p:txBody>
      </p:sp>
      <p:sp>
        <p:nvSpPr>
          <p:cNvPr id="6" name="TextBox 5">
            <a:extLst>
              <a:ext uri="{FF2B5EF4-FFF2-40B4-BE49-F238E27FC236}">
                <a16:creationId xmlns:a16="http://schemas.microsoft.com/office/drawing/2014/main" id="{50C6241F-3743-30AA-8631-9B851E43D4A0}"/>
              </a:ext>
            </a:extLst>
          </p:cNvPr>
          <p:cNvSpPr txBox="1"/>
          <p:nvPr/>
        </p:nvSpPr>
        <p:spPr>
          <a:xfrm>
            <a:off x="3207476" y="4234358"/>
            <a:ext cx="707231" cy="1015663"/>
          </a:xfrm>
          <a:prstGeom prst="rect">
            <a:avLst/>
          </a:prstGeom>
          <a:solidFill>
            <a:srgbClr val="F6F7ED"/>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000" b="1"/>
              <a:t>2</a:t>
            </a:r>
          </a:p>
        </p:txBody>
      </p:sp>
      <p:sp>
        <p:nvSpPr>
          <p:cNvPr id="9" name="TextBox 8">
            <a:extLst>
              <a:ext uri="{FF2B5EF4-FFF2-40B4-BE49-F238E27FC236}">
                <a16:creationId xmlns:a16="http://schemas.microsoft.com/office/drawing/2014/main" id="{1F40AF20-F262-A796-9C20-4B1F2E02A117}"/>
              </a:ext>
            </a:extLst>
          </p:cNvPr>
          <p:cNvSpPr txBox="1"/>
          <p:nvPr/>
        </p:nvSpPr>
        <p:spPr>
          <a:xfrm>
            <a:off x="9851164" y="4234358"/>
            <a:ext cx="707231" cy="1015663"/>
          </a:xfrm>
          <a:prstGeom prst="rect">
            <a:avLst/>
          </a:prstGeom>
          <a:solidFill>
            <a:srgbClr val="F6F7ED"/>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000" b="1"/>
              <a:t>2</a:t>
            </a:r>
          </a:p>
        </p:txBody>
      </p:sp>
      <p:sp>
        <p:nvSpPr>
          <p:cNvPr id="10" name="TextBox 9">
            <a:extLst>
              <a:ext uri="{FF2B5EF4-FFF2-40B4-BE49-F238E27FC236}">
                <a16:creationId xmlns:a16="http://schemas.microsoft.com/office/drawing/2014/main" id="{EA16D3F7-05F7-09E8-7ECD-CA2D05C3E57D}"/>
              </a:ext>
            </a:extLst>
          </p:cNvPr>
          <p:cNvSpPr txBox="1"/>
          <p:nvPr/>
        </p:nvSpPr>
        <p:spPr>
          <a:xfrm>
            <a:off x="8755789" y="3174702"/>
            <a:ext cx="707231" cy="1015663"/>
          </a:xfrm>
          <a:prstGeom prst="rect">
            <a:avLst/>
          </a:prstGeom>
          <a:solidFill>
            <a:srgbClr val="F6F7ED"/>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000" b="1"/>
              <a:t>3</a:t>
            </a:r>
          </a:p>
        </p:txBody>
      </p:sp>
    </p:spTree>
    <p:extLst>
      <p:ext uri="{BB962C8B-B14F-4D97-AF65-F5344CB8AC3E}">
        <p14:creationId xmlns:p14="http://schemas.microsoft.com/office/powerpoint/2010/main" val="66946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6D68-998D-B64E-2BA9-C6E04DCE79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18C3D18-41C4-196A-4731-465B104A8171}"/>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a:latin typeface="Comic Sans MS"/>
                <a:ea typeface="Calibri"/>
                <a:cs typeface="Calibri"/>
              </a:rPr>
              <a:t>31.03.25</a:t>
            </a:r>
          </a:p>
          <a:p>
            <a:pPr algn="l"/>
            <a:r>
              <a:rPr lang="en-GB" sz="2800" u="sng">
                <a:latin typeface="Comic Sans MS"/>
                <a:ea typeface="Calibri"/>
                <a:cs typeface="Calibri"/>
              </a:rPr>
              <a:t>TBAT: multiply a 2-digit number by a 1-digt number.</a:t>
            </a:r>
          </a:p>
          <a:p>
            <a:endParaRPr lang="en-GB">
              <a:ea typeface="Calibri"/>
              <a:cs typeface="Calibri"/>
            </a:endParaRPr>
          </a:p>
        </p:txBody>
      </p:sp>
      <p:sp>
        <p:nvSpPr>
          <p:cNvPr id="5" name="TextBox 4">
            <a:extLst>
              <a:ext uri="{FF2B5EF4-FFF2-40B4-BE49-F238E27FC236}">
                <a16:creationId xmlns:a16="http://schemas.microsoft.com/office/drawing/2014/main" id="{2AE29276-3CEA-004E-699D-48839C9CF76E}"/>
              </a:ext>
            </a:extLst>
          </p:cNvPr>
          <p:cNvSpPr txBox="1"/>
          <p:nvPr/>
        </p:nvSpPr>
        <p:spPr>
          <a:xfrm>
            <a:off x="5748" y="1419094"/>
            <a:ext cx="1230698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400"/>
              <a:t>Independent – set your calculations out with the column method.</a:t>
            </a:r>
          </a:p>
          <a:p>
            <a:endParaRPr lang="en-GB" sz="3400"/>
          </a:p>
          <a:p>
            <a:pPr marL="514350" indent="-514350">
              <a:buAutoNum type="arabicPeriod"/>
            </a:pPr>
            <a:r>
              <a:rPr lang="en-GB" sz="3400"/>
              <a:t>43 x 2 =</a:t>
            </a:r>
          </a:p>
          <a:p>
            <a:pPr marL="514350" indent="-514350">
              <a:buAutoNum type="arabicPeriod"/>
            </a:pPr>
            <a:r>
              <a:rPr lang="en-GB" sz="3400"/>
              <a:t>33 x 3 =</a:t>
            </a:r>
          </a:p>
          <a:p>
            <a:pPr marL="514350" indent="-514350">
              <a:buAutoNum type="arabicPeriod"/>
            </a:pPr>
            <a:r>
              <a:rPr lang="en-GB" sz="3400"/>
              <a:t>22 x 3 =</a:t>
            </a:r>
          </a:p>
          <a:p>
            <a:pPr marL="514350" indent="-514350">
              <a:buAutoNum type="arabicPeriod"/>
            </a:pPr>
            <a:r>
              <a:rPr lang="en-GB" sz="3400"/>
              <a:t>41 x 2 =</a:t>
            </a:r>
          </a:p>
          <a:p>
            <a:pPr marL="514350" indent="-514350">
              <a:buAutoNum type="arabicPeriod"/>
            </a:pPr>
            <a:r>
              <a:rPr lang="en-GB" sz="3400"/>
              <a:t>31 x 2 =</a:t>
            </a:r>
          </a:p>
          <a:p>
            <a:pPr marL="514350" indent="-514350">
              <a:buAutoNum type="arabicPeriod"/>
            </a:pPr>
            <a:endParaRPr lang="en-GB" sz="3400"/>
          </a:p>
          <a:p>
            <a:endParaRPr lang="en-GB" sz="3400"/>
          </a:p>
          <a:p>
            <a:endParaRPr lang="en-GB" sz="3600"/>
          </a:p>
          <a:p>
            <a:pPr algn="ctr"/>
            <a:endParaRPr lang="en-GB" sz="3600"/>
          </a:p>
        </p:txBody>
      </p:sp>
      <p:sp>
        <p:nvSpPr>
          <p:cNvPr id="9" name="TextBox 8">
            <a:extLst>
              <a:ext uri="{FF2B5EF4-FFF2-40B4-BE49-F238E27FC236}">
                <a16:creationId xmlns:a16="http://schemas.microsoft.com/office/drawing/2014/main" id="{5EBE5F98-456C-EE2C-20CC-1F3347381AF6}"/>
              </a:ext>
            </a:extLst>
          </p:cNvPr>
          <p:cNvSpPr txBox="1"/>
          <p:nvPr/>
        </p:nvSpPr>
        <p:spPr>
          <a:xfrm>
            <a:off x="4996372" y="2591891"/>
            <a:ext cx="5195886" cy="2246769"/>
          </a:xfrm>
          <a:prstGeom prst="rect">
            <a:avLst/>
          </a:prstGeom>
          <a:solidFill>
            <a:schemeClr val="tx2">
              <a:lumMod val="10000"/>
              <a:lumOff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t>RP</a:t>
            </a:r>
          </a:p>
          <a:p>
            <a:pPr algn="l"/>
            <a:endParaRPr lang="en-GB" sz="2800"/>
          </a:p>
          <a:p>
            <a:r>
              <a:rPr lang="en-GB" sz="2800"/>
              <a:t>Easter eggs are sold in packs of 3. How many eggs would there be in 32 packs?</a:t>
            </a:r>
          </a:p>
        </p:txBody>
      </p:sp>
    </p:spTree>
    <p:extLst>
      <p:ext uri="{BB962C8B-B14F-4D97-AF65-F5344CB8AC3E}">
        <p14:creationId xmlns:p14="http://schemas.microsoft.com/office/powerpoint/2010/main" val="264418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DE6E5198-2988-254C-529E-7E33668B354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DD5ABF5-AC8E-0594-209A-19B634CE10A7}"/>
              </a:ext>
            </a:extLst>
          </p:cNvPr>
          <p:cNvSpPr txBox="1"/>
          <p:nvPr/>
        </p:nvSpPr>
        <p:spPr>
          <a:xfrm>
            <a:off x="8834" y="75096"/>
            <a:ext cx="121853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u="sng">
                <a:latin typeface="Aptos Display"/>
                <a:ea typeface="Calibri Light"/>
                <a:cs typeface="Calibri Light"/>
              </a:rPr>
              <a:t>31.03.25</a:t>
            </a:r>
            <a:br>
              <a:rPr lang="en-GB" sz="3600" u="sng">
                <a:latin typeface="Aptos Display"/>
                <a:ea typeface="Calibri Light"/>
                <a:cs typeface="Calibri Light"/>
              </a:rPr>
            </a:br>
            <a:r>
              <a:rPr lang="en-GB" sz="3600" u="sng">
                <a:latin typeface="Aptos Display"/>
                <a:ea typeface="Calibri Light"/>
                <a:cs typeface="Calibri Light"/>
              </a:rPr>
              <a:t>TBAT: </a:t>
            </a:r>
            <a:endParaRPr lang="en-GB" sz="2400" u="sng">
              <a:latin typeface="Aptos Display"/>
              <a:ea typeface="Calibri Light"/>
              <a:cs typeface="Calibri Light"/>
            </a:endParaRPr>
          </a:p>
        </p:txBody>
      </p:sp>
      <p:sp>
        <p:nvSpPr>
          <p:cNvPr id="3" name="TextBox 2">
            <a:extLst>
              <a:ext uri="{FF2B5EF4-FFF2-40B4-BE49-F238E27FC236}">
                <a16:creationId xmlns:a16="http://schemas.microsoft.com/office/drawing/2014/main" id="{1F2FCA31-F83F-54B4-457A-556CAF41CA6F}"/>
              </a:ext>
            </a:extLst>
          </p:cNvPr>
          <p:cNvSpPr txBox="1"/>
          <p:nvPr/>
        </p:nvSpPr>
        <p:spPr>
          <a:xfrm>
            <a:off x="448193" y="2060261"/>
            <a:ext cx="112908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Challenge                                                         </a:t>
            </a:r>
          </a:p>
        </p:txBody>
      </p:sp>
      <p:pic>
        <p:nvPicPr>
          <p:cNvPr id="7" name="Picture 6">
            <a:extLst>
              <a:ext uri="{FF2B5EF4-FFF2-40B4-BE49-F238E27FC236}">
                <a16:creationId xmlns:a16="http://schemas.microsoft.com/office/drawing/2014/main" id="{34A12396-E1F6-20F0-435F-6085207177B2}"/>
              </a:ext>
            </a:extLst>
          </p:cNvPr>
          <p:cNvPicPr>
            <a:picLocks noChangeAspect="1"/>
          </p:cNvPicPr>
          <p:nvPr/>
        </p:nvPicPr>
        <p:blipFill>
          <a:blip r:embed="rId2"/>
          <a:stretch>
            <a:fillRect/>
          </a:stretch>
        </p:blipFill>
        <p:spPr>
          <a:xfrm>
            <a:off x="-19050" y="2849563"/>
            <a:ext cx="3886200" cy="1717675"/>
          </a:xfrm>
          <a:prstGeom prst="rect">
            <a:avLst/>
          </a:prstGeom>
        </p:spPr>
      </p:pic>
      <p:sp>
        <p:nvSpPr>
          <p:cNvPr id="8" name="TextBox 7">
            <a:extLst>
              <a:ext uri="{FF2B5EF4-FFF2-40B4-BE49-F238E27FC236}">
                <a16:creationId xmlns:a16="http://schemas.microsoft.com/office/drawing/2014/main" id="{B28D9199-2654-9803-6969-27821EBAF4E5}"/>
              </a:ext>
            </a:extLst>
          </p:cNvPr>
          <p:cNvSpPr txBox="1"/>
          <p:nvPr/>
        </p:nvSpPr>
        <p:spPr>
          <a:xfrm>
            <a:off x="-27781" y="4579938"/>
            <a:ext cx="39100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Identify the odd one out.</a:t>
            </a:r>
            <a:r>
              <a:rPr lang="en-GB" sz="2400"/>
              <a:t> </a:t>
            </a:r>
          </a:p>
        </p:txBody>
      </p:sp>
      <p:pic>
        <p:nvPicPr>
          <p:cNvPr id="9" name="Picture 8" descr="A calculator with green circles and white text&#10;&#10;AI-generated content may be incorrect.">
            <a:extLst>
              <a:ext uri="{FF2B5EF4-FFF2-40B4-BE49-F238E27FC236}">
                <a16:creationId xmlns:a16="http://schemas.microsoft.com/office/drawing/2014/main" id="{173A58A2-CC80-42BE-5C07-3DD7871A0DE1}"/>
              </a:ext>
            </a:extLst>
          </p:cNvPr>
          <p:cNvPicPr>
            <a:picLocks noChangeAspect="1"/>
          </p:cNvPicPr>
          <p:nvPr/>
        </p:nvPicPr>
        <p:blipFill>
          <a:blip r:embed="rId3"/>
          <a:stretch>
            <a:fillRect/>
          </a:stretch>
        </p:blipFill>
        <p:spPr>
          <a:xfrm>
            <a:off x="5607844" y="940593"/>
            <a:ext cx="5965032" cy="1964532"/>
          </a:xfrm>
          <a:prstGeom prst="rect">
            <a:avLst/>
          </a:prstGeom>
        </p:spPr>
      </p:pic>
      <p:sp>
        <p:nvSpPr>
          <p:cNvPr id="10" name="TextBox 9">
            <a:extLst>
              <a:ext uri="{FF2B5EF4-FFF2-40B4-BE49-F238E27FC236}">
                <a16:creationId xmlns:a16="http://schemas.microsoft.com/office/drawing/2014/main" id="{E0FA703B-0A20-CF0A-5142-E4DE2CF98F6B}"/>
              </a:ext>
            </a:extLst>
          </p:cNvPr>
          <p:cNvSpPr txBox="1"/>
          <p:nvPr/>
        </p:nvSpPr>
        <p:spPr>
          <a:xfrm>
            <a:off x="6617494" y="41433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Mastery </a:t>
            </a:r>
            <a:endParaRPr lang="en-GB"/>
          </a:p>
        </p:txBody>
      </p:sp>
      <p:sp>
        <p:nvSpPr>
          <p:cNvPr id="11" name="TextBox 10">
            <a:extLst>
              <a:ext uri="{FF2B5EF4-FFF2-40B4-BE49-F238E27FC236}">
                <a16:creationId xmlns:a16="http://schemas.microsoft.com/office/drawing/2014/main" id="{5C84E5D1-2AF7-7737-114B-128EE9103A19}"/>
              </a:ext>
            </a:extLst>
          </p:cNvPr>
          <p:cNvSpPr txBox="1"/>
          <p:nvPr/>
        </p:nvSpPr>
        <p:spPr>
          <a:xfrm>
            <a:off x="6272212" y="345043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Greater depth</a:t>
            </a:r>
            <a:endParaRPr lang="en-GB"/>
          </a:p>
        </p:txBody>
      </p:sp>
      <p:pic>
        <p:nvPicPr>
          <p:cNvPr id="12" name="Picture 11" descr="A screenshot of a game&#10;&#10;AI-generated content may be incorrect.">
            <a:extLst>
              <a:ext uri="{FF2B5EF4-FFF2-40B4-BE49-F238E27FC236}">
                <a16:creationId xmlns:a16="http://schemas.microsoft.com/office/drawing/2014/main" id="{095DEEDA-5181-261A-F16E-30AD66F98441}"/>
              </a:ext>
            </a:extLst>
          </p:cNvPr>
          <p:cNvPicPr>
            <a:picLocks noChangeAspect="1"/>
          </p:cNvPicPr>
          <p:nvPr/>
        </p:nvPicPr>
        <p:blipFill>
          <a:blip r:embed="rId4"/>
          <a:stretch>
            <a:fillRect/>
          </a:stretch>
        </p:blipFill>
        <p:spPr>
          <a:xfrm>
            <a:off x="5091111" y="4186237"/>
            <a:ext cx="6200776" cy="2093119"/>
          </a:xfrm>
          <a:prstGeom prst="rect">
            <a:avLst/>
          </a:prstGeom>
        </p:spPr>
      </p:pic>
    </p:spTree>
    <p:extLst>
      <p:ext uri="{BB962C8B-B14F-4D97-AF65-F5344CB8AC3E}">
        <p14:creationId xmlns:p14="http://schemas.microsoft.com/office/powerpoint/2010/main" val="161552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554CD-C1A9-75D9-E81D-3D8D49B82374}"/>
              </a:ext>
            </a:extLst>
          </p:cNvPr>
          <p:cNvSpPr txBox="1"/>
          <p:nvPr/>
        </p:nvSpPr>
        <p:spPr>
          <a:xfrm>
            <a:off x="126918" y="176608"/>
            <a:ext cx="1198166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Comic Sans MS"/>
              </a:rPr>
              <a:t>Monday 31st March 2025</a:t>
            </a:r>
          </a:p>
          <a:p>
            <a:r>
              <a:rPr lang="en-US" sz="3600" u="sng">
                <a:latin typeface="Comic Sans MS"/>
              </a:rPr>
              <a:t>Handwriting </a:t>
            </a:r>
          </a:p>
          <a:p>
            <a:endParaRPr lang="en-US" sz="3600" u="sng"/>
          </a:p>
          <a:p>
            <a:r>
              <a:rPr lang="en-US" sz="3600" b="1"/>
              <a:t>Warm up</a:t>
            </a:r>
            <a:r>
              <a:rPr lang="en-US" sz="3600"/>
              <a:t> – fine warm up – interlinking fingers</a:t>
            </a:r>
          </a:p>
          <a:p>
            <a:r>
              <a:rPr lang="en-US" sz="3600" b="1"/>
              <a:t>Posture – </a:t>
            </a:r>
            <a:r>
              <a:rPr lang="en-US" sz="3600"/>
              <a:t>are you sitting reading to write?</a:t>
            </a:r>
          </a:p>
          <a:p>
            <a:endParaRPr lang="en-US" sz="3600" u="sng"/>
          </a:p>
        </p:txBody>
      </p:sp>
      <p:pic>
        <p:nvPicPr>
          <p:cNvPr id="3" name="Picture 2" descr="Image result for penpals handwriting">
            <a:extLst>
              <a:ext uri="{FF2B5EF4-FFF2-40B4-BE49-F238E27FC236}">
                <a16:creationId xmlns:a16="http://schemas.microsoft.com/office/drawing/2014/main" id="{83F5BEEB-F3A5-9B61-8EFF-FFFF449BFA9E}"/>
              </a:ext>
            </a:extLst>
          </p:cNvPr>
          <p:cNvPicPr>
            <a:picLocks noChangeAspect="1"/>
          </p:cNvPicPr>
          <p:nvPr/>
        </p:nvPicPr>
        <p:blipFill>
          <a:blip r:embed="rId2"/>
          <a:stretch>
            <a:fillRect/>
          </a:stretch>
        </p:blipFill>
        <p:spPr>
          <a:xfrm>
            <a:off x="7759630" y="-2382"/>
            <a:ext cx="4340536" cy="1710288"/>
          </a:xfrm>
          <a:prstGeom prst="rect">
            <a:avLst/>
          </a:prstGeom>
        </p:spPr>
      </p:pic>
      <p:pic>
        <p:nvPicPr>
          <p:cNvPr id="4" name="Picture 3" descr="A young child sitting at a desk writing&#10;&#10;Description automatically generated">
            <a:extLst>
              <a:ext uri="{FF2B5EF4-FFF2-40B4-BE49-F238E27FC236}">
                <a16:creationId xmlns:a16="http://schemas.microsoft.com/office/drawing/2014/main" id="{D8B91610-1CF2-A73D-6CBC-A4D730F144A5}"/>
              </a:ext>
            </a:extLst>
          </p:cNvPr>
          <p:cNvPicPr>
            <a:picLocks noChangeAspect="1"/>
          </p:cNvPicPr>
          <p:nvPr/>
        </p:nvPicPr>
        <p:blipFill>
          <a:blip r:embed="rId3"/>
          <a:stretch>
            <a:fillRect/>
          </a:stretch>
        </p:blipFill>
        <p:spPr>
          <a:xfrm>
            <a:off x="2752828" y="3431243"/>
            <a:ext cx="3045619" cy="3107532"/>
          </a:xfrm>
          <a:prstGeom prst="rect">
            <a:avLst/>
          </a:prstGeom>
        </p:spPr>
      </p:pic>
      <p:pic>
        <p:nvPicPr>
          <p:cNvPr id="5" name="Picture 4" descr="A child sitting at a desk writing on a piece of paper&#10;&#10;Description automatically generated">
            <a:extLst>
              <a:ext uri="{FF2B5EF4-FFF2-40B4-BE49-F238E27FC236}">
                <a16:creationId xmlns:a16="http://schemas.microsoft.com/office/drawing/2014/main" id="{204CC880-0468-DC52-5CAA-70FAD42FC6E5}"/>
              </a:ext>
            </a:extLst>
          </p:cNvPr>
          <p:cNvPicPr>
            <a:picLocks noChangeAspect="1"/>
          </p:cNvPicPr>
          <p:nvPr/>
        </p:nvPicPr>
        <p:blipFill>
          <a:blip r:embed="rId4"/>
          <a:stretch>
            <a:fillRect/>
          </a:stretch>
        </p:blipFill>
        <p:spPr>
          <a:xfrm>
            <a:off x="6010275" y="3424237"/>
            <a:ext cx="3493294" cy="3105151"/>
          </a:xfrm>
          <a:prstGeom prst="rect">
            <a:avLst/>
          </a:prstGeom>
        </p:spPr>
      </p:pic>
      <p:sp>
        <p:nvSpPr>
          <p:cNvPr id="6" name="TextBox 5">
            <a:extLst>
              <a:ext uri="{FF2B5EF4-FFF2-40B4-BE49-F238E27FC236}">
                <a16:creationId xmlns:a16="http://schemas.microsoft.com/office/drawing/2014/main" id="{B5136F50-9D57-A738-1FEA-7EBE65189CC9}"/>
              </a:ext>
            </a:extLst>
          </p:cNvPr>
          <p:cNvSpPr txBox="1"/>
          <p:nvPr/>
        </p:nvSpPr>
        <p:spPr>
          <a:xfrm>
            <a:off x="121788" y="417213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Right-handed posture</a:t>
            </a:r>
          </a:p>
        </p:txBody>
      </p:sp>
      <p:sp>
        <p:nvSpPr>
          <p:cNvPr id="7" name="TextBox 6">
            <a:extLst>
              <a:ext uri="{FF2B5EF4-FFF2-40B4-BE49-F238E27FC236}">
                <a16:creationId xmlns:a16="http://schemas.microsoft.com/office/drawing/2014/main" id="{0D1AEE8F-6322-F9B5-2267-4473F2540545}"/>
              </a:ext>
            </a:extLst>
          </p:cNvPr>
          <p:cNvSpPr txBox="1"/>
          <p:nvPr/>
        </p:nvSpPr>
        <p:spPr>
          <a:xfrm>
            <a:off x="9718570" y="417213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Left-handed posture</a:t>
            </a:r>
          </a:p>
        </p:txBody>
      </p:sp>
    </p:spTree>
    <p:extLst>
      <p:ext uri="{BB962C8B-B14F-4D97-AF65-F5344CB8AC3E}">
        <p14:creationId xmlns:p14="http://schemas.microsoft.com/office/powerpoint/2010/main" val="1851650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554CD-C1A9-75D9-E81D-3D8D49B82374}"/>
              </a:ext>
            </a:extLst>
          </p:cNvPr>
          <p:cNvSpPr txBox="1"/>
          <p:nvPr/>
        </p:nvSpPr>
        <p:spPr>
          <a:xfrm>
            <a:off x="126918" y="176608"/>
            <a:ext cx="11981663"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latin typeface="Comic Sans MS"/>
              </a:rPr>
              <a:t>Monday 31st March 2025</a:t>
            </a:r>
            <a:endParaRPr lang="en-US" sz="3600">
              <a:latin typeface="Comic Sans MS"/>
            </a:endParaRPr>
          </a:p>
          <a:p>
            <a:r>
              <a:rPr lang="en-US" sz="3600" u="sng">
                <a:latin typeface="Comic Sans MS"/>
              </a:rPr>
              <a:t>Handwriting - Unit 2</a:t>
            </a:r>
          </a:p>
          <a:p>
            <a:endParaRPr lang="en-US" sz="3600" u="sng"/>
          </a:p>
          <a:p>
            <a:r>
              <a:rPr lang="en-US" sz="3600" u="sng"/>
              <a:t>Practice joins:</a:t>
            </a:r>
          </a:p>
          <a:p>
            <a:endParaRPr lang="en-US" sz="3600" u="sng"/>
          </a:p>
          <a:p>
            <a:r>
              <a:rPr lang="en-US" sz="3600" b="1"/>
              <a:t>Unit 2</a:t>
            </a:r>
            <a:r>
              <a:rPr lang="en-US" sz="3600"/>
              <a:t>– </a:t>
            </a:r>
            <a:r>
              <a:rPr lang="en-US" sz="3600" b="1"/>
              <a:t>First</a:t>
            </a:r>
            <a:r>
              <a:rPr lang="en-US" sz="3600"/>
              <a:t> – relative size and consistency, </a:t>
            </a:r>
            <a:r>
              <a:rPr lang="en-US" sz="3600" err="1"/>
              <a:t>ly</a:t>
            </a:r>
            <a:r>
              <a:rPr lang="en-US" sz="3600"/>
              <a:t>, less, </a:t>
            </a:r>
            <a:r>
              <a:rPr lang="en-US" sz="3600" err="1"/>
              <a:t>ful</a:t>
            </a:r>
          </a:p>
          <a:p>
            <a:endParaRPr lang="en-US" sz="3600"/>
          </a:p>
          <a:p>
            <a:r>
              <a:rPr lang="en-US" sz="3600" b="1"/>
              <a:t>Then -</a:t>
            </a:r>
            <a:r>
              <a:rPr lang="en-US" sz="3600"/>
              <a:t> practice writing the words – </a:t>
            </a:r>
            <a:r>
              <a:rPr lang="en-US" sz="3600" err="1"/>
              <a:t>airless,fearless,beautiful</a:t>
            </a:r>
          </a:p>
          <a:p>
            <a:endParaRPr lang="en-US" sz="3600"/>
          </a:p>
          <a:p>
            <a:endParaRPr lang="en-US" sz="3600" b="1"/>
          </a:p>
          <a:p>
            <a:endParaRPr lang="en-US" sz="3600" u="sng"/>
          </a:p>
        </p:txBody>
      </p:sp>
      <p:pic>
        <p:nvPicPr>
          <p:cNvPr id="3" name="Picture 2" descr="Image result for penpals handwriting">
            <a:extLst>
              <a:ext uri="{FF2B5EF4-FFF2-40B4-BE49-F238E27FC236}">
                <a16:creationId xmlns:a16="http://schemas.microsoft.com/office/drawing/2014/main" id="{83F5BEEB-F3A5-9B61-8EFF-FFFF449BFA9E}"/>
              </a:ext>
            </a:extLst>
          </p:cNvPr>
          <p:cNvPicPr>
            <a:picLocks noChangeAspect="1"/>
          </p:cNvPicPr>
          <p:nvPr/>
        </p:nvPicPr>
        <p:blipFill>
          <a:blip r:embed="rId2"/>
          <a:stretch>
            <a:fillRect/>
          </a:stretch>
        </p:blipFill>
        <p:spPr>
          <a:xfrm>
            <a:off x="7759630" y="-2382"/>
            <a:ext cx="4340536" cy="1710288"/>
          </a:xfrm>
          <a:prstGeom prst="rect">
            <a:avLst/>
          </a:prstGeom>
        </p:spPr>
      </p:pic>
    </p:spTree>
    <p:extLst>
      <p:ext uri="{BB962C8B-B14F-4D97-AF65-F5344CB8AC3E}">
        <p14:creationId xmlns:p14="http://schemas.microsoft.com/office/powerpoint/2010/main" val="158939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A9A0-B591-DB9A-6E99-BFBA05BB51E7}"/>
              </a:ext>
            </a:extLst>
          </p:cNvPr>
          <p:cNvSpPr>
            <a:spLocks noGrp="1"/>
          </p:cNvSpPr>
          <p:nvPr>
            <p:ph type="title"/>
          </p:nvPr>
        </p:nvSpPr>
        <p:spPr>
          <a:xfrm>
            <a:off x="-4011" y="4178"/>
            <a:ext cx="12159915" cy="1325563"/>
          </a:xfrm>
        </p:spPr>
        <p:txBody>
          <a:bodyPr vert="horz" lIns="91440" tIns="45720" rIns="91440" bIns="45720" rtlCol="0" anchor="t">
            <a:normAutofit fontScale="90000"/>
          </a:bodyPr>
          <a:lstStyle/>
          <a:p>
            <a:r>
              <a:rPr lang="en-GB" sz="2800" u="sng">
                <a:latin typeface="Comic Sans MS"/>
                <a:ea typeface="Calibri Light"/>
                <a:cs typeface="Calibri Light"/>
              </a:rPr>
              <a:t>Monday 31st March</a:t>
            </a:r>
            <a:br>
              <a:rPr lang="en-GB" sz="2800" u="sng">
                <a:latin typeface="Comic Sans MS"/>
                <a:ea typeface="Calibri Light"/>
                <a:cs typeface="Calibri Light"/>
              </a:rPr>
            </a:br>
            <a:r>
              <a:rPr lang="en-GB" sz="2800" u="sng">
                <a:latin typeface="Comic Sans MS"/>
                <a:ea typeface="Calibri Light"/>
                <a:cs typeface="Calibri Light"/>
              </a:rPr>
              <a:t>TBAT: retrieve information from a text.</a:t>
            </a:r>
            <a:br>
              <a:rPr lang="en-GB" sz="2800" u="sng">
                <a:latin typeface="Comic Sans MS"/>
                <a:ea typeface="Calibri Light"/>
                <a:cs typeface="Calibri Light"/>
              </a:rPr>
            </a:br>
            <a:br>
              <a:rPr lang="en-GB" sz="2800" u="sng">
                <a:latin typeface="Comic Sans MS"/>
                <a:ea typeface="Calibri Light"/>
                <a:cs typeface="Calibri Light"/>
              </a:rPr>
            </a:br>
            <a:br>
              <a:rPr lang="en-GB" sz="2800" u="sng">
                <a:latin typeface="Comic Sans MS"/>
                <a:ea typeface="Calibri Light"/>
                <a:cs typeface="Calibri Light"/>
              </a:rPr>
            </a:br>
            <a:br>
              <a:rPr lang="en-GB" sz="2800" u="sng">
                <a:latin typeface="Comic Sans MS"/>
                <a:ea typeface="Calibri Light"/>
                <a:cs typeface="Calibri Light"/>
              </a:rPr>
            </a:br>
            <a:r>
              <a:rPr lang="en-GB" sz="3100" b="0" i="0">
                <a:solidFill>
                  <a:srgbClr val="0D0D0D"/>
                </a:solidFill>
                <a:effectLst/>
                <a:latin typeface="Comic Sans MS"/>
              </a:rPr>
              <a:t>On a sunny Saturday, Emily visited the zoo with her family. They saw lions, tigers and giraffes. After that, they had lunch at the zoo's café. Emily's favourite animal was the playful monkeys swinging from tree to tree.</a:t>
            </a:r>
            <a:br>
              <a:rPr lang="en-GB" sz="6700" u="sng">
                <a:latin typeface="Comic Sans MS" panose="030F0702030302020204" pitchFamily="66" charset="0"/>
                <a:ea typeface="Calibri Light"/>
                <a:cs typeface="Calibri Light"/>
              </a:rPr>
            </a:br>
            <a:br>
              <a:rPr lang="en-GB" sz="2400" u="sng">
                <a:latin typeface="Comic Sans MS" panose="030F0702030302020204" pitchFamily="66" charset="0"/>
                <a:ea typeface="Calibri Light"/>
                <a:cs typeface="Calibri Light"/>
              </a:rPr>
            </a:br>
            <a:r>
              <a:rPr lang="en-GB" sz="2400" u="sng">
                <a:latin typeface="Comic Sans MS"/>
                <a:ea typeface="Calibri Light"/>
                <a:cs typeface="Calibri Light"/>
              </a:rPr>
              <a:t>3 in 3</a:t>
            </a:r>
            <a:br>
              <a:rPr lang="en-GB" sz="2400" u="sng">
                <a:latin typeface="Comic Sans MS" panose="030F0702030302020204" pitchFamily="66" charset="0"/>
                <a:ea typeface="Calibri Light"/>
                <a:cs typeface="Calibri Light"/>
              </a:rPr>
            </a:br>
            <a:r>
              <a:rPr lang="en-GB" sz="2400">
                <a:latin typeface="Comic Sans MS"/>
                <a:ea typeface="Calibri Light"/>
                <a:cs typeface="Calibri Light"/>
              </a:rPr>
              <a:t>1. </a:t>
            </a:r>
            <a:r>
              <a:rPr lang="en-GB" sz="2400">
                <a:solidFill>
                  <a:srgbClr val="0D0D0D"/>
                </a:solidFill>
                <a:latin typeface="Comic Sans MS"/>
              </a:rPr>
              <a:t>What did Emily do on Saturday?</a:t>
            </a:r>
            <a:br>
              <a:rPr lang="en-GB" sz="2400">
                <a:latin typeface="Comic Sans MS" panose="030F0702030302020204" pitchFamily="66" charset="0"/>
              </a:rPr>
            </a:br>
            <a:r>
              <a:rPr lang="en-GB" sz="2400">
                <a:solidFill>
                  <a:srgbClr val="0D0D0D"/>
                </a:solidFill>
                <a:latin typeface="Comic Sans MS"/>
              </a:rPr>
              <a:t>2. Who did Emily visit the zoo with?</a:t>
            </a:r>
            <a:br>
              <a:rPr lang="en-GB" sz="2400">
                <a:latin typeface="Comic Sans MS" panose="030F0702030302020204" pitchFamily="66" charset="0"/>
              </a:rPr>
            </a:br>
            <a:r>
              <a:rPr lang="en-GB" sz="2400">
                <a:solidFill>
                  <a:srgbClr val="0D0D0D"/>
                </a:solidFill>
                <a:latin typeface="Comic Sans MS"/>
              </a:rPr>
              <a:t>3. Name one animal they saw at the zoo.</a:t>
            </a:r>
            <a:br>
              <a:rPr lang="en-GB" sz="1050" b="0" i="0">
                <a:effectLst/>
                <a:latin typeface="Söhne"/>
              </a:rPr>
            </a:br>
            <a:br>
              <a:rPr lang="en-GB" sz="2400" b="0" i="0">
                <a:effectLst/>
                <a:latin typeface="Comic Sans MS" panose="030F0702030302020204" pitchFamily="66" charset="0"/>
              </a:rPr>
            </a:br>
            <a:br>
              <a:rPr lang="en-GB" sz="2400">
                <a:latin typeface="Comic Sans MS" panose="030F0702030302020204" pitchFamily="66" charset="0"/>
              </a:rPr>
            </a:br>
            <a:r>
              <a:rPr lang="en-GB" sz="2400">
                <a:solidFill>
                  <a:srgbClr val="FF0000"/>
                </a:solidFill>
                <a:latin typeface="Comic Sans MS"/>
              </a:rPr>
              <a:t>Where did they eat lunch?</a:t>
            </a:r>
            <a:br>
              <a:rPr lang="en-GB" sz="2400">
                <a:latin typeface="Comic Sans MS" panose="030F0702030302020204" pitchFamily="66" charset="0"/>
              </a:rPr>
            </a:br>
            <a:r>
              <a:rPr lang="en-GB" sz="2400">
                <a:solidFill>
                  <a:srgbClr val="FF0000"/>
                </a:solidFill>
                <a:latin typeface="Comic Sans MS"/>
              </a:rPr>
              <a:t>What was Emily's favourite animal at the zoo?</a:t>
            </a:r>
            <a:br>
              <a:rPr lang="en-GB" sz="2400">
                <a:latin typeface="Comic Sans MS" panose="030F0702030302020204" pitchFamily="66" charset="0"/>
              </a:rPr>
            </a:br>
            <a:br>
              <a:rPr lang="en-GB" sz="2800" u="sng">
                <a:latin typeface="Comic Sans MS"/>
                <a:ea typeface="Calibri Light"/>
                <a:cs typeface="Calibri Light"/>
              </a:rPr>
            </a:br>
            <a:endParaRPr lang="en-GB" sz="2800" u="sng">
              <a:latin typeface="Comic Sans MS"/>
              <a:ea typeface="Calibri Light"/>
              <a:cs typeface="Calibri Light"/>
            </a:endParaRPr>
          </a:p>
        </p:txBody>
      </p:sp>
    </p:spTree>
    <p:extLst>
      <p:ext uri="{BB962C8B-B14F-4D97-AF65-F5344CB8AC3E}">
        <p14:creationId xmlns:p14="http://schemas.microsoft.com/office/powerpoint/2010/main" val="22511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A9A0-B591-DB9A-6E99-BFBA05BB51E7}"/>
              </a:ext>
            </a:extLst>
          </p:cNvPr>
          <p:cNvSpPr>
            <a:spLocks noGrp="1"/>
          </p:cNvSpPr>
          <p:nvPr>
            <p:ph type="title"/>
          </p:nvPr>
        </p:nvSpPr>
        <p:spPr>
          <a:xfrm>
            <a:off x="-4011" y="4178"/>
            <a:ext cx="12203047" cy="6702695"/>
          </a:xfrm>
        </p:spPr>
        <p:txBody>
          <a:bodyPr vert="horz" lIns="91440" tIns="45720" rIns="91440" bIns="45720" rtlCol="0" anchor="t">
            <a:normAutofit/>
          </a:bodyPr>
          <a:lstStyle/>
          <a:p>
            <a:pPr algn="ctr"/>
            <a:br>
              <a:rPr lang="en-GB" sz="2800" u="sng">
                <a:latin typeface="Comic Sans MS"/>
                <a:ea typeface="Calibri Light"/>
                <a:cs typeface="Calibri Light"/>
              </a:rPr>
            </a:br>
            <a:r>
              <a:rPr lang="en-GB" sz="2500" u="sng">
                <a:latin typeface="Comic Sans MS"/>
                <a:ea typeface="Calibri Light"/>
                <a:cs typeface="Calibri Light"/>
              </a:rPr>
              <a:t>Monday 31st March</a:t>
            </a:r>
            <a:br>
              <a:rPr lang="en-GB" sz="2800" u="sng">
                <a:latin typeface="Comic Sans MS"/>
                <a:ea typeface="Calibri Light"/>
                <a:cs typeface="Calibri Light"/>
              </a:rPr>
            </a:br>
            <a:r>
              <a:rPr lang="en-GB" sz="2800" u="sng">
                <a:latin typeface="Comic Sans MS"/>
                <a:ea typeface="Calibri Light"/>
                <a:cs typeface="Calibri Light"/>
              </a:rPr>
              <a:t>TBAT: retrieve information from a text.</a:t>
            </a:r>
            <a:br>
              <a:rPr lang="en-GB" sz="2800" u="sng">
                <a:latin typeface="Comic Sans MS"/>
                <a:ea typeface="Calibri Light"/>
                <a:cs typeface="Calibri Light"/>
              </a:rPr>
            </a:br>
            <a:br>
              <a:rPr lang="en-GB" sz="2800" u="sng">
                <a:latin typeface="Comic Sans MS"/>
                <a:ea typeface="Calibri Light"/>
                <a:cs typeface="Calibri Light"/>
              </a:rPr>
            </a:br>
            <a:br>
              <a:rPr lang="en-GB" sz="2800" u="sng">
                <a:latin typeface="Comic Sans MS"/>
                <a:ea typeface="Calibri Light"/>
                <a:cs typeface="Calibri Light"/>
              </a:rPr>
            </a:br>
            <a:br>
              <a:rPr lang="en-GB" sz="2800" u="sng">
                <a:latin typeface="Comic Sans MS"/>
                <a:ea typeface="Calibri Light"/>
                <a:cs typeface="Calibri Light"/>
              </a:rPr>
            </a:br>
            <a:r>
              <a:rPr lang="en-GB" sz="4000">
                <a:solidFill>
                  <a:schemeClr val="accent1"/>
                </a:solidFill>
                <a:latin typeface="Comic Sans MS"/>
                <a:ea typeface="Calibri Light"/>
                <a:cs typeface="Calibri Light"/>
              </a:rPr>
              <a:t>What are the features used in a recount?</a:t>
            </a:r>
            <a:br>
              <a:rPr lang="en-GB" sz="4000">
                <a:latin typeface="Comic Sans MS"/>
                <a:ea typeface="Calibri Light"/>
                <a:cs typeface="Calibri Light"/>
              </a:rPr>
            </a:br>
            <a:br>
              <a:rPr lang="en-GB" sz="4000">
                <a:latin typeface="Comic Sans MS"/>
                <a:ea typeface="Calibri Light"/>
                <a:cs typeface="Calibri Light"/>
              </a:rPr>
            </a:br>
            <a:r>
              <a:rPr lang="en-GB" sz="4000">
                <a:solidFill>
                  <a:schemeClr val="accent6">
                    <a:lumMod val="75000"/>
                  </a:schemeClr>
                </a:solidFill>
                <a:latin typeface="Comic Sans MS"/>
                <a:ea typeface="Calibri Light"/>
                <a:cs typeface="Calibri Light"/>
              </a:rPr>
              <a:t>Is this non-fiction or fiction writing? What does that mean?</a:t>
            </a:r>
            <a:br>
              <a:rPr lang="en-GB" sz="2800" u="sng">
                <a:latin typeface="Comic Sans MS"/>
                <a:ea typeface="Calibri Light"/>
                <a:cs typeface="Calibri Light"/>
              </a:rPr>
            </a:br>
            <a:endParaRPr lang="en-GB" sz="2800" u="sng">
              <a:latin typeface="Comic Sans MS"/>
              <a:ea typeface="Calibri Light"/>
              <a:cs typeface="Calibri Light"/>
            </a:endParaRPr>
          </a:p>
        </p:txBody>
      </p:sp>
    </p:spTree>
    <p:extLst>
      <p:ext uri="{BB962C8B-B14F-4D97-AF65-F5344CB8AC3E}">
        <p14:creationId xmlns:p14="http://schemas.microsoft.com/office/powerpoint/2010/main" val="25160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A9A0-B591-DB9A-6E99-BFBA05BB51E7}"/>
              </a:ext>
            </a:extLst>
          </p:cNvPr>
          <p:cNvSpPr>
            <a:spLocks noGrp="1"/>
          </p:cNvSpPr>
          <p:nvPr>
            <p:ph type="title"/>
          </p:nvPr>
        </p:nvSpPr>
        <p:spPr>
          <a:xfrm>
            <a:off x="-4011" y="4178"/>
            <a:ext cx="12203047" cy="6702695"/>
          </a:xfrm>
        </p:spPr>
        <p:txBody>
          <a:bodyPr vert="horz" lIns="91440" tIns="45720" rIns="91440" bIns="45720" rtlCol="0" anchor="t">
            <a:normAutofit/>
          </a:bodyPr>
          <a:lstStyle/>
          <a:p>
            <a:pPr algn="ctr"/>
            <a:br>
              <a:rPr lang="en-GB" sz="2800" u="sng">
                <a:latin typeface="Comic Sans MS"/>
                <a:ea typeface="Calibri Light"/>
                <a:cs typeface="Calibri Light"/>
              </a:rPr>
            </a:br>
            <a:r>
              <a:rPr lang="en-GB" sz="2500" u="sng">
                <a:latin typeface="Comic Sans MS"/>
                <a:ea typeface="Calibri Light"/>
                <a:cs typeface="Calibri Light"/>
              </a:rPr>
              <a:t>Monday 31st March</a:t>
            </a:r>
            <a:br>
              <a:rPr lang="en-GB" sz="2800" u="sng">
                <a:latin typeface="Comic Sans MS"/>
                <a:ea typeface="Calibri Light"/>
                <a:cs typeface="Calibri Light"/>
              </a:rPr>
            </a:br>
            <a:r>
              <a:rPr lang="en-GB" sz="2800" u="sng">
                <a:latin typeface="Comic Sans MS"/>
                <a:ea typeface="Calibri Light"/>
                <a:cs typeface="Calibri Light"/>
              </a:rPr>
              <a:t>TBAT: retrieve information from a text.</a:t>
            </a:r>
            <a:br>
              <a:rPr lang="en-GB" sz="2800" u="sng">
                <a:latin typeface="Comic Sans MS"/>
                <a:ea typeface="Calibri Light"/>
                <a:cs typeface="Calibri Light"/>
              </a:rPr>
            </a:br>
            <a:br>
              <a:rPr lang="en-GB" sz="2800" u="sng">
                <a:latin typeface="Comic Sans MS"/>
                <a:ea typeface="Calibri Light"/>
                <a:cs typeface="Calibri Light"/>
              </a:rPr>
            </a:br>
            <a:br>
              <a:rPr lang="en-GB" sz="2800" u="sng">
                <a:latin typeface="Comic Sans MS"/>
                <a:ea typeface="Calibri Light"/>
                <a:cs typeface="Calibri Light"/>
              </a:rPr>
            </a:br>
            <a:br>
              <a:rPr lang="en-GB" sz="2800" u="sng">
                <a:latin typeface="Comic Sans MS"/>
                <a:ea typeface="Calibri Light"/>
                <a:cs typeface="Calibri Light"/>
              </a:rPr>
            </a:br>
            <a:r>
              <a:rPr lang="en-GB" sz="4000">
                <a:latin typeface="Comic Sans MS"/>
                <a:ea typeface="Calibri Light"/>
                <a:cs typeface="Calibri Light"/>
              </a:rPr>
              <a:t>We are going to look at a recount in our reading lesson today to help us!</a:t>
            </a:r>
            <a:br>
              <a:rPr lang="en-GB" sz="2800" u="sng">
                <a:latin typeface="Comic Sans MS"/>
                <a:ea typeface="Calibri Light"/>
                <a:cs typeface="Calibri Light"/>
              </a:rPr>
            </a:br>
            <a:endParaRPr lang="en-GB" sz="2800" u="sng">
              <a:latin typeface="Comic Sans MS"/>
              <a:ea typeface="Calibri Light"/>
              <a:cs typeface="Calibri Light"/>
            </a:endParaRPr>
          </a:p>
        </p:txBody>
      </p:sp>
    </p:spTree>
    <p:extLst>
      <p:ext uri="{BB962C8B-B14F-4D97-AF65-F5344CB8AC3E}">
        <p14:creationId xmlns:p14="http://schemas.microsoft.com/office/powerpoint/2010/main" val="3438850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A9A0-B591-DB9A-6E99-BFBA05BB51E7}"/>
              </a:ext>
            </a:extLst>
          </p:cNvPr>
          <p:cNvSpPr>
            <a:spLocks noGrp="1"/>
          </p:cNvSpPr>
          <p:nvPr>
            <p:ph type="title"/>
          </p:nvPr>
        </p:nvSpPr>
        <p:spPr>
          <a:xfrm>
            <a:off x="-4011" y="4178"/>
            <a:ext cx="12159915" cy="1325563"/>
          </a:xfrm>
        </p:spPr>
        <p:txBody>
          <a:bodyPr vert="horz" lIns="91440" tIns="45720" rIns="91440" bIns="45720" rtlCol="0" anchor="t">
            <a:normAutofit fontScale="90000"/>
          </a:bodyPr>
          <a:lstStyle/>
          <a:p>
            <a:r>
              <a:rPr lang="en-GB" sz="2800" u="sng">
                <a:latin typeface="Comic Sans MS"/>
                <a:ea typeface="Calibri Light"/>
                <a:cs typeface="Calibri Light"/>
              </a:rPr>
              <a:t>Monday 31st March</a:t>
            </a:r>
            <a:br>
              <a:rPr lang="en-GB" sz="2400" u="sng">
                <a:latin typeface="Comic Sans MS"/>
                <a:ea typeface="Calibri Light"/>
                <a:cs typeface="Calibri Light"/>
              </a:rPr>
            </a:br>
            <a:r>
              <a:rPr lang="en-GB" sz="2400" u="sng">
                <a:latin typeface="Comic Sans MS"/>
                <a:ea typeface="Calibri Light"/>
                <a:cs typeface="Calibri Light"/>
              </a:rPr>
              <a:t>TBAT: retrieve information from a text</a:t>
            </a:r>
            <a:r>
              <a:rPr lang="en-GB" sz="2500" u="sng">
                <a:latin typeface="Comic Sans MS"/>
                <a:ea typeface="Calibri Light"/>
                <a:cs typeface="Calibri Light"/>
              </a:rPr>
              <a:t>.</a:t>
            </a:r>
            <a:br>
              <a:rPr lang="en-GB" sz="2500" u="sng">
                <a:latin typeface="Comic Sans MS"/>
                <a:ea typeface="Calibri Light"/>
                <a:cs typeface="Calibri Light"/>
              </a:rPr>
            </a:br>
            <a:br>
              <a:rPr lang="en-GB" sz="2500" u="sng">
                <a:latin typeface="Comic Sans MS"/>
                <a:ea typeface="Calibri Light"/>
                <a:cs typeface="Calibri Light"/>
              </a:rPr>
            </a:br>
            <a:br>
              <a:rPr lang="en-GB" sz="2500" i="1" u="sng">
                <a:latin typeface="Comic Sans MS"/>
                <a:ea typeface="Calibri Light"/>
                <a:cs typeface="Calibri Light"/>
              </a:rPr>
            </a:br>
            <a:br>
              <a:rPr lang="en-GB" sz="2500" i="1" u="sng">
                <a:latin typeface="Comic Sans MS"/>
                <a:ea typeface="Calibri Light"/>
                <a:cs typeface="Calibri Light"/>
              </a:rPr>
            </a:br>
            <a:br>
              <a:rPr lang="en-GB" sz="2500" i="1" u="sng">
                <a:latin typeface="Comic Sans MS"/>
                <a:ea typeface="Calibri Light"/>
                <a:cs typeface="Calibri Light"/>
              </a:rPr>
            </a:br>
            <a:endParaRPr lang="en-GB" sz="2500">
              <a:latin typeface="Comic Sans MS"/>
              <a:ea typeface="Calibri Light"/>
              <a:cs typeface="Calibri Light"/>
            </a:endParaRPr>
          </a:p>
        </p:txBody>
      </p:sp>
      <p:pic>
        <p:nvPicPr>
          <p:cNvPr id="11" name="Picture 10">
            <a:extLst>
              <a:ext uri="{FF2B5EF4-FFF2-40B4-BE49-F238E27FC236}">
                <a16:creationId xmlns:a16="http://schemas.microsoft.com/office/drawing/2014/main" id="{4F76E957-1BC7-7110-54F2-8B9563FD05E5}"/>
              </a:ext>
            </a:extLst>
          </p:cNvPr>
          <p:cNvPicPr>
            <a:picLocks noChangeAspect="1"/>
          </p:cNvPicPr>
          <p:nvPr/>
        </p:nvPicPr>
        <p:blipFill>
          <a:blip r:embed="rId2"/>
          <a:stretch>
            <a:fillRect/>
          </a:stretch>
        </p:blipFill>
        <p:spPr>
          <a:xfrm>
            <a:off x="987167" y="831715"/>
            <a:ext cx="4585776" cy="6051589"/>
          </a:xfrm>
          <a:prstGeom prst="rect">
            <a:avLst/>
          </a:prstGeom>
        </p:spPr>
      </p:pic>
      <p:pic>
        <p:nvPicPr>
          <p:cNvPr id="13" name="Picture 12">
            <a:extLst>
              <a:ext uri="{FF2B5EF4-FFF2-40B4-BE49-F238E27FC236}">
                <a16:creationId xmlns:a16="http://schemas.microsoft.com/office/drawing/2014/main" id="{9FCEBFA9-70F4-BB55-7573-23F452D4CB37}"/>
              </a:ext>
            </a:extLst>
          </p:cNvPr>
          <p:cNvPicPr>
            <a:picLocks noChangeAspect="1"/>
          </p:cNvPicPr>
          <p:nvPr/>
        </p:nvPicPr>
        <p:blipFill>
          <a:blip r:embed="rId3"/>
          <a:stretch>
            <a:fillRect/>
          </a:stretch>
        </p:blipFill>
        <p:spPr>
          <a:xfrm>
            <a:off x="5933838" y="1194448"/>
            <a:ext cx="6070802" cy="3428352"/>
          </a:xfrm>
          <a:prstGeom prst="rect">
            <a:avLst/>
          </a:prstGeom>
        </p:spPr>
      </p:pic>
    </p:spTree>
    <p:extLst>
      <p:ext uri="{BB962C8B-B14F-4D97-AF65-F5344CB8AC3E}">
        <p14:creationId xmlns:p14="http://schemas.microsoft.com/office/powerpoint/2010/main" val="410219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A9A0-B591-DB9A-6E99-BFBA05BB51E7}"/>
              </a:ext>
            </a:extLst>
          </p:cNvPr>
          <p:cNvSpPr>
            <a:spLocks noGrp="1"/>
          </p:cNvSpPr>
          <p:nvPr>
            <p:ph type="title"/>
          </p:nvPr>
        </p:nvSpPr>
        <p:spPr>
          <a:xfrm>
            <a:off x="-4011" y="4178"/>
            <a:ext cx="12159915" cy="1325563"/>
          </a:xfrm>
        </p:spPr>
        <p:txBody>
          <a:bodyPr vert="horz" lIns="91440" tIns="45720" rIns="91440" bIns="45720" rtlCol="0" anchor="t">
            <a:normAutofit fontScale="90000"/>
          </a:bodyPr>
          <a:lstStyle/>
          <a:p>
            <a:r>
              <a:rPr lang="en-GB" sz="2800" u="sng">
                <a:latin typeface="Comic Sans MS"/>
                <a:ea typeface="Calibri Light"/>
                <a:cs typeface="Calibri Light"/>
              </a:rPr>
              <a:t>Monday 31st March</a:t>
            </a:r>
            <a:br>
              <a:rPr lang="en-GB" sz="2800" u="sng">
                <a:latin typeface="Comic Sans MS"/>
                <a:ea typeface="Calibri Light"/>
                <a:cs typeface="Calibri Light"/>
              </a:rPr>
            </a:br>
            <a:r>
              <a:rPr lang="en-GB" sz="2800" u="sng">
                <a:latin typeface="Comic Sans MS"/>
                <a:ea typeface="Calibri Light"/>
                <a:cs typeface="Calibri Light"/>
              </a:rPr>
              <a:t>TBAT: retrieve information from a text.</a:t>
            </a:r>
            <a:br>
              <a:rPr lang="en-GB" sz="2800" u="sng">
                <a:latin typeface="Comic Sans MS"/>
                <a:ea typeface="Calibri Light"/>
                <a:cs typeface="Calibri Light"/>
              </a:rPr>
            </a:br>
            <a:br>
              <a:rPr lang="en-GB" sz="2800" u="sng">
                <a:latin typeface="Comic Sans MS"/>
                <a:ea typeface="Calibri Light"/>
                <a:cs typeface="Calibri Light"/>
              </a:rPr>
            </a:br>
            <a:r>
              <a:rPr lang="en-GB" sz="2800" u="sng">
                <a:latin typeface="Comic Sans MS"/>
                <a:ea typeface="Calibri Light"/>
                <a:cs typeface="Calibri Light"/>
              </a:rPr>
              <a:t>Multiple choice questions</a:t>
            </a:r>
            <a:br>
              <a:rPr lang="en-GB" sz="2800" u="sng">
                <a:latin typeface="Comic Sans MS"/>
                <a:ea typeface="Calibri Light"/>
                <a:cs typeface="Calibri Light"/>
              </a:rPr>
            </a:br>
            <a:br>
              <a:rPr lang="en-GB" sz="2800" u="sng">
                <a:latin typeface="Comic Sans MS"/>
                <a:ea typeface="Calibri Light"/>
                <a:cs typeface="Calibri Light"/>
              </a:rPr>
            </a:br>
            <a:r>
              <a:rPr lang="en-GB" sz="2800">
                <a:latin typeface="Comic Sans MS"/>
                <a:ea typeface="Calibri Light"/>
                <a:cs typeface="Calibri Light"/>
              </a:rPr>
              <a:t>How did they get to the circus?</a:t>
            </a:r>
            <a:br>
              <a:rPr lang="en-GB" sz="2800">
                <a:latin typeface="Comic Sans MS"/>
                <a:ea typeface="Calibri Light"/>
                <a:cs typeface="Calibri Light"/>
              </a:rPr>
            </a:br>
            <a:r>
              <a:rPr lang="en-GB" sz="2800" b="1">
                <a:latin typeface="Comic Sans MS"/>
                <a:ea typeface="Calibri Light"/>
                <a:cs typeface="Calibri Light"/>
              </a:rPr>
              <a:t>Walk			Cycle			Drive</a:t>
            </a:r>
            <a:br>
              <a:rPr lang="en-GB" sz="2800">
                <a:latin typeface="Comic Sans MS"/>
                <a:ea typeface="Calibri Light"/>
                <a:cs typeface="Calibri Light"/>
              </a:rPr>
            </a:br>
            <a:br>
              <a:rPr lang="en-GB" sz="2800">
                <a:latin typeface="Comic Sans MS"/>
                <a:ea typeface="Calibri Light"/>
                <a:cs typeface="Calibri Light"/>
              </a:rPr>
            </a:br>
            <a:br>
              <a:rPr lang="en-GB" sz="2800">
                <a:latin typeface="Comic Sans MS"/>
                <a:ea typeface="Calibri Light"/>
                <a:cs typeface="Calibri Light"/>
              </a:rPr>
            </a:br>
            <a:r>
              <a:rPr lang="en-GB" sz="2800">
                <a:latin typeface="Comic Sans MS"/>
                <a:ea typeface="Calibri Light"/>
                <a:cs typeface="Calibri Light"/>
              </a:rPr>
              <a:t>What did the lady give Jonah?</a:t>
            </a:r>
            <a:br>
              <a:rPr lang="en-GB" sz="2800">
                <a:latin typeface="Comic Sans MS"/>
                <a:ea typeface="Calibri Light"/>
                <a:cs typeface="Calibri Light"/>
              </a:rPr>
            </a:br>
            <a:r>
              <a:rPr lang="en-GB" sz="2800" b="1">
                <a:latin typeface="Comic Sans MS"/>
                <a:ea typeface="Calibri Light"/>
                <a:cs typeface="Calibri Light"/>
              </a:rPr>
              <a:t>Ping Pong Balls		Juggle Sticks		Some good for lunch</a:t>
            </a:r>
            <a:br>
              <a:rPr lang="en-GB" sz="2800">
                <a:latin typeface="Comic Sans MS"/>
                <a:ea typeface="Calibri Light"/>
                <a:cs typeface="Calibri Light"/>
              </a:rPr>
            </a:br>
            <a:br>
              <a:rPr lang="en-GB" sz="2800">
                <a:latin typeface="Comic Sans MS"/>
                <a:ea typeface="Calibri Light"/>
                <a:cs typeface="Calibri Light"/>
              </a:rPr>
            </a:br>
            <a:br>
              <a:rPr lang="en-GB" sz="2800">
                <a:latin typeface="Comic Sans MS"/>
                <a:ea typeface="Calibri Light"/>
                <a:cs typeface="Calibri Light"/>
              </a:rPr>
            </a:br>
            <a:r>
              <a:rPr lang="en-GB" sz="2800">
                <a:latin typeface="Comic Sans MS"/>
                <a:ea typeface="Calibri Light"/>
                <a:cs typeface="Calibri Light"/>
              </a:rPr>
              <a:t>How did the clowns come out?</a:t>
            </a:r>
            <a:br>
              <a:rPr lang="en-GB" sz="2800">
                <a:latin typeface="Comic Sans MS"/>
                <a:ea typeface="Calibri Light"/>
                <a:cs typeface="Calibri Light"/>
              </a:rPr>
            </a:br>
            <a:r>
              <a:rPr lang="en-GB" sz="2800" b="1">
                <a:latin typeface="Comic Sans MS"/>
                <a:ea typeface="Calibri Light"/>
                <a:cs typeface="Calibri Light"/>
              </a:rPr>
              <a:t>Walk			Bounce		Jump</a:t>
            </a:r>
            <a:endParaRPr lang="en-US" b="1"/>
          </a:p>
        </p:txBody>
      </p:sp>
    </p:spTree>
    <p:extLst>
      <p:ext uri="{BB962C8B-B14F-4D97-AF65-F5344CB8AC3E}">
        <p14:creationId xmlns:p14="http://schemas.microsoft.com/office/powerpoint/2010/main" val="12871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CC5AE6A9-7A59-E48B-1105-392DF4082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31883-1627-5D19-6650-F841DC3278BF}"/>
              </a:ext>
            </a:extLst>
          </p:cNvPr>
          <p:cNvSpPr>
            <a:spLocks noGrp="1"/>
          </p:cNvSpPr>
          <p:nvPr>
            <p:ph type="ctrTitle"/>
          </p:nvPr>
        </p:nvSpPr>
        <p:spPr>
          <a:xfrm>
            <a:off x="0" y="-765069"/>
            <a:ext cx="9144000" cy="2387600"/>
          </a:xfrm>
        </p:spPr>
        <p:txBody>
          <a:bodyPr/>
          <a:lstStyle/>
          <a:p>
            <a:pPr algn="l"/>
            <a:r>
              <a:rPr lang="en-GB" sz="3200" u="sng"/>
              <a:t>31.03.25</a:t>
            </a:r>
            <a:br>
              <a:rPr lang="en-GB" sz="3200" u="sng"/>
            </a:br>
            <a:r>
              <a:rPr lang="en-GB" sz="3200" u="sng"/>
              <a:t>Times tables</a:t>
            </a:r>
            <a:br>
              <a:rPr lang="en-GB" sz="4000" u="sng"/>
            </a:br>
            <a:endParaRPr lang="en-GB" sz="4000" u="sng"/>
          </a:p>
        </p:txBody>
      </p:sp>
      <p:sp>
        <p:nvSpPr>
          <p:cNvPr id="4" name="TextBox 3">
            <a:extLst>
              <a:ext uri="{FF2B5EF4-FFF2-40B4-BE49-F238E27FC236}">
                <a16:creationId xmlns:a16="http://schemas.microsoft.com/office/drawing/2014/main" id="{BB2F9D8C-EA98-B4C8-2BE7-0F2EC03599CD}"/>
              </a:ext>
            </a:extLst>
          </p:cNvPr>
          <p:cNvSpPr txBox="1"/>
          <p:nvPr/>
        </p:nvSpPr>
        <p:spPr>
          <a:xfrm>
            <a:off x="398206" y="1713271"/>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8 Times Table Song | Skip Counting by 8 Multiplication Song</a:t>
            </a:r>
            <a:endParaRPr lang="en-US"/>
          </a:p>
        </p:txBody>
      </p:sp>
      <p:sp>
        <p:nvSpPr>
          <p:cNvPr id="6" name="TextBox 5">
            <a:extLst>
              <a:ext uri="{FF2B5EF4-FFF2-40B4-BE49-F238E27FC236}">
                <a16:creationId xmlns:a16="http://schemas.microsoft.com/office/drawing/2014/main" id="{330453D3-C22D-17F9-DE5C-EF216F7A4D05}"/>
              </a:ext>
            </a:extLst>
          </p:cNvPr>
          <p:cNvSpPr txBox="1"/>
          <p:nvPr/>
        </p:nvSpPr>
        <p:spPr>
          <a:xfrm>
            <a:off x="4377764" y="273979"/>
            <a:ext cx="48635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FF0000"/>
                </a:solidFill>
              </a:rPr>
              <a:t>Harry Potter Maths!</a:t>
            </a:r>
          </a:p>
        </p:txBody>
      </p:sp>
      <p:pic>
        <p:nvPicPr>
          <p:cNvPr id="10" name="Picture 9" descr="Maths Wizard by Lovelyruthie on DeviantArt">
            <a:extLst>
              <a:ext uri="{FF2B5EF4-FFF2-40B4-BE49-F238E27FC236}">
                <a16:creationId xmlns:a16="http://schemas.microsoft.com/office/drawing/2014/main" id="{C4CDDC56-D62C-13D1-22A4-4957C539832D}"/>
              </a:ext>
            </a:extLst>
          </p:cNvPr>
          <p:cNvPicPr>
            <a:picLocks noChangeAspect="1"/>
          </p:cNvPicPr>
          <p:nvPr/>
        </p:nvPicPr>
        <p:blipFill>
          <a:blip r:embed="rId3"/>
          <a:stretch>
            <a:fillRect/>
          </a:stretch>
        </p:blipFill>
        <p:spPr>
          <a:xfrm>
            <a:off x="3940658" y="1082675"/>
            <a:ext cx="5205204" cy="5322128"/>
          </a:xfrm>
          <a:prstGeom prst="rect">
            <a:avLst/>
          </a:prstGeom>
        </p:spPr>
      </p:pic>
    </p:spTree>
    <p:extLst>
      <p:ext uri="{BB962C8B-B14F-4D97-AF65-F5344CB8AC3E}">
        <p14:creationId xmlns:p14="http://schemas.microsoft.com/office/powerpoint/2010/main" val="2492779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A9A0-B591-DB9A-6E99-BFBA05BB51E7}"/>
              </a:ext>
            </a:extLst>
          </p:cNvPr>
          <p:cNvSpPr>
            <a:spLocks noGrp="1"/>
          </p:cNvSpPr>
          <p:nvPr>
            <p:ph type="title"/>
          </p:nvPr>
        </p:nvSpPr>
        <p:spPr>
          <a:xfrm>
            <a:off x="-4011" y="4178"/>
            <a:ext cx="12159915" cy="1325563"/>
          </a:xfrm>
        </p:spPr>
        <p:txBody>
          <a:bodyPr vert="horz" lIns="91440" tIns="45720" rIns="91440" bIns="45720" rtlCol="0" anchor="t">
            <a:normAutofit fontScale="90000"/>
          </a:bodyPr>
          <a:lstStyle/>
          <a:p>
            <a:r>
              <a:rPr lang="en-GB" sz="2800" u="sng">
                <a:latin typeface="Comic Sans MS"/>
                <a:ea typeface="Calibri Light"/>
                <a:cs typeface="Calibri Light"/>
              </a:rPr>
              <a:t>Monday 31st March</a:t>
            </a:r>
            <a:br>
              <a:rPr lang="en-GB" sz="2800" u="sng">
                <a:latin typeface="Comic Sans MS"/>
                <a:ea typeface="Calibri Light"/>
                <a:cs typeface="Calibri Light"/>
              </a:rPr>
            </a:br>
            <a:r>
              <a:rPr lang="en-GB" sz="2800" u="sng">
                <a:latin typeface="Comic Sans MS"/>
                <a:ea typeface="Calibri Light"/>
                <a:cs typeface="Calibri Light"/>
              </a:rPr>
              <a:t>TBAT: retrieve information from a text.</a:t>
            </a:r>
            <a:br>
              <a:rPr lang="en-GB" sz="2800" u="sng">
                <a:latin typeface="Comic Sans MS"/>
                <a:ea typeface="Calibri Light"/>
                <a:cs typeface="Calibri Light"/>
              </a:rPr>
            </a:br>
            <a:br>
              <a:rPr lang="en-GB" sz="2800" u="sng">
                <a:latin typeface="Comic Sans MS"/>
                <a:ea typeface="Calibri Light"/>
                <a:cs typeface="Calibri Light"/>
              </a:rPr>
            </a:br>
            <a:r>
              <a:rPr lang="en-GB" sz="2800" u="sng">
                <a:latin typeface="Comic Sans MS"/>
                <a:ea typeface="Calibri Light"/>
                <a:cs typeface="Calibri Light"/>
              </a:rPr>
              <a:t>Independent questions</a:t>
            </a:r>
            <a:br>
              <a:rPr lang="en-GB" sz="2800" u="sng">
                <a:latin typeface="Comic Sans MS"/>
                <a:ea typeface="Calibri Light"/>
                <a:cs typeface="Calibri Light"/>
              </a:rPr>
            </a:br>
            <a:br>
              <a:rPr lang="en-GB" sz="2800" u="sng">
                <a:latin typeface="Comic Sans MS"/>
                <a:ea typeface="Calibri Light"/>
                <a:cs typeface="Calibri Light"/>
              </a:rPr>
            </a:br>
            <a:r>
              <a:rPr lang="en-GB" sz="2800">
                <a:latin typeface="Comic Sans MS"/>
                <a:ea typeface="Calibri Light"/>
                <a:cs typeface="Calibri Light"/>
              </a:rPr>
              <a:t>1. When did the author go to the circus?</a:t>
            </a:r>
            <a:br>
              <a:rPr lang="en-GB" sz="2800">
                <a:latin typeface="Comic Sans MS"/>
                <a:ea typeface="Calibri Light"/>
                <a:cs typeface="Calibri Light"/>
              </a:rPr>
            </a:br>
            <a:br>
              <a:rPr lang="en-GB" sz="2800">
                <a:latin typeface="Comic Sans MS"/>
                <a:ea typeface="Calibri Light"/>
                <a:cs typeface="Calibri Light"/>
              </a:rPr>
            </a:br>
            <a:r>
              <a:rPr lang="en-GB" sz="2800">
                <a:latin typeface="Comic Sans MS"/>
                <a:ea typeface="Calibri Light"/>
                <a:cs typeface="Calibri Light"/>
              </a:rPr>
              <a:t>2. Who went to the circus with the author?</a:t>
            </a:r>
            <a:br>
              <a:rPr lang="en-GB" sz="2800">
                <a:latin typeface="Comic Sans MS"/>
                <a:ea typeface="Calibri Light"/>
                <a:cs typeface="Calibri Light"/>
              </a:rPr>
            </a:br>
            <a:br>
              <a:rPr lang="en-GB" sz="2800">
                <a:latin typeface="Comic Sans MS"/>
                <a:ea typeface="Calibri Light"/>
                <a:cs typeface="Calibri Light"/>
              </a:rPr>
            </a:br>
            <a:r>
              <a:rPr lang="en-GB" sz="2800">
                <a:latin typeface="Comic Sans MS"/>
                <a:ea typeface="Calibri Light"/>
                <a:cs typeface="Calibri Light"/>
              </a:rPr>
              <a:t>3. How did they know the circus was in town?</a:t>
            </a:r>
            <a:br>
              <a:rPr lang="en-GB" sz="2800">
                <a:latin typeface="Comic Sans MS"/>
                <a:ea typeface="Calibri Light"/>
                <a:cs typeface="Calibri Light"/>
              </a:rPr>
            </a:br>
            <a:br>
              <a:rPr lang="en-GB" sz="2800">
                <a:latin typeface="Comic Sans MS"/>
                <a:ea typeface="Calibri Light"/>
                <a:cs typeface="Calibri Light"/>
              </a:rPr>
            </a:br>
            <a:r>
              <a:rPr lang="en-GB" sz="2800">
                <a:latin typeface="Comic Sans MS"/>
                <a:ea typeface="Calibri Light"/>
                <a:cs typeface="Calibri Light"/>
              </a:rPr>
              <a:t>4. How many tickets did they buy for the circus?</a:t>
            </a:r>
            <a:br>
              <a:rPr lang="en-GB" sz="2800">
                <a:latin typeface="Comic Sans MS"/>
                <a:ea typeface="Calibri Light"/>
                <a:cs typeface="Calibri Light"/>
              </a:rPr>
            </a:br>
            <a:br>
              <a:rPr lang="en-GB" sz="2800">
                <a:latin typeface="Comic Sans MS"/>
                <a:ea typeface="Calibri Light"/>
                <a:cs typeface="Calibri Light"/>
              </a:rPr>
            </a:br>
            <a:r>
              <a:rPr lang="en-GB" sz="2800">
                <a:latin typeface="Comic Sans MS"/>
                <a:ea typeface="Calibri Light"/>
                <a:cs typeface="Calibri Light"/>
              </a:rPr>
              <a:t>5. How did they know the show was about to begin?</a:t>
            </a:r>
            <a:br>
              <a:rPr lang="en-GB" sz="2800">
                <a:latin typeface="Comic Sans MS"/>
                <a:ea typeface="Calibri Light"/>
                <a:cs typeface="Calibri Light"/>
              </a:rPr>
            </a:br>
            <a:br>
              <a:rPr lang="en-GB" sz="2800">
                <a:latin typeface="Comic Sans MS"/>
                <a:ea typeface="Calibri Light"/>
                <a:cs typeface="Calibri Light"/>
              </a:rPr>
            </a:br>
            <a:r>
              <a:rPr lang="en-GB" sz="2800">
                <a:solidFill>
                  <a:srgbClr val="FF0000"/>
                </a:solidFill>
                <a:latin typeface="Comic Sans MS"/>
                <a:ea typeface="Calibri Light"/>
                <a:cs typeface="Calibri Light"/>
              </a:rPr>
              <a:t>CH</a:t>
            </a:r>
            <a:br>
              <a:rPr lang="en-GB" sz="2800">
                <a:latin typeface="Comic Sans MS"/>
                <a:ea typeface="Calibri Light"/>
                <a:cs typeface="Calibri Light"/>
              </a:rPr>
            </a:br>
            <a:r>
              <a:rPr lang="en-GB" sz="2800">
                <a:solidFill>
                  <a:srgbClr val="FF0000"/>
                </a:solidFill>
                <a:latin typeface="Comic Sans MS"/>
                <a:ea typeface="Calibri Light"/>
                <a:cs typeface="Calibri Light"/>
              </a:rPr>
              <a:t>What did it look like in the circus tent</a:t>
            </a:r>
            <a:r>
              <a:rPr lang="en-GB" sz="2800" u="sng">
                <a:solidFill>
                  <a:srgbClr val="FF0000"/>
                </a:solidFill>
                <a:latin typeface="Comic Sans MS"/>
                <a:ea typeface="Calibri Light"/>
                <a:cs typeface="Calibri Light"/>
              </a:rPr>
              <a:t>?</a:t>
            </a:r>
            <a:br>
              <a:rPr lang="en-GB" sz="2800" u="sng">
                <a:latin typeface="Comic Sans MS"/>
                <a:ea typeface="Calibri Light"/>
                <a:cs typeface="Calibri Light"/>
              </a:rPr>
            </a:br>
            <a:br>
              <a:rPr lang="en-GB" sz="2800" u="sng">
                <a:latin typeface="Comic Sans MS"/>
                <a:ea typeface="Calibri Light"/>
                <a:cs typeface="Calibri Light"/>
              </a:rPr>
            </a:br>
            <a:br>
              <a:rPr lang="en-GB" sz="2800" u="sng">
                <a:latin typeface="Comic Sans MS"/>
                <a:ea typeface="Calibri Light"/>
                <a:cs typeface="Calibri Light"/>
              </a:rPr>
            </a:br>
            <a:br>
              <a:rPr lang="en-GB" sz="2800" u="sng">
                <a:latin typeface="Comic Sans MS"/>
                <a:ea typeface="Calibri Light"/>
                <a:cs typeface="Calibri Light"/>
              </a:rPr>
            </a:br>
            <a:endParaRPr lang="en-US">
              <a:ea typeface="Calibri Light"/>
              <a:cs typeface="Calibri Light"/>
            </a:endParaRPr>
          </a:p>
        </p:txBody>
      </p:sp>
    </p:spTree>
    <p:extLst>
      <p:ext uri="{BB962C8B-B14F-4D97-AF65-F5344CB8AC3E}">
        <p14:creationId xmlns:p14="http://schemas.microsoft.com/office/powerpoint/2010/main" val="46842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0B6A7B1B-38F4-BEBE-5E8D-FCEEBC414F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7B6087E-09C8-3EA1-7367-6927985A7B5E}"/>
              </a:ext>
            </a:extLst>
          </p:cNvPr>
          <p:cNvSpPr txBox="1"/>
          <p:nvPr/>
        </p:nvSpPr>
        <p:spPr>
          <a:xfrm>
            <a:off x="2654" y="1551368"/>
            <a:ext cx="12196417" cy="64017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0070C0"/>
                </a:solidFill>
                <a:latin typeface="Comic Sans MS"/>
              </a:rPr>
              <a:t>Blue </a:t>
            </a:r>
            <a:r>
              <a:rPr lang="en-GB" sz="3200">
                <a:latin typeface="Comic Sans MS"/>
              </a:rPr>
              <a:t>- </a:t>
            </a:r>
            <a:r>
              <a:rPr lang="en-GB" sz="3200">
                <a:solidFill>
                  <a:srgbClr val="000000"/>
                </a:solidFill>
                <a:latin typeface="Comic Sans MS"/>
                <a:ea typeface="+mn-lt"/>
                <a:cs typeface="+mn-lt"/>
              </a:rPr>
              <a:t>Which</a:t>
            </a:r>
            <a:r>
              <a:rPr lang="en-GB" sz="3200">
                <a:latin typeface="Comic Sans MS"/>
              </a:rPr>
              <a:t> physical features are found in Italy?</a:t>
            </a:r>
            <a:endParaRPr lang="en-US" sz="3200">
              <a:latin typeface="Comic Sans MS"/>
            </a:endParaRPr>
          </a:p>
          <a:p>
            <a:r>
              <a:rPr lang="en-GB" sz="3200">
                <a:latin typeface="Comic Sans MS"/>
              </a:rPr>
              <a:t>  </a:t>
            </a:r>
            <a:r>
              <a:rPr lang="en-GB" sz="3200" b="1">
                <a:latin typeface="Comic Sans MS"/>
              </a:rPr>
              <a:t>mountains        rivers        lakes        volcanoes</a:t>
            </a:r>
            <a:endParaRPr lang="en-GB" sz="3200">
              <a:latin typeface="Comic Sans MS"/>
            </a:endParaRPr>
          </a:p>
          <a:p>
            <a:endParaRPr lang="en-GB" sz="3200">
              <a:latin typeface="Comic Sans MS"/>
            </a:endParaRPr>
          </a:p>
          <a:p>
            <a:endParaRPr lang="en-GB" sz="3200">
              <a:latin typeface="Comic Sans MS"/>
            </a:endParaRPr>
          </a:p>
          <a:p>
            <a:r>
              <a:rPr lang="en-GB" sz="3200">
                <a:solidFill>
                  <a:srgbClr val="00B050"/>
                </a:solidFill>
                <a:latin typeface="Comic Sans MS"/>
              </a:rPr>
              <a:t>Green </a:t>
            </a:r>
            <a:r>
              <a:rPr lang="en-GB" sz="3200">
                <a:latin typeface="Comic Sans MS"/>
              </a:rPr>
              <a:t>- Which volcano is found on mainland Italy? </a:t>
            </a:r>
          </a:p>
          <a:p>
            <a:r>
              <a:rPr lang="en-GB" sz="3200" b="1">
                <a:latin typeface="Comic Sans MS"/>
              </a:rPr>
              <a:t>               Etna        Vesuvius</a:t>
            </a:r>
            <a:endParaRPr lang="en-GB" sz="3200">
              <a:latin typeface="Comic Sans MS"/>
            </a:endParaRPr>
          </a:p>
          <a:p>
            <a:endParaRPr lang="en-GB" sz="3200">
              <a:latin typeface="Comic Sans MS"/>
            </a:endParaRPr>
          </a:p>
          <a:p>
            <a:endParaRPr lang="en-GB" sz="3200">
              <a:latin typeface="Comic Sans MS"/>
            </a:endParaRPr>
          </a:p>
          <a:p>
            <a:r>
              <a:rPr lang="en-GB" sz="3200">
                <a:solidFill>
                  <a:srgbClr val="FF0000"/>
                </a:solidFill>
                <a:latin typeface="Comic Sans MS"/>
              </a:rPr>
              <a:t>Challenge</a:t>
            </a:r>
            <a:r>
              <a:rPr lang="en-GB" sz="3200">
                <a:latin typeface="Comic Sans MS"/>
              </a:rPr>
              <a:t> - Which islands are also part of Italy? (Choose </a:t>
            </a:r>
            <a:r>
              <a:rPr lang="en-GB" sz="3200" b="1">
                <a:latin typeface="Comic Sans MS"/>
              </a:rPr>
              <a:t>two</a:t>
            </a:r>
            <a:r>
              <a:rPr lang="en-GB" sz="3200">
                <a:latin typeface="Comic Sans MS"/>
              </a:rPr>
              <a:t>.) </a:t>
            </a:r>
            <a:endParaRPr lang="en-GB" sz="3200" b="1">
              <a:latin typeface="Comic Sans MS"/>
            </a:endParaRPr>
          </a:p>
          <a:p>
            <a:r>
              <a:rPr lang="en-GB" sz="3200" b="1">
                <a:latin typeface="Comic Sans MS"/>
              </a:rPr>
              <a:t>      Ireland        Sardinia        Cyprus        Sicily</a:t>
            </a:r>
            <a:endParaRPr lang="en-GB" sz="3200">
              <a:latin typeface="Comic Sans MS"/>
            </a:endParaRPr>
          </a:p>
          <a:p>
            <a:endParaRPr lang="en-GB" sz="2600">
              <a:latin typeface="Comic Sans MS"/>
            </a:endParaRPr>
          </a:p>
          <a:p>
            <a:endParaRPr lang="en-GB" sz="2800">
              <a:latin typeface="Aptos"/>
            </a:endParaRPr>
          </a:p>
          <a:p>
            <a:endParaRPr lang="en-GB"/>
          </a:p>
          <a:p>
            <a:endParaRPr lang="en-GB"/>
          </a:p>
        </p:txBody>
      </p:sp>
      <p:sp>
        <p:nvSpPr>
          <p:cNvPr id="8" name="TextBox 7">
            <a:extLst>
              <a:ext uri="{FF2B5EF4-FFF2-40B4-BE49-F238E27FC236}">
                <a16:creationId xmlns:a16="http://schemas.microsoft.com/office/drawing/2014/main" id="{B957D353-1A2F-26F3-1D2E-0C1436C88A03}"/>
              </a:ext>
            </a:extLst>
          </p:cNvPr>
          <p:cNvSpPr txBox="1"/>
          <p:nvPr/>
        </p:nvSpPr>
        <p:spPr>
          <a:xfrm>
            <a:off x="-5128" y="4555"/>
            <a:ext cx="1261232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latin typeface="Comic Sans MS"/>
              </a:rPr>
              <a:t>Monday 31st March 2025</a:t>
            </a:r>
            <a:br>
              <a:rPr lang="en-GB" sz="2800" u="sng">
                <a:latin typeface="Comic Sans MS"/>
              </a:rPr>
            </a:br>
            <a:r>
              <a:rPr lang="en-GB" sz="2800" u="sng">
                <a:latin typeface="Comic Sans MS"/>
              </a:rPr>
              <a:t>Q – What is it like to live in Rome?</a:t>
            </a:r>
            <a:endParaRPr lang="en-US" sz="2800" u="sng">
              <a:latin typeface="Comic Sans MS"/>
            </a:endParaRPr>
          </a:p>
          <a:p>
            <a:endParaRPr lang="en-GB" sz="2800" u="sng">
              <a:latin typeface="Comic Sans MS"/>
            </a:endParaRPr>
          </a:p>
        </p:txBody>
      </p:sp>
    </p:spTree>
    <p:extLst>
      <p:ext uri="{BB962C8B-B14F-4D97-AF65-F5344CB8AC3E}">
        <p14:creationId xmlns:p14="http://schemas.microsoft.com/office/powerpoint/2010/main" val="101217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169143" y="2471437"/>
            <a:ext cx="4932725" cy="559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6: Lesson statement</a:t>
            </a:r>
          </a:p>
          <a:p>
            <a:pPr marL="0" indent="0">
              <a:buFont typeface="Arial" panose="020B0604020202020204" pitchFamily="34" charset="0"/>
              <a:buNone/>
            </a:pPr>
            <a:endParaRPr lang="en-GB"/>
          </a:p>
        </p:txBody>
      </p:sp>
      <p:sp>
        <p:nvSpPr>
          <p:cNvPr id="11" name="Speech Bubble: Rectangle with Corners Rounded 3">
            <a:extLst>
              <a:ext uri="{FF2B5EF4-FFF2-40B4-BE49-F238E27FC236}">
                <a16:creationId xmlns:a16="http://schemas.microsoft.com/office/drawing/2014/main" id="{C764FAF8-9060-8040-801E-D3792E7E5ED1}"/>
              </a:ext>
            </a:extLst>
          </p:cNvPr>
          <p:cNvSpPr/>
          <p:nvPr/>
        </p:nvSpPr>
        <p:spPr>
          <a:xfrm>
            <a:off x="2282553" y="371647"/>
            <a:ext cx="5333011" cy="2682726"/>
          </a:xfrm>
          <a:prstGeom prst="wedgeRoundRectCallout">
            <a:avLst>
              <a:gd name="adj1" fmla="val -76442"/>
              <a:gd name="adj2" fmla="val 47499"/>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entury Gothic" panose="020B0502020202020204" pitchFamily="34" charset="0"/>
              </a:rPr>
              <a:t>In this lesson, we will contrast the city of Rome and its landmarks to landmarks in your own locality.</a:t>
            </a:r>
          </a:p>
        </p:txBody>
      </p:sp>
      <p:pic>
        <p:nvPicPr>
          <p:cNvPr id="5" name="Picture 4">
            <a:extLst>
              <a:ext uri="{FF2B5EF4-FFF2-40B4-BE49-F238E27FC236}">
                <a16:creationId xmlns:a16="http://schemas.microsoft.com/office/drawing/2014/main" id="{4178F918-45D5-82CF-3CF5-828C4AFA06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059" y="3192671"/>
            <a:ext cx="2345202" cy="3104915"/>
          </a:xfrm>
          <a:prstGeom prst="rect">
            <a:avLst/>
          </a:prstGeom>
        </p:spPr>
      </p:pic>
      <p:pic>
        <p:nvPicPr>
          <p:cNvPr id="2" name="Picture 4">
            <a:extLst>
              <a:ext uri="{FF2B5EF4-FFF2-40B4-BE49-F238E27FC236}">
                <a16:creationId xmlns:a16="http://schemas.microsoft.com/office/drawing/2014/main" id="{F27322F1-2610-EA58-5F21-36E89FE6C6D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04828" y="5875862"/>
            <a:ext cx="822873" cy="8228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3B9C92-522D-F842-9621-FE0E15E1A452}"/>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7" name="Picture 6" descr="A yellow sign with black text&#10;&#10;AI-generated content may be incorrect.">
            <a:extLst>
              <a:ext uri="{FF2B5EF4-FFF2-40B4-BE49-F238E27FC236}">
                <a16:creationId xmlns:a16="http://schemas.microsoft.com/office/drawing/2014/main" id="{EB948A05-B2E6-4279-22D6-7EE057DAFBE0}"/>
              </a:ext>
            </a:extLst>
          </p:cNvPr>
          <p:cNvPicPr>
            <a:picLocks noChangeAspect="1"/>
          </p:cNvPicPr>
          <p:nvPr/>
        </p:nvPicPr>
        <p:blipFill>
          <a:blip r:embed="rId5"/>
          <a:stretch>
            <a:fillRect/>
          </a:stretch>
        </p:blipFill>
        <p:spPr>
          <a:xfrm>
            <a:off x="3345553" y="3304347"/>
            <a:ext cx="5799068" cy="2678872"/>
          </a:xfrm>
          <a:prstGeom prst="rect">
            <a:avLst/>
          </a:prstGeom>
        </p:spPr>
      </p:pic>
    </p:spTree>
    <p:extLst>
      <p:ext uri="{BB962C8B-B14F-4D97-AF65-F5344CB8AC3E}">
        <p14:creationId xmlns:p14="http://schemas.microsoft.com/office/powerpoint/2010/main" val="2117178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120108"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068347" y="2533795"/>
            <a:ext cx="5189311" cy="672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6: Key knowledge</a:t>
            </a:r>
          </a:p>
          <a:p>
            <a:pPr marL="0" indent="0">
              <a:buFont typeface="Arial" panose="020B0604020202020204" pitchFamily="34" charset="0"/>
              <a:buNone/>
            </a:pPr>
            <a:endParaRPr lang="en-GB"/>
          </a:p>
        </p:txBody>
      </p:sp>
      <p:sp>
        <p:nvSpPr>
          <p:cNvPr id="9" name="Rounded Rectangle 8">
            <a:extLst>
              <a:ext uri="{FF2B5EF4-FFF2-40B4-BE49-F238E27FC236}">
                <a16:creationId xmlns:a16="http://schemas.microsoft.com/office/drawing/2014/main" id="{8A985030-0A98-D848-B7A7-8D0097EB7303}"/>
              </a:ext>
            </a:extLst>
          </p:cNvPr>
          <p:cNvSpPr/>
          <p:nvPr/>
        </p:nvSpPr>
        <p:spPr>
          <a:xfrm>
            <a:off x="569884" y="462224"/>
            <a:ext cx="5298353" cy="560771"/>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latin typeface="Century Gothic" panose="020B0502020202020204" pitchFamily="34" charset="0"/>
              </a:rPr>
              <a:t>What is it like to live in Rome?</a:t>
            </a:r>
          </a:p>
        </p:txBody>
      </p:sp>
      <p:sp>
        <p:nvSpPr>
          <p:cNvPr id="11" name="Rounded Rectangle 10">
            <a:extLst>
              <a:ext uri="{FF2B5EF4-FFF2-40B4-BE49-F238E27FC236}">
                <a16:creationId xmlns:a16="http://schemas.microsoft.com/office/drawing/2014/main" id="{AF2BF696-2099-414E-AD08-02F8147DC62C}"/>
              </a:ext>
            </a:extLst>
          </p:cNvPr>
          <p:cNvSpPr/>
          <p:nvPr/>
        </p:nvSpPr>
        <p:spPr>
          <a:xfrm>
            <a:off x="7847844" y="1236941"/>
            <a:ext cx="2977599" cy="2146821"/>
          </a:xfrm>
          <a:prstGeom prst="roundRect">
            <a:avLst>
              <a:gd name="adj" fmla="val 4602"/>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3" name="Rounded Rectangle 12">
            <a:extLst>
              <a:ext uri="{FF2B5EF4-FFF2-40B4-BE49-F238E27FC236}">
                <a16:creationId xmlns:a16="http://schemas.microsoft.com/office/drawing/2014/main" id="{D3D08F4E-2711-1941-A03F-B371E030D074}"/>
              </a:ext>
            </a:extLst>
          </p:cNvPr>
          <p:cNvSpPr/>
          <p:nvPr/>
        </p:nvSpPr>
        <p:spPr>
          <a:xfrm>
            <a:off x="569884" y="1223367"/>
            <a:ext cx="6776727" cy="4498982"/>
          </a:xfrm>
          <a:prstGeom prst="roundRect">
            <a:avLst>
              <a:gd name="adj" fmla="val 3187"/>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2DA6FB3-C1CA-4D4D-B901-7AAAF372BB4F}"/>
              </a:ext>
            </a:extLst>
          </p:cNvPr>
          <p:cNvSpPr txBox="1"/>
          <p:nvPr/>
        </p:nvSpPr>
        <p:spPr>
          <a:xfrm>
            <a:off x="7947710" y="1209328"/>
            <a:ext cx="2877734" cy="2405980"/>
          </a:xfrm>
          <a:prstGeom prst="rect">
            <a:avLst/>
          </a:prstGeom>
          <a:noFill/>
        </p:spPr>
        <p:txBody>
          <a:bodyPr wrap="square" rtlCol="0">
            <a:spAutoFit/>
          </a:bodyPr>
          <a:lstStyle/>
          <a:p>
            <a:pPr marL="0" indent="0">
              <a:lnSpc>
                <a:spcPct val="107000"/>
              </a:lnSpc>
              <a:spcAft>
                <a:spcPts val="800"/>
              </a:spcAft>
              <a:buNone/>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buClr>
                <a:srgbClr val="F5B333"/>
              </a:buClr>
              <a:buFont typeface="Arial" panose="020B0604020202020204" pitchFamily="34" charset="0"/>
              <a:buChar char="•"/>
            </a:pPr>
            <a:r>
              <a:rPr lang="en-GB" sz="2400">
                <a:latin typeface="Century Gothic" panose="020B0502020202020204" pitchFamily="34" charset="0"/>
              </a:rPr>
              <a:t>climate</a:t>
            </a:r>
          </a:p>
          <a:p>
            <a:pPr marL="342900" indent="-342900">
              <a:buClr>
                <a:srgbClr val="F5B333"/>
              </a:buClr>
              <a:buFont typeface="Arial" panose="020B0604020202020204" pitchFamily="34" charset="0"/>
              <a:buChar char="•"/>
            </a:pPr>
            <a:r>
              <a:rPr lang="en-GB" sz="2400">
                <a:latin typeface="Century Gothic" panose="020B0502020202020204" pitchFamily="34" charset="0"/>
              </a:rPr>
              <a:t>founded</a:t>
            </a:r>
          </a:p>
          <a:p>
            <a:pPr marL="342900" indent="-342900">
              <a:buClr>
                <a:srgbClr val="F5B333"/>
              </a:buClr>
              <a:buFont typeface="Arial" panose="020B0604020202020204" pitchFamily="34" charset="0"/>
              <a:buChar char="•"/>
            </a:pPr>
            <a:r>
              <a:rPr lang="en-GB" sz="2400">
                <a:latin typeface="Century Gothic" panose="020B0502020202020204" pitchFamily="34" charset="0"/>
              </a:rPr>
              <a:t>Mediterranean</a:t>
            </a:r>
          </a:p>
          <a:p>
            <a:pPr marL="342900" indent="-342900">
              <a:buClr>
                <a:srgbClr val="F5B333"/>
              </a:buClr>
              <a:buFont typeface="Arial" panose="020B0604020202020204" pitchFamily="34" charset="0"/>
              <a:buChar char="•"/>
            </a:pPr>
            <a:r>
              <a:rPr lang="en-GB" sz="2400">
                <a:latin typeface="Century Gothic" panose="020B0502020202020204" pitchFamily="34" charset="0"/>
              </a:rPr>
              <a:t>population</a:t>
            </a:r>
          </a:p>
          <a:p>
            <a:endParaRPr lang="en-GB" sz="2200">
              <a:latin typeface="Century Gothic" panose="020B0502020202020204" pitchFamily="34" charset="0"/>
            </a:endParaRPr>
          </a:p>
        </p:txBody>
      </p:sp>
      <p:sp>
        <p:nvSpPr>
          <p:cNvPr id="15" name="TextBox 14">
            <a:extLst>
              <a:ext uri="{FF2B5EF4-FFF2-40B4-BE49-F238E27FC236}">
                <a16:creationId xmlns:a16="http://schemas.microsoft.com/office/drawing/2014/main" id="{E3ADB613-8A00-8D40-86AA-C7C9E8217C0D}"/>
              </a:ext>
            </a:extLst>
          </p:cNvPr>
          <p:cNvSpPr txBox="1"/>
          <p:nvPr/>
        </p:nvSpPr>
        <p:spPr>
          <a:xfrm>
            <a:off x="628214" y="1336023"/>
            <a:ext cx="6742206" cy="4185954"/>
          </a:xfrm>
          <a:prstGeom prst="rect">
            <a:avLst/>
          </a:prstGeom>
          <a:noFill/>
        </p:spPr>
        <p:txBody>
          <a:bodyPr wrap="square" rtlCol="0">
            <a:spAutoFit/>
          </a:bodyPr>
          <a:lstStyle/>
          <a:p>
            <a:pPr>
              <a:lnSpc>
                <a:spcPct val="107000"/>
              </a:lnSpc>
              <a:spcAft>
                <a:spcPts val="800"/>
              </a:spcAft>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spcBef>
                <a:spcPts val="1000"/>
              </a:spcBef>
              <a:buClr>
                <a:srgbClr val="F5B333"/>
              </a:buClr>
              <a:buFont typeface="Arial" panose="020B0604020202020204" pitchFamily="34" charset="0"/>
              <a:buChar char="•"/>
            </a:pPr>
            <a:r>
              <a:rPr lang="en-GB" sz="2400">
                <a:latin typeface="Century Gothic" panose="020B0502020202020204" pitchFamily="34" charset="0"/>
              </a:rPr>
              <a:t>Rome is the capital city of Italy.</a:t>
            </a:r>
          </a:p>
          <a:p>
            <a:pPr marL="342900" indent="-342900">
              <a:spcBef>
                <a:spcPts val="1000"/>
              </a:spcBef>
              <a:buClr>
                <a:srgbClr val="F5B333"/>
              </a:buClr>
              <a:buFont typeface="Arial" panose="020B0604020202020204" pitchFamily="34" charset="0"/>
              <a:buChar char="•"/>
            </a:pPr>
            <a:r>
              <a:rPr lang="en-GB" sz="2400">
                <a:latin typeface="Century Gothic" panose="020B0502020202020204" pitchFamily="34" charset="0"/>
              </a:rPr>
              <a:t>The city was founded over 2000 years ago.</a:t>
            </a:r>
          </a:p>
          <a:p>
            <a:pPr marL="342900" indent="-342900">
              <a:spcBef>
                <a:spcPts val="1000"/>
              </a:spcBef>
              <a:buClr>
                <a:srgbClr val="F5B333"/>
              </a:buClr>
              <a:buFont typeface="Arial" panose="020B0604020202020204" pitchFamily="34" charset="0"/>
              <a:buChar char="•"/>
            </a:pPr>
            <a:r>
              <a:rPr lang="en-GB" sz="2400">
                <a:latin typeface="Century Gothic" panose="020B0502020202020204" pitchFamily="34" charset="0"/>
              </a:rPr>
              <a:t>Rome has a Mediterranean climate.</a:t>
            </a:r>
          </a:p>
          <a:p>
            <a:pPr marL="342900" indent="-342900">
              <a:spcBef>
                <a:spcPts val="1000"/>
              </a:spcBef>
              <a:buClr>
                <a:srgbClr val="F5B333"/>
              </a:buClr>
              <a:buFont typeface="Arial" panose="020B0604020202020204" pitchFamily="34" charset="0"/>
              <a:buChar char="•"/>
            </a:pPr>
            <a:r>
              <a:rPr lang="en-GB" sz="2400">
                <a:latin typeface="Century Gothic" panose="020B0502020202020204" pitchFamily="34" charset="0"/>
              </a:rPr>
              <a:t>The Vatican City is inside Rome.</a:t>
            </a:r>
          </a:p>
          <a:p>
            <a:pPr marL="342900" indent="-342900">
              <a:spcBef>
                <a:spcPts val="1000"/>
              </a:spcBef>
              <a:buClr>
                <a:srgbClr val="F5B333"/>
              </a:buClr>
              <a:buFont typeface="Arial" panose="020B0604020202020204" pitchFamily="34" charset="0"/>
              <a:buChar char="•"/>
            </a:pPr>
            <a:r>
              <a:rPr lang="en-GB" sz="2400">
                <a:latin typeface="Century Gothic" panose="020B0502020202020204" pitchFamily="34" charset="0"/>
              </a:rPr>
              <a:t>There are many interesting landmarks in Rome, including the Colosseum and St Peter’s Square.</a:t>
            </a:r>
          </a:p>
        </p:txBody>
      </p:sp>
      <p:pic>
        <p:nvPicPr>
          <p:cNvPr id="7" name="Picture 6" descr="A picture containing text&#10;&#10;Description automatically generated">
            <a:extLst>
              <a:ext uri="{FF2B5EF4-FFF2-40B4-BE49-F238E27FC236}">
                <a16:creationId xmlns:a16="http://schemas.microsoft.com/office/drawing/2014/main" id="{6C28C3D9-6306-B238-3272-615A08F495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3798" y="4561243"/>
            <a:ext cx="1858125" cy="2296757"/>
          </a:xfrm>
          <a:prstGeom prst="rect">
            <a:avLst/>
          </a:prstGeom>
        </p:spPr>
      </p:pic>
      <p:pic>
        <p:nvPicPr>
          <p:cNvPr id="8" name="Picture 7">
            <a:extLst>
              <a:ext uri="{FF2B5EF4-FFF2-40B4-BE49-F238E27FC236}">
                <a16:creationId xmlns:a16="http://schemas.microsoft.com/office/drawing/2014/main" id="{CB3618F1-DC00-C42E-98A1-812893B98E8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96587" y="5898382"/>
            <a:ext cx="849086" cy="8490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6956E9-2561-9915-528A-5A3DB3E8989F}"/>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263509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2AD013-599C-F7A9-72B4-08BFDF73F1DB}"/>
              </a:ext>
            </a:extLst>
          </p:cNvPr>
          <p:cNvSpPr/>
          <p:nvPr/>
        </p:nvSpPr>
        <p:spPr>
          <a:xfrm>
            <a:off x="397996" y="1109117"/>
            <a:ext cx="6035077" cy="5036331"/>
          </a:xfrm>
          <a:prstGeom prst="roundRect">
            <a:avLst/>
          </a:prstGeom>
          <a:solidFill>
            <a:srgbClr val="F1E3B1"/>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60510"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6: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9" name="Rounded Rectangle 8">
            <a:extLst>
              <a:ext uri="{FF2B5EF4-FFF2-40B4-BE49-F238E27FC236}">
                <a16:creationId xmlns:a16="http://schemas.microsoft.com/office/drawing/2014/main" id="{8A985030-0A98-D848-B7A7-8D0097EB7303}"/>
              </a:ext>
            </a:extLst>
          </p:cNvPr>
          <p:cNvSpPr/>
          <p:nvPr/>
        </p:nvSpPr>
        <p:spPr>
          <a:xfrm>
            <a:off x="622391" y="404602"/>
            <a:ext cx="2924677"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622391" y="400440"/>
            <a:ext cx="2924677" cy="523220"/>
          </a:xfrm>
          <a:prstGeom prst="rect">
            <a:avLst/>
          </a:prstGeom>
          <a:noFill/>
        </p:spPr>
        <p:txBody>
          <a:bodyPr wrap="square" rtlCol="0">
            <a:spAutoFit/>
          </a:bodyPr>
          <a:lstStyle/>
          <a:p>
            <a:r>
              <a:rPr lang="en-US" sz="2800" b="1" i="0">
                <a:solidFill>
                  <a:schemeClr val="bg1"/>
                </a:solidFill>
                <a:latin typeface="Century Gothic" panose="020B0502020202020204" pitchFamily="34" charset="0"/>
              </a:rPr>
              <a:t>Where is Rome?</a:t>
            </a:r>
          </a:p>
        </p:txBody>
      </p:sp>
      <p:sp>
        <p:nvSpPr>
          <p:cNvPr id="5" name="TextBox 4">
            <a:extLst>
              <a:ext uri="{FF2B5EF4-FFF2-40B4-BE49-F238E27FC236}">
                <a16:creationId xmlns:a16="http://schemas.microsoft.com/office/drawing/2014/main" id="{13EA8D5A-E443-07D8-6D69-7C6C18E9AD3E}"/>
              </a:ext>
            </a:extLst>
          </p:cNvPr>
          <p:cNvSpPr txBox="1"/>
          <p:nvPr/>
        </p:nvSpPr>
        <p:spPr>
          <a:xfrm>
            <a:off x="622391" y="1402568"/>
            <a:ext cx="5592220" cy="4511363"/>
          </a:xfrm>
          <a:prstGeom prst="rect">
            <a:avLst/>
          </a:prstGeom>
          <a:noFill/>
        </p:spPr>
        <p:txBody>
          <a:bodyPr wrap="square">
            <a:spAutoFit/>
          </a:bodyPr>
          <a:lstStyle/>
          <a:p>
            <a:pPr marL="0" indent="0">
              <a:lnSpc>
                <a:spcPct val="107000"/>
              </a:lnSpc>
              <a:spcAft>
                <a:spcPts val="800"/>
              </a:spcAft>
              <a:buClr>
                <a:srgbClr val="F5B333"/>
              </a:buClr>
              <a:buNone/>
            </a:pPr>
            <a:r>
              <a:rPr lang="en-GB" sz="2400">
                <a:latin typeface="Century Gothic" panose="020B0502020202020204" pitchFamily="34" charset="0"/>
                <a:cs typeface="Calibri" panose="020F0502020204030204" pitchFamily="34" charset="0"/>
              </a:rPr>
              <a:t>Rome is the capital city of Italy, and it was </a:t>
            </a:r>
            <a:r>
              <a:rPr lang="en-GB" sz="2400" b="1">
                <a:latin typeface="Century Gothic" panose="020B0502020202020204" pitchFamily="34" charset="0"/>
                <a:cs typeface="Calibri" panose="020F0502020204030204" pitchFamily="34" charset="0"/>
              </a:rPr>
              <a:t>founded</a:t>
            </a:r>
            <a:r>
              <a:rPr lang="en-GB" sz="2400">
                <a:latin typeface="Century Gothic" panose="020B0502020202020204" pitchFamily="34" charset="0"/>
                <a:cs typeface="Calibri" panose="020F0502020204030204" pitchFamily="34" charset="0"/>
              </a:rPr>
              <a:t> in 753 BC during the ancient Roman Empire. It was built on the Tiber River in the centre west of Italy and is close to the sea. The </a:t>
            </a:r>
            <a:r>
              <a:rPr lang="en-GB" sz="2400" b="1">
                <a:latin typeface="Century Gothic" panose="020B0502020202020204" pitchFamily="34" charset="0"/>
                <a:cs typeface="Calibri" panose="020F0502020204030204" pitchFamily="34" charset="0"/>
              </a:rPr>
              <a:t>population</a:t>
            </a:r>
            <a:r>
              <a:rPr lang="en-GB" sz="2400">
                <a:latin typeface="Century Gothic" panose="020B0502020202020204" pitchFamily="34" charset="0"/>
                <a:cs typeface="Calibri" panose="020F0502020204030204" pitchFamily="34" charset="0"/>
              </a:rPr>
              <a:t> of Rome is 2.8 million.</a:t>
            </a:r>
          </a:p>
          <a:p>
            <a:pPr marL="0" indent="0">
              <a:lnSpc>
                <a:spcPct val="107000"/>
              </a:lnSpc>
              <a:spcAft>
                <a:spcPts val="800"/>
              </a:spcAft>
              <a:buClr>
                <a:srgbClr val="F5B333"/>
              </a:buClr>
              <a:buNone/>
            </a:pPr>
            <a:r>
              <a:rPr lang="en-GB" sz="2400">
                <a:latin typeface="Century Gothic" panose="020B0502020202020204" pitchFamily="34" charset="0"/>
                <a:cs typeface="Calibri" panose="020F0502020204030204" pitchFamily="34" charset="0"/>
              </a:rPr>
              <a:t>Rome has a </a:t>
            </a:r>
            <a:r>
              <a:rPr lang="en-GB" sz="2400" b="1">
                <a:latin typeface="Century Gothic" panose="020B0502020202020204" pitchFamily="34" charset="0"/>
                <a:cs typeface="Calibri" panose="020F0502020204030204" pitchFamily="34" charset="0"/>
              </a:rPr>
              <a:t>Mediterranean climate</a:t>
            </a:r>
            <a:r>
              <a:rPr lang="en-GB" sz="2400">
                <a:latin typeface="Century Gothic" panose="020B0502020202020204" pitchFamily="34" charset="0"/>
                <a:cs typeface="Calibri" panose="020F0502020204030204" pitchFamily="34" charset="0"/>
              </a:rPr>
              <a:t>—hot, dry summers and mild, humid winters. Sometimes, temperatures can reach 40°C in July and August!</a:t>
            </a:r>
          </a:p>
        </p:txBody>
      </p:sp>
      <p:sp>
        <p:nvSpPr>
          <p:cNvPr id="3" name="TextBox 2">
            <a:extLst>
              <a:ext uri="{FF2B5EF4-FFF2-40B4-BE49-F238E27FC236}">
                <a16:creationId xmlns:a16="http://schemas.microsoft.com/office/drawing/2014/main" id="{B571E791-3616-D326-F65A-99062D68E920}"/>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11" name="Picture 10" descr="A picture containing flag, umbrella, accessory&#10;&#10;Description automatically generated">
            <a:extLst>
              <a:ext uri="{FF2B5EF4-FFF2-40B4-BE49-F238E27FC236}">
                <a16:creationId xmlns:a16="http://schemas.microsoft.com/office/drawing/2014/main" id="{16C7B26A-1D5C-96E9-29C5-EC5F813733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0502" y="823551"/>
            <a:ext cx="4071569" cy="2834698"/>
          </a:xfrm>
          <a:prstGeom prst="rect">
            <a:avLst/>
          </a:prstGeom>
        </p:spPr>
      </p:pic>
      <p:pic>
        <p:nvPicPr>
          <p:cNvPr id="15" name="Picture 14" descr="A picture containing building, city, mountain, outdoor&#10;&#10;Description automatically generated">
            <a:extLst>
              <a:ext uri="{FF2B5EF4-FFF2-40B4-BE49-F238E27FC236}">
                <a16:creationId xmlns:a16="http://schemas.microsoft.com/office/drawing/2014/main" id="{7F3C069F-AD3F-80D2-A575-487B1C509F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0502" y="3780373"/>
            <a:ext cx="4071569" cy="2714379"/>
          </a:xfrm>
          <a:prstGeom prst="rect">
            <a:avLst/>
          </a:prstGeom>
        </p:spPr>
      </p:pic>
      <p:sp>
        <p:nvSpPr>
          <p:cNvPr id="8" name="TextBox 7">
            <a:extLst>
              <a:ext uri="{FF2B5EF4-FFF2-40B4-BE49-F238E27FC236}">
                <a16:creationId xmlns:a16="http://schemas.microsoft.com/office/drawing/2014/main" id="{BC814DAA-3BF8-7BE4-8F73-C1FC6FA41221}"/>
              </a:ext>
            </a:extLst>
          </p:cNvPr>
          <p:cNvSpPr txBox="1"/>
          <p:nvPr/>
        </p:nvSpPr>
        <p:spPr>
          <a:xfrm>
            <a:off x="7256206" y="78658"/>
            <a:ext cx="30504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6"/>
              </a:rPr>
              <a:t>GOOGLE EARTH STUDIO - FLYING OVER ROME 3D 4K</a:t>
            </a:r>
            <a:endParaRPr lang="en-US"/>
          </a:p>
        </p:txBody>
      </p:sp>
    </p:spTree>
    <p:extLst>
      <p:ext uri="{BB962C8B-B14F-4D97-AF65-F5344CB8AC3E}">
        <p14:creationId xmlns:p14="http://schemas.microsoft.com/office/powerpoint/2010/main" val="1637175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19AF4A-E34A-2B33-16F1-6BBDA7618C40}"/>
              </a:ext>
            </a:extLst>
          </p:cNvPr>
          <p:cNvSpPr/>
          <p:nvPr/>
        </p:nvSpPr>
        <p:spPr>
          <a:xfrm>
            <a:off x="452176" y="1006023"/>
            <a:ext cx="10440340" cy="2614109"/>
          </a:xfrm>
          <a:prstGeom prst="roundRect">
            <a:avLst/>
          </a:prstGeom>
          <a:solidFill>
            <a:srgbClr val="F1E3B1"/>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60510"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6: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9C65F1AC-1B56-C674-CFBE-DBD24E4346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8788" y="5500182"/>
            <a:ext cx="1227478" cy="1357818"/>
          </a:xfrm>
          <a:prstGeom prst="rect">
            <a:avLst/>
          </a:prstGeom>
        </p:spPr>
      </p:pic>
      <p:sp>
        <p:nvSpPr>
          <p:cNvPr id="13" name="TextBox 12">
            <a:extLst>
              <a:ext uri="{FF2B5EF4-FFF2-40B4-BE49-F238E27FC236}">
                <a16:creationId xmlns:a16="http://schemas.microsoft.com/office/drawing/2014/main" id="{12DCBA19-37EF-7E4C-E571-A71B8079C9E2}"/>
              </a:ext>
            </a:extLst>
          </p:cNvPr>
          <p:cNvSpPr txBox="1"/>
          <p:nvPr/>
        </p:nvSpPr>
        <p:spPr>
          <a:xfrm>
            <a:off x="690277" y="1189756"/>
            <a:ext cx="9900686" cy="2140330"/>
          </a:xfrm>
          <a:prstGeom prst="rect">
            <a:avLst/>
          </a:prstGeom>
          <a:noFill/>
        </p:spPr>
        <p:txBody>
          <a:bodyPr wrap="square">
            <a:spAutoFit/>
          </a:bodyPr>
          <a:lstStyle/>
          <a:p>
            <a:pPr marL="0" indent="0">
              <a:lnSpc>
                <a:spcPct val="107000"/>
              </a:lnSpc>
              <a:spcAft>
                <a:spcPts val="800"/>
              </a:spcAft>
              <a:buClr>
                <a:srgbClr val="F5B333"/>
              </a:buClr>
              <a:buNone/>
            </a:pPr>
            <a:r>
              <a:rPr lang="en-GB" sz="2400">
                <a:latin typeface="Century Gothic" panose="020B0502020202020204" pitchFamily="34" charset="0"/>
                <a:cs typeface="Calibri" panose="020F0502020204030204" pitchFamily="34" charset="0"/>
              </a:rPr>
              <a:t>Inside Rome is the Vatican City, which is the home of the Pope and the centre of the Roman Catholic Church. </a:t>
            </a:r>
          </a:p>
          <a:p>
            <a:pPr marL="0" indent="0">
              <a:lnSpc>
                <a:spcPct val="107000"/>
              </a:lnSpc>
              <a:spcAft>
                <a:spcPts val="800"/>
              </a:spcAft>
              <a:buClr>
                <a:srgbClr val="F5B333"/>
              </a:buClr>
              <a:buNone/>
            </a:pPr>
            <a:r>
              <a:rPr lang="en-GB" sz="2400">
                <a:latin typeface="Century Gothic" panose="020B0502020202020204" pitchFamily="34" charset="0"/>
                <a:cs typeface="Calibri" panose="020F0502020204030204" pitchFamily="34" charset="0"/>
              </a:rPr>
              <a:t>It became an independent country in 1929 and is the only example across the whole world of a country inside a city. Vatican City has a population of 825.</a:t>
            </a:r>
          </a:p>
        </p:txBody>
      </p:sp>
      <p:sp>
        <p:nvSpPr>
          <p:cNvPr id="8" name="Rounded Rectangle 8">
            <a:extLst>
              <a:ext uri="{FF2B5EF4-FFF2-40B4-BE49-F238E27FC236}">
                <a16:creationId xmlns:a16="http://schemas.microsoft.com/office/drawing/2014/main" id="{A6F083AD-3CAD-C92C-61B9-391C8E8B0877}"/>
              </a:ext>
            </a:extLst>
          </p:cNvPr>
          <p:cNvSpPr/>
          <p:nvPr/>
        </p:nvSpPr>
        <p:spPr>
          <a:xfrm>
            <a:off x="622391" y="288896"/>
            <a:ext cx="2924677"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C7D8A60-5EC4-D60E-E5EF-8BE01FF93EC0}"/>
              </a:ext>
            </a:extLst>
          </p:cNvPr>
          <p:cNvSpPr txBox="1"/>
          <p:nvPr/>
        </p:nvSpPr>
        <p:spPr>
          <a:xfrm>
            <a:off x="622391" y="284734"/>
            <a:ext cx="2924677" cy="523220"/>
          </a:xfrm>
          <a:prstGeom prst="rect">
            <a:avLst/>
          </a:prstGeom>
          <a:noFill/>
        </p:spPr>
        <p:txBody>
          <a:bodyPr wrap="square" rtlCol="0">
            <a:spAutoFit/>
          </a:bodyPr>
          <a:lstStyle/>
          <a:p>
            <a:r>
              <a:rPr lang="en-US" sz="2800" b="1" i="0">
                <a:solidFill>
                  <a:schemeClr val="bg1"/>
                </a:solidFill>
                <a:latin typeface="Century Gothic" panose="020B0502020202020204" pitchFamily="34" charset="0"/>
              </a:rPr>
              <a:t>Where is Rome?</a:t>
            </a:r>
          </a:p>
        </p:txBody>
      </p:sp>
      <p:sp>
        <p:nvSpPr>
          <p:cNvPr id="9" name="TextBox 8">
            <a:extLst>
              <a:ext uri="{FF2B5EF4-FFF2-40B4-BE49-F238E27FC236}">
                <a16:creationId xmlns:a16="http://schemas.microsoft.com/office/drawing/2014/main" id="{A82537A7-FFDD-892C-E452-8AFF4A414E60}"/>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14" name="Picture 13" descr="An aerial view of a city&#10;&#10;Description automatically generated with medium confidence">
            <a:extLst>
              <a:ext uri="{FF2B5EF4-FFF2-40B4-BE49-F238E27FC236}">
                <a16:creationId xmlns:a16="http://schemas.microsoft.com/office/drawing/2014/main" id="{8D8B46D0-925D-CE51-91FD-FE8D2E7A6C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6660" y="3818201"/>
            <a:ext cx="4159830" cy="2755471"/>
          </a:xfrm>
          <a:prstGeom prst="rect">
            <a:avLst/>
          </a:prstGeom>
        </p:spPr>
      </p:pic>
      <p:pic>
        <p:nvPicPr>
          <p:cNvPr id="16" name="Picture 15" descr="A picture containing building, outdoor, water, old&#10;&#10;Description automatically generated">
            <a:extLst>
              <a:ext uri="{FF2B5EF4-FFF2-40B4-BE49-F238E27FC236}">
                <a16:creationId xmlns:a16="http://schemas.microsoft.com/office/drawing/2014/main" id="{2D534269-0121-3041-9A97-9E406AECB6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0128" y="3818202"/>
            <a:ext cx="4126986" cy="2751549"/>
          </a:xfrm>
          <a:prstGeom prst="rect">
            <a:avLst/>
          </a:prstGeom>
        </p:spPr>
      </p:pic>
    </p:spTree>
    <p:extLst>
      <p:ext uri="{BB962C8B-B14F-4D97-AF65-F5344CB8AC3E}">
        <p14:creationId xmlns:p14="http://schemas.microsoft.com/office/powerpoint/2010/main" val="1645112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10DECBC6-FCD8-4CF9-550A-3D32C422878E}"/>
              </a:ext>
            </a:extLst>
          </p:cNvPr>
          <p:cNvSpPr/>
          <p:nvPr/>
        </p:nvSpPr>
        <p:spPr>
          <a:xfrm>
            <a:off x="176891" y="1351992"/>
            <a:ext cx="5926142" cy="2988896"/>
          </a:xfrm>
          <a:prstGeom prst="roundRect">
            <a:avLst/>
          </a:prstGeom>
          <a:solidFill>
            <a:srgbClr val="F1E3B1"/>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880479" y="1598404"/>
            <a:ext cx="3290977" cy="6636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6: Retrieve</a:t>
            </a:r>
          </a:p>
          <a:p>
            <a:pPr marL="0" indent="0">
              <a:buFont typeface="Arial" panose="020B0604020202020204" pitchFamily="34" charset="0"/>
              <a:buNone/>
            </a:pPr>
            <a:endParaRPr lang="en-GB"/>
          </a:p>
        </p:txBody>
      </p:sp>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658766" y="1573190"/>
            <a:ext cx="5290804" cy="3291840"/>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Clr>
                <a:srgbClr val="F5B333"/>
              </a:buClr>
              <a:buNone/>
            </a:pPr>
            <a:r>
              <a:rPr lang="en-GB" sz="2400">
                <a:solidFill>
                  <a:srgbClr val="000000"/>
                </a:solidFill>
                <a:latin typeface="Comic Sans MS"/>
                <a:ea typeface="Calibri"/>
                <a:cs typeface="Times New Roman"/>
              </a:rPr>
              <a:t>Which</a:t>
            </a:r>
            <a:r>
              <a:rPr lang="en-GB" sz="2400">
                <a:effectLst/>
                <a:latin typeface="Comic Sans MS"/>
                <a:ea typeface="Calibri"/>
                <a:cs typeface="Times New Roman"/>
              </a:rPr>
              <a:t> country is Rome in?</a:t>
            </a:r>
            <a:endParaRPr lang="en-US" sz="2400"/>
          </a:p>
          <a:p>
            <a:pPr marL="0" indent="0">
              <a:lnSpc>
                <a:spcPct val="107000"/>
              </a:lnSpc>
              <a:spcAft>
                <a:spcPts val="800"/>
              </a:spcAft>
              <a:buNone/>
            </a:pPr>
            <a:r>
              <a:rPr lang="en-GB" sz="2400">
                <a:solidFill>
                  <a:srgbClr val="FF0000"/>
                </a:solidFill>
                <a:latin typeface="Comic Sans MS"/>
                <a:ea typeface="Calibri"/>
                <a:cs typeface="Times New Roman"/>
              </a:rPr>
              <a:t>Rome is in...</a:t>
            </a:r>
            <a:endParaRPr lang="en-GB" sz="2400">
              <a:solidFill>
                <a:srgbClr val="FF0000"/>
              </a:solidFill>
              <a:latin typeface="Comic Sans MS"/>
              <a:ea typeface="Calibri" panose="020F0502020204030204" pitchFamily="34" charset="0"/>
              <a:cs typeface="Times New Roman" panose="02020603050405020304" pitchFamily="18" charset="0"/>
            </a:endParaRPr>
          </a:p>
          <a:p>
            <a:pPr marL="0" indent="0">
              <a:lnSpc>
                <a:spcPct val="107000"/>
              </a:lnSpc>
              <a:spcAft>
                <a:spcPts val="800"/>
              </a:spcAft>
              <a:buClr>
                <a:srgbClr val="F5B333"/>
              </a:buClr>
              <a:buNone/>
            </a:pPr>
            <a:r>
              <a:rPr lang="en-GB" sz="2400">
                <a:effectLst/>
                <a:latin typeface="Comic Sans MS"/>
                <a:ea typeface="Calibri"/>
                <a:cs typeface="Times New Roman"/>
              </a:rPr>
              <a:t>Which country is inside Rome?</a:t>
            </a:r>
            <a:endParaRPr lang="en-GB" sz="2400">
              <a:effectLst/>
              <a:latin typeface="Comic Sans MS"/>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a:solidFill>
                  <a:srgbClr val="FF0000"/>
                </a:solidFill>
                <a:latin typeface="Comic Sans MS"/>
                <a:ea typeface="Calibri"/>
                <a:cs typeface="Times New Roman"/>
              </a:rPr>
              <a:t>The country inside Rome is ...</a:t>
            </a:r>
            <a:endParaRPr lang="en-GB" sz="2400">
              <a:solidFill>
                <a:srgbClr val="FF0000"/>
              </a:solidFill>
              <a:effectLst/>
              <a:latin typeface="Comic Sans MS"/>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00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000">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8A985030-0A98-D848-B7A7-8D0097EB7303}"/>
              </a:ext>
            </a:extLst>
          </p:cNvPr>
          <p:cNvSpPr/>
          <p:nvPr/>
        </p:nvSpPr>
        <p:spPr>
          <a:xfrm>
            <a:off x="655524" y="404602"/>
            <a:ext cx="10031724" cy="521438"/>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63090" y="405013"/>
            <a:ext cx="9746469" cy="523220"/>
          </a:xfrm>
          <a:prstGeom prst="rect">
            <a:avLst/>
          </a:prstGeom>
          <a:noFill/>
        </p:spPr>
        <p:txBody>
          <a:bodyPr wrap="square" lIns="91440" tIns="45720" rIns="91440" bIns="45720" rtlCol="0" anchor="t">
            <a:spAutoFit/>
          </a:bodyPr>
          <a:lstStyle/>
          <a:p>
            <a:r>
              <a:rPr lang="en-US" sz="2800" b="1" i="0">
                <a:solidFill>
                  <a:schemeClr val="bg1"/>
                </a:solidFill>
                <a:latin typeface="Century Gothic"/>
              </a:rPr>
              <a:t>Answer these questions about Rome</a:t>
            </a:r>
            <a:r>
              <a:rPr lang="en-US" sz="2800" b="1">
                <a:solidFill>
                  <a:schemeClr val="bg1"/>
                </a:solidFill>
                <a:latin typeface="Century Gothic"/>
              </a:rPr>
              <a:t> in your book.</a:t>
            </a:r>
            <a:endParaRPr lang="en-US" sz="2800" b="1" i="0">
              <a:solidFill>
                <a:schemeClr val="bg1"/>
              </a:solidFill>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6F297A6F-31DE-450F-8245-DD4926CFF778}"/>
              </a:ext>
            </a:extLst>
          </p:cNvPr>
          <p:cNvCxnSpPr>
            <a:cxnSpLocks/>
          </p:cNvCxnSpPr>
          <p:nvPr/>
        </p:nvCxnSpPr>
        <p:spPr>
          <a:xfrm flipV="1">
            <a:off x="762874" y="3929761"/>
            <a:ext cx="4228117" cy="247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1EA073-1576-4B78-B3FC-55227DBD27C8}"/>
              </a:ext>
            </a:extLst>
          </p:cNvPr>
          <p:cNvCxnSpPr>
            <a:cxnSpLocks/>
          </p:cNvCxnSpPr>
          <p:nvPr/>
        </p:nvCxnSpPr>
        <p:spPr>
          <a:xfrm>
            <a:off x="674525" y="2573795"/>
            <a:ext cx="422811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92C9B81A-F81B-8CE0-FC10-5DB991305DB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29596" y="5959558"/>
            <a:ext cx="773340" cy="773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doll&#10;&#10;Description automatically generated">
            <a:extLst>
              <a:ext uri="{FF2B5EF4-FFF2-40B4-BE49-F238E27FC236}">
                <a16:creationId xmlns:a16="http://schemas.microsoft.com/office/drawing/2014/main" id="{6E9401A6-B0E1-6D16-9BB4-F66158769B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30313" y="3742022"/>
            <a:ext cx="1266146" cy="3171415"/>
          </a:xfrm>
          <a:prstGeom prst="rect">
            <a:avLst/>
          </a:prstGeom>
        </p:spPr>
      </p:pic>
      <p:sp>
        <p:nvSpPr>
          <p:cNvPr id="7" name="TextBox 6">
            <a:extLst>
              <a:ext uri="{FF2B5EF4-FFF2-40B4-BE49-F238E27FC236}">
                <a16:creationId xmlns:a16="http://schemas.microsoft.com/office/drawing/2014/main" id="{483555AD-EE0C-8F0A-6999-3FC6C8CFC6D1}"/>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11" name="Picture 10" descr="A picture containing flag, umbrella, accessory&#10;&#10;Description automatically generated">
            <a:extLst>
              <a:ext uri="{FF2B5EF4-FFF2-40B4-BE49-F238E27FC236}">
                <a16:creationId xmlns:a16="http://schemas.microsoft.com/office/drawing/2014/main" id="{43B1E811-A7A1-71D9-26CF-208281C61A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0139" y="1119357"/>
            <a:ext cx="3653760" cy="2543812"/>
          </a:xfrm>
          <a:prstGeom prst="rect">
            <a:avLst/>
          </a:prstGeom>
        </p:spPr>
      </p:pic>
      <p:pic>
        <p:nvPicPr>
          <p:cNvPr id="14" name="Picture 13" descr="An aerial view of a city&#10;&#10;Description automatically generated with medium confidence">
            <a:extLst>
              <a:ext uri="{FF2B5EF4-FFF2-40B4-BE49-F238E27FC236}">
                <a16:creationId xmlns:a16="http://schemas.microsoft.com/office/drawing/2014/main" id="{B6EC8525-EA05-B6D0-7A35-B4F54E55E5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7895" y="3871199"/>
            <a:ext cx="3898247" cy="2582199"/>
          </a:xfrm>
          <a:prstGeom prst="rect">
            <a:avLst/>
          </a:prstGeom>
        </p:spPr>
      </p:pic>
    </p:spTree>
    <p:extLst>
      <p:ext uri="{BB962C8B-B14F-4D97-AF65-F5344CB8AC3E}">
        <p14:creationId xmlns:p14="http://schemas.microsoft.com/office/powerpoint/2010/main" val="3439225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uilding, outdoor, water, old&#10;&#10;Description automatically generated">
            <a:extLst>
              <a:ext uri="{FF2B5EF4-FFF2-40B4-BE49-F238E27FC236}">
                <a16:creationId xmlns:a16="http://schemas.microsoft.com/office/drawing/2014/main" id="{535C5B23-517B-EBC6-B2C1-225064035E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8879" y="3855150"/>
            <a:ext cx="4071569" cy="2714601"/>
          </a:xfrm>
          <a:prstGeom prst="rect">
            <a:avLst/>
          </a:prstGeom>
        </p:spPr>
      </p:pic>
      <p:sp>
        <p:nvSpPr>
          <p:cNvPr id="2" name="Rectangle: Rounded Corners 1">
            <a:extLst>
              <a:ext uri="{FF2B5EF4-FFF2-40B4-BE49-F238E27FC236}">
                <a16:creationId xmlns:a16="http://schemas.microsoft.com/office/drawing/2014/main" id="{43E137E0-AE44-7EF0-24DD-511F016C4EB5}"/>
              </a:ext>
            </a:extLst>
          </p:cNvPr>
          <p:cNvSpPr/>
          <p:nvPr/>
        </p:nvSpPr>
        <p:spPr>
          <a:xfrm>
            <a:off x="311499" y="1175657"/>
            <a:ext cx="6109147" cy="5277741"/>
          </a:xfrm>
          <a:prstGeom prst="roundRect">
            <a:avLst/>
          </a:prstGeom>
          <a:solidFill>
            <a:srgbClr val="F1E3B1"/>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880479" y="1598404"/>
            <a:ext cx="3290977" cy="66363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6: Retrieve</a:t>
            </a:r>
          </a:p>
          <a:p>
            <a:pPr marL="0" indent="0">
              <a:buFont typeface="Arial" panose="020B0604020202020204" pitchFamily="34" charset="0"/>
              <a:buNone/>
            </a:pPr>
            <a:endParaRPr lang="en-GB"/>
          </a:p>
        </p:txBody>
      </p:sp>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490216" y="3106652"/>
            <a:ext cx="6085970" cy="3583995"/>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Clr>
                <a:srgbClr val="F5B333"/>
              </a:buClr>
              <a:buNone/>
            </a:pPr>
            <a:r>
              <a:rPr lang="en-GB" sz="2400">
                <a:latin typeface="Comic Sans MS"/>
                <a:ea typeface="Calibri"/>
                <a:cs typeface="Times New Roman"/>
              </a:rPr>
              <a:t>Look at the photos of Rome. </a:t>
            </a:r>
          </a:p>
          <a:p>
            <a:pPr marL="0" indent="0">
              <a:lnSpc>
                <a:spcPct val="107000"/>
              </a:lnSpc>
              <a:spcAft>
                <a:spcPts val="800"/>
              </a:spcAft>
              <a:buNone/>
            </a:pPr>
            <a:r>
              <a:rPr lang="en-GB" sz="2400">
                <a:latin typeface="Comic Sans MS"/>
                <a:ea typeface="Calibri"/>
                <a:cs typeface="Times New Roman"/>
              </a:rPr>
              <a:t>Do you think Rome is new or old? Why?</a:t>
            </a:r>
          </a:p>
          <a:p>
            <a:pPr marL="0" indent="0">
              <a:lnSpc>
                <a:spcPct val="107000"/>
              </a:lnSpc>
              <a:spcAft>
                <a:spcPts val="800"/>
              </a:spcAft>
              <a:buNone/>
            </a:pPr>
            <a:r>
              <a:rPr lang="en-GB" sz="2400">
                <a:latin typeface="Comic Sans MS"/>
                <a:ea typeface="Calibri"/>
                <a:cs typeface="Times New Roman"/>
              </a:rPr>
              <a:t>Answer under your picture.</a:t>
            </a:r>
            <a:endParaRPr lang="en-GB" sz="2400">
              <a:effectLst/>
              <a:latin typeface="Comic Sans MS"/>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a:solidFill>
                <a:srgbClr val="000000"/>
              </a:solidFill>
              <a:latin typeface="Comic Sans MS"/>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a:solidFill>
                <a:srgbClr val="000000"/>
              </a:solidFill>
              <a:latin typeface="Comic Sans MS"/>
              <a:ea typeface="Calibri"/>
              <a:cs typeface="Times New Roman"/>
            </a:endParaRPr>
          </a:p>
          <a:p>
            <a:pPr marL="0" indent="0">
              <a:lnSpc>
                <a:spcPct val="107000"/>
              </a:lnSpc>
              <a:spcAft>
                <a:spcPts val="800"/>
              </a:spcAft>
              <a:buClr>
                <a:srgbClr val="F5B333"/>
              </a:buClr>
              <a:buNone/>
            </a:pPr>
            <a:r>
              <a:rPr lang="en-GB" sz="2400">
                <a:solidFill>
                  <a:srgbClr val="000000"/>
                </a:solidFill>
                <a:latin typeface="Comic Sans MS"/>
                <a:cs typeface="Times New Roman"/>
              </a:rPr>
              <a:t>Write</a:t>
            </a:r>
            <a:r>
              <a:rPr lang="en-GB" sz="2400">
                <a:latin typeface="Comic Sans MS"/>
                <a:cs typeface="Times New Roman"/>
              </a:rPr>
              <a:t> three</a:t>
            </a:r>
            <a:r>
              <a:rPr lang="en-GB" sz="2400" b="1">
                <a:latin typeface="Comic Sans MS"/>
                <a:cs typeface="Times New Roman"/>
              </a:rPr>
              <a:t> landmarks </a:t>
            </a:r>
            <a:r>
              <a:rPr lang="en-GB" sz="2400">
                <a:latin typeface="Comic Sans MS"/>
                <a:cs typeface="Times New Roman"/>
              </a:rPr>
              <a:t>that you can see in the photos of Rome.</a:t>
            </a:r>
          </a:p>
          <a:p>
            <a:pPr marL="0" indent="0">
              <a:lnSpc>
                <a:spcPct val="107000"/>
              </a:lnSpc>
              <a:spcAft>
                <a:spcPts val="800"/>
              </a:spcAft>
              <a:buNone/>
            </a:pPr>
            <a:r>
              <a:rPr lang="en-GB" sz="2400">
                <a:solidFill>
                  <a:srgbClr val="FF0000"/>
                </a:solidFill>
                <a:latin typeface="Comic Sans MS"/>
                <a:cs typeface="Times New Roman"/>
              </a:rPr>
              <a:t>I can see...</a:t>
            </a:r>
            <a:endParaRPr lang="en-GB" sz="2400">
              <a:solidFill>
                <a:srgbClr val="FF0000"/>
              </a:solidFill>
              <a:latin typeface="Comic Sans MS"/>
              <a:cs typeface="Times New Roman" panose="02020603050405020304" pitchFamily="18" charset="0"/>
            </a:endParaRPr>
          </a:p>
          <a:p>
            <a:pPr marL="0" indent="0">
              <a:lnSpc>
                <a:spcPct val="107000"/>
              </a:lnSpc>
              <a:spcAft>
                <a:spcPts val="800"/>
              </a:spcAft>
              <a:buNone/>
            </a:pPr>
            <a:endParaRPr lang="en-GB" sz="220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20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20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20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92C9B81A-F81B-8CE0-FC10-5DB991305DB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29596" y="5959558"/>
            <a:ext cx="773340" cy="773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doll&#10;&#10;Description automatically generated">
            <a:extLst>
              <a:ext uri="{FF2B5EF4-FFF2-40B4-BE49-F238E27FC236}">
                <a16:creationId xmlns:a16="http://schemas.microsoft.com/office/drawing/2014/main" id="{6E9401A6-B0E1-6D16-9BB4-F66158769B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63007" y="3710702"/>
            <a:ext cx="1266146" cy="3171415"/>
          </a:xfrm>
          <a:prstGeom prst="rect">
            <a:avLst/>
          </a:prstGeom>
        </p:spPr>
      </p:pic>
      <p:sp>
        <p:nvSpPr>
          <p:cNvPr id="14" name="Rounded Rectangle 8">
            <a:extLst>
              <a:ext uri="{FF2B5EF4-FFF2-40B4-BE49-F238E27FC236}">
                <a16:creationId xmlns:a16="http://schemas.microsoft.com/office/drawing/2014/main" id="{39018083-7CAC-1C83-C822-A9FB95CB5E25}"/>
              </a:ext>
            </a:extLst>
          </p:cNvPr>
          <p:cNvSpPr/>
          <p:nvPr/>
        </p:nvSpPr>
        <p:spPr>
          <a:xfrm>
            <a:off x="167651" y="109634"/>
            <a:ext cx="10094066" cy="96139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569DE46-6D71-4121-C0F6-4D10DE02C3D3}"/>
              </a:ext>
            </a:extLst>
          </p:cNvPr>
          <p:cNvSpPr txBox="1"/>
          <p:nvPr/>
        </p:nvSpPr>
        <p:spPr>
          <a:xfrm>
            <a:off x="162289" y="112538"/>
            <a:ext cx="10560302" cy="954107"/>
          </a:xfrm>
          <a:prstGeom prst="rect">
            <a:avLst/>
          </a:prstGeom>
          <a:noFill/>
        </p:spPr>
        <p:txBody>
          <a:bodyPr wrap="square" lIns="91440" tIns="45720" rIns="91440" bIns="45720" rtlCol="0" anchor="t">
            <a:spAutoFit/>
          </a:bodyPr>
          <a:lstStyle/>
          <a:p>
            <a:r>
              <a:rPr lang="en-US" sz="2800" b="1">
                <a:solidFill>
                  <a:schemeClr val="bg1"/>
                </a:solidFill>
                <a:latin typeface="Century Gothic"/>
              </a:rPr>
              <a:t>Stick the photos in your book then answer</a:t>
            </a:r>
            <a:r>
              <a:rPr lang="en-US" sz="2800" b="1" i="0">
                <a:solidFill>
                  <a:schemeClr val="bg1"/>
                </a:solidFill>
                <a:latin typeface="Century Gothic"/>
              </a:rPr>
              <a:t> these questions about Rome</a:t>
            </a:r>
            <a:r>
              <a:rPr lang="en-US" sz="2800" b="1">
                <a:solidFill>
                  <a:schemeClr val="bg1"/>
                </a:solidFill>
                <a:latin typeface="Century Gothic"/>
              </a:rPr>
              <a:t>.</a:t>
            </a:r>
            <a:endParaRPr lang="en-US" sz="2800" b="1" i="0">
              <a:solidFill>
                <a:schemeClr val="bg1"/>
              </a:solidFill>
              <a:latin typeface="Century Gothic"/>
            </a:endParaRPr>
          </a:p>
        </p:txBody>
      </p:sp>
      <p:sp>
        <p:nvSpPr>
          <p:cNvPr id="5" name="TextBox 4">
            <a:extLst>
              <a:ext uri="{FF2B5EF4-FFF2-40B4-BE49-F238E27FC236}">
                <a16:creationId xmlns:a16="http://schemas.microsoft.com/office/drawing/2014/main" id="{28AC256F-494E-8C7B-35E9-C47D0C2BBCF0}"/>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9" name="Picture 8" descr="A picture containing building, city, mountain, outdoor&#10;&#10;Description automatically generated">
            <a:extLst>
              <a:ext uri="{FF2B5EF4-FFF2-40B4-BE49-F238E27FC236}">
                <a16:creationId xmlns:a16="http://schemas.microsoft.com/office/drawing/2014/main" id="{C65FA6A8-C9B6-FC36-DE32-B1CBE9A84A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68879" y="1015968"/>
            <a:ext cx="4071569" cy="2714379"/>
          </a:xfrm>
          <a:prstGeom prst="rect">
            <a:avLst/>
          </a:prstGeom>
        </p:spPr>
      </p:pic>
    </p:spTree>
    <p:extLst>
      <p:ext uri="{BB962C8B-B14F-4D97-AF65-F5344CB8AC3E}">
        <p14:creationId xmlns:p14="http://schemas.microsoft.com/office/powerpoint/2010/main" val="448374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134517" y="1493155"/>
            <a:ext cx="2963496" cy="54665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6: Write</a:t>
            </a:r>
          </a:p>
          <a:p>
            <a:pPr marL="0" indent="0">
              <a:buFont typeface="Arial" panose="020B0604020202020204" pitchFamily="34" charset="0"/>
              <a:buNone/>
            </a:pPr>
            <a:endParaRPr lang="en-GB"/>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3" y="404602"/>
            <a:ext cx="9124509" cy="904360"/>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71176" y="387886"/>
            <a:ext cx="8975726" cy="954107"/>
          </a:xfrm>
          <a:prstGeom prst="rect">
            <a:avLst/>
          </a:prstGeom>
          <a:noFill/>
        </p:spPr>
        <p:txBody>
          <a:bodyPr wrap="square" lIns="91440" tIns="45720" rIns="91440" bIns="45720" rtlCol="0" anchor="t">
            <a:spAutoFit/>
          </a:bodyPr>
          <a:lstStyle/>
          <a:p>
            <a:r>
              <a:rPr lang="en-US" sz="2800" b="1" i="0">
                <a:solidFill>
                  <a:schemeClr val="bg1"/>
                </a:solidFill>
                <a:latin typeface="Century Gothic"/>
              </a:rPr>
              <a:t>Would you prefer to live in Rome or where you live now?</a:t>
            </a:r>
            <a:r>
              <a:rPr lang="en-US" sz="2800" b="1">
                <a:solidFill>
                  <a:schemeClr val="bg1"/>
                </a:solidFill>
                <a:latin typeface="Century Gothic"/>
              </a:rPr>
              <a:t> Explain why.</a:t>
            </a:r>
            <a:endParaRPr lang="en-US" sz="2800" b="1" i="0">
              <a:solidFill>
                <a:schemeClr val="bg1"/>
              </a:solidFill>
              <a:latin typeface="Century Gothic" panose="020B0502020202020204" pitchFamily="34" charset="0"/>
            </a:endParaRPr>
          </a:p>
        </p:txBody>
      </p:sp>
      <p:pic>
        <p:nvPicPr>
          <p:cNvPr id="2050" name="Picture 2">
            <a:extLst>
              <a:ext uri="{FF2B5EF4-FFF2-40B4-BE49-F238E27FC236}">
                <a16:creationId xmlns:a16="http://schemas.microsoft.com/office/drawing/2014/main" id="{EB455BA2-F593-4B10-61AF-060D55F988D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16143" y="5987697"/>
            <a:ext cx="753837" cy="753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8612C070-CCDD-5064-A2DE-B929776816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889" y="2043953"/>
            <a:ext cx="2291503" cy="4730262"/>
          </a:xfrm>
          <a:prstGeom prst="rect">
            <a:avLst/>
          </a:prstGeom>
        </p:spPr>
      </p:pic>
      <p:sp>
        <p:nvSpPr>
          <p:cNvPr id="2" name="TextBox 1">
            <a:extLst>
              <a:ext uri="{FF2B5EF4-FFF2-40B4-BE49-F238E27FC236}">
                <a16:creationId xmlns:a16="http://schemas.microsoft.com/office/drawing/2014/main" id="{69CD1A4C-177F-45FC-E078-A4C394D7BF84}"/>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3" name="Picture 2" descr="A picture containing building, city, mountain, outdoor&#10;&#10;Description automatically generated">
            <a:extLst>
              <a:ext uri="{FF2B5EF4-FFF2-40B4-BE49-F238E27FC236}">
                <a16:creationId xmlns:a16="http://schemas.microsoft.com/office/drawing/2014/main" id="{37DD1499-4C20-A8FD-FD32-730FCD5F91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3854" y="1810814"/>
            <a:ext cx="6794545" cy="4529696"/>
          </a:xfrm>
          <a:prstGeom prst="rect">
            <a:avLst/>
          </a:prstGeom>
        </p:spPr>
      </p:pic>
    </p:spTree>
    <p:extLst>
      <p:ext uri="{BB962C8B-B14F-4D97-AF65-F5344CB8AC3E}">
        <p14:creationId xmlns:p14="http://schemas.microsoft.com/office/powerpoint/2010/main" val="970784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0E451F-7E7A-0D9D-11FD-599B7898740C}"/>
              </a:ext>
            </a:extLst>
          </p:cNvPr>
          <p:cNvSpPr/>
          <p:nvPr/>
        </p:nvSpPr>
        <p:spPr>
          <a:xfrm>
            <a:off x="428756" y="397884"/>
            <a:ext cx="5308853" cy="1309800"/>
          </a:xfrm>
          <a:prstGeom prst="roundRect">
            <a:avLst/>
          </a:prstGeom>
          <a:solidFill>
            <a:srgbClr val="F1E3B1"/>
          </a:solidFill>
          <a:ln>
            <a:solidFill>
              <a:srgbClr val="F1E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7816BC-B5DD-E941-A971-79035DF7E2C2}"/>
              </a:ext>
            </a:extLst>
          </p:cNvPr>
          <p:cNvSpPr/>
          <p:nvPr/>
        </p:nvSpPr>
        <p:spPr>
          <a:xfrm>
            <a:off x="11031717" y="4887"/>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206066" y="2340441"/>
            <a:ext cx="466950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6: Learning review</a:t>
            </a:r>
          </a:p>
          <a:p>
            <a:pPr marL="0" indent="0">
              <a:buFont typeface="Arial" panose="020B0604020202020204" pitchFamily="34" charset="0"/>
              <a:buNone/>
            </a:pPr>
            <a:endParaRPr lang="en-GB"/>
          </a:p>
        </p:txBody>
      </p:sp>
      <p:sp>
        <p:nvSpPr>
          <p:cNvPr id="28" name="TextBox 27">
            <a:extLst>
              <a:ext uri="{FF2B5EF4-FFF2-40B4-BE49-F238E27FC236}">
                <a16:creationId xmlns:a16="http://schemas.microsoft.com/office/drawing/2014/main" id="{3BE765EF-8A95-6146-A499-096343A50650}"/>
              </a:ext>
            </a:extLst>
          </p:cNvPr>
          <p:cNvSpPr txBox="1"/>
          <p:nvPr/>
        </p:nvSpPr>
        <p:spPr>
          <a:xfrm>
            <a:off x="431761" y="569949"/>
            <a:ext cx="5305848" cy="954107"/>
          </a:xfrm>
          <a:prstGeom prst="rect">
            <a:avLst/>
          </a:prstGeom>
          <a:noFill/>
        </p:spPr>
        <p:txBody>
          <a:bodyPr wrap="square" lIns="91440" tIns="45720" rIns="91440" bIns="45720" rtlCol="0" anchor="t">
            <a:spAutoFit/>
          </a:bodyPr>
          <a:lstStyle/>
          <a:p>
            <a:r>
              <a:rPr lang="en-US" sz="2800" b="1">
                <a:solidFill>
                  <a:srgbClr val="D2451D"/>
                </a:solidFill>
                <a:latin typeface="Century Gothic"/>
              </a:rPr>
              <a:t>Exit question</a:t>
            </a:r>
            <a:endParaRPr lang="en-US"/>
          </a:p>
          <a:p>
            <a:r>
              <a:rPr lang="en-US" sz="2800" b="1">
                <a:solidFill>
                  <a:srgbClr val="D2451D"/>
                </a:solidFill>
                <a:latin typeface="Century Gothic"/>
              </a:rPr>
              <a:t>What</a:t>
            </a:r>
            <a:r>
              <a:rPr lang="en-US" sz="2800" b="1" i="0">
                <a:solidFill>
                  <a:srgbClr val="D2451D"/>
                </a:solidFill>
                <a:latin typeface="Century Gothic"/>
              </a:rPr>
              <a:t> is it like to live in Rome? </a:t>
            </a:r>
            <a:endParaRPr lang="en-US"/>
          </a:p>
        </p:txBody>
      </p:sp>
      <p:sp>
        <p:nvSpPr>
          <p:cNvPr id="29" name="Speech Bubble: Rectangle with Corners Rounded 4">
            <a:extLst>
              <a:ext uri="{FF2B5EF4-FFF2-40B4-BE49-F238E27FC236}">
                <a16:creationId xmlns:a16="http://schemas.microsoft.com/office/drawing/2014/main" id="{3765979C-9364-4D44-A707-85A4B013E0E0}"/>
              </a:ext>
            </a:extLst>
          </p:cNvPr>
          <p:cNvSpPr/>
          <p:nvPr/>
        </p:nvSpPr>
        <p:spPr>
          <a:xfrm>
            <a:off x="7861728" y="921104"/>
            <a:ext cx="2755364" cy="1426224"/>
          </a:xfrm>
          <a:prstGeom prst="wedgeRoundRectCallout">
            <a:avLst>
              <a:gd name="adj1" fmla="val -42107"/>
              <a:gd name="adj2" fmla="val 80190"/>
              <a:gd name="adj3" fmla="val 16667"/>
            </a:avLst>
          </a:prstGeom>
          <a:solidFill>
            <a:srgbClr val="F5B333"/>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List three points to summarise what you have learned. </a:t>
            </a:r>
          </a:p>
        </p:txBody>
      </p:sp>
      <p:sp>
        <p:nvSpPr>
          <p:cNvPr id="30" name="Speech Bubble: Rectangle with Corners Rounded 4">
            <a:extLst>
              <a:ext uri="{FF2B5EF4-FFF2-40B4-BE49-F238E27FC236}">
                <a16:creationId xmlns:a16="http://schemas.microsoft.com/office/drawing/2014/main" id="{0D25FDCD-6C7F-B341-99B2-99BB783BDDC8}"/>
              </a:ext>
            </a:extLst>
          </p:cNvPr>
          <p:cNvSpPr/>
          <p:nvPr/>
        </p:nvSpPr>
        <p:spPr>
          <a:xfrm>
            <a:off x="988159" y="3169364"/>
            <a:ext cx="2671533" cy="1426224"/>
          </a:xfrm>
          <a:prstGeom prst="wedgeRoundRectCallout">
            <a:avLst>
              <a:gd name="adj1" fmla="val 80538"/>
              <a:gd name="adj2" fmla="val -60286"/>
              <a:gd name="adj3" fmla="val 16667"/>
            </a:avLst>
          </a:prstGeom>
          <a:solidFill>
            <a:srgbClr val="F5B333"/>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Can you tell your partner an answer to the lesson question?</a:t>
            </a:r>
          </a:p>
        </p:txBody>
      </p:sp>
      <p:pic>
        <p:nvPicPr>
          <p:cNvPr id="7" name="Picture 6" descr="A picture containing text&#10;&#10;Description automatically generated">
            <a:extLst>
              <a:ext uri="{FF2B5EF4-FFF2-40B4-BE49-F238E27FC236}">
                <a16:creationId xmlns:a16="http://schemas.microsoft.com/office/drawing/2014/main" id="{4B3F1242-E7B0-FC1C-209E-546F037BAD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2849" y="1614652"/>
            <a:ext cx="3844658" cy="5243348"/>
          </a:xfrm>
          <a:prstGeom prst="rect">
            <a:avLst/>
          </a:prstGeom>
        </p:spPr>
      </p:pic>
      <p:sp>
        <p:nvSpPr>
          <p:cNvPr id="5" name="TextBox 4">
            <a:extLst>
              <a:ext uri="{FF2B5EF4-FFF2-40B4-BE49-F238E27FC236}">
                <a16:creationId xmlns:a16="http://schemas.microsoft.com/office/drawing/2014/main" id="{B2284174-147C-39C2-6300-73120049960B}"/>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9" name="Picture 8">
            <a:extLst>
              <a:ext uri="{FF2B5EF4-FFF2-40B4-BE49-F238E27FC236}">
                <a16:creationId xmlns:a16="http://schemas.microsoft.com/office/drawing/2014/main" id="{232C04C9-15BF-8278-C630-8794196918D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67840" y="5805948"/>
            <a:ext cx="879219" cy="87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D3AE4FE7-183B-B7AA-1FCC-D5EA29FDD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C3413-B4EC-633C-DFC1-BE6710FFBBB1}"/>
              </a:ext>
            </a:extLst>
          </p:cNvPr>
          <p:cNvSpPr>
            <a:spLocks noGrp="1"/>
          </p:cNvSpPr>
          <p:nvPr>
            <p:ph type="ctrTitle"/>
          </p:nvPr>
        </p:nvSpPr>
        <p:spPr>
          <a:xfrm>
            <a:off x="0" y="-332542"/>
            <a:ext cx="12572999" cy="2387600"/>
          </a:xfrm>
        </p:spPr>
        <p:txBody>
          <a:bodyPr>
            <a:normAutofit/>
          </a:bodyPr>
          <a:lstStyle/>
          <a:p>
            <a:pPr algn="l"/>
            <a:r>
              <a:rPr lang="en-GB" sz="3200" u="sng"/>
              <a:t>31.03.25</a:t>
            </a:r>
            <a:br>
              <a:rPr lang="en-GB" sz="3200" u="sng"/>
            </a:br>
            <a:r>
              <a:rPr lang="en-GB" sz="3200" u="sng"/>
              <a:t>TBAT: </a:t>
            </a:r>
            <a:r>
              <a:rPr lang="en-GB" sz="2800" u="sng">
                <a:latin typeface="Comic Sans MS"/>
              </a:rPr>
              <a:t>multiply a 2-digit number by a 1-digit number.</a:t>
            </a:r>
            <a:br>
              <a:rPr lang="en-GB" sz="4000" u="sng"/>
            </a:br>
            <a:br>
              <a:rPr lang="en-GB" sz="4000" u="sng"/>
            </a:br>
            <a:endParaRPr lang="en-GB" sz="4000" u="sng"/>
          </a:p>
        </p:txBody>
      </p:sp>
      <p:sp>
        <p:nvSpPr>
          <p:cNvPr id="3" name="TextBox 2">
            <a:extLst>
              <a:ext uri="{FF2B5EF4-FFF2-40B4-BE49-F238E27FC236}">
                <a16:creationId xmlns:a16="http://schemas.microsoft.com/office/drawing/2014/main" id="{EB1E9D6F-B209-3791-4A7F-310F1B4877EB}"/>
              </a:ext>
            </a:extLst>
          </p:cNvPr>
          <p:cNvSpPr txBox="1"/>
          <p:nvPr/>
        </p:nvSpPr>
        <p:spPr>
          <a:xfrm>
            <a:off x="-75" y="95334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latin typeface="Comic Sans MS"/>
              </a:rPr>
              <a:t>3 in 3</a:t>
            </a:r>
          </a:p>
        </p:txBody>
      </p:sp>
      <p:sp>
        <p:nvSpPr>
          <p:cNvPr id="4" name="TextBox 3">
            <a:extLst>
              <a:ext uri="{FF2B5EF4-FFF2-40B4-BE49-F238E27FC236}">
                <a16:creationId xmlns:a16="http://schemas.microsoft.com/office/drawing/2014/main" id="{EBF16626-FC9B-F876-2D8D-5EA9545ACE5A}"/>
              </a:ext>
            </a:extLst>
          </p:cNvPr>
          <p:cNvSpPr txBox="1"/>
          <p:nvPr/>
        </p:nvSpPr>
        <p:spPr>
          <a:xfrm>
            <a:off x="2900" y="1713992"/>
            <a:ext cx="6553198"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sz="4000"/>
              <a:t> Partition 635</a:t>
            </a:r>
          </a:p>
          <a:p>
            <a:pPr marL="342900" indent="-342900">
              <a:buAutoNum type="arabicPeriod"/>
            </a:pPr>
            <a:endParaRPr lang="en-GB" sz="4000"/>
          </a:p>
          <a:p>
            <a:pPr marL="342900" indent="-342900">
              <a:buAutoNum type="arabicPeriod"/>
            </a:pPr>
            <a:r>
              <a:rPr lang="en-GB" sz="4000"/>
              <a:t> 3/8 + 2/8 =</a:t>
            </a:r>
          </a:p>
          <a:p>
            <a:pPr marL="342900" indent="-342900">
              <a:buAutoNum type="arabicPeriod"/>
            </a:pPr>
            <a:endParaRPr lang="en-GB" sz="4000"/>
          </a:p>
          <a:p>
            <a:pPr marL="342900" indent="-342900">
              <a:buAutoNum type="arabicPeriod"/>
            </a:pPr>
            <a:r>
              <a:rPr lang="en-GB" sz="4000"/>
              <a:t> What 3D shape am I?</a:t>
            </a:r>
          </a:p>
          <a:p>
            <a:r>
              <a:rPr lang="en-GB" sz="4000"/>
              <a:t>I have 5 faces.</a:t>
            </a:r>
          </a:p>
          <a:p>
            <a:r>
              <a:rPr lang="en-GB" sz="4000"/>
              <a:t>I have 6 vertices.</a:t>
            </a:r>
          </a:p>
          <a:p>
            <a:r>
              <a:rPr lang="en-GB" sz="4000"/>
              <a:t>I have 9 edges.</a:t>
            </a:r>
          </a:p>
          <a:p>
            <a:pPr marL="342900" indent="-342900">
              <a:buAutoNum type="arabicPeriod"/>
            </a:pPr>
            <a:endParaRPr lang="en-GB" sz="4000"/>
          </a:p>
          <a:p>
            <a:pPr marL="342900" indent="-342900">
              <a:buAutoNum type="arabicPeriod"/>
            </a:pPr>
            <a:endParaRPr lang="en-GB"/>
          </a:p>
          <a:p>
            <a:pPr marL="342900" indent="-342900">
              <a:buAutoNum type="arabicPeriod"/>
            </a:pPr>
            <a:endParaRPr lang="en-GB"/>
          </a:p>
        </p:txBody>
      </p:sp>
      <p:sp>
        <p:nvSpPr>
          <p:cNvPr id="5" name="TextBox 4">
            <a:extLst>
              <a:ext uri="{FF2B5EF4-FFF2-40B4-BE49-F238E27FC236}">
                <a16:creationId xmlns:a16="http://schemas.microsoft.com/office/drawing/2014/main" id="{989737F9-EAF9-185A-33BF-C4DFB4939589}"/>
              </a:ext>
            </a:extLst>
          </p:cNvPr>
          <p:cNvSpPr txBox="1"/>
          <p:nvPr/>
        </p:nvSpPr>
        <p:spPr>
          <a:xfrm>
            <a:off x="7290797" y="2202118"/>
            <a:ext cx="433863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b="1">
                <a:solidFill>
                  <a:srgbClr val="FF0000"/>
                </a:solidFill>
              </a:rPr>
              <a:t>Challenge</a:t>
            </a:r>
          </a:p>
          <a:p>
            <a:r>
              <a:rPr lang="en-GB" sz="3200">
                <a:solidFill>
                  <a:srgbClr val="FF0000"/>
                </a:solidFill>
              </a:rPr>
              <a:t>Add together the day in September, December and February.</a:t>
            </a:r>
          </a:p>
        </p:txBody>
      </p:sp>
    </p:spTree>
    <p:extLst>
      <p:ext uri="{BB962C8B-B14F-4D97-AF65-F5344CB8AC3E}">
        <p14:creationId xmlns:p14="http://schemas.microsoft.com/office/powerpoint/2010/main" val="3348750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272560" y="254955"/>
            <a:ext cx="118073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Lundi 31 Mars</a:t>
            </a:r>
          </a:p>
          <a:p>
            <a:r>
              <a:rPr lang="en-GB" sz="2400" u="sng">
                <a:latin typeface="Comic Sans MS"/>
              </a:rPr>
              <a:t>TBAT: consolidate language covered in unit.</a:t>
            </a:r>
          </a:p>
        </p:txBody>
      </p:sp>
      <p:sp>
        <p:nvSpPr>
          <p:cNvPr id="2" name="TextBox 1">
            <a:extLst>
              <a:ext uri="{FF2B5EF4-FFF2-40B4-BE49-F238E27FC236}">
                <a16:creationId xmlns:a16="http://schemas.microsoft.com/office/drawing/2014/main" id="{F507F4DF-37DA-3868-B89F-4464EA38DF96}"/>
              </a:ext>
            </a:extLst>
          </p:cNvPr>
          <p:cNvSpPr txBox="1"/>
          <p:nvPr/>
        </p:nvSpPr>
        <p:spPr>
          <a:xfrm>
            <a:off x="8653153" y="1715984"/>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Home (languageangels.com)</a:t>
            </a:r>
            <a:endParaRPr lang="en-US"/>
          </a:p>
          <a:p>
            <a:endParaRPr lang="en-US"/>
          </a:p>
          <a:p>
            <a:r>
              <a:rPr lang="en-US"/>
              <a:t>Unit – I am able to</a:t>
            </a:r>
          </a:p>
          <a:p>
            <a:endParaRPr lang="en-US"/>
          </a:p>
          <a:p>
            <a:r>
              <a:rPr lang="en-US"/>
              <a:t>Lesson 6</a:t>
            </a:r>
          </a:p>
        </p:txBody>
      </p:sp>
      <p:pic>
        <p:nvPicPr>
          <p:cNvPr id="4" name="Picture 3">
            <a:extLst>
              <a:ext uri="{FF2B5EF4-FFF2-40B4-BE49-F238E27FC236}">
                <a16:creationId xmlns:a16="http://schemas.microsoft.com/office/drawing/2014/main" id="{8789C531-4C9B-D88F-FEFC-265CA8D0306B}"/>
              </a:ext>
            </a:extLst>
          </p:cNvPr>
          <p:cNvPicPr>
            <a:picLocks noChangeAspect="1"/>
          </p:cNvPicPr>
          <p:nvPr/>
        </p:nvPicPr>
        <p:blipFill>
          <a:blip r:embed="rId3"/>
          <a:stretch>
            <a:fillRect/>
          </a:stretch>
        </p:blipFill>
        <p:spPr>
          <a:xfrm>
            <a:off x="795647" y="1715984"/>
            <a:ext cx="6960532" cy="4316611"/>
          </a:xfrm>
          <a:prstGeom prst="rect">
            <a:avLst/>
          </a:prstGeom>
        </p:spPr>
      </p:pic>
    </p:spTree>
    <p:extLst>
      <p:ext uri="{BB962C8B-B14F-4D97-AF65-F5344CB8AC3E}">
        <p14:creationId xmlns:p14="http://schemas.microsoft.com/office/powerpoint/2010/main" val="2298782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272560" y="254955"/>
            <a:ext cx="118073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Lundi 31 Mars</a:t>
            </a:r>
          </a:p>
          <a:p>
            <a:r>
              <a:rPr lang="en-GB" sz="2400" u="sng">
                <a:latin typeface="Comic Sans MS"/>
              </a:rPr>
              <a:t>TBAT: consolidate language covered in unit</a:t>
            </a:r>
          </a:p>
        </p:txBody>
      </p:sp>
      <p:sp>
        <p:nvSpPr>
          <p:cNvPr id="2" name="TextBox 1">
            <a:extLst>
              <a:ext uri="{FF2B5EF4-FFF2-40B4-BE49-F238E27FC236}">
                <a16:creationId xmlns:a16="http://schemas.microsoft.com/office/drawing/2014/main" id="{F507F4DF-37DA-3868-B89F-4464EA38DF96}"/>
              </a:ext>
            </a:extLst>
          </p:cNvPr>
          <p:cNvSpPr txBox="1"/>
          <p:nvPr/>
        </p:nvSpPr>
        <p:spPr>
          <a:xfrm>
            <a:off x="8720887" y="223868"/>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Home (languageangels.com)</a:t>
            </a:r>
            <a:endParaRPr lang="en-US"/>
          </a:p>
          <a:p>
            <a:endParaRPr lang="en-US"/>
          </a:p>
          <a:p>
            <a:endParaRPr lang="en-US"/>
          </a:p>
        </p:txBody>
      </p:sp>
      <p:pic>
        <p:nvPicPr>
          <p:cNvPr id="4" name="Picture 3">
            <a:extLst>
              <a:ext uri="{FF2B5EF4-FFF2-40B4-BE49-F238E27FC236}">
                <a16:creationId xmlns:a16="http://schemas.microsoft.com/office/drawing/2014/main" id="{16F984F1-9BA6-B235-9B0D-69F911699D8B}"/>
              </a:ext>
            </a:extLst>
          </p:cNvPr>
          <p:cNvPicPr>
            <a:picLocks noChangeAspect="1"/>
          </p:cNvPicPr>
          <p:nvPr/>
        </p:nvPicPr>
        <p:blipFill>
          <a:blip r:embed="rId3"/>
          <a:stretch>
            <a:fillRect/>
          </a:stretch>
        </p:blipFill>
        <p:spPr>
          <a:xfrm>
            <a:off x="1949546" y="1178285"/>
            <a:ext cx="8453408" cy="5574208"/>
          </a:xfrm>
          <a:prstGeom prst="rect">
            <a:avLst/>
          </a:prstGeom>
        </p:spPr>
      </p:pic>
    </p:spTree>
    <p:extLst>
      <p:ext uri="{BB962C8B-B14F-4D97-AF65-F5344CB8AC3E}">
        <p14:creationId xmlns:p14="http://schemas.microsoft.com/office/powerpoint/2010/main" val="209965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D15F1E92-6056-A3DD-7EAF-0E362DAFD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989ED-6CF1-85D3-6E87-FEA5FA643F4A}"/>
              </a:ext>
            </a:extLst>
          </p:cNvPr>
          <p:cNvSpPr>
            <a:spLocks noGrp="1"/>
          </p:cNvSpPr>
          <p:nvPr>
            <p:ph type="ctrTitle"/>
          </p:nvPr>
        </p:nvSpPr>
        <p:spPr>
          <a:xfrm>
            <a:off x="0" y="-482392"/>
            <a:ext cx="9144000" cy="2387600"/>
          </a:xfrm>
        </p:spPr>
        <p:txBody>
          <a:bodyPr/>
          <a:lstStyle/>
          <a:p>
            <a:pPr algn="l"/>
            <a:r>
              <a:rPr lang="en-GB" sz="4000" u="sng"/>
              <a:t>31.03.25</a:t>
            </a:r>
            <a:br>
              <a:rPr lang="en-GB" sz="4000" u="sng"/>
            </a:br>
            <a:br>
              <a:rPr lang="en-GB" sz="4000" u="sng"/>
            </a:br>
            <a:endParaRPr lang="en-GB" sz="4000" u="sng"/>
          </a:p>
        </p:txBody>
      </p:sp>
      <p:pic>
        <p:nvPicPr>
          <p:cNvPr id="6" name="Picture 5" descr="A white stopwatch with a blue background&#10;&#10;AI-generated content may be incorrect.">
            <a:extLst>
              <a:ext uri="{FF2B5EF4-FFF2-40B4-BE49-F238E27FC236}">
                <a16:creationId xmlns:a16="http://schemas.microsoft.com/office/drawing/2014/main" id="{F9F336FB-BB6E-9B08-80DB-E354751DBBDE}"/>
              </a:ext>
            </a:extLst>
          </p:cNvPr>
          <p:cNvPicPr>
            <a:picLocks noChangeAspect="1"/>
          </p:cNvPicPr>
          <p:nvPr/>
        </p:nvPicPr>
        <p:blipFill>
          <a:blip r:embed="rId2"/>
          <a:stretch>
            <a:fillRect/>
          </a:stretch>
        </p:blipFill>
        <p:spPr>
          <a:xfrm>
            <a:off x="4697480" y="0"/>
            <a:ext cx="4873214" cy="6858000"/>
          </a:xfrm>
          <a:prstGeom prst="rect">
            <a:avLst/>
          </a:prstGeom>
        </p:spPr>
      </p:pic>
      <p:sp>
        <p:nvSpPr>
          <p:cNvPr id="7" name="TextBox 6">
            <a:extLst>
              <a:ext uri="{FF2B5EF4-FFF2-40B4-BE49-F238E27FC236}">
                <a16:creationId xmlns:a16="http://schemas.microsoft.com/office/drawing/2014/main" id="{78148A0E-A405-DC5A-1429-04A583C8E574}"/>
              </a:ext>
            </a:extLst>
          </p:cNvPr>
          <p:cNvSpPr txBox="1"/>
          <p:nvPr/>
        </p:nvSpPr>
        <p:spPr>
          <a:xfrm>
            <a:off x="561009" y="138927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Daily 10 - Mental Maths Challenge - Topmarks</a:t>
            </a:r>
            <a:endParaRPr lang="en-US"/>
          </a:p>
        </p:txBody>
      </p:sp>
    </p:spTree>
    <p:extLst>
      <p:ext uri="{BB962C8B-B14F-4D97-AF65-F5344CB8AC3E}">
        <p14:creationId xmlns:p14="http://schemas.microsoft.com/office/powerpoint/2010/main" val="1556092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A3F5C9C2-AE68-8CB7-D7A9-65097DCB0FC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7D20C47-4CC7-76B0-91CC-32CA7E4F156A}"/>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a:latin typeface="Comic Sans MS"/>
                <a:ea typeface="Calibri"/>
                <a:cs typeface="Calibri"/>
              </a:rPr>
              <a:t>31.03.25</a:t>
            </a:r>
          </a:p>
          <a:p>
            <a:pPr algn="l"/>
            <a:r>
              <a:rPr lang="en-GB" sz="2800" u="sng">
                <a:latin typeface="Comic Sans MS"/>
                <a:ea typeface="Calibri"/>
                <a:cs typeface="Calibri"/>
              </a:rPr>
              <a:t>TBAT: multiply a 2-digit number by a 1-digt number.</a:t>
            </a:r>
          </a:p>
          <a:p>
            <a:endParaRPr lang="en-GB">
              <a:ea typeface="Calibri"/>
              <a:cs typeface="Calibri"/>
            </a:endParaRPr>
          </a:p>
        </p:txBody>
      </p:sp>
      <p:sp>
        <p:nvSpPr>
          <p:cNvPr id="5" name="TextBox 4">
            <a:extLst>
              <a:ext uri="{FF2B5EF4-FFF2-40B4-BE49-F238E27FC236}">
                <a16:creationId xmlns:a16="http://schemas.microsoft.com/office/drawing/2014/main" id="{50764035-C4DF-46B4-82D0-9F34F62545F7}"/>
              </a:ext>
            </a:extLst>
          </p:cNvPr>
          <p:cNvSpPr txBox="1"/>
          <p:nvPr/>
        </p:nvSpPr>
        <p:spPr>
          <a:xfrm>
            <a:off x="770835" y="2559878"/>
            <a:ext cx="10650330" cy="1978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1800"/>
              </a:lnSpc>
            </a:pPr>
            <a:r>
              <a:rPr lang="en-GB" sz="3200">
                <a:latin typeface="Comic Sans MS"/>
                <a:cs typeface="Segoe UI"/>
              </a:rPr>
              <a:t>Talk partners​</a:t>
            </a:r>
          </a:p>
          <a:p>
            <a:pPr algn="ctr">
              <a:lnSpc>
                <a:spcPts val="1800"/>
              </a:lnSpc>
            </a:pPr>
            <a:endParaRPr lang="en-GB" sz="3200">
              <a:latin typeface="Comic Sans MS"/>
              <a:cs typeface="Segoe UI"/>
            </a:endParaRPr>
          </a:p>
          <a:p>
            <a:pPr algn="ctr">
              <a:lnSpc>
                <a:spcPts val="1800"/>
              </a:lnSpc>
            </a:pPr>
            <a:r>
              <a:rPr lang="en-GB" sz="3200">
                <a:latin typeface="Comic Sans MS"/>
                <a:cs typeface="Segoe UI"/>
              </a:rPr>
              <a:t>How would you solve the following questions?​</a:t>
            </a:r>
          </a:p>
          <a:p>
            <a:pPr>
              <a:lnSpc>
                <a:spcPts val="1800"/>
              </a:lnSpc>
            </a:pPr>
            <a:r>
              <a:rPr lang="en-GB" sz="3200">
                <a:latin typeface="Comic Sans MS"/>
                <a:cs typeface="Segoe UI"/>
              </a:rPr>
              <a:t>​</a:t>
            </a:r>
          </a:p>
          <a:p>
            <a:pPr>
              <a:lnSpc>
                <a:spcPts val="1800"/>
              </a:lnSpc>
            </a:pPr>
            <a:endParaRPr lang="en-GB" sz="3200">
              <a:latin typeface="Comic Sans MS"/>
              <a:cs typeface="Segoe UI"/>
            </a:endParaRPr>
          </a:p>
          <a:p>
            <a:pPr>
              <a:lnSpc>
                <a:spcPts val="1800"/>
              </a:lnSpc>
            </a:pPr>
            <a:r>
              <a:rPr lang="en-GB" sz="2400">
                <a:latin typeface="Comic Sans MS"/>
                <a:cs typeface="Segoe UI"/>
              </a:rPr>
              <a:t>​</a:t>
            </a:r>
          </a:p>
          <a:p>
            <a:pPr algn="ctr">
              <a:lnSpc>
                <a:spcPts val="3600"/>
              </a:lnSpc>
            </a:pPr>
            <a:r>
              <a:rPr lang="en-GB" sz="4800">
                <a:latin typeface="Comic Sans MS"/>
                <a:cs typeface="Segoe UI"/>
              </a:rPr>
              <a:t>33 x 4 =               65 x 3 =</a:t>
            </a:r>
          </a:p>
        </p:txBody>
      </p:sp>
    </p:spTree>
    <p:extLst>
      <p:ext uri="{BB962C8B-B14F-4D97-AF65-F5344CB8AC3E}">
        <p14:creationId xmlns:p14="http://schemas.microsoft.com/office/powerpoint/2010/main" val="20941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55003-0334-CCB7-EF34-C2ADD7BA953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B72B01C-4198-629C-BF42-8B8C6FC00C06}"/>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a:latin typeface="Comic Sans MS"/>
                <a:ea typeface="Calibri"/>
                <a:cs typeface="Calibri"/>
              </a:rPr>
              <a:t>31.03.25</a:t>
            </a:r>
          </a:p>
          <a:p>
            <a:pPr algn="l"/>
            <a:r>
              <a:rPr lang="en-GB" sz="2800" u="sng">
                <a:latin typeface="Comic Sans MS"/>
                <a:ea typeface="Calibri"/>
                <a:cs typeface="Calibri"/>
              </a:rPr>
              <a:t>TBAT: multiply a 2-digit number by a 1-digt number.</a:t>
            </a:r>
          </a:p>
          <a:p>
            <a:endParaRPr lang="en-GB">
              <a:ea typeface="Calibri"/>
              <a:cs typeface="Calibri"/>
            </a:endParaRPr>
          </a:p>
        </p:txBody>
      </p:sp>
      <p:pic>
        <p:nvPicPr>
          <p:cNvPr id="2" name="Picture 1">
            <a:extLst>
              <a:ext uri="{FF2B5EF4-FFF2-40B4-BE49-F238E27FC236}">
                <a16:creationId xmlns:a16="http://schemas.microsoft.com/office/drawing/2014/main" id="{4F37167C-3743-93A5-B1DF-65F4F5F2FB2E}"/>
              </a:ext>
            </a:extLst>
          </p:cNvPr>
          <p:cNvPicPr>
            <a:picLocks noChangeAspect="1"/>
          </p:cNvPicPr>
          <p:nvPr/>
        </p:nvPicPr>
        <p:blipFill>
          <a:blip r:embed="rId2"/>
          <a:stretch>
            <a:fillRect/>
          </a:stretch>
        </p:blipFill>
        <p:spPr>
          <a:xfrm>
            <a:off x="619125" y="1716640"/>
            <a:ext cx="4857750" cy="4772025"/>
          </a:xfrm>
          <a:prstGeom prst="rect">
            <a:avLst/>
          </a:prstGeom>
        </p:spPr>
      </p:pic>
      <p:pic>
        <p:nvPicPr>
          <p:cNvPr id="4" name="Picture 3" descr="A white sign with black text&#10;&#10;AI-generated content may be incorrect.">
            <a:extLst>
              <a:ext uri="{FF2B5EF4-FFF2-40B4-BE49-F238E27FC236}">
                <a16:creationId xmlns:a16="http://schemas.microsoft.com/office/drawing/2014/main" id="{886D1438-06E8-EB7C-C9C6-71030E40338D}"/>
              </a:ext>
            </a:extLst>
          </p:cNvPr>
          <p:cNvPicPr>
            <a:picLocks noChangeAspect="1"/>
          </p:cNvPicPr>
          <p:nvPr/>
        </p:nvPicPr>
        <p:blipFill>
          <a:blip r:embed="rId3"/>
          <a:stretch>
            <a:fillRect/>
          </a:stretch>
        </p:blipFill>
        <p:spPr>
          <a:xfrm>
            <a:off x="6823339" y="3269571"/>
            <a:ext cx="3933825" cy="1666875"/>
          </a:xfrm>
          <a:prstGeom prst="rect">
            <a:avLst/>
          </a:prstGeom>
        </p:spPr>
      </p:pic>
      <p:sp>
        <p:nvSpPr>
          <p:cNvPr id="5" name="TextBox 4">
            <a:extLst>
              <a:ext uri="{FF2B5EF4-FFF2-40B4-BE49-F238E27FC236}">
                <a16:creationId xmlns:a16="http://schemas.microsoft.com/office/drawing/2014/main" id="{6B903FB7-6B06-79F5-FD16-CC6E5544F18C}"/>
              </a:ext>
            </a:extLst>
          </p:cNvPr>
          <p:cNvSpPr txBox="1"/>
          <p:nvPr/>
        </p:nvSpPr>
        <p:spPr>
          <a:xfrm>
            <a:off x="5851717" y="1490531"/>
            <a:ext cx="588952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000"/>
              <a:t>Like addition, when we multiply a number by another number the answer will always get bigger!</a:t>
            </a:r>
            <a:endParaRPr lang="en-US"/>
          </a:p>
        </p:txBody>
      </p:sp>
      <p:sp>
        <p:nvSpPr>
          <p:cNvPr id="7" name="TextBox 6">
            <a:extLst>
              <a:ext uri="{FF2B5EF4-FFF2-40B4-BE49-F238E27FC236}">
                <a16:creationId xmlns:a16="http://schemas.microsoft.com/office/drawing/2014/main" id="{4AEA27F6-9AB8-B97C-FFF5-B4C215732F89}"/>
              </a:ext>
            </a:extLst>
          </p:cNvPr>
          <p:cNvSpPr txBox="1"/>
          <p:nvPr/>
        </p:nvSpPr>
        <p:spPr>
          <a:xfrm>
            <a:off x="6093893" y="5207186"/>
            <a:ext cx="518897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32 + 32 + 32 =</a:t>
            </a:r>
          </a:p>
          <a:p>
            <a:endParaRPr lang="en-GB" sz="3200">
              <a:solidFill>
                <a:srgbClr val="FF0000"/>
              </a:solidFill>
            </a:endParaRPr>
          </a:p>
          <a:p>
            <a:r>
              <a:rPr lang="en-GB" sz="3200">
                <a:solidFill>
                  <a:srgbClr val="FF0000"/>
                </a:solidFill>
              </a:rPr>
              <a:t>32 x 3 = </a:t>
            </a:r>
          </a:p>
        </p:txBody>
      </p:sp>
    </p:spTree>
    <p:extLst>
      <p:ext uri="{BB962C8B-B14F-4D97-AF65-F5344CB8AC3E}">
        <p14:creationId xmlns:p14="http://schemas.microsoft.com/office/powerpoint/2010/main" val="14329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C9231-D97F-4ECA-BAEA-0EAE5EA7D7C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C4E1153-4465-343D-E3EA-5A4E6C37939D}"/>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a:latin typeface="Comic Sans MS"/>
                <a:ea typeface="Calibri"/>
                <a:cs typeface="Calibri"/>
              </a:rPr>
              <a:t>31.03.25</a:t>
            </a:r>
          </a:p>
          <a:p>
            <a:pPr algn="l"/>
            <a:r>
              <a:rPr lang="en-GB" sz="2800" u="sng">
                <a:latin typeface="Comic Sans MS"/>
                <a:ea typeface="Calibri"/>
                <a:cs typeface="Calibri"/>
              </a:rPr>
              <a:t>TBAT: multiply a 2-digit number by a 1-digt number.</a:t>
            </a:r>
          </a:p>
          <a:p>
            <a:endParaRPr lang="en-GB">
              <a:ea typeface="Calibri"/>
              <a:cs typeface="Calibri"/>
            </a:endParaRPr>
          </a:p>
        </p:txBody>
      </p:sp>
      <p:sp>
        <p:nvSpPr>
          <p:cNvPr id="5" name="TextBox 4">
            <a:extLst>
              <a:ext uri="{FF2B5EF4-FFF2-40B4-BE49-F238E27FC236}">
                <a16:creationId xmlns:a16="http://schemas.microsoft.com/office/drawing/2014/main" id="{506054D9-846E-435C-2912-F25BBDF556F7}"/>
              </a:ext>
            </a:extLst>
          </p:cNvPr>
          <p:cNvSpPr txBox="1"/>
          <p:nvPr/>
        </p:nvSpPr>
        <p:spPr>
          <a:xfrm>
            <a:off x="148624" y="1180969"/>
            <a:ext cx="1189027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000"/>
              <a:t>What calculation does this representation show?</a:t>
            </a:r>
          </a:p>
        </p:txBody>
      </p:sp>
      <p:pic>
        <p:nvPicPr>
          <p:cNvPr id="6" name="Picture 5">
            <a:extLst>
              <a:ext uri="{FF2B5EF4-FFF2-40B4-BE49-F238E27FC236}">
                <a16:creationId xmlns:a16="http://schemas.microsoft.com/office/drawing/2014/main" id="{70B23E78-338C-54FD-8AAF-DC31E497FEFC}"/>
              </a:ext>
            </a:extLst>
          </p:cNvPr>
          <p:cNvPicPr>
            <a:picLocks noChangeAspect="1"/>
          </p:cNvPicPr>
          <p:nvPr/>
        </p:nvPicPr>
        <p:blipFill>
          <a:blip r:embed="rId2"/>
          <a:stretch>
            <a:fillRect/>
          </a:stretch>
        </p:blipFill>
        <p:spPr>
          <a:xfrm>
            <a:off x="145256" y="2455068"/>
            <a:ext cx="6138862" cy="2828924"/>
          </a:xfrm>
          <a:prstGeom prst="rect">
            <a:avLst/>
          </a:prstGeom>
        </p:spPr>
      </p:pic>
      <p:pic>
        <p:nvPicPr>
          <p:cNvPr id="8" name="Picture 7">
            <a:extLst>
              <a:ext uri="{FF2B5EF4-FFF2-40B4-BE49-F238E27FC236}">
                <a16:creationId xmlns:a16="http://schemas.microsoft.com/office/drawing/2014/main" id="{78C78A9E-6F8A-8A56-5B91-0313BC9FCB63}"/>
              </a:ext>
            </a:extLst>
          </p:cNvPr>
          <p:cNvPicPr>
            <a:picLocks noChangeAspect="1"/>
          </p:cNvPicPr>
          <p:nvPr/>
        </p:nvPicPr>
        <p:blipFill>
          <a:blip r:embed="rId3"/>
          <a:stretch>
            <a:fillRect/>
          </a:stretch>
        </p:blipFill>
        <p:spPr>
          <a:xfrm>
            <a:off x="6819900" y="1716881"/>
            <a:ext cx="4398168" cy="5007768"/>
          </a:xfrm>
          <a:prstGeom prst="rect">
            <a:avLst/>
          </a:prstGeom>
        </p:spPr>
      </p:pic>
    </p:spTree>
    <p:extLst>
      <p:ext uri="{BB962C8B-B14F-4D97-AF65-F5344CB8AC3E}">
        <p14:creationId xmlns:p14="http://schemas.microsoft.com/office/powerpoint/2010/main" val="372180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CB069-2EC7-2C37-B1B2-69C6A44646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FFB7104-537F-AC72-A88F-EDC0A567CD9B}"/>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a:latin typeface="Comic Sans MS"/>
                <a:ea typeface="Calibri"/>
                <a:cs typeface="Calibri"/>
              </a:rPr>
              <a:t>31.03.25</a:t>
            </a:r>
          </a:p>
          <a:p>
            <a:pPr algn="l"/>
            <a:r>
              <a:rPr lang="en-GB" sz="2800" u="sng">
                <a:latin typeface="Comic Sans MS"/>
                <a:ea typeface="Calibri"/>
                <a:cs typeface="Calibri"/>
              </a:rPr>
              <a:t>TBAT: multiply a 2-digit number by a 1-digt number.</a:t>
            </a:r>
          </a:p>
          <a:p>
            <a:endParaRPr lang="en-GB">
              <a:ea typeface="Calibri"/>
              <a:cs typeface="Calibri"/>
            </a:endParaRPr>
          </a:p>
        </p:txBody>
      </p:sp>
      <p:sp>
        <p:nvSpPr>
          <p:cNvPr id="5" name="TextBox 4">
            <a:extLst>
              <a:ext uri="{FF2B5EF4-FFF2-40B4-BE49-F238E27FC236}">
                <a16:creationId xmlns:a16="http://schemas.microsoft.com/office/drawing/2014/main" id="{6276B23B-023A-3AAB-6606-4E1D92B5524D}"/>
              </a:ext>
            </a:extLst>
          </p:cNvPr>
          <p:cNvSpPr txBox="1"/>
          <p:nvPr/>
        </p:nvSpPr>
        <p:spPr>
          <a:xfrm>
            <a:off x="124810" y="1419094"/>
            <a:ext cx="1171167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t>We</a:t>
            </a:r>
            <a:r>
              <a:rPr lang="en-GB" sz="3600">
                <a:ea typeface="+mn-lt"/>
                <a:cs typeface="+mn-lt"/>
              </a:rPr>
              <a:t> can also work out the total of this calculation using column multiplication.</a:t>
            </a:r>
            <a:endParaRPr lang="en-GB" sz="3200"/>
          </a:p>
        </p:txBody>
      </p:sp>
      <p:pic>
        <p:nvPicPr>
          <p:cNvPr id="6" name="Picture 5" descr="A screenshot of a game&#10;&#10;AI-generated content may be incorrect.">
            <a:extLst>
              <a:ext uri="{FF2B5EF4-FFF2-40B4-BE49-F238E27FC236}">
                <a16:creationId xmlns:a16="http://schemas.microsoft.com/office/drawing/2014/main" id="{BAF0882F-3CD5-9881-2B71-D02823C789D2}"/>
              </a:ext>
            </a:extLst>
          </p:cNvPr>
          <p:cNvPicPr>
            <a:picLocks noChangeAspect="1"/>
          </p:cNvPicPr>
          <p:nvPr/>
        </p:nvPicPr>
        <p:blipFill>
          <a:blip r:embed="rId2"/>
          <a:stretch>
            <a:fillRect/>
          </a:stretch>
        </p:blipFill>
        <p:spPr>
          <a:xfrm>
            <a:off x="402431" y="2616993"/>
            <a:ext cx="7172325" cy="3886200"/>
          </a:xfrm>
          <a:prstGeom prst="rect">
            <a:avLst/>
          </a:prstGeom>
        </p:spPr>
      </p:pic>
      <p:sp>
        <p:nvSpPr>
          <p:cNvPr id="9" name="TextBox 8">
            <a:extLst>
              <a:ext uri="{FF2B5EF4-FFF2-40B4-BE49-F238E27FC236}">
                <a16:creationId xmlns:a16="http://schemas.microsoft.com/office/drawing/2014/main" id="{12F8CAD5-19D2-CCEF-EC58-120D7A43B49E}"/>
              </a:ext>
            </a:extLst>
          </p:cNvPr>
          <p:cNvSpPr txBox="1"/>
          <p:nvPr/>
        </p:nvSpPr>
        <p:spPr>
          <a:xfrm>
            <a:off x="7772400" y="2640807"/>
            <a:ext cx="4410074"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Using the column method, we start by multiplying the column on the right which is the ones.</a:t>
            </a:r>
          </a:p>
          <a:p>
            <a:endParaRPr lang="en-US" sz="2800"/>
          </a:p>
          <a:p>
            <a:r>
              <a:rPr lang="en-US" sz="3600" b="1">
                <a:solidFill>
                  <a:srgbClr val="FF0000"/>
                </a:solidFill>
                <a:ea typeface="+mn-lt"/>
                <a:cs typeface="+mn-lt"/>
              </a:rPr>
              <a:t>3 x 2 = 6</a:t>
            </a:r>
            <a:br>
              <a:rPr lang="en-US" sz="3600" b="1">
                <a:ea typeface="+mn-lt"/>
                <a:cs typeface="+mn-lt"/>
              </a:rPr>
            </a:br>
            <a:r>
              <a:rPr lang="en-US" sz="3600" b="1">
                <a:solidFill>
                  <a:srgbClr val="FF0000"/>
                </a:solidFill>
                <a:ea typeface="+mn-lt"/>
                <a:cs typeface="+mn-lt"/>
              </a:rPr>
              <a:t>3 x 30 = 90</a:t>
            </a:r>
            <a:br>
              <a:rPr lang="en-US" sz="3600" b="1">
                <a:ea typeface="+mn-lt"/>
                <a:cs typeface="+mn-lt"/>
              </a:rPr>
            </a:br>
            <a:r>
              <a:rPr lang="en-US" sz="3600" b="1">
                <a:solidFill>
                  <a:srgbClr val="FF0000"/>
                </a:solidFill>
                <a:ea typeface="+mn-lt"/>
                <a:cs typeface="+mn-lt"/>
              </a:rPr>
              <a:t>6 + 90 = 96</a:t>
            </a:r>
            <a:endParaRPr lang="en-US" sz="3600">
              <a:solidFill>
                <a:srgbClr val="FF0000"/>
              </a:solidFill>
            </a:endParaRPr>
          </a:p>
        </p:txBody>
      </p:sp>
    </p:spTree>
    <p:extLst>
      <p:ext uri="{BB962C8B-B14F-4D97-AF65-F5344CB8AC3E}">
        <p14:creationId xmlns:p14="http://schemas.microsoft.com/office/powerpoint/2010/main" val="2344091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3CAED-6272-A6E2-3DCF-14B81BDC0CD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093DBF2-FDCF-F49B-5911-2366F3B2C718}"/>
              </a:ext>
            </a:extLst>
          </p:cNvPr>
          <p:cNvSpPr>
            <a:spLocks noGrp="1"/>
          </p:cNvSpPr>
          <p:nvPr>
            <p:ph type="subTitle" idx="1"/>
          </p:nvPr>
        </p:nvSpPr>
        <p:spPr>
          <a:xfrm>
            <a:off x="129915" y="-2747"/>
            <a:ext cx="12313331" cy="4319913"/>
          </a:xfrm>
        </p:spPr>
        <p:txBody>
          <a:bodyPr vert="horz" lIns="91440" tIns="45720" rIns="91440" bIns="45720" rtlCol="0" anchor="t">
            <a:normAutofit/>
          </a:bodyPr>
          <a:lstStyle/>
          <a:p>
            <a:pPr algn="l"/>
            <a:r>
              <a:rPr lang="en-GB" sz="2800" u="sng">
                <a:latin typeface="Comic Sans MS"/>
                <a:ea typeface="Calibri"/>
                <a:cs typeface="Calibri"/>
              </a:rPr>
              <a:t>31.03.25</a:t>
            </a:r>
          </a:p>
          <a:p>
            <a:pPr algn="l"/>
            <a:r>
              <a:rPr lang="en-GB" sz="2800" u="sng">
                <a:latin typeface="Comic Sans MS"/>
                <a:ea typeface="Calibri"/>
                <a:cs typeface="Calibri"/>
              </a:rPr>
              <a:t>TBAT: multiply a 2-digit number by a 1-digt number.</a:t>
            </a:r>
          </a:p>
          <a:p>
            <a:endParaRPr lang="en-GB">
              <a:ea typeface="Calibri"/>
              <a:cs typeface="Calibri"/>
            </a:endParaRPr>
          </a:p>
        </p:txBody>
      </p:sp>
      <p:sp>
        <p:nvSpPr>
          <p:cNvPr id="5" name="TextBox 4">
            <a:extLst>
              <a:ext uri="{FF2B5EF4-FFF2-40B4-BE49-F238E27FC236}">
                <a16:creationId xmlns:a16="http://schemas.microsoft.com/office/drawing/2014/main" id="{1BB97FD1-067E-1973-6B32-AF773534406F}"/>
              </a:ext>
            </a:extLst>
          </p:cNvPr>
          <p:cNvSpPr txBox="1"/>
          <p:nvPr/>
        </p:nvSpPr>
        <p:spPr>
          <a:xfrm>
            <a:off x="5748" y="1419094"/>
            <a:ext cx="1171167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t>Whiteboard work</a:t>
            </a:r>
          </a:p>
          <a:p>
            <a:pPr algn="ctr"/>
            <a:endParaRPr lang="en-GB" sz="3600"/>
          </a:p>
        </p:txBody>
      </p:sp>
      <p:pic>
        <p:nvPicPr>
          <p:cNvPr id="2" name="Picture 1" descr="A white square with black numbers and a black line&#10;&#10;AI-generated content may be incorrect.">
            <a:extLst>
              <a:ext uri="{FF2B5EF4-FFF2-40B4-BE49-F238E27FC236}">
                <a16:creationId xmlns:a16="http://schemas.microsoft.com/office/drawing/2014/main" id="{BAFF29E1-5DDC-8310-2809-33CDD20FB6DF}"/>
              </a:ext>
            </a:extLst>
          </p:cNvPr>
          <p:cNvPicPr>
            <a:picLocks noChangeAspect="1"/>
          </p:cNvPicPr>
          <p:nvPr/>
        </p:nvPicPr>
        <p:blipFill>
          <a:blip r:embed="rId2"/>
          <a:stretch>
            <a:fillRect/>
          </a:stretch>
        </p:blipFill>
        <p:spPr>
          <a:xfrm>
            <a:off x="654843" y="2152649"/>
            <a:ext cx="3524249" cy="3469481"/>
          </a:xfrm>
          <a:prstGeom prst="rect">
            <a:avLst/>
          </a:prstGeom>
        </p:spPr>
      </p:pic>
      <p:pic>
        <p:nvPicPr>
          <p:cNvPr id="4" name="Picture 3" descr="A white square with black numbers and a black line&#10;&#10;AI-generated content may be incorrect.">
            <a:extLst>
              <a:ext uri="{FF2B5EF4-FFF2-40B4-BE49-F238E27FC236}">
                <a16:creationId xmlns:a16="http://schemas.microsoft.com/office/drawing/2014/main" id="{7CB6C37C-3A56-ED6F-3F9A-E07379CD12E9}"/>
              </a:ext>
            </a:extLst>
          </p:cNvPr>
          <p:cNvPicPr>
            <a:picLocks noChangeAspect="1"/>
          </p:cNvPicPr>
          <p:nvPr/>
        </p:nvPicPr>
        <p:blipFill>
          <a:blip r:embed="rId2"/>
          <a:stretch>
            <a:fillRect/>
          </a:stretch>
        </p:blipFill>
        <p:spPr>
          <a:xfrm>
            <a:off x="7346156" y="2152649"/>
            <a:ext cx="3524249" cy="3469481"/>
          </a:xfrm>
          <a:prstGeom prst="rect">
            <a:avLst/>
          </a:prstGeom>
        </p:spPr>
      </p:pic>
      <p:sp>
        <p:nvSpPr>
          <p:cNvPr id="7" name="TextBox 6">
            <a:extLst>
              <a:ext uri="{FF2B5EF4-FFF2-40B4-BE49-F238E27FC236}">
                <a16:creationId xmlns:a16="http://schemas.microsoft.com/office/drawing/2014/main" id="{FAFC3DFC-E5E3-3C2E-FD38-105A9161654D}"/>
              </a:ext>
            </a:extLst>
          </p:cNvPr>
          <p:cNvSpPr txBox="1"/>
          <p:nvPr/>
        </p:nvSpPr>
        <p:spPr>
          <a:xfrm>
            <a:off x="8755789" y="2293639"/>
            <a:ext cx="707231" cy="1015663"/>
          </a:xfrm>
          <a:prstGeom prst="rect">
            <a:avLst/>
          </a:prstGeom>
          <a:solidFill>
            <a:srgbClr val="F6F7ED"/>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000" b="1"/>
              <a:t>3</a:t>
            </a:r>
          </a:p>
        </p:txBody>
      </p:sp>
      <p:sp>
        <p:nvSpPr>
          <p:cNvPr id="8" name="TextBox 7">
            <a:extLst>
              <a:ext uri="{FF2B5EF4-FFF2-40B4-BE49-F238E27FC236}">
                <a16:creationId xmlns:a16="http://schemas.microsoft.com/office/drawing/2014/main" id="{8EA7F18C-224F-F1CD-468E-93DF735741CF}"/>
              </a:ext>
            </a:extLst>
          </p:cNvPr>
          <p:cNvSpPr txBox="1"/>
          <p:nvPr/>
        </p:nvSpPr>
        <p:spPr>
          <a:xfrm>
            <a:off x="9815444" y="2293639"/>
            <a:ext cx="707231" cy="1015663"/>
          </a:xfrm>
          <a:prstGeom prst="rect">
            <a:avLst/>
          </a:prstGeom>
          <a:solidFill>
            <a:srgbClr val="F6F7ED"/>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000" b="1"/>
              <a:t>3</a:t>
            </a:r>
          </a:p>
        </p:txBody>
      </p:sp>
    </p:spTree>
    <p:extLst>
      <p:ext uri="{BB962C8B-B14F-4D97-AF65-F5344CB8AC3E}">
        <p14:creationId xmlns:p14="http://schemas.microsoft.com/office/powerpoint/2010/main" val="604329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019B71-DF0F-4ACB-A75C-F42845C93A2D}">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9497C9C-96B9-4E6D-9BB6-E4A0EA1A45EF}"/>
</file>

<file path=customXml/itemProps3.xml><?xml version="1.0" encoding="utf-8"?>
<ds:datastoreItem xmlns:ds="http://schemas.openxmlformats.org/officeDocument/2006/customXml" ds:itemID="{A47416C2-E31C-4D58-BF25-68FBCC2182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1549</Words>
  <Application>Microsoft Office PowerPoint</Application>
  <PresentationFormat>Widescreen</PresentationFormat>
  <Paragraphs>190</Paragraphs>
  <Slides>31</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31</vt:i4>
      </vt:variant>
    </vt:vector>
  </HeadingPairs>
  <TitlesOfParts>
    <vt:vector size="47" baseType="lpstr">
      <vt:lpstr>Aptos</vt:lpstr>
      <vt:lpstr>Aptos Display</vt:lpstr>
      <vt:lpstr>Arial</vt:lpstr>
      <vt:lpstr>Calibri</vt:lpstr>
      <vt:lpstr>Calibri Light</vt:lpstr>
      <vt:lpstr>Century Gothic</vt:lpstr>
      <vt:lpstr>Comic Sans MS</vt:lpstr>
      <vt:lpstr>Open Sans</vt:lpstr>
      <vt:lpstr>Proxima Nova Semibold</vt:lpstr>
      <vt:lpstr>Quicksand Medium</vt:lpstr>
      <vt:lpstr>Söhne</vt:lpstr>
      <vt:lpstr>Twinkl SemiBold</vt:lpstr>
      <vt:lpstr>office theme</vt:lpstr>
      <vt:lpstr>office theme</vt:lpstr>
      <vt:lpstr>office theme</vt:lpstr>
      <vt:lpstr>office theme</vt:lpstr>
      <vt:lpstr>PowerPoint Presentation</vt:lpstr>
      <vt:lpstr>31.03.25 Times tables </vt:lpstr>
      <vt:lpstr>31.03.25 TBAT: multiply a 2-digit number by a 1-digit number.  </vt:lpstr>
      <vt:lpstr>31.03.25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Monday 31st March TBAT: retrieve information from a text.    On a sunny Saturday, Emily visited the zoo with her family. They saw lions, tigers and giraffes. After that, they had lunch at the zoo's café. Emily's favourite animal was the playful monkeys swinging from tree to tree.  3 in 3 1. What did Emily do on Saturday? 2. Who did Emily visit the zoo with? 3. Name one animal they saw at the zoo.   Where did they eat lunch? What was Emily's favourite animal at the zoo?  </vt:lpstr>
      <vt:lpstr> Monday 31st March TBAT: retrieve information from a text.    What are the features used in a recount?  Is this non-fiction or fiction writing? What does that mean? </vt:lpstr>
      <vt:lpstr> Monday 31st March TBAT: retrieve information from a text.    We are going to look at a recount in our reading lesson today to help us! </vt:lpstr>
      <vt:lpstr>Monday 31st March TBAT: retrieve information from a text.     </vt:lpstr>
      <vt:lpstr>Monday 31st March TBAT: retrieve information from a text.  Multiple choice questions  How did they get to the circus? Walk   Cycle   Drive   What did the lady give Jonah? Ping Pong Balls  Juggle Sticks  Some good for lunch   How did the clowns come out? Walk   Bounce  Jump</vt:lpstr>
      <vt:lpstr>Monday 31st March TBAT: retrieve information from a text.  Independent questions  1. When did the author go to the circus?  2. Who went to the circus with the author?  3. How did they know the circus was in town?  4. How many tickets did they buy for the circus?  5. How did they know the show was about to begin?  CH What did it look like in the circus 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 Porter</cp:lastModifiedBy>
  <cp:revision>2</cp:revision>
  <dcterms:created xsi:type="dcterms:W3CDTF">2025-02-26T15:48:54Z</dcterms:created>
  <dcterms:modified xsi:type="dcterms:W3CDTF">2025-03-31T10:58:44Z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