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320" r:id="rId7"/>
    <p:sldId id="321" r:id="rId8"/>
    <p:sldId id="322" r:id="rId9"/>
    <p:sldId id="323" r:id="rId10"/>
    <p:sldId id="324" r:id="rId11"/>
    <p:sldId id="325" r:id="rId12"/>
    <p:sldId id="258" r:id="rId13"/>
    <p:sldId id="259" r:id="rId14"/>
    <p:sldId id="260" r:id="rId15"/>
    <p:sldId id="313" r:id="rId16"/>
    <p:sldId id="314" r:id="rId17"/>
    <p:sldId id="315" r:id="rId18"/>
    <p:sldId id="316" r:id="rId19"/>
    <p:sldId id="317" r:id="rId20"/>
    <p:sldId id="318" r:id="rId21"/>
    <p:sldId id="261" r:id="rId22"/>
    <p:sldId id="262" r:id="rId23"/>
    <p:sldId id="263" r:id="rId24"/>
    <p:sldId id="264" r:id="rId25"/>
    <p:sldId id="265" r:id="rId26"/>
    <p:sldId id="309" r:id="rId27"/>
    <p:sldId id="310" r:id="rId28"/>
    <p:sldId id="312" r:id="rId29"/>
    <p:sldId id="311" r:id="rId30"/>
    <p:sldId id="319" r:id="rId31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A2C9B7-ED38-C1F9-DDB2-D20CF455A964}" v="1203" dt="2025-04-22T15:23:32.755"/>
    <p1510:client id="{CC4FEFD8-687F-4452-A1B3-35B8315541FD}" v="243" dt="2025-04-22T17:47:12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maths-games/daily1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youtube.com/watch?v=yyMDJtZaWE4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A2FNx5C6dY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JG8hRwH3JJ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4226"/>
            <a:ext cx="9144000" cy="78009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GB" sz="3200" u="sng" dirty="0"/>
              <a:t>Wednesday 23rd April 2025</a:t>
            </a:r>
            <a:br>
              <a:rPr lang="en-GB" sz="3200" u="sng" dirty="0"/>
            </a:br>
            <a:r>
              <a:rPr lang="en-GB" sz="3200" u="sng" dirty="0"/>
              <a:t>Morning challenge</a:t>
            </a:r>
            <a:endParaRPr lang="en-US" sz="3200" dirty="0"/>
          </a:p>
        </p:txBody>
      </p:sp>
      <p:pic>
        <p:nvPicPr>
          <p:cNvPr id="4" name="Picture 3" descr="TEMA Launches TT Rock Stars - TEMA">
            <a:extLst>
              <a:ext uri="{FF2B5EF4-FFF2-40B4-BE49-F238E27FC236}">
                <a16:creationId xmlns:a16="http://schemas.microsoft.com/office/drawing/2014/main" id="{108FDAF9-5E33-EF7E-4D10-93007399B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206" y="18496"/>
            <a:ext cx="1716881" cy="921544"/>
          </a:xfrm>
          <a:prstGeom prst="rect">
            <a:avLst/>
          </a:prstGeom>
        </p:spPr>
      </p:pic>
      <p:pic>
        <p:nvPicPr>
          <p:cNvPr id="5" name="Picture 4" descr="Book Themed Quiz | Teaching Resources">
            <a:extLst>
              <a:ext uri="{FF2B5EF4-FFF2-40B4-BE49-F238E27FC236}">
                <a16:creationId xmlns:a16="http://schemas.microsoft.com/office/drawing/2014/main" id="{CB955E0E-877B-3768-3D20-7CD1F3262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4454" y="-61"/>
            <a:ext cx="1600200" cy="1198574"/>
          </a:xfrm>
          <a:prstGeom prst="rect">
            <a:avLst/>
          </a:prstGeom>
        </p:spPr>
      </p:pic>
      <p:pic>
        <p:nvPicPr>
          <p:cNvPr id="6" name="Picture 5" descr="Saint George's Day – aDoddle ...">
            <a:extLst>
              <a:ext uri="{FF2B5EF4-FFF2-40B4-BE49-F238E27FC236}">
                <a16:creationId xmlns:a16="http://schemas.microsoft.com/office/drawing/2014/main" id="{2B5710CC-753B-06A1-F3BF-3E5AA014C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4063" y="5129278"/>
            <a:ext cx="1613379" cy="14089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6089D4-463F-347B-FD8D-4F09781A85AF}"/>
              </a:ext>
            </a:extLst>
          </p:cNvPr>
          <p:cNvSpPr txBox="1"/>
          <p:nvPr/>
        </p:nvSpPr>
        <p:spPr>
          <a:xfrm>
            <a:off x="6264" y="580372"/>
            <a:ext cx="12189911" cy="66479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 dirty="0"/>
          </a:p>
          <a:p>
            <a:r>
              <a:rPr lang="en-US" sz="2400" b="1" dirty="0"/>
              <a:t>St George's Day</a:t>
            </a:r>
          </a:p>
          <a:p>
            <a:r>
              <a:rPr lang="en-US" sz="2400" dirty="0"/>
              <a:t>St George’s Day is celebrated on </a:t>
            </a:r>
            <a:r>
              <a:rPr lang="en-US" sz="2400" b="1" dirty="0"/>
              <a:t>April 23rd</a:t>
            </a:r>
            <a:r>
              <a:rPr lang="en-US" sz="2400" dirty="0"/>
              <a:t> every year. It is a special day in </a:t>
            </a:r>
            <a:r>
              <a:rPr lang="en-US" sz="2400" b="1" dirty="0"/>
              <a:t>England</a:t>
            </a:r>
            <a:r>
              <a:rPr lang="en-US" sz="2400" dirty="0"/>
              <a:t>. St George is known as the </a:t>
            </a:r>
            <a:r>
              <a:rPr lang="en-US" sz="2400" b="1" dirty="0"/>
              <a:t>patron saint of England</a:t>
            </a:r>
            <a:r>
              <a:rPr lang="en-US" sz="2400" dirty="0"/>
              <a:t>. A patron saint is someone chosen to protect and guide a place or group of people.</a:t>
            </a:r>
          </a:p>
          <a:p>
            <a:r>
              <a:rPr lang="en-US" sz="2400" dirty="0"/>
              <a:t>A long time ago, people told stories about St George. One of the most famous stories is about him </a:t>
            </a:r>
            <a:r>
              <a:rPr lang="en-US" sz="2400" b="1" dirty="0"/>
              <a:t>fighting a dragon</a:t>
            </a:r>
            <a:r>
              <a:rPr lang="en-US" sz="2400" dirty="0"/>
              <a:t>. In the story, the dragon was scaring people in a village. St George was very brave and fought the dragon to save the village. Even though it is just a legend, many people remember him for his </a:t>
            </a:r>
            <a:r>
              <a:rPr lang="en-US" sz="2400" b="1" dirty="0"/>
              <a:t>bravery</a:t>
            </a:r>
            <a:r>
              <a:rPr lang="en-US" sz="2400" dirty="0"/>
              <a:t> and </a:t>
            </a:r>
            <a:r>
              <a:rPr lang="en-US" sz="2400" b="1" dirty="0"/>
              <a:t>kindness</a:t>
            </a:r>
            <a:r>
              <a:rPr lang="en-US" sz="2400" dirty="0"/>
              <a:t>.</a:t>
            </a:r>
          </a:p>
          <a:p>
            <a:r>
              <a:rPr lang="en-US" sz="2400" dirty="0"/>
              <a:t>On St George’s Day, some people wear a red rose or fly the </a:t>
            </a:r>
            <a:r>
              <a:rPr lang="en-US" sz="2400" b="1" dirty="0"/>
              <a:t>flag of England</a:t>
            </a:r>
            <a:r>
              <a:rPr lang="en-US" sz="2400" dirty="0"/>
              <a:t>, which has a red cross on a white background. Some towns and schools also have parades, plays, or special events to remember St George.</a:t>
            </a:r>
          </a:p>
          <a:p>
            <a:endParaRPr lang="en-US" sz="2400" dirty="0"/>
          </a:p>
          <a:p>
            <a:pPr marL="228600" indent="-228600">
              <a:buFont typeface=""/>
              <a:buAutoNum type="arabicPeriod"/>
            </a:pPr>
            <a:r>
              <a:rPr lang="en-US" sz="2400" b="1" dirty="0"/>
              <a:t>When is St George's Day celebrated?</a:t>
            </a:r>
          </a:p>
          <a:p>
            <a:pPr marL="228600" indent="-228600">
              <a:buFont typeface=""/>
              <a:buAutoNum type="arabicPeriod"/>
            </a:pPr>
            <a:r>
              <a:rPr lang="en-US" sz="2400" b="1" dirty="0"/>
              <a:t>What did St George do in the famous story?</a:t>
            </a:r>
          </a:p>
          <a:p>
            <a:pPr marL="228600" indent="-228600">
              <a:buFont typeface=""/>
              <a:buAutoNum type="arabicPeriod"/>
            </a:pPr>
            <a:r>
              <a:rPr lang="en-US" sz="2400" b="1" dirty="0"/>
              <a:t>What do some people do to celebrate St George’s Day?</a:t>
            </a:r>
          </a:p>
          <a:p>
            <a:pPr marL="228600" indent="-228600">
              <a:buAutoNum type="arabicPeriod"/>
            </a:pPr>
            <a:r>
              <a:rPr lang="en-US" sz="2400" b="1" dirty="0"/>
              <a:t>What do people remember St. George for? (apart from killing the dragon)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1007AE-98A4-6737-1FF7-E90D58FEC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1515CD-1845-1557-52C4-947E9A53216D}"/>
              </a:ext>
            </a:extLst>
          </p:cNvPr>
          <p:cNvSpPr txBox="1"/>
          <p:nvPr/>
        </p:nvSpPr>
        <p:spPr>
          <a:xfrm>
            <a:off x="110410" y="124210"/>
            <a:ext cx="1186905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GB" sz="2800" u="sng" dirty="0">
                <a:latin typeface="Comic Sans MS"/>
              </a:rPr>
              <a:t>23.04.25</a:t>
            </a:r>
            <a:endParaRPr lang="en-US"/>
          </a:p>
          <a:p>
            <a:r>
              <a:rPr lang="en-GB" sz="2800" u="sng" dirty="0">
                <a:latin typeface="Comic Sans MS"/>
              </a:rPr>
              <a:t>TBAT: add and subtract mentally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7D906A-C362-4C32-8428-471B83C27DB8}"/>
              </a:ext>
            </a:extLst>
          </p:cNvPr>
          <p:cNvSpPr txBox="1"/>
          <p:nvPr/>
        </p:nvSpPr>
        <p:spPr>
          <a:xfrm>
            <a:off x="117632" y="1186904"/>
            <a:ext cx="11861687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u="sng" dirty="0">
                <a:latin typeface="Comic Sans MS"/>
              </a:rPr>
              <a:t>3 in 3</a:t>
            </a:r>
          </a:p>
          <a:p>
            <a:endParaRPr lang="en-GB" sz="3200" u="sng" dirty="0">
              <a:latin typeface="Comic Sans MS"/>
            </a:endParaRPr>
          </a:p>
          <a:p>
            <a:pPr marL="514350" indent="-514350">
              <a:buAutoNum type="arabicPeriod"/>
            </a:pPr>
            <a:r>
              <a:rPr lang="en-GB" sz="2800" dirty="0">
                <a:latin typeface="Comic Sans MS"/>
              </a:rPr>
              <a:t>4/10 + 3/10 =</a:t>
            </a:r>
          </a:p>
          <a:p>
            <a:pPr marL="514350" indent="-514350">
              <a:buAutoNum type="arabicPeriod"/>
            </a:pPr>
            <a:endParaRPr lang="en-GB" sz="2800" dirty="0">
              <a:latin typeface="Comic Sans MS"/>
            </a:endParaRPr>
          </a:p>
          <a:p>
            <a:pPr marL="514350" indent="-514350">
              <a:buAutoNum type="arabicPeriod"/>
            </a:pPr>
            <a:r>
              <a:rPr lang="en-GB" sz="2800" dirty="0">
                <a:latin typeface="Comic Sans MS"/>
              </a:rPr>
              <a:t>What is half of 68?</a:t>
            </a:r>
          </a:p>
          <a:p>
            <a:pPr marL="514350" indent="-514350">
              <a:buAutoNum type="arabicPeriod"/>
            </a:pPr>
            <a:endParaRPr lang="en-GB" sz="2800" dirty="0">
              <a:latin typeface="Comic Sans MS"/>
            </a:endParaRPr>
          </a:p>
          <a:p>
            <a:pPr marL="514350" indent="-514350">
              <a:buAutoNum type="arabicPeriod"/>
            </a:pPr>
            <a:r>
              <a:rPr lang="en-GB" sz="2800" dirty="0">
                <a:latin typeface="Comic Sans MS"/>
                <a:ea typeface="+mn-lt"/>
                <a:cs typeface="+mn-lt"/>
              </a:rPr>
              <a:t>Kangaroos have 2 legs and zebras have 4 legs. A zookeeper counts 22 legs altogether. How many kangaroos and zebras could there be?</a:t>
            </a:r>
            <a:endParaRPr lang="en-GB" sz="2800" dirty="0">
              <a:latin typeface="Comic Sans MS"/>
            </a:endParaRPr>
          </a:p>
        </p:txBody>
      </p:sp>
      <p:pic>
        <p:nvPicPr>
          <p:cNvPr id="7" name="Picture 6" descr="A line of strawberries&#10;&#10;AI-generated content may be incorrect.">
            <a:extLst>
              <a:ext uri="{FF2B5EF4-FFF2-40B4-BE49-F238E27FC236}">
                <a16:creationId xmlns:a16="http://schemas.microsoft.com/office/drawing/2014/main" id="{3822ED83-E9EB-C11D-EAD7-72CCBBCCD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623" y="4931894"/>
            <a:ext cx="9158356" cy="167336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36557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3123F9-4349-E59F-D430-E0B2C4729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6F8E9-3573-BDF9-7F9E-6CD762B34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99713"/>
            <a:ext cx="9144000" cy="78009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GB" sz="3200" u="sng" dirty="0"/>
              <a:t>23.04.25</a:t>
            </a:r>
            <a:br>
              <a:rPr lang="en-GB" sz="3200" u="sng" dirty="0"/>
            </a:br>
            <a:br>
              <a:rPr lang="en-GB" sz="3200" u="sng" dirty="0"/>
            </a:br>
            <a:br>
              <a:rPr lang="en-GB" sz="3200" u="sng" dirty="0"/>
            </a:br>
            <a:endParaRPr lang="en-GB" sz="3200" u="sng"/>
          </a:p>
        </p:txBody>
      </p:sp>
      <p:pic>
        <p:nvPicPr>
          <p:cNvPr id="3" name="Picture 2" descr="Maths Learning Zone: – Bishop Foley ...">
            <a:extLst>
              <a:ext uri="{FF2B5EF4-FFF2-40B4-BE49-F238E27FC236}">
                <a16:creationId xmlns:a16="http://schemas.microsoft.com/office/drawing/2014/main" id="{81449655-1E27-D098-8CD1-0D66F9DFE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864394"/>
            <a:ext cx="4105274" cy="51292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F56C7F-27B0-98AE-3550-D5869C167A59}"/>
              </a:ext>
            </a:extLst>
          </p:cNvPr>
          <p:cNvSpPr txBox="1"/>
          <p:nvPr/>
        </p:nvSpPr>
        <p:spPr>
          <a:xfrm>
            <a:off x="1008345" y="1885167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"/>
              </a:rPr>
              <a:t>Daily 10 - Mental Maths Challenge - Topmarks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8BBEF5-45E6-A329-11AF-BCC1B07FC5A2}"/>
              </a:ext>
            </a:extLst>
          </p:cNvPr>
          <p:cNvSpPr txBox="1"/>
          <p:nvPr/>
        </p:nvSpPr>
        <p:spPr>
          <a:xfrm>
            <a:off x="640396" y="3723596"/>
            <a:ext cx="347790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dirty="0">
                <a:latin typeface="Comic Sans MS"/>
              </a:rPr>
              <a:t>3x, 4x and 8x</a:t>
            </a:r>
          </a:p>
        </p:txBody>
      </p:sp>
    </p:spTree>
    <p:extLst>
      <p:ext uri="{BB962C8B-B14F-4D97-AF65-F5344CB8AC3E}">
        <p14:creationId xmlns:p14="http://schemas.microsoft.com/office/powerpoint/2010/main" val="2844962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B82F88-CEDD-9494-CE99-DAE5B3D6E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A8E2F1-7FFD-62C1-4A8E-C08F65917789}"/>
              </a:ext>
            </a:extLst>
          </p:cNvPr>
          <p:cNvSpPr txBox="1"/>
          <p:nvPr/>
        </p:nvSpPr>
        <p:spPr>
          <a:xfrm>
            <a:off x="110410" y="124210"/>
            <a:ext cx="1186905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GB" sz="2800" u="sng" dirty="0">
                <a:latin typeface="Comic Sans MS"/>
              </a:rPr>
              <a:t>23.04.25</a:t>
            </a:r>
            <a:endParaRPr lang="en-US"/>
          </a:p>
          <a:p>
            <a:r>
              <a:rPr lang="en-GB" sz="2800" u="sng" dirty="0">
                <a:latin typeface="Comic Sans MS"/>
              </a:rPr>
              <a:t>TBAT: add and subtract mentally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ECEEE7-C3F5-E00B-E0DD-CF8BE74618F5}"/>
              </a:ext>
            </a:extLst>
          </p:cNvPr>
          <p:cNvSpPr txBox="1"/>
          <p:nvPr/>
        </p:nvSpPr>
        <p:spPr>
          <a:xfrm>
            <a:off x="331229" y="1366320"/>
            <a:ext cx="11427411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>
                <a:latin typeface="Comic Sans MS"/>
              </a:rPr>
              <a:t>How would you work out these questions mentally?</a:t>
            </a:r>
            <a:endParaRPr lang="en-US" sz="3600">
              <a:latin typeface="Comic Sans MS"/>
            </a:endParaRPr>
          </a:p>
          <a:p>
            <a:endParaRPr lang="en-GB" sz="3600" dirty="0">
              <a:latin typeface="Comic Sans MS"/>
            </a:endParaRPr>
          </a:p>
          <a:p>
            <a:r>
              <a:rPr lang="en-GB" sz="3600" dirty="0">
                <a:latin typeface="Comic Sans MS"/>
              </a:rPr>
              <a:t>7 + 6 =</a:t>
            </a:r>
          </a:p>
          <a:p>
            <a:endParaRPr lang="en-GB" sz="3600" dirty="0">
              <a:latin typeface="Comic Sans MS"/>
            </a:endParaRPr>
          </a:p>
          <a:p>
            <a:r>
              <a:rPr lang="en-GB" sz="3600">
                <a:latin typeface="Comic Sans MS"/>
              </a:rPr>
              <a:t>9 + 5 =</a:t>
            </a:r>
            <a:endParaRPr lang="en-GB" sz="3600" dirty="0">
              <a:latin typeface="Comic Sans MS"/>
            </a:endParaRPr>
          </a:p>
          <a:p>
            <a:endParaRPr lang="en-GB" sz="3600" dirty="0">
              <a:latin typeface="Comic Sans MS"/>
            </a:endParaRPr>
          </a:p>
          <a:p>
            <a:r>
              <a:rPr lang="en-GB" sz="3600">
                <a:latin typeface="Comic Sans MS"/>
              </a:rPr>
              <a:t>16 – 7 =</a:t>
            </a:r>
            <a:endParaRPr lang="en-GB" sz="3600" dirty="0">
              <a:latin typeface="Comic Sans MS"/>
            </a:endParaRPr>
          </a:p>
          <a:p>
            <a:endParaRPr lang="en-GB" sz="3600" dirty="0">
              <a:latin typeface="Comic Sans MS"/>
            </a:endParaRPr>
          </a:p>
          <a:p>
            <a:r>
              <a:rPr lang="en-GB" sz="3600" dirty="0">
                <a:latin typeface="Comic Sans MS"/>
              </a:rPr>
              <a:t>14 – 6 =</a:t>
            </a:r>
          </a:p>
        </p:txBody>
      </p:sp>
    </p:spTree>
    <p:extLst>
      <p:ext uri="{BB962C8B-B14F-4D97-AF65-F5344CB8AC3E}">
        <p14:creationId xmlns:p14="http://schemas.microsoft.com/office/powerpoint/2010/main" val="646184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3B793B-BA2E-3DBD-DC1D-076A1784B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B5DFC48-AE54-2D7C-E4FB-69E4E70F6AFD}"/>
              </a:ext>
            </a:extLst>
          </p:cNvPr>
          <p:cNvSpPr txBox="1"/>
          <p:nvPr/>
        </p:nvSpPr>
        <p:spPr>
          <a:xfrm>
            <a:off x="110410" y="124210"/>
            <a:ext cx="1186905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GB" sz="2800" u="sng" dirty="0">
                <a:latin typeface="Comic Sans MS"/>
              </a:rPr>
              <a:t>23.04.25</a:t>
            </a:r>
            <a:endParaRPr lang="en-US"/>
          </a:p>
          <a:p>
            <a:r>
              <a:rPr lang="en-GB" sz="2800" u="sng" dirty="0">
                <a:latin typeface="Comic Sans MS"/>
              </a:rPr>
              <a:t>TBAT: add and subtract mentally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724090-FFEC-35C1-96DD-EDA22BDA6463}"/>
              </a:ext>
            </a:extLst>
          </p:cNvPr>
          <p:cNvSpPr txBox="1"/>
          <p:nvPr/>
        </p:nvSpPr>
        <p:spPr>
          <a:xfrm>
            <a:off x="331229" y="1366320"/>
            <a:ext cx="11427411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dirty="0">
                <a:latin typeface="Comic Sans MS"/>
              </a:rPr>
              <a:t>What is the correct answer to each question?</a:t>
            </a:r>
            <a:endParaRPr lang="en-US"/>
          </a:p>
          <a:p>
            <a:endParaRPr lang="en-GB" sz="3600" dirty="0">
              <a:latin typeface="Comic Sans M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474AB3-C41C-D9AD-3D33-12471803A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8" y="2147267"/>
            <a:ext cx="6888783" cy="127138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AD150D-2EDA-6AB0-0A5A-CDDCF3DBB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357" y="3601969"/>
            <a:ext cx="6884504" cy="1277454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6" name="Picture 5" descr="A purple rectangles with black numbers&#10;&#10;AI-generated content may be incorrect.">
            <a:extLst>
              <a:ext uri="{FF2B5EF4-FFF2-40B4-BE49-F238E27FC236}">
                <a16:creationId xmlns:a16="http://schemas.microsoft.com/office/drawing/2014/main" id="{842CF29E-A599-D55B-A956-999A15E0F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299" y="5161929"/>
            <a:ext cx="7466357" cy="154788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10572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B04593-4898-451D-60B7-CA0E83734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341169-4382-7089-FAB9-9D6E479444B8}"/>
              </a:ext>
            </a:extLst>
          </p:cNvPr>
          <p:cNvSpPr txBox="1"/>
          <p:nvPr/>
        </p:nvSpPr>
        <p:spPr>
          <a:xfrm>
            <a:off x="110410" y="124210"/>
            <a:ext cx="1186905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GB" sz="2800" u="sng" dirty="0">
                <a:latin typeface="Comic Sans MS"/>
              </a:rPr>
              <a:t>23.04.25</a:t>
            </a:r>
            <a:endParaRPr lang="en-US"/>
          </a:p>
          <a:p>
            <a:r>
              <a:rPr lang="en-GB" sz="2800" u="sng" dirty="0">
                <a:latin typeface="Comic Sans MS"/>
              </a:rPr>
              <a:t>TBAT: add and subtract mentally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3AFA36-4FAC-ACB8-D772-EE35AFAE2306}"/>
              </a:ext>
            </a:extLst>
          </p:cNvPr>
          <p:cNvSpPr txBox="1"/>
          <p:nvPr/>
        </p:nvSpPr>
        <p:spPr>
          <a:xfrm>
            <a:off x="331229" y="1366320"/>
            <a:ext cx="11427411" cy="55707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 dirty="0">
                <a:latin typeface="Comic Sans MS"/>
              </a:rPr>
              <a:t>On whiteboards </a:t>
            </a:r>
          </a:p>
          <a:p>
            <a:pPr algn="ctr"/>
            <a:r>
              <a:rPr lang="en-GB" sz="4000" dirty="0">
                <a:latin typeface="Comic Sans MS"/>
              </a:rPr>
              <a:t>Work out the following questions.</a:t>
            </a:r>
          </a:p>
          <a:p>
            <a:pPr algn="ctr"/>
            <a:endParaRPr lang="en-GB" sz="4000" dirty="0">
              <a:latin typeface="Comic Sans MS"/>
            </a:endParaRPr>
          </a:p>
          <a:p>
            <a:pPr algn="ctr"/>
            <a:r>
              <a:rPr lang="en-GB" sz="4000" dirty="0">
                <a:latin typeface="Comic Sans MS"/>
              </a:rPr>
              <a:t>477 + 8 =</a:t>
            </a:r>
          </a:p>
          <a:p>
            <a:pPr algn="ctr"/>
            <a:r>
              <a:rPr lang="en-GB" sz="4000" dirty="0">
                <a:latin typeface="Comic Sans MS"/>
              </a:rPr>
              <a:t>396 + 7 =</a:t>
            </a:r>
          </a:p>
          <a:p>
            <a:pPr algn="ctr"/>
            <a:endParaRPr lang="en-GB" sz="4000" dirty="0">
              <a:latin typeface="Comic Sans MS"/>
            </a:endParaRPr>
          </a:p>
          <a:p>
            <a:pPr algn="ctr"/>
            <a:r>
              <a:rPr lang="en-GB" sz="4000" dirty="0">
                <a:latin typeface="Comic Sans MS"/>
              </a:rPr>
              <a:t>512 – 5 =</a:t>
            </a:r>
          </a:p>
          <a:p>
            <a:pPr algn="ctr"/>
            <a:r>
              <a:rPr lang="en-GB" sz="4000" dirty="0">
                <a:latin typeface="Comic Sans MS"/>
              </a:rPr>
              <a:t>684 – 6 =</a:t>
            </a:r>
          </a:p>
          <a:p>
            <a:endParaRPr lang="en-GB" sz="3600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288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98D04B-825B-3218-134C-02CE31AD1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5501FE6-BF5B-3C92-6088-6AFA9D2F0138}"/>
              </a:ext>
            </a:extLst>
          </p:cNvPr>
          <p:cNvSpPr txBox="1"/>
          <p:nvPr/>
        </p:nvSpPr>
        <p:spPr>
          <a:xfrm>
            <a:off x="110410" y="124210"/>
            <a:ext cx="1186905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GB" sz="2800" u="sng" dirty="0">
                <a:latin typeface="Comic Sans MS"/>
              </a:rPr>
              <a:t>23.04.25</a:t>
            </a:r>
            <a:endParaRPr lang="en-US"/>
          </a:p>
          <a:p>
            <a:r>
              <a:rPr lang="en-GB" sz="2800" u="sng" dirty="0">
                <a:latin typeface="Comic Sans MS"/>
              </a:rPr>
              <a:t>TBAT: add and subtract mentally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4C20CC-F124-1D03-18D2-0074080B9BEE}"/>
              </a:ext>
            </a:extLst>
          </p:cNvPr>
          <p:cNvSpPr txBox="1"/>
          <p:nvPr/>
        </p:nvSpPr>
        <p:spPr>
          <a:xfrm>
            <a:off x="403031" y="1435364"/>
            <a:ext cx="4943731" cy="255454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latin typeface="Comic Sans MS"/>
              </a:rPr>
              <a:t>Sam has 348 beads, he gets given 9 more blue ones from his friend Ben. How many beads does he have now?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D860B8-19D8-19D0-1530-C7AAE6EAFB17}"/>
              </a:ext>
            </a:extLst>
          </p:cNvPr>
          <p:cNvSpPr txBox="1"/>
          <p:nvPr/>
        </p:nvSpPr>
        <p:spPr>
          <a:xfrm>
            <a:off x="6620509" y="1435364"/>
            <a:ext cx="4943731" cy="206210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latin typeface="Comic Sans MS"/>
              </a:rPr>
              <a:t>Laura has 472 stickers, she gives 7 of the animal ones to Lucy. How many does she have left?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95C330-0E10-A6F1-5A1B-50E01F5E8C70}"/>
              </a:ext>
            </a:extLst>
          </p:cNvPr>
          <p:cNvSpPr txBox="1"/>
          <p:nvPr/>
        </p:nvSpPr>
        <p:spPr>
          <a:xfrm>
            <a:off x="245664" y="5401868"/>
            <a:ext cx="1168963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Comic Sans MS"/>
              </a:rPr>
              <a:t>True or false</a:t>
            </a:r>
          </a:p>
          <a:p>
            <a:r>
              <a:rPr lang="en-GB" sz="3600" dirty="0">
                <a:solidFill>
                  <a:srgbClr val="FF0000"/>
                </a:solidFill>
                <a:latin typeface="Comic Sans MS"/>
              </a:rPr>
              <a:t>276 + 9 &gt; 284 - 7</a:t>
            </a:r>
          </a:p>
        </p:txBody>
      </p:sp>
    </p:spTree>
    <p:extLst>
      <p:ext uri="{BB962C8B-B14F-4D97-AF65-F5344CB8AC3E}">
        <p14:creationId xmlns:p14="http://schemas.microsoft.com/office/powerpoint/2010/main" val="2997600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4B6648-BA60-7D0E-5A04-7DC832C9A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4FAFBA-5275-0C53-F89B-2CACCA9181E0}"/>
              </a:ext>
            </a:extLst>
          </p:cNvPr>
          <p:cNvSpPr txBox="1"/>
          <p:nvPr/>
        </p:nvSpPr>
        <p:spPr>
          <a:xfrm>
            <a:off x="110410" y="124210"/>
            <a:ext cx="1186905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GB" sz="2800" u="sng" dirty="0">
                <a:latin typeface="Comic Sans MS"/>
              </a:rPr>
              <a:t>23.04.25</a:t>
            </a:r>
            <a:endParaRPr lang="en-US"/>
          </a:p>
          <a:p>
            <a:r>
              <a:rPr lang="en-GB" sz="2800" u="sng" dirty="0">
                <a:latin typeface="Comic Sans MS"/>
              </a:rPr>
              <a:t>TBAT: add and subtract mentally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5309A0-3C5A-D781-7197-499C2725D1C1}"/>
              </a:ext>
            </a:extLst>
          </p:cNvPr>
          <p:cNvSpPr txBox="1"/>
          <p:nvPr/>
        </p:nvSpPr>
        <p:spPr>
          <a:xfrm>
            <a:off x="220819" y="1131700"/>
            <a:ext cx="11703435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u="sng" dirty="0">
                <a:latin typeface="Comic Sans MS"/>
              </a:rPr>
              <a:t>Independent</a:t>
            </a:r>
            <a:r>
              <a:rPr lang="en-GB" sz="4000" dirty="0">
                <a:latin typeface="Comic Sans MS"/>
              </a:rPr>
              <a:t> </a:t>
            </a:r>
          </a:p>
          <a:p>
            <a:endParaRPr lang="en-GB" sz="4000" dirty="0">
              <a:latin typeface="Comic Sans MS"/>
            </a:endParaRPr>
          </a:p>
          <a:p>
            <a:pPr marL="342900" indent="-342900">
              <a:buAutoNum type="arabicPeriod"/>
            </a:pPr>
            <a:r>
              <a:rPr lang="en-GB" sz="4000">
                <a:latin typeface="Comic Sans MS"/>
              </a:rPr>
              <a:t>326 + 5 =</a:t>
            </a:r>
            <a:endParaRPr lang="en-GB" sz="4000" dirty="0">
              <a:latin typeface="Comic Sans MS"/>
            </a:endParaRPr>
          </a:p>
          <a:p>
            <a:pPr marL="342900" indent="-342900">
              <a:buAutoNum type="arabicPeriod"/>
            </a:pPr>
            <a:r>
              <a:rPr lang="en-GB" sz="4000">
                <a:latin typeface="Comic Sans MS"/>
              </a:rPr>
              <a:t>479 + 6 =</a:t>
            </a:r>
            <a:endParaRPr lang="en-GB" sz="4000" dirty="0">
              <a:latin typeface="Comic Sans MS"/>
            </a:endParaRPr>
          </a:p>
          <a:p>
            <a:pPr marL="342900" indent="-342900">
              <a:buAutoNum type="arabicPeriod"/>
            </a:pPr>
            <a:r>
              <a:rPr lang="en-GB" sz="4000">
                <a:latin typeface="Comic Sans MS"/>
              </a:rPr>
              <a:t>503 + 9 =</a:t>
            </a:r>
            <a:endParaRPr lang="en-GB" sz="4000" dirty="0">
              <a:latin typeface="Comic Sans MS"/>
            </a:endParaRPr>
          </a:p>
          <a:p>
            <a:pPr marL="342900" indent="-342900">
              <a:buAutoNum type="arabicPeriod"/>
            </a:pPr>
            <a:r>
              <a:rPr lang="en-GB" sz="4000">
                <a:latin typeface="Comic Sans MS"/>
              </a:rPr>
              <a:t>423 – 8 =</a:t>
            </a:r>
            <a:endParaRPr lang="en-GB" sz="4000" dirty="0">
              <a:latin typeface="Comic Sans MS"/>
            </a:endParaRPr>
          </a:p>
          <a:p>
            <a:pPr marL="342900" indent="-342900">
              <a:buAutoNum type="arabicPeriod"/>
            </a:pPr>
            <a:r>
              <a:rPr lang="en-GB" sz="4000" dirty="0">
                <a:latin typeface="Comic Sans MS"/>
              </a:rPr>
              <a:t>575 – 7 =</a:t>
            </a:r>
          </a:p>
          <a:p>
            <a:pPr marL="342900" indent="-342900">
              <a:buAutoNum type="arabicPeriod"/>
            </a:pPr>
            <a:r>
              <a:rPr lang="en-GB" sz="4000" dirty="0">
                <a:latin typeface="Comic Sans MS"/>
              </a:rPr>
              <a:t>891 – 9 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D06FE5-2932-2E22-102C-A6A296454BAE}"/>
              </a:ext>
            </a:extLst>
          </p:cNvPr>
          <p:cNvSpPr txBox="1"/>
          <p:nvPr/>
        </p:nvSpPr>
        <p:spPr>
          <a:xfrm>
            <a:off x="4402589" y="1186904"/>
            <a:ext cx="7590671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latin typeface="Comic Sans MS"/>
              </a:rPr>
              <a:t>RP – Mrs Porter has 344 pencils in a box, she removes the 8 pencils that are broken. How many are left?</a:t>
            </a:r>
          </a:p>
        </p:txBody>
      </p:sp>
      <p:pic>
        <p:nvPicPr>
          <p:cNvPr id="8" name="Picture 7" descr="A screenshot of a math test&#10;&#10;AI-generated content may be incorrect.">
            <a:extLst>
              <a:ext uri="{FF2B5EF4-FFF2-40B4-BE49-F238E27FC236}">
                <a16:creationId xmlns:a16="http://schemas.microsoft.com/office/drawing/2014/main" id="{E3D21ADF-47B8-5032-2C7B-308759685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012" y="3755610"/>
            <a:ext cx="6737626" cy="28586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3D2F79-4631-9071-0625-79511F999CD2}"/>
              </a:ext>
            </a:extLst>
          </p:cNvPr>
          <p:cNvSpPr txBox="1"/>
          <p:nvPr/>
        </p:nvSpPr>
        <p:spPr>
          <a:xfrm>
            <a:off x="4968440" y="3353696"/>
            <a:ext cx="253942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000" u="sng" dirty="0">
                <a:solidFill>
                  <a:srgbClr val="FF0000"/>
                </a:solidFill>
                <a:latin typeface="Comic Sans MS"/>
              </a:rPr>
              <a:t>Challenge</a:t>
            </a:r>
          </a:p>
        </p:txBody>
      </p:sp>
    </p:spTree>
    <p:extLst>
      <p:ext uri="{BB962C8B-B14F-4D97-AF65-F5344CB8AC3E}">
        <p14:creationId xmlns:p14="http://schemas.microsoft.com/office/powerpoint/2010/main" val="1979680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EAFA3B-F089-7C8E-B20A-FDC129C0C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DC7511-4514-0C33-68F4-A8196FFE30D4}"/>
              </a:ext>
            </a:extLst>
          </p:cNvPr>
          <p:cNvSpPr txBox="1"/>
          <p:nvPr/>
        </p:nvSpPr>
        <p:spPr>
          <a:xfrm>
            <a:off x="110410" y="124210"/>
            <a:ext cx="1186905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GB" sz="2800" u="sng" dirty="0">
                <a:latin typeface="Comic Sans MS"/>
              </a:rPr>
              <a:t>23.04.25</a:t>
            </a:r>
            <a:endParaRPr lang="en-US"/>
          </a:p>
          <a:p>
            <a:r>
              <a:rPr lang="en-GB" sz="2800" u="sng" dirty="0">
                <a:latin typeface="Comic Sans MS"/>
              </a:rPr>
              <a:t>TBAT: add and subtract mentally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780794-8D9F-2C83-461C-BDAFF9A23921}"/>
              </a:ext>
            </a:extLst>
          </p:cNvPr>
          <p:cNvSpPr txBox="1"/>
          <p:nvPr/>
        </p:nvSpPr>
        <p:spPr>
          <a:xfrm>
            <a:off x="274962" y="1321696"/>
            <a:ext cx="253942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000" u="sng" dirty="0">
                <a:solidFill>
                  <a:srgbClr val="FF0000"/>
                </a:solidFill>
                <a:latin typeface="Comic Sans MS"/>
              </a:rPr>
              <a:t>Mastery</a:t>
            </a:r>
          </a:p>
        </p:txBody>
      </p:sp>
      <p:pic>
        <p:nvPicPr>
          <p:cNvPr id="2" name="Picture 1" descr="A screenshot of a math test&#10;&#10;AI-generated content may be incorrect.">
            <a:extLst>
              <a:ext uri="{FF2B5EF4-FFF2-40B4-BE49-F238E27FC236}">
                <a16:creationId xmlns:a16="http://schemas.microsoft.com/office/drawing/2014/main" id="{C4C9DF95-DBFF-7B34-FDF4-93C04BC33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50" y="1663217"/>
            <a:ext cx="5760969" cy="17756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21AE9D-569A-1F16-8FAC-4E300B5D4A89}"/>
              </a:ext>
            </a:extLst>
          </p:cNvPr>
          <p:cNvSpPr txBox="1"/>
          <p:nvPr/>
        </p:nvSpPr>
        <p:spPr>
          <a:xfrm>
            <a:off x="6205310" y="1266478"/>
            <a:ext cx="253942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u="sng" dirty="0">
                <a:solidFill>
                  <a:srgbClr val="FF0000"/>
                </a:solidFill>
                <a:latin typeface="Comic Sans MS"/>
              </a:rPr>
              <a:t>Mastery with GD</a:t>
            </a:r>
          </a:p>
        </p:txBody>
      </p:sp>
      <p:pic>
        <p:nvPicPr>
          <p:cNvPr id="7" name="Picture 6" descr="A screenshot of a math test&#10;&#10;AI-generated content may be incorrect.">
            <a:extLst>
              <a:ext uri="{FF2B5EF4-FFF2-40B4-BE49-F238E27FC236}">
                <a16:creationId xmlns:a16="http://schemas.microsoft.com/office/drawing/2014/main" id="{96674D6F-488B-7DB9-35EC-A90D205E9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812" y="1662872"/>
            <a:ext cx="592455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14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F958B2-A83B-6540-5928-28A4B8AD1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2CEDF-7241-1B19-92BF-414BEBF24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701" y="3313598"/>
            <a:ext cx="9144000" cy="78009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br>
              <a:rPr lang="en-GB" sz="3200" u="sng" dirty="0"/>
            </a:br>
            <a:br>
              <a:rPr lang="en-GB" sz="3200" u="sng" dirty="0"/>
            </a:br>
            <a:br>
              <a:rPr lang="en-GB" sz="3200" u="sng" dirty="0"/>
            </a:br>
            <a:br>
              <a:rPr lang="en-GB" sz="3200" u="sng" dirty="0"/>
            </a:br>
            <a:endParaRPr lang="en-GB" sz="3200" u="sn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8077DA-DC2B-FA14-FE89-122152B72B5A}"/>
              </a:ext>
            </a:extLst>
          </p:cNvPr>
          <p:cNvSpPr txBox="1"/>
          <p:nvPr/>
        </p:nvSpPr>
        <p:spPr>
          <a:xfrm>
            <a:off x="2291" y="146025"/>
            <a:ext cx="893314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u="sng" dirty="0">
                <a:latin typeface="Aptos Display"/>
              </a:rPr>
              <a:t>Wednesday 23rd April 2025</a:t>
            </a:r>
            <a:br>
              <a:rPr lang="en-GB" sz="3200" u="sng" dirty="0">
                <a:latin typeface="Aptos Display"/>
              </a:rPr>
            </a:br>
            <a:r>
              <a:rPr lang="en-GB" sz="3200" u="sng" dirty="0">
                <a:latin typeface="Aptos Display"/>
              </a:rPr>
              <a:t>Spellings</a:t>
            </a:r>
            <a:br>
              <a:rPr lang="en-GB" sz="3200" u="sng" dirty="0">
                <a:latin typeface="Aptos Display"/>
              </a:rPr>
            </a:br>
            <a:r>
              <a:rPr lang="en-GB" sz="3200" u="sng" dirty="0">
                <a:latin typeface="Aptos Display"/>
              </a:rPr>
              <a:t>TBAT: use the suffix –</a:t>
            </a:r>
            <a:r>
              <a:rPr lang="en-GB" sz="3200" u="sng" dirty="0" err="1">
                <a:latin typeface="Aptos Display"/>
              </a:rPr>
              <a:t>ation</a:t>
            </a:r>
            <a:r>
              <a:rPr lang="en-GB" sz="3200" u="sng" dirty="0">
                <a:latin typeface="Aptos Display"/>
              </a:rPr>
              <a:t>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8E75BA-C860-234A-B28E-602E5771CA39}"/>
              </a:ext>
            </a:extLst>
          </p:cNvPr>
          <p:cNvSpPr txBox="1"/>
          <p:nvPr/>
        </p:nvSpPr>
        <p:spPr>
          <a:xfrm>
            <a:off x="152400" y="1718154"/>
            <a:ext cx="11490542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latin typeface="Comic Sans MS"/>
              </a:rPr>
              <a:t>What is a suffix?</a:t>
            </a:r>
            <a:r>
              <a:rPr lang="en-GB" sz="3200" dirty="0">
                <a:latin typeface="Comic Sans MS"/>
              </a:rPr>
              <a:t>​</a:t>
            </a:r>
            <a:br>
              <a:rPr lang="en-GB" sz="3200" dirty="0">
                <a:latin typeface="Comic Sans MS"/>
              </a:rPr>
            </a:br>
            <a:r>
              <a:rPr lang="en-GB" sz="3200" dirty="0">
                <a:latin typeface="Comic Sans MS"/>
              </a:rPr>
              <a:t>​</a:t>
            </a:r>
            <a:br>
              <a:rPr lang="en-GB" sz="3200" dirty="0">
                <a:latin typeface="Comic Sans MS"/>
              </a:rPr>
            </a:br>
            <a:r>
              <a:rPr lang="en-GB" sz="2400" dirty="0">
                <a:latin typeface="Comic Sans MS"/>
              </a:rPr>
              <a:t>What do you notice about </a:t>
            </a:r>
            <a:endParaRPr lang="en-GB" sz="2400">
              <a:latin typeface="Aptos" panose="020B0004020202020204"/>
            </a:endParaRPr>
          </a:p>
          <a:p>
            <a:r>
              <a:rPr lang="en-GB" sz="2400" dirty="0">
                <a:latin typeface="Comic Sans MS"/>
              </a:rPr>
              <a:t>the following ​words?​</a:t>
            </a:r>
            <a:endParaRPr lang="en-GB" sz="2400">
              <a:latin typeface="Aptos" panose="020B0004020202020204"/>
            </a:endParaRPr>
          </a:p>
          <a:p>
            <a:r>
              <a:rPr lang="en-GB" sz="2400" dirty="0">
                <a:latin typeface="Comic Sans MS"/>
              </a:rPr>
              <a:t>What is the root word in each </a:t>
            </a:r>
            <a:endParaRPr lang="en-GB" sz="2400">
              <a:latin typeface="Aptos" panose="020B0004020202020204"/>
            </a:endParaRPr>
          </a:p>
          <a:p>
            <a:r>
              <a:rPr lang="en-GB" sz="2400" dirty="0">
                <a:latin typeface="Comic Sans MS"/>
              </a:rPr>
              <a:t>of these words?</a:t>
            </a:r>
            <a:r>
              <a:rPr lang="en-GB" sz="2000" dirty="0">
                <a:latin typeface="Comic Sans MS"/>
              </a:rPr>
              <a:t> </a:t>
            </a:r>
            <a:br>
              <a:rPr lang="en-GB" sz="2000" dirty="0">
                <a:latin typeface="Comic Sans MS"/>
              </a:rPr>
            </a:br>
            <a:r>
              <a:rPr lang="en-GB" sz="2000" dirty="0">
                <a:latin typeface="Comic Sans MS"/>
              </a:rPr>
              <a:t>​</a:t>
            </a:r>
            <a:br>
              <a:rPr lang="en-GB" sz="2000" dirty="0">
                <a:latin typeface="Comic Sans MS"/>
              </a:rPr>
            </a:br>
            <a:r>
              <a:rPr lang="en-GB" sz="2800" b="1" dirty="0">
                <a:latin typeface="Comic Sans MS"/>
              </a:rPr>
              <a:t>information​</a:t>
            </a:r>
            <a:br>
              <a:rPr lang="en-GB" sz="2800" b="1" dirty="0">
                <a:latin typeface="Comic Sans MS"/>
              </a:rPr>
            </a:br>
            <a:r>
              <a:rPr lang="en-GB" sz="2800" b="1" dirty="0">
                <a:latin typeface="Comic Sans MS"/>
              </a:rPr>
              <a:t>adoration​</a:t>
            </a:r>
            <a:br>
              <a:rPr lang="en-GB" sz="2800" b="1" dirty="0">
                <a:latin typeface="Comic Sans MS"/>
              </a:rPr>
            </a:br>
            <a:r>
              <a:rPr lang="en-GB" sz="2800" b="1" dirty="0">
                <a:latin typeface="Comic Sans MS"/>
              </a:rPr>
              <a:t>sensation​</a:t>
            </a:r>
            <a:br>
              <a:rPr lang="en-GB" sz="2800" b="1" dirty="0">
                <a:latin typeface="Comic Sans MS"/>
              </a:rPr>
            </a:br>
            <a:r>
              <a:rPr lang="en-GB" sz="2800" b="1" dirty="0">
                <a:latin typeface="Comic Sans MS"/>
              </a:rPr>
              <a:t>preparation​</a:t>
            </a:r>
            <a:br>
              <a:rPr lang="en-GB" sz="2800" b="1" dirty="0">
                <a:latin typeface="Comic Sans MS"/>
              </a:rPr>
            </a:br>
            <a:r>
              <a:rPr lang="en-GB" sz="2800" b="1" dirty="0">
                <a:latin typeface="Comic Sans MS"/>
              </a:rPr>
              <a:t>admiration</a:t>
            </a:r>
            <a:endParaRPr lang="en-GB" b="1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4AFA67F5-BC9B-9DD0-1C27-EE9C3E65C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67" y="151161"/>
            <a:ext cx="6276975" cy="4676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F0BA46-83DD-4871-87F2-43862D3473A0}"/>
              </a:ext>
            </a:extLst>
          </p:cNvPr>
          <p:cNvSpPr txBox="1"/>
          <p:nvPr/>
        </p:nvSpPr>
        <p:spPr>
          <a:xfrm>
            <a:off x="5889826" y="4841185"/>
            <a:ext cx="6093911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/>
              <a:t>Write your spelling words, using joined writing, </a:t>
            </a:r>
            <a:r>
              <a:rPr lang="en-GB" sz="2400" b="1" dirty="0"/>
              <a:t>in your literacy books.</a:t>
            </a:r>
          </a:p>
          <a:p>
            <a:endParaRPr lang="en-GB" sz="2400" dirty="0"/>
          </a:p>
          <a:p>
            <a:r>
              <a:rPr lang="en-GB" sz="2400" dirty="0">
                <a:solidFill>
                  <a:srgbClr val="FF0000"/>
                </a:solidFill>
              </a:rPr>
              <a:t>Challenge</a:t>
            </a:r>
          </a:p>
          <a:p>
            <a:r>
              <a:rPr lang="en-GB" sz="2400" dirty="0">
                <a:solidFill>
                  <a:srgbClr val="FF0000"/>
                </a:solidFill>
              </a:rPr>
              <a:t>Write each of the words in a full sentence.</a:t>
            </a:r>
          </a:p>
        </p:txBody>
      </p:sp>
    </p:spTree>
    <p:extLst>
      <p:ext uri="{BB962C8B-B14F-4D97-AF65-F5344CB8AC3E}">
        <p14:creationId xmlns:p14="http://schemas.microsoft.com/office/powerpoint/2010/main" val="702342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FDA13E-2EC5-8281-B58F-0D7146B25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B6FC-D4FA-182C-FCAA-9E7EC27E7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701" y="3313598"/>
            <a:ext cx="9144000" cy="78009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br>
              <a:rPr lang="en-GB" sz="3200" u="sng" dirty="0"/>
            </a:br>
            <a:br>
              <a:rPr lang="en-GB" sz="3200" u="sng" dirty="0"/>
            </a:br>
            <a:br>
              <a:rPr lang="en-GB" sz="3200" u="sng" dirty="0"/>
            </a:br>
            <a:br>
              <a:rPr lang="en-GB" sz="3200" u="sng" dirty="0"/>
            </a:br>
            <a:endParaRPr lang="en-GB" sz="3200" u="sn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5DE96C-6117-770D-4D53-D234164FD380}"/>
              </a:ext>
            </a:extLst>
          </p:cNvPr>
          <p:cNvSpPr txBox="1"/>
          <p:nvPr/>
        </p:nvSpPr>
        <p:spPr>
          <a:xfrm>
            <a:off x="2291" y="146025"/>
            <a:ext cx="893314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u="sng" dirty="0">
                <a:latin typeface="Aptos Display"/>
              </a:rPr>
              <a:t>Wednesday 23rd April 2025</a:t>
            </a:r>
            <a:br>
              <a:rPr lang="en-GB" sz="3200" u="sng" dirty="0">
                <a:latin typeface="Aptos Display"/>
              </a:rPr>
            </a:br>
            <a:r>
              <a:rPr lang="en-GB" sz="3200" u="sng" dirty="0">
                <a:latin typeface="Aptos Display"/>
              </a:rPr>
              <a:t>TBAT: write sentences including a conjunction.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376C4F-C83A-172C-FC2A-ADDE0BAD11B8}"/>
              </a:ext>
            </a:extLst>
          </p:cNvPr>
          <p:cNvSpPr txBox="1"/>
          <p:nvPr/>
        </p:nvSpPr>
        <p:spPr>
          <a:xfrm>
            <a:off x="194153" y="5716044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2"/>
              </a:rPr>
              <a:t>WE ARE FAMILY | Patricia Hegarty | Read aloud 💜 #storyoftheweek</a:t>
            </a:r>
            <a:endParaRPr lang="en-US"/>
          </a:p>
        </p:txBody>
      </p:sp>
      <p:pic>
        <p:nvPicPr>
          <p:cNvPr id="8" name="Picture 7" descr="WE ARE FAMILY by Patricia Hegarty ~ Kids Book Storytime, Read Aloud,  Bedtime Stories, Storytelling">
            <a:extLst>
              <a:ext uri="{FF2B5EF4-FFF2-40B4-BE49-F238E27FC236}">
                <a16:creationId xmlns:a16="http://schemas.microsoft.com/office/drawing/2014/main" id="{02B283A6-A536-8CF1-7529-29D17C6F7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53" y="1498817"/>
            <a:ext cx="7252569" cy="40795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EC5F71-F745-0DCE-6E3E-B42164E90B74}"/>
              </a:ext>
            </a:extLst>
          </p:cNvPr>
          <p:cNvSpPr txBox="1"/>
          <p:nvPr/>
        </p:nvSpPr>
        <p:spPr>
          <a:xfrm>
            <a:off x="7908877" y="1737327"/>
            <a:ext cx="3943609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/>
              <a:t>Talk partners</a:t>
            </a:r>
          </a:p>
          <a:p>
            <a:endParaRPr lang="en-GB" sz="2800" dirty="0"/>
          </a:p>
          <a:p>
            <a:r>
              <a:rPr lang="en-GB" sz="2800" dirty="0"/>
              <a:t>What does the word family mean to you?</a:t>
            </a:r>
          </a:p>
          <a:p>
            <a:endParaRPr lang="en-GB" sz="2800" dirty="0"/>
          </a:p>
          <a:p>
            <a:r>
              <a:rPr lang="en-GB" sz="2800" dirty="0"/>
              <a:t>Are all families the same?</a:t>
            </a:r>
          </a:p>
          <a:p>
            <a:endParaRPr lang="en-GB" sz="2800" dirty="0"/>
          </a:p>
          <a:p>
            <a:r>
              <a:rPr lang="en-GB" sz="2800" dirty="0"/>
              <a:t>Who is part of your family?</a:t>
            </a:r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1097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B1C0A6-38CA-B0F7-7B2E-83E09DB01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16C13-6085-F3A7-874E-998AB27D2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03056"/>
            <a:ext cx="9144000" cy="78009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GB" sz="3200" u="sng" dirty="0"/>
              <a:t>Wednesday 23rd April 2025</a:t>
            </a:r>
            <a:br>
              <a:rPr lang="en-GB" sz="3200" u="sng" dirty="0"/>
            </a:br>
            <a:r>
              <a:rPr lang="en-GB" sz="3200" u="sng" dirty="0"/>
              <a:t>Word work</a:t>
            </a:r>
            <a:br>
              <a:rPr lang="en-GB" sz="3200" u="sng" dirty="0"/>
            </a:br>
            <a:endParaRPr lang="en-GB" sz="3200" u="sng"/>
          </a:p>
        </p:txBody>
      </p:sp>
      <p:pic>
        <p:nvPicPr>
          <p:cNvPr id="3" name="Picture 2" descr="A close-up of a question&#10;&#10;AI-generated content may be incorrect.">
            <a:extLst>
              <a:ext uri="{FF2B5EF4-FFF2-40B4-BE49-F238E27FC236}">
                <a16:creationId xmlns:a16="http://schemas.microsoft.com/office/drawing/2014/main" id="{605F3AC4-1E88-E10B-8991-9E02C93E0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02" y="1252686"/>
            <a:ext cx="11308556" cy="3019424"/>
          </a:xfrm>
          <a:prstGeom prst="rect">
            <a:avLst/>
          </a:prstGeom>
        </p:spPr>
      </p:pic>
      <p:pic>
        <p:nvPicPr>
          <p:cNvPr id="4" name="Picture 3" descr="A close-up of a sign&#10;&#10;AI-generated content may be incorrect.">
            <a:extLst>
              <a:ext uri="{FF2B5EF4-FFF2-40B4-BE49-F238E27FC236}">
                <a16:creationId xmlns:a16="http://schemas.microsoft.com/office/drawing/2014/main" id="{853A72D1-9657-5D16-E100-378E36628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1" y="4274344"/>
            <a:ext cx="7219949" cy="171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32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F271EB-60AB-F81C-EB0F-44543D3D1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E30D-B881-9590-A818-4C779E093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701" y="3313598"/>
            <a:ext cx="9144000" cy="78009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br>
              <a:rPr lang="en-GB" sz="3200" u="sng" dirty="0"/>
            </a:br>
            <a:br>
              <a:rPr lang="en-GB" sz="3200" u="sng" dirty="0"/>
            </a:br>
            <a:br>
              <a:rPr lang="en-GB" sz="3200" u="sng" dirty="0"/>
            </a:br>
            <a:br>
              <a:rPr lang="en-GB" sz="3200" u="sng" dirty="0"/>
            </a:br>
            <a:endParaRPr lang="en-GB" sz="3200" u="sn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070B27-24F6-8056-F3BE-D7D91339D5C4}"/>
              </a:ext>
            </a:extLst>
          </p:cNvPr>
          <p:cNvSpPr txBox="1"/>
          <p:nvPr/>
        </p:nvSpPr>
        <p:spPr>
          <a:xfrm>
            <a:off x="2291" y="146025"/>
            <a:ext cx="893314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u="sng" dirty="0">
                <a:latin typeface="Aptos Display"/>
              </a:rPr>
              <a:t>Wednesday 23rd April 2025</a:t>
            </a:r>
            <a:br>
              <a:rPr lang="en-GB" sz="3200" u="sng" dirty="0">
                <a:latin typeface="Aptos Display"/>
              </a:rPr>
            </a:br>
            <a:r>
              <a:rPr lang="en-GB" sz="3200" u="sng" dirty="0">
                <a:latin typeface="Aptos Display"/>
              </a:rPr>
              <a:t>TBAT: write sentences including a conjunction.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8A72F-C619-2D01-E167-3B7BECC5BC35}"/>
              </a:ext>
            </a:extLst>
          </p:cNvPr>
          <p:cNvSpPr txBox="1"/>
          <p:nvPr/>
        </p:nvSpPr>
        <p:spPr>
          <a:xfrm>
            <a:off x="361945" y="1225847"/>
            <a:ext cx="11469664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2800" b="1" dirty="0"/>
          </a:p>
          <a:p>
            <a:pPr algn="ctr"/>
            <a:r>
              <a:rPr lang="en-GB" sz="2800" b="1" dirty="0"/>
              <a:t>Create a mind map about your family. </a:t>
            </a:r>
            <a:endParaRPr lang="en-US" dirty="0"/>
          </a:p>
          <a:p>
            <a:pPr algn="ctr"/>
            <a:r>
              <a:rPr lang="en-GB" sz="2800" b="1" dirty="0"/>
              <a:t>What words and phrases would you use to describe them?</a:t>
            </a:r>
            <a:endParaRPr lang="en-GB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7FCB7E-4EE5-2363-EE63-09E821F4E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560" y="2675873"/>
            <a:ext cx="5752578" cy="37922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5A4CA9-A747-3B7F-85F4-AEB28680D0B5}"/>
              </a:ext>
            </a:extLst>
          </p:cNvPr>
          <p:cNvSpPr txBox="1"/>
          <p:nvPr/>
        </p:nvSpPr>
        <p:spPr>
          <a:xfrm>
            <a:off x="4867247" y="4319557"/>
            <a:ext cx="2743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/>
              <a:t>My Family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D6CC32-2CCA-DA00-71EA-804182E4AA75}"/>
              </a:ext>
            </a:extLst>
          </p:cNvPr>
          <p:cNvSpPr txBox="1"/>
          <p:nvPr/>
        </p:nvSpPr>
        <p:spPr>
          <a:xfrm>
            <a:off x="221720" y="6442925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Teacher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BFA505-E249-19FA-CE2F-815424D1C389}"/>
              </a:ext>
            </a:extLst>
          </p:cNvPr>
          <p:cNvSpPr txBox="1"/>
          <p:nvPr/>
        </p:nvSpPr>
        <p:spPr>
          <a:xfrm>
            <a:off x="3349482" y="4396944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/>
              <a:t>loud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07AB35-9AB6-719C-57E9-C39242373717}"/>
              </a:ext>
            </a:extLst>
          </p:cNvPr>
          <p:cNvSpPr txBox="1"/>
          <p:nvPr/>
        </p:nvSpPr>
        <p:spPr>
          <a:xfrm>
            <a:off x="7435079" y="4382855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/>
              <a:t>funny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FE65FC-730E-4468-8604-63EFBEC1A057}"/>
              </a:ext>
            </a:extLst>
          </p:cNvPr>
          <p:cNvSpPr txBox="1"/>
          <p:nvPr/>
        </p:nvSpPr>
        <p:spPr>
          <a:xfrm>
            <a:off x="3805653" y="3129431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/>
              <a:t>annoying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CEA69D-3263-541B-397D-6D11E9A53711}"/>
              </a:ext>
            </a:extLst>
          </p:cNvPr>
          <p:cNvSpPr txBox="1"/>
          <p:nvPr/>
        </p:nvSpPr>
        <p:spPr>
          <a:xfrm>
            <a:off x="3968837" y="5391079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Long </a:t>
            </a:r>
          </a:p>
          <a:p>
            <a:r>
              <a:rPr lang="en-GB" dirty="0"/>
              <a:t>walks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37817D-078E-22AD-6207-B1D76866CFD3}"/>
              </a:ext>
            </a:extLst>
          </p:cNvPr>
          <p:cNvSpPr txBox="1"/>
          <p:nvPr/>
        </p:nvSpPr>
        <p:spPr>
          <a:xfrm>
            <a:off x="5342558" y="5571379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Play </a:t>
            </a:r>
            <a:endParaRPr lang="en-US" dirty="0"/>
          </a:p>
          <a:p>
            <a:r>
              <a:rPr lang="en-GB" dirty="0"/>
              <a:t>games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A9B0D7-0423-DAA2-3A4D-7A0F42DE7E68}"/>
              </a:ext>
            </a:extLst>
          </p:cNvPr>
          <p:cNvSpPr txBox="1"/>
          <p:nvPr/>
        </p:nvSpPr>
        <p:spPr>
          <a:xfrm>
            <a:off x="5341935" y="2947573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/>
              <a:t>Loving</a:t>
            </a:r>
          </a:p>
        </p:txBody>
      </p:sp>
    </p:spTree>
    <p:extLst>
      <p:ext uri="{BB962C8B-B14F-4D97-AF65-F5344CB8AC3E}">
        <p14:creationId xmlns:p14="http://schemas.microsoft.com/office/powerpoint/2010/main" val="1506237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652382-B297-30F5-DE14-4D9FC99FE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53288-7320-238E-594B-B5ACFE61E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701" y="3313598"/>
            <a:ext cx="9144000" cy="78009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br>
              <a:rPr lang="en-GB" sz="3200" u="sng" dirty="0"/>
            </a:br>
            <a:br>
              <a:rPr lang="en-GB" sz="3200" u="sng" dirty="0"/>
            </a:br>
            <a:br>
              <a:rPr lang="en-GB" sz="3200" u="sng" dirty="0"/>
            </a:br>
            <a:br>
              <a:rPr lang="en-GB" sz="3200" u="sng" dirty="0"/>
            </a:br>
            <a:endParaRPr lang="en-GB" sz="3200" u="sn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159F8B-41A1-BFCC-4FE7-94BEE5043CC7}"/>
              </a:ext>
            </a:extLst>
          </p:cNvPr>
          <p:cNvSpPr txBox="1"/>
          <p:nvPr/>
        </p:nvSpPr>
        <p:spPr>
          <a:xfrm>
            <a:off x="2291" y="146025"/>
            <a:ext cx="893314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u="sng" dirty="0">
                <a:latin typeface="Aptos Display"/>
              </a:rPr>
              <a:t>Wednesday 23rd April 2025</a:t>
            </a:r>
            <a:br>
              <a:rPr lang="en-GB" sz="3200" u="sng" dirty="0">
                <a:latin typeface="Aptos Display"/>
              </a:rPr>
            </a:br>
            <a:r>
              <a:rPr lang="en-GB" sz="3200" u="sng" dirty="0">
                <a:latin typeface="Aptos Display"/>
              </a:rPr>
              <a:t>TBAT: write sentences including a conjunction.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96CCE9-EFE9-2F04-4C21-A1FFF5C80802}"/>
              </a:ext>
            </a:extLst>
          </p:cNvPr>
          <p:cNvSpPr txBox="1"/>
          <p:nvPr/>
        </p:nvSpPr>
        <p:spPr>
          <a:xfrm>
            <a:off x="292162" y="1726777"/>
            <a:ext cx="11678431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/>
              <a:t>Take a word or phrase from your mind map and write it in a full sentence, including a conjunction.</a:t>
            </a:r>
          </a:p>
          <a:p>
            <a:endParaRPr lang="en-GB" sz="3200" dirty="0"/>
          </a:p>
          <a:p>
            <a:r>
              <a:rPr lang="en-GB" sz="3200" dirty="0"/>
              <a:t>For example,</a:t>
            </a:r>
            <a:r>
              <a:rPr lang="en-GB" sz="3200" b="1" dirty="0"/>
              <a:t> loving</a:t>
            </a:r>
            <a:r>
              <a:rPr lang="en-GB" sz="3200" dirty="0"/>
              <a:t>.</a:t>
            </a:r>
          </a:p>
          <a:p>
            <a:endParaRPr lang="en-GB" sz="3200" dirty="0"/>
          </a:p>
          <a:p>
            <a:r>
              <a:rPr lang="en-GB" sz="3200" dirty="0"/>
              <a:t>My mum is </a:t>
            </a:r>
            <a:r>
              <a:rPr lang="en-GB" sz="3200" b="1" dirty="0"/>
              <a:t>loving </a:t>
            </a:r>
            <a:r>
              <a:rPr lang="en-GB" sz="3200" b="1" dirty="0">
                <a:solidFill>
                  <a:srgbClr val="FF0000"/>
                </a:solidFill>
              </a:rPr>
              <a:t>as </a:t>
            </a:r>
            <a:r>
              <a:rPr lang="en-GB" sz="3200" dirty="0"/>
              <a:t>she always kisses me goodbye before school.</a:t>
            </a:r>
          </a:p>
          <a:p>
            <a:endParaRPr lang="en-GB" sz="3200" dirty="0"/>
          </a:p>
          <a:p>
            <a:r>
              <a:rPr lang="en-GB" sz="3200" dirty="0"/>
              <a:t>Our family is </a:t>
            </a:r>
            <a:r>
              <a:rPr lang="en-GB" sz="3200" b="1" dirty="0"/>
              <a:t>loving</a:t>
            </a:r>
            <a:r>
              <a:rPr lang="en-GB" sz="3200" dirty="0"/>
              <a:t> </a:t>
            </a:r>
            <a:r>
              <a:rPr lang="en-GB" sz="3200" b="1" dirty="0">
                <a:solidFill>
                  <a:srgbClr val="FF0000"/>
                </a:solidFill>
              </a:rPr>
              <a:t>because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/>
              <a:t>we care for each other.</a:t>
            </a:r>
          </a:p>
        </p:txBody>
      </p:sp>
    </p:spTree>
    <p:extLst>
      <p:ext uri="{BB962C8B-B14F-4D97-AF65-F5344CB8AC3E}">
        <p14:creationId xmlns:p14="http://schemas.microsoft.com/office/powerpoint/2010/main" val="4254239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781A9C-4096-F0A6-49F1-F2B058EC2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51FF9-665D-1BCE-39FD-452D65D91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701" y="3313598"/>
            <a:ext cx="9144000" cy="78009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br>
              <a:rPr lang="en-GB" sz="3200" u="sng" dirty="0"/>
            </a:br>
            <a:br>
              <a:rPr lang="en-GB" sz="3200" u="sng" dirty="0"/>
            </a:br>
            <a:br>
              <a:rPr lang="en-GB" sz="3200" u="sng" dirty="0"/>
            </a:br>
            <a:br>
              <a:rPr lang="en-GB" sz="3200" u="sng" dirty="0"/>
            </a:br>
            <a:endParaRPr lang="en-GB" sz="3200" u="sn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765CE3-1B5E-D489-2AE5-DAFE18C8B282}"/>
              </a:ext>
            </a:extLst>
          </p:cNvPr>
          <p:cNvSpPr txBox="1"/>
          <p:nvPr/>
        </p:nvSpPr>
        <p:spPr>
          <a:xfrm>
            <a:off x="2291" y="146025"/>
            <a:ext cx="893314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u="sng" dirty="0">
                <a:latin typeface="Aptos Display"/>
              </a:rPr>
              <a:t>Wednesday 23rd April 2025</a:t>
            </a:r>
            <a:br>
              <a:rPr lang="en-GB" sz="3200" u="sng" dirty="0">
                <a:latin typeface="Aptos Display"/>
              </a:rPr>
            </a:br>
            <a:r>
              <a:rPr lang="en-GB" sz="3200" u="sng" dirty="0">
                <a:latin typeface="Aptos Display"/>
              </a:rPr>
              <a:t>Q - </a:t>
            </a:r>
            <a:r>
              <a:rPr lang="en-GB" sz="3200" u="sng" dirty="0">
                <a:ea typeface="+mn-lt"/>
                <a:cs typeface="+mn-lt"/>
              </a:rPr>
              <a:t>Who is Allah and what is the Qur’an?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804054-D682-1273-EF88-60279E551F81}"/>
              </a:ext>
            </a:extLst>
          </p:cNvPr>
          <p:cNvSpPr/>
          <p:nvPr/>
        </p:nvSpPr>
        <p:spPr>
          <a:xfrm>
            <a:off x="162501" y="1708677"/>
            <a:ext cx="5361555" cy="206210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dirty="0"/>
              <a:t>This half-term in RE we are going to  learn about Muslim beliefs in Allah, from Islamic (Muslim) art.</a:t>
            </a:r>
          </a:p>
        </p:txBody>
      </p:sp>
      <p:pic>
        <p:nvPicPr>
          <p:cNvPr id="9" name="Picture 8" descr="A black and white symbol&#10;&#10;AI-generated content may be incorrect.">
            <a:extLst>
              <a:ext uri="{FF2B5EF4-FFF2-40B4-BE49-F238E27FC236}">
                <a16:creationId xmlns:a16="http://schemas.microsoft.com/office/drawing/2014/main" id="{5B36B5A7-D4BB-2C3B-A934-D9E26475C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256" y="150019"/>
            <a:ext cx="3971924" cy="39385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1D10E84-29F5-99DA-55BC-71409A46D3DB}"/>
              </a:ext>
            </a:extLst>
          </p:cNvPr>
          <p:cNvSpPr/>
          <p:nvPr/>
        </p:nvSpPr>
        <p:spPr>
          <a:xfrm>
            <a:off x="5747429" y="4265375"/>
            <a:ext cx="7387657" cy="25545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dirty="0"/>
              <a:t>This is the name of Allah in Arabic. </a:t>
            </a:r>
          </a:p>
          <a:p>
            <a:endParaRPr lang="en-GB" sz="3200" dirty="0"/>
          </a:p>
          <a:p>
            <a:r>
              <a:rPr lang="en-GB" sz="3200" dirty="0"/>
              <a:t>You will see this a lot in mosques.</a:t>
            </a:r>
          </a:p>
          <a:p>
            <a:r>
              <a:rPr lang="en-GB" sz="3200" dirty="0"/>
              <a:t>Writing in this beautiful way is called calligraphy.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928A86-2CE5-6F0C-5008-4F03F295C9EB}"/>
              </a:ext>
            </a:extLst>
          </p:cNvPr>
          <p:cNvSpPr txBox="1"/>
          <p:nvPr/>
        </p:nvSpPr>
        <p:spPr>
          <a:xfrm>
            <a:off x="394767" y="4521994"/>
            <a:ext cx="4472867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Gill Sans MT"/>
              </a:rPr>
              <a:t>Have a go at copying the Arabic word for Allah in your book.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867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D751BD-B7ED-338E-7EF6-D1EBC1D29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2E314-4F49-93D5-50F4-9F75143D6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701" y="3313598"/>
            <a:ext cx="9144000" cy="78009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br>
              <a:rPr lang="en-GB" sz="3200" u="sng" dirty="0"/>
            </a:br>
            <a:br>
              <a:rPr lang="en-GB" sz="3200" u="sng" dirty="0"/>
            </a:br>
            <a:br>
              <a:rPr lang="en-GB" sz="3200" u="sng" dirty="0"/>
            </a:br>
            <a:br>
              <a:rPr lang="en-GB" sz="3200" u="sng" dirty="0"/>
            </a:br>
            <a:endParaRPr lang="en-GB" sz="3200" u="sn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6512BC-0BDD-4720-C2D3-00EE5D3D8E55}"/>
              </a:ext>
            </a:extLst>
          </p:cNvPr>
          <p:cNvSpPr txBox="1"/>
          <p:nvPr/>
        </p:nvSpPr>
        <p:spPr>
          <a:xfrm>
            <a:off x="2291" y="146025"/>
            <a:ext cx="893314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u="sng" dirty="0">
                <a:latin typeface="Aptos Display"/>
              </a:rPr>
              <a:t>Wednesday 23rd April 2025</a:t>
            </a:r>
            <a:br>
              <a:rPr lang="en-GB" sz="3200" u="sng" dirty="0">
                <a:latin typeface="Aptos Display"/>
              </a:rPr>
            </a:br>
            <a:r>
              <a:rPr lang="en-GB" sz="3200" u="sng" dirty="0">
                <a:latin typeface="Aptos Display"/>
              </a:rPr>
              <a:t>Q - </a:t>
            </a:r>
            <a:r>
              <a:rPr lang="en-GB" sz="3200" u="sng" dirty="0">
                <a:ea typeface="+mn-lt"/>
                <a:cs typeface="+mn-lt"/>
              </a:rPr>
              <a:t>Who is Allah and what is the Qur’an?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0C7341-F3DB-0712-2702-FAED09C3EC55}"/>
              </a:ext>
            </a:extLst>
          </p:cNvPr>
          <p:cNvSpPr/>
          <p:nvPr/>
        </p:nvSpPr>
        <p:spPr>
          <a:xfrm>
            <a:off x="-4186" y="1232427"/>
            <a:ext cx="11898086" cy="501675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b="1" dirty="0"/>
              <a:t>Who is Allah?</a:t>
            </a:r>
          </a:p>
          <a:p>
            <a:endParaRPr lang="en-GB" sz="3200" dirty="0"/>
          </a:p>
          <a:p>
            <a:r>
              <a:rPr lang="en-GB" sz="3200" dirty="0">
                <a:latin typeface="Gill Sans MT"/>
              </a:rPr>
              <a:t>Allah is the name that Muslims give to God.  They believe there is only one God and that Allah is all-powerful.</a:t>
            </a:r>
            <a:endParaRPr lang="en-GB" dirty="0"/>
          </a:p>
          <a:p>
            <a:endParaRPr lang="en-GB" sz="3200" dirty="0">
              <a:latin typeface="Gill Sans MT"/>
            </a:endParaRPr>
          </a:p>
          <a:p>
            <a:r>
              <a:rPr lang="en-GB" sz="3200" dirty="0">
                <a:latin typeface="Gill Sans MT"/>
              </a:rPr>
              <a:t>Allah ….</a:t>
            </a:r>
            <a:endParaRPr lang="en-GB" dirty="0"/>
          </a:p>
          <a:p>
            <a:r>
              <a:rPr lang="en-GB" sz="3200" dirty="0">
                <a:latin typeface="Gill Sans MT"/>
              </a:rPr>
              <a:t>has always existed.</a:t>
            </a:r>
            <a:endParaRPr lang="en-GB" dirty="0"/>
          </a:p>
          <a:p>
            <a:r>
              <a:rPr lang="en-GB" sz="3200" dirty="0">
                <a:latin typeface="Gill Sans MT"/>
              </a:rPr>
              <a:t>knows everything that can be known.</a:t>
            </a:r>
            <a:endParaRPr lang="en-GB" dirty="0"/>
          </a:p>
          <a:p>
            <a:r>
              <a:rPr lang="en-GB" sz="3200" dirty="0">
                <a:latin typeface="Gill Sans MT"/>
              </a:rPr>
              <a:t>can do anything.</a:t>
            </a:r>
            <a:endParaRPr lang="en-GB" dirty="0"/>
          </a:p>
          <a:p>
            <a:r>
              <a:rPr lang="en-GB" sz="3200" dirty="0">
                <a:latin typeface="Gill Sans MT"/>
              </a:rPr>
              <a:t>has no shape or form</a:t>
            </a:r>
            <a:endParaRPr lang="en-GB" dirty="0">
              <a:latin typeface="Aptos" panose="020B0004020202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AA4FDF-4212-301A-0CB9-AE5DDF59F3FF}"/>
              </a:ext>
            </a:extLst>
          </p:cNvPr>
          <p:cNvSpPr txBox="1"/>
          <p:nvPr/>
        </p:nvSpPr>
        <p:spPr>
          <a:xfrm>
            <a:off x="7171647" y="5008497"/>
            <a:ext cx="4517230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latin typeface="Gill Sans MT"/>
              </a:rPr>
              <a:t>Talk partners</a:t>
            </a:r>
            <a:endParaRPr lang="en-US" b="1" dirty="0">
              <a:latin typeface="Aptos" panose="020B0004020202020204"/>
            </a:endParaRPr>
          </a:p>
          <a:p>
            <a:r>
              <a:rPr lang="en-GB" sz="3200" dirty="0">
                <a:latin typeface="Gill Sans MT"/>
              </a:rPr>
              <a:t>Why might it be difficult to draw a picture of Allah?</a:t>
            </a:r>
            <a:endParaRPr lang="en-US"/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91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85437E-5580-A465-83C8-871915245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81DB-34A7-F864-76BD-F9546DF42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701" y="3313598"/>
            <a:ext cx="9144000" cy="78009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br>
              <a:rPr lang="en-GB" sz="3200" u="sng" dirty="0"/>
            </a:br>
            <a:br>
              <a:rPr lang="en-GB" sz="3200" u="sng" dirty="0"/>
            </a:br>
            <a:br>
              <a:rPr lang="en-GB" sz="3200" u="sng" dirty="0"/>
            </a:br>
            <a:br>
              <a:rPr lang="en-GB" sz="3200" u="sng" dirty="0"/>
            </a:br>
            <a:endParaRPr lang="en-GB" sz="3200" u="sn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D10D7A-457C-6151-3E4D-2210F0543E72}"/>
              </a:ext>
            </a:extLst>
          </p:cNvPr>
          <p:cNvSpPr txBox="1"/>
          <p:nvPr/>
        </p:nvSpPr>
        <p:spPr>
          <a:xfrm>
            <a:off x="2291" y="146025"/>
            <a:ext cx="893314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u="sng" dirty="0">
                <a:latin typeface="Aptos Display"/>
              </a:rPr>
              <a:t>Wednesday 23rd April 2025</a:t>
            </a:r>
            <a:br>
              <a:rPr lang="en-GB" sz="3200" u="sng" dirty="0">
                <a:latin typeface="Aptos Display"/>
              </a:rPr>
            </a:br>
            <a:r>
              <a:rPr lang="en-GB" sz="3200" u="sng" dirty="0">
                <a:latin typeface="Aptos Display"/>
              </a:rPr>
              <a:t>Q - </a:t>
            </a:r>
            <a:r>
              <a:rPr lang="en-GB" sz="3200" u="sng" dirty="0">
                <a:ea typeface="+mn-lt"/>
                <a:cs typeface="+mn-lt"/>
              </a:rPr>
              <a:t>Who is Allah and what is the Qur’an?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E48B70-7E12-9A01-CAEF-985CF68B77DA}"/>
              </a:ext>
            </a:extLst>
          </p:cNvPr>
          <p:cNvSpPr txBox="1"/>
          <p:nvPr/>
        </p:nvSpPr>
        <p:spPr>
          <a:xfrm>
            <a:off x="414337" y="2093119"/>
            <a:ext cx="11768137" cy="16927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dirty="0">
                <a:latin typeface="Gill Sans MT"/>
              </a:rPr>
              <a:t>We are going to look at some different Qur’ans.</a:t>
            </a:r>
          </a:p>
          <a:p>
            <a:endParaRPr lang="en-GB" sz="2400" dirty="0"/>
          </a:p>
          <a:p>
            <a:r>
              <a:rPr lang="en-GB" sz="4000" dirty="0">
                <a:latin typeface="Gill Sans MT"/>
              </a:rPr>
              <a:t>What adjectives would you use to describe them?</a:t>
            </a:r>
          </a:p>
        </p:txBody>
      </p:sp>
    </p:spTree>
    <p:extLst>
      <p:ext uri="{BB962C8B-B14F-4D97-AF65-F5344CB8AC3E}">
        <p14:creationId xmlns:p14="http://schemas.microsoft.com/office/powerpoint/2010/main" val="825078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840E01-04E4-838B-AE50-21A98F197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23FDD-DE81-39AF-A5B2-29E0BCBE4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701" y="3313598"/>
            <a:ext cx="9144000" cy="78009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br>
              <a:rPr lang="en-GB" sz="3200" u="sng" dirty="0"/>
            </a:br>
            <a:br>
              <a:rPr lang="en-GB" sz="3200" u="sng" dirty="0"/>
            </a:br>
            <a:br>
              <a:rPr lang="en-GB" sz="3200" u="sng" dirty="0"/>
            </a:br>
            <a:br>
              <a:rPr lang="en-GB" sz="3200" u="sng" dirty="0"/>
            </a:br>
            <a:endParaRPr lang="en-GB" sz="3200" u="sng"/>
          </a:p>
        </p:txBody>
      </p:sp>
      <p:pic>
        <p:nvPicPr>
          <p:cNvPr id="4" name="Picture 3" descr="A close up of a book&#10;&#10;AI-generated content may be incorrect.">
            <a:extLst>
              <a:ext uri="{FF2B5EF4-FFF2-40B4-BE49-F238E27FC236}">
                <a16:creationId xmlns:a16="http://schemas.microsoft.com/office/drawing/2014/main" id="{BDC9B35E-F137-39BD-5BEE-874276489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626269"/>
            <a:ext cx="4197349" cy="6014243"/>
          </a:xfrm>
          <a:prstGeom prst="rect">
            <a:avLst/>
          </a:prstGeom>
        </p:spPr>
      </p:pic>
      <p:pic>
        <p:nvPicPr>
          <p:cNvPr id="6" name="Picture 5" descr="A page of a book&#10;&#10;AI-generated content may be incorrect.">
            <a:extLst>
              <a:ext uri="{FF2B5EF4-FFF2-40B4-BE49-F238E27FC236}">
                <a16:creationId xmlns:a16="http://schemas.microsoft.com/office/drawing/2014/main" id="{E86704AE-0490-3508-60B2-E46DE67AA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112" y="625475"/>
            <a:ext cx="3657600" cy="5810250"/>
          </a:xfrm>
          <a:prstGeom prst="rect">
            <a:avLst/>
          </a:prstGeom>
        </p:spPr>
      </p:pic>
      <p:pic>
        <p:nvPicPr>
          <p:cNvPr id="7" name="Picture 6" descr="A close-up of a book&#10;&#10;AI-generated content may be incorrect.">
            <a:extLst>
              <a:ext uri="{FF2B5EF4-FFF2-40B4-BE49-F238E27FC236}">
                <a16:creationId xmlns:a16="http://schemas.microsoft.com/office/drawing/2014/main" id="{A4ADE849-C466-FCB2-9929-A6BB75B7B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5838" y="625475"/>
            <a:ext cx="3590925" cy="5810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D01953-A89F-B031-E8A6-20884D27F5DB}"/>
              </a:ext>
            </a:extLst>
          </p:cNvPr>
          <p:cNvSpPr txBox="1"/>
          <p:nvPr/>
        </p:nvSpPr>
        <p:spPr>
          <a:xfrm>
            <a:off x="11907" y="-7938"/>
            <a:ext cx="1254124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ea typeface="+mn-lt"/>
                <a:cs typeface="+mn-lt"/>
              </a:rPr>
              <a:t>Why might a Muslim want to make their Qur’an look as beautiful as possible?</a:t>
            </a:r>
            <a:endParaRPr lang="en-US" dirty="0">
              <a:ea typeface="+mn-lt"/>
              <a:cs typeface="+mn-lt"/>
            </a:endParaRP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39453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36433C-BF3D-882F-FDAF-69B05F4EA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77856-2E8A-2992-EACD-A2D9F4A65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701" y="3313598"/>
            <a:ext cx="9144000" cy="78009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br>
              <a:rPr lang="en-GB" sz="3200" u="sng" dirty="0"/>
            </a:br>
            <a:br>
              <a:rPr lang="en-GB" sz="3200" u="sng" dirty="0"/>
            </a:br>
            <a:br>
              <a:rPr lang="en-GB" sz="3200" u="sng" dirty="0"/>
            </a:br>
            <a:br>
              <a:rPr lang="en-GB" sz="3200" u="sng" dirty="0"/>
            </a:br>
            <a:endParaRPr lang="en-GB" sz="3200" u="sn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20DAD7-BDF7-E90D-DE28-5EBF4C355F29}"/>
              </a:ext>
            </a:extLst>
          </p:cNvPr>
          <p:cNvSpPr txBox="1"/>
          <p:nvPr/>
        </p:nvSpPr>
        <p:spPr>
          <a:xfrm>
            <a:off x="2291" y="146025"/>
            <a:ext cx="893314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u="sng" dirty="0">
                <a:latin typeface="Aptos Display"/>
              </a:rPr>
              <a:t>Wednesday 23rd April 2025</a:t>
            </a:r>
            <a:br>
              <a:rPr lang="en-GB" sz="3200" u="sng" dirty="0">
                <a:latin typeface="Aptos Display"/>
              </a:rPr>
            </a:br>
            <a:r>
              <a:rPr lang="en-GB" sz="3200" u="sng" dirty="0">
                <a:latin typeface="Aptos Display"/>
              </a:rPr>
              <a:t>Q - </a:t>
            </a:r>
            <a:r>
              <a:rPr lang="en-GB" sz="3200" u="sng" dirty="0">
                <a:ea typeface="+mn-lt"/>
                <a:cs typeface="+mn-lt"/>
              </a:rPr>
              <a:t>Who is Allah and what is the Qur’an?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97885C-C045-292C-DA46-B8FED6B51E35}"/>
              </a:ext>
            </a:extLst>
          </p:cNvPr>
          <p:cNvSpPr txBox="1"/>
          <p:nvPr/>
        </p:nvSpPr>
        <p:spPr>
          <a:xfrm>
            <a:off x="-2381" y="5903119"/>
            <a:ext cx="1219676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Gill Sans MT"/>
              </a:rPr>
              <a:t>In your book, write down three reasons why an important Muslim might want a beautifully decorated Qur’an.</a:t>
            </a:r>
          </a:p>
        </p:txBody>
      </p:sp>
      <p:pic>
        <p:nvPicPr>
          <p:cNvPr id="5" name="Picture 4" descr="A white background with blue squares and black text&#10;&#10;AI-generated content may be incorrect.">
            <a:extLst>
              <a:ext uri="{FF2B5EF4-FFF2-40B4-BE49-F238E27FC236}">
                <a16:creationId xmlns:a16="http://schemas.microsoft.com/office/drawing/2014/main" id="{97CDA92C-E8BE-0A89-444D-73B6615B2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193" y="1233487"/>
            <a:ext cx="8472488" cy="440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36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aper houses on a cork board&#10;&#10;AI-generated content may be incorrect.">
            <a:extLst>
              <a:ext uri="{FF2B5EF4-FFF2-40B4-BE49-F238E27FC236}">
                <a16:creationId xmlns:a16="http://schemas.microsoft.com/office/drawing/2014/main" id="{02D0858C-B05B-2F2B-5404-4BB735DA7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89" y="1221547"/>
            <a:ext cx="4248011" cy="34982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E83A54-F3A2-9A30-1C52-8C9F8DE53E52}"/>
              </a:ext>
            </a:extLst>
          </p:cNvPr>
          <p:cNvSpPr txBox="1"/>
          <p:nvPr/>
        </p:nvSpPr>
        <p:spPr>
          <a:xfrm>
            <a:off x="55204" y="124210"/>
            <a:ext cx="1202086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u="sng" dirty="0">
                <a:latin typeface="Comic Sans MS"/>
              </a:rPr>
              <a:t>Wednesday 23rd April</a:t>
            </a:r>
          </a:p>
          <a:p>
            <a:r>
              <a:rPr lang="en-GB" sz="2800" u="sng" dirty="0">
                <a:latin typeface="Comic Sans MS"/>
              </a:rPr>
              <a:t>TBAT: design a house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F7B42A-F224-B0E1-C79D-1C805C75B6EB}"/>
              </a:ext>
            </a:extLst>
          </p:cNvPr>
          <p:cNvSpPr txBox="1"/>
          <p:nvPr/>
        </p:nvSpPr>
        <p:spPr>
          <a:xfrm>
            <a:off x="5066748" y="284922"/>
            <a:ext cx="52169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"/>
              </a:rPr>
              <a:t>Make a Cereal Box Dolls House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7F0A4D-C949-79EF-1087-A176869CB2CE}"/>
              </a:ext>
            </a:extLst>
          </p:cNvPr>
          <p:cNvSpPr txBox="1"/>
          <p:nvPr/>
        </p:nvSpPr>
        <p:spPr>
          <a:xfrm>
            <a:off x="4968440" y="966085"/>
            <a:ext cx="6942014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Comic Sans MS"/>
              </a:rPr>
              <a:t>My home is full of:</a:t>
            </a:r>
          </a:p>
          <a:p>
            <a:r>
              <a:rPr lang="en-GB" sz="2400" dirty="0">
                <a:latin typeface="Comic Sans MS"/>
              </a:rPr>
              <a:t>(Think what is your home full of and what would that look like – good and bad!!)</a:t>
            </a:r>
          </a:p>
          <a:p>
            <a:endParaRPr lang="en-GB" sz="2400" dirty="0">
              <a:latin typeface="Comic Sans MS"/>
            </a:endParaRPr>
          </a:p>
          <a:p>
            <a:r>
              <a:rPr lang="en-GB" sz="2400" dirty="0">
                <a:latin typeface="Comic Sans MS"/>
              </a:rPr>
              <a:t>Example - </a:t>
            </a:r>
          </a:p>
          <a:p>
            <a:endParaRPr lang="en-GB" sz="2400" dirty="0">
              <a:latin typeface="Comic Sans MS"/>
            </a:endParaRPr>
          </a:p>
          <a:p>
            <a:r>
              <a:rPr lang="en-GB" sz="2400" dirty="0">
                <a:latin typeface="Comic Sans MS"/>
              </a:rPr>
              <a:t>Laughter</a:t>
            </a:r>
          </a:p>
          <a:p>
            <a:endParaRPr lang="en-GB" sz="2400" dirty="0">
              <a:latin typeface="Comic Sans MS"/>
            </a:endParaRPr>
          </a:p>
          <a:p>
            <a:endParaRPr lang="en-GB" sz="2400" dirty="0">
              <a:latin typeface="Comic Sans MS"/>
            </a:endParaRPr>
          </a:p>
          <a:p>
            <a:endParaRPr lang="en-GB"/>
          </a:p>
          <a:p>
            <a:endParaRPr lang="en-GB" dirty="0"/>
          </a:p>
          <a:p>
            <a:endParaRPr lang="en-GB" sz="2800" dirty="0">
              <a:latin typeface="Comic Sans MS"/>
            </a:endParaRPr>
          </a:p>
          <a:p>
            <a:r>
              <a:rPr lang="en-GB" sz="2400" dirty="0">
                <a:latin typeface="Comic Sans MS"/>
              </a:rPr>
              <a:t>Singing</a:t>
            </a:r>
            <a:r>
              <a:rPr lang="en-GB" sz="2800" dirty="0">
                <a:latin typeface="Comic Sans MS"/>
              </a:rPr>
              <a:t> </a:t>
            </a:r>
          </a:p>
        </p:txBody>
      </p:sp>
      <p:pic>
        <p:nvPicPr>
          <p:cNvPr id="8" name="Picture 7" descr="A person and person laughing with a child on his back&#10;&#10;AI-generated content may be incorrect.">
            <a:extLst>
              <a:ext uri="{FF2B5EF4-FFF2-40B4-BE49-F238E27FC236}">
                <a16:creationId xmlns:a16="http://schemas.microsoft.com/office/drawing/2014/main" id="{F8859814-858D-26F0-8439-09EFF4E22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902" y="2804560"/>
            <a:ext cx="2641325" cy="1911489"/>
          </a:xfrm>
          <a:prstGeom prst="rect">
            <a:avLst/>
          </a:prstGeom>
        </p:spPr>
      </p:pic>
      <p:pic>
        <p:nvPicPr>
          <p:cNvPr id="9" name="Picture 8" descr="A person and child sitting on a couch playing guitar&#10;&#10;AI-generated content may be incorrect.">
            <a:extLst>
              <a:ext uri="{FF2B5EF4-FFF2-40B4-BE49-F238E27FC236}">
                <a16:creationId xmlns:a16="http://schemas.microsoft.com/office/drawing/2014/main" id="{1B6420E4-A8FC-1A8E-B4B7-06025DB45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3317" y="4889982"/>
            <a:ext cx="2850321" cy="182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80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961868-D607-9251-D4DE-25C6DCB64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D5531-1856-8CFC-D9AF-1A0CD9FA5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03056"/>
            <a:ext cx="9144000" cy="78009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GB" sz="3200" u="sng" dirty="0"/>
              <a:t>Wednesday 23rd April 2025</a:t>
            </a:r>
            <a:br>
              <a:rPr lang="en-GB" sz="3200" u="sng" dirty="0"/>
            </a:br>
            <a:r>
              <a:rPr lang="en-GB" sz="3200" u="sng" dirty="0"/>
              <a:t>Word work</a:t>
            </a:r>
            <a:br>
              <a:rPr lang="en-GB" sz="3200" u="sng" dirty="0"/>
            </a:br>
            <a:endParaRPr lang="en-GB" sz="3200" u="sng"/>
          </a:p>
        </p:txBody>
      </p:sp>
      <p:pic>
        <p:nvPicPr>
          <p:cNvPr id="5" name="Picture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2B92B36C-92F3-9999-DF7B-1DE930004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431" y="702468"/>
            <a:ext cx="9434512" cy="578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47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E3AB1C-DCEB-6D13-5CE7-F964E462D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54772-0E57-785B-0BC7-241D8386F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03056"/>
            <a:ext cx="9144000" cy="78009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GB" sz="3200" u="sng" dirty="0"/>
              <a:t>Wednesday 23rd April 2025</a:t>
            </a:r>
            <a:br>
              <a:rPr lang="en-GB" sz="3200" u="sng" dirty="0"/>
            </a:br>
            <a:r>
              <a:rPr lang="en-GB" sz="3200" u="sng" dirty="0"/>
              <a:t>Word work</a:t>
            </a:r>
            <a:br>
              <a:rPr lang="en-GB" sz="3200" u="sng" dirty="0"/>
            </a:br>
            <a:endParaRPr lang="en-GB" sz="3200" u="sn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C6F54A-8722-6954-7049-A9EF243925C8}"/>
              </a:ext>
            </a:extLst>
          </p:cNvPr>
          <p:cNvSpPr txBox="1"/>
          <p:nvPr/>
        </p:nvSpPr>
        <p:spPr>
          <a:xfrm>
            <a:off x="-2381" y="1092994"/>
            <a:ext cx="11887199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dirty="0">
                <a:latin typeface="Comic Sans MS"/>
              </a:rPr>
              <a:t>Every fronted adverbial word, phrase or clause needs to be followed by a comma to separate it from the main clause of the sentence.</a:t>
            </a:r>
            <a:endParaRPr lang="en-GB" dirty="0">
              <a:latin typeface="Aptos" panose="020B0004020202020204"/>
            </a:endParaRPr>
          </a:p>
          <a:p>
            <a:pPr algn="ctr"/>
            <a:endParaRPr lang="en-GB" sz="2800" dirty="0">
              <a:latin typeface="Comic Sans MS"/>
            </a:endParaRPr>
          </a:p>
          <a:p>
            <a:pPr algn="ctr"/>
            <a:r>
              <a:rPr lang="en-GB" sz="2800" dirty="0">
                <a:latin typeface="Comic Sans MS"/>
              </a:rPr>
              <a:t> Where should the comma go in this fronted adverbial sentence?</a:t>
            </a:r>
          </a:p>
          <a:p>
            <a:pPr algn="ctr"/>
            <a:endParaRPr lang="en-GB" sz="2800" dirty="0">
              <a:latin typeface="Comic Sans MS"/>
            </a:endParaRPr>
          </a:p>
          <a:p>
            <a:pPr algn="ctr"/>
            <a:r>
              <a:rPr lang="en-GB" sz="2800" dirty="0">
                <a:latin typeface="Comic Sans MS"/>
              </a:rPr>
              <a:t>Write the word that comes </a:t>
            </a:r>
            <a:r>
              <a:rPr lang="en-GB" sz="2800" b="1" dirty="0">
                <a:latin typeface="Comic Sans MS"/>
              </a:rPr>
              <a:t>before the comma </a:t>
            </a:r>
            <a:r>
              <a:rPr lang="en-GB" sz="2800" dirty="0">
                <a:latin typeface="Comic Sans MS"/>
              </a:rPr>
              <a:t>on your whiteboard.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C56DD1-7962-D672-A21A-F5999369AD4D}"/>
              </a:ext>
            </a:extLst>
          </p:cNvPr>
          <p:cNvSpPr txBox="1"/>
          <p:nvPr/>
        </p:nvSpPr>
        <p:spPr>
          <a:xfrm>
            <a:off x="131523" y="4442564"/>
            <a:ext cx="1206465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800" dirty="0">
                <a:solidFill>
                  <a:srgbClr val="FF0000"/>
                </a:solidFill>
                <a:latin typeface="Gill Sans MT"/>
              </a:rPr>
              <a:t>Slowly and carefully they released the </a:t>
            </a:r>
            <a:br>
              <a:rPr lang="en-GB" sz="4800" dirty="0">
                <a:latin typeface="Gill Sans MT"/>
              </a:rPr>
            </a:br>
            <a:r>
              <a:rPr lang="en-GB" sz="4800" dirty="0">
                <a:solidFill>
                  <a:srgbClr val="FF0000"/>
                </a:solidFill>
                <a:latin typeface="Gill Sans MT"/>
              </a:rPr>
              <a:t>juvenile badger back into the wild.</a:t>
            </a:r>
          </a:p>
        </p:txBody>
      </p:sp>
    </p:spTree>
    <p:extLst>
      <p:ext uri="{BB962C8B-B14F-4D97-AF65-F5344CB8AC3E}">
        <p14:creationId xmlns:p14="http://schemas.microsoft.com/office/powerpoint/2010/main" val="2152152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E9FE24-DCDE-19DC-647E-9D41B2061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8563E-C207-0B87-0EB8-25C7B1BC7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03056"/>
            <a:ext cx="9144000" cy="78009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GB" sz="3200" u="sng" dirty="0"/>
              <a:t>Wednesday 23rd April 2025</a:t>
            </a:r>
            <a:br>
              <a:rPr lang="en-GB" sz="3200" u="sng" dirty="0"/>
            </a:br>
            <a:r>
              <a:rPr lang="en-GB" sz="3200" u="sng" dirty="0"/>
              <a:t>Word work</a:t>
            </a:r>
            <a:br>
              <a:rPr lang="en-GB" sz="3200" u="sng" dirty="0"/>
            </a:br>
            <a:endParaRPr lang="en-GB" sz="3200" u="sn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C217C2-1C34-8C85-FF90-0E39C04C94E8}"/>
              </a:ext>
            </a:extLst>
          </p:cNvPr>
          <p:cNvSpPr txBox="1"/>
          <p:nvPr/>
        </p:nvSpPr>
        <p:spPr>
          <a:xfrm>
            <a:off x="-2381" y="1092994"/>
            <a:ext cx="11887199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2800" dirty="0">
              <a:latin typeface="Comic Sans MS"/>
            </a:endParaRPr>
          </a:p>
          <a:p>
            <a:pPr algn="ctr"/>
            <a:endParaRPr lang="en-GB" sz="2800" dirty="0">
              <a:latin typeface="Comic Sans MS"/>
            </a:endParaRPr>
          </a:p>
          <a:p>
            <a:pPr algn="ctr"/>
            <a:r>
              <a:rPr lang="en-GB" sz="2800" dirty="0">
                <a:latin typeface="Comic Sans MS"/>
              </a:rPr>
              <a:t> Where should the comma go in this fronted adverbial sentence?</a:t>
            </a:r>
          </a:p>
          <a:p>
            <a:pPr algn="ctr"/>
            <a:endParaRPr lang="en-GB" sz="2800" dirty="0">
              <a:latin typeface="Comic Sans MS"/>
            </a:endParaRPr>
          </a:p>
          <a:p>
            <a:pPr algn="ctr"/>
            <a:r>
              <a:rPr lang="en-GB" sz="2800" dirty="0">
                <a:latin typeface="Comic Sans MS"/>
              </a:rPr>
              <a:t>Write the word that comes </a:t>
            </a:r>
            <a:r>
              <a:rPr lang="en-GB" sz="2800" b="1" dirty="0">
                <a:latin typeface="Comic Sans MS"/>
              </a:rPr>
              <a:t>before the comma </a:t>
            </a:r>
            <a:r>
              <a:rPr lang="en-GB" sz="2800" dirty="0">
                <a:latin typeface="Comic Sans MS"/>
              </a:rPr>
              <a:t>on your whiteboard.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C83866-2F41-95BC-77E0-A34805425A4C}"/>
              </a:ext>
            </a:extLst>
          </p:cNvPr>
          <p:cNvSpPr txBox="1"/>
          <p:nvPr/>
        </p:nvSpPr>
        <p:spPr>
          <a:xfrm>
            <a:off x="131523" y="4442564"/>
            <a:ext cx="12064651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800" dirty="0">
                <a:solidFill>
                  <a:srgbClr val="FF0000"/>
                </a:solidFill>
                <a:latin typeface="Gill Sans MT"/>
                <a:ea typeface="+mn-lt"/>
                <a:cs typeface="+mn-lt"/>
              </a:rPr>
              <a:t>On Tuesday Class 12 are visiting </a:t>
            </a:r>
            <a:br>
              <a:rPr lang="en-GB" sz="4800" dirty="0">
                <a:solidFill>
                  <a:srgbClr val="FF0000"/>
                </a:solidFill>
                <a:latin typeface="Gill Sans MT"/>
                <a:ea typeface="+mn-lt"/>
                <a:cs typeface="+mn-lt"/>
              </a:rPr>
            </a:br>
            <a:r>
              <a:rPr lang="en-GB" sz="4800" dirty="0">
                <a:solidFill>
                  <a:srgbClr val="FF0000"/>
                </a:solidFill>
                <a:latin typeface="Gill Sans MT"/>
                <a:ea typeface="+mn-lt"/>
                <a:cs typeface="+mn-lt"/>
              </a:rPr>
              <a:t>The Imperial War Museum.</a:t>
            </a:r>
            <a:endParaRPr lang="en-US" sz="4800" dirty="0">
              <a:solidFill>
                <a:srgbClr val="000000"/>
              </a:solidFill>
              <a:latin typeface="Gill Sans MT"/>
            </a:endParaRPr>
          </a:p>
          <a:p>
            <a:pPr algn="ctr"/>
            <a:endParaRPr lang="en-GB" sz="4400" dirty="0">
              <a:solidFill>
                <a:srgbClr val="FF0000"/>
              </a:solidFill>
              <a:latin typeface="Twinkl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677350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7415C1-6FCD-9930-D4D6-B70A939E1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DC44-F7FF-152C-CB2C-9336C511D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03056"/>
            <a:ext cx="9144000" cy="78009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GB" sz="3200" u="sng" dirty="0"/>
              <a:t>Wednesday 23rd April 2025</a:t>
            </a:r>
            <a:br>
              <a:rPr lang="en-GB" sz="3200" u="sng" dirty="0"/>
            </a:br>
            <a:r>
              <a:rPr lang="en-GB" sz="3200" u="sng" dirty="0"/>
              <a:t>Word work</a:t>
            </a:r>
            <a:br>
              <a:rPr lang="en-GB" sz="3200" u="sng" dirty="0"/>
            </a:br>
            <a:endParaRPr lang="en-GB" sz="3200" u="sn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042199-1EDE-BFE4-2CAA-79A9A1287D0D}"/>
              </a:ext>
            </a:extLst>
          </p:cNvPr>
          <p:cNvSpPr txBox="1"/>
          <p:nvPr/>
        </p:nvSpPr>
        <p:spPr>
          <a:xfrm>
            <a:off x="-2381" y="1092994"/>
            <a:ext cx="11887199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2800" dirty="0">
              <a:latin typeface="Comic Sans MS"/>
            </a:endParaRPr>
          </a:p>
          <a:p>
            <a:pPr algn="ctr"/>
            <a:endParaRPr lang="en-GB" sz="2800" dirty="0">
              <a:latin typeface="Comic Sans MS"/>
            </a:endParaRPr>
          </a:p>
          <a:p>
            <a:pPr algn="ctr"/>
            <a:r>
              <a:rPr lang="en-GB" sz="2800" dirty="0">
                <a:latin typeface="Comic Sans MS"/>
              </a:rPr>
              <a:t> Where should the comma go in this fronted adverbial sentence?</a:t>
            </a:r>
          </a:p>
          <a:p>
            <a:pPr algn="ctr"/>
            <a:endParaRPr lang="en-GB" sz="2800" dirty="0">
              <a:latin typeface="Comic Sans MS"/>
            </a:endParaRPr>
          </a:p>
          <a:p>
            <a:pPr algn="ctr"/>
            <a:r>
              <a:rPr lang="en-GB" sz="2800" dirty="0">
                <a:latin typeface="Comic Sans MS"/>
              </a:rPr>
              <a:t>Write the word that comes </a:t>
            </a:r>
            <a:r>
              <a:rPr lang="en-GB" sz="2800" b="1" dirty="0">
                <a:latin typeface="Comic Sans MS"/>
              </a:rPr>
              <a:t>before the comma </a:t>
            </a:r>
            <a:r>
              <a:rPr lang="en-GB" sz="2800" dirty="0">
                <a:latin typeface="Comic Sans MS"/>
              </a:rPr>
              <a:t>on your whiteboard.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973A5E-211D-F3DC-2D21-093C2AFB7612}"/>
              </a:ext>
            </a:extLst>
          </p:cNvPr>
          <p:cNvSpPr txBox="1"/>
          <p:nvPr/>
        </p:nvSpPr>
        <p:spPr>
          <a:xfrm>
            <a:off x="131523" y="4442564"/>
            <a:ext cx="12064651" cy="29854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800" dirty="0">
                <a:solidFill>
                  <a:srgbClr val="FF0000"/>
                </a:solidFill>
                <a:latin typeface="Gill Sans MT"/>
                <a:ea typeface="+mn-lt"/>
                <a:cs typeface="+mn-lt"/>
              </a:rPr>
              <a:t>Without a doubt Billy was going </a:t>
            </a:r>
            <a:br>
              <a:rPr lang="en-GB" sz="4800" dirty="0">
                <a:solidFill>
                  <a:srgbClr val="FF0000"/>
                </a:solidFill>
                <a:latin typeface="Gill Sans MT"/>
                <a:ea typeface="+mn-lt"/>
                <a:cs typeface="+mn-lt"/>
              </a:rPr>
            </a:br>
            <a:r>
              <a:rPr lang="en-GB" sz="4800" dirty="0">
                <a:solidFill>
                  <a:srgbClr val="FF0000"/>
                </a:solidFill>
                <a:latin typeface="Gill Sans MT"/>
                <a:ea typeface="+mn-lt"/>
                <a:cs typeface="+mn-lt"/>
              </a:rPr>
              <a:t>to finish the race in first place.</a:t>
            </a:r>
            <a:endParaRPr lang="en-US" sz="4800" dirty="0">
              <a:solidFill>
                <a:srgbClr val="FF0000"/>
              </a:solidFill>
              <a:latin typeface="Gill Sans MT"/>
            </a:endParaRPr>
          </a:p>
          <a:p>
            <a:pPr algn="ctr"/>
            <a:endParaRPr lang="en-GB" sz="4800" dirty="0">
              <a:solidFill>
                <a:srgbClr val="FF0000"/>
              </a:solidFill>
              <a:latin typeface="Gill Sans MT"/>
            </a:endParaRPr>
          </a:p>
          <a:p>
            <a:pPr algn="ctr"/>
            <a:endParaRPr lang="en-GB" sz="4400" dirty="0">
              <a:solidFill>
                <a:srgbClr val="FF0000"/>
              </a:solidFill>
              <a:latin typeface="Twinkl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100110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4938B2-7833-36E6-67A7-AFDC602E9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55AFD-EEF0-DC97-5914-E667CD1FC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03056"/>
            <a:ext cx="9144000" cy="78009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GB" sz="3200" u="sng" dirty="0"/>
              <a:t>Wednesday 23rd April 2025</a:t>
            </a:r>
            <a:br>
              <a:rPr lang="en-GB" sz="3200" u="sng" dirty="0"/>
            </a:br>
            <a:r>
              <a:rPr lang="en-GB" sz="3200" u="sng" dirty="0"/>
              <a:t>Word work</a:t>
            </a:r>
            <a:br>
              <a:rPr lang="en-GB" sz="3200" u="sng" dirty="0"/>
            </a:br>
            <a:endParaRPr lang="en-GB" sz="3200" u="sn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965294-0513-396F-22ED-CC53BE4CFFDF}"/>
              </a:ext>
            </a:extLst>
          </p:cNvPr>
          <p:cNvSpPr txBox="1"/>
          <p:nvPr/>
        </p:nvSpPr>
        <p:spPr>
          <a:xfrm>
            <a:off x="-2381" y="1092994"/>
            <a:ext cx="11887199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2800" dirty="0">
              <a:latin typeface="Comic Sans MS"/>
            </a:endParaRPr>
          </a:p>
          <a:p>
            <a:pPr algn="ctr"/>
            <a:endParaRPr lang="en-GB" sz="2800" dirty="0">
              <a:latin typeface="Comic Sans MS"/>
            </a:endParaRPr>
          </a:p>
          <a:p>
            <a:pPr algn="ctr"/>
            <a:r>
              <a:rPr lang="en-GB" sz="2800" dirty="0">
                <a:latin typeface="Comic Sans MS"/>
              </a:rPr>
              <a:t> Where should the comma go in this fronted adverbial sentence?</a:t>
            </a:r>
          </a:p>
          <a:p>
            <a:pPr algn="ctr"/>
            <a:endParaRPr lang="en-GB" sz="2800" dirty="0">
              <a:latin typeface="Comic Sans MS"/>
            </a:endParaRPr>
          </a:p>
          <a:p>
            <a:pPr algn="ctr"/>
            <a:r>
              <a:rPr lang="en-GB" sz="2800" dirty="0">
                <a:latin typeface="Comic Sans MS"/>
              </a:rPr>
              <a:t>Write the word that comes </a:t>
            </a:r>
            <a:r>
              <a:rPr lang="en-GB" sz="2800" b="1" dirty="0">
                <a:latin typeface="Comic Sans MS"/>
              </a:rPr>
              <a:t>before the comma </a:t>
            </a:r>
            <a:r>
              <a:rPr lang="en-GB" sz="2800" dirty="0">
                <a:latin typeface="Comic Sans MS"/>
              </a:rPr>
              <a:t>on your whiteboard.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64D982-81C3-B7C8-9508-A2341FB986B1}"/>
              </a:ext>
            </a:extLst>
          </p:cNvPr>
          <p:cNvSpPr txBox="1"/>
          <p:nvPr/>
        </p:nvSpPr>
        <p:spPr>
          <a:xfrm>
            <a:off x="131523" y="4442564"/>
            <a:ext cx="12064651" cy="37240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800" dirty="0">
                <a:solidFill>
                  <a:srgbClr val="FF0000"/>
                </a:solidFill>
                <a:ea typeface="+mn-lt"/>
                <a:cs typeface="+mn-lt"/>
              </a:rPr>
              <a:t>Out in the field the horse and </a:t>
            </a:r>
            <a:br>
              <a:rPr lang="en-GB" sz="4800" dirty="0">
                <a:solidFill>
                  <a:srgbClr val="FF0000"/>
                </a:solidFill>
                <a:ea typeface="+mn-lt"/>
                <a:cs typeface="+mn-lt"/>
              </a:rPr>
            </a:br>
            <a:r>
              <a:rPr lang="en-GB" sz="4800" dirty="0">
                <a:solidFill>
                  <a:srgbClr val="FF0000"/>
                </a:solidFill>
                <a:ea typeface="+mn-lt"/>
                <a:cs typeface="+mn-lt"/>
              </a:rPr>
              <a:t>her new foal galloped.</a:t>
            </a:r>
            <a:endParaRPr lang="en-US" dirty="0">
              <a:ea typeface="+mn-lt"/>
              <a:cs typeface="+mn-lt"/>
            </a:endParaRPr>
          </a:p>
          <a:p>
            <a:pPr algn="ctr"/>
            <a:endParaRPr lang="en-GB" sz="4800" dirty="0">
              <a:solidFill>
                <a:srgbClr val="FF0000"/>
              </a:solidFill>
              <a:latin typeface="Gill Sans MT"/>
            </a:endParaRPr>
          </a:p>
          <a:p>
            <a:pPr algn="ctr"/>
            <a:endParaRPr lang="en-GB" sz="4800" dirty="0">
              <a:solidFill>
                <a:srgbClr val="FF0000"/>
              </a:solidFill>
              <a:latin typeface="Gill Sans MT"/>
            </a:endParaRPr>
          </a:p>
          <a:p>
            <a:pPr algn="ctr"/>
            <a:endParaRPr lang="en-GB" sz="4400" dirty="0">
              <a:solidFill>
                <a:srgbClr val="FF0000"/>
              </a:solidFill>
              <a:latin typeface="Twinkl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410781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038CBE-1C89-08F9-189D-43C7CC592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DF608-8FE8-EA01-C12D-95BB2BD6A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03056"/>
            <a:ext cx="9144000" cy="78009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GB" sz="3200" u="sng" dirty="0"/>
              <a:t>Wednesday 23rd April 2025</a:t>
            </a:r>
            <a:br>
              <a:rPr lang="en-GB" sz="3200" u="sng" dirty="0"/>
            </a:br>
            <a:r>
              <a:rPr lang="en-GB" sz="3200" u="sng" dirty="0"/>
              <a:t>Word work</a:t>
            </a:r>
            <a:br>
              <a:rPr lang="en-GB" sz="3200" u="sng" dirty="0"/>
            </a:br>
            <a:endParaRPr lang="en-GB" sz="3200" u="sn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83ED45-D09F-7BF2-5965-9898ACAD8EBD}"/>
              </a:ext>
            </a:extLst>
          </p:cNvPr>
          <p:cNvSpPr txBox="1"/>
          <p:nvPr/>
        </p:nvSpPr>
        <p:spPr>
          <a:xfrm>
            <a:off x="-2381" y="1092994"/>
            <a:ext cx="5053012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2800" dirty="0">
              <a:latin typeface="Comic Sans MS"/>
            </a:endParaRPr>
          </a:p>
          <a:p>
            <a:pPr algn="ctr"/>
            <a:endParaRPr lang="en-GB" sz="2800" dirty="0">
              <a:latin typeface="Comic Sans MS"/>
            </a:endParaRPr>
          </a:p>
          <a:p>
            <a:pPr algn="ctr"/>
            <a:r>
              <a:rPr lang="en-GB" sz="2800" dirty="0">
                <a:latin typeface="Comic Sans MS"/>
              </a:rPr>
              <a:t> </a:t>
            </a:r>
            <a:r>
              <a:rPr lang="en-GB" sz="2800" dirty="0">
                <a:ea typeface="+mn-lt"/>
                <a:cs typeface="+mn-lt"/>
              </a:rPr>
              <a:t>Can you complete each sentence with the fronted adverbial that best fits it?</a:t>
            </a:r>
          </a:p>
          <a:p>
            <a:pPr algn="ctr"/>
            <a:endParaRPr lang="en-GB" sz="2800" dirty="0">
              <a:ea typeface="+mn-lt"/>
              <a:cs typeface="+mn-lt"/>
            </a:endParaRPr>
          </a:p>
          <a:p>
            <a:pPr algn="ctr"/>
            <a:r>
              <a:rPr lang="en-GB" sz="2800" dirty="0">
                <a:ea typeface="+mn-lt"/>
                <a:cs typeface="+mn-lt"/>
              </a:rPr>
              <a:t>Don’t forget the comma!</a:t>
            </a:r>
          </a:p>
          <a:p>
            <a:pPr algn="ctr"/>
            <a:endParaRPr lang="en-GB" sz="2800" dirty="0">
              <a:ea typeface="+mn-lt"/>
              <a:cs typeface="+mn-lt"/>
            </a:endParaRPr>
          </a:p>
        </p:txBody>
      </p:sp>
      <p:pic>
        <p:nvPicPr>
          <p:cNvPr id="5" name="Picture 4" descr="A screenshot of a test&#10;&#10;AI-generated content may be incorrect.">
            <a:extLst>
              <a:ext uri="{FF2B5EF4-FFF2-40B4-BE49-F238E27FC236}">
                <a16:creationId xmlns:a16="http://schemas.microsoft.com/office/drawing/2014/main" id="{F15EFC8C-3897-1DB5-5FE7-CDEA20E42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134" y="0"/>
            <a:ext cx="7037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03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61F2A6-3C8A-FADA-D206-30B0862A3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2282-DFF4-9A8A-8147-A6FEA4D0D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03056"/>
            <a:ext cx="9144000" cy="78009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GB" sz="3200" u="sng" dirty="0"/>
              <a:t>23.04.25</a:t>
            </a:r>
            <a:br>
              <a:rPr lang="en-GB" sz="3200" u="sng" dirty="0"/>
            </a:br>
            <a:r>
              <a:rPr lang="en-GB" sz="3200" u="sng" dirty="0"/>
              <a:t>Times tables</a:t>
            </a:r>
            <a:br>
              <a:rPr lang="en-GB" sz="3200" u="sng" dirty="0"/>
            </a:br>
            <a:endParaRPr lang="en-GB" sz="3200" u="sng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AE408F6-E6FD-C7B1-5512-4C7886E758D2}"/>
              </a:ext>
            </a:extLst>
          </p:cNvPr>
          <p:cNvSpPr txBox="1"/>
          <p:nvPr/>
        </p:nvSpPr>
        <p:spPr>
          <a:xfrm>
            <a:off x="174124" y="3216684"/>
            <a:ext cx="4918764" cy="332398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en-GB" sz="3200"/>
              <a:t>Harry Potter maths</a:t>
            </a:r>
            <a:endParaRPr lang="en-US" sz="3200"/>
          </a:p>
          <a:p>
            <a:pPr marL="457200" indent="-457200">
              <a:buFont typeface="Arial"/>
              <a:buChar char="•"/>
            </a:pPr>
            <a:r>
              <a:rPr lang="en-GB" sz="3200"/>
              <a:t>Around the world</a:t>
            </a:r>
          </a:p>
          <a:p>
            <a:pPr marL="457200" indent="-457200">
              <a:buFont typeface="Arial"/>
              <a:buChar char="•"/>
            </a:pPr>
            <a:r>
              <a:rPr lang="en-GB" sz="3200"/>
              <a:t>Dice</a:t>
            </a:r>
          </a:p>
          <a:p>
            <a:pPr marL="457200" indent="-457200">
              <a:buFont typeface="Arial"/>
              <a:buChar char="•"/>
            </a:pPr>
            <a:r>
              <a:rPr lang="en-GB" sz="3200"/>
              <a:t>Hit the button</a:t>
            </a:r>
          </a:p>
          <a:p>
            <a:pPr marL="457200" indent="-457200">
              <a:buFont typeface="Arial"/>
              <a:buChar char="•"/>
            </a:pPr>
            <a:r>
              <a:rPr lang="en-GB" sz="3200"/>
              <a:t>Counting stick</a:t>
            </a:r>
          </a:p>
          <a:p>
            <a:endParaRPr lang="en-GB" sz="3200"/>
          </a:p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07293E-84C4-D235-118B-7D3890F0A14C}"/>
              </a:ext>
            </a:extLst>
          </p:cNvPr>
          <p:cNvSpPr txBox="1"/>
          <p:nvPr/>
        </p:nvSpPr>
        <p:spPr>
          <a:xfrm>
            <a:off x="780535" y="1480751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2"/>
              </a:rPr>
              <a:t>3 Times Table Song (Green Green Grass by George Ezra)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CE2B01-4DAD-4895-C3AC-5AE0E4A54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895" y="-4119"/>
            <a:ext cx="4899454" cy="33342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A0D9CD-F380-9D2F-F009-8E5351277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924" y="3422564"/>
            <a:ext cx="4907691" cy="343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36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55f982-5f1f-41c7-871f-7a91432a5484" xsi:nil="true"/>
    <lcf76f155ced4ddcb4097134ff3c332f xmlns="5519ec2d-3025-400a-aa14-bba49a7e18f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DABC899185B74BB2030808D3385A9C" ma:contentTypeVersion="18" ma:contentTypeDescription="Create a new document." ma:contentTypeScope="" ma:versionID="0cd5e201c5e6392a389a7288fb1eb275">
  <xsd:schema xmlns:xsd="http://www.w3.org/2001/XMLSchema" xmlns:xs="http://www.w3.org/2001/XMLSchema" xmlns:p="http://schemas.microsoft.com/office/2006/metadata/properties" xmlns:ns2="5519ec2d-3025-400a-aa14-bba49a7e18f3" xmlns:ns3="e255f982-5f1f-41c7-871f-7a91432a5484" targetNamespace="http://schemas.microsoft.com/office/2006/metadata/properties" ma:root="true" ma:fieldsID="c6dba6005af131f6ebb8b46ea4d332e1" ns2:_="" ns3:_="">
    <xsd:import namespace="5519ec2d-3025-400a-aa14-bba49a7e18f3"/>
    <xsd:import namespace="e255f982-5f1f-41c7-871f-7a91432a5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9ec2d-3025-400a-aa14-bba49a7e18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5f982-5f1f-41c7-871f-7a91432a548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320c33-d570-4e0b-b288-e2b6c8d43477}" ma:internalName="TaxCatchAll" ma:showField="CatchAllData" ma:web="e255f982-5f1f-41c7-871f-7a91432a54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862AF5-0F04-4B16-A768-BE03D72C0E09}">
  <ds:schemaRefs>
    <ds:schemaRef ds:uri="http://schemas.microsoft.com/office/2006/metadata/properties"/>
    <ds:schemaRef ds:uri="http://schemas.microsoft.com/office/infopath/2007/PartnerControls"/>
    <ds:schemaRef ds:uri="e255f982-5f1f-41c7-871f-7a91432a5484"/>
    <ds:schemaRef ds:uri="5519ec2d-3025-400a-aa14-bba49a7e18f3"/>
  </ds:schemaRefs>
</ds:datastoreItem>
</file>

<file path=customXml/itemProps2.xml><?xml version="1.0" encoding="utf-8"?>
<ds:datastoreItem xmlns:ds="http://schemas.openxmlformats.org/officeDocument/2006/customXml" ds:itemID="{2B295DA4-C08C-4965-A45E-90EF5EEAAA02}"/>
</file>

<file path=customXml/itemProps3.xml><?xml version="1.0" encoding="utf-8"?>
<ds:datastoreItem xmlns:ds="http://schemas.openxmlformats.org/officeDocument/2006/customXml" ds:itemID="{69B5962E-04E8-4B1B-961F-66B3B88DE7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Wednesday 23rd April 2025 Morning challenge</vt:lpstr>
      <vt:lpstr>Wednesday 23rd April 2025 Word work </vt:lpstr>
      <vt:lpstr>Wednesday 23rd April 2025 Word work </vt:lpstr>
      <vt:lpstr>Wednesday 23rd April 2025 Word work </vt:lpstr>
      <vt:lpstr>Wednesday 23rd April 2025 Word work </vt:lpstr>
      <vt:lpstr>Wednesday 23rd April 2025 Word work </vt:lpstr>
      <vt:lpstr>Wednesday 23rd April 2025 Word work </vt:lpstr>
      <vt:lpstr>Wednesday 23rd April 2025 Word work </vt:lpstr>
      <vt:lpstr>23.04.25 Times tables </vt:lpstr>
      <vt:lpstr>PowerPoint Presentation</vt:lpstr>
      <vt:lpstr>23.04.25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534</cp:revision>
  <dcterms:created xsi:type="dcterms:W3CDTF">2025-04-14T14:54:38Z</dcterms:created>
  <dcterms:modified xsi:type="dcterms:W3CDTF">2025-04-23T06:58:56Z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0x01010098DABC899185B74BB2030808D3385A9C</vt:lpwstr>
  </property>
  <property fmtid="{D5CDD505-2E9C-101B-9397-08002B2CF9AE}" pid="3" name="MediaServiceImageTags">
    <vt:lpwstr/>
  </property>
</Properties>
</file>