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  <p:sldMasterId id="2147483851" r:id="rId5"/>
  </p:sldMasterIdLst>
  <p:notesMasterIdLst>
    <p:notesMasterId r:id="rId15"/>
  </p:notesMasterIdLst>
  <p:sldIdLst>
    <p:sldId id="257" r:id="rId6"/>
    <p:sldId id="1543" r:id="rId7"/>
    <p:sldId id="1545" r:id="rId8"/>
    <p:sldId id="1547" r:id="rId9"/>
    <p:sldId id="1548" r:id="rId10"/>
    <p:sldId id="1544" r:id="rId11"/>
    <p:sldId id="1549" r:id="rId12"/>
    <p:sldId id="1550" r:id="rId13"/>
    <p:sldId id="15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F59EB-04D3-DDD3-303B-C89A5BD4E89C}" v="15" dt="2025-04-03T07:28:21.852"/>
    <p1510:client id="{8A8C4A4B-8BEA-4721-B685-5D4625BCD7ED}" v="81" dt="2025-04-01T15:24:34.620"/>
    <p1510:client id="{ADD127DB-2247-441A-9844-63E60175B904}" v="772" dt="2025-04-02T15:00:01.714"/>
    <p1510:client id="{C1BC8567-1494-42C9-B806-021BD8A409C8}" v="97" dt="2025-04-03T08:46:22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AFF9-0B24-4C27-8CE1-0F065DE81E78}" type="datetimeFigureOut"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F52D7-1AC5-45F5-8400-16AA1FCDBB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/ks2-figuring-out-figurative-language-techniques-personification-activity-pack-t-e-1708336521?q=figurative+language&amp;pos=36&amp;sid=2195342193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366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3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27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93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Key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0BF20-1272-4A66-8D7B-C98EEFAAF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C5C3F-0E06-4616-B9AE-24FDF255647C}"/>
              </a:ext>
            </a:extLst>
          </p:cNvPr>
          <p:cNvSpPr txBox="1"/>
          <p:nvPr userDrawn="1"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effectLst/>
                <a:latin typeface="Century Gothic" panose="020B0502020202020204" pitchFamily="34" charset="0"/>
              </a:rPr>
              <a:t>Key Information</a:t>
            </a:r>
            <a:endParaRPr lang="en-GB" sz="2800">
              <a:latin typeface="Century Gothic" panose="020B050202020202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BD1FAEE-489F-4553-A82D-A0F68FD77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4528" y="2125450"/>
            <a:ext cx="10482943" cy="3139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353207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Question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D29493-C804-4451-B118-2E791354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4" cy="6855224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DDBDCE6-E92B-4A64-8E30-4DD371889B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4467" y="2686017"/>
            <a:ext cx="8963066" cy="17751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NowThatWeHave</a:t>
            </a:r>
            <a:r>
              <a:rPr lang="en-GB"/>
              <a:t>…</a:t>
            </a:r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642296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3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2E97D3A-E7BF-49BD-9CCB-DFE86FECC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BE4FEF8-B347-4093-AFB5-AC1C551E0D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1938" y="289357"/>
            <a:ext cx="11712575" cy="892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latin typeface="Century Gothic" panose="020B0502020202020204" pitchFamily="34" charset="0"/>
              </a:defRPr>
            </a:lvl1pPr>
            <a:lvl2pPr marL="457200" indent="0">
              <a:buNone/>
              <a:defRPr sz="1800" b="1">
                <a:latin typeface="Century Gothic" panose="020B0502020202020204" pitchFamily="34" charset="0"/>
              </a:defRPr>
            </a:lvl2pPr>
            <a:lvl3pPr marL="914400" indent="0">
              <a:buNone/>
              <a:defRPr sz="1600" b="1">
                <a:latin typeface="Century Gothic" panose="020B0502020202020204" pitchFamily="34" charset="0"/>
              </a:defRPr>
            </a:lvl3pPr>
            <a:lvl4pPr marL="1371600" indent="0">
              <a:buNone/>
              <a:defRPr sz="1400" b="1">
                <a:latin typeface="Century Gothic" panose="020B0502020202020204" pitchFamily="34" charset="0"/>
              </a:defRPr>
            </a:lvl4pPr>
            <a:lvl5pPr marL="1828800" indent="0">
              <a:buNone/>
              <a:defRPr sz="1400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err="1"/>
              <a:t>TopText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F1F4440-FE66-49C1-B14D-9A367EF2A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938" y="4286247"/>
            <a:ext cx="11712574" cy="978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Century Gothic" panose="020B0502020202020204" pitchFamily="34" charset="0"/>
              </a:defRPr>
            </a:lvl1pPr>
            <a:lvl2pPr marL="457200" indent="0">
              <a:buNone/>
              <a:defRPr b="1">
                <a:latin typeface="Century Gothic" panose="020B0502020202020204" pitchFamily="34" charset="0"/>
              </a:defRPr>
            </a:lvl2pPr>
            <a:lvl3pPr marL="914400" indent="0">
              <a:buNone/>
              <a:defRPr b="1">
                <a:latin typeface="Century Gothic" panose="020B0502020202020204" pitchFamily="34" charset="0"/>
              </a:defRPr>
            </a:lvl3pPr>
            <a:lvl4pPr marL="1371600" indent="0">
              <a:buNone/>
              <a:defRPr b="1">
                <a:latin typeface="Century Gothic" panose="020B0502020202020204" pitchFamily="34" charset="0"/>
              </a:defRPr>
            </a:lvl4pPr>
            <a:lvl5pPr marL="1828800" indent="0">
              <a:buNone/>
              <a:defRPr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err="1"/>
              <a:t>OtherText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95865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58400" y="637600"/>
            <a:ext cx="11533600" cy="1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9EFA"/>
              </a:buClr>
              <a:buSzPts val="3600"/>
              <a:buFont typeface="Proxima Nova Semibold"/>
              <a:buChar char="●"/>
              <a:defRPr sz="4800">
                <a:solidFill>
                  <a:srgbClr val="079EFA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8400" y="2182400"/>
            <a:ext cx="11533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●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○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1400"/>
              <a:buFont typeface="Open Sans"/>
              <a:buChar char="■"/>
              <a:defRPr>
                <a:solidFill>
                  <a:srgbClr val="4B4B4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33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73646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445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128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41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414533" y="5490132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 b="1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706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7B9FF-4184-C16C-0A03-D32AEEFB7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3510394"/>
          </a:xfrm>
          <a:prstGeom prst="snip2DiagRect">
            <a:avLst>
              <a:gd name="adj1" fmla="val 0"/>
              <a:gd name="adj2" fmla="val 24245"/>
            </a:avLst>
          </a:prstGeom>
          <a:gradFill>
            <a:gsLst>
              <a:gs pos="0">
                <a:schemeClr val="bg1"/>
              </a:gs>
              <a:gs pos="7000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ECDD35FC-6F08-FC68-80D0-6C7C912285C7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23579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0">
              <a:srgbClr val="E5C800"/>
            </a:gs>
            <a:gs pos="56000">
              <a:srgbClr val="F9B000"/>
            </a:gs>
            <a:gs pos="100000">
              <a:srgbClr val="FFE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7B9FF-4184-C16C-0A03-D32AEEFB7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B95AACCA-A26B-C9CF-8AFF-0605F92AF51D}"/>
              </a:ext>
            </a:extLst>
          </p:cNvPr>
          <p:cNvSpPr/>
          <p:nvPr userDrawn="1"/>
        </p:nvSpPr>
        <p:spPr bwMode="auto">
          <a:xfrm>
            <a:off x="6224041" y="452440"/>
            <a:ext cx="5371075" cy="5957887"/>
          </a:xfrm>
          <a:prstGeom prst="snip1Rect">
            <a:avLst>
              <a:gd name="adj" fmla="val 24336"/>
            </a:avLst>
          </a:prstGeom>
          <a:gradFill>
            <a:gsLst>
              <a:gs pos="0">
                <a:schemeClr val="bg1"/>
              </a:gs>
              <a:gs pos="56000">
                <a:schemeClr val="bg1"/>
              </a:gs>
              <a:gs pos="100000">
                <a:srgbClr val="FFF2C3"/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1D6CFBB7-7B42-6DD7-2727-C4794BFD7270}"/>
              </a:ext>
            </a:extLst>
          </p:cNvPr>
          <p:cNvSpPr/>
          <p:nvPr userDrawn="1"/>
        </p:nvSpPr>
        <p:spPr bwMode="auto">
          <a:xfrm rot="10800000">
            <a:off x="596887" y="438149"/>
            <a:ext cx="5371075" cy="5957887"/>
          </a:xfrm>
          <a:prstGeom prst="snip1Rect">
            <a:avLst>
              <a:gd name="adj" fmla="val 24336"/>
            </a:avLst>
          </a:prstGeom>
          <a:gradFill>
            <a:gsLst>
              <a:gs pos="100000">
                <a:schemeClr val="bg1"/>
              </a:gs>
              <a:gs pos="4400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  <a:ln w="50800" cap="rnd">
            <a:solidFill>
              <a:srgbClr val="EE76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CDD35FC-6F08-FC68-80D0-6C7C912285C7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67011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AFF64-905A-E241-6500-A34DB57A0E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59DE8584-3D8B-E967-5642-FFAFAEDEF505}"/>
              </a:ext>
            </a:extLst>
          </p:cNvPr>
          <p:cNvSpPr/>
          <p:nvPr userDrawn="1"/>
        </p:nvSpPr>
        <p:spPr>
          <a:xfrm>
            <a:off x="11394832" y="6646986"/>
            <a:ext cx="797169" cy="211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72893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192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rgbClr val="1B28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1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98500" y="128861"/>
            <a:ext cx="10795000" cy="742950"/>
          </a:xfrm>
          <a:custGeom>
            <a:avLst/>
            <a:gdLst/>
            <a:ahLst/>
            <a:cxnLst/>
            <a:rect l="l" t="t" r="r" b="b"/>
            <a:pathLst>
              <a:path w="10795000" h="742950">
                <a:moveTo>
                  <a:pt x="10756900" y="0"/>
                </a:moveTo>
                <a:lnTo>
                  <a:pt x="38100" y="0"/>
                </a:lnTo>
                <a:lnTo>
                  <a:pt x="23306" y="3006"/>
                </a:lnTo>
                <a:lnTo>
                  <a:pt x="11191" y="11191"/>
                </a:lnTo>
                <a:lnTo>
                  <a:pt x="3006" y="23306"/>
                </a:lnTo>
                <a:lnTo>
                  <a:pt x="0" y="38099"/>
                </a:lnTo>
                <a:lnTo>
                  <a:pt x="0" y="704341"/>
                </a:lnTo>
                <a:lnTo>
                  <a:pt x="3006" y="719135"/>
                </a:lnTo>
                <a:lnTo>
                  <a:pt x="11191" y="731250"/>
                </a:lnTo>
                <a:lnTo>
                  <a:pt x="23306" y="739435"/>
                </a:lnTo>
                <a:lnTo>
                  <a:pt x="38100" y="742441"/>
                </a:lnTo>
                <a:lnTo>
                  <a:pt x="10756900" y="742441"/>
                </a:lnTo>
                <a:lnTo>
                  <a:pt x="10771693" y="739435"/>
                </a:lnTo>
                <a:lnTo>
                  <a:pt x="10783808" y="731250"/>
                </a:lnTo>
                <a:lnTo>
                  <a:pt x="10791993" y="719135"/>
                </a:lnTo>
                <a:lnTo>
                  <a:pt x="10795000" y="704341"/>
                </a:lnTo>
                <a:lnTo>
                  <a:pt x="10795000" y="38099"/>
                </a:lnTo>
                <a:lnTo>
                  <a:pt x="10791993" y="23306"/>
                </a:lnTo>
                <a:lnTo>
                  <a:pt x="10783808" y="11191"/>
                </a:lnTo>
                <a:lnTo>
                  <a:pt x="10771693" y="3006"/>
                </a:lnTo>
                <a:lnTo>
                  <a:pt x="10756900" y="0"/>
                </a:lnTo>
                <a:close/>
              </a:path>
            </a:pathLst>
          </a:custGeom>
          <a:solidFill>
            <a:srgbClr val="AEE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8500" y="128861"/>
            <a:ext cx="10795000" cy="742950"/>
          </a:xfrm>
          <a:custGeom>
            <a:avLst/>
            <a:gdLst/>
            <a:ahLst/>
            <a:cxnLst/>
            <a:rect l="l" t="t" r="r" b="b"/>
            <a:pathLst>
              <a:path w="10795000" h="742950">
                <a:moveTo>
                  <a:pt x="10756900" y="742441"/>
                </a:moveTo>
                <a:lnTo>
                  <a:pt x="38100" y="742441"/>
                </a:lnTo>
                <a:lnTo>
                  <a:pt x="23306" y="739435"/>
                </a:lnTo>
                <a:lnTo>
                  <a:pt x="11191" y="731250"/>
                </a:lnTo>
                <a:lnTo>
                  <a:pt x="3006" y="719135"/>
                </a:lnTo>
                <a:lnTo>
                  <a:pt x="0" y="704341"/>
                </a:lnTo>
                <a:lnTo>
                  <a:pt x="0" y="38099"/>
                </a:lnTo>
                <a:lnTo>
                  <a:pt x="3006" y="23306"/>
                </a:lnTo>
                <a:lnTo>
                  <a:pt x="11191" y="11191"/>
                </a:lnTo>
                <a:lnTo>
                  <a:pt x="23306" y="3006"/>
                </a:lnTo>
                <a:lnTo>
                  <a:pt x="38100" y="0"/>
                </a:lnTo>
                <a:lnTo>
                  <a:pt x="10756900" y="0"/>
                </a:lnTo>
                <a:lnTo>
                  <a:pt x="10771693" y="3006"/>
                </a:lnTo>
                <a:lnTo>
                  <a:pt x="10783808" y="11191"/>
                </a:lnTo>
                <a:lnTo>
                  <a:pt x="10791993" y="23306"/>
                </a:lnTo>
                <a:lnTo>
                  <a:pt x="10795000" y="38099"/>
                </a:lnTo>
                <a:lnTo>
                  <a:pt x="10795000" y="704341"/>
                </a:lnTo>
                <a:lnTo>
                  <a:pt x="10791993" y="719135"/>
                </a:lnTo>
                <a:lnTo>
                  <a:pt x="10783808" y="731250"/>
                </a:lnTo>
                <a:lnTo>
                  <a:pt x="10771693" y="739435"/>
                </a:lnTo>
                <a:lnTo>
                  <a:pt x="10756900" y="74244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8608" y="151098"/>
            <a:ext cx="9954783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rgbClr val="1B28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321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1D10910-2244-8E3C-2053-4E3B65FACBD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33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77ADC62-7B89-D941-64B7-C97D48C75F12}"/>
              </a:ext>
            </a:extLst>
          </p:cNvPr>
          <p:cNvSpPr/>
          <p:nvPr userDrawn="1"/>
        </p:nvSpPr>
        <p:spPr>
          <a:xfrm>
            <a:off x="176107" y="132080"/>
            <a:ext cx="11839787" cy="934720"/>
          </a:xfrm>
          <a:prstGeom prst="roundRect">
            <a:avLst/>
          </a:prstGeom>
          <a:solidFill>
            <a:srgbClr val="117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132080"/>
            <a:ext cx="10960100" cy="934720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18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70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2875" y="1672499"/>
            <a:ext cx="4386249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593738" y="3911062"/>
            <a:ext cx="5004523" cy="1626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AC7C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6736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8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1" r:id="rId3"/>
    <p:sldLayoutId id="2147483762" r:id="rId4"/>
    <p:sldLayoutId id="2147483769" r:id="rId5"/>
    <p:sldLayoutId id="2147483783" r:id="rId6"/>
    <p:sldLayoutId id="2147483776" r:id="rId7"/>
    <p:sldLayoutId id="2147483777" r:id="rId8"/>
    <p:sldLayoutId id="2147483778" r:id="rId9"/>
    <p:sldLayoutId id="2147483779" r:id="rId10"/>
    <p:sldLayoutId id="2147483775" r:id="rId11"/>
    <p:sldLayoutId id="2147483791" r:id="rId12"/>
    <p:sldLayoutId id="2147483763" r:id="rId13"/>
    <p:sldLayoutId id="2147484226" r:id="rId14"/>
    <p:sldLayoutId id="2147484186" r:id="rId15"/>
    <p:sldLayoutId id="2147484227" r:id="rId16"/>
    <p:sldLayoutId id="2147484228" r:id="rId17"/>
    <p:sldLayoutId id="2147484229" r:id="rId18"/>
    <p:sldLayoutId id="2147484230" r:id="rId19"/>
    <p:sldLayoutId id="2147483764" r:id="rId20"/>
    <p:sldLayoutId id="2147483682" r:id="rId21"/>
    <p:sldLayoutId id="2147483767" r:id="rId22"/>
    <p:sldLayoutId id="2147483768" r:id="rId23"/>
    <p:sldLayoutId id="2147484095" r:id="rId24"/>
    <p:sldLayoutId id="2147483878" r:id="rId25"/>
    <p:sldLayoutId id="2147483879" r:id="rId26"/>
    <p:sldLayoutId id="2147483880" r:id="rId27"/>
    <p:sldLayoutId id="2147484217" r:id="rId28"/>
    <p:sldLayoutId id="2147483759" r:id="rId29"/>
    <p:sldLayoutId id="2147483760" r:id="rId30"/>
    <p:sldLayoutId id="2147483691" r:id="rId31"/>
    <p:sldLayoutId id="2147483803" r:id="rId32"/>
    <p:sldLayoutId id="214748380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25" r:id="rId2"/>
    <p:sldLayoutId id="2147483855" r:id="rId3"/>
    <p:sldLayoutId id="2147483826" r:id="rId4"/>
    <p:sldLayoutId id="2147483827" r:id="rId5"/>
    <p:sldLayoutId id="2147483856" r:id="rId6"/>
    <p:sldLayoutId id="2147483828" r:id="rId7"/>
    <p:sldLayoutId id="2147483829" r:id="rId8"/>
    <p:sldLayoutId id="2147483669" r:id="rId9"/>
    <p:sldLayoutId id="2147483670" r:id="rId10"/>
    <p:sldLayoutId id="2147483671" r:id="rId11"/>
    <p:sldLayoutId id="2147483849" r:id="rId12"/>
    <p:sldLayoutId id="21474838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VyDTpj8uxs8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9_SoyqdI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76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3200" u="sng"/>
          </a:p>
          <a:p>
            <a:pPr algn="l"/>
            <a:endParaRPr lang="en-US" sz="3200" u="sn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CF81BC-4F5E-075F-198E-5960A2E7AD84}"/>
              </a:ext>
            </a:extLst>
          </p:cNvPr>
          <p:cNvSpPr txBox="1"/>
          <p:nvPr/>
        </p:nvSpPr>
        <p:spPr>
          <a:xfrm>
            <a:off x="-4887" y="63365"/>
            <a:ext cx="85721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ea typeface="Calibri"/>
                <a:cs typeface="Calibri"/>
              </a:rPr>
              <a:t>Thursday 3rd April 2025</a:t>
            </a:r>
          </a:p>
          <a:p>
            <a:r>
              <a:rPr lang="en-GB" sz="3200" u="sng">
                <a:ea typeface="Calibri"/>
                <a:cs typeface="Calibri"/>
              </a:rPr>
              <a:t>Morning challenge</a:t>
            </a:r>
          </a:p>
        </p:txBody>
      </p:sp>
      <p:pic>
        <p:nvPicPr>
          <p:cNvPr id="7" name="Picture 6" descr="Trivia Quizzes - Free Daily Trivia Games – Big Daily Trivia">
            <a:extLst>
              <a:ext uri="{FF2B5EF4-FFF2-40B4-BE49-F238E27FC236}">
                <a16:creationId xmlns:a16="http://schemas.microsoft.com/office/drawing/2014/main" id="{8F97454E-FB07-45CE-9100-7D4EFD0F2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06" y="1607345"/>
            <a:ext cx="2038350" cy="1476375"/>
          </a:xfrm>
          <a:prstGeom prst="rect">
            <a:avLst/>
          </a:prstGeom>
        </p:spPr>
      </p:pic>
      <p:pic>
        <p:nvPicPr>
          <p:cNvPr id="8" name="Picture 7" descr="A logo with text on it&#10;&#10;Description automatically generated">
            <a:extLst>
              <a:ext uri="{FF2B5EF4-FFF2-40B4-BE49-F238E27FC236}">
                <a16:creationId xmlns:a16="http://schemas.microsoft.com/office/drawing/2014/main" id="{74FC38BC-4679-934E-7832-4D8D0BBF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612" y="0"/>
            <a:ext cx="2343150" cy="1476375"/>
          </a:xfrm>
          <a:prstGeom prst="rect">
            <a:avLst/>
          </a:prstGeom>
        </p:spPr>
      </p:pic>
      <p:pic>
        <p:nvPicPr>
          <p:cNvPr id="4" name="Picture 3" descr="World Maths Day | 3P Learning">
            <a:extLst>
              <a:ext uri="{FF2B5EF4-FFF2-40B4-BE49-F238E27FC236}">
                <a16:creationId xmlns:a16="http://schemas.microsoft.com/office/drawing/2014/main" id="{76CC7153-EE12-476A-184E-682F5ABBD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889" y="188654"/>
            <a:ext cx="2740818" cy="2174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E0007-A692-087C-C4ED-E5308099B1D5}"/>
              </a:ext>
            </a:extLst>
          </p:cNvPr>
          <p:cNvSpPr txBox="1"/>
          <p:nvPr/>
        </p:nvSpPr>
        <p:spPr>
          <a:xfrm>
            <a:off x="6621899" y="2557252"/>
            <a:ext cx="42463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ea typeface="Calibri"/>
                <a:cs typeface="Calibri"/>
              </a:rPr>
              <a:t>Assembly – 9.00 am</a:t>
            </a:r>
            <a:endParaRPr lang="en-GB" sz="2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0C003-2BC8-FBC8-1ECF-654A3EA58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368" y="1137780"/>
            <a:ext cx="4317264" cy="55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6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9B4B1-FC30-05FC-C772-5A31E592C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0105-A74C-51E4-97AD-79A5B5A1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0" y="-109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u="sng" dirty="0">
                <a:latin typeface="Comic Sans MS"/>
              </a:rPr>
              <a:t>03.04.25</a:t>
            </a:r>
            <a:br>
              <a:rPr lang="en-GB" sz="3600" b="0" u="sng" dirty="0">
                <a:latin typeface="Comic Sans MS"/>
              </a:rPr>
            </a:br>
            <a:r>
              <a:rPr lang="en-GB" sz="3600" b="0" u="sng" dirty="0">
                <a:latin typeface="Comic Sans MS"/>
              </a:rPr>
              <a:t>TBAT: use repeated addition and multiplication.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3BE29-4E3A-C55B-419D-2CE33AEFFB1E}"/>
              </a:ext>
            </a:extLst>
          </p:cNvPr>
          <p:cNvSpPr txBox="1"/>
          <p:nvPr/>
        </p:nvSpPr>
        <p:spPr>
          <a:xfrm>
            <a:off x="8069982" y="1432956"/>
            <a:ext cx="38728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One is A Snail Ten is a Crab by April Pulley Sayre and Jeff Sayre - YouTube</a:t>
            </a:r>
            <a:endParaRPr lang="en-US"/>
          </a:p>
        </p:txBody>
      </p:sp>
      <p:pic>
        <p:nvPicPr>
          <p:cNvPr id="4" name="Picture 3" descr="One Is a Snail, Ten Is a Crab: A Counting by Feet Book: Amazon.co.uk:  Pulley Sayre, April, Sayre, Jeffrey, Cecil, Randy: 9781844281640: Books">
            <a:extLst>
              <a:ext uri="{FF2B5EF4-FFF2-40B4-BE49-F238E27FC236}">
                <a16:creationId xmlns:a16="http://schemas.microsoft.com/office/drawing/2014/main" id="{5C6E13DB-FEE9-B625-5314-2E463C6A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70" y="1451378"/>
            <a:ext cx="5266113" cy="4584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2ACE69-9203-48F5-9207-D6516A69B932}"/>
              </a:ext>
            </a:extLst>
          </p:cNvPr>
          <p:cNvSpPr txBox="1"/>
          <p:nvPr/>
        </p:nvSpPr>
        <p:spPr>
          <a:xfrm>
            <a:off x="5486921" y="1694743"/>
            <a:ext cx="672711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Talk partners</a:t>
            </a:r>
            <a:endParaRPr lang="en-US" dirty="0"/>
          </a:p>
          <a:p>
            <a:r>
              <a:rPr lang="en-GB" sz="2800" dirty="0"/>
              <a:t>What characters did we meet in the book?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did we learn about these characters?</a:t>
            </a:r>
          </a:p>
        </p:txBody>
      </p:sp>
      <p:pic>
        <p:nvPicPr>
          <p:cNvPr id="6" name="Picture 5" descr="A cartoon of a dog and a blue bug&#10;&#10;AI-generated content may be incorrect.">
            <a:extLst>
              <a:ext uri="{FF2B5EF4-FFF2-40B4-BE49-F238E27FC236}">
                <a16:creationId xmlns:a16="http://schemas.microsoft.com/office/drawing/2014/main" id="{773C8D38-D4EB-AC8A-6122-8B4D42B9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694" y="2911339"/>
            <a:ext cx="605450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1527-63D9-3B2A-3FFC-09A9540E8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2375-3471-30CC-018D-C92DE087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0" y="-109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u="sng" dirty="0">
                <a:latin typeface="Comic Sans MS"/>
              </a:rPr>
              <a:t>03.04.25</a:t>
            </a:r>
            <a:br>
              <a:rPr lang="en-GB" sz="3600" b="0" u="sng" dirty="0">
                <a:latin typeface="Comic Sans MS"/>
              </a:rPr>
            </a:br>
            <a:r>
              <a:rPr lang="en-GB" sz="3600" b="0" u="sng" dirty="0">
                <a:latin typeface="Comic Sans MS"/>
              </a:rPr>
              <a:t>TBAT: use repeated addition and multiplication.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A29D93-3953-B686-23D4-7EF70B81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" y="1359694"/>
            <a:ext cx="8543925" cy="5067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A66AA-910F-5C3E-29BA-1143582A3532}"/>
              </a:ext>
            </a:extLst>
          </p:cNvPr>
          <p:cNvSpPr txBox="1"/>
          <p:nvPr/>
        </p:nvSpPr>
        <p:spPr>
          <a:xfrm>
            <a:off x="8844640" y="1696865"/>
            <a:ext cx="3348623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You are going to look at different ways to make 5 and then 10 by using addition.</a:t>
            </a:r>
          </a:p>
          <a:p>
            <a:endParaRPr lang="en-GB" sz="2800" dirty="0"/>
          </a:p>
          <a:p>
            <a:r>
              <a:rPr lang="en-GB" sz="2800" dirty="0"/>
              <a:t>Tick the boxes of the creatures needed and then show the calculation in the last column.</a:t>
            </a:r>
          </a:p>
        </p:txBody>
      </p:sp>
    </p:spTree>
    <p:extLst>
      <p:ext uri="{BB962C8B-B14F-4D97-AF65-F5344CB8AC3E}">
        <p14:creationId xmlns:p14="http://schemas.microsoft.com/office/powerpoint/2010/main" val="414766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52EEB-EE11-10B5-E8AF-A76CCF3C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D1BE-9B47-1F92-ABC3-BE1311794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0" y="-109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u="sng" dirty="0">
                <a:latin typeface="Comic Sans MS"/>
              </a:rPr>
              <a:t>03.04.25</a:t>
            </a:r>
            <a:br>
              <a:rPr lang="en-GB" sz="3600" b="0" u="sng" dirty="0">
                <a:latin typeface="Comic Sans MS"/>
              </a:rPr>
            </a:br>
            <a:r>
              <a:rPr lang="en-GB" sz="3600" b="0" u="sng" dirty="0">
                <a:latin typeface="Comic Sans MS"/>
              </a:rPr>
              <a:t>TBAT: use repeated addition and multiplication.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F05A4-832E-F7CA-D113-CC261AFE99FE}"/>
              </a:ext>
            </a:extLst>
          </p:cNvPr>
          <p:cNvSpPr txBox="1"/>
          <p:nvPr/>
        </p:nvSpPr>
        <p:spPr>
          <a:xfrm>
            <a:off x="6843386" y="1217112"/>
            <a:ext cx="5206652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We are now going to explore equal groups, repeated addition and multiplication calculations using the characters from the story. </a:t>
            </a:r>
          </a:p>
          <a:p>
            <a:endParaRPr lang="en-US" sz="2400" dirty="0"/>
          </a:p>
          <a:p>
            <a:r>
              <a:rPr lang="en-US" sz="2400" dirty="0"/>
              <a:t>For example: There are 5 boys with 2 feet. </a:t>
            </a:r>
          </a:p>
          <a:p>
            <a:r>
              <a:rPr lang="en-US" sz="2400" dirty="0"/>
              <a:t>5 equal groups of 2 make 10. </a:t>
            </a:r>
          </a:p>
          <a:p>
            <a:r>
              <a:rPr lang="en-US" sz="2400" dirty="0"/>
              <a:t>2 + 2 + 2 + 2 + 2 = 10 </a:t>
            </a:r>
            <a:endParaRPr lang="en-US" sz="2400"/>
          </a:p>
          <a:p>
            <a:r>
              <a:rPr lang="en-US" sz="2400" dirty="0"/>
              <a:t>2 × 5 = 10 </a:t>
            </a:r>
          </a:p>
          <a:p>
            <a:r>
              <a:rPr lang="en-US" sz="2400" dirty="0"/>
              <a:t>5 × 2 = 10</a:t>
            </a:r>
          </a:p>
          <a:p>
            <a:endParaRPr lang="en-US" sz="2400" dirty="0"/>
          </a:p>
          <a:p>
            <a:r>
              <a:rPr lang="en-US" sz="2400" dirty="0"/>
              <a:t>What other ways can you make equal groups?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CB613-095E-8908-97B0-3FF86A66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" y="1845468"/>
            <a:ext cx="6529389" cy="423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8032E-A8AB-7B61-A44D-3C3A65B73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D7BA-9E4F-31EB-3258-3369B8E4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70" y="-10940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0" u="sng" dirty="0">
                <a:latin typeface="Comic Sans MS"/>
              </a:rPr>
              <a:t>03.04.25</a:t>
            </a:r>
            <a:br>
              <a:rPr lang="en-GB" sz="3600" b="0" u="sng" dirty="0">
                <a:latin typeface="Comic Sans MS"/>
              </a:rPr>
            </a:br>
            <a:r>
              <a:rPr lang="en-GB" sz="3600" b="0" u="sng" dirty="0">
                <a:latin typeface="Comic Sans MS"/>
              </a:rPr>
              <a:t>TBAT: use repeated addition and multiplication.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09CE7-FE45-DF4D-F1DE-BBCFF19EC17A}"/>
              </a:ext>
            </a:extLst>
          </p:cNvPr>
          <p:cNvSpPr txBox="1"/>
          <p:nvPr/>
        </p:nvSpPr>
        <p:spPr>
          <a:xfrm>
            <a:off x="-2707" y="1514768"/>
            <a:ext cx="1175508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Challenge – you can only use each character from the story once!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What is the largest number you can make using only the odd number of feet?</a:t>
            </a:r>
          </a:p>
          <a:p>
            <a:pPr marL="457200" indent="-457200">
              <a:buAutoNum type="arabicPeriod"/>
            </a:pPr>
            <a:r>
              <a:rPr lang="en-US" sz="2400" dirty="0"/>
              <a:t>What is the largest number you can make using only the even number of feet?</a:t>
            </a:r>
          </a:p>
          <a:p>
            <a:pPr marL="457200" indent="-457200">
              <a:buAutoNum type="arabicPeriod"/>
            </a:pPr>
            <a:r>
              <a:rPr lang="en-US" sz="2400" dirty="0"/>
              <a:t>What is the smallest number you can make using only the odd number of feet?</a:t>
            </a:r>
          </a:p>
          <a:p>
            <a:pPr marL="457200" indent="-457200">
              <a:buAutoNum type="arabicPeriod"/>
            </a:pPr>
            <a:r>
              <a:rPr lang="en-US" sz="2400" dirty="0"/>
              <a:t>What is the smallest number you can make using only the even number of feet?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E0243-FAC4-60B6-D70C-20F19CD9AF0F}"/>
              </a:ext>
            </a:extLst>
          </p:cNvPr>
          <p:cNvSpPr txBox="1"/>
          <p:nvPr/>
        </p:nvSpPr>
        <p:spPr>
          <a:xfrm>
            <a:off x="2469" y="4095234"/>
            <a:ext cx="1104169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solidFill>
                  <a:srgbClr val="FF0000"/>
                </a:solidFill>
              </a:rPr>
              <a:t>Mastery</a:t>
            </a:r>
          </a:p>
          <a:p>
            <a:r>
              <a:rPr lang="en-GB" sz="2400" dirty="0"/>
              <a:t>A family of 5 are walking their 3 dogs on the beach when they see 4 crabs run past. Each crab is carrying a snail and each snail has a fly on its back.</a:t>
            </a:r>
          </a:p>
          <a:p>
            <a:r>
              <a:rPr lang="en-GB" sz="2400" dirty="0"/>
              <a:t>How many feet are there altogether.</a:t>
            </a:r>
          </a:p>
          <a:p>
            <a:r>
              <a:rPr lang="en-GB" sz="2400" dirty="0"/>
              <a:t>Show your calculation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61F01-8932-57B4-1712-A394A723CFD5}"/>
              </a:ext>
            </a:extLst>
          </p:cNvPr>
          <p:cNvSpPr txBox="1"/>
          <p:nvPr/>
        </p:nvSpPr>
        <p:spPr>
          <a:xfrm>
            <a:off x="2447" y="6184614"/>
            <a:ext cx="120959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Greater depth</a:t>
            </a:r>
            <a:r>
              <a:rPr lang="en-GB" sz="2400" dirty="0"/>
              <a:t> – How many ways can you make 100 feet? Show me!</a:t>
            </a:r>
          </a:p>
        </p:txBody>
      </p:sp>
    </p:spTree>
    <p:extLst>
      <p:ext uri="{BB962C8B-B14F-4D97-AF65-F5344CB8AC3E}">
        <p14:creationId xmlns:p14="http://schemas.microsoft.com/office/powerpoint/2010/main" val="43984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snail and a snail&#10;&#10;AI-generated content may be incorrect.">
            <a:extLst>
              <a:ext uri="{FF2B5EF4-FFF2-40B4-BE49-F238E27FC236}">
                <a16:creationId xmlns:a16="http://schemas.microsoft.com/office/drawing/2014/main" id="{34314898-F83E-CD2D-6A39-151B49BF6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55" y="708067"/>
            <a:ext cx="8999580" cy="5050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5A0F4E-D89C-C38F-218B-E20D98327B7F}"/>
              </a:ext>
            </a:extLst>
          </p:cNvPr>
          <p:cNvSpPr txBox="1"/>
          <p:nvPr/>
        </p:nvSpPr>
        <p:spPr>
          <a:xfrm>
            <a:off x="138011" y="69006"/>
            <a:ext cx="118552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latin typeface="Comic Sans MS"/>
              </a:rPr>
              <a:t>Thursday 3rd April</a:t>
            </a:r>
          </a:p>
          <a:p>
            <a:r>
              <a:rPr lang="en-GB" sz="3200" u="sng">
                <a:latin typeface="Comic Sans MS"/>
              </a:rPr>
              <a:t>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55E5C-EC0D-17BB-97A4-665D84DA4A51}"/>
              </a:ext>
            </a:extLst>
          </p:cNvPr>
          <p:cNvSpPr txBox="1"/>
          <p:nvPr/>
        </p:nvSpPr>
        <p:spPr>
          <a:xfrm>
            <a:off x="1954427" y="616602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How To Draw Snail 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12847-1063-5F59-60D7-09E4D868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79BF8E-0CB6-288C-2BF8-655D08E5A53D}"/>
              </a:ext>
            </a:extLst>
          </p:cNvPr>
          <p:cNvSpPr txBox="1"/>
          <p:nvPr/>
        </p:nvSpPr>
        <p:spPr>
          <a:xfrm>
            <a:off x="138011" y="69006"/>
            <a:ext cx="118552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Thursday 3rd April</a:t>
            </a:r>
          </a:p>
          <a:p>
            <a:r>
              <a:rPr lang="en-GB" sz="3200" u="sng" dirty="0">
                <a:latin typeface="Comic Sans MS"/>
              </a:rPr>
              <a:t>Science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287105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4B428-3354-974B-3A77-6EBB6023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BB8BE-2B11-7B92-31DB-141680831383}"/>
              </a:ext>
            </a:extLst>
          </p:cNvPr>
          <p:cNvSpPr txBox="1"/>
          <p:nvPr/>
        </p:nvSpPr>
        <p:spPr>
          <a:xfrm>
            <a:off x="138011" y="69006"/>
            <a:ext cx="118552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Comic Sans MS"/>
              </a:rPr>
              <a:t>Thursday 3rd April</a:t>
            </a:r>
          </a:p>
          <a:p>
            <a:r>
              <a:rPr lang="en-GB" sz="3200" u="sng" dirty="0">
                <a:latin typeface="Comic Sans MS"/>
              </a:rPr>
              <a:t>Geography Assessment</a:t>
            </a:r>
          </a:p>
        </p:txBody>
      </p:sp>
      <p:pic>
        <p:nvPicPr>
          <p:cNvPr id="2" name="Picture 1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7CFB8282-5BD2-4E75-ADF8-23B885D2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260" y="201944"/>
            <a:ext cx="4751837" cy="63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04CE7-B657-16CC-2F60-57971D6A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7277B9-1E9C-0835-6E88-A2FDDC80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2pm</a:t>
            </a:r>
          </a:p>
        </p:txBody>
      </p:sp>
      <p:pic>
        <p:nvPicPr>
          <p:cNvPr id="2" name="Picture 1" descr="What are the objectives of the school Assembly? - ODM Public School Blogs -  No. 1 CBSE School in Odisha">
            <a:extLst>
              <a:ext uri="{FF2B5EF4-FFF2-40B4-BE49-F238E27FC236}">
                <a16:creationId xmlns:a16="http://schemas.microsoft.com/office/drawing/2014/main" id="{AA1B552C-ED5A-A937-E393-04576FF3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85" y="1825625"/>
            <a:ext cx="622483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557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73F1A-1194-45CE-B890-85BA9B43BD56}">
  <ds:schemaRefs>
    <ds:schemaRef ds:uri="5519ec2d-3025-400a-aa14-bba49a7e18f3"/>
    <ds:schemaRef ds:uri="e255f982-5f1f-41c7-871f-7a91432a548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E9D5FE-9982-4450-BA84-486C028E48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7C6AB5-3FBF-4929-A7B7-87E724ACC44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03.04.25 TBAT: use repeated addition and multiplication.</vt:lpstr>
      <vt:lpstr>03.04.25 TBAT: use repeated addition and multiplication.</vt:lpstr>
      <vt:lpstr>03.04.25 TBAT: use repeated addition and multiplication.</vt:lpstr>
      <vt:lpstr>03.04.25 TBAT: use repeated addition and multiplication.</vt:lpstr>
      <vt:lpstr>PowerPoint Presentation</vt:lpstr>
      <vt:lpstr>PowerPoint Presentation</vt:lpstr>
      <vt:lpstr>PowerPoint Presentation</vt:lpstr>
      <vt:lpstr>2pm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165</cp:revision>
  <dcterms:created xsi:type="dcterms:W3CDTF">2024-09-07T15:58:15Z</dcterms:created>
  <dcterms:modified xsi:type="dcterms:W3CDTF">2025-04-03T09:47:30Z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