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7" r:id="rId4"/>
    <p:sldMasterId id="2147484789" r:id="rId5"/>
  </p:sldMasterIdLst>
  <p:notesMasterIdLst>
    <p:notesMasterId r:id="rId50"/>
  </p:notesMasterIdLst>
  <p:sldIdLst>
    <p:sldId id="257" r:id="rId6"/>
    <p:sldId id="1471" r:id="rId7"/>
    <p:sldId id="1520" r:id="rId8"/>
    <p:sldId id="453" r:id="rId9"/>
    <p:sldId id="570" r:id="rId10"/>
    <p:sldId id="394" r:id="rId11"/>
    <p:sldId id="711" r:id="rId12"/>
    <p:sldId id="1543" r:id="rId13"/>
    <p:sldId id="1544" r:id="rId14"/>
    <p:sldId id="1545" r:id="rId15"/>
    <p:sldId id="1546" r:id="rId16"/>
    <p:sldId id="1547" r:id="rId17"/>
    <p:sldId id="1548" r:id="rId18"/>
    <p:sldId id="1549" r:id="rId19"/>
    <p:sldId id="1550" r:id="rId20"/>
    <p:sldId id="1542" r:id="rId21"/>
    <p:sldId id="295" r:id="rId22"/>
    <p:sldId id="406" r:id="rId23"/>
    <p:sldId id="294" r:id="rId24"/>
    <p:sldId id="296" r:id="rId25"/>
    <p:sldId id="297" r:id="rId26"/>
    <p:sldId id="378" r:id="rId27"/>
    <p:sldId id="357" r:id="rId28"/>
    <p:sldId id="290" r:id="rId29"/>
    <p:sldId id="407" r:id="rId30"/>
    <p:sldId id="1509" r:id="rId31"/>
    <p:sldId id="529" r:id="rId32"/>
    <p:sldId id="530" r:id="rId33"/>
    <p:sldId id="531" r:id="rId34"/>
    <p:sldId id="532" r:id="rId35"/>
    <p:sldId id="1551" r:id="rId36"/>
    <p:sldId id="423" r:id="rId37"/>
    <p:sldId id="577" r:id="rId38"/>
    <p:sldId id="1561" r:id="rId39"/>
    <p:sldId id="1552" r:id="rId40"/>
    <p:sldId id="1553" r:id="rId41"/>
    <p:sldId id="1554" r:id="rId42"/>
    <p:sldId id="1555" r:id="rId43"/>
    <p:sldId id="1556" r:id="rId44"/>
    <p:sldId id="1557" r:id="rId45"/>
    <p:sldId id="1558" r:id="rId46"/>
    <p:sldId id="1559" r:id="rId47"/>
    <p:sldId id="1560" r:id="rId48"/>
    <p:sldId id="156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619215-C96A-467D-B98B-425C183A7627}" v="191" dt="2025-04-02T08:00:49.633"/>
    <p1510:client id="{52C32526-A74E-5766-E430-997A36BC1D3F}" v="5" dt="2025-03-31T11:00:35.755"/>
    <p1510:client id="{55AD42C1-E009-44E7-A154-A07F0A96C384}" v="191" dt="2025-03-31T09:30:23"/>
    <p1510:client id="{82C77450-D025-451A-9036-B0C6D5EF69BE}" v="1030" dt="2025-04-01T15:00:08.047"/>
    <p1510:client id="{AED8875C-A180-4FE2-838F-F145B9460F20}" v="175" dt="2025-03-31T15:22:27.304"/>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6EE6E3-0824-4B93-9841-F9BF13EABE19}" type="datetimeFigureOut">
              <a:t>4/2/2025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A02FC3-4B51-41A8-9DC3-64F95F13063E}" type="slidenum">
              <a:t>‹#›</a:t>
            </a:fld>
            <a:endParaRPr lang="en-GB"/>
          </a:p>
        </p:txBody>
      </p:sp>
    </p:spTree>
    <p:extLst>
      <p:ext uri="{BB962C8B-B14F-4D97-AF65-F5344CB8AC3E}">
        <p14:creationId xmlns:p14="http://schemas.microsoft.com/office/powerpoint/2010/main" val="2357225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hyperlink" Target="https://www.twinkl.co.uk/resource/ks2-figuring-out-figurative-language-techniques-personification-activity-pack-t-e-1708336521?q=figurative+language&amp;pos=36&amp;sid=2195342193" TargetMode="Externa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s://www.twinkl.co.uk/resource/ks2-figuring-out-figurative-language-techniques-personification-activity-pack-t-e-1708336521?q=figurative+language&amp;pos=36&amp;sid=2195342193" TargetMode="Externa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hyperlink" Target="https://www.twinkl.co.uk/resource/ks2-figuring-out-figurative-language-techniques-personification-activity-pack-t-e-1708336521?q=figurative+language&amp;pos=36&amp;sid=2195342193" TargetMode="Externa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arge image and text under (with heading)">
  <p:cSld name="TITLE_4_1_1_2_1">
    <p:spTree>
      <p:nvGrpSpPr>
        <p:cNvPr id="1" name="Shape 19"/>
        <p:cNvGrpSpPr/>
        <p:nvPr/>
      </p:nvGrpSpPr>
      <p:grpSpPr>
        <a:xfrm>
          <a:off x="0" y="0"/>
          <a:ext cx="0" cy="0"/>
          <a:chOff x="0" y="0"/>
          <a:chExt cx="0" cy="0"/>
        </a:xfrm>
      </p:grpSpPr>
      <p:sp>
        <p:nvSpPr>
          <p:cNvPr id="20" name="Google Shape;20;p19"/>
          <p:cNvSpPr txBox="1">
            <a:spLocks noGrp="1"/>
          </p:cNvSpPr>
          <p:nvPr>
            <p:ph type="body" idx="1"/>
          </p:nvPr>
        </p:nvSpPr>
        <p:spPr>
          <a:xfrm>
            <a:off x="414533" y="1356967"/>
            <a:ext cx="11361600" cy="41296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21" name="Google Shape;21;p19"/>
          <p:cNvSpPr txBox="1">
            <a:spLocks noGrp="1"/>
          </p:cNvSpPr>
          <p:nvPr>
            <p:ph type="body" idx="2"/>
          </p:nvPr>
        </p:nvSpPr>
        <p:spPr>
          <a:xfrm>
            <a:off x="414533" y="5490132"/>
            <a:ext cx="11361600" cy="9308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22" name="Google Shape;22;p19"/>
          <p:cNvSpPr txBox="1">
            <a:spLocks noGrp="1"/>
          </p:cNvSpPr>
          <p:nvPr>
            <p:ph type="title"/>
          </p:nvPr>
        </p:nvSpPr>
        <p:spPr>
          <a:xfrm>
            <a:off x="414533" y="426133"/>
            <a:ext cx="11361600" cy="93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sz="3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 name="Google Shape;23;p19"/>
          <p:cNvSpPr txBox="1">
            <a:spLocks noGrp="1"/>
          </p:cNvSpPr>
          <p:nvPr>
            <p:ph type="sldNum" idx="12"/>
          </p:nvPr>
        </p:nvSpPr>
        <p:spPr>
          <a:xfrm>
            <a:off x="11776267" y="6439067"/>
            <a:ext cx="415600" cy="4188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1pPr>
            <a:lvl2pPr marL="0" marR="0" lvl="1"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2pPr>
            <a:lvl3pPr marL="0" marR="0" lvl="2"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3pPr>
            <a:lvl4pPr marL="0" marR="0" lvl="3"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4pPr>
            <a:lvl5pPr marL="0" marR="0" lvl="4"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5pPr>
            <a:lvl6pPr marL="0" marR="0" lvl="5"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6pPr>
            <a:lvl7pPr marL="0" marR="0" lvl="6"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7pPr>
            <a:lvl8pPr marL="0" marR="0" lvl="7"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8pPr>
            <a:lvl9pPr marL="0" marR="0" lvl="8"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
        <p:nvSpPr>
          <p:cNvPr id="24" name="Google Shape;24;p19"/>
          <p:cNvSpPr txBox="1">
            <a:spLocks noGrp="1"/>
          </p:cNvSpPr>
          <p:nvPr>
            <p:ph type="subTitle" idx="3"/>
          </p:nvPr>
        </p:nvSpPr>
        <p:spPr>
          <a:xfrm>
            <a:off x="7010400" y="0"/>
            <a:ext cx="4753200" cy="418800"/>
          </a:xfrm>
          <a:prstGeom prst="rect">
            <a:avLst/>
          </a:prstGeom>
          <a:noFill/>
          <a:ln>
            <a:noFill/>
          </a:ln>
        </p:spPr>
        <p:txBody>
          <a:bodyPr spcFirstLastPara="1" wrap="square" lIns="91425" tIns="91425" rIns="0" bIns="91425" anchor="ctr" anchorCtr="0">
            <a:noAutofit/>
          </a:bodyPr>
          <a:lstStyle>
            <a:lvl1pPr lvl="0" algn="r">
              <a:lnSpc>
                <a:spcPct val="100000"/>
              </a:lnSpc>
              <a:spcBef>
                <a:spcPts val="0"/>
              </a:spcBef>
              <a:spcAft>
                <a:spcPts val="0"/>
              </a:spcAft>
              <a:buSzPts val="1800"/>
              <a:buNone/>
              <a:defRPr sz="1600" b="1"/>
            </a:lvl1pPr>
            <a:lvl2pPr lvl="1" algn="l">
              <a:lnSpc>
                <a:spcPct val="115000"/>
              </a:lnSpc>
              <a:spcBef>
                <a:spcPts val="0"/>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92366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xt or Images side by side">
  <p:cSld name="TITLE_4_1_1_1_3_1_1_1">
    <p:spTree>
      <p:nvGrpSpPr>
        <p:cNvPr id="1" name="Shape 25"/>
        <p:cNvGrpSpPr/>
        <p:nvPr/>
      </p:nvGrpSpPr>
      <p:grpSpPr>
        <a:xfrm>
          <a:off x="0" y="0"/>
          <a:ext cx="0" cy="0"/>
          <a:chOff x="0" y="0"/>
          <a:chExt cx="0" cy="0"/>
        </a:xfrm>
      </p:grpSpPr>
      <p:sp>
        <p:nvSpPr>
          <p:cNvPr id="26" name="Google Shape;26;p20"/>
          <p:cNvSpPr txBox="1">
            <a:spLocks noGrp="1"/>
          </p:cNvSpPr>
          <p:nvPr>
            <p:ph type="body" idx="1"/>
          </p:nvPr>
        </p:nvSpPr>
        <p:spPr>
          <a:xfrm>
            <a:off x="414533" y="1560165"/>
            <a:ext cx="5462000" cy="48788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27" name="Google Shape;27;p20"/>
          <p:cNvSpPr txBox="1">
            <a:spLocks noGrp="1"/>
          </p:cNvSpPr>
          <p:nvPr>
            <p:ph type="title"/>
          </p:nvPr>
        </p:nvSpPr>
        <p:spPr>
          <a:xfrm>
            <a:off x="414533" y="426133"/>
            <a:ext cx="11361600" cy="93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sz="3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p20"/>
          <p:cNvSpPr txBox="1">
            <a:spLocks noGrp="1"/>
          </p:cNvSpPr>
          <p:nvPr>
            <p:ph type="sldNum" idx="12"/>
          </p:nvPr>
        </p:nvSpPr>
        <p:spPr>
          <a:xfrm>
            <a:off x="11776267" y="6439067"/>
            <a:ext cx="415600" cy="4188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1pPr>
            <a:lvl2pPr marL="0" marR="0" lvl="1"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2pPr>
            <a:lvl3pPr marL="0" marR="0" lvl="2"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3pPr>
            <a:lvl4pPr marL="0" marR="0" lvl="3"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4pPr>
            <a:lvl5pPr marL="0" marR="0" lvl="4"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5pPr>
            <a:lvl6pPr marL="0" marR="0" lvl="5"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6pPr>
            <a:lvl7pPr marL="0" marR="0" lvl="6"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7pPr>
            <a:lvl8pPr marL="0" marR="0" lvl="7"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8pPr>
            <a:lvl9pPr marL="0" marR="0" lvl="8"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
        <p:nvSpPr>
          <p:cNvPr id="29" name="Google Shape;29;p20"/>
          <p:cNvSpPr txBox="1">
            <a:spLocks noGrp="1"/>
          </p:cNvSpPr>
          <p:nvPr>
            <p:ph type="body" idx="2"/>
          </p:nvPr>
        </p:nvSpPr>
        <p:spPr>
          <a:xfrm>
            <a:off x="6315467" y="1560133"/>
            <a:ext cx="5462000" cy="48788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30" name="Google Shape;30;p20"/>
          <p:cNvSpPr txBox="1">
            <a:spLocks noGrp="1"/>
          </p:cNvSpPr>
          <p:nvPr>
            <p:ph type="subTitle" idx="3"/>
          </p:nvPr>
        </p:nvSpPr>
        <p:spPr>
          <a:xfrm>
            <a:off x="7010400" y="0"/>
            <a:ext cx="4753200" cy="418800"/>
          </a:xfrm>
          <a:prstGeom prst="rect">
            <a:avLst/>
          </a:prstGeom>
          <a:noFill/>
          <a:ln>
            <a:noFill/>
          </a:ln>
        </p:spPr>
        <p:txBody>
          <a:bodyPr spcFirstLastPara="1" wrap="square" lIns="91425" tIns="91425" rIns="0" bIns="91425" anchor="ctr" anchorCtr="0">
            <a:noAutofit/>
          </a:bodyPr>
          <a:lstStyle>
            <a:lvl1pPr lvl="0" algn="r">
              <a:lnSpc>
                <a:spcPct val="100000"/>
              </a:lnSpc>
              <a:spcBef>
                <a:spcPts val="0"/>
              </a:spcBef>
              <a:spcAft>
                <a:spcPts val="0"/>
              </a:spcAft>
              <a:buSzPts val="1800"/>
              <a:buNone/>
              <a:defRPr sz="1600" b="1"/>
            </a:lvl1pPr>
            <a:lvl2pPr lvl="1" algn="l">
              <a:lnSpc>
                <a:spcPct val="115000"/>
              </a:lnSpc>
              <a:spcBef>
                <a:spcPts val="0"/>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26334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bjectives / Questions / Lists">
  <p:cSld name="TITLE_4_1_1_1_2">
    <p:spTree>
      <p:nvGrpSpPr>
        <p:cNvPr id="1" name="Shape 14"/>
        <p:cNvGrpSpPr/>
        <p:nvPr/>
      </p:nvGrpSpPr>
      <p:grpSpPr>
        <a:xfrm>
          <a:off x="0" y="0"/>
          <a:ext cx="0" cy="0"/>
          <a:chOff x="0" y="0"/>
          <a:chExt cx="0" cy="0"/>
        </a:xfrm>
      </p:grpSpPr>
      <p:sp>
        <p:nvSpPr>
          <p:cNvPr id="15" name="Google Shape;15;p18"/>
          <p:cNvSpPr txBox="1">
            <a:spLocks noGrp="1"/>
          </p:cNvSpPr>
          <p:nvPr>
            <p:ph type="body" idx="1"/>
          </p:nvPr>
        </p:nvSpPr>
        <p:spPr>
          <a:xfrm>
            <a:off x="414533" y="1356967"/>
            <a:ext cx="11362800" cy="50820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16" name="Google Shape;16;p18"/>
          <p:cNvSpPr txBox="1">
            <a:spLocks noGrp="1"/>
          </p:cNvSpPr>
          <p:nvPr>
            <p:ph type="title"/>
          </p:nvPr>
        </p:nvSpPr>
        <p:spPr>
          <a:xfrm>
            <a:off x="414533" y="414533"/>
            <a:ext cx="11362800" cy="942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sz="3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7" name="Google Shape;17;p18"/>
          <p:cNvSpPr txBox="1">
            <a:spLocks noGrp="1"/>
          </p:cNvSpPr>
          <p:nvPr>
            <p:ph type="sldNum" idx="12"/>
          </p:nvPr>
        </p:nvSpPr>
        <p:spPr>
          <a:xfrm>
            <a:off x="11776267" y="6439067"/>
            <a:ext cx="415600" cy="4188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1pPr>
            <a:lvl2pPr marL="0" marR="0" lvl="1"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2pPr>
            <a:lvl3pPr marL="0" marR="0" lvl="2"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3pPr>
            <a:lvl4pPr marL="0" marR="0" lvl="3"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4pPr>
            <a:lvl5pPr marL="0" marR="0" lvl="4"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5pPr>
            <a:lvl6pPr marL="0" marR="0" lvl="5"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6pPr>
            <a:lvl7pPr marL="0" marR="0" lvl="6"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7pPr>
            <a:lvl8pPr marL="0" marR="0" lvl="7"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8pPr>
            <a:lvl9pPr marL="0" marR="0" lvl="8"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
        <p:nvSpPr>
          <p:cNvPr id="18" name="Google Shape;18;p18"/>
          <p:cNvSpPr txBox="1">
            <a:spLocks noGrp="1"/>
          </p:cNvSpPr>
          <p:nvPr>
            <p:ph type="subTitle" idx="2"/>
          </p:nvPr>
        </p:nvSpPr>
        <p:spPr>
          <a:xfrm>
            <a:off x="7010400" y="0"/>
            <a:ext cx="4753200" cy="418800"/>
          </a:xfrm>
          <a:prstGeom prst="rect">
            <a:avLst/>
          </a:prstGeom>
          <a:noFill/>
          <a:ln>
            <a:noFill/>
          </a:ln>
        </p:spPr>
        <p:txBody>
          <a:bodyPr spcFirstLastPara="1" wrap="square" lIns="91425" tIns="91425" rIns="0" bIns="91425" anchor="ctr" anchorCtr="0">
            <a:noAutofit/>
          </a:bodyPr>
          <a:lstStyle>
            <a:lvl1pPr lvl="0" algn="r">
              <a:lnSpc>
                <a:spcPct val="100000"/>
              </a:lnSpc>
              <a:spcBef>
                <a:spcPts val="0"/>
              </a:spcBef>
              <a:spcAft>
                <a:spcPts val="0"/>
              </a:spcAft>
              <a:buSzPts val="1800"/>
              <a:buNone/>
              <a:defRPr sz="1600" b="1"/>
            </a:lvl1pPr>
            <a:lvl2pPr lvl="1" algn="l">
              <a:lnSpc>
                <a:spcPct val="115000"/>
              </a:lnSpc>
              <a:spcBef>
                <a:spcPts val="0"/>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465272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Large image (no text under)">
  <p:cSld name="TITLE_4_1_1_1_3_2_1">
    <p:spTree>
      <p:nvGrpSpPr>
        <p:cNvPr id="1" name="Shape 31"/>
        <p:cNvGrpSpPr/>
        <p:nvPr/>
      </p:nvGrpSpPr>
      <p:grpSpPr>
        <a:xfrm>
          <a:off x="0" y="0"/>
          <a:ext cx="0" cy="0"/>
          <a:chOff x="0" y="0"/>
          <a:chExt cx="0" cy="0"/>
        </a:xfrm>
      </p:grpSpPr>
      <p:sp>
        <p:nvSpPr>
          <p:cNvPr id="32" name="Google Shape;32;p21"/>
          <p:cNvSpPr txBox="1">
            <a:spLocks noGrp="1"/>
          </p:cNvSpPr>
          <p:nvPr>
            <p:ph type="body" idx="1"/>
          </p:nvPr>
        </p:nvSpPr>
        <p:spPr>
          <a:xfrm>
            <a:off x="414533" y="1356967"/>
            <a:ext cx="11361600" cy="50820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33" name="Google Shape;33;p21"/>
          <p:cNvSpPr txBox="1">
            <a:spLocks noGrp="1"/>
          </p:cNvSpPr>
          <p:nvPr>
            <p:ph type="title"/>
          </p:nvPr>
        </p:nvSpPr>
        <p:spPr>
          <a:xfrm>
            <a:off x="414533" y="426133"/>
            <a:ext cx="11361600" cy="9452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sz="3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4" name="Google Shape;34;p21"/>
          <p:cNvSpPr txBox="1">
            <a:spLocks noGrp="1"/>
          </p:cNvSpPr>
          <p:nvPr>
            <p:ph type="sldNum" idx="12"/>
          </p:nvPr>
        </p:nvSpPr>
        <p:spPr>
          <a:xfrm>
            <a:off x="11776267" y="6439067"/>
            <a:ext cx="415600" cy="4188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1pPr>
            <a:lvl2pPr marL="0" marR="0" lvl="1"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2pPr>
            <a:lvl3pPr marL="0" marR="0" lvl="2"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3pPr>
            <a:lvl4pPr marL="0" marR="0" lvl="3"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4pPr>
            <a:lvl5pPr marL="0" marR="0" lvl="4"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5pPr>
            <a:lvl6pPr marL="0" marR="0" lvl="5"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6pPr>
            <a:lvl7pPr marL="0" marR="0" lvl="6"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7pPr>
            <a:lvl8pPr marL="0" marR="0" lvl="7"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8pPr>
            <a:lvl9pPr marL="0" marR="0" lvl="8"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
        <p:nvSpPr>
          <p:cNvPr id="35" name="Google Shape;35;p21"/>
          <p:cNvSpPr txBox="1">
            <a:spLocks noGrp="1"/>
          </p:cNvSpPr>
          <p:nvPr>
            <p:ph type="subTitle" idx="2"/>
          </p:nvPr>
        </p:nvSpPr>
        <p:spPr>
          <a:xfrm>
            <a:off x="7010400" y="0"/>
            <a:ext cx="4753200" cy="418800"/>
          </a:xfrm>
          <a:prstGeom prst="rect">
            <a:avLst/>
          </a:prstGeom>
          <a:noFill/>
          <a:ln>
            <a:noFill/>
          </a:ln>
        </p:spPr>
        <p:txBody>
          <a:bodyPr spcFirstLastPara="1" wrap="square" lIns="91425" tIns="91425" rIns="0" bIns="91425" anchor="ctr" anchorCtr="0">
            <a:noAutofit/>
          </a:bodyPr>
          <a:lstStyle>
            <a:lvl1pPr lvl="0" algn="r">
              <a:lnSpc>
                <a:spcPct val="100000"/>
              </a:lnSpc>
              <a:spcBef>
                <a:spcPts val="0"/>
              </a:spcBef>
              <a:spcAft>
                <a:spcPts val="0"/>
              </a:spcAft>
              <a:buSzPts val="1800"/>
              <a:buNone/>
              <a:defRPr sz="1600" b="1"/>
            </a:lvl1pPr>
            <a:lvl2pPr lvl="1" algn="l">
              <a:lnSpc>
                <a:spcPct val="115000"/>
              </a:lnSpc>
              <a:spcBef>
                <a:spcPts val="0"/>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713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6862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Y3 Key Info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E0BF20-1272-4A66-8D7B-C98EEFAAFAC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468" y="1388"/>
            <a:ext cx="12187064" cy="6855224"/>
          </a:xfrm>
          <a:prstGeom prst="rect">
            <a:avLst/>
          </a:prstGeom>
        </p:spPr>
      </p:pic>
      <p:sp>
        <p:nvSpPr>
          <p:cNvPr id="3" name="TextBox 2">
            <a:extLst>
              <a:ext uri="{FF2B5EF4-FFF2-40B4-BE49-F238E27FC236}">
                <a16:creationId xmlns:a16="http://schemas.microsoft.com/office/drawing/2014/main" id="{DFFC5C3F-0E06-4616-B9AE-24FDF255647C}"/>
              </a:ext>
            </a:extLst>
          </p:cNvPr>
          <p:cNvSpPr txBox="1"/>
          <p:nvPr userDrawn="1"/>
        </p:nvSpPr>
        <p:spPr>
          <a:xfrm>
            <a:off x="261257" y="272141"/>
            <a:ext cx="11669486" cy="523220"/>
          </a:xfrm>
          <a:prstGeom prst="rect">
            <a:avLst/>
          </a:prstGeom>
          <a:noFill/>
        </p:spPr>
        <p:txBody>
          <a:bodyPr wrap="square" rtlCol="0">
            <a:spAutoFit/>
          </a:bodyPr>
          <a:lstStyle/>
          <a:p>
            <a:pPr algn="ctr"/>
            <a:r>
              <a:rPr lang="en-GB" sz="2800" b="1">
                <a:effectLst/>
                <a:latin typeface="Century Gothic" panose="020B0502020202020204" pitchFamily="34" charset="0"/>
              </a:rPr>
              <a:t>Key Information</a:t>
            </a:r>
            <a:endParaRPr lang="en-GB" sz="2800">
              <a:latin typeface="Century Gothic" panose="020B0502020202020204" pitchFamily="34" charset="0"/>
            </a:endParaRPr>
          </a:p>
        </p:txBody>
      </p:sp>
      <p:sp>
        <p:nvSpPr>
          <p:cNvPr id="6" name="Text Placeholder 7">
            <a:extLst>
              <a:ext uri="{FF2B5EF4-FFF2-40B4-BE49-F238E27FC236}">
                <a16:creationId xmlns:a16="http://schemas.microsoft.com/office/drawing/2014/main" id="{EBD1FAEE-489F-4553-A82D-A0F68FD77CED}"/>
              </a:ext>
            </a:extLst>
          </p:cNvPr>
          <p:cNvSpPr>
            <a:spLocks noGrp="1"/>
          </p:cNvSpPr>
          <p:nvPr>
            <p:ph type="body" sz="quarter" idx="11" hasCustomPrompt="1"/>
          </p:nvPr>
        </p:nvSpPr>
        <p:spPr>
          <a:xfrm>
            <a:off x="854528" y="2125450"/>
            <a:ext cx="10482943" cy="3139277"/>
          </a:xfrm>
          <a:prstGeom prst="rect">
            <a:avLst/>
          </a:prstGeom>
        </p:spPr>
        <p:txBody>
          <a:bodyPr/>
          <a:lstStyle>
            <a:lvl1pPr marL="0" indent="0">
              <a:buNone/>
              <a:defRPr sz="2000" b="1">
                <a:latin typeface="Century Gothic" panose="020B0502020202020204" pitchFamily="34" charset="0"/>
              </a:defRPr>
            </a:lvl1pPr>
            <a:lvl2pPr marL="457200" indent="0">
              <a:buNone/>
              <a:defRPr b="1">
                <a:latin typeface="Century Gothic" panose="020B0502020202020204" pitchFamily="34" charset="0"/>
              </a:defRPr>
            </a:lvl2pPr>
            <a:lvl3pPr marL="914400" indent="0">
              <a:buNone/>
              <a:defRPr b="1">
                <a:latin typeface="Century Gothic" panose="020B0502020202020204" pitchFamily="34" charset="0"/>
              </a:defRPr>
            </a:lvl3pPr>
            <a:lvl4pPr marL="1371600" indent="0">
              <a:buNone/>
              <a:defRPr b="1">
                <a:latin typeface="Century Gothic" panose="020B0502020202020204" pitchFamily="34" charset="0"/>
              </a:defRPr>
            </a:lvl4pPr>
            <a:lvl5pPr marL="1828800" indent="0">
              <a:buNone/>
              <a:defRPr b="1">
                <a:latin typeface="Century Gothic" panose="020B0502020202020204" pitchFamily="34" charset="0"/>
              </a:defRPr>
            </a:lvl5pPr>
          </a:lstStyle>
          <a:p>
            <a:pPr lvl="0"/>
            <a:r>
              <a:rPr lang="en-GB" err="1"/>
              <a:t>OtherText</a:t>
            </a:r>
            <a:endParaRPr lang="en-GB"/>
          </a:p>
        </p:txBody>
      </p:sp>
    </p:spTree>
    <p:extLst>
      <p:ext uri="{BB962C8B-B14F-4D97-AF65-F5344CB8AC3E}">
        <p14:creationId xmlns:p14="http://schemas.microsoft.com/office/powerpoint/2010/main" val="4079353207"/>
      </p:ext>
    </p:extLst>
  </p:cSld>
  <p:clrMapOvr>
    <a:masterClrMapping/>
  </p:clrMapOvr>
  <p:transition spd="slow">
    <p:cov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Y3 Question Segu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4D29493-C804-4451-B118-2E791354C52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468" y="1388"/>
            <a:ext cx="12187064" cy="6855224"/>
          </a:xfrm>
          <a:prstGeom prst="rect">
            <a:avLst/>
          </a:prstGeom>
        </p:spPr>
      </p:pic>
      <p:sp>
        <p:nvSpPr>
          <p:cNvPr id="4" name="Text Placeholder 7">
            <a:extLst>
              <a:ext uri="{FF2B5EF4-FFF2-40B4-BE49-F238E27FC236}">
                <a16:creationId xmlns:a16="http://schemas.microsoft.com/office/drawing/2014/main" id="{7DDBDCE6-E92B-4A64-8E30-4DD371889BFC}"/>
              </a:ext>
            </a:extLst>
          </p:cNvPr>
          <p:cNvSpPr>
            <a:spLocks noGrp="1"/>
          </p:cNvSpPr>
          <p:nvPr>
            <p:ph type="body" sz="quarter" idx="11" hasCustomPrompt="1"/>
          </p:nvPr>
        </p:nvSpPr>
        <p:spPr>
          <a:xfrm>
            <a:off x="1614467" y="2686017"/>
            <a:ext cx="8963066" cy="1775147"/>
          </a:xfrm>
          <a:prstGeom prst="rect">
            <a:avLst/>
          </a:prstGeom>
        </p:spPr>
        <p:txBody>
          <a:bodyPr/>
          <a:lstStyle>
            <a:lvl1pPr marL="0" indent="0">
              <a:buNone/>
              <a:defRPr sz="2400" b="1">
                <a:latin typeface="Century Gothic" panose="020B0502020202020204" pitchFamily="34" charset="0"/>
              </a:defRPr>
            </a:lvl1pPr>
            <a:lvl2pPr marL="457200" indent="0">
              <a:buNone/>
              <a:defRPr b="1">
                <a:latin typeface="Century Gothic" panose="020B0502020202020204" pitchFamily="34" charset="0"/>
              </a:defRPr>
            </a:lvl2pPr>
            <a:lvl3pPr marL="914400" indent="0">
              <a:buNone/>
              <a:defRPr b="1">
                <a:latin typeface="Century Gothic" panose="020B0502020202020204" pitchFamily="34" charset="0"/>
              </a:defRPr>
            </a:lvl3pPr>
            <a:lvl4pPr marL="1371600" indent="0">
              <a:buNone/>
              <a:defRPr b="1">
                <a:latin typeface="Century Gothic" panose="020B0502020202020204" pitchFamily="34" charset="0"/>
              </a:defRPr>
            </a:lvl4pPr>
            <a:lvl5pPr marL="1828800" indent="0">
              <a:buNone/>
              <a:defRPr b="1">
                <a:latin typeface="Century Gothic" panose="020B0502020202020204" pitchFamily="34" charset="0"/>
              </a:defRPr>
            </a:lvl5pPr>
          </a:lstStyle>
          <a:p>
            <a:pPr lvl="0"/>
            <a:r>
              <a:rPr lang="en-GB" err="1"/>
              <a:t>NowThatWeHave</a:t>
            </a:r>
            <a:r>
              <a:rPr lang="en-GB"/>
              <a:t>…</a:t>
            </a:r>
          </a:p>
          <a:p>
            <a:pPr lvl="0"/>
            <a:endParaRPr lang="en-GB"/>
          </a:p>
        </p:txBody>
      </p:sp>
    </p:spTree>
    <p:extLst>
      <p:ext uri="{BB962C8B-B14F-4D97-AF65-F5344CB8AC3E}">
        <p14:creationId xmlns:p14="http://schemas.microsoft.com/office/powerpoint/2010/main" val="4268642296"/>
      </p:ext>
    </p:extLst>
  </p:cSld>
  <p:clrMapOvr>
    <a:masterClrMapping/>
  </p:clrMapOvr>
  <p:transition spd="slow">
    <p:cov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Y3 Content Slide">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02E97D3A-E7BF-49BD-9CCB-DFE86FECC4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
        <p:nvSpPr>
          <p:cNvPr id="3" name="Text Placeholder 4">
            <a:extLst>
              <a:ext uri="{FF2B5EF4-FFF2-40B4-BE49-F238E27FC236}">
                <a16:creationId xmlns:a16="http://schemas.microsoft.com/office/drawing/2014/main" id="{9BE4FEF8-B347-4093-AFB5-AC1C551E0D00}"/>
              </a:ext>
            </a:extLst>
          </p:cNvPr>
          <p:cNvSpPr>
            <a:spLocks noGrp="1"/>
          </p:cNvSpPr>
          <p:nvPr>
            <p:ph type="body" sz="quarter" idx="10" hasCustomPrompt="1"/>
          </p:nvPr>
        </p:nvSpPr>
        <p:spPr>
          <a:xfrm>
            <a:off x="261938" y="289357"/>
            <a:ext cx="11712575" cy="892898"/>
          </a:xfrm>
          <a:prstGeom prst="rect">
            <a:avLst/>
          </a:prstGeom>
        </p:spPr>
        <p:txBody>
          <a:bodyPr/>
          <a:lstStyle>
            <a:lvl1pPr marL="0" indent="0">
              <a:buNone/>
              <a:defRPr sz="2200" b="1">
                <a:latin typeface="Century Gothic" panose="020B0502020202020204" pitchFamily="34" charset="0"/>
              </a:defRPr>
            </a:lvl1pPr>
            <a:lvl2pPr marL="457200" indent="0">
              <a:buNone/>
              <a:defRPr sz="1800" b="1">
                <a:latin typeface="Century Gothic" panose="020B0502020202020204" pitchFamily="34" charset="0"/>
              </a:defRPr>
            </a:lvl2pPr>
            <a:lvl3pPr marL="914400" indent="0">
              <a:buNone/>
              <a:defRPr sz="1600" b="1">
                <a:latin typeface="Century Gothic" panose="020B0502020202020204" pitchFamily="34" charset="0"/>
              </a:defRPr>
            </a:lvl3pPr>
            <a:lvl4pPr marL="1371600" indent="0">
              <a:buNone/>
              <a:defRPr sz="1400" b="1">
                <a:latin typeface="Century Gothic" panose="020B0502020202020204" pitchFamily="34" charset="0"/>
              </a:defRPr>
            </a:lvl4pPr>
            <a:lvl5pPr marL="1828800" indent="0">
              <a:buNone/>
              <a:defRPr sz="1400" b="1">
                <a:latin typeface="Century Gothic" panose="020B0502020202020204" pitchFamily="34" charset="0"/>
              </a:defRPr>
            </a:lvl5pPr>
          </a:lstStyle>
          <a:p>
            <a:pPr lvl="0"/>
            <a:r>
              <a:rPr lang="en-US" err="1"/>
              <a:t>TopText</a:t>
            </a:r>
            <a:endParaRPr lang="en-GB"/>
          </a:p>
        </p:txBody>
      </p:sp>
      <p:sp>
        <p:nvSpPr>
          <p:cNvPr id="4" name="Text Placeholder 7">
            <a:extLst>
              <a:ext uri="{FF2B5EF4-FFF2-40B4-BE49-F238E27FC236}">
                <a16:creationId xmlns:a16="http://schemas.microsoft.com/office/drawing/2014/main" id="{EF1F4440-FE66-49C1-B14D-9A367EF2ACD9}"/>
              </a:ext>
            </a:extLst>
          </p:cNvPr>
          <p:cNvSpPr>
            <a:spLocks noGrp="1"/>
          </p:cNvSpPr>
          <p:nvPr>
            <p:ph type="body" sz="quarter" idx="11" hasCustomPrompt="1"/>
          </p:nvPr>
        </p:nvSpPr>
        <p:spPr>
          <a:xfrm>
            <a:off x="261938" y="4286247"/>
            <a:ext cx="11712574" cy="978479"/>
          </a:xfrm>
          <a:prstGeom prst="rect">
            <a:avLst/>
          </a:prstGeom>
        </p:spPr>
        <p:txBody>
          <a:bodyPr/>
          <a:lstStyle>
            <a:lvl1pPr marL="0" indent="0">
              <a:buNone/>
              <a:defRPr sz="2000" b="1">
                <a:latin typeface="Century Gothic" panose="020B0502020202020204" pitchFamily="34" charset="0"/>
              </a:defRPr>
            </a:lvl1pPr>
            <a:lvl2pPr marL="457200" indent="0">
              <a:buNone/>
              <a:defRPr b="1">
                <a:latin typeface="Century Gothic" panose="020B0502020202020204" pitchFamily="34" charset="0"/>
              </a:defRPr>
            </a:lvl2pPr>
            <a:lvl3pPr marL="914400" indent="0">
              <a:buNone/>
              <a:defRPr b="1">
                <a:latin typeface="Century Gothic" panose="020B0502020202020204" pitchFamily="34" charset="0"/>
              </a:defRPr>
            </a:lvl3pPr>
            <a:lvl4pPr marL="1371600" indent="0">
              <a:buNone/>
              <a:defRPr b="1">
                <a:latin typeface="Century Gothic" panose="020B0502020202020204" pitchFamily="34" charset="0"/>
              </a:defRPr>
            </a:lvl4pPr>
            <a:lvl5pPr marL="1828800" indent="0">
              <a:buNone/>
              <a:defRPr b="1">
                <a:latin typeface="Century Gothic" panose="020B0502020202020204" pitchFamily="34" charset="0"/>
              </a:defRPr>
            </a:lvl5pPr>
          </a:lstStyle>
          <a:p>
            <a:pPr lvl="0"/>
            <a:r>
              <a:rPr lang="en-GB" err="1"/>
              <a:t>OtherText</a:t>
            </a:r>
            <a:endParaRPr lang="en-GB"/>
          </a:p>
        </p:txBody>
      </p:sp>
    </p:spTree>
    <p:extLst>
      <p:ext uri="{BB962C8B-B14F-4D97-AF65-F5344CB8AC3E}">
        <p14:creationId xmlns:p14="http://schemas.microsoft.com/office/powerpoint/2010/main" val="3203958653"/>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Question slide" type="tx">
  <p:cSld name="TITLE_AND_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658400" y="637600"/>
            <a:ext cx="11533600" cy="15448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rgbClr val="079EFA"/>
              </a:buClr>
              <a:buSzPts val="3600"/>
              <a:buFont typeface="Proxima Nova Semibold"/>
              <a:buChar char="●"/>
              <a:defRPr sz="4800">
                <a:solidFill>
                  <a:srgbClr val="079EFA"/>
                </a:solidFill>
                <a:latin typeface="Proxima Nova Semibold"/>
                <a:ea typeface="Proxima Nova Semibold"/>
                <a:cs typeface="Proxima Nova Semibold"/>
                <a:sym typeface="Proxima Nova Semibold"/>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17" name="Google Shape;17;p4"/>
          <p:cNvSpPr txBox="1">
            <a:spLocks noGrp="1"/>
          </p:cNvSpPr>
          <p:nvPr>
            <p:ph type="body" idx="1"/>
          </p:nvPr>
        </p:nvSpPr>
        <p:spPr>
          <a:xfrm>
            <a:off x="658400" y="2182400"/>
            <a:ext cx="11533600" cy="3909600"/>
          </a:xfrm>
          <a:prstGeom prst="rect">
            <a:avLst/>
          </a:prstGeom>
          <a:noFill/>
          <a:ln>
            <a:noFill/>
          </a:ln>
        </p:spPr>
        <p:txBody>
          <a:bodyPr spcFirstLastPara="1" wrap="square" lIns="91425" tIns="91425" rIns="91425" bIns="91425" anchor="ctr" anchorCtr="0">
            <a:noAutofit/>
          </a:bodyPr>
          <a:lstStyle>
            <a:lvl1pPr marL="609585" lvl="0" indent="-423323">
              <a:spcBef>
                <a:spcPts val="0"/>
              </a:spcBef>
              <a:spcAft>
                <a:spcPts val="0"/>
              </a:spcAft>
              <a:buClr>
                <a:srgbClr val="4B4B4B"/>
              </a:buClr>
              <a:buSzPts val="1400"/>
              <a:buFont typeface="Open Sans"/>
              <a:buChar char="●"/>
              <a:defRPr>
                <a:solidFill>
                  <a:srgbClr val="4B4B4B"/>
                </a:solidFill>
                <a:latin typeface="Open Sans"/>
                <a:ea typeface="Open Sans"/>
                <a:cs typeface="Open Sans"/>
                <a:sym typeface="Open Sans"/>
              </a:defRPr>
            </a:lvl1pPr>
            <a:lvl2pPr marL="1219170" lvl="1" indent="-423323">
              <a:spcBef>
                <a:spcPts val="0"/>
              </a:spcBef>
              <a:spcAft>
                <a:spcPts val="0"/>
              </a:spcAft>
              <a:buClr>
                <a:srgbClr val="4B4B4B"/>
              </a:buClr>
              <a:buSzPts val="1400"/>
              <a:buFont typeface="Open Sans"/>
              <a:buChar char="○"/>
              <a:defRPr>
                <a:solidFill>
                  <a:srgbClr val="4B4B4B"/>
                </a:solidFill>
                <a:latin typeface="Open Sans"/>
                <a:ea typeface="Open Sans"/>
                <a:cs typeface="Open Sans"/>
                <a:sym typeface="Open Sans"/>
              </a:defRPr>
            </a:lvl2pPr>
            <a:lvl3pPr marL="1828754" lvl="2" indent="-423323">
              <a:spcBef>
                <a:spcPts val="0"/>
              </a:spcBef>
              <a:spcAft>
                <a:spcPts val="0"/>
              </a:spcAft>
              <a:buClr>
                <a:srgbClr val="4B4B4B"/>
              </a:buClr>
              <a:buSzPts val="1400"/>
              <a:buFont typeface="Open Sans"/>
              <a:buChar char="■"/>
              <a:defRPr>
                <a:solidFill>
                  <a:srgbClr val="4B4B4B"/>
                </a:solidFill>
                <a:latin typeface="Open Sans"/>
                <a:ea typeface="Open Sans"/>
                <a:cs typeface="Open Sans"/>
                <a:sym typeface="Open Sans"/>
              </a:defRPr>
            </a:lvl3pPr>
            <a:lvl4pPr marL="2438339" lvl="3" indent="-423323">
              <a:spcBef>
                <a:spcPts val="0"/>
              </a:spcBef>
              <a:spcAft>
                <a:spcPts val="0"/>
              </a:spcAft>
              <a:buClr>
                <a:srgbClr val="4B4B4B"/>
              </a:buClr>
              <a:buSzPts val="1400"/>
              <a:buFont typeface="Open Sans"/>
              <a:buChar char="●"/>
              <a:defRPr>
                <a:solidFill>
                  <a:srgbClr val="4B4B4B"/>
                </a:solidFill>
                <a:latin typeface="Open Sans"/>
                <a:ea typeface="Open Sans"/>
                <a:cs typeface="Open Sans"/>
                <a:sym typeface="Open Sans"/>
              </a:defRPr>
            </a:lvl4pPr>
            <a:lvl5pPr marL="3047924" lvl="4" indent="-423323">
              <a:spcBef>
                <a:spcPts val="0"/>
              </a:spcBef>
              <a:spcAft>
                <a:spcPts val="0"/>
              </a:spcAft>
              <a:buClr>
                <a:srgbClr val="4B4B4B"/>
              </a:buClr>
              <a:buSzPts val="1400"/>
              <a:buFont typeface="Open Sans"/>
              <a:buChar char="○"/>
              <a:defRPr>
                <a:solidFill>
                  <a:srgbClr val="4B4B4B"/>
                </a:solidFill>
                <a:latin typeface="Open Sans"/>
                <a:ea typeface="Open Sans"/>
                <a:cs typeface="Open Sans"/>
                <a:sym typeface="Open Sans"/>
              </a:defRPr>
            </a:lvl5pPr>
            <a:lvl6pPr marL="3657509" lvl="5" indent="-423323">
              <a:spcBef>
                <a:spcPts val="0"/>
              </a:spcBef>
              <a:spcAft>
                <a:spcPts val="0"/>
              </a:spcAft>
              <a:buClr>
                <a:srgbClr val="4B4B4B"/>
              </a:buClr>
              <a:buSzPts val="1400"/>
              <a:buFont typeface="Open Sans"/>
              <a:buChar char="■"/>
              <a:defRPr>
                <a:solidFill>
                  <a:srgbClr val="4B4B4B"/>
                </a:solidFill>
                <a:latin typeface="Open Sans"/>
                <a:ea typeface="Open Sans"/>
                <a:cs typeface="Open Sans"/>
                <a:sym typeface="Open Sans"/>
              </a:defRPr>
            </a:lvl6pPr>
            <a:lvl7pPr marL="4267093" lvl="6" indent="-423323">
              <a:spcBef>
                <a:spcPts val="0"/>
              </a:spcBef>
              <a:spcAft>
                <a:spcPts val="0"/>
              </a:spcAft>
              <a:buClr>
                <a:srgbClr val="4B4B4B"/>
              </a:buClr>
              <a:buSzPts val="1400"/>
              <a:buFont typeface="Open Sans"/>
              <a:buChar char="●"/>
              <a:defRPr>
                <a:solidFill>
                  <a:srgbClr val="4B4B4B"/>
                </a:solidFill>
                <a:latin typeface="Open Sans"/>
                <a:ea typeface="Open Sans"/>
                <a:cs typeface="Open Sans"/>
                <a:sym typeface="Open Sans"/>
              </a:defRPr>
            </a:lvl7pPr>
            <a:lvl8pPr marL="4876678" lvl="7" indent="-423323">
              <a:spcBef>
                <a:spcPts val="0"/>
              </a:spcBef>
              <a:spcAft>
                <a:spcPts val="0"/>
              </a:spcAft>
              <a:buClr>
                <a:srgbClr val="4B4B4B"/>
              </a:buClr>
              <a:buSzPts val="1400"/>
              <a:buFont typeface="Open Sans"/>
              <a:buChar char="○"/>
              <a:defRPr>
                <a:solidFill>
                  <a:srgbClr val="4B4B4B"/>
                </a:solidFill>
                <a:latin typeface="Open Sans"/>
                <a:ea typeface="Open Sans"/>
                <a:cs typeface="Open Sans"/>
                <a:sym typeface="Open Sans"/>
              </a:defRPr>
            </a:lvl8pPr>
            <a:lvl9pPr marL="5486263" lvl="8" indent="-423323">
              <a:spcBef>
                <a:spcPts val="0"/>
              </a:spcBef>
              <a:spcAft>
                <a:spcPts val="0"/>
              </a:spcAft>
              <a:buClr>
                <a:srgbClr val="4B4B4B"/>
              </a:buClr>
              <a:buSzPts val="1400"/>
              <a:buFont typeface="Open Sans"/>
              <a:buChar char="■"/>
              <a:defRPr>
                <a:solidFill>
                  <a:srgbClr val="4B4B4B"/>
                </a:solidFill>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27333308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Empty_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2173646"/>
      </p:ext>
    </p:extLst>
  </p:cSld>
  <p:clrMapOvr>
    <a:masterClrMapping/>
  </p:clrMapOvr>
  <p:transition spd="slow">
    <p:cove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17951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Rounded Rectangle 2"/>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a:p>
        </p:txBody>
      </p:sp>
    </p:spTree>
    <p:extLst>
      <p:ext uri="{BB962C8B-B14F-4D97-AF65-F5344CB8AC3E}">
        <p14:creationId xmlns:p14="http://schemas.microsoft.com/office/powerpoint/2010/main" val="33114454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ounded Rectangle 3"/>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a:solidFill>
                  <a:srgbClr val="FFFFFF"/>
                </a:solidFill>
              </a:rPr>
              <a:t> </a:t>
            </a:r>
          </a:p>
        </p:txBody>
      </p:sp>
    </p:spTree>
    <p:extLst>
      <p:ext uri="{BB962C8B-B14F-4D97-AF65-F5344CB8AC3E}">
        <p14:creationId xmlns:p14="http://schemas.microsoft.com/office/powerpoint/2010/main" val="10612846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Large image and text under (with heading)">
  <p:cSld name="TITLE_4_1_1_2_1">
    <p:spTree>
      <p:nvGrpSpPr>
        <p:cNvPr id="1" name="Shape 20"/>
        <p:cNvGrpSpPr/>
        <p:nvPr/>
      </p:nvGrpSpPr>
      <p:grpSpPr>
        <a:xfrm>
          <a:off x="0" y="0"/>
          <a:ext cx="0" cy="0"/>
          <a:chOff x="0" y="0"/>
          <a:chExt cx="0" cy="0"/>
        </a:xfrm>
      </p:grpSpPr>
      <p:sp>
        <p:nvSpPr>
          <p:cNvPr id="21" name="Google Shape;21;p4"/>
          <p:cNvSpPr txBox="1">
            <a:spLocks noGrp="1"/>
          </p:cNvSpPr>
          <p:nvPr>
            <p:ph type="body" idx="1"/>
          </p:nvPr>
        </p:nvSpPr>
        <p:spPr>
          <a:xfrm>
            <a:off x="414533" y="1356967"/>
            <a:ext cx="11361600" cy="41296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22" name="Google Shape;22;p4"/>
          <p:cNvSpPr txBox="1">
            <a:spLocks noGrp="1"/>
          </p:cNvSpPr>
          <p:nvPr>
            <p:ph type="body" idx="2"/>
          </p:nvPr>
        </p:nvSpPr>
        <p:spPr>
          <a:xfrm>
            <a:off x="414533" y="5490132"/>
            <a:ext cx="11361600" cy="9308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23" name="Google Shape;23;p4"/>
          <p:cNvSpPr txBox="1">
            <a:spLocks noGrp="1"/>
          </p:cNvSpPr>
          <p:nvPr>
            <p:ph type="title"/>
          </p:nvPr>
        </p:nvSpPr>
        <p:spPr>
          <a:xfrm>
            <a:off x="414533" y="426133"/>
            <a:ext cx="11361600" cy="93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sz="3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 name="Google Shape;24;p4"/>
          <p:cNvSpPr txBox="1">
            <a:spLocks noGrp="1"/>
          </p:cNvSpPr>
          <p:nvPr>
            <p:ph type="sldNum" idx="12"/>
          </p:nvPr>
        </p:nvSpPr>
        <p:spPr>
          <a:xfrm>
            <a:off x="11776267" y="6439067"/>
            <a:ext cx="415600" cy="4188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Light"/>
                <a:ea typeface="Quicksand Light"/>
                <a:cs typeface="Quicksand Light"/>
                <a:sym typeface="Quicksand Light"/>
              </a:defRPr>
            </a:lvl1pPr>
            <a:lvl2pPr marL="0" marR="0" lvl="1"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Light"/>
                <a:ea typeface="Quicksand Light"/>
                <a:cs typeface="Quicksand Light"/>
                <a:sym typeface="Quicksand Light"/>
              </a:defRPr>
            </a:lvl2pPr>
            <a:lvl3pPr marL="0" marR="0" lvl="2"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Light"/>
                <a:ea typeface="Quicksand Light"/>
                <a:cs typeface="Quicksand Light"/>
                <a:sym typeface="Quicksand Light"/>
              </a:defRPr>
            </a:lvl3pPr>
            <a:lvl4pPr marL="0" marR="0" lvl="3"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Light"/>
                <a:ea typeface="Quicksand Light"/>
                <a:cs typeface="Quicksand Light"/>
                <a:sym typeface="Quicksand Light"/>
              </a:defRPr>
            </a:lvl4pPr>
            <a:lvl5pPr marL="0" marR="0" lvl="4"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Light"/>
                <a:ea typeface="Quicksand Light"/>
                <a:cs typeface="Quicksand Light"/>
                <a:sym typeface="Quicksand Light"/>
              </a:defRPr>
            </a:lvl5pPr>
            <a:lvl6pPr marL="0" marR="0" lvl="5"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Light"/>
                <a:ea typeface="Quicksand Light"/>
                <a:cs typeface="Quicksand Light"/>
                <a:sym typeface="Quicksand Light"/>
              </a:defRPr>
            </a:lvl6pPr>
            <a:lvl7pPr marL="0" marR="0" lvl="6"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Light"/>
                <a:ea typeface="Quicksand Light"/>
                <a:cs typeface="Quicksand Light"/>
                <a:sym typeface="Quicksand Light"/>
              </a:defRPr>
            </a:lvl7pPr>
            <a:lvl8pPr marL="0" marR="0" lvl="7"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Light"/>
                <a:ea typeface="Quicksand Light"/>
                <a:cs typeface="Quicksand Light"/>
                <a:sym typeface="Quicksand Light"/>
              </a:defRPr>
            </a:lvl8pPr>
            <a:lvl9pPr marL="0" marR="0" lvl="8"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a:t>
            </a:fld>
            <a:endParaRPr/>
          </a:p>
        </p:txBody>
      </p:sp>
      <p:sp>
        <p:nvSpPr>
          <p:cNvPr id="25" name="Google Shape;25;p4"/>
          <p:cNvSpPr txBox="1">
            <a:spLocks noGrp="1"/>
          </p:cNvSpPr>
          <p:nvPr>
            <p:ph type="subTitle" idx="3"/>
          </p:nvPr>
        </p:nvSpPr>
        <p:spPr>
          <a:xfrm>
            <a:off x="7010400" y="0"/>
            <a:ext cx="4753200" cy="418800"/>
          </a:xfrm>
          <a:prstGeom prst="rect">
            <a:avLst/>
          </a:prstGeom>
          <a:noFill/>
          <a:ln>
            <a:noFill/>
          </a:ln>
        </p:spPr>
        <p:txBody>
          <a:bodyPr spcFirstLastPara="1" wrap="square" lIns="91425" tIns="91425" rIns="0" bIns="91425" anchor="ctr" anchorCtr="0">
            <a:noAutofit/>
          </a:bodyPr>
          <a:lstStyle>
            <a:lvl1pPr lvl="0" algn="r">
              <a:lnSpc>
                <a:spcPct val="100000"/>
              </a:lnSpc>
              <a:spcBef>
                <a:spcPts val="0"/>
              </a:spcBef>
              <a:spcAft>
                <a:spcPts val="0"/>
              </a:spcAft>
              <a:buSzPts val="1800"/>
              <a:buNone/>
              <a:defRPr sz="1600" b="1"/>
            </a:lvl1pPr>
            <a:lvl2pPr lvl="1" algn="l">
              <a:lnSpc>
                <a:spcPct val="115000"/>
              </a:lnSpc>
              <a:spcBef>
                <a:spcPts val="0"/>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4447066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B7B9FF-4184-C16C-0A03-D32AEEFB7F4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ounded Rectangle 4"/>
          <p:cNvSpPr/>
          <p:nvPr userDrawn="1"/>
        </p:nvSpPr>
        <p:spPr bwMode="auto">
          <a:xfrm>
            <a:off x="609598" y="438152"/>
            <a:ext cx="10960100" cy="3510394"/>
          </a:xfrm>
          <a:prstGeom prst="snip2DiagRect">
            <a:avLst>
              <a:gd name="adj1" fmla="val 0"/>
              <a:gd name="adj2" fmla="val 24245"/>
            </a:avLst>
          </a:prstGeom>
          <a:gradFill>
            <a:gsLst>
              <a:gs pos="0">
                <a:schemeClr val="bg1"/>
              </a:gs>
              <a:gs pos="70000">
                <a:schemeClr val="bg1"/>
              </a:gs>
              <a:gs pos="100000">
                <a:schemeClr val="accent6">
                  <a:lumMod val="20000"/>
                  <a:lumOff val="80000"/>
                </a:schemeClr>
              </a:gs>
            </a:gsLst>
            <a:lin ang="5400000" scaled="1"/>
          </a:gradFill>
          <a:ln w="50800" cap="rnd">
            <a:solidFill>
              <a:srgbClr val="EE76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a:latin typeface="Twinkl" pitchFamily="50" charset="0"/>
              </a:rPr>
              <a:t> </a:t>
            </a:r>
          </a:p>
        </p:txBody>
      </p:sp>
      <p:sp>
        <p:nvSpPr>
          <p:cNvPr id="8" name="Title 5"/>
          <p:cNvSpPr>
            <a:spLocks noGrp="1"/>
          </p:cNvSpPr>
          <p:nvPr>
            <p:ph type="title"/>
          </p:nvPr>
        </p:nvSpPr>
        <p:spPr>
          <a:xfrm>
            <a:off x="609598" y="438151"/>
            <a:ext cx="10960100" cy="994306"/>
          </a:xfrm>
          <a:prstGeom prst="roundRect">
            <a:avLst>
              <a:gd name="adj" fmla="val 9641"/>
            </a:avLst>
          </a:prstGeom>
        </p:spPr>
        <p:txBody>
          <a:bodyPr>
            <a:noAutofit/>
          </a:bodyPr>
          <a:lstStyle>
            <a:lvl1pPr>
              <a:defRPr sz="3600">
                <a:latin typeface="Twinkl" pitchFamily="2" charset="0"/>
              </a:defRPr>
            </a:lvl1pPr>
          </a:lstStyle>
          <a:p>
            <a:r>
              <a:rPr lang="en-US"/>
              <a:t>Click to edit Master title style</a:t>
            </a:r>
            <a:endParaRPr lang="en-GB"/>
          </a:p>
        </p:txBody>
      </p:sp>
      <p:sp>
        <p:nvSpPr>
          <p:cNvPr id="2" name="Rectangle 1">
            <a:hlinkClick r:id="rId4"/>
            <a:extLst>
              <a:ext uri="{FF2B5EF4-FFF2-40B4-BE49-F238E27FC236}">
                <a16:creationId xmlns:a16="http://schemas.microsoft.com/office/drawing/2014/main" id="{ECDD35FC-6F08-FC68-80D0-6C7C912285C7}"/>
              </a:ext>
            </a:extLst>
          </p:cNvPr>
          <p:cNvSpPr/>
          <p:nvPr userDrawn="1"/>
        </p:nvSpPr>
        <p:spPr>
          <a:xfrm>
            <a:off x="11394832" y="6646986"/>
            <a:ext cx="797169" cy="2110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30235799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and Content">
    <p:bg>
      <p:bgPr>
        <a:gradFill>
          <a:gsLst>
            <a:gs pos="0">
              <a:srgbClr val="E5C800"/>
            </a:gs>
            <a:gs pos="56000">
              <a:srgbClr val="F9B000"/>
            </a:gs>
            <a:gs pos="100000">
              <a:srgbClr val="FFE000"/>
            </a:gs>
          </a:gsLst>
          <a:lin ang="5400000" scaled="1"/>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B7B9FF-4184-C16C-0A03-D32AEEFB7F4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Rounded Rectangle 4">
            <a:extLst>
              <a:ext uri="{FF2B5EF4-FFF2-40B4-BE49-F238E27FC236}">
                <a16:creationId xmlns:a16="http://schemas.microsoft.com/office/drawing/2014/main" id="{B95AACCA-A26B-C9CF-8AFF-0605F92AF51D}"/>
              </a:ext>
            </a:extLst>
          </p:cNvPr>
          <p:cNvSpPr/>
          <p:nvPr userDrawn="1"/>
        </p:nvSpPr>
        <p:spPr bwMode="auto">
          <a:xfrm>
            <a:off x="6224041" y="452440"/>
            <a:ext cx="5371075" cy="5957887"/>
          </a:xfrm>
          <a:prstGeom prst="snip1Rect">
            <a:avLst>
              <a:gd name="adj" fmla="val 24336"/>
            </a:avLst>
          </a:prstGeom>
          <a:gradFill>
            <a:gsLst>
              <a:gs pos="0">
                <a:schemeClr val="bg1"/>
              </a:gs>
              <a:gs pos="56000">
                <a:schemeClr val="bg1"/>
              </a:gs>
              <a:gs pos="100000">
                <a:srgbClr val="FFF2C3"/>
              </a:gs>
            </a:gsLst>
            <a:lin ang="5400000" scaled="1"/>
          </a:gradFill>
          <a:ln w="50800" cap="rnd">
            <a:solidFill>
              <a:srgbClr val="EE76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a:latin typeface="Twinkl" pitchFamily="50" charset="0"/>
              </a:rPr>
              <a:t> </a:t>
            </a:r>
          </a:p>
        </p:txBody>
      </p:sp>
      <p:sp>
        <p:nvSpPr>
          <p:cNvPr id="10" name="Rounded Rectangle 4">
            <a:extLst>
              <a:ext uri="{FF2B5EF4-FFF2-40B4-BE49-F238E27FC236}">
                <a16:creationId xmlns:a16="http://schemas.microsoft.com/office/drawing/2014/main" id="{1D6CFBB7-7B42-6DD7-2727-C4794BFD7270}"/>
              </a:ext>
            </a:extLst>
          </p:cNvPr>
          <p:cNvSpPr/>
          <p:nvPr userDrawn="1"/>
        </p:nvSpPr>
        <p:spPr bwMode="auto">
          <a:xfrm rot="10800000">
            <a:off x="596887" y="438149"/>
            <a:ext cx="5371075" cy="5957887"/>
          </a:xfrm>
          <a:prstGeom prst="snip1Rect">
            <a:avLst>
              <a:gd name="adj" fmla="val 24336"/>
            </a:avLst>
          </a:prstGeom>
          <a:gradFill>
            <a:gsLst>
              <a:gs pos="100000">
                <a:schemeClr val="bg1"/>
              </a:gs>
              <a:gs pos="44000">
                <a:schemeClr val="bg1"/>
              </a:gs>
              <a:gs pos="0">
                <a:schemeClr val="accent1">
                  <a:lumMod val="20000"/>
                  <a:lumOff val="80000"/>
                </a:schemeClr>
              </a:gs>
            </a:gsLst>
            <a:lin ang="5400000" scaled="1"/>
          </a:gradFill>
          <a:ln w="50800" cap="rnd">
            <a:solidFill>
              <a:srgbClr val="EE76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a:latin typeface="Twinkl" pitchFamily="50" charset="0"/>
              </a:rPr>
              <a:t> </a:t>
            </a:r>
          </a:p>
        </p:txBody>
      </p:sp>
      <p:sp>
        <p:nvSpPr>
          <p:cNvPr id="8" name="Title 5"/>
          <p:cNvSpPr>
            <a:spLocks noGrp="1"/>
          </p:cNvSpPr>
          <p:nvPr>
            <p:ph type="title"/>
          </p:nvPr>
        </p:nvSpPr>
        <p:spPr>
          <a:xfrm>
            <a:off x="609598" y="438151"/>
            <a:ext cx="10960100" cy="994306"/>
          </a:xfrm>
          <a:prstGeom prst="roundRect">
            <a:avLst>
              <a:gd name="adj" fmla="val 9641"/>
            </a:avLst>
          </a:prstGeom>
        </p:spPr>
        <p:txBody>
          <a:bodyPr>
            <a:noAutofit/>
          </a:bodyPr>
          <a:lstStyle>
            <a:lvl1pPr>
              <a:defRPr sz="3600">
                <a:latin typeface="Twinkl" pitchFamily="2" charset="0"/>
              </a:defRPr>
            </a:lvl1pPr>
          </a:lstStyle>
          <a:p>
            <a:r>
              <a:rPr lang="en-US"/>
              <a:t>Click to edit Master title style</a:t>
            </a:r>
            <a:endParaRPr lang="en-GB"/>
          </a:p>
        </p:txBody>
      </p:sp>
      <p:sp>
        <p:nvSpPr>
          <p:cNvPr id="2" name="Rectangle 1">
            <a:hlinkClick r:id="rId3"/>
            <a:extLst>
              <a:ext uri="{FF2B5EF4-FFF2-40B4-BE49-F238E27FC236}">
                <a16:creationId xmlns:a16="http://schemas.microsoft.com/office/drawing/2014/main" id="{ECDD35FC-6F08-FC68-80D0-6C7C912285C7}"/>
              </a:ext>
            </a:extLst>
          </p:cNvPr>
          <p:cNvSpPr/>
          <p:nvPr userDrawn="1"/>
        </p:nvSpPr>
        <p:spPr>
          <a:xfrm>
            <a:off x="11394832" y="6646986"/>
            <a:ext cx="797169" cy="2110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19670116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9EAFF64-905A-E241-6500-A34DB57A0E7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8" name="Title 5"/>
          <p:cNvSpPr>
            <a:spLocks noGrp="1"/>
          </p:cNvSpPr>
          <p:nvPr>
            <p:ph type="title"/>
          </p:nvPr>
        </p:nvSpPr>
        <p:spPr>
          <a:xfrm>
            <a:off x="609598" y="438151"/>
            <a:ext cx="10960100" cy="994306"/>
          </a:xfrm>
          <a:prstGeom prst="roundRect">
            <a:avLst>
              <a:gd name="adj" fmla="val 9641"/>
            </a:avLst>
          </a:prstGeom>
        </p:spPr>
        <p:txBody>
          <a:bodyPr>
            <a:noAutofit/>
          </a:bodyPr>
          <a:lstStyle>
            <a:lvl1pPr>
              <a:defRPr sz="3600">
                <a:latin typeface="Twinkl" pitchFamily="2" charset="0"/>
              </a:defRPr>
            </a:lvl1pPr>
          </a:lstStyle>
          <a:p>
            <a:r>
              <a:rPr lang="en-US"/>
              <a:t>Click to edit Master title style</a:t>
            </a:r>
            <a:endParaRPr lang="en-GB"/>
          </a:p>
        </p:txBody>
      </p:sp>
      <p:sp>
        <p:nvSpPr>
          <p:cNvPr id="4" name="Rectangle 3">
            <a:hlinkClick r:id="rId4"/>
            <a:extLst>
              <a:ext uri="{FF2B5EF4-FFF2-40B4-BE49-F238E27FC236}">
                <a16:creationId xmlns:a16="http://schemas.microsoft.com/office/drawing/2014/main" id="{59DE8584-3D8B-E967-5642-FFAFAEDEF505}"/>
              </a:ext>
            </a:extLst>
          </p:cNvPr>
          <p:cNvSpPr/>
          <p:nvPr userDrawn="1"/>
        </p:nvSpPr>
        <p:spPr>
          <a:xfrm>
            <a:off x="11394832" y="6646986"/>
            <a:ext cx="797169" cy="2110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28728935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609600" y="1600201"/>
            <a:ext cx="10972800" cy="4525963"/>
          </a:xfrm>
        </p:spPr>
        <p:txBody>
          <a:bodyPr/>
          <a:lstStyle/>
          <a:p>
            <a:pPr lvl="0"/>
            <a:endParaRPr lang="en-GB" noProof="0"/>
          </a:p>
        </p:txBody>
      </p:sp>
      <p:sp>
        <p:nvSpPr>
          <p:cNvPr id="4" name="Rectangle 4">
            <a:extLst>
              <a:ext uri="{FF2B5EF4-FFF2-40B4-BE49-F238E27FC236}">
                <a16:creationId xmlns:a16="http://schemas.microsoft.com/office/drawing/2014/main" id="{D9B9ECEA-F938-423F-8CBC-97E2E9EAC69A}"/>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95C28114-5556-477D-9ADA-6FE9D7D6721C}"/>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4FCF0BEF-8123-4C00-A0D6-B29F0D255E87}"/>
              </a:ext>
            </a:extLst>
          </p:cNvPr>
          <p:cNvSpPr>
            <a:spLocks noGrp="1" noChangeArrowheads="1"/>
          </p:cNvSpPr>
          <p:nvPr>
            <p:ph type="sldNum" sz="quarter" idx="12"/>
          </p:nvPr>
        </p:nvSpPr>
        <p:spPr>
          <a:ln/>
        </p:spPr>
        <p:txBody>
          <a:bodyPr/>
          <a:lstStyle>
            <a:lvl1pPr>
              <a:defRPr/>
            </a:lvl1pPr>
          </a:lstStyle>
          <a:p>
            <a:pPr>
              <a:defRPr/>
            </a:pPr>
            <a:fld id="{36CCB4DA-DC2E-4529-B463-4A6200D05A1C}" type="slidenum">
              <a:rPr lang="en-GB" altLang="en-US"/>
              <a:pPr>
                <a:defRPr/>
              </a:pPr>
              <a:t>‹#›</a:t>
            </a:fld>
            <a:endParaRPr lang="en-GB" altLang="en-US"/>
          </a:p>
        </p:txBody>
      </p:sp>
    </p:spTree>
    <p:extLst>
      <p:ext uri="{BB962C8B-B14F-4D97-AF65-F5344CB8AC3E}">
        <p14:creationId xmlns:p14="http://schemas.microsoft.com/office/powerpoint/2010/main" val="2950192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02/04/2025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02/04/2025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02/04/2025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02/04/2025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02/04/2025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02/04/2025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02/04/2025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02/04/2025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02/04/2025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02/04/2025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02/04/2025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Large text">
  <p:cSld name="Large tex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14533" y="426133"/>
            <a:ext cx="11361600" cy="6011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800" b="0">
                <a:latin typeface="Quicksand Light"/>
                <a:ea typeface="Quicksand Light"/>
                <a:cs typeface="Quicksand Light"/>
                <a:sym typeface="Quicksand Ligh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4" name="Google Shape;44;p8"/>
          <p:cNvSpPr txBox="1">
            <a:spLocks noGrp="1"/>
          </p:cNvSpPr>
          <p:nvPr>
            <p:ph type="sldNum" idx="12"/>
          </p:nvPr>
        </p:nvSpPr>
        <p:spPr>
          <a:xfrm>
            <a:off x="11776267" y="6439067"/>
            <a:ext cx="415600" cy="418800"/>
          </a:xfrm>
          <a:prstGeom prst="rect">
            <a:avLst/>
          </a:prstGeom>
        </p:spPr>
        <p:txBody>
          <a:bodyPr spcFirstLastPara="1" wrap="square" lIns="91425" tIns="91425" rIns="91425" bIns="91425" anchor="t" anchorCtr="0">
            <a:noAutofit/>
          </a:bodyPr>
          <a:lstStyle>
            <a:lvl1pPr lvl="0" rtl="0">
              <a:buNone/>
              <a:defRPr sz="1067">
                <a:solidFill>
                  <a:srgbClr val="494985"/>
                </a:solidFill>
                <a:latin typeface="Quicksand Light"/>
                <a:ea typeface="Quicksand Light"/>
                <a:cs typeface="Quicksand Light"/>
                <a:sym typeface="Quicksand Light"/>
              </a:defRPr>
            </a:lvl1pPr>
            <a:lvl2pPr lvl="1" rtl="0">
              <a:buNone/>
              <a:defRPr sz="1067">
                <a:solidFill>
                  <a:srgbClr val="494985"/>
                </a:solidFill>
                <a:latin typeface="Quicksand Light"/>
                <a:ea typeface="Quicksand Light"/>
                <a:cs typeface="Quicksand Light"/>
                <a:sym typeface="Quicksand Light"/>
              </a:defRPr>
            </a:lvl2pPr>
            <a:lvl3pPr lvl="2" rtl="0">
              <a:buNone/>
              <a:defRPr sz="1067">
                <a:solidFill>
                  <a:srgbClr val="494985"/>
                </a:solidFill>
                <a:latin typeface="Quicksand Light"/>
                <a:ea typeface="Quicksand Light"/>
                <a:cs typeface="Quicksand Light"/>
                <a:sym typeface="Quicksand Light"/>
              </a:defRPr>
            </a:lvl3pPr>
            <a:lvl4pPr lvl="3" rtl="0">
              <a:buNone/>
              <a:defRPr sz="1067">
                <a:solidFill>
                  <a:srgbClr val="494985"/>
                </a:solidFill>
                <a:latin typeface="Quicksand Light"/>
                <a:ea typeface="Quicksand Light"/>
                <a:cs typeface="Quicksand Light"/>
                <a:sym typeface="Quicksand Light"/>
              </a:defRPr>
            </a:lvl4pPr>
            <a:lvl5pPr lvl="4" rtl="0">
              <a:buNone/>
              <a:defRPr sz="1067">
                <a:solidFill>
                  <a:srgbClr val="494985"/>
                </a:solidFill>
                <a:latin typeface="Quicksand Light"/>
                <a:ea typeface="Quicksand Light"/>
                <a:cs typeface="Quicksand Light"/>
                <a:sym typeface="Quicksand Light"/>
              </a:defRPr>
            </a:lvl5pPr>
            <a:lvl6pPr lvl="5" rtl="0">
              <a:buNone/>
              <a:defRPr sz="1067">
                <a:solidFill>
                  <a:srgbClr val="494985"/>
                </a:solidFill>
                <a:latin typeface="Quicksand Light"/>
                <a:ea typeface="Quicksand Light"/>
                <a:cs typeface="Quicksand Light"/>
                <a:sym typeface="Quicksand Light"/>
              </a:defRPr>
            </a:lvl6pPr>
            <a:lvl7pPr lvl="6" rtl="0">
              <a:buNone/>
              <a:defRPr sz="1067">
                <a:solidFill>
                  <a:srgbClr val="494985"/>
                </a:solidFill>
                <a:latin typeface="Quicksand Light"/>
                <a:ea typeface="Quicksand Light"/>
                <a:cs typeface="Quicksand Light"/>
                <a:sym typeface="Quicksand Light"/>
              </a:defRPr>
            </a:lvl7pPr>
            <a:lvl8pPr lvl="7" rtl="0">
              <a:buNone/>
              <a:defRPr sz="1067">
                <a:solidFill>
                  <a:srgbClr val="494985"/>
                </a:solidFill>
                <a:latin typeface="Quicksand Light"/>
                <a:ea typeface="Quicksand Light"/>
                <a:cs typeface="Quicksand Light"/>
                <a:sym typeface="Quicksand Light"/>
              </a:defRPr>
            </a:lvl8pPr>
            <a:lvl9pPr lvl="8" rtl="0">
              <a:buNone/>
              <a:defRPr sz="1067">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a:t>
            </a:fld>
            <a:endParaRPr/>
          </a:p>
        </p:txBody>
      </p:sp>
      <p:sp>
        <p:nvSpPr>
          <p:cNvPr id="45" name="Google Shape;45;p8"/>
          <p:cNvSpPr txBox="1">
            <a:spLocks noGrp="1"/>
          </p:cNvSpPr>
          <p:nvPr>
            <p:ph type="subTitle" idx="1"/>
          </p:nvPr>
        </p:nvSpPr>
        <p:spPr>
          <a:xfrm>
            <a:off x="7010400" y="0"/>
            <a:ext cx="4753200" cy="4188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600" b="1"/>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extLst>
      <p:ext uri="{BB962C8B-B14F-4D97-AF65-F5344CB8AC3E}">
        <p14:creationId xmlns:p14="http://schemas.microsoft.com/office/powerpoint/2010/main" val="38194470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ext or Images side by side">
  <p:cSld name="Text or Images side by side">
    <p:spTree>
      <p:nvGrpSpPr>
        <p:cNvPr id="1" name="Shape 36"/>
        <p:cNvGrpSpPr/>
        <p:nvPr/>
      </p:nvGrpSpPr>
      <p:grpSpPr>
        <a:xfrm>
          <a:off x="0" y="0"/>
          <a:ext cx="0" cy="0"/>
          <a:chOff x="0" y="0"/>
          <a:chExt cx="0" cy="0"/>
        </a:xfrm>
      </p:grpSpPr>
      <p:sp>
        <p:nvSpPr>
          <p:cNvPr id="37" name="Google Shape;37;p7"/>
          <p:cNvSpPr txBox="1">
            <a:spLocks noGrp="1"/>
          </p:cNvSpPr>
          <p:nvPr>
            <p:ph type="body" idx="1"/>
          </p:nvPr>
        </p:nvSpPr>
        <p:spPr>
          <a:xfrm>
            <a:off x="414533" y="1560165"/>
            <a:ext cx="5462000" cy="4878800"/>
          </a:xfrm>
          <a:prstGeom prst="rect">
            <a:avLst/>
          </a:prstGeom>
          <a:ln>
            <a:noFill/>
          </a:ln>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38" name="Google Shape;38;p7"/>
          <p:cNvSpPr txBox="1">
            <a:spLocks noGrp="1"/>
          </p:cNvSpPr>
          <p:nvPr>
            <p:ph type="title"/>
          </p:nvPr>
        </p:nvSpPr>
        <p:spPr>
          <a:xfrm>
            <a:off x="414533" y="426133"/>
            <a:ext cx="11361600" cy="9308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2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9" name="Google Shape;39;p7"/>
          <p:cNvSpPr txBox="1">
            <a:spLocks noGrp="1"/>
          </p:cNvSpPr>
          <p:nvPr>
            <p:ph type="sldNum" idx="12"/>
          </p:nvPr>
        </p:nvSpPr>
        <p:spPr>
          <a:xfrm>
            <a:off x="11776267" y="6439067"/>
            <a:ext cx="415600" cy="418800"/>
          </a:xfrm>
          <a:prstGeom prst="rect">
            <a:avLst/>
          </a:prstGeom>
        </p:spPr>
        <p:txBody>
          <a:bodyPr spcFirstLastPara="1" wrap="square" lIns="91425" tIns="91425" rIns="91425" bIns="91425" anchor="t" anchorCtr="0">
            <a:noAutofit/>
          </a:bodyPr>
          <a:lstStyle>
            <a:lvl1pPr lvl="0" rtl="0">
              <a:buNone/>
              <a:defRPr sz="1067">
                <a:solidFill>
                  <a:srgbClr val="494985"/>
                </a:solidFill>
                <a:latin typeface="Quicksand Light"/>
                <a:ea typeface="Quicksand Light"/>
                <a:cs typeface="Quicksand Light"/>
                <a:sym typeface="Quicksand Light"/>
              </a:defRPr>
            </a:lvl1pPr>
            <a:lvl2pPr lvl="1" rtl="0">
              <a:buNone/>
              <a:defRPr sz="1067">
                <a:solidFill>
                  <a:srgbClr val="494985"/>
                </a:solidFill>
                <a:latin typeface="Quicksand Light"/>
                <a:ea typeface="Quicksand Light"/>
                <a:cs typeface="Quicksand Light"/>
                <a:sym typeface="Quicksand Light"/>
              </a:defRPr>
            </a:lvl2pPr>
            <a:lvl3pPr lvl="2" rtl="0">
              <a:buNone/>
              <a:defRPr sz="1067">
                <a:solidFill>
                  <a:srgbClr val="494985"/>
                </a:solidFill>
                <a:latin typeface="Quicksand Light"/>
                <a:ea typeface="Quicksand Light"/>
                <a:cs typeface="Quicksand Light"/>
                <a:sym typeface="Quicksand Light"/>
              </a:defRPr>
            </a:lvl3pPr>
            <a:lvl4pPr lvl="3" rtl="0">
              <a:buNone/>
              <a:defRPr sz="1067">
                <a:solidFill>
                  <a:srgbClr val="494985"/>
                </a:solidFill>
                <a:latin typeface="Quicksand Light"/>
                <a:ea typeface="Quicksand Light"/>
                <a:cs typeface="Quicksand Light"/>
                <a:sym typeface="Quicksand Light"/>
              </a:defRPr>
            </a:lvl4pPr>
            <a:lvl5pPr lvl="4" rtl="0">
              <a:buNone/>
              <a:defRPr sz="1067">
                <a:solidFill>
                  <a:srgbClr val="494985"/>
                </a:solidFill>
                <a:latin typeface="Quicksand Light"/>
                <a:ea typeface="Quicksand Light"/>
                <a:cs typeface="Quicksand Light"/>
                <a:sym typeface="Quicksand Light"/>
              </a:defRPr>
            </a:lvl5pPr>
            <a:lvl6pPr lvl="5" rtl="0">
              <a:buNone/>
              <a:defRPr sz="1067">
                <a:solidFill>
                  <a:srgbClr val="494985"/>
                </a:solidFill>
                <a:latin typeface="Quicksand Light"/>
                <a:ea typeface="Quicksand Light"/>
                <a:cs typeface="Quicksand Light"/>
                <a:sym typeface="Quicksand Light"/>
              </a:defRPr>
            </a:lvl6pPr>
            <a:lvl7pPr lvl="6" rtl="0">
              <a:buNone/>
              <a:defRPr sz="1067">
                <a:solidFill>
                  <a:srgbClr val="494985"/>
                </a:solidFill>
                <a:latin typeface="Quicksand Light"/>
                <a:ea typeface="Quicksand Light"/>
                <a:cs typeface="Quicksand Light"/>
                <a:sym typeface="Quicksand Light"/>
              </a:defRPr>
            </a:lvl7pPr>
            <a:lvl8pPr lvl="7" rtl="0">
              <a:buNone/>
              <a:defRPr sz="1067">
                <a:solidFill>
                  <a:srgbClr val="494985"/>
                </a:solidFill>
                <a:latin typeface="Quicksand Light"/>
                <a:ea typeface="Quicksand Light"/>
                <a:cs typeface="Quicksand Light"/>
                <a:sym typeface="Quicksand Light"/>
              </a:defRPr>
            </a:lvl8pPr>
            <a:lvl9pPr lvl="8" rtl="0">
              <a:buNone/>
              <a:defRPr sz="1067">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a:t>
            </a:fld>
            <a:endParaRPr/>
          </a:p>
        </p:txBody>
      </p:sp>
      <p:sp>
        <p:nvSpPr>
          <p:cNvPr id="40" name="Google Shape;40;p7"/>
          <p:cNvSpPr txBox="1">
            <a:spLocks noGrp="1"/>
          </p:cNvSpPr>
          <p:nvPr>
            <p:ph type="body" idx="2"/>
          </p:nvPr>
        </p:nvSpPr>
        <p:spPr>
          <a:xfrm>
            <a:off x="6315467" y="1560133"/>
            <a:ext cx="5462000" cy="4878800"/>
          </a:xfrm>
          <a:prstGeom prst="rect">
            <a:avLst/>
          </a:prstGeom>
          <a:ln>
            <a:noFill/>
          </a:ln>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41" name="Google Shape;41;p7"/>
          <p:cNvSpPr txBox="1">
            <a:spLocks noGrp="1"/>
          </p:cNvSpPr>
          <p:nvPr>
            <p:ph type="subTitle" idx="3"/>
          </p:nvPr>
        </p:nvSpPr>
        <p:spPr>
          <a:xfrm>
            <a:off x="7010400" y="0"/>
            <a:ext cx="4753200" cy="4188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600" b="1"/>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extLst>
      <p:ext uri="{BB962C8B-B14F-4D97-AF65-F5344CB8AC3E}">
        <p14:creationId xmlns:p14="http://schemas.microsoft.com/office/powerpoint/2010/main" val="28718652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3F3501F9-6816-C6DD-3AA7-CF4D03711DDA}"/>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endParaRPr lang="en-GB"/>
          </a:p>
        </p:txBody>
      </p:sp>
    </p:spTree>
    <p:extLst>
      <p:ext uri="{BB962C8B-B14F-4D97-AF65-F5344CB8AC3E}">
        <p14:creationId xmlns:p14="http://schemas.microsoft.com/office/powerpoint/2010/main" val="2047125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4/2/2025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4/2/2025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theme" Target="../theme/theme2.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4/2/2025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91" r:id="rId12"/>
    <p:sldLayoutId id="2147484184" r:id="rId13"/>
    <p:sldLayoutId id="2147484785" r:id="rId14"/>
    <p:sldLayoutId id="2147484186" r:id="rId15"/>
    <p:sldLayoutId id="2147484787" r:id="rId16"/>
    <p:sldLayoutId id="2147484788" r:id="rId17"/>
    <p:sldLayoutId id="2147483678" r:id="rId18"/>
    <p:sldLayoutId id="2147483679" r:id="rId19"/>
    <p:sldLayoutId id="2147483867" r:id="rId20"/>
    <p:sldLayoutId id="2147483682" r:id="rId21"/>
    <p:sldLayoutId id="2147483858" r:id="rId22"/>
    <p:sldLayoutId id="2147483868" r:id="rId23"/>
    <p:sldLayoutId id="2147484150" r:id="rId24"/>
    <p:sldLayoutId id="2147484095" r:id="rId25"/>
    <p:sldLayoutId id="2147483878" r:id="rId26"/>
    <p:sldLayoutId id="2147483879" r:id="rId27"/>
    <p:sldLayoutId id="2147483880" r:id="rId28"/>
    <p:sldLayoutId id="2147484217" r:id="rId2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02/04/2025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4790" r:id="rId1"/>
    <p:sldLayoutId id="2147484791" r:id="rId2"/>
    <p:sldLayoutId id="2147484792" r:id="rId3"/>
    <p:sldLayoutId id="2147484793" r:id="rId4"/>
    <p:sldLayoutId id="2147484794" r:id="rId5"/>
    <p:sldLayoutId id="2147484795" r:id="rId6"/>
    <p:sldLayoutId id="2147484796" r:id="rId7"/>
    <p:sldLayoutId id="2147484797" r:id="rId8"/>
    <p:sldLayoutId id="2147484798" r:id="rId9"/>
    <p:sldLayoutId id="2147484799" r:id="rId10"/>
    <p:sldLayoutId id="2147484800"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0.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pe.getset4education.co.uk/lesson/ks2/oaa/3?years=1002"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TdqAA9Ky2DY" TargetMode="Externa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topmarks.co.uk/maths-games/daily10"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305"/>
            <a:ext cx="11589774" cy="6673774"/>
          </a:xfrm>
        </p:spPr>
        <p:txBody>
          <a:bodyPr vert="horz" lIns="91440" tIns="45720" rIns="91440" bIns="45720" rtlCol="0" anchor="t">
            <a:normAutofit/>
          </a:bodyPr>
          <a:lstStyle/>
          <a:p>
            <a:pPr algn="l"/>
            <a:r>
              <a:rPr lang="en-US" sz="3200" u="sng"/>
              <a:t>Wednesday </a:t>
            </a:r>
            <a:r>
              <a:rPr lang="en-US" sz="3200" u="sng" dirty="0"/>
              <a:t>2nd April</a:t>
            </a:r>
            <a:r>
              <a:rPr lang="en-US" sz="3200" u="sng"/>
              <a:t> 2025</a:t>
            </a:r>
          </a:p>
          <a:p>
            <a:pPr algn="l"/>
            <a:r>
              <a:rPr lang="en-US" sz="3200" u="sng"/>
              <a:t>Morning challenge</a:t>
            </a:r>
          </a:p>
          <a:p>
            <a:pPr algn="l"/>
            <a:endParaRPr lang="en-US" sz="3200" u="sng"/>
          </a:p>
          <a:p>
            <a:pPr algn="l"/>
            <a:endParaRPr lang="en-US" sz="2800" u="sng"/>
          </a:p>
          <a:p>
            <a:pPr algn="l"/>
            <a:endParaRPr lang="en-US" sz="2800" u="sng"/>
          </a:p>
          <a:p>
            <a:pPr marL="514350" indent="-514350" algn="l">
              <a:buAutoNum type="arabicPeriod"/>
            </a:pPr>
            <a:endParaRPr lang="en-US" sz="3200" u="sng"/>
          </a:p>
          <a:p>
            <a:pPr algn="l"/>
            <a:endParaRPr lang="en-US" sz="3200" u="sng"/>
          </a:p>
          <a:p>
            <a:pPr algn="l"/>
            <a:endParaRPr lang="en-US" sz="3200" u="sng"/>
          </a:p>
          <a:p>
            <a:pPr marL="514350" indent="-514350" algn="l">
              <a:buAutoNum type="arabicPeriod"/>
            </a:pPr>
            <a:endParaRPr lang="en-US" sz="3200"/>
          </a:p>
          <a:p>
            <a:pPr algn="l"/>
            <a:endParaRPr lang="en-US" sz="3800" b="1"/>
          </a:p>
          <a:p>
            <a:pPr algn="l"/>
            <a:endParaRPr lang="en-US" sz="3200" u="sng"/>
          </a:p>
          <a:p>
            <a:pPr algn="l"/>
            <a:endParaRPr lang="en-US" sz="3200" u="sng"/>
          </a:p>
        </p:txBody>
      </p:sp>
      <p:pic>
        <p:nvPicPr>
          <p:cNvPr id="4" name="Picture 3" descr="A logo with text on it&#10;&#10;Description automatically generated">
            <a:extLst>
              <a:ext uri="{FF2B5EF4-FFF2-40B4-BE49-F238E27FC236}">
                <a16:creationId xmlns:a16="http://schemas.microsoft.com/office/drawing/2014/main" id="{37435507-9604-D52C-391C-6B02985816BA}"/>
              </a:ext>
            </a:extLst>
          </p:cNvPr>
          <p:cNvPicPr>
            <a:picLocks noChangeAspect="1"/>
          </p:cNvPicPr>
          <p:nvPr/>
        </p:nvPicPr>
        <p:blipFill>
          <a:blip r:embed="rId2"/>
          <a:stretch>
            <a:fillRect/>
          </a:stretch>
        </p:blipFill>
        <p:spPr>
          <a:xfrm>
            <a:off x="9699867" y="-5020"/>
            <a:ext cx="2496638" cy="1541017"/>
          </a:xfrm>
          <a:prstGeom prst="rect">
            <a:avLst/>
          </a:prstGeom>
        </p:spPr>
      </p:pic>
      <p:pic>
        <p:nvPicPr>
          <p:cNvPr id="2" name="Picture 1" descr="Trivia Quizzes - Free Daily Trivia Games – Big Daily Trivia">
            <a:extLst>
              <a:ext uri="{FF2B5EF4-FFF2-40B4-BE49-F238E27FC236}">
                <a16:creationId xmlns:a16="http://schemas.microsoft.com/office/drawing/2014/main" id="{BE5B6B9C-A29C-4537-03B7-558A6DCAABC7}"/>
              </a:ext>
            </a:extLst>
          </p:cNvPr>
          <p:cNvPicPr>
            <a:picLocks noChangeAspect="1"/>
          </p:cNvPicPr>
          <p:nvPr/>
        </p:nvPicPr>
        <p:blipFill>
          <a:blip r:embed="rId3"/>
          <a:stretch>
            <a:fillRect/>
          </a:stretch>
        </p:blipFill>
        <p:spPr>
          <a:xfrm>
            <a:off x="7777347" y="-6043"/>
            <a:ext cx="1797158" cy="1541920"/>
          </a:xfrm>
          <a:prstGeom prst="rect">
            <a:avLst/>
          </a:prstGeom>
        </p:spPr>
      </p:pic>
      <p:pic>
        <p:nvPicPr>
          <p:cNvPr id="5" name="Picture 4">
            <a:extLst>
              <a:ext uri="{FF2B5EF4-FFF2-40B4-BE49-F238E27FC236}">
                <a16:creationId xmlns:a16="http://schemas.microsoft.com/office/drawing/2014/main" id="{A4156BBA-6C59-8B0E-E45C-C6EFE29E4EDE}"/>
              </a:ext>
            </a:extLst>
          </p:cNvPr>
          <p:cNvPicPr>
            <a:picLocks noChangeAspect="1"/>
          </p:cNvPicPr>
          <p:nvPr/>
        </p:nvPicPr>
        <p:blipFill>
          <a:blip r:embed="rId4"/>
          <a:stretch>
            <a:fillRect/>
          </a:stretch>
        </p:blipFill>
        <p:spPr>
          <a:xfrm>
            <a:off x="1942958" y="1093598"/>
            <a:ext cx="6076950" cy="5762625"/>
          </a:xfrm>
          <a:prstGeom prst="rect">
            <a:avLst/>
          </a:prstGeom>
        </p:spPr>
      </p:pic>
    </p:spTree>
    <p:extLst>
      <p:ext uri="{BB962C8B-B14F-4D97-AF65-F5344CB8AC3E}">
        <p14:creationId xmlns:p14="http://schemas.microsoft.com/office/powerpoint/2010/main" val="470748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54A41-603D-A3F4-AB8A-7159E0D874F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8E34B44-AB79-8313-08A5-0AE5D89418CB}"/>
              </a:ext>
            </a:extLst>
          </p:cNvPr>
          <p:cNvSpPr>
            <a:spLocks noGrp="1"/>
          </p:cNvSpPr>
          <p:nvPr>
            <p:ph type="subTitle" idx="1"/>
          </p:nvPr>
        </p:nvSpPr>
        <p:spPr>
          <a:xfrm>
            <a:off x="129915" y="-2747"/>
            <a:ext cx="12313331" cy="4319913"/>
          </a:xfrm>
        </p:spPr>
        <p:txBody>
          <a:bodyPr vert="horz" lIns="91440" tIns="45720" rIns="91440" bIns="45720" rtlCol="0" anchor="t">
            <a:normAutofit/>
          </a:bodyPr>
          <a:lstStyle/>
          <a:p>
            <a:pPr algn="l"/>
            <a:r>
              <a:rPr lang="en-GB" sz="2800" u="sng" dirty="0">
                <a:latin typeface="Comic Sans MS"/>
                <a:ea typeface="Calibri"/>
                <a:cs typeface="Calibri"/>
              </a:rPr>
              <a:t>02.04.25</a:t>
            </a:r>
          </a:p>
          <a:p>
            <a:pPr algn="l"/>
            <a:r>
              <a:rPr lang="en-GB" sz="2800" u="sng" dirty="0">
                <a:latin typeface="Comic Sans MS"/>
                <a:ea typeface="Calibri"/>
                <a:cs typeface="Calibri"/>
              </a:rPr>
              <a:t>TBAT: </a:t>
            </a:r>
            <a:r>
              <a:rPr lang="en-US" sz="2800" u="sng" dirty="0">
                <a:latin typeface="Comic Sans MS"/>
                <a:ea typeface="Calibri"/>
                <a:cs typeface="Calibri"/>
              </a:rPr>
              <a:t>multiply a 3-digit number by a 1-digit number</a:t>
            </a:r>
          </a:p>
          <a:p>
            <a:endParaRPr lang="en-GB">
              <a:ea typeface="Calibri"/>
              <a:cs typeface="Calibri"/>
            </a:endParaRPr>
          </a:p>
        </p:txBody>
      </p:sp>
      <p:sp>
        <p:nvSpPr>
          <p:cNvPr id="2" name="TextBox 1">
            <a:extLst>
              <a:ext uri="{FF2B5EF4-FFF2-40B4-BE49-F238E27FC236}">
                <a16:creationId xmlns:a16="http://schemas.microsoft.com/office/drawing/2014/main" id="{78879EEA-06DD-DB27-C677-ACF211BC5BAC}"/>
              </a:ext>
            </a:extLst>
          </p:cNvPr>
          <p:cNvSpPr txBox="1"/>
          <p:nvPr/>
        </p:nvSpPr>
        <p:spPr>
          <a:xfrm>
            <a:off x="326058" y="1565083"/>
            <a:ext cx="3060399" cy="45858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dirty="0"/>
              <a:t>We will now look at multiplying a 3-digits number by 1-digit numbers. The same rules apply as before.</a:t>
            </a:r>
          </a:p>
          <a:p>
            <a:endParaRPr lang="en-GB" dirty="0"/>
          </a:p>
          <a:p>
            <a:endParaRPr lang="en-GB" dirty="0"/>
          </a:p>
        </p:txBody>
      </p:sp>
      <p:pic>
        <p:nvPicPr>
          <p:cNvPr id="4" name="Picture 3" descr="A chart with red circles and blue squares&#10;&#10;AI-generated content may be incorrect.">
            <a:extLst>
              <a:ext uri="{FF2B5EF4-FFF2-40B4-BE49-F238E27FC236}">
                <a16:creationId xmlns:a16="http://schemas.microsoft.com/office/drawing/2014/main" id="{81A2A45B-6BF4-4EAB-B7DD-3866008B7ED9}"/>
              </a:ext>
            </a:extLst>
          </p:cNvPr>
          <p:cNvPicPr>
            <a:picLocks noChangeAspect="1"/>
          </p:cNvPicPr>
          <p:nvPr/>
        </p:nvPicPr>
        <p:blipFill>
          <a:blip r:embed="rId2"/>
          <a:stretch>
            <a:fillRect/>
          </a:stretch>
        </p:blipFill>
        <p:spPr>
          <a:xfrm>
            <a:off x="3399714" y="1222256"/>
            <a:ext cx="8099377" cy="5186860"/>
          </a:xfrm>
          <a:prstGeom prst="rect">
            <a:avLst/>
          </a:prstGeom>
        </p:spPr>
      </p:pic>
    </p:spTree>
    <p:extLst>
      <p:ext uri="{BB962C8B-B14F-4D97-AF65-F5344CB8AC3E}">
        <p14:creationId xmlns:p14="http://schemas.microsoft.com/office/powerpoint/2010/main" val="1574357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580C5-5F13-8D52-C027-639056D26BD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44D6260-5B11-0A2A-4C44-28BE293A2E0B}"/>
              </a:ext>
            </a:extLst>
          </p:cNvPr>
          <p:cNvSpPr>
            <a:spLocks noGrp="1"/>
          </p:cNvSpPr>
          <p:nvPr>
            <p:ph type="subTitle" idx="1"/>
          </p:nvPr>
        </p:nvSpPr>
        <p:spPr>
          <a:xfrm>
            <a:off x="129915" y="-2747"/>
            <a:ext cx="12313331" cy="4319913"/>
          </a:xfrm>
        </p:spPr>
        <p:txBody>
          <a:bodyPr vert="horz" lIns="91440" tIns="45720" rIns="91440" bIns="45720" rtlCol="0" anchor="t">
            <a:normAutofit/>
          </a:bodyPr>
          <a:lstStyle/>
          <a:p>
            <a:pPr algn="l"/>
            <a:r>
              <a:rPr lang="en-GB" sz="2800" u="sng" dirty="0">
                <a:latin typeface="Comic Sans MS"/>
                <a:ea typeface="Calibri"/>
                <a:cs typeface="Calibri"/>
              </a:rPr>
              <a:t>02.04.25</a:t>
            </a:r>
          </a:p>
          <a:p>
            <a:pPr algn="l"/>
            <a:r>
              <a:rPr lang="en-GB" sz="2800" u="sng" dirty="0">
                <a:latin typeface="Comic Sans MS"/>
                <a:ea typeface="Calibri"/>
                <a:cs typeface="Calibri"/>
              </a:rPr>
              <a:t>TBAT: </a:t>
            </a:r>
            <a:r>
              <a:rPr lang="en-US" sz="2800" u="sng" dirty="0">
                <a:latin typeface="Comic Sans MS"/>
                <a:ea typeface="Calibri"/>
                <a:cs typeface="Calibri"/>
              </a:rPr>
              <a:t>multiply a 3-digit number by a 1-digit number</a:t>
            </a:r>
          </a:p>
          <a:p>
            <a:endParaRPr lang="en-GB">
              <a:ea typeface="Calibri"/>
              <a:cs typeface="Calibri"/>
            </a:endParaRPr>
          </a:p>
        </p:txBody>
      </p:sp>
      <p:sp>
        <p:nvSpPr>
          <p:cNvPr id="2" name="TextBox 1">
            <a:extLst>
              <a:ext uri="{FF2B5EF4-FFF2-40B4-BE49-F238E27FC236}">
                <a16:creationId xmlns:a16="http://schemas.microsoft.com/office/drawing/2014/main" id="{828F97A9-F19F-E455-AE04-988C14D89E34}"/>
              </a:ext>
            </a:extLst>
          </p:cNvPr>
          <p:cNvSpPr txBox="1"/>
          <p:nvPr/>
        </p:nvSpPr>
        <p:spPr>
          <a:xfrm>
            <a:off x="326058" y="1565083"/>
            <a:ext cx="3401593" cy="13542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dirty="0"/>
              <a:t>Class whiteboard work</a:t>
            </a:r>
          </a:p>
          <a:p>
            <a:endParaRPr lang="en-GB" dirty="0"/>
          </a:p>
        </p:txBody>
      </p:sp>
      <p:pic>
        <p:nvPicPr>
          <p:cNvPr id="5" name="Picture 4" descr="A screenshot of a math game&#10;&#10;AI-generated content may be incorrect.">
            <a:extLst>
              <a:ext uri="{FF2B5EF4-FFF2-40B4-BE49-F238E27FC236}">
                <a16:creationId xmlns:a16="http://schemas.microsoft.com/office/drawing/2014/main" id="{34A043B3-1146-4F9C-0D45-79590ED466CD}"/>
              </a:ext>
            </a:extLst>
          </p:cNvPr>
          <p:cNvPicPr>
            <a:picLocks noChangeAspect="1"/>
          </p:cNvPicPr>
          <p:nvPr/>
        </p:nvPicPr>
        <p:blipFill>
          <a:blip r:embed="rId2"/>
          <a:srcRect t="13882" r="-256" b="-228"/>
          <a:stretch/>
        </p:blipFill>
        <p:spPr>
          <a:xfrm>
            <a:off x="4804082" y="1914448"/>
            <a:ext cx="4460407" cy="4313277"/>
          </a:xfrm>
          <a:prstGeom prst="rect">
            <a:avLst/>
          </a:prstGeom>
        </p:spPr>
      </p:pic>
      <p:sp>
        <p:nvSpPr>
          <p:cNvPr id="6" name="TextBox 5">
            <a:extLst>
              <a:ext uri="{FF2B5EF4-FFF2-40B4-BE49-F238E27FC236}">
                <a16:creationId xmlns:a16="http://schemas.microsoft.com/office/drawing/2014/main" id="{2E020664-EF57-37AE-4A39-95BD425DA02C}"/>
              </a:ext>
            </a:extLst>
          </p:cNvPr>
          <p:cNvSpPr txBox="1"/>
          <p:nvPr/>
        </p:nvSpPr>
        <p:spPr>
          <a:xfrm>
            <a:off x="5906689" y="1339126"/>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dirty="0"/>
              <a:t>328 x 3 =</a:t>
            </a:r>
          </a:p>
        </p:txBody>
      </p:sp>
    </p:spTree>
    <p:extLst>
      <p:ext uri="{BB962C8B-B14F-4D97-AF65-F5344CB8AC3E}">
        <p14:creationId xmlns:p14="http://schemas.microsoft.com/office/powerpoint/2010/main" val="3460032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7FEF3D-FC6E-211C-D090-3929D375332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C50A69E-CD92-D4B0-18B5-0D37BBAA7107}"/>
              </a:ext>
            </a:extLst>
          </p:cNvPr>
          <p:cNvSpPr>
            <a:spLocks noGrp="1"/>
          </p:cNvSpPr>
          <p:nvPr>
            <p:ph type="subTitle" idx="1"/>
          </p:nvPr>
        </p:nvSpPr>
        <p:spPr>
          <a:xfrm>
            <a:off x="129915" y="-2747"/>
            <a:ext cx="12313331" cy="4319913"/>
          </a:xfrm>
        </p:spPr>
        <p:txBody>
          <a:bodyPr vert="horz" lIns="91440" tIns="45720" rIns="91440" bIns="45720" rtlCol="0" anchor="t">
            <a:normAutofit/>
          </a:bodyPr>
          <a:lstStyle/>
          <a:p>
            <a:pPr algn="l"/>
            <a:r>
              <a:rPr lang="en-GB" sz="2800" u="sng" dirty="0">
                <a:latin typeface="Comic Sans MS"/>
                <a:ea typeface="Calibri"/>
                <a:cs typeface="Calibri"/>
              </a:rPr>
              <a:t>02.04.25</a:t>
            </a:r>
          </a:p>
          <a:p>
            <a:pPr algn="l"/>
            <a:r>
              <a:rPr lang="en-GB" sz="2800" u="sng" dirty="0">
                <a:latin typeface="Comic Sans MS"/>
                <a:ea typeface="Calibri"/>
                <a:cs typeface="Calibri"/>
              </a:rPr>
              <a:t>TBAT: </a:t>
            </a:r>
            <a:r>
              <a:rPr lang="en-US" sz="2800" u="sng" dirty="0">
                <a:latin typeface="Comic Sans MS"/>
                <a:ea typeface="Calibri"/>
                <a:cs typeface="Calibri"/>
              </a:rPr>
              <a:t>multiply a 3-digit number by a 1-digit number</a:t>
            </a:r>
          </a:p>
          <a:p>
            <a:endParaRPr lang="en-GB">
              <a:ea typeface="Calibri"/>
              <a:cs typeface="Calibri"/>
            </a:endParaRPr>
          </a:p>
        </p:txBody>
      </p:sp>
      <p:sp>
        <p:nvSpPr>
          <p:cNvPr id="2" name="TextBox 1">
            <a:extLst>
              <a:ext uri="{FF2B5EF4-FFF2-40B4-BE49-F238E27FC236}">
                <a16:creationId xmlns:a16="http://schemas.microsoft.com/office/drawing/2014/main" id="{4ECB987E-BC4B-5795-5270-7AE35D6D0543}"/>
              </a:ext>
            </a:extLst>
          </p:cNvPr>
          <p:cNvSpPr txBox="1"/>
          <p:nvPr/>
        </p:nvSpPr>
        <p:spPr>
          <a:xfrm>
            <a:off x="326058" y="1565083"/>
            <a:ext cx="7628311"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dirty="0"/>
              <a:t>Independent whiteboard work</a:t>
            </a:r>
          </a:p>
          <a:p>
            <a:endParaRPr lang="en-GB" dirty="0"/>
          </a:p>
        </p:txBody>
      </p:sp>
      <p:pic>
        <p:nvPicPr>
          <p:cNvPr id="5" name="Picture 4" descr="A screenshot of a math game&#10;&#10;AI-generated content may be incorrect.">
            <a:extLst>
              <a:ext uri="{FF2B5EF4-FFF2-40B4-BE49-F238E27FC236}">
                <a16:creationId xmlns:a16="http://schemas.microsoft.com/office/drawing/2014/main" id="{36C3690A-F3F9-3B4D-D9DE-E8CCE7CBEF64}"/>
              </a:ext>
            </a:extLst>
          </p:cNvPr>
          <p:cNvPicPr>
            <a:picLocks noChangeAspect="1"/>
          </p:cNvPicPr>
          <p:nvPr/>
        </p:nvPicPr>
        <p:blipFill>
          <a:blip r:embed="rId2"/>
          <a:srcRect l="535" t="16667" r="-535" b="-238"/>
          <a:stretch/>
        </p:blipFill>
        <p:spPr>
          <a:xfrm>
            <a:off x="6732894" y="1995238"/>
            <a:ext cx="4449030" cy="4174701"/>
          </a:xfrm>
          <a:prstGeom prst="rect">
            <a:avLst/>
          </a:prstGeom>
        </p:spPr>
      </p:pic>
      <p:sp>
        <p:nvSpPr>
          <p:cNvPr id="6" name="TextBox 5">
            <a:extLst>
              <a:ext uri="{FF2B5EF4-FFF2-40B4-BE49-F238E27FC236}">
                <a16:creationId xmlns:a16="http://schemas.microsoft.com/office/drawing/2014/main" id="{88592583-ADC7-38D7-1C1D-CD83F8337E05}"/>
              </a:ext>
            </a:extLst>
          </p:cNvPr>
          <p:cNvSpPr txBox="1"/>
          <p:nvPr/>
        </p:nvSpPr>
        <p:spPr>
          <a:xfrm>
            <a:off x="7954564" y="1398657"/>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dirty="0"/>
              <a:t>229 x 4 =</a:t>
            </a:r>
          </a:p>
        </p:txBody>
      </p:sp>
    </p:spTree>
    <p:extLst>
      <p:ext uri="{BB962C8B-B14F-4D97-AF65-F5344CB8AC3E}">
        <p14:creationId xmlns:p14="http://schemas.microsoft.com/office/powerpoint/2010/main" val="1377562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811E8-BB32-E83F-1988-801051D9DB1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0E92F4F-B9E4-394B-9B03-03FD35F37807}"/>
              </a:ext>
            </a:extLst>
          </p:cNvPr>
          <p:cNvSpPr>
            <a:spLocks noGrp="1"/>
          </p:cNvSpPr>
          <p:nvPr>
            <p:ph type="subTitle" idx="1"/>
          </p:nvPr>
        </p:nvSpPr>
        <p:spPr>
          <a:xfrm>
            <a:off x="129915" y="-2747"/>
            <a:ext cx="12313331" cy="4319913"/>
          </a:xfrm>
        </p:spPr>
        <p:txBody>
          <a:bodyPr vert="horz" lIns="91440" tIns="45720" rIns="91440" bIns="45720" rtlCol="0" anchor="t">
            <a:normAutofit/>
          </a:bodyPr>
          <a:lstStyle/>
          <a:p>
            <a:pPr algn="l"/>
            <a:r>
              <a:rPr lang="en-GB" sz="2800" u="sng" dirty="0">
                <a:latin typeface="Comic Sans MS"/>
                <a:ea typeface="Calibri"/>
                <a:cs typeface="Calibri"/>
              </a:rPr>
              <a:t>02.04.25</a:t>
            </a:r>
          </a:p>
          <a:p>
            <a:pPr algn="l"/>
            <a:r>
              <a:rPr lang="en-GB" sz="2800" u="sng" dirty="0">
                <a:latin typeface="Comic Sans MS"/>
                <a:ea typeface="Calibri"/>
                <a:cs typeface="Calibri"/>
              </a:rPr>
              <a:t>TBAT: </a:t>
            </a:r>
            <a:r>
              <a:rPr lang="en-US" sz="2800" u="sng" dirty="0">
                <a:latin typeface="Comic Sans MS"/>
                <a:ea typeface="Calibri"/>
                <a:cs typeface="Calibri"/>
              </a:rPr>
              <a:t>multiply a 3-digit number by a 1-digit number</a:t>
            </a:r>
          </a:p>
          <a:p>
            <a:endParaRPr lang="en-GB">
              <a:ea typeface="Calibri"/>
              <a:cs typeface="Calibri"/>
            </a:endParaRPr>
          </a:p>
        </p:txBody>
      </p:sp>
      <p:sp>
        <p:nvSpPr>
          <p:cNvPr id="2" name="TextBox 1">
            <a:extLst>
              <a:ext uri="{FF2B5EF4-FFF2-40B4-BE49-F238E27FC236}">
                <a16:creationId xmlns:a16="http://schemas.microsoft.com/office/drawing/2014/main" id="{084BA5CF-56E5-63D9-0C78-6A41313C04F6}"/>
              </a:ext>
            </a:extLst>
          </p:cNvPr>
          <p:cNvSpPr txBox="1"/>
          <p:nvPr/>
        </p:nvSpPr>
        <p:spPr>
          <a:xfrm>
            <a:off x="2612058" y="1719864"/>
            <a:ext cx="9307092"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dirty="0"/>
              <a:t>Blue                                                                    Green</a:t>
            </a:r>
          </a:p>
          <a:p>
            <a:endParaRPr lang="en-GB" dirty="0"/>
          </a:p>
        </p:txBody>
      </p:sp>
      <p:pic>
        <p:nvPicPr>
          <p:cNvPr id="5" name="Picture 4" descr="A screenshot of a math game&#10;&#10;AI-generated content may be incorrect.">
            <a:extLst>
              <a:ext uri="{FF2B5EF4-FFF2-40B4-BE49-F238E27FC236}">
                <a16:creationId xmlns:a16="http://schemas.microsoft.com/office/drawing/2014/main" id="{267D22FA-CCE9-D7EB-3B70-51C6CDCDE6B3}"/>
              </a:ext>
            </a:extLst>
          </p:cNvPr>
          <p:cNvPicPr>
            <a:picLocks noChangeAspect="1"/>
          </p:cNvPicPr>
          <p:nvPr/>
        </p:nvPicPr>
        <p:blipFill>
          <a:blip r:embed="rId2"/>
          <a:srcRect l="535" t="16667" r="-535" b="-238"/>
          <a:stretch/>
        </p:blipFill>
        <p:spPr>
          <a:xfrm>
            <a:off x="1148863" y="2150019"/>
            <a:ext cx="4449030" cy="4174701"/>
          </a:xfrm>
          <a:prstGeom prst="rect">
            <a:avLst/>
          </a:prstGeom>
        </p:spPr>
      </p:pic>
      <p:pic>
        <p:nvPicPr>
          <p:cNvPr id="4" name="Picture 3" descr="A screenshot of a math game&#10;&#10;AI-generated content may be incorrect.">
            <a:extLst>
              <a:ext uri="{FF2B5EF4-FFF2-40B4-BE49-F238E27FC236}">
                <a16:creationId xmlns:a16="http://schemas.microsoft.com/office/drawing/2014/main" id="{11BF05FD-B4CE-3870-B783-B41E4C605820}"/>
              </a:ext>
            </a:extLst>
          </p:cNvPr>
          <p:cNvPicPr>
            <a:picLocks noChangeAspect="1"/>
          </p:cNvPicPr>
          <p:nvPr/>
        </p:nvPicPr>
        <p:blipFill>
          <a:blip r:embed="rId2"/>
          <a:srcRect l="535" t="16667" r="-535" b="-238"/>
          <a:stretch/>
        </p:blipFill>
        <p:spPr>
          <a:xfrm>
            <a:off x="7268675" y="2233362"/>
            <a:ext cx="4449030" cy="4174701"/>
          </a:xfrm>
          <a:prstGeom prst="rect">
            <a:avLst/>
          </a:prstGeom>
        </p:spPr>
      </p:pic>
      <p:sp>
        <p:nvSpPr>
          <p:cNvPr id="7" name="TextBox 6">
            <a:extLst>
              <a:ext uri="{FF2B5EF4-FFF2-40B4-BE49-F238E27FC236}">
                <a16:creationId xmlns:a16="http://schemas.microsoft.com/office/drawing/2014/main" id="{F0AD24F9-C21F-A5E1-04BB-97A3656F972F}"/>
              </a:ext>
            </a:extLst>
          </p:cNvPr>
          <p:cNvSpPr txBox="1"/>
          <p:nvPr/>
        </p:nvSpPr>
        <p:spPr>
          <a:xfrm>
            <a:off x="3373932" y="2603812"/>
            <a:ext cx="51673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4800" dirty="0"/>
              <a:t>4</a:t>
            </a:r>
          </a:p>
        </p:txBody>
      </p:sp>
      <p:sp>
        <p:nvSpPr>
          <p:cNvPr id="8" name="TextBox 7">
            <a:extLst>
              <a:ext uri="{FF2B5EF4-FFF2-40B4-BE49-F238E27FC236}">
                <a16:creationId xmlns:a16="http://schemas.microsoft.com/office/drawing/2014/main" id="{9F13B32F-0C70-909D-E925-7DF05080E4E6}"/>
              </a:ext>
            </a:extLst>
          </p:cNvPr>
          <p:cNvSpPr txBox="1"/>
          <p:nvPr/>
        </p:nvSpPr>
        <p:spPr>
          <a:xfrm>
            <a:off x="4278807" y="2603811"/>
            <a:ext cx="51673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4800" dirty="0"/>
              <a:t>4</a:t>
            </a:r>
          </a:p>
        </p:txBody>
      </p:sp>
      <p:sp>
        <p:nvSpPr>
          <p:cNvPr id="9" name="TextBox 8">
            <a:extLst>
              <a:ext uri="{FF2B5EF4-FFF2-40B4-BE49-F238E27FC236}">
                <a16:creationId xmlns:a16="http://schemas.microsoft.com/office/drawing/2014/main" id="{A2408A19-2580-5E35-EC93-22AA3B0F4886}"/>
              </a:ext>
            </a:extLst>
          </p:cNvPr>
          <p:cNvSpPr txBox="1"/>
          <p:nvPr/>
        </p:nvSpPr>
        <p:spPr>
          <a:xfrm>
            <a:off x="2528588" y="2603811"/>
            <a:ext cx="51673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4800" dirty="0"/>
              <a:t>2</a:t>
            </a:r>
          </a:p>
        </p:txBody>
      </p:sp>
      <p:sp>
        <p:nvSpPr>
          <p:cNvPr id="10" name="TextBox 9">
            <a:extLst>
              <a:ext uri="{FF2B5EF4-FFF2-40B4-BE49-F238E27FC236}">
                <a16:creationId xmlns:a16="http://schemas.microsoft.com/office/drawing/2014/main" id="{439CCA87-3D63-2546-7C6E-48D56BFA0D3A}"/>
              </a:ext>
            </a:extLst>
          </p:cNvPr>
          <p:cNvSpPr txBox="1"/>
          <p:nvPr/>
        </p:nvSpPr>
        <p:spPr>
          <a:xfrm>
            <a:off x="4278807" y="3425342"/>
            <a:ext cx="51673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4800" dirty="0"/>
              <a:t>3</a:t>
            </a:r>
          </a:p>
        </p:txBody>
      </p:sp>
      <p:sp>
        <p:nvSpPr>
          <p:cNvPr id="11" name="TextBox 10">
            <a:extLst>
              <a:ext uri="{FF2B5EF4-FFF2-40B4-BE49-F238E27FC236}">
                <a16:creationId xmlns:a16="http://schemas.microsoft.com/office/drawing/2014/main" id="{B0F5C4A2-E3C9-B565-6215-29C08C2B75E7}"/>
              </a:ext>
            </a:extLst>
          </p:cNvPr>
          <p:cNvSpPr txBox="1"/>
          <p:nvPr/>
        </p:nvSpPr>
        <p:spPr>
          <a:xfrm>
            <a:off x="9719963" y="2591905"/>
            <a:ext cx="51673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4800" dirty="0"/>
              <a:t>3</a:t>
            </a:r>
          </a:p>
        </p:txBody>
      </p:sp>
      <p:sp>
        <p:nvSpPr>
          <p:cNvPr id="12" name="TextBox 11">
            <a:extLst>
              <a:ext uri="{FF2B5EF4-FFF2-40B4-BE49-F238E27FC236}">
                <a16:creationId xmlns:a16="http://schemas.microsoft.com/office/drawing/2014/main" id="{95E5B24E-D218-8877-0FB5-AF893F2E6E4C}"/>
              </a:ext>
            </a:extLst>
          </p:cNvPr>
          <p:cNvSpPr txBox="1"/>
          <p:nvPr/>
        </p:nvSpPr>
        <p:spPr>
          <a:xfrm>
            <a:off x="8826995" y="2591906"/>
            <a:ext cx="54054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4800" dirty="0"/>
              <a:t>2</a:t>
            </a:r>
          </a:p>
        </p:txBody>
      </p:sp>
      <p:sp>
        <p:nvSpPr>
          <p:cNvPr id="13" name="TextBox 12">
            <a:extLst>
              <a:ext uri="{FF2B5EF4-FFF2-40B4-BE49-F238E27FC236}">
                <a16:creationId xmlns:a16="http://schemas.microsoft.com/office/drawing/2014/main" id="{348E5EBB-1EA6-0529-8194-E7ADAF3BB038}"/>
              </a:ext>
            </a:extLst>
          </p:cNvPr>
          <p:cNvSpPr txBox="1"/>
          <p:nvPr/>
        </p:nvSpPr>
        <p:spPr>
          <a:xfrm>
            <a:off x="10517682" y="3413436"/>
            <a:ext cx="51673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4800" dirty="0"/>
              <a:t>4</a:t>
            </a:r>
          </a:p>
        </p:txBody>
      </p:sp>
      <p:sp>
        <p:nvSpPr>
          <p:cNvPr id="14" name="TextBox 13">
            <a:extLst>
              <a:ext uri="{FF2B5EF4-FFF2-40B4-BE49-F238E27FC236}">
                <a16:creationId xmlns:a16="http://schemas.microsoft.com/office/drawing/2014/main" id="{0CE862F6-3FC4-E689-FAF6-F22D61C9DB80}"/>
              </a:ext>
            </a:extLst>
          </p:cNvPr>
          <p:cNvSpPr txBox="1"/>
          <p:nvPr/>
        </p:nvSpPr>
        <p:spPr>
          <a:xfrm>
            <a:off x="10517682" y="2591905"/>
            <a:ext cx="51673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4800" dirty="0"/>
              <a:t>4</a:t>
            </a:r>
          </a:p>
        </p:txBody>
      </p:sp>
    </p:spTree>
    <p:extLst>
      <p:ext uri="{BB962C8B-B14F-4D97-AF65-F5344CB8AC3E}">
        <p14:creationId xmlns:p14="http://schemas.microsoft.com/office/powerpoint/2010/main" val="1514199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FD534-6A07-965A-AE13-B2AC74FA4D1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891F6F6-96AE-3D12-B732-0FDB83A6F62B}"/>
              </a:ext>
            </a:extLst>
          </p:cNvPr>
          <p:cNvSpPr>
            <a:spLocks noGrp="1"/>
          </p:cNvSpPr>
          <p:nvPr>
            <p:ph type="subTitle" idx="1"/>
          </p:nvPr>
        </p:nvSpPr>
        <p:spPr>
          <a:xfrm>
            <a:off x="129915" y="-2747"/>
            <a:ext cx="12313331" cy="1260007"/>
          </a:xfrm>
        </p:spPr>
        <p:txBody>
          <a:bodyPr vert="horz" lIns="91440" tIns="45720" rIns="91440" bIns="45720" rtlCol="0" anchor="t">
            <a:normAutofit/>
          </a:bodyPr>
          <a:lstStyle/>
          <a:p>
            <a:pPr algn="l"/>
            <a:r>
              <a:rPr lang="en-GB" sz="2800" u="sng" dirty="0">
                <a:latin typeface="Comic Sans MS"/>
                <a:ea typeface="Calibri"/>
                <a:cs typeface="Calibri"/>
              </a:rPr>
              <a:t>02.04.25</a:t>
            </a:r>
          </a:p>
          <a:p>
            <a:pPr algn="l"/>
            <a:r>
              <a:rPr lang="en-GB" sz="2800" u="sng" dirty="0">
                <a:latin typeface="Comic Sans MS"/>
                <a:ea typeface="Calibri"/>
                <a:cs typeface="Calibri"/>
              </a:rPr>
              <a:t>TBAT: </a:t>
            </a:r>
            <a:r>
              <a:rPr lang="en-US" sz="2800" u="sng" dirty="0">
                <a:latin typeface="Comic Sans MS"/>
                <a:ea typeface="Calibri"/>
                <a:cs typeface="Calibri"/>
              </a:rPr>
              <a:t>multiply a 3-digit number by a 1-digit number</a:t>
            </a:r>
          </a:p>
          <a:p>
            <a:endParaRPr lang="en-GB">
              <a:ea typeface="Calibri"/>
              <a:cs typeface="Calibri"/>
            </a:endParaRPr>
          </a:p>
        </p:txBody>
      </p:sp>
      <p:sp>
        <p:nvSpPr>
          <p:cNvPr id="16" name="TextBox 15">
            <a:extLst>
              <a:ext uri="{FF2B5EF4-FFF2-40B4-BE49-F238E27FC236}">
                <a16:creationId xmlns:a16="http://schemas.microsoft.com/office/drawing/2014/main" id="{4063E588-3B38-1949-71EA-69C4957723E0}"/>
              </a:ext>
            </a:extLst>
          </p:cNvPr>
          <p:cNvSpPr txBox="1"/>
          <p:nvPr/>
        </p:nvSpPr>
        <p:spPr>
          <a:xfrm>
            <a:off x="357100" y="1717037"/>
            <a:ext cx="11684792"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3600" dirty="0"/>
              <a:t>Independent</a:t>
            </a:r>
          </a:p>
          <a:p>
            <a:endParaRPr lang="en-GB" sz="3600" dirty="0"/>
          </a:p>
          <a:p>
            <a:pPr marL="742950" indent="-742950">
              <a:buAutoNum type="arabicPeriod"/>
            </a:pPr>
            <a:r>
              <a:rPr lang="en-GB" sz="3600" dirty="0"/>
              <a:t>247 x 3 =</a:t>
            </a:r>
          </a:p>
          <a:p>
            <a:pPr marL="742950" indent="-742950">
              <a:buAutoNum type="arabicPeriod"/>
            </a:pPr>
            <a:r>
              <a:rPr lang="en-GB" sz="3600" dirty="0"/>
              <a:t>229 x 4 =</a:t>
            </a:r>
          </a:p>
          <a:p>
            <a:pPr marL="742950" indent="-742950">
              <a:buAutoNum type="arabicPeriod"/>
            </a:pPr>
            <a:r>
              <a:rPr lang="en-GB" sz="3600" dirty="0"/>
              <a:t>346 x 3 =</a:t>
            </a:r>
          </a:p>
          <a:p>
            <a:pPr marL="742950" indent="-742950">
              <a:buAutoNum type="arabicPeriod"/>
            </a:pPr>
            <a:r>
              <a:rPr lang="en-GB" sz="3600" dirty="0"/>
              <a:t>429 x 2 =</a:t>
            </a:r>
          </a:p>
          <a:p>
            <a:pPr marL="742950" indent="-742950">
              <a:buAutoNum type="arabicPeriod"/>
            </a:pPr>
            <a:endParaRPr lang="en-GB" sz="3600" dirty="0"/>
          </a:p>
          <a:p>
            <a:pPr marL="742950" indent="-742950">
              <a:buAutoNum type="arabicPeriod"/>
            </a:pPr>
            <a:endParaRPr lang="en-GB" sz="3600" dirty="0"/>
          </a:p>
        </p:txBody>
      </p:sp>
      <p:sp>
        <p:nvSpPr>
          <p:cNvPr id="17" name="TextBox 16">
            <a:extLst>
              <a:ext uri="{FF2B5EF4-FFF2-40B4-BE49-F238E27FC236}">
                <a16:creationId xmlns:a16="http://schemas.microsoft.com/office/drawing/2014/main" id="{8E8FFF7C-AC15-F474-365F-4E2F7ACB80E1}"/>
              </a:ext>
            </a:extLst>
          </p:cNvPr>
          <p:cNvSpPr txBox="1"/>
          <p:nvPr/>
        </p:nvSpPr>
        <p:spPr>
          <a:xfrm>
            <a:off x="5877275" y="2142601"/>
            <a:ext cx="5588792"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3600" b="1" dirty="0"/>
              <a:t>RP</a:t>
            </a:r>
          </a:p>
          <a:p>
            <a:r>
              <a:rPr lang="en-GB" sz="3600" dirty="0"/>
              <a:t>There are 4 shows on at the theatre, each sitting 345 people. How many tickets have they sold?</a:t>
            </a:r>
          </a:p>
        </p:txBody>
      </p:sp>
    </p:spTree>
    <p:extLst>
      <p:ext uri="{BB962C8B-B14F-4D97-AF65-F5344CB8AC3E}">
        <p14:creationId xmlns:p14="http://schemas.microsoft.com/office/powerpoint/2010/main" val="1551046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FBFDE-192A-A8AC-7623-4F32749A878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8ABF4CC-285D-1F96-23C0-083B5D7D3588}"/>
              </a:ext>
            </a:extLst>
          </p:cNvPr>
          <p:cNvSpPr>
            <a:spLocks noGrp="1"/>
          </p:cNvSpPr>
          <p:nvPr>
            <p:ph type="subTitle" idx="1"/>
          </p:nvPr>
        </p:nvSpPr>
        <p:spPr>
          <a:xfrm>
            <a:off x="129915" y="-2747"/>
            <a:ext cx="12313331" cy="1260007"/>
          </a:xfrm>
        </p:spPr>
        <p:txBody>
          <a:bodyPr vert="horz" lIns="91440" tIns="45720" rIns="91440" bIns="45720" rtlCol="0" anchor="t">
            <a:normAutofit/>
          </a:bodyPr>
          <a:lstStyle/>
          <a:p>
            <a:pPr algn="l"/>
            <a:r>
              <a:rPr lang="en-GB" sz="2800" u="sng" dirty="0">
                <a:latin typeface="Comic Sans MS"/>
                <a:ea typeface="Calibri"/>
                <a:cs typeface="Calibri"/>
              </a:rPr>
              <a:t>02.04.25</a:t>
            </a:r>
          </a:p>
          <a:p>
            <a:pPr algn="l"/>
            <a:r>
              <a:rPr lang="en-GB" sz="2800" u="sng" dirty="0">
                <a:latin typeface="Comic Sans MS"/>
                <a:ea typeface="Calibri"/>
                <a:cs typeface="Calibri"/>
              </a:rPr>
              <a:t>TBAT: </a:t>
            </a:r>
            <a:r>
              <a:rPr lang="en-US" sz="2800" u="sng" dirty="0">
                <a:latin typeface="Comic Sans MS"/>
                <a:ea typeface="Calibri"/>
                <a:cs typeface="Calibri"/>
              </a:rPr>
              <a:t>multiply a 3-digit number by a 1-digit number</a:t>
            </a:r>
          </a:p>
          <a:p>
            <a:endParaRPr lang="en-GB">
              <a:ea typeface="Calibri"/>
              <a:cs typeface="Calibri"/>
            </a:endParaRPr>
          </a:p>
        </p:txBody>
      </p:sp>
      <p:sp>
        <p:nvSpPr>
          <p:cNvPr id="16" name="TextBox 15">
            <a:extLst>
              <a:ext uri="{FF2B5EF4-FFF2-40B4-BE49-F238E27FC236}">
                <a16:creationId xmlns:a16="http://schemas.microsoft.com/office/drawing/2014/main" id="{8B1C95BF-9A58-3292-903D-5AA3F8F14F2B}"/>
              </a:ext>
            </a:extLst>
          </p:cNvPr>
          <p:cNvSpPr txBox="1"/>
          <p:nvPr/>
        </p:nvSpPr>
        <p:spPr>
          <a:xfrm>
            <a:off x="357100" y="1717037"/>
            <a:ext cx="1168479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dirty="0"/>
              <a:t>    Challenge                        Mastery                      Greater depth</a:t>
            </a:r>
          </a:p>
          <a:p>
            <a:pPr marL="742950" indent="-742950">
              <a:buAutoNum type="arabicPeriod"/>
            </a:pPr>
            <a:endParaRPr lang="en-GB" sz="3600" dirty="0"/>
          </a:p>
        </p:txBody>
      </p:sp>
      <p:pic>
        <p:nvPicPr>
          <p:cNvPr id="2" name="Picture 1">
            <a:extLst>
              <a:ext uri="{FF2B5EF4-FFF2-40B4-BE49-F238E27FC236}">
                <a16:creationId xmlns:a16="http://schemas.microsoft.com/office/drawing/2014/main" id="{0DBF638F-0515-036C-B561-77952189AA13}"/>
              </a:ext>
            </a:extLst>
          </p:cNvPr>
          <p:cNvPicPr>
            <a:picLocks noChangeAspect="1"/>
          </p:cNvPicPr>
          <p:nvPr/>
        </p:nvPicPr>
        <p:blipFill>
          <a:blip r:embed="rId2"/>
          <a:stretch>
            <a:fillRect/>
          </a:stretch>
        </p:blipFill>
        <p:spPr>
          <a:xfrm>
            <a:off x="133350" y="3048000"/>
            <a:ext cx="4019550" cy="1952625"/>
          </a:xfrm>
          <a:prstGeom prst="rect">
            <a:avLst/>
          </a:prstGeom>
        </p:spPr>
      </p:pic>
      <p:pic>
        <p:nvPicPr>
          <p:cNvPr id="4" name="Picture 3" descr="A screenshot of a game&#10;&#10;AI-generated content may be incorrect.">
            <a:extLst>
              <a:ext uri="{FF2B5EF4-FFF2-40B4-BE49-F238E27FC236}">
                <a16:creationId xmlns:a16="http://schemas.microsoft.com/office/drawing/2014/main" id="{C675B388-4019-F71E-F6C4-D5D71F6B5E85}"/>
              </a:ext>
            </a:extLst>
          </p:cNvPr>
          <p:cNvPicPr>
            <a:picLocks noChangeAspect="1"/>
          </p:cNvPicPr>
          <p:nvPr/>
        </p:nvPicPr>
        <p:blipFill>
          <a:blip r:embed="rId3"/>
          <a:stretch>
            <a:fillRect/>
          </a:stretch>
        </p:blipFill>
        <p:spPr>
          <a:xfrm>
            <a:off x="4400550" y="2919413"/>
            <a:ext cx="3390900" cy="2590800"/>
          </a:xfrm>
          <a:prstGeom prst="rect">
            <a:avLst/>
          </a:prstGeom>
        </p:spPr>
      </p:pic>
      <p:pic>
        <p:nvPicPr>
          <p:cNvPr id="5" name="Picture 4" descr="A screenshot of a math test&#10;&#10;AI-generated content may be incorrect.">
            <a:extLst>
              <a:ext uri="{FF2B5EF4-FFF2-40B4-BE49-F238E27FC236}">
                <a16:creationId xmlns:a16="http://schemas.microsoft.com/office/drawing/2014/main" id="{789650B8-44DB-8612-DA78-5E8DC35EAB7D}"/>
              </a:ext>
            </a:extLst>
          </p:cNvPr>
          <p:cNvPicPr>
            <a:picLocks noChangeAspect="1"/>
          </p:cNvPicPr>
          <p:nvPr/>
        </p:nvPicPr>
        <p:blipFill>
          <a:blip r:embed="rId4"/>
          <a:stretch>
            <a:fillRect/>
          </a:stretch>
        </p:blipFill>
        <p:spPr>
          <a:xfrm>
            <a:off x="8455818" y="2316955"/>
            <a:ext cx="3364707" cy="4224338"/>
          </a:xfrm>
          <a:prstGeom prst="rect">
            <a:avLst/>
          </a:prstGeom>
        </p:spPr>
      </p:pic>
    </p:spTree>
    <p:extLst>
      <p:ext uri="{BB962C8B-B14F-4D97-AF65-F5344CB8AC3E}">
        <p14:creationId xmlns:p14="http://schemas.microsoft.com/office/powerpoint/2010/main" val="2248021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B87AD7-47ED-5196-3F39-9770C39EB1A1}"/>
              </a:ext>
            </a:extLst>
          </p:cNvPr>
          <p:cNvSpPr txBox="1"/>
          <p:nvPr/>
        </p:nvSpPr>
        <p:spPr>
          <a:xfrm>
            <a:off x="11137" y="2607"/>
            <a:ext cx="12167399" cy="66171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2800" u="sng">
              <a:latin typeface="Comic Sans MS"/>
              <a:cs typeface="Calibri"/>
            </a:endParaRPr>
          </a:p>
          <a:p>
            <a:endParaRPr lang="en-GB" sz="2800" u="sng">
              <a:latin typeface="Comic Sans MS"/>
              <a:cs typeface="Calibri"/>
            </a:endParaRPr>
          </a:p>
          <a:p>
            <a:endParaRPr lang="en-GB" sz="2800" b="1">
              <a:latin typeface="Comic Sans MS"/>
              <a:cs typeface="Calibri"/>
            </a:endParaRPr>
          </a:p>
          <a:p>
            <a:r>
              <a:rPr lang="en-GB" sz="2800" b="1" dirty="0">
                <a:latin typeface="Comic Sans MS"/>
                <a:cs typeface="Calibri"/>
              </a:rPr>
              <a:t>Spelling thief</a:t>
            </a:r>
            <a:endParaRPr lang="en-GB" sz="2800" b="1" u="sng" dirty="0">
              <a:latin typeface="Comic Sans MS"/>
              <a:cs typeface="Calibri"/>
            </a:endParaRPr>
          </a:p>
          <a:p>
            <a:r>
              <a:rPr lang="en-GB" sz="2800" dirty="0">
                <a:latin typeface="Comic Sans MS"/>
                <a:cs typeface="Calibri"/>
              </a:rPr>
              <a:t>The spelling thief has taken some of the letters from our spelling words! Can you work out which letters are missing? </a:t>
            </a:r>
            <a:endParaRPr lang="en-GB" sz="2800" dirty="0">
              <a:latin typeface="Aptos" panose="020B0004020202020204"/>
              <a:cs typeface="Calibri"/>
            </a:endParaRPr>
          </a:p>
          <a:p>
            <a:r>
              <a:rPr lang="en-GB" sz="2800" dirty="0">
                <a:latin typeface="Comic Sans MS"/>
                <a:cs typeface="Calibri"/>
              </a:rPr>
              <a:t>Write the correct spelling in your book.</a:t>
            </a:r>
            <a:endParaRPr lang="en-GB" sz="2800" dirty="0"/>
          </a:p>
          <a:p>
            <a:endParaRPr lang="en-GB" sz="2800">
              <a:latin typeface="Comic Sans MS"/>
              <a:cs typeface="Calibri"/>
            </a:endParaRPr>
          </a:p>
          <a:p>
            <a:r>
              <a:rPr lang="en-GB" sz="4000" dirty="0" err="1">
                <a:latin typeface="Comic Sans MS"/>
                <a:cs typeface="Calibri"/>
              </a:rPr>
              <a:t>libr_ry</a:t>
            </a:r>
          </a:p>
          <a:p>
            <a:r>
              <a:rPr lang="en-GB" sz="4000" err="1">
                <a:latin typeface="Comic Sans MS"/>
                <a:cs typeface="Calibri"/>
              </a:rPr>
              <a:t>bo_nda_y</a:t>
            </a:r>
            <a:endParaRPr lang="en-GB" sz="4000" dirty="0" err="1">
              <a:latin typeface="Comic Sans MS"/>
              <a:cs typeface="Calibri"/>
            </a:endParaRPr>
          </a:p>
          <a:p>
            <a:r>
              <a:rPr lang="en-GB" sz="4000" dirty="0" err="1">
                <a:latin typeface="Comic Sans MS"/>
                <a:cs typeface="Calibri"/>
              </a:rPr>
              <a:t>p_imar</a:t>
            </a:r>
            <a:r>
              <a:rPr lang="en-GB" sz="4000" dirty="0">
                <a:latin typeface="Comic Sans MS"/>
                <a:cs typeface="Calibri"/>
              </a:rPr>
              <a:t>_</a:t>
            </a:r>
          </a:p>
          <a:p>
            <a:r>
              <a:rPr lang="en-GB" sz="4000" dirty="0">
                <a:latin typeface="Comic Sans MS"/>
                <a:cs typeface="Calibri"/>
              </a:rPr>
              <a:t>_</a:t>
            </a:r>
            <a:r>
              <a:rPr lang="en-GB" sz="4000" dirty="0" err="1">
                <a:latin typeface="Comic Sans MS"/>
                <a:cs typeface="Calibri"/>
              </a:rPr>
              <a:t>rdin</a:t>
            </a:r>
            <a:r>
              <a:rPr lang="en-GB" sz="4000" dirty="0">
                <a:latin typeface="Comic Sans MS"/>
                <a:cs typeface="Calibri"/>
              </a:rPr>
              <a:t>_ _y</a:t>
            </a:r>
          </a:p>
          <a:p>
            <a:r>
              <a:rPr lang="en-GB" sz="4000" dirty="0">
                <a:latin typeface="Comic Sans MS"/>
                <a:cs typeface="Calibri"/>
              </a:rPr>
              <a:t>_</a:t>
            </a:r>
            <a:r>
              <a:rPr lang="en-GB" sz="4000" dirty="0" err="1">
                <a:latin typeface="Comic Sans MS"/>
                <a:cs typeface="Calibri"/>
              </a:rPr>
              <a:t>ebr_a_y</a:t>
            </a:r>
          </a:p>
        </p:txBody>
      </p:sp>
      <p:pic>
        <p:nvPicPr>
          <p:cNvPr id="2" name="Picture 1" descr="Happi &amp; The Word Thief Makes Spelling So Much Fun! | Happi Papi">
            <a:extLst>
              <a:ext uri="{FF2B5EF4-FFF2-40B4-BE49-F238E27FC236}">
                <a16:creationId xmlns:a16="http://schemas.microsoft.com/office/drawing/2014/main" id="{83C4C01C-1E17-EB8E-398D-5A5416D99A89}"/>
              </a:ext>
            </a:extLst>
          </p:cNvPr>
          <p:cNvPicPr>
            <a:picLocks noChangeAspect="1"/>
          </p:cNvPicPr>
          <p:nvPr/>
        </p:nvPicPr>
        <p:blipFill>
          <a:blip r:embed="rId2"/>
          <a:stretch>
            <a:fillRect/>
          </a:stretch>
        </p:blipFill>
        <p:spPr>
          <a:xfrm>
            <a:off x="9020312" y="3675138"/>
            <a:ext cx="2765287" cy="2765551"/>
          </a:xfrm>
          <a:prstGeom prst="rect">
            <a:avLst/>
          </a:prstGeom>
        </p:spPr>
      </p:pic>
      <p:sp>
        <p:nvSpPr>
          <p:cNvPr id="4" name="TextBox 3">
            <a:extLst>
              <a:ext uri="{FF2B5EF4-FFF2-40B4-BE49-F238E27FC236}">
                <a16:creationId xmlns:a16="http://schemas.microsoft.com/office/drawing/2014/main" id="{2BD84DFA-E562-212A-14AE-74C5B7EF78D8}"/>
              </a:ext>
            </a:extLst>
          </p:cNvPr>
          <p:cNvSpPr txBox="1"/>
          <p:nvPr/>
        </p:nvSpPr>
        <p:spPr>
          <a:xfrm>
            <a:off x="193590" y="-2209"/>
            <a:ext cx="571911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u="sng" dirty="0">
                <a:latin typeface="Comic Sans MS"/>
              </a:rPr>
              <a:t>Wednesday 2nd April</a:t>
            </a:r>
            <a:br>
              <a:rPr lang="en-GB" sz="2800" dirty="0">
                <a:latin typeface="Comic Sans MS"/>
              </a:rPr>
            </a:br>
            <a:r>
              <a:rPr lang="en-GB" sz="2800" u="sng" dirty="0">
                <a:latin typeface="Comic Sans MS"/>
              </a:rPr>
              <a:t>Spelling</a:t>
            </a:r>
          </a:p>
        </p:txBody>
      </p:sp>
    </p:spTree>
    <p:extLst>
      <p:ext uri="{BB962C8B-B14F-4D97-AF65-F5344CB8AC3E}">
        <p14:creationId xmlns:p14="http://schemas.microsoft.com/office/powerpoint/2010/main" val="1942957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EE297B-BC82-F44F-D338-4468B56C8DFC}"/>
              </a:ext>
            </a:extLst>
          </p:cNvPr>
          <p:cNvSpPr txBox="1"/>
          <p:nvPr/>
        </p:nvSpPr>
        <p:spPr>
          <a:xfrm>
            <a:off x="39828" y="38779"/>
            <a:ext cx="12170759" cy="25751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u="sng" dirty="0">
                <a:latin typeface="Comic Sans MS"/>
              </a:rPr>
              <a:t>Wednesday 2nd April</a:t>
            </a:r>
          </a:p>
          <a:p>
            <a:r>
              <a:rPr lang="en-GB" sz="3200" u="sng" dirty="0">
                <a:latin typeface="Comic Sans MS"/>
              </a:rPr>
              <a:t>TBAT: write a recount.</a:t>
            </a:r>
          </a:p>
          <a:p>
            <a:endParaRPr lang="en-GB" sz="3200" u="sng">
              <a:latin typeface="Comic Sans MS"/>
            </a:endParaRPr>
          </a:p>
          <a:p>
            <a:r>
              <a:rPr lang="en-GB" sz="3200" u="sng" dirty="0">
                <a:latin typeface="Comic Sans MS"/>
              </a:rPr>
              <a:t>3 in 3</a:t>
            </a:r>
          </a:p>
          <a:p>
            <a:endParaRPr lang="en-GB" sz="3200" u="sng">
              <a:latin typeface="Comic Sans MS"/>
            </a:endParaRPr>
          </a:p>
        </p:txBody>
      </p:sp>
      <p:pic>
        <p:nvPicPr>
          <p:cNvPr id="3" name="Picture 2">
            <a:extLst>
              <a:ext uri="{FF2B5EF4-FFF2-40B4-BE49-F238E27FC236}">
                <a16:creationId xmlns:a16="http://schemas.microsoft.com/office/drawing/2014/main" id="{F2D04BE2-E016-C8B2-8F8B-F3C9C4F1DBF7}"/>
              </a:ext>
            </a:extLst>
          </p:cNvPr>
          <p:cNvPicPr>
            <a:picLocks noChangeAspect="1"/>
          </p:cNvPicPr>
          <p:nvPr/>
        </p:nvPicPr>
        <p:blipFill>
          <a:blip r:embed="rId2"/>
          <a:stretch>
            <a:fillRect/>
          </a:stretch>
        </p:blipFill>
        <p:spPr>
          <a:xfrm>
            <a:off x="211731" y="4670966"/>
            <a:ext cx="5072963" cy="1948763"/>
          </a:xfrm>
          <a:prstGeom prst="rect">
            <a:avLst/>
          </a:prstGeom>
        </p:spPr>
      </p:pic>
      <p:pic>
        <p:nvPicPr>
          <p:cNvPr id="4" name="Picture 3" descr="A diagram of a sentence&#10;&#10;Description automatically generated">
            <a:extLst>
              <a:ext uri="{FF2B5EF4-FFF2-40B4-BE49-F238E27FC236}">
                <a16:creationId xmlns:a16="http://schemas.microsoft.com/office/drawing/2014/main" id="{14DC9E55-2817-0DF3-4E82-D6D8FF4D253D}"/>
              </a:ext>
            </a:extLst>
          </p:cNvPr>
          <p:cNvPicPr>
            <a:picLocks noChangeAspect="1"/>
          </p:cNvPicPr>
          <p:nvPr/>
        </p:nvPicPr>
        <p:blipFill>
          <a:blip r:embed="rId3"/>
          <a:stretch>
            <a:fillRect/>
          </a:stretch>
        </p:blipFill>
        <p:spPr>
          <a:xfrm>
            <a:off x="6495082" y="1041301"/>
            <a:ext cx="4606753" cy="2556818"/>
          </a:xfrm>
          <a:prstGeom prst="rect">
            <a:avLst/>
          </a:prstGeom>
        </p:spPr>
      </p:pic>
      <p:pic>
        <p:nvPicPr>
          <p:cNvPr id="6" name="Picture 5" descr="A white text on a black background&#10;&#10;Description automatically generated">
            <a:extLst>
              <a:ext uri="{FF2B5EF4-FFF2-40B4-BE49-F238E27FC236}">
                <a16:creationId xmlns:a16="http://schemas.microsoft.com/office/drawing/2014/main" id="{0BDBBEB8-DF1B-FB76-12F7-86D89016BB02}"/>
              </a:ext>
            </a:extLst>
          </p:cNvPr>
          <p:cNvPicPr>
            <a:picLocks noChangeAspect="1"/>
          </p:cNvPicPr>
          <p:nvPr/>
        </p:nvPicPr>
        <p:blipFill>
          <a:blip r:embed="rId4"/>
          <a:stretch>
            <a:fillRect/>
          </a:stretch>
        </p:blipFill>
        <p:spPr>
          <a:xfrm>
            <a:off x="216822" y="2099297"/>
            <a:ext cx="4550247" cy="2319595"/>
          </a:xfrm>
          <a:prstGeom prst="rect">
            <a:avLst/>
          </a:prstGeom>
        </p:spPr>
      </p:pic>
      <p:sp>
        <p:nvSpPr>
          <p:cNvPr id="7" name="TextBox 6">
            <a:extLst>
              <a:ext uri="{FF2B5EF4-FFF2-40B4-BE49-F238E27FC236}">
                <a16:creationId xmlns:a16="http://schemas.microsoft.com/office/drawing/2014/main" id="{B2776AC6-6324-85F7-BFE3-81DD61C5661A}"/>
              </a:ext>
            </a:extLst>
          </p:cNvPr>
          <p:cNvSpPr txBox="1"/>
          <p:nvPr/>
        </p:nvSpPr>
        <p:spPr>
          <a:xfrm>
            <a:off x="6170538" y="4597899"/>
            <a:ext cx="539473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solidFill>
                  <a:srgbClr val="FF0000"/>
                </a:solidFill>
                <a:latin typeface="Comic Sans MS"/>
              </a:rPr>
              <a:t>Rewrite the answer to question one using a conjunction to join the two sentences together. </a:t>
            </a:r>
          </a:p>
        </p:txBody>
      </p:sp>
    </p:spTree>
    <p:extLst>
      <p:ext uri="{BB962C8B-B14F-4D97-AF65-F5344CB8AC3E}">
        <p14:creationId xmlns:p14="http://schemas.microsoft.com/office/powerpoint/2010/main" val="1409361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B87AD7-47ED-5196-3F39-9770C39EB1A1}"/>
              </a:ext>
            </a:extLst>
          </p:cNvPr>
          <p:cNvSpPr txBox="1"/>
          <p:nvPr/>
        </p:nvSpPr>
        <p:spPr>
          <a:xfrm>
            <a:off x="112552" y="-4855"/>
            <a:ext cx="11979349" cy="52322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u="sng" dirty="0">
                <a:latin typeface="Comic Sans MS"/>
              </a:rPr>
              <a:t>Wednesday 2nd April</a:t>
            </a:r>
            <a:endParaRPr lang="en-US" dirty="0"/>
          </a:p>
          <a:p>
            <a:r>
              <a:rPr lang="en-GB" sz="3200" u="sng" dirty="0">
                <a:latin typeface="Comic Sans MS"/>
              </a:rPr>
              <a:t>TBAT: write a recount.</a:t>
            </a:r>
            <a:endParaRPr lang="en-GB" dirty="0">
              <a:solidFill>
                <a:srgbClr val="46B1E1"/>
              </a:solidFill>
              <a:latin typeface="Aptos" panose="020B0004020202020204"/>
            </a:endParaRPr>
          </a:p>
          <a:p>
            <a:br>
              <a:rPr lang="en-GB" sz="3000" u="sng" dirty="0">
                <a:latin typeface="Comic Sans MS"/>
              </a:rPr>
            </a:br>
            <a:br>
              <a:rPr lang="en-GB" sz="3000" u="sng" dirty="0">
                <a:latin typeface="Comic Sans MS"/>
              </a:rPr>
            </a:br>
            <a:r>
              <a:rPr lang="en-GB" sz="3600" dirty="0">
                <a:solidFill>
                  <a:srgbClr val="00B0F0"/>
                </a:solidFill>
                <a:latin typeface="Comic Sans MS"/>
              </a:rPr>
              <a:t>List the features that are needed in a recount. </a:t>
            </a:r>
            <a:endParaRPr lang="en-GB" sz="3600" dirty="0">
              <a:solidFill>
                <a:srgbClr val="00B0F0"/>
              </a:solidFill>
            </a:endParaRPr>
          </a:p>
          <a:p>
            <a:br>
              <a:rPr lang="en-GB" sz="3600" dirty="0">
                <a:latin typeface="Comic Sans MS"/>
              </a:rPr>
            </a:br>
            <a:r>
              <a:rPr lang="en-GB" sz="3600" dirty="0">
                <a:solidFill>
                  <a:srgbClr val="00B050"/>
                </a:solidFill>
                <a:latin typeface="Comic Sans MS"/>
              </a:rPr>
              <a:t>Give an example of when we may write a recount. Why</a:t>
            </a:r>
            <a:r>
              <a:rPr lang="en-GB" sz="3600" dirty="0">
                <a:solidFill>
                  <a:schemeClr val="accent6">
                    <a:lumMod val="75000"/>
                  </a:schemeClr>
                </a:solidFill>
                <a:latin typeface="Comic Sans MS"/>
              </a:rPr>
              <a:t>?</a:t>
            </a:r>
            <a:br>
              <a:rPr lang="en-GB" sz="3600" dirty="0">
                <a:latin typeface="Comic Sans MS"/>
              </a:rPr>
            </a:br>
            <a:br>
              <a:rPr lang="en-GB" sz="3600" dirty="0">
                <a:latin typeface="Comic Sans MS"/>
              </a:rPr>
            </a:br>
            <a:r>
              <a:rPr lang="en-GB" sz="3600" dirty="0">
                <a:solidFill>
                  <a:srgbClr val="FF0000"/>
                </a:solidFill>
                <a:latin typeface="Comic Sans MS"/>
              </a:rPr>
              <a:t>Which scientific words may we use in our recount? </a:t>
            </a:r>
            <a:br>
              <a:rPr lang="en-GB" sz="3000" dirty="0">
                <a:latin typeface="Comic Sans MS"/>
              </a:rPr>
            </a:br>
            <a:endParaRPr lang="en-GB" sz="3000">
              <a:solidFill>
                <a:srgbClr val="FF0000"/>
              </a:solidFill>
              <a:latin typeface="Comic Sans MS"/>
            </a:endParaRPr>
          </a:p>
        </p:txBody>
      </p:sp>
    </p:spTree>
    <p:extLst>
      <p:ext uri="{BB962C8B-B14F-4D97-AF65-F5344CB8AC3E}">
        <p14:creationId xmlns:p14="http://schemas.microsoft.com/office/powerpoint/2010/main" val="3367134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B87AD7-47ED-5196-3F39-9770C39EB1A1}"/>
              </a:ext>
            </a:extLst>
          </p:cNvPr>
          <p:cNvSpPr txBox="1"/>
          <p:nvPr/>
        </p:nvSpPr>
        <p:spPr>
          <a:xfrm>
            <a:off x="206000" y="159902"/>
            <a:ext cx="6656230" cy="52322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u="sng" dirty="0">
                <a:latin typeface="Comic Sans MS"/>
              </a:rPr>
              <a:t>Wednesday 2nd April</a:t>
            </a:r>
            <a:endParaRPr lang="en-US" dirty="0"/>
          </a:p>
          <a:p>
            <a:r>
              <a:rPr lang="en-GB" sz="3200" u="sng" dirty="0">
                <a:latin typeface="Comic Sans MS"/>
              </a:rPr>
              <a:t>TBAT: write a recount.</a:t>
            </a:r>
            <a:br>
              <a:rPr lang="en-GB" sz="3000" u="sng" dirty="0">
                <a:latin typeface="Comic Sans MS"/>
              </a:rPr>
            </a:br>
            <a:br>
              <a:rPr lang="en-GB" sz="3000" u="sng" dirty="0">
                <a:latin typeface="Comic Sans MS"/>
              </a:rPr>
            </a:br>
            <a:r>
              <a:rPr lang="en-GB" sz="3000" u="sng" dirty="0">
                <a:latin typeface="Comic Sans MS"/>
              </a:rPr>
              <a:t>Partner talk:</a:t>
            </a:r>
            <a:br>
              <a:rPr lang="en-GB" sz="3000" u="sng" dirty="0">
                <a:latin typeface="Comic Sans MS"/>
              </a:rPr>
            </a:br>
            <a:br>
              <a:rPr lang="en-GB" sz="3000" u="sng" dirty="0">
                <a:latin typeface="Comic Sans MS"/>
              </a:rPr>
            </a:br>
            <a:r>
              <a:rPr lang="en-GB" sz="3000" dirty="0">
                <a:latin typeface="Comic Sans MS"/>
              </a:rPr>
              <a:t>Look at your plan from yesterday. Start thinking about how you are going to spilt your writing into paragraphs.</a:t>
            </a:r>
          </a:p>
          <a:p>
            <a:endParaRPr lang="en-GB" sz="3000">
              <a:solidFill>
                <a:srgbClr val="000000"/>
              </a:solidFill>
              <a:latin typeface="Comic Sans MS"/>
            </a:endParaRPr>
          </a:p>
          <a:p>
            <a:endParaRPr lang="en-GB" sz="3000">
              <a:solidFill>
                <a:srgbClr val="000000"/>
              </a:solidFill>
              <a:latin typeface="Comic Sans MS"/>
            </a:endParaRPr>
          </a:p>
        </p:txBody>
      </p:sp>
      <p:pic>
        <p:nvPicPr>
          <p:cNvPr id="2" name="Picture 5" descr="Text, whiteboard&#10;&#10;Description automatically generated">
            <a:extLst>
              <a:ext uri="{FF2B5EF4-FFF2-40B4-BE49-F238E27FC236}">
                <a16:creationId xmlns:a16="http://schemas.microsoft.com/office/drawing/2014/main" id="{19FB424D-E24D-80AE-684F-8370D7CB5A33}"/>
              </a:ext>
            </a:extLst>
          </p:cNvPr>
          <p:cNvPicPr>
            <a:picLocks noChangeAspect="1"/>
          </p:cNvPicPr>
          <p:nvPr/>
        </p:nvPicPr>
        <p:blipFill>
          <a:blip r:embed="rId2"/>
          <a:stretch>
            <a:fillRect/>
          </a:stretch>
        </p:blipFill>
        <p:spPr>
          <a:xfrm>
            <a:off x="7226060" y="1827363"/>
            <a:ext cx="4641011" cy="4641011"/>
          </a:xfrm>
          <a:prstGeom prst="rect">
            <a:avLst/>
          </a:prstGeom>
        </p:spPr>
      </p:pic>
    </p:spTree>
    <p:extLst>
      <p:ext uri="{BB962C8B-B14F-4D97-AF65-F5344CB8AC3E}">
        <p14:creationId xmlns:p14="http://schemas.microsoft.com/office/powerpoint/2010/main" val="1555487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D18DF87-3C96-09E3-B77D-5F15F855FC30}"/>
              </a:ext>
            </a:extLst>
          </p:cNvPr>
          <p:cNvSpPr txBox="1"/>
          <p:nvPr/>
        </p:nvSpPr>
        <p:spPr>
          <a:xfrm>
            <a:off x="193590" y="152400"/>
            <a:ext cx="571911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u="sng" dirty="0">
                <a:latin typeface="Comic Sans MS"/>
              </a:rPr>
              <a:t>Wednesday 2nd April 2025</a:t>
            </a:r>
            <a:br>
              <a:rPr lang="en-GB" sz="2800" dirty="0">
                <a:latin typeface="Comic Sans MS"/>
              </a:rPr>
            </a:br>
            <a:r>
              <a:rPr lang="en-GB" sz="2800" u="sng" dirty="0">
                <a:latin typeface="Comic Sans MS"/>
              </a:rPr>
              <a:t>Wordwork</a:t>
            </a:r>
            <a:endParaRPr lang="en-GB"/>
          </a:p>
        </p:txBody>
      </p:sp>
      <p:sp>
        <p:nvSpPr>
          <p:cNvPr id="3" name="TextBox 2">
            <a:extLst>
              <a:ext uri="{FF2B5EF4-FFF2-40B4-BE49-F238E27FC236}">
                <a16:creationId xmlns:a16="http://schemas.microsoft.com/office/drawing/2014/main" id="{6E136DDA-1710-88E3-D04E-CD234B2182F2}"/>
              </a:ext>
            </a:extLst>
          </p:cNvPr>
          <p:cNvSpPr txBox="1"/>
          <p:nvPr/>
        </p:nvSpPr>
        <p:spPr>
          <a:xfrm>
            <a:off x="276024" y="1239464"/>
            <a:ext cx="11634429"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dirty="0">
                <a:latin typeface="Comic Sans MS"/>
              </a:rPr>
              <a:t>Choose a preposition to complete these sentences. </a:t>
            </a:r>
          </a:p>
          <a:p>
            <a:endParaRPr lang="en-GB" sz="4000" dirty="0">
              <a:solidFill>
                <a:srgbClr val="000000"/>
              </a:solidFill>
              <a:latin typeface="Comic Sans MS"/>
            </a:endParaRPr>
          </a:p>
          <a:p>
            <a:r>
              <a:rPr lang="en-GB" sz="4000" dirty="0">
                <a:solidFill>
                  <a:srgbClr val="0070C0"/>
                </a:solidFill>
                <a:latin typeface="Comic Sans MS"/>
              </a:rPr>
              <a:t>The cat is _____ the mat. </a:t>
            </a:r>
            <a:endParaRPr lang="en-GB" dirty="0"/>
          </a:p>
          <a:p>
            <a:endParaRPr lang="en-GB" sz="4000">
              <a:latin typeface="Comic Sans MS"/>
            </a:endParaRPr>
          </a:p>
          <a:p>
            <a:r>
              <a:rPr lang="en-GB" sz="4000" dirty="0">
                <a:solidFill>
                  <a:srgbClr val="00B050"/>
                </a:solidFill>
                <a:latin typeface="Comic Sans MS"/>
              </a:rPr>
              <a:t>The ball is ____ the fence. </a:t>
            </a:r>
          </a:p>
          <a:p>
            <a:endParaRPr lang="en-GB" sz="4000">
              <a:solidFill>
                <a:srgbClr val="0070C0"/>
              </a:solidFill>
              <a:latin typeface="Comic Sans MS"/>
            </a:endParaRPr>
          </a:p>
          <a:p>
            <a:r>
              <a:rPr lang="en-GB" sz="4000" dirty="0">
                <a:solidFill>
                  <a:srgbClr val="FF0000"/>
                </a:solidFill>
                <a:latin typeface="Comic Sans MS"/>
              </a:rPr>
              <a:t>I like to go running _________. </a:t>
            </a:r>
          </a:p>
        </p:txBody>
      </p:sp>
    </p:spTree>
    <p:extLst>
      <p:ext uri="{BB962C8B-B14F-4D97-AF65-F5344CB8AC3E}">
        <p14:creationId xmlns:p14="http://schemas.microsoft.com/office/powerpoint/2010/main" val="1912975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B87AD7-47ED-5196-3F39-9770C39EB1A1}"/>
              </a:ext>
            </a:extLst>
          </p:cNvPr>
          <p:cNvSpPr txBox="1"/>
          <p:nvPr/>
        </p:nvSpPr>
        <p:spPr>
          <a:xfrm>
            <a:off x="206000" y="159902"/>
            <a:ext cx="5739771" cy="47705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u="sng" dirty="0">
                <a:latin typeface="Comic Sans MS"/>
              </a:rPr>
              <a:t>Wednesday 2nd April</a:t>
            </a:r>
            <a:endParaRPr lang="en-US" dirty="0"/>
          </a:p>
          <a:p>
            <a:r>
              <a:rPr lang="en-GB" sz="3200" u="sng" dirty="0">
                <a:latin typeface="Comic Sans MS"/>
              </a:rPr>
              <a:t>TBAT: write a recount.</a:t>
            </a:r>
            <a:br>
              <a:rPr lang="en-GB" sz="3000" u="sng" dirty="0">
                <a:latin typeface="Comic Sans MS"/>
              </a:rPr>
            </a:br>
            <a:br>
              <a:rPr lang="en-GB" sz="3000" u="sng" dirty="0">
                <a:latin typeface="Comic Sans MS"/>
              </a:rPr>
            </a:br>
            <a:r>
              <a:rPr lang="en-GB" sz="3000" dirty="0">
                <a:latin typeface="Comic Sans MS"/>
              </a:rPr>
              <a:t>We are going to write in chronological order.</a:t>
            </a:r>
            <a:endParaRPr lang="en-GB" dirty="0">
              <a:latin typeface="Aptos"/>
            </a:endParaRPr>
          </a:p>
          <a:p>
            <a:endParaRPr lang="en-GB" sz="3000">
              <a:latin typeface="Comic Sans MS"/>
            </a:endParaRPr>
          </a:p>
          <a:p>
            <a:r>
              <a:rPr lang="en-GB" sz="3000" dirty="0">
                <a:latin typeface="Comic Sans MS"/>
              </a:rPr>
              <a:t>Which </a:t>
            </a:r>
            <a:r>
              <a:rPr lang="en-GB" sz="3000" b="1" dirty="0">
                <a:latin typeface="Comic Sans MS"/>
              </a:rPr>
              <a:t>sequential words </a:t>
            </a:r>
            <a:r>
              <a:rPr lang="en-GB" sz="3000" dirty="0">
                <a:latin typeface="Comic Sans MS"/>
              </a:rPr>
              <a:t>could we use?</a:t>
            </a:r>
            <a:endParaRPr lang="en-GB" dirty="0"/>
          </a:p>
          <a:p>
            <a:endParaRPr lang="en-GB" sz="3000">
              <a:solidFill>
                <a:srgbClr val="000000"/>
              </a:solidFill>
              <a:latin typeface="Comic Sans MS"/>
            </a:endParaRPr>
          </a:p>
          <a:p>
            <a:endParaRPr lang="en-GB" sz="3000">
              <a:solidFill>
                <a:srgbClr val="000000"/>
              </a:solidFill>
              <a:latin typeface="Comic Sans MS"/>
            </a:endParaRPr>
          </a:p>
        </p:txBody>
      </p:sp>
      <p:pic>
        <p:nvPicPr>
          <p:cNvPr id="2" name="Picture 5" descr="Text, whiteboard&#10;&#10;Description automatically generated">
            <a:extLst>
              <a:ext uri="{FF2B5EF4-FFF2-40B4-BE49-F238E27FC236}">
                <a16:creationId xmlns:a16="http://schemas.microsoft.com/office/drawing/2014/main" id="{19FB424D-E24D-80AE-684F-8370D7CB5A33}"/>
              </a:ext>
            </a:extLst>
          </p:cNvPr>
          <p:cNvPicPr>
            <a:picLocks noChangeAspect="1"/>
          </p:cNvPicPr>
          <p:nvPr/>
        </p:nvPicPr>
        <p:blipFill>
          <a:blip r:embed="rId2"/>
          <a:stretch>
            <a:fillRect/>
          </a:stretch>
        </p:blipFill>
        <p:spPr>
          <a:xfrm>
            <a:off x="6906844" y="540201"/>
            <a:ext cx="4641011" cy="4641011"/>
          </a:xfrm>
          <a:prstGeom prst="rect">
            <a:avLst/>
          </a:prstGeom>
        </p:spPr>
      </p:pic>
    </p:spTree>
    <p:extLst>
      <p:ext uri="{BB962C8B-B14F-4D97-AF65-F5344CB8AC3E}">
        <p14:creationId xmlns:p14="http://schemas.microsoft.com/office/powerpoint/2010/main" val="14303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01F94543-045A-D873-1EC7-90DA321E4343}"/>
              </a:ext>
            </a:extLst>
          </p:cNvPr>
          <p:cNvSpPr>
            <a:spLocks noGrp="1"/>
          </p:cNvSpPr>
          <p:nvPr>
            <p:ph type="title"/>
          </p:nvPr>
        </p:nvSpPr>
        <p:spPr>
          <a:xfrm>
            <a:off x="1981201" y="479426"/>
            <a:ext cx="8220075" cy="993775"/>
          </a:xfrm>
        </p:spPr>
        <p:txBody>
          <a:bodyPr/>
          <a:lstStyle/>
          <a:p>
            <a:pPr eaLnBrk="1" hangingPunct="1"/>
            <a:r>
              <a:rPr lang="en-GB" altLang="en-US"/>
              <a:t>Sequential Words</a:t>
            </a:r>
          </a:p>
        </p:txBody>
      </p:sp>
      <p:sp>
        <p:nvSpPr>
          <p:cNvPr id="7" name="Rounded Rectangle 6">
            <a:extLst>
              <a:ext uri="{FF2B5EF4-FFF2-40B4-BE49-F238E27FC236}">
                <a16:creationId xmlns:a16="http://schemas.microsoft.com/office/drawing/2014/main" id="{BEC081C3-572D-835C-9250-CF84594764DF}"/>
              </a:ext>
            </a:extLst>
          </p:cNvPr>
          <p:cNvSpPr/>
          <p:nvPr/>
        </p:nvSpPr>
        <p:spPr>
          <a:xfrm>
            <a:off x="2279650" y="1450975"/>
            <a:ext cx="7632700" cy="3435350"/>
          </a:xfrm>
          <a:custGeom>
            <a:avLst/>
            <a:gdLst>
              <a:gd name="connsiteX0" fmla="*/ 0 w 7632700"/>
              <a:gd name="connsiteY0" fmla="*/ 572570 h 3435350"/>
              <a:gd name="connsiteX1" fmla="*/ 572570 w 7632700"/>
              <a:gd name="connsiteY1" fmla="*/ 0 h 3435350"/>
              <a:gd name="connsiteX2" fmla="*/ 7060130 w 7632700"/>
              <a:gd name="connsiteY2" fmla="*/ 0 h 3435350"/>
              <a:gd name="connsiteX3" fmla="*/ 7632700 w 7632700"/>
              <a:gd name="connsiteY3" fmla="*/ 572570 h 3435350"/>
              <a:gd name="connsiteX4" fmla="*/ 7632700 w 7632700"/>
              <a:gd name="connsiteY4" fmla="*/ 2862780 h 3435350"/>
              <a:gd name="connsiteX5" fmla="*/ 7060130 w 7632700"/>
              <a:gd name="connsiteY5" fmla="*/ 3435350 h 3435350"/>
              <a:gd name="connsiteX6" fmla="*/ 572570 w 7632700"/>
              <a:gd name="connsiteY6" fmla="*/ 3435350 h 3435350"/>
              <a:gd name="connsiteX7" fmla="*/ 0 w 7632700"/>
              <a:gd name="connsiteY7" fmla="*/ 2862780 h 3435350"/>
              <a:gd name="connsiteX8" fmla="*/ 0 w 7632700"/>
              <a:gd name="connsiteY8" fmla="*/ 572570 h 3435350"/>
              <a:gd name="connsiteX0" fmla="*/ 0 w 7640523"/>
              <a:gd name="connsiteY0" fmla="*/ 572570 h 3435350"/>
              <a:gd name="connsiteX1" fmla="*/ 572570 w 7640523"/>
              <a:gd name="connsiteY1" fmla="*/ 0 h 3435350"/>
              <a:gd name="connsiteX2" fmla="*/ 7060130 w 7640523"/>
              <a:gd name="connsiteY2" fmla="*/ 0 h 3435350"/>
              <a:gd name="connsiteX3" fmla="*/ 7632700 w 7640523"/>
              <a:gd name="connsiteY3" fmla="*/ 572570 h 3435350"/>
              <a:gd name="connsiteX4" fmla="*/ 7632700 w 7640523"/>
              <a:gd name="connsiteY4" fmla="*/ 2862780 h 3435350"/>
              <a:gd name="connsiteX5" fmla="*/ 7391725 w 7640523"/>
              <a:gd name="connsiteY5" fmla="*/ 3435350 h 3435350"/>
              <a:gd name="connsiteX6" fmla="*/ 572570 w 7640523"/>
              <a:gd name="connsiteY6" fmla="*/ 3435350 h 3435350"/>
              <a:gd name="connsiteX7" fmla="*/ 0 w 7640523"/>
              <a:gd name="connsiteY7" fmla="*/ 2862780 h 3435350"/>
              <a:gd name="connsiteX8" fmla="*/ 0 w 7640523"/>
              <a:gd name="connsiteY8" fmla="*/ 572570 h 3435350"/>
              <a:gd name="connsiteX0" fmla="*/ 111 w 7640634"/>
              <a:gd name="connsiteY0" fmla="*/ 572570 h 3435350"/>
              <a:gd name="connsiteX1" fmla="*/ 572681 w 7640634"/>
              <a:gd name="connsiteY1" fmla="*/ 0 h 3435350"/>
              <a:gd name="connsiteX2" fmla="*/ 7060241 w 7640634"/>
              <a:gd name="connsiteY2" fmla="*/ 0 h 3435350"/>
              <a:gd name="connsiteX3" fmla="*/ 7632811 w 7640634"/>
              <a:gd name="connsiteY3" fmla="*/ 572570 h 3435350"/>
              <a:gd name="connsiteX4" fmla="*/ 7632811 w 7640634"/>
              <a:gd name="connsiteY4" fmla="*/ 2862780 h 3435350"/>
              <a:gd name="connsiteX5" fmla="*/ 7391836 w 7640634"/>
              <a:gd name="connsiteY5" fmla="*/ 3435350 h 3435350"/>
              <a:gd name="connsiteX6" fmla="*/ 301375 w 7640634"/>
              <a:gd name="connsiteY6" fmla="*/ 3435350 h 3435350"/>
              <a:gd name="connsiteX7" fmla="*/ 111 w 7640634"/>
              <a:gd name="connsiteY7" fmla="*/ 2862780 h 3435350"/>
              <a:gd name="connsiteX8" fmla="*/ 111 w 7640634"/>
              <a:gd name="connsiteY8" fmla="*/ 572570 h 3435350"/>
              <a:gd name="connsiteX0" fmla="*/ 111 w 7632811"/>
              <a:gd name="connsiteY0" fmla="*/ 572570 h 3435350"/>
              <a:gd name="connsiteX1" fmla="*/ 572681 w 7632811"/>
              <a:gd name="connsiteY1" fmla="*/ 0 h 3435350"/>
              <a:gd name="connsiteX2" fmla="*/ 7060241 w 7632811"/>
              <a:gd name="connsiteY2" fmla="*/ 0 h 3435350"/>
              <a:gd name="connsiteX3" fmla="*/ 7632811 w 7632811"/>
              <a:gd name="connsiteY3" fmla="*/ 572570 h 3435350"/>
              <a:gd name="connsiteX4" fmla="*/ 7632811 w 7632811"/>
              <a:gd name="connsiteY4" fmla="*/ 2862780 h 3435350"/>
              <a:gd name="connsiteX5" fmla="*/ 7311449 w 7632811"/>
              <a:gd name="connsiteY5" fmla="*/ 3435350 h 3435350"/>
              <a:gd name="connsiteX6" fmla="*/ 301375 w 7632811"/>
              <a:gd name="connsiteY6" fmla="*/ 3435350 h 3435350"/>
              <a:gd name="connsiteX7" fmla="*/ 111 w 7632811"/>
              <a:gd name="connsiteY7" fmla="*/ 2862780 h 3435350"/>
              <a:gd name="connsiteX8" fmla="*/ 111 w 7632811"/>
              <a:gd name="connsiteY8" fmla="*/ 572570 h 3435350"/>
              <a:gd name="connsiteX0" fmla="*/ 111 w 7632922"/>
              <a:gd name="connsiteY0" fmla="*/ 572570 h 3435350"/>
              <a:gd name="connsiteX1" fmla="*/ 572681 w 7632922"/>
              <a:gd name="connsiteY1" fmla="*/ 0 h 3435350"/>
              <a:gd name="connsiteX2" fmla="*/ 7331547 w 7632922"/>
              <a:gd name="connsiteY2" fmla="*/ 0 h 3435350"/>
              <a:gd name="connsiteX3" fmla="*/ 7632811 w 7632922"/>
              <a:gd name="connsiteY3" fmla="*/ 572570 h 3435350"/>
              <a:gd name="connsiteX4" fmla="*/ 7632811 w 7632922"/>
              <a:gd name="connsiteY4" fmla="*/ 2862780 h 3435350"/>
              <a:gd name="connsiteX5" fmla="*/ 7311449 w 7632922"/>
              <a:gd name="connsiteY5" fmla="*/ 3435350 h 3435350"/>
              <a:gd name="connsiteX6" fmla="*/ 301375 w 7632922"/>
              <a:gd name="connsiteY6" fmla="*/ 3435350 h 3435350"/>
              <a:gd name="connsiteX7" fmla="*/ 111 w 7632922"/>
              <a:gd name="connsiteY7" fmla="*/ 2862780 h 3435350"/>
              <a:gd name="connsiteX8" fmla="*/ 111 w 7632922"/>
              <a:gd name="connsiteY8" fmla="*/ 572570 h 3435350"/>
              <a:gd name="connsiteX0" fmla="*/ 111 w 7632922"/>
              <a:gd name="connsiteY0" fmla="*/ 572570 h 3435350"/>
              <a:gd name="connsiteX1" fmla="*/ 341569 w 7632922"/>
              <a:gd name="connsiteY1" fmla="*/ 0 h 3435350"/>
              <a:gd name="connsiteX2" fmla="*/ 7331547 w 7632922"/>
              <a:gd name="connsiteY2" fmla="*/ 0 h 3435350"/>
              <a:gd name="connsiteX3" fmla="*/ 7632811 w 7632922"/>
              <a:gd name="connsiteY3" fmla="*/ 572570 h 3435350"/>
              <a:gd name="connsiteX4" fmla="*/ 7632811 w 7632922"/>
              <a:gd name="connsiteY4" fmla="*/ 2862780 h 3435350"/>
              <a:gd name="connsiteX5" fmla="*/ 7311449 w 7632922"/>
              <a:gd name="connsiteY5" fmla="*/ 3435350 h 3435350"/>
              <a:gd name="connsiteX6" fmla="*/ 301375 w 7632922"/>
              <a:gd name="connsiteY6" fmla="*/ 3435350 h 3435350"/>
              <a:gd name="connsiteX7" fmla="*/ 111 w 7632922"/>
              <a:gd name="connsiteY7" fmla="*/ 2862780 h 3435350"/>
              <a:gd name="connsiteX8" fmla="*/ 111 w 7632922"/>
              <a:gd name="connsiteY8" fmla="*/ 572570 h 343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32922" h="3435350">
                <a:moveTo>
                  <a:pt x="111" y="572570"/>
                </a:moveTo>
                <a:cubicBezTo>
                  <a:pt x="111" y="256348"/>
                  <a:pt x="25347" y="0"/>
                  <a:pt x="341569" y="0"/>
                </a:cubicBezTo>
                <a:lnTo>
                  <a:pt x="7331547" y="0"/>
                </a:lnTo>
                <a:cubicBezTo>
                  <a:pt x="7647769" y="0"/>
                  <a:pt x="7632811" y="256348"/>
                  <a:pt x="7632811" y="572570"/>
                </a:cubicBezTo>
                <a:lnTo>
                  <a:pt x="7632811" y="2862780"/>
                </a:lnTo>
                <a:cubicBezTo>
                  <a:pt x="7632811" y="3179002"/>
                  <a:pt x="7627671" y="3435350"/>
                  <a:pt x="7311449" y="3435350"/>
                </a:cubicBezTo>
                <a:lnTo>
                  <a:pt x="301375" y="3435350"/>
                </a:lnTo>
                <a:cubicBezTo>
                  <a:pt x="-14847" y="3435350"/>
                  <a:pt x="111" y="3179002"/>
                  <a:pt x="111" y="2862780"/>
                </a:cubicBezTo>
                <a:lnTo>
                  <a:pt x="111" y="572570"/>
                </a:lnTo>
                <a:close/>
              </a:path>
            </a:pathLst>
          </a:cu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eaLnBrk="1" fontAlgn="auto" hangingPunct="1">
              <a:spcBef>
                <a:spcPts val="0"/>
              </a:spcBef>
              <a:spcAft>
                <a:spcPts val="0"/>
              </a:spcAft>
              <a:defRPr/>
            </a:pPr>
            <a:r>
              <a:rPr lang="en-GB">
                <a:solidFill>
                  <a:srgbClr val="1C1C1C"/>
                </a:solidFill>
              </a:rPr>
              <a:t>Here are a few examples:</a:t>
            </a:r>
          </a:p>
          <a:p>
            <a:pPr eaLnBrk="1" fontAlgn="auto" hangingPunct="1">
              <a:spcBef>
                <a:spcPts val="0"/>
              </a:spcBef>
              <a:spcAft>
                <a:spcPts val="0"/>
              </a:spcAft>
              <a:defRPr/>
            </a:pPr>
            <a:endParaRPr lang="en-GB">
              <a:solidFill>
                <a:srgbClr val="1C1C1C"/>
              </a:solidFill>
            </a:endParaRPr>
          </a:p>
          <a:p>
            <a:pPr marL="285750" indent="-285750" eaLnBrk="1" fontAlgn="auto" hangingPunct="1">
              <a:spcBef>
                <a:spcPts val="0"/>
              </a:spcBef>
              <a:spcAft>
                <a:spcPts val="0"/>
              </a:spcAft>
              <a:buFont typeface="Arial" panose="020B0604020202020204" pitchFamily="34" charset="0"/>
              <a:buChar char="•"/>
              <a:defRPr/>
            </a:pPr>
            <a:r>
              <a:rPr lang="en-GB">
                <a:solidFill>
                  <a:srgbClr val="1C1C1C"/>
                </a:solidFill>
              </a:rPr>
              <a:t>Finally</a:t>
            </a:r>
          </a:p>
          <a:p>
            <a:pPr marL="285750" indent="-285750" eaLnBrk="1" fontAlgn="auto" hangingPunct="1">
              <a:spcBef>
                <a:spcPts val="0"/>
              </a:spcBef>
              <a:spcAft>
                <a:spcPts val="0"/>
              </a:spcAft>
              <a:buFont typeface="Arial" panose="020B0604020202020204" pitchFamily="34" charset="0"/>
              <a:buChar char="•"/>
              <a:defRPr/>
            </a:pPr>
            <a:r>
              <a:rPr lang="en-GB">
                <a:solidFill>
                  <a:srgbClr val="1C1C1C"/>
                </a:solidFill>
              </a:rPr>
              <a:t>Later</a:t>
            </a:r>
          </a:p>
          <a:p>
            <a:pPr marL="285750" indent="-285750" eaLnBrk="1" fontAlgn="auto" hangingPunct="1">
              <a:spcBef>
                <a:spcPts val="0"/>
              </a:spcBef>
              <a:spcAft>
                <a:spcPts val="0"/>
              </a:spcAft>
              <a:buFont typeface="Arial" panose="020B0604020202020204" pitchFamily="34" charset="0"/>
              <a:buChar char="•"/>
              <a:defRPr/>
            </a:pPr>
            <a:r>
              <a:rPr lang="en-GB">
                <a:solidFill>
                  <a:srgbClr val="1C1C1C"/>
                </a:solidFill>
              </a:rPr>
              <a:t>Meanwhile</a:t>
            </a:r>
          </a:p>
          <a:p>
            <a:pPr marL="285750" indent="-285750" eaLnBrk="1" fontAlgn="auto" hangingPunct="1">
              <a:spcBef>
                <a:spcPts val="0"/>
              </a:spcBef>
              <a:spcAft>
                <a:spcPts val="0"/>
              </a:spcAft>
              <a:buFont typeface="Arial" panose="020B0604020202020204" pitchFamily="34" charset="0"/>
              <a:buChar char="•"/>
              <a:defRPr/>
            </a:pPr>
            <a:r>
              <a:rPr lang="en-GB">
                <a:solidFill>
                  <a:srgbClr val="1C1C1C"/>
                </a:solidFill>
              </a:rPr>
              <a:t>Next</a:t>
            </a:r>
          </a:p>
          <a:p>
            <a:pPr marL="285750" indent="-285750" eaLnBrk="1" fontAlgn="auto" hangingPunct="1">
              <a:spcBef>
                <a:spcPts val="0"/>
              </a:spcBef>
              <a:spcAft>
                <a:spcPts val="0"/>
              </a:spcAft>
              <a:buFont typeface="Arial" panose="020B0604020202020204" pitchFamily="34" charset="0"/>
              <a:buChar char="•"/>
              <a:defRPr/>
            </a:pPr>
            <a:r>
              <a:rPr lang="en-GB">
                <a:solidFill>
                  <a:srgbClr val="1C1C1C"/>
                </a:solidFill>
              </a:rPr>
              <a:t>Firstly</a:t>
            </a:r>
          </a:p>
          <a:p>
            <a:pPr marL="285750" indent="-285750" eaLnBrk="1" fontAlgn="auto" hangingPunct="1">
              <a:spcBef>
                <a:spcPts val="0"/>
              </a:spcBef>
              <a:spcAft>
                <a:spcPts val="0"/>
              </a:spcAft>
              <a:buFont typeface="Arial" panose="020B0604020202020204" pitchFamily="34" charset="0"/>
              <a:buChar char="•"/>
              <a:defRPr/>
            </a:pPr>
            <a:r>
              <a:rPr lang="en-GB">
                <a:solidFill>
                  <a:srgbClr val="1C1C1C"/>
                </a:solidFill>
              </a:rPr>
              <a:t>Then</a:t>
            </a:r>
          </a:p>
          <a:p>
            <a:pPr marL="285750" indent="-285750" eaLnBrk="1" fontAlgn="auto" hangingPunct="1">
              <a:spcBef>
                <a:spcPts val="0"/>
              </a:spcBef>
              <a:spcAft>
                <a:spcPts val="0"/>
              </a:spcAft>
              <a:buFont typeface="Arial" panose="020B0604020202020204" pitchFamily="34" charset="0"/>
              <a:buChar char="•"/>
              <a:defRPr/>
            </a:pPr>
            <a:r>
              <a:rPr lang="en-GB">
                <a:solidFill>
                  <a:srgbClr val="1C1C1C"/>
                </a:solidFill>
              </a:rPr>
              <a:t>Eventually</a:t>
            </a:r>
          </a:p>
        </p:txBody>
      </p:sp>
      <p:sp>
        <p:nvSpPr>
          <p:cNvPr id="8" name="Rounded Rectangle 7">
            <a:extLst>
              <a:ext uri="{FF2B5EF4-FFF2-40B4-BE49-F238E27FC236}">
                <a16:creationId xmlns:a16="http://schemas.microsoft.com/office/drawing/2014/main" id="{5ECBE81E-91C2-498F-2872-2A90567600E1}"/>
              </a:ext>
            </a:extLst>
          </p:cNvPr>
          <p:cNvSpPr/>
          <p:nvPr/>
        </p:nvSpPr>
        <p:spPr>
          <a:xfrm>
            <a:off x="2274888" y="5284789"/>
            <a:ext cx="7632700" cy="573087"/>
          </a:xfrm>
          <a:prstGeom prst="round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08000" tIns="108000" rIns="108000" bIns="108000" anchor="ctr"/>
          <a:lstStyle/>
          <a:p>
            <a:pPr algn="ctr" eaLnBrk="1" fontAlgn="auto" hangingPunct="1">
              <a:spcBef>
                <a:spcPts val="0"/>
              </a:spcBef>
              <a:spcAft>
                <a:spcPts val="0"/>
              </a:spcAft>
              <a:defRPr/>
            </a:pPr>
            <a:r>
              <a:rPr lang="en-GB">
                <a:solidFill>
                  <a:srgbClr val="1C1C1C"/>
                </a:solidFill>
              </a:rPr>
              <a:t>What others can you think of?</a:t>
            </a:r>
            <a:endParaRPr lang="en-GB" u="sng">
              <a:solidFill>
                <a:srgbClr val="1C1C1C"/>
              </a:solidFill>
            </a:endParaRPr>
          </a:p>
        </p:txBody>
      </p:sp>
      <p:pic>
        <p:nvPicPr>
          <p:cNvPr id="11269" name="Picture 8">
            <a:extLst>
              <a:ext uri="{FF2B5EF4-FFF2-40B4-BE49-F238E27FC236}">
                <a16:creationId xmlns:a16="http://schemas.microsoft.com/office/drawing/2014/main" id="{7747DDCF-DCF9-E032-EBEE-804EE2C38B0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2414" y="1530351"/>
            <a:ext cx="4491037"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9">
            <a:extLst>
              <a:ext uri="{FF2B5EF4-FFF2-40B4-BE49-F238E27FC236}">
                <a16:creationId xmlns:a16="http://schemas.microsoft.com/office/drawing/2014/main" id="{C1DA50DB-65FA-F664-FD19-1E2BB1D837F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18313" y="2760664"/>
            <a:ext cx="1066800"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7096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F75E1C17-3ED6-01D2-4CEE-E86FDD01849C}"/>
              </a:ext>
            </a:extLst>
          </p:cNvPr>
          <p:cNvSpPr>
            <a:spLocks noGrp="1"/>
          </p:cNvSpPr>
          <p:nvPr>
            <p:ph type="title"/>
          </p:nvPr>
        </p:nvSpPr>
        <p:spPr>
          <a:xfrm>
            <a:off x="1981201" y="479426"/>
            <a:ext cx="8220075" cy="993775"/>
          </a:xfrm>
        </p:spPr>
        <p:txBody>
          <a:bodyPr/>
          <a:lstStyle/>
          <a:p>
            <a:pPr eaLnBrk="1" hangingPunct="1"/>
            <a:r>
              <a:rPr lang="en-GB" altLang="en-US"/>
              <a:t>Main body</a:t>
            </a:r>
          </a:p>
        </p:txBody>
      </p:sp>
      <p:sp>
        <p:nvSpPr>
          <p:cNvPr id="8" name="Rounded Rectangle 7">
            <a:extLst>
              <a:ext uri="{FF2B5EF4-FFF2-40B4-BE49-F238E27FC236}">
                <a16:creationId xmlns:a16="http://schemas.microsoft.com/office/drawing/2014/main" id="{D434822E-AAC0-FE26-BB89-9470C8415570}"/>
              </a:ext>
            </a:extLst>
          </p:cNvPr>
          <p:cNvSpPr/>
          <p:nvPr/>
        </p:nvSpPr>
        <p:spPr>
          <a:xfrm>
            <a:off x="2279650" y="1574800"/>
            <a:ext cx="7632700" cy="573088"/>
          </a:xfrm>
          <a:prstGeom prst="round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eaLnBrk="1" fontAlgn="auto" hangingPunct="1">
              <a:spcBef>
                <a:spcPts val="0"/>
              </a:spcBef>
              <a:spcAft>
                <a:spcPts val="0"/>
              </a:spcAft>
              <a:defRPr/>
            </a:pPr>
            <a:r>
              <a:rPr lang="en-GB">
                <a:solidFill>
                  <a:srgbClr val="1C1C1C"/>
                </a:solidFill>
              </a:rPr>
              <a:t>Write in </a:t>
            </a:r>
            <a:r>
              <a:rPr lang="en-GB">
                <a:solidFill>
                  <a:schemeClr val="bg1"/>
                </a:solidFill>
              </a:rPr>
              <a:t>chronological order.</a:t>
            </a:r>
          </a:p>
        </p:txBody>
      </p:sp>
      <p:sp>
        <p:nvSpPr>
          <p:cNvPr id="9" name="Rounded Rectangle 8">
            <a:extLst>
              <a:ext uri="{FF2B5EF4-FFF2-40B4-BE49-F238E27FC236}">
                <a16:creationId xmlns:a16="http://schemas.microsoft.com/office/drawing/2014/main" id="{9E55D35C-12CB-E84A-D217-6595748D0718}"/>
              </a:ext>
            </a:extLst>
          </p:cNvPr>
          <p:cNvSpPr/>
          <p:nvPr/>
        </p:nvSpPr>
        <p:spPr>
          <a:xfrm>
            <a:off x="2279650" y="3406775"/>
            <a:ext cx="7632700" cy="571500"/>
          </a:xfrm>
          <a:prstGeom prst="round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eaLnBrk="1" fontAlgn="auto" hangingPunct="1">
              <a:spcBef>
                <a:spcPts val="0"/>
              </a:spcBef>
              <a:spcAft>
                <a:spcPts val="0"/>
              </a:spcAft>
              <a:defRPr/>
            </a:pPr>
            <a:r>
              <a:rPr lang="en-GB">
                <a:solidFill>
                  <a:srgbClr val="1C1C1C"/>
                </a:solidFill>
              </a:rPr>
              <a:t>Write in </a:t>
            </a:r>
            <a:r>
              <a:rPr lang="en-GB">
                <a:solidFill>
                  <a:schemeClr val="bg1"/>
                </a:solidFill>
              </a:rPr>
              <a:t>paragraphs.</a:t>
            </a:r>
          </a:p>
        </p:txBody>
      </p:sp>
      <p:sp>
        <p:nvSpPr>
          <p:cNvPr id="11" name="Rounded Rectangle 10">
            <a:extLst>
              <a:ext uri="{FF2B5EF4-FFF2-40B4-BE49-F238E27FC236}">
                <a16:creationId xmlns:a16="http://schemas.microsoft.com/office/drawing/2014/main" id="{57923C06-74FF-8B3D-C55D-7DA12F0C16AC}"/>
              </a:ext>
            </a:extLst>
          </p:cNvPr>
          <p:cNvSpPr/>
          <p:nvPr/>
        </p:nvSpPr>
        <p:spPr>
          <a:xfrm>
            <a:off x="2274888" y="5237164"/>
            <a:ext cx="7632700" cy="573087"/>
          </a:xfrm>
          <a:prstGeom prst="round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eaLnBrk="1" fontAlgn="auto" hangingPunct="1">
              <a:spcBef>
                <a:spcPts val="0"/>
              </a:spcBef>
              <a:spcAft>
                <a:spcPts val="0"/>
              </a:spcAft>
              <a:defRPr/>
            </a:pPr>
            <a:r>
              <a:rPr lang="en-GB">
                <a:solidFill>
                  <a:srgbClr val="1C1C1C"/>
                </a:solidFill>
              </a:rPr>
              <a:t>Write about what happened </a:t>
            </a:r>
            <a:r>
              <a:rPr lang="en-GB">
                <a:solidFill>
                  <a:schemeClr val="bg1"/>
                </a:solidFill>
              </a:rPr>
              <a:t>during the activity.</a:t>
            </a:r>
          </a:p>
        </p:txBody>
      </p:sp>
      <p:sp>
        <p:nvSpPr>
          <p:cNvPr id="13" name="Rounded Rectangle 12">
            <a:extLst>
              <a:ext uri="{FF2B5EF4-FFF2-40B4-BE49-F238E27FC236}">
                <a16:creationId xmlns:a16="http://schemas.microsoft.com/office/drawing/2014/main" id="{027213CD-7F27-CBFF-94AF-00C0BE69C0AD}"/>
              </a:ext>
            </a:extLst>
          </p:cNvPr>
          <p:cNvSpPr/>
          <p:nvPr/>
        </p:nvSpPr>
        <p:spPr>
          <a:xfrm>
            <a:off x="2279650" y="4322763"/>
            <a:ext cx="7632700" cy="571500"/>
          </a:xfrm>
          <a:prstGeom prst="round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eaLnBrk="1" fontAlgn="auto" hangingPunct="1">
              <a:spcBef>
                <a:spcPts val="0"/>
              </a:spcBef>
              <a:spcAft>
                <a:spcPts val="0"/>
              </a:spcAft>
              <a:defRPr/>
            </a:pPr>
            <a:r>
              <a:rPr lang="en-GB">
                <a:solidFill>
                  <a:srgbClr val="1C1C1C"/>
                </a:solidFill>
              </a:rPr>
              <a:t>Use </a:t>
            </a:r>
            <a:r>
              <a:rPr lang="en-GB">
                <a:solidFill>
                  <a:schemeClr val="bg1"/>
                </a:solidFill>
              </a:rPr>
              <a:t>detailed</a:t>
            </a:r>
            <a:r>
              <a:rPr lang="en-GB">
                <a:solidFill>
                  <a:srgbClr val="1C1C1C"/>
                </a:solidFill>
              </a:rPr>
              <a:t> and </a:t>
            </a:r>
            <a:r>
              <a:rPr lang="en-GB">
                <a:solidFill>
                  <a:schemeClr val="bg1"/>
                </a:solidFill>
              </a:rPr>
              <a:t>technical vocabulary.</a:t>
            </a:r>
          </a:p>
        </p:txBody>
      </p:sp>
      <p:sp>
        <p:nvSpPr>
          <p:cNvPr id="14" name="Rounded Rectangle 13">
            <a:extLst>
              <a:ext uri="{FF2B5EF4-FFF2-40B4-BE49-F238E27FC236}">
                <a16:creationId xmlns:a16="http://schemas.microsoft.com/office/drawing/2014/main" id="{FD89456B-3641-32C9-195C-28BB93F1B797}"/>
              </a:ext>
            </a:extLst>
          </p:cNvPr>
          <p:cNvSpPr/>
          <p:nvPr/>
        </p:nvSpPr>
        <p:spPr>
          <a:xfrm>
            <a:off x="2279650" y="2490789"/>
            <a:ext cx="7632700" cy="573087"/>
          </a:xfrm>
          <a:prstGeom prst="round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eaLnBrk="1" fontAlgn="auto" hangingPunct="1">
              <a:spcBef>
                <a:spcPts val="0"/>
              </a:spcBef>
              <a:spcAft>
                <a:spcPts val="0"/>
              </a:spcAft>
              <a:defRPr/>
            </a:pPr>
            <a:r>
              <a:rPr lang="en-GB">
                <a:solidFill>
                  <a:srgbClr val="1C1C1C"/>
                </a:solidFill>
              </a:rPr>
              <a:t>Use </a:t>
            </a:r>
            <a:r>
              <a:rPr lang="en-GB">
                <a:solidFill>
                  <a:schemeClr val="bg1"/>
                </a:solidFill>
              </a:rPr>
              <a:t>sequential words.</a:t>
            </a:r>
          </a:p>
        </p:txBody>
      </p:sp>
    </p:spTree>
    <p:extLst>
      <p:ext uri="{BB962C8B-B14F-4D97-AF65-F5344CB8AC3E}">
        <p14:creationId xmlns:p14="http://schemas.microsoft.com/office/powerpoint/2010/main" val="38365538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100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nodeType="afterEffect">
                                  <p:stCondLst>
                                    <p:cond delay="1000"/>
                                  </p:stCondLst>
                                  <p:childTnLst>
                                    <p:set>
                                      <p:cBhvr>
                                        <p:cTn id="9" dur="1" fill="hold">
                                          <p:stCondLst>
                                            <p:cond delay="0"/>
                                          </p:stCondLst>
                                        </p:cTn>
                                        <p:tgtEl>
                                          <p:spTgt spid="9"/>
                                        </p:tgtEl>
                                        <p:attrNameLst>
                                          <p:attrName>style.visibility</p:attrName>
                                        </p:attrNameLst>
                                      </p:cBhvr>
                                      <p:to>
                                        <p:strVal val="visible"/>
                                      </p:to>
                                    </p:set>
                                  </p:childTnLst>
                                </p:cTn>
                              </p:par>
                            </p:childTnLst>
                          </p:cTn>
                        </p:par>
                        <p:par>
                          <p:cTn id="10" fill="hold" nodeType="afterGroup">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nodeType="afterGroup">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B87AD7-47ED-5196-3F39-9770C39EB1A1}"/>
              </a:ext>
            </a:extLst>
          </p:cNvPr>
          <p:cNvSpPr txBox="1"/>
          <p:nvPr/>
        </p:nvSpPr>
        <p:spPr>
          <a:xfrm>
            <a:off x="-45410" y="61788"/>
            <a:ext cx="11648669" cy="70788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u="sng" dirty="0">
                <a:latin typeface="Comic Sans MS"/>
              </a:rPr>
              <a:t>Wednesday 2nd April</a:t>
            </a:r>
            <a:endParaRPr lang="en-US" dirty="0"/>
          </a:p>
          <a:p>
            <a:r>
              <a:rPr lang="en-GB" sz="3200" u="sng" dirty="0">
                <a:latin typeface="Comic Sans MS"/>
              </a:rPr>
              <a:t>TBAT: write a recount.</a:t>
            </a:r>
            <a:br>
              <a:rPr lang="en-GB" sz="3000" u="sng" dirty="0">
                <a:latin typeface="Comic Sans MS"/>
              </a:rPr>
            </a:br>
            <a:br>
              <a:rPr lang="en-GB" sz="3000" u="sng" dirty="0">
                <a:latin typeface="Comic Sans MS"/>
              </a:rPr>
            </a:br>
            <a:r>
              <a:rPr lang="en-GB" sz="3000" dirty="0">
                <a:solidFill>
                  <a:srgbClr val="000000"/>
                </a:solidFill>
                <a:latin typeface="Comic Sans MS"/>
              </a:rPr>
              <a:t>We are going to start to write our recount.</a:t>
            </a:r>
            <a:br>
              <a:rPr lang="en-GB" sz="3000" dirty="0">
                <a:latin typeface="Comic Sans MS"/>
              </a:rPr>
            </a:br>
            <a:br>
              <a:rPr lang="en-GB" sz="3000" dirty="0">
                <a:latin typeface="Comic Sans MS"/>
              </a:rPr>
            </a:br>
            <a:r>
              <a:rPr lang="en-GB" sz="3000" dirty="0">
                <a:solidFill>
                  <a:srgbClr val="000000"/>
                </a:solidFill>
                <a:latin typeface="Comic Sans MS"/>
              </a:rPr>
              <a:t>Let's think about our steps to success:</a:t>
            </a:r>
            <a:endParaRPr lang="en-GB"/>
          </a:p>
          <a:p>
            <a:r>
              <a:rPr lang="en-GB" sz="3000" dirty="0">
                <a:latin typeface="Comic Sans MS"/>
              </a:rPr>
              <a:t>We need paragraphs that include all of our writing tools to impress. </a:t>
            </a:r>
          </a:p>
          <a:p>
            <a:endParaRPr lang="en-GB" sz="3000">
              <a:latin typeface="Comic Sans MS"/>
            </a:endParaRPr>
          </a:p>
          <a:p>
            <a:r>
              <a:rPr lang="en-GB" sz="3000" dirty="0">
                <a:latin typeface="Comic Sans MS"/>
              </a:rPr>
              <a:t>Can you think of the order you are going to write your paragraphs in?</a:t>
            </a:r>
            <a:endParaRPr lang="en-GB">
              <a:latin typeface="Calibri" panose="020F0502020204030204"/>
              <a:cs typeface="Calibri" panose="020F0502020204030204"/>
            </a:endParaRPr>
          </a:p>
          <a:p>
            <a:endParaRPr lang="en-GB" sz="3000">
              <a:latin typeface="Comic Sans MS"/>
            </a:endParaRPr>
          </a:p>
          <a:p>
            <a:br>
              <a:rPr lang="en-GB" sz="3000" dirty="0">
                <a:latin typeface="Comic Sans MS"/>
              </a:rPr>
            </a:br>
            <a:br>
              <a:rPr lang="en-GB" sz="3000" u="sng" dirty="0">
                <a:latin typeface="Comic Sans MS"/>
              </a:rPr>
            </a:br>
            <a:endParaRPr lang="en-GB" sz="3000" u="sng">
              <a:solidFill>
                <a:srgbClr val="000000"/>
              </a:solidFill>
              <a:latin typeface="Comic Sans MS"/>
            </a:endParaRPr>
          </a:p>
        </p:txBody>
      </p:sp>
    </p:spTree>
    <p:extLst>
      <p:ext uri="{BB962C8B-B14F-4D97-AF65-F5344CB8AC3E}">
        <p14:creationId xmlns:p14="http://schemas.microsoft.com/office/powerpoint/2010/main" val="7272639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B87AD7-47ED-5196-3F39-9770C39EB1A1}"/>
              </a:ext>
            </a:extLst>
          </p:cNvPr>
          <p:cNvSpPr txBox="1"/>
          <p:nvPr/>
        </p:nvSpPr>
        <p:spPr>
          <a:xfrm>
            <a:off x="206000" y="159902"/>
            <a:ext cx="11979349"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u="sng" dirty="0">
                <a:latin typeface="Comic Sans MS"/>
              </a:rPr>
              <a:t>Wednesday 2nd April</a:t>
            </a:r>
            <a:endParaRPr lang="en-US" dirty="0"/>
          </a:p>
          <a:p>
            <a:r>
              <a:rPr lang="en-GB" sz="3000" u="sng" dirty="0">
                <a:latin typeface="Comic Sans MS"/>
              </a:rPr>
              <a:t>TBAT: Write the beginning to my recount</a:t>
            </a:r>
            <a:endParaRPr lang="en-GB" dirty="0"/>
          </a:p>
          <a:p>
            <a:endParaRPr lang="en-GB" sz="3000" u="sng">
              <a:latin typeface="Comic Sans MS"/>
            </a:endParaRPr>
          </a:p>
          <a:p>
            <a:r>
              <a:rPr lang="en-GB" sz="3000" u="sng" dirty="0">
                <a:latin typeface="Comic Sans MS"/>
              </a:rPr>
              <a:t>Example</a:t>
            </a:r>
          </a:p>
          <a:p>
            <a:r>
              <a:rPr lang="en-GB" sz="3000" dirty="0">
                <a:latin typeface="Comic Sans MS"/>
              </a:rPr>
              <a:t>I was able to complete the __________ investigation in which we were trying to discover ________________ . This investigation we predicted that  _________________ . In this recount you will learn about how we carried out the investigation and the results that we found.</a:t>
            </a:r>
            <a:br>
              <a:rPr lang="en-GB" sz="3000" u="sng" dirty="0">
                <a:latin typeface="Comic Sans MS"/>
              </a:rPr>
            </a:br>
            <a:endParaRPr lang="en-GB" sz="3000" u="sng">
              <a:solidFill>
                <a:srgbClr val="000000"/>
              </a:solidFill>
              <a:latin typeface="Comic Sans MS"/>
            </a:endParaRPr>
          </a:p>
        </p:txBody>
      </p:sp>
    </p:spTree>
    <p:extLst>
      <p:ext uri="{BB962C8B-B14F-4D97-AF65-F5344CB8AC3E}">
        <p14:creationId xmlns:p14="http://schemas.microsoft.com/office/powerpoint/2010/main" val="207614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A62F0B-585A-4E84-F22E-200D97D27737}"/>
              </a:ext>
            </a:extLst>
          </p:cNvPr>
          <p:cNvSpPr txBox="1"/>
          <p:nvPr/>
        </p:nvSpPr>
        <p:spPr>
          <a:xfrm>
            <a:off x="143258" y="46632"/>
            <a:ext cx="11892734" cy="67403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dirty="0">
                <a:latin typeface="Comic Sans MS"/>
              </a:rPr>
              <a:t>W.A.G.O.L.L</a:t>
            </a:r>
            <a:endParaRPr lang="en-US" dirty="0"/>
          </a:p>
          <a:p>
            <a:pPr algn="ctr"/>
            <a:r>
              <a:rPr lang="en-GB" sz="2400" u="sng" dirty="0">
                <a:latin typeface="Comic Sans MS"/>
              </a:rPr>
              <a:t>Our Science Experiment</a:t>
            </a:r>
          </a:p>
          <a:p>
            <a:endParaRPr lang="en-GB" sz="2400" u="sng">
              <a:latin typeface="Comic Sans MS"/>
            </a:endParaRPr>
          </a:p>
          <a:p>
            <a:r>
              <a:rPr lang="en-GB" sz="2400" dirty="0">
                <a:latin typeface="Comic Sans MS"/>
              </a:rPr>
              <a:t>Last week, our class completed a science experiment to test which materials and objects were magnetic. Some of the objects that we tested were split pins, a sharpener, pom poms, a rubber and pipe cleaner. I was feeling ecstatic that we were able to complete an experiment!</a:t>
            </a:r>
          </a:p>
          <a:p>
            <a:endParaRPr lang="en-GB" sz="2400">
              <a:latin typeface="Comic Sans MS"/>
            </a:endParaRPr>
          </a:p>
          <a:p>
            <a:r>
              <a:rPr lang="en-GB" sz="2400" dirty="0">
                <a:latin typeface="Comic Sans MS"/>
              </a:rPr>
              <a:t>Firstly, we were put into groups of five. We gathered our equipment that was needed for the experiment. As a group, we discussed who would complete each part of the experiment. Then, I got to test the pom </a:t>
            </a:r>
            <a:r>
              <a:rPr lang="en-GB" sz="2400" dirty="0" err="1">
                <a:latin typeface="Comic Sans MS"/>
              </a:rPr>
              <a:t>pom</a:t>
            </a:r>
            <a:r>
              <a:rPr lang="en-GB" sz="2400" dirty="0">
                <a:latin typeface="Comic Sans MS"/>
              </a:rPr>
              <a:t> with a magnet. We were disappointed to see that it was not magnetic. _________ tested the split pin and we were thrilled to see that it was attracted to the magnet!</a:t>
            </a:r>
          </a:p>
          <a:p>
            <a:endParaRPr lang="en-GB" sz="2400" dirty="0">
              <a:latin typeface="Comic Sans MS"/>
            </a:endParaRPr>
          </a:p>
          <a:p>
            <a:r>
              <a:rPr lang="en-GB" sz="2400" dirty="0">
                <a:latin typeface="Comic Sans MS"/>
              </a:rPr>
              <a:t>Finally, we discussed our results to see which materials each of the objects were made from. </a:t>
            </a:r>
          </a:p>
          <a:p>
            <a:endParaRPr lang="en-GB" sz="2400">
              <a:latin typeface="Comic Sans MS"/>
            </a:endParaRPr>
          </a:p>
          <a:p>
            <a:r>
              <a:rPr lang="en-GB" sz="2400" dirty="0">
                <a:solidFill>
                  <a:srgbClr val="FF0000"/>
                </a:solidFill>
                <a:latin typeface="Comic Sans MS"/>
              </a:rPr>
              <a:t>Include adverbials of manner in your writing. </a:t>
            </a:r>
            <a:endParaRPr lang="en-GB" sz="2400" dirty="0">
              <a:latin typeface="Comic Sans MS"/>
            </a:endParaRPr>
          </a:p>
        </p:txBody>
      </p:sp>
    </p:spTree>
    <p:extLst>
      <p:ext uri="{BB962C8B-B14F-4D97-AF65-F5344CB8AC3E}">
        <p14:creationId xmlns:p14="http://schemas.microsoft.com/office/powerpoint/2010/main" val="12966473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D4F0E-CA36-FF5B-82E3-1D577556324A}"/>
              </a:ext>
            </a:extLst>
          </p:cNvPr>
          <p:cNvSpPr>
            <a:spLocks noGrp="1"/>
          </p:cNvSpPr>
          <p:nvPr>
            <p:ph type="title"/>
          </p:nvPr>
        </p:nvSpPr>
        <p:spPr>
          <a:xfrm>
            <a:off x="2458" y="-3585"/>
            <a:ext cx="12194209" cy="1358694"/>
          </a:xfrm>
        </p:spPr>
        <p:txBody>
          <a:bodyPr>
            <a:normAutofit/>
          </a:bodyPr>
          <a:lstStyle/>
          <a:p>
            <a:r>
              <a:rPr lang="en-GB" sz="2800" u="sng" dirty="0">
                <a:latin typeface="Comic Sans MS"/>
              </a:rPr>
              <a:t>Wednesday 2nd April 2025</a:t>
            </a:r>
            <a:br>
              <a:rPr lang="en-GB" sz="2800" u="sng" dirty="0">
                <a:latin typeface="Comic Sans MS"/>
              </a:rPr>
            </a:br>
            <a:r>
              <a:rPr lang="en-GB" sz="2800" u="sng" dirty="0">
                <a:latin typeface="Comic Sans MS"/>
              </a:rPr>
              <a:t>Q - </a:t>
            </a:r>
            <a:r>
              <a:rPr lang="en-GB" sz="2800" u="sng" dirty="0">
                <a:latin typeface="Comic Sans MS"/>
                <a:ea typeface="+mj-lt"/>
                <a:cs typeface="+mj-lt"/>
              </a:rPr>
              <a:t>What is baptism and why does it happen in a stadium?</a:t>
            </a:r>
          </a:p>
        </p:txBody>
      </p:sp>
      <p:sp>
        <p:nvSpPr>
          <p:cNvPr id="3" name="Content Placeholder 2">
            <a:extLst>
              <a:ext uri="{FF2B5EF4-FFF2-40B4-BE49-F238E27FC236}">
                <a16:creationId xmlns:a16="http://schemas.microsoft.com/office/drawing/2014/main" id="{67FD2D92-969B-3F83-B4A2-7242E834314C}"/>
              </a:ext>
            </a:extLst>
          </p:cNvPr>
          <p:cNvSpPr>
            <a:spLocks noGrp="1"/>
          </p:cNvSpPr>
          <p:nvPr>
            <p:ph idx="1"/>
          </p:nvPr>
        </p:nvSpPr>
        <p:spPr>
          <a:xfrm>
            <a:off x="180283" y="1357824"/>
            <a:ext cx="11830664" cy="4351338"/>
          </a:xfrm>
        </p:spPr>
        <p:txBody>
          <a:bodyPr vert="horz" lIns="91440" tIns="45720" rIns="91440" bIns="45720" rtlCol="0" anchor="t">
            <a:noAutofit/>
          </a:bodyPr>
          <a:lstStyle/>
          <a:p>
            <a:pPr marL="0" indent="0">
              <a:buNone/>
            </a:pPr>
            <a:r>
              <a:rPr lang="en-GB" sz="4000" dirty="0">
                <a:solidFill>
                  <a:srgbClr val="00B0F0"/>
                </a:solidFill>
              </a:rPr>
              <a:t>Blue /</a:t>
            </a:r>
            <a:r>
              <a:rPr lang="en-GB" sz="4000" dirty="0">
                <a:solidFill>
                  <a:srgbClr val="00B050"/>
                </a:solidFill>
              </a:rPr>
              <a:t>Green</a:t>
            </a:r>
            <a:endParaRPr lang="en-GB" dirty="0"/>
          </a:p>
          <a:p>
            <a:pPr marL="0" indent="0">
              <a:buNone/>
            </a:pPr>
            <a:r>
              <a:rPr lang="en-GB" sz="4000" dirty="0"/>
              <a:t>Discuss what you can remember about how paintings in the National gallery can tell us about Christianity.</a:t>
            </a:r>
          </a:p>
          <a:p>
            <a:pPr marL="0" indent="0">
              <a:buNone/>
            </a:pPr>
            <a:endParaRPr lang="en-GB" sz="4000"/>
          </a:p>
          <a:p>
            <a:pPr marL="0" indent="0">
              <a:buNone/>
            </a:pPr>
            <a:r>
              <a:rPr lang="en-GB" sz="4000" dirty="0">
                <a:solidFill>
                  <a:srgbClr val="00B050"/>
                </a:solidFill>
              </a:rPr>
              <a:t>Green</a:t>
            </a:r>
            <a:r>
              <a:rPr lang="en-GB" sz="4000" dirty="0"/>
              <a:t> partner first, then </a:t>
            </a:r>
            <a:r>
              <a:rPr lang="en-GB" sz="4000" dirty="0">
                <a:solidFill>
                  <a:srgbClr val="00B0F0"/>
                </a:solidFill>
              </a:rPr>
              <a:t>blue </a:t>
            </a:r>
            <a:r>
              <a:rPr lang="en-GB" sz="4000" dirty="0"/>
              <a:t>partner – 1 minute.</a:t>
            </a:r>
          </a:p>
          <a:p>
            <a:pPr marL="0" indent="0">
              <a:buNone/>
            </a:pPr>
            <a:endParaRPr lang="en-GB" sz="4000"/>
          </a:p>
          <a:p>
            <a:pPr marL="0" indent="0">
              <a:buNone/>
            </a:pPr>
            <a:r>
              <a:rPr lang="en-GB" sz="3200" b="1" dirty="0"/>
              <a:t>Vocabulary to use:</a:t>
            </a:r>
          </a:p>
          <a:p>
            <a:pPr marL="0" indent="0">
              <a:buNone/>
            </a:pPr>
            <a:r>
              <a:rPr lang="en-GB" sz="3200" dirty="0"/>
              <a:t>Gold, halo, blue paint, angels, ivory.</a:t>
            </a:r>
          </a:p>
          <a:p>
            <a:pPr marL="0" indent="0">
              <a:buNone/>
            </a:pPr>
            <a:endParaRPr lang="en-GB"/>
          </a:p>
          <a:p>
            <a:pPr marL="0" indent="0">
              <a:buNone/>
            </a:pPr>
            <a:endParaRPr lang="en-GB"/>
          </a:p>
        </p:txBody>
      </p:sp>
    </p:spTree>
    <p:extLst>
      <p:ext uri="{BB962C8B-B14F-4D97-AF65-F5344CB8AC3E}">
        <p14:creationId xmlns:p14="http://schemas.microsoft.com/office/powerpoint/2010/main" val="42366925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rowds take to huge baptism pool during Jehovah's Witness conference at Twickenham Sta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28420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txBox="1">
            <a:spLocks/>
          </p:cNvSpPr>
          <p:nvPr/>
        </p:nvSpPr>
        <p:spPr>
          <a:xfrm>
            <a:off x="8982517" y="314829"/>
            <a:ext cx="2844579" cy="1793372"/>
          </a:xfrm>
          <a:prstGeom prst="rect">
            <a:avLst/>
          </a:prstGeom>
          <a:solidFill>
            <a:schemeClr val="bg1"/>
          </a:solidFill>
          <a:ln w="38100">
            <a:solidFill>
              <a:schemeClr val="tx1"/>
            </a:solidFill>
          </a:ln>
        </p:spPr>
        <p:txBody>
          <a:bodyPr vert="horz" lIns="180000" tIns="144000" rIns="180000" bIns="14400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What do you think is about to happen in this stadium?</a:t>
            </a:r>
          </a:p>
        </p:txBody>
      </p:sp>
      <p:sp>
        <p:nvSpPr>
          <p:cNvPr id="4" name="Content Placeholder 2"/>
          <p:cNvSpPr txBox="1">
            <a:spLocks/>
          </p:cNvSpPr>
          <p:nvPr/>
        </p:nvSpPr>
        <p:spPr>
          <a:xfrm>
            <a:off x="8982517" y="2423030"/>
            <a:ext cx="2844579" cy="2479170"/>
          </a:xfrm>
          <a:prstGeom prst="rect">
            <a:avLst/>
          </a:prstGeom>
          <a:solidFill>
            <a:schemeClr val="bg1"/>
          </a:solidFill>
          <a:ln w="38100">
            <a:solidFill>
              <a:schemeClr val="tx1"/>
            </a:solidFill>
          </a:ln>
        </p:spPr>
        <p:txBody>
          <a:bodyPr vert="horz" lIns="180000" tIns="144000" rIns="180000" bIns="14400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It’s actually a mass baptism at Twickenham Stadium in South West London</a:t>
            </a:r>
          </a:p>
        </p:txBody>
      </p:sp>
    </p:spTree>
    <p:extLst>
      <p:ext uri="{BB962C8B-B14F-4D97-AF65-F5344CB8AC3E}">
        <p14:creationId xmlns:p14="http://schemas.microsoft.com/office/powerpoint/2010/main" val="50605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rowds take to huge baptism pool during Jehovah's Witness conference at Twickenham Sta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96" y="0"/>
            <a:ext cx="1028420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txBox="1">
            <a:spLocks/>
          </p:cNvSpPr>
          <p:nvPr/>
        </p:nvSpPr>
        <p:spPr>
          <a:xfrm>
            <a:off x="664017" y="441830"/>
            <a:ext cx="2844579" cy="2009270"/>
          </a:xfrm>
          <a:prstGeom prst="rect">
            <a:avLst/>
          </a:prstGeom>
          <a:solidFill>
            <a:schemeClr val="bg1"/>
          </a:solidFill>
          <a:ln w="38100">
            <a:solidFill>
              <a:schemeClr val="tx1"/>
            </a:solidFill>
          </a:ln>
        </p:spPr>
        <p:txBody>
          <a:bodyPr vert="horz" lIns="180000" tIns="144000" rIns="180000" bIns="14400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People come from all over the UK to take part in this Christian service.</a:t>
            </a:r>
          </a:p>
        </p:txBody>
      </p:sp>
    </p:spTree>
    <p:extLst>
      <p:ext uri="{BB962C8B-B14F-4D97-AF65-F5344CB8AC3E}">
        <p14:creationId xmlns:p14="http://schemas.microsoft.com/office/powerpoint/2010/main" val="4019424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rowds take to huge baptism pool during Jehovah's Witness conference at Twickenham Sta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96" y="0"/>
            <a:ext cx="10284204"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485506" y="365630"/>
            <a:ext cx="2844579" cy="2758570"/>
          </a:xfrm>
          <a:prstGeom prst="rect">
            <a:avLst/>
          </a:prstGeom>
          <a:solidFill>
            <a:schemeClr val="bg1"/>
          </a:solidFill>
          <a:ln w="38100">
            <a:solidFill>
              <a:schemeClr val="tx1"/>
            </a:solidFill>
          </a:ln>
        </p:spPr>
        <p:txBody>
          <a:bodyPr vert="horz" lIns="180000" tIns="144000" rIns="180000" bIns="144000" rtlCol="0"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Baptism is when someone is blessed with holy water.</a:t>
            </a:r>
          </a:p>
          <a:p>
            <a:pPr marL="0" indent="0">
              <a:buNone/>
            </a:pPr>
            <a:r>
              <a:rPr lang="en-GB" dirty="0"/>
              <a:t>It welcomes them into the Christian church.</a:t>
            </a:r>
          </a:p>
        </p:txBody>
      </p:sp>
      <p:sp>
        <p:nvSpPr>
          <p:cNvPr id="6" name="Content Placeholder 2"/>
          <p:cNvSpPr txBox="1">
            <a:spLocks/>
          </p:cNvSpPr>
          <p:nvPr/>
        </p:nvSpPr>
        <p:spPr>
          <a:xfrm>
            <a:off x="485505" y="3489830"/>
            <a:ext cx="2844579" cy="2314070"/>
          </a:xfrm>
          <a:prstGeom prst="rect">
            <a:avLst/>
          </a:prstGeom>
          <a:solidFill>
            <a:schemeClr val="bg1"/>
          </a:solidFill>
          <a:ln w="38100">
            <a:solidFill>
              <a:schemeClr val="tx1"/>
            </a:solidFill>
          </a:ln>
        </p:spPr>
        <p:txBody>
          <a:bodyPr vert="horz" lIns="180000" tIns="144000" rIns="180000" bIns="14400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When someone converts to Christianity they will be baptised as an adult.</a:t>
            </a:r>
          </a:p>
        </p:txBody>
      </p:sp>
    </p:spTree>
    <p:extLst>
      <p:ext uri="{BB962C8B-B14F-4D97-AF65-F5344CB8AC3E}">
        <p14:creationId xmlns:p14="http://schemas.microsoft.com/office/powerpoint/2010/main" val="188033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6CE9B-2148-9ECC-D38F-4B41B724362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C1F1B6BF-13AA-D867-B517-70C2F64F690F}"/>
              </a:ext>
            </a:extLst>
          </p:cNvPr>
          <p:cNvSpPr txBox="1"/>
          <p:nvPr/>
        </p:nvSpPr>
        <p:spPr>
          <a:xfrm>
            <a:off x="193590" y="152400"/>
            <a:ext cx="571911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u="sng" dirty="0">
                <a:latin typeface="Comic Sans MS"/>
              </a:rPr>
              <a:t>Wednesday 2nd April</a:t>
            </a:r>
            <a:br>
              <a:rPr lang="en-GB" sz="2800" dirty="0">
                <a:latin typeface="Comic Sans MS"/>
              </a:rPr>
            </a:br>
            <a:r>
              <a:rPr lang="en-GB" sz="2800" u="sng" dirty="0">
                <a:latin typeface="Comic Sans MS"/>
              </a:rPr>
              <a:t>Wordwork</a:t>
            </a:r>
            <a:endParaRPr lang="en-GB" dirty="0"/>
          </a:p>
        </p:txBody>
      </p:sp>
      <p:pic>
        <p:nvPicPr>
          <p:cNvPr id="3" name="Picture 2" descr="A screenshot of a test&#10;&#10;AI-generated content may be incorrect.">
            <a:extLst>
              <a:ext uri="{FF2B5EF4-FFF2-40B4-BE49-F238E27FC236}">
                <a16:creationId xmlns:a16="http://schemas.microsoft.com/office/drawing/2014/main" id="{7F928DFA-FCF8-7E3F-E7B5-231FFB379DA8}"/>
              </a:ext>
            </a:extLst>
          </p:cNvPr>
          <p:cNvPicPr>
            <a:picLocks noChangeAspect="1"/>
          </p:cNvPicPr>
          <p:nvPr/>
        </p:nvPicPr>
        <p:blipFill>
          <a:blip r:embed="rId2"/>
          <a:stretch>
            <a:fillRect/>
          </a:stretch>
        </p:blipFill>
        <p:spPr>
          <a:xfrm>
            <a:off x="191765" y="1101809"/>
            <a:ext cx="5733064" cy="5601731"/>
          </a:xfrm>
          <a:prstGeom prst="rect">
            <a:avLst/>
          </a:prstGeom>
        </p:spPr>
      </p:pic>
      <p:sp>
        <p:nvSpPr>
          <p:cNvPr id="4" name="TextBox 3">
            <a:extLst>
              <a:ext uri="{FF2B5EF4-FFF2-40B4-BE49-F238E27FC236}">
                <a16:creationId xmlns:a16="http://schemas.microsoft.com/office/drawing/2014/main" id="{28DE3DC2-86FA-F327-FAF9-06A4DB957694}"/>
              </a:ext>
            </a:extLst>
          </p:cNvPr>
          <p:cNvSpPr txBox="1"/>
          <p:nvPr/>
        </p:nvSpPr>
        <p:spPr>
          <a:xfrm>
            <a:off x="6293142" y="3901745"/>
            <a:ext cx="5589494"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u="sng" dirty="0">
                <a:solidFill>
                  <a:srgbClr val="FF0000"/>
                </a:solidFill>
                <a:latin typeface="Comic Sans MS"/>
              </a:rPr>
              <a:t>Ch -</a:t>
            </a:r>
            <a:r>
              <a:rPr lang="en-GB" sz="3200" dirty="0">
                <a:latin typeface="Comic Sans MS"/>
              </a:rPr>
              <a:t> </a:t>
            </a:r>
          </a:p>
          <a:p>
            <a:r>
              <a:rPr lang="en-GB" sz="3200" dirty="0">
                <a:latin typeface="Comic Sans MS"/>
              </a:rPr>
              <a:t>Write your own sentence using the preposition:</a:t>
            </a:r>
          </a:p>
          <a:p>
            <a:endParaRPr lang="en-GB" sz="3200" dirty="0">
              <a:latin typeface="Comic Sans MS"/>
            </a:endParaRPr>
          </a:p>
          <a:p>
            <a:r>
              <a:rPr lang="en-GB" sz="3200" b="1" dirty="0">
                <a:latin typeface="Comic Sans MS"/>
              </a:rPr>
              <a:t>at the weekend</a:t>
            </a:r>
          </a:p>
        </p:txBody>
      </p:sp>
    </p:spTree>
    <p:extLst>
      <p:ext uri="{BB962C8B-B14F-4D97-AF65-F5344CB8AC3E}">
        <p14:creationId xmlns:p14="http://schemas.microsoft.com/office/powerpoint/2010/main" val="13821172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rowds take to huge baptism pool during Jehovah's Witness conference at Twickenham Sta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28420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txBox="1">
            <a:spLocks/>
          </p:cNvSpPr>
          <p:nvPr/>
        </p:nvSpPr>
        <p:spPr>
          <a:xfrm>
            <a:off x="9019905" y="276730"/>
            <a:ext cx="2844579" cy="2314070"/>
          </a:xfrm>
          <a:prstGeom prst="rect">
            <a:avLst/>
          </a:prstGeom>
          <a:solidFill>
            <a:schemeClr val="bg1"/>
          </a:solidFill>
          <a:ln w="38100">
            <a:solidFill>
              <a:schemeClr val="tx1"/>
            </a:solidFill>
          </a:ln>
        </p:spPr>
        <p:txBody>
          <a:bodyPr vert="horz" lIns="180000" tIns="144000" rIns="180000" bIns="144000" rtlCol="0"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The idea here is for as many people as possible to be present to witness you being baptised.</a:t>
            </a:r>
          </a:p>
        </p:txBody>
      </p:sp>
      <p:sp>
        <p:nvSpPr>
          <p:cNvPr id="4" name="Content Placeholder 2"/>
          <p:cNvSpPr txBox="1">
            <a:spLocks/>
          </p:cNvSpPr>
          <p:nvPr/>
        </p:nvSpPr>
        <p:spPr>
          <a:xfrm>
            <a:off x="9019905" y="4381500"/>
            <a:ext cx="2844579" cy="1943100"/>
          </a:xfrm>
          <a:prstGeom prst="rect">
            <a:avLst/>
          </a:prstGeom>
          <a:solidFill>
            <a:schemeClr val="bg1"/>
          </a:solidFill>
          <a:ln w="38100">
            <a:solidFill>
              <a:schemeClr val="tx1"/>
            </a:solidFill>
          </a:ln>
        </p:spPr>
        <p:txBody>
          <a:bodyPr vert="horz" lIns="180000" tIns="144000" rIns="180000" bIns="14400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Why might it be good or not good to be baptised in such a way?</a:t>
            </a:r>
          </a:p>
        </p:txBody>
      </p:sp>
    </p:spTree>
    <p:extLst>
      <p:ext uri="{BB962C8B-B14F-4D97-AF65-F5344CB8AC3E}">
        <p14:creationId xmlns:p14="http://schemas.microsoft.com/office/powerpoint/2010/main" val="250036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people in a pool&#10;&#10;AI-generated content may be incorrect.">
            <a:extLst>
              <a:ext uri="{FF2B5EF4-FFF2-40B4-BE49-F238E27FC236}">
                <a16:creationId xmlns:a16="http://schemas.microsoft.com/office/drawing/2014/main" id="{B0BA586C-5646-EE59-73A9-77732593B3E1}"/>
              </a:ext>
            </a:extLst>
          </p:cNvPr>
          <p:cNvPicPr>
            <a:picLocks noChangeAspect="1"/>
          </p:cNvPicPr>
          <p:nvPr/>
        </p:nvPicPr>
        <p:blipFill>
          <a:blip r:embed="rId2"/>
          <a:stretch>
            <a:fillRect/>
          </a:stretch>
        </p:blipFill>
        <p:spPr>
          <a:xfrm>
            <a:off x="192703" y="121621"/>
            <a:ext cx="4879975" cy="3317875"/>
          </a:xfrm>
          <a:prstGeom prst="rect">
            <a:avLst/>
          </a:prstGeom>
        </p:spPr>
      </p:pic>
      <p:sp>
        <p:nvSpPr>
          <p:cNvPr id="3" name="TextBox 2">
            <a:extLst>
              <a:ext uri="{FF2B5EF4-FFF2-40B4-BE49-F238E27FC236}">
                <a16:creationId xmlns:a16="http://schemas.microsoft.com/office/drawing/2014/main" id="{7158976F-FBC4-D888-80C4-C19080DD7FDF}"/>
              </a:ext>
            </a:extLst>
          </p:cNvPr>
          <p:cNvSpPr txBox="1"/>
          <p:nvPr/>
        </p:nvSpPr>
        <p:spPr>
          <a:xfrm>
            <a:off x="5445125" y="269875"/>
            <a:ext cx="6565900" cy="28315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dirty="0"/>
              <a:t>Stick this picture in your book.</a:t>
            </a:r>
            <a:endParaRPr lang="en-US" dirty="0"/>
          </a:p>
          <a:p>
            <a:endParaRPr lang="en-GB" sz="3200" dirty="0">
              <a:ea typeface="+mn-lt"/>
              <a:cs typeface="+mn-lt"/>
            </a:endParaRPr>
          </a:p>
          <a:p>
            <a:r>
              <a:rPr lang="en-GB" sz="3200" dirty="0">
                <a:ea typeface="+mn-lt"/>
                <a:cs typeface="+mn-lt"/>
              </a:rPr>
              <a:t>Write an explanation of why might it be good or not good to be baptised in such a way?</a:t>
            </a:r>
            <a:endParaRPr lang="en-GB" sz="3200" dirty="0"/>
          </a:p>
          <a:p>
            <a:endParaRPr lang="en-GB" dirty="0"/>
          </a:p>
        </p:txBody>
      </p:sp>
      <p:pic>
        <p:nvPicPr>
          <p:cNvPr id="4" name="Picture 3" descr="A white background with black text&#10;&#10;AI-generated content may be incorrect.">
            <a:extLst>
              <a:ext uri="{FF2B5EF4-FFF2-40B4-BE49-F238E27FC236}">
                <a16:creationId xmlns:a16="http://schemas.microsoft.com/office/drawing/2014/main" id="{2143B7D9-2261-EA1A-F96B-862F57EBA502}"/>
              </a:ext>
            </a:extLst>
          </p:cNvPr>
          <p:cNvPicPr>
            <a:picLocks noChangeAspect="1"/>
          </p:cNvPicPr>
          <p:nvPr/>
        </p:nvPicPr>
        <p:blipFill>
          <a:blip r:embed="rId3"/>
          <a:stretch>
            <a:fillRect/>
          </a:stretch>
        </p:blipFill>
        <p:spPr>
          <a:xfrm>
            <a:off x="5891212" y="2947987"/>
            <a:ext cx="5029201" cy="3914776"/>
          </a:xfrm>
          <a:prstGeom prst="rect">
            <a:avLst/>
          </a:prstGeom>
        </p:spPr>
      </p:pic>
    </p:spTree>
    <p:extLst>
      <p:ext uri="{BB962C8B-B14F-4D97-AF65-F5344CB8AC3E}">
        <p14:creationId xmlns:p14="http://schemas.microsoft.com/office/powerpoint/2010/main" val="612916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E45CCC-9A60-4CE3-B994-6B14B1392540}"/>
              </a:ext>
            </a:extLst>
          </p:cNvPr>
          <p:cNvSpPr txBox="1"/>
          <p:nvPr/>
        </p:nvSpPr>
        <p:spPr>
          <a:xfrm>
            <a:off x="270894" y="457550"/>
            <a:ext cx="11146925"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dirty="0">
                <a:latin typeface="Comic Sans MS"/>
                <a:cs typeface="Calibri"/>
              </a:rPr>
              <a:t>Wednesday 2nd April</a:t>
            </a:r>
            <a:endParaRPr lang="en-US" dirty="0"/>
          </a:p>
          <a:p>
            <a:r>
              <a:rPr lang="en-GB" sz="2400" u="sng" dirty="0">
                <a:latin typeface="Comic Sans MS"/>
                <a:cs typeface="Calibri"/>
              </a:rPr>
              <a:t>PE – tennis </a:t>
            </a:r>
          </a:p>
          <a:p>
            <a:r>
              <a:rPr lang="en-GB" sz="2400" u="sng" dirty="0">
                <a:latin typeface="Comic Sans MS"/>
                <a:cs typeface="Calibri"/>
              </a:rPr>
              <a:t>TBAT:</a:t>
            </a:r>
            <a:r>
              <a:rPr lang="en-GB" sz="2400" u="sng" dirty="0">
                <a:latin typeface="Comic Sans MS"/>
                <a:ea typeface="+mn-lt"/>
                <a:cs typeface="Calibri"/>
              </a:rPr>
              <a:t> </a:t>
            </a:r>
            <a:r>
              <a:rPr lang="en-GB" sz="2400" u="sng" dirty="0">
                <a:latin typeface="Comic Sans MS"/>
                <a:ea typeface="+mn-lt"/>
                <a:cs typeface="+mn-lt"/>
              </a:rPr>
              <a:t>involve all team members to work towards a shared goal. </a:t>
            </a:r>
          </a:p>
          <a:p>
            <a:endParaRPr lang="en-GB" sz="2400" u="sng">
              <a:latin typeface="Comic Sans MS"/>
              <a:cs typeface="Calibri"/>
            </a:endParaRPr>
          </a:p>
          <a:p>
            <a:r>
              <a:rPr lang="en-GB" sz="2400" u="sng" dirty="0">
                <a:latin typeface="Comic Sans MS"/>
                <a:cs typeface="Calibri"/>
              </a:rPr>
              <a:t>This half term in P.E will be tennis and OAA (outdoor adventurous activities)</a:t>
            </a:r>
            <a:endParaRPr lang="en-US" sz="2400" dirty="0" err="1">
              <a:latin typeface="Comic Sans MS"/>
              <a:cs typeface="Calibri"/>
            </a:endParaRPr>
          </a:p>
          <a:p>
            <a:endParaRPr lang="en-GB" sz="2400">
              <a:latin typeface="Comic Sans MS"/>
              <a:cs typeface="Calibri"/>
            </a:endParaRPr>
          </a:p>
          <a:p>
            <a:r>
              <a:rPr lang="en-GB" sz="2400" dirty="0">
                <a:latin typeface="Comic Sans MS"/>
                <a:cs typeface="Calibri"/>
              </a:rPr>
              <a:t>- Changing for PE</a:t>
            </a:r>
            <a:br>
              <a:rPr lang="en-GB" sz="2400" dirty="0">
                <a:latin typeface="Comic Sans MS"/>
                <a:cs typeface="Calibri"/>
              </a:rPr>
            </a:br>
            <a:br>
              <a:rPr lang="en-GB" sz="2400" dirty="0">
                <a:latin typeface="Comic Sans MS"/>
                <a:cs typeface="Calibri"/>
              </a:rPr>
            </a:br>
            <a:r>
              <a:rPr lang="en-GB" sz="2400" dirty="0">
                <a:latin typeface="Comic Sans MS"/>
                <a:cs typeface="Calibri"/>
              </a:rPr>
              <a:t>- Rules and expectations moving to PE</a:t>
            </a:r>
            <a:br>
              <a:rPr lang="en-GB" sz="2400" dirty="0">
                <a:latin typeface="Comic Sans MS"/>
                <a:cs typeface="Calibri"/>
              </a:rPr>
            </a:br>
            <a:br>
              <a:rPr lang="en-GB" sz="2400" dirty="0">
                <a:latin typeface="Comic Sans MS"/>
                <a:cs typeface="Calibri"/>
              </a:rPr>
            </a:br>
            <a:r>
              <a:rPr lang="en-GB" sz="2400" dirty="0">
                <a:latin typeface="Comic Sans MS"/>
                <a:cs typeface="Calibri"/>
              </a:rPr>
              <a:t>- Move to the downstairs hall or outside</a:t>
            </a:r>
            <a:endParaRPr lang="en-GB" dirty="0" err="1"/>
          </a:p>
          <a:p>
            <a:endParaRPr lang="en-GB" sz="2400">
              <a:latin typeface="Comic Sans MS"/>
              <a:ea typeface="+mn-lt"/>
              <a:cs typeface="Calibri"/>
            </a:endParaRPr>
          </a:p>
          <a:p>
            <a:r>
              <a:rPr lang="en-GB" sz="2400" dirty="0">
                <a:ea typeface="+mn-lt"/>
                <a:cs typeface="+mn-lt"/>
                <a:hlinkClick r:id="rId2"/>
              </a:rPr>
              <a:t>Get Set 4 PE - Lesson Plan -3 for Year 3 OAA</a:t>
            </a:r>
            <a:endParaRPr lang="en-GB"/>
          </a:p>
          <a:p>
            <a:endParaRPr lang="en-GB" sz="2400" u="sng">
              <a:latin typeface="Comic Sans MS"/>
              <a:cs typeface="Calibri"/>
            </a:endParaRPr>
          </a:p>
          <a:p>
            <a:endParaRPr lang="en-GB" sz="2400">
              <a:latin typeface="Aptos"/>
              <a:cs typeface="Calibri"/>
            </a:endParaRPr>
          </a:p>
        </p:txBody>
      </p:sp>
      <p:pic>
        <p:nvPicPr>
          <p:cNvPr id="3" name="Picture 2" descr="A cartoon of a child hitting a tennis ball with a racket&#10;&#10;AI-generated content may be incorrect.">
            <a:extLst>
              <a:ext uri="{FF2B5EF4-FFF2-40B4-BE49-F238E27FC236}">
                <a16:creationId xmlns:a16="http://schemas.microsoft.com/office/drawing/2014/main" id="{C21AD239-D3DC-8F11-B39A-C82C3578F138}"/>
              </a:ext>
            </a:extLst>
          </p:cNvPr>
          <p:cNvPicPr>
            <a:picLocks noChangeAspect="1"/>
          </p:cNvPicPr>
          <p:nvPr/>
        </p:nvPicPr>
        <p:blipFill>
          <a:blip r:embed="rId3"/>
          <a:stretch>
            <a:fillRect/>
          </a:stretch>
        </p:blipFill>
        <p:spPr>
          <a:xfrm>
            <a:off x="8881756" y="2469026"/>
            <a:ext cx="3014773" cy="4203623"/>
          </a:xfrm>
          <a:prstGeom prst="rect">
            <a:avLst/>
          </a:prstGeom>
        </p:spPr>
      </p:pic>
    </p:spTree>
    <p:extLst>
      <p:ext uri="{BB962C8B-B14F-4D97-AF65-F5344CB8AC3E}">
        <p14:creationId xmlns:p14="http://schemas.microsoft.com/office/powerpoint/2010/main" val="29275542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7CED2D-067E-8AC0-6D2F-8CBA698E5786}"/>
              </a:ext>
            </a:extLst>
          </p:cNvPr>
          <p:cNvSpPr txBox="1"/>
          <p:nvPr/>
        </p:nvSpPr>
        <p:spPr>
          <a:xfrm>
            <a:off x="112795" y="150395"/>
            <a:ext cx="11905369" cy="24929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u="sng" dirty="0">
                <a:latin typeface="Comic Sans MS"/>
                <a:ea typeface="Calibri"/>
                <a:cs typeface="Calibri"/>
              </a:rPr>
              <a:t>Wednesday 2nd April 2025</a:t>
            </a:r>
          </a:p>
          <a:p>
            <a:r>
              <a:rPr lang="en-GB" sz="3200" u="sng" dirty="0">
                <a:solidFill>
                  <a:srgbClr val="000000"/>
                </a:solidFill>
                <a:latin typeface="Comic Sans MS"/>
                <a:ea typeface="Calibri"/>
                <a:cs typeface="Calibri"/>
              </a:rPr>
              <a:t>Science</a:t>
            </a:r>
          </a:p>
          <a:p>
            <a:endParaRPr lang="en-GB" sz="3200" u="sng">
              <a:solidFill>
                <a:srgbClr val="000000"/>
              </a:solidFill>
              <a:latin typeface="Comic Sans MS"/>
              <a:ea typeface="Calibri"/>
              <a:cs typeface="Calibri"/>
            </a:endParaRPr>
          </a:p>
          <a:p>
            <a:endParaRPr lang="en-GB" sz="3200" u="sng">
              <a:solidFill>
                <a:srgbClr val="000000"/>
              </a:solidFill>
              <a:latin typeface="Comic Sans MS"/>
              <a:ea typeface="Calibri"/>
              <a:cs typeface="Calibri"/>
            </a:endParaRPr>
          </a:p>
          <a:p>
            <a:endParaRPr lang="en-GB" sz="2800" u="sng">
              <a:solidFill>
                <a:srgbClr val="000000"/>
              </a:solidFill>
              <a:latin typeface="Comic Sans MS"/>
              <a:ea typeface="Calibri"/>
              <a:cs typeface="Calibri"/>
            </a:endParaRPr>
          </a:p>
        </p:txBody>
      </p:sp>
    </p:spTree>
    <p:extLst>
      <p:ext uri="{BB962C8B-B14F-4D97-AF65-F5344CB8AC3E}">
        <p14:creationId xmlns:p14="http://schemas.microsoft.com/office/powerpoint/2010/main" val="28589181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B461D-7BD1-18D9-8689-05FB7AC06E0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AE3A5EE-B12B-1FC3-41C8-E8F38046AE95}"/>
              </a:ext>
            </a:extLst>
          </p:cNvPr>
          <p:cNvSpPr txBox="1"/>
          <p:nvPr/>
        </p:nvSpPr>
        <p:spPr>
          <a:xfrm>
            <a:off x="-4175" y="-4175"/>
            <a:ext cx="12315172" cy="72094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2475"/>
              </a:lnSpc>
            </a:pPr>
            <a:r>
              <a:rPr lang="en-GB" sz="2800" u="sng" dirty="0">
                <a:latin typeface="Comic Sans MS"/>
                <a:cs typeface="Segoe UI"/>
              </a:rPr>
              <a:t>Wednesday 2nd April 2025</a:t>
            </a:r>
            <a:r>
              <a:rPr lang="en-US" sz="2800" dirty="0">
                <a:latin typeface="Comic Sans MS"/>
                <a:cs typeface="Segoe UI"/>
              </a:rPr>
              <a:t>​</a:t>
            </a:r>
          </a:p>
          <a:p>
            <a:pPr>
              <a:lnSpc>
                <a:spcPts val="2475"/>
              </a:lnSpc>
            </a:pPr>
            <a:r>
              <a:rPr lang="en-US" sz="2800" u="sng" dirty="0">
                <a:latin typeface="Comic Sans MS"/>
                <a:cs typeface="Segoe UI"/>
              </a:rPr>
              <a:t>Q – Are all magnets the same strength?</a:t>
            </a:r>
          </a:p>
          <a:p>
            <a:pPr>
              <a:lnSpc>
                <a:spcPts val="2475"/>
              </a:lnSpc>
            </a:pPr>
            <a:endParaRPr lang="en-US" sz="2800" dirty="0">
              <a:latin typeface="Comic Sans MS"/>
              <a:cs typeface="Segoe UI"/>
            </a:endParaRPr>
          </a:p>
          <a:p>
            <a:pPr>
              <a:lnSpc>
                <a:spcPts val="2475"/>
              </a:lnSpc>
            </a:pPr>
            <a:r>
              <a:rPr lang="en-US" sz="2800" b="1" dirty="0">
                <a:latin typeface="Comic Sans MS"/>
                <a:cs typeface="Segoe UI"/>
              </a:rPr>
              <a:t>3 in 3</a:t>
            </a:r>
          </a:p>
          <a:p>
            <a:endParaRPr lang="en-US" sz="2800" dirty="0">
              <a:latin typeface="Comic Sans MS"/>
            </a:endParaRPr>
          </a:p>
          <a:p>
            <a:r>
              <a:rPr lang="en-US" sz="2800" dirty="0">
                <a:latin typeface="Comic Sans MS"/>
                <a:ea typeface="+mn-lt"/>
                <a:cs typeface="+mn-lt"/>
              </a:rPr>
              <a:t>Magnetic materials are special because they can be attracted to magnets. Some metals, like iron, nickel, and cobalt, are magnetic. This means if you hold a magnet near them, they will stick to it!</a:t>
            </a:r>
            <a:endParaRPr lang="en-US" sz="2800" dirty="0">
              <a:latin typeface="Comic Sans MS"/>
            </a:endParaRPr>
          </a:p>
          <a:p>
            <a:r>
              <a:rPr lang="en-US" sz="2800" dirty="0">
                <a:latin typeface="Comic Sans MS"/>
                <a:ea typeface="+mn-lt"/>
                <a:cs typeface="+mn-lt"/>
              </a:rPr>
              <a:t>Not all metals are magnetic. For example, gold and silver do not stick to magnets. Many things around us are made from magnetic materials, like fridge doors, paper clips, and some tools.</a:t>
            </a:r>
            <a:endParaRPr lang="en-US" sz="2800" dirty="0">
              <a:latin typeface="Comic Sans MS"/>
            </a:endParaRPr>
          </a:p>
          <a:p>
            <a:endParaRPr lang="en-US" sz="2800" dirty="0">
              <a:latin typeface="Comic Sans MS"/>
            </a:endParaRPr>
          </a:p>
          <a:p>
            <a:r>
              <a:rPr lang="en-US" sz="2800" b="1" dirty="0">
                <a:latin typeface="Comic Sans MS"/>
              </a:rPr>
              <a:t>Questions:</a:t>
            </a:r>
          </a:p>
          <a:p>
            <a:pPr marL="285750" indent="-285750">
              <a:buFont typeface="Arial"/>
              <a:buChar char="•"/>
            </a:pPr>
            <a:r>
              <a:rPr lang="en-US" sz="2800" dirty="0">
                <a:latin typeface="Comic Sans MS"/>
                <a:ea typeface="+mn-lt"/>
                <a:cs typeface="+mn-lt"/>
              </a:rPr>
              <a:t>Name two metals that are magnetic.</a:t>
            </a:r>
            <a:endParaRPr lang="en-US" sz="2800" dirty="0">
              <a:latin typeface="Comic Sans MS"/>
            </a:endParaRPr>
          </a:p>
          <a:p>
            <a:pPr marL="285750" indent="-285750">
              <a:buFont typeface="Arial"/>
              <a:buChar char="•"/>
            </a:pPr>
            <a:r>
              <a:rPr lang="en-US" sz="2800" dirty="0">
                <a:latin typeface="Comic Sans MS"/>
                <a:ea typeface="+mn-lt"/>
                <a:cs typeface="+mn-lt"/>
              </a:rPr>
              <a:t>What happens when you bring a magnet near a paper clip?</a:t>
            </a:r>
            <a:endParaRPr lang="en-US" sz="2800" dirty="0">
              <a:latin typeface="Comic Sans MS"/>
            </a:endParaRPr>
          </a:p>
          <a:p>
            <a:pPr marL="285750" indent="-285750">
              <a:buFont typeface="Arial"/>
              <a:buChar char="•"/>
            </a:pPr>
            <a:r>
              <a:rPr lang="en-US" sz="2800" dirty="0">
                <a:latin typeface="Comic Sans MS"/>
                <a:ea typeface="+mn-lt"/>
                <a:cs typeface="+mn-lt"/>
              </a:rPr>
              <a:t>Is gold a magnetic material? Why or why not?</a:t>
            </a:r>
            <a:endParaRPr lang="en-US" sz="2800" dirty="0">
              <a:latin typeface="Comic Sans MS"/>
            </a:endParaRPr>
          </a:p>
          <a:p>
            <a:pPr>
              <a:lnSpc>
                <a:spcPts val="2475"/>
              </a:lnSpc>
            </a:pPr>
            <a:endParaRPr lang="en-US" sz="3200" dirty="0">
              <a:latin typeface="Comic Sans MS"/>
              <a:cs typeface="Segoe UI"/>
            </a:endParaRPr>
          </a:p>
          <a:p>
            <a:pPr>
              <a:lnSpc>
                <a:spcPts val="2475"/>
              </a:lnSpc>
            </a:pPr>
            <a:endParaRPr lang="en-GB" sz="3200" u="sng" dirty="0">
              <a:latin typeface="Comic Sans MS"/>
              <a:cs typeface="Segoe UI"/>
            </a:endParaRPr>
          </a:p>
        </p:txBody>
      </p:sp>
    </p:spTree>
    <p:extLst>
      <p:ext uri="{BB962C8B-B14F-4D97-AF65-F5344CB8AC3E}">
        <p14:creationId xmlns:p14="http://schemas.microsoft.com/office/powerpoint/2010/main" val="40815706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827F4-1243-93B1-EEDE-069EFBC1FA78}"/>
            </a:ext>
          </a:extLst>
        </p:cNvPr>
        <p:cNvGrpSpPr/>
        <p:nvPr/>
      </p:nvGrpSpPr>
      <p:grpSpPr>
        <a:xfrm>
          <a:off x="0" y="0"/>
          <a:ext cx="0" cy="0"/>
          <a:chOff x="0" y="0"/>
          <a:chExt cx="0" cy="0"/>
        </a:xfrm>
      </p:grpSpPr>
      <p:pic>
        <p:nvPicPr>
          <p:cNvPr id="3" name="Picture 2" descr="A screenshot of a science experiment&#10;&#10;AI-generated content may be incorrect.">
            <a:extLst>
              <a:ext uri="{FF2B5EF4-FFF2-40B4-BE49-F238E27FC236}">
                <a16:creationId xmlns:a16="http://schemas.microsoft.com/office/drawing/2014/main" id="{C19BF342-6568-9C46-1DEF-39C6F2319E58}"/>
              </a:ext>
            </a:extLst>
          </p:cNvPr>
          <p:cNvPicPr>
            <a:picLocks noChangeAspect="1"/>
          </p:cNvPicPr>
          <p:nvPr/>
        </p:nvPicPr>
        <p:blipFill>
          <a:blip r:embed="rId2"/>
          <a:srcRect r="1779" b="1"/>
          <a:stretch/>
        </p:blipFill>
        <p:spPr>
          <a:xfrm>
            <a:off x="20" y="10"/>
            <a:ext cx="12191980" cy="6857990"/>
          </a:xfrm>
          <a:prstGeom prst="rect">
            <a:avLst/>
          </a:prstGeom>
          <a:noFill/>
        </p:spPr>
      </p:pic>
    </p:spTree>
    <p:extLst>
      <p:ext uri="{BB962C8B-B14F-4D97-AF65-F5344CB8AC3E}">
        <p14:creationId xmlns:p14="http://schemas.microsoft.com/office/powerpoint/2010/main" val="37001145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7A430-3FEA-9055-DBF7-F8F470114B20}"/>
            </a:ext>
          </a:extLst>
        </p:cNvPr>
        <p:cNvGrpSpPr/>
        <p:nvPr/>
      </p:nvGrpSpPr>
      <p:grpSpPr>
        <a:xfrm>
          <a:off x="0" y="0"/>
          <a:ext cx="0" cy="0"/>
          <a:chOff x="0" y="0"/>
          <a:chExt cx="0" cy="0"/>
        </a:xfrm>
      </p:grpSpPr>
      <p:pic>
        <p:nvPicPr>
          <p:cNvPr id="2" name="Picture 1" descr="A cartoon character on a white background&#10;&#10;AI-generated content may be incorrect.">
            <a:extLst>
              <a:ext uri="{FF2B5EF4-FFF2-40B4-BE49-F238E27FC236}">
                <a16:creationId xmlns:a16="http://schemas.microsoft.com/office/drawing/2014/main" id="{E11BF5F1-F5E2-1FAF-40B7-A042941E5229}"/>
              </a:ext>
            </a:extLst>
          </p:cNvPr>
          <p:cNvPicPr>
            <a:picLocks noChangeAspect="1"/>
          </p:cNvPicPr>
          <p:nvPr/>
        </p:nvPicPr>
        <p:blipFill>
          <a:blip r:embed="rId2"/>
          <a:srcRect r="4000"/>
          <a:stretch/>
        </p:blipFill>
        <p:spPr>
          <a:xfrm>
            <a:off x="20" y="10"/>
            <a:ext cx="12191980" cy="6857990"/>
          </a:xfrm>
          <a:prstGeom prst="rect">
            <a:avLst/>
          </a:prstGeom>
          <a:noFill/>
        </p:spPr>
      </p:pic>
    </p:spTree>
    <p:extLst>
      <p:ext uri="{BB962C8B-B14F-4D97-AF65-F5344CB8AC3E}">
        <p14:creationId xmlns:p14="http://schemas.microsoft.com/office/powerpoint/2010/main" val="12970560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B40C65-B7F6-D351-842A-5343DDD87A74}"/>
            </a:ext>
          </a:extLst>
        </p:cNvPr>
        <p:cNvGrpSpPr/>
        <p:nvPr/>
      </p:nvGrpSpPr>
      <p:grpSpPr>
        <a:xfrm>
          <a:off x="0" y="0"/>
          <a:ext cx="0" cy="0"/>
          <a:chOff x="0" y="0"/>
          <a:chExt cx="0" cy="0"/>
        </a:xfrm>
      </p:grpSpPr>
      <p:pic>
        <p:nvPicPr>
          <p:cNvPr id="3" name="Picture 2" descr="A white card with a blue envelope and text&#10;&#10;AI-generated content may be incorrect.">
            <a:extLst>
              <a:ext uri="{FF2B5EF4-FFF2-40B4-BE49-F238E27FC236}">
                <a16:creationId xmlns:a16="http://schemas.microsoft.com/office/drawing/2014/main" id="{AA56ED2A-D503-4943-3D37-377F4F25BF87}"/>
              </a:ext>
            </a:extLst>
          </p:cNvPr>
          <p:cNvPicPr>
            <a:picLocks noChangeAspect="1"/>
          </p:cNvPicPr>
          <p:nvPr/>
        </p:nvPicPr>
        <p:blipFill>
          <a:blip r:embed="rId2"/>
          <a:srcRect r="4446" b="1"/>
          <a:stretch/>
        </p:blipFill>
        <p:spPr>
          <a:xfrm>
            <a:off x="20" y="10"/>
            <a:ext cx="12191980" cy="6857990"/>
          </a:xfrm>
          <a:prstGeom prst="rect">
            <a:avLst/>
          </a:prstGeom>
          <a:noFill/>
        </p:spPr>
      </p:pic>
    </p:spTree>
    <p:extLst>
      <p:ext uri="{BB962C8B-B14F-4D97-AF65-F5344CB8AC3E}">
        <p14:creationId xmlns:p14="http://schemas.microsoft.com/office/powerpoint/2010/main" val="4278211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6FF08-6871-2483-50D2-B02DD1D788BA}"/>
            </a:ext>
          </a:extLst>
        </p:cNvPr>
        <p:cNvGrpSpPr/>
        <p:nvPr/>
      </p:nvGrpSpPr>
      <p:grpSpPr>
        <a:xfrm>
          <a:off x="0" y="0"/>
          <a:ext cx="0" cy="0"/>
          <a:chOff x="0" y="0"/>
          <a:chExt cx="0" cy="0"/>
        </a:xfrm>
      </p:grpSpPr>
      <p:pic>
        <p:nvPicPr>
          <p:cNvPr id="2" name="Picture 1" descr="A cartoon of a person holding a computer&#10;&#10;AI-generated content may be incorrect.">
            <a:extLst>
              <a:ext uri="{FF2B5EF4-FFF2-40B4-BE49-F238E27FC236}">
                <a16:creationId xmlns:a16="http://schemas.microsoft.com/office/drawing/2014/main" id="{686C71B7-48E2-8A21-E95F-F9A3DF89C156}"/>
              </a:ext>
            </a:extLst>
          </p:cNvPr>
          <p:cNvPicPr>
            <a:picLocks noChangeAspect="1"/>
          </p:cNvPicPr>
          <p:nvPr/>
        </p:nvPicPr>
        <p:blipFill>
          <a:blip r:embed="rId2"/>
          <a:srcRect l="1504" r="719" b="1"/>
          <a:stretch/>
        </p:blipFill>
        <p:spPr>
          <a:xfrm>
            <a:off x="20" y="10"/>
            <a:ext cx="12191980" cy="6857990"/>
          </a:xfrm>
          <a:prstGeom prst="rect">
            <a:avLst/>
          </a:prstGeom>
          <a:noFill/>
        </p:spPr>
      </p:pic>
    </p:spTree>
    <p:extLst>
      <p:ext uri="{BB962C8B-B14F-4D97-AF65-F5344CB8AC3E}">
        <p14:creationId xmlns:p14="http://schemas.microsoft.com/office/powerpoint/2010/main" val="5729160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48C32-D629-9927-E6D5-D0DB6E6A0D6B}"/>
            </a:ext>
          </a:extLst>
        </p:cNvPr>
        <p:cNvGrpSpPr/>
        <p:nvPr/>
      </p:nvGrpSpPr>
      <p:grpSpPr>
        <a:xfrm>
          <a:off x="0" y="0"/>
          <a:ext cx="0" cy="0"/>
          <a:chOff x="0" y="0"/>
          <a:chExt cx="0" cy="0"/>
        </a:xfrm>
      </p:grpSpPr>
      <p:pic>
        <p:nvPicPr>
          <p:cNvPr id="3" name="Picture 2" descr="A cartoon of a person holding a clipboard&#10;&#10;AI-generated content may be incorrect.">
            <a:extLst>
              <a:ext uri="{FF2B5EF4-FFF2-40B4-BE49-F238E27FC236}">
                <a16:creationId xmlns:a16="http://schemas.microsoft.com/office/drawing/2014/main" id="{51771F56-DF24-9A67-9206-2B1B16A566AF}"/>
              </a:ext>
            </a:extLst>
          </p:cNvPr>
          <p:cNvPicPr>
            <a:picLocks noChangeAspect="1"/>
          </p:cNvPicPr>
          <p:nvPr/>
        </p:nvPicPr>
        <p:blipFill>
          <a:blip r:embed="rId2"/>
          <a:srcRect l="1267" r="1400"/>
          <a:stretch/>
        </p:blipFill>
        <p:spPr>
          <a:xfrm>
            <a:off x="20" y="10"/>
            <a:ext cx="12191980" cy="6857990"/>
          </a:xfrm>
          <a:prstGeom prst="rect">
            <a:avLst/>
          </a:prstGeom>
          <a:noFill/>
        </p:spPr>
      </p:pic>
    </p:spTree>
    <p:extLst>
      <p:ext uri="{BB962C8B-B14F-4D97-AF65-F5344CB8AC3E}">
        <p14:creationId xmlns:p14="http://schemas.microsoft.com/office/powerpoint/2010/main" val="3023624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A1AA77-B609-20AE-A580-B53DF7C5618A}"/>
              </a:ext>
            </a:extLst>
          </p:cNvPr>
          <p:cNvSpPr txBox="1"/>
          <p:nvPr/>
        </p:nvSpPr>
        <p:spPr>
          <a:xfrm>
            <a:off x="105316" y="175010"/>
            <a:ext cx="5636738"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3200" u="sng"/>
          </a:p>
          <a:p>
            <a:r>
              <a:rPr lang="en-US" sz="3200" u="sng"/>
              <a:t>Times table practice</a:t>
            </a:r>
          </a:p>
        </p:txBody>
      </p:sp>
      <p:sp>
        <p:nvSpPr>
          <p:cNvPr id="11" name="TextBox 10">
            <a:extLst>
              <a:ext uri="{FF2B5EF4-FFF2-40B4-BE49-F238E27FC236}">
                <a16:creationId xmlns:a16="http://schemas.microsoft.com/office/drawing/2014/main" id="{B4396562-9D80-4BE1-F00A-5643F6E4C84A}"/>
              </a:ext>
            </a:extLst>
          </p:cNvPr>
          <p:cNvSpPr txBox="1"/>
          <p:nvPr/>
        </p:nvSpPr>
        <p:spPr>
          <a:xfrm>
            <a:off x="-2959685" y="-460038"/>
            <a:ext cx="4908708" cy="11387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3600" u="sng">
              <a:latin typeface="Comic Sans MS"/>
            </a:endParaRPr>
          </a:p>
          <a:p>
            <a:pPr algn="r"/>
            <a:r>
              <a:rPr lang="en-GB" sz="3200" u="sng" dirty="0">
                <a:latin typeface="Comic Sans MS"/>
              </a:rPr>
              <a:t>02.04.25</a:t>
            </a:r>
            <a:endParaRPr lang="en-GB"/>
          </a:p>
        </p:txBody>
      </p:sp>
      <p:sp>
        <p:nvSpPr>
          <p:cNvPr id="3" name="TextBox 2">
            <a:extLst>
              <a:ext uri="{FF2B5EF4-FFF2-40B4-BE49-F238E27FC236}">
                <a16:creationId xmlns:a16="http://schemas.microsoft.com/office/drawing/2014/main" id="{DF00CE66-894B-47CD-12A2-DF6BFEFAC84C}"/>
              </a:ext>
            </a:extLst>
          </p:cNvPr>
          <p:cNvSpPr txBox="1"/>
          <p:nvPr/>
        </p:nvSpPr>
        <p:spPr>
          <a:xfrm>
            <a:off x="5539873" y="173775"/>
            <a:ext cx="423406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a:t>Times table Bingo!</a:t>
            </a:r>
          </a:p>
        </p:txBody>
      </p:sp>
      <p:graphicFrame>
        <p:nvGraphicFramePr>
          <p:cNvPr id="6" name="Table 5">
            <a:extLst>
              <a:ext uri="{FF2B5EF4-FFF2-40B4-BE49-F238E27FC236}">
                <a16:creationId xmlns:a16="http://schemas.microsoft.com/office/drawing/2014/main" id="{3C27A11F-0EDB-0CB3-5E97-D813B603DF72}"/>
              </a:ext>
            </a:extLst>
          </p:cNvPr>
          <p:cNvGraphicFramePr>
            <a:graphicFrameLocks noGrp="1"/>
          </p:cNvGraphicFramePr>
          <p:nvPr>
            <p:extLst>
              <p:ext uri="{D42A27DB-BD31-4B8C-83A1-F6EECF244321}">
                <p14:modId xmlns:p14="http://schemas.microsoft.com/office/powerpoint/2010/main" val="179550498"/>
              </p:ext>
            </p:extLst>
          </p:nvPr>
        </p:nvGraphicFramePr>
        <p:xfrm>
          <a:off x="4945814" y="1025984"/>
          <a:ext cx="5406996" cy="2395896"/>
        </p:xfrm>
        <a:graphic>
          <a:graphicData uri="http://schemas.openxmlformats.org/drawingml/2006/table">
            <a:tbl>
              <a:tblPr firstRow="1" bandRow="1">
                <a:tableStyleId>{5940675A-B579-460E-94D1-54222C63F5DA}</a:tableStyleId>
              </a:tblPr>
              <a:tblGrid>
                <a:gridCol w="1802332">
                  <a:extLst>
                    <a:ext uri="{9D8B030D-6E8A-4147-A177-3AD203B41FA5}">
                      <a16:colId xmlns:a16="http://schemas.microsoft.com/office/drawing/2014/main" val="2421597285"/>
                    </a:ext>
                  </a:extLst>
                </a:gridCol>
                <a:gridCol w="1802332">
                  <a:extLst>
                    <a:ext uri="{9D8B030D-6E8A-4147-A177-3AD203B41FA5}">
                      <a16:colId xmlns:a16="http://schemas.microsoft.com/office/drawing/2014/main" val="1519702974"/>
                    </a:ext>
                  </a:extLst>
                </a:gridCol>
                <a:gridCol w="1802332">
                  <a:extLst>
                    <a:ext uri="{9D8B030D-6E8A-4147-A177-3AD203B41FA5}">
                      <a16:colId xmlns:a16="http://schemas.microsoft.com/office/drawing/2014/main" val="1065544595"/>
                    </a:ext>
                  </a:extLst>
                </a:gridCol>
              </a:tblGrid>
              <a:tr h="1197948">
                <a:tc>
                  <a:txBody>
                    <a:bodyPr/>
                    <a:lstStyle/>
                    <a:p>
                      <a:pPr algn="ctr"/>
                      <a:r>
                        <a:rPr lang="en-GB" sz="3200" dirty="0"/>
                        <a:t>8</a:t>
                      </a:r>
                    </a:p>
                  </a:txBody>
                  <a:tcPr anchor="ctr">
                    <a:solidFill>
                      <a:schemeClr val="bg1"/>
                    </a:solidFill>
                  </a:tcPr>
                </a:tc>
                <a:tc>
                  <a:txBody>
                    <a:bodyPr/>
                    <a:lstStyle/>
                    <a:p>
                      <a:pPr algn="ctr"/>
                      <a:r>
                        <a:rPr lang="en-GB" sz="3200" dirty="0"/>
                        <a:t>24</a:t>
                      </a:r>
                    </a:p>
                  </a:txBody>
                  <a:tcPr anchor="ctr">
                    <a:solidFill>
                      <a:schemeClr val="bg1"/>
                    </a:solidFill>
                  </a:tcPr>
                </a:tc>
                <a:tc>
                  <a:txBody>
                    <a:bodyPr/>
                    <a:lstStyle/>
                    <a:p>
                      <a:pPr algn="ctr"/>
                      <a:r>
                        <a:rPr lang="en-GB" sz="3200" dirty="0"/>
                        <a:t>56</a:t>
                      </a:r>
                    </a:p>
                  </a:txBody>
                  <a:tcPr anchor="ctr">
                    <a:solidFill>
                      <a:schemeClr val="bg1"/>
                    </a:solidFill>
                  </a:tcPr>
                </a:tc>
                <a:extLst>
                  <a:ext uri="{0D108BD9-81ED-4DB2-BD59-A6C34878D82A}">
                    <a16:rowId xmlns:a16="http://schemas.microsoft.com/office/drawing/2014/main" val="1057903121"/>
                  </a:ext>
                </a:extLst>
              </a:tr>
              <a:tr h="1197948">
                <a:tc>
                  <a:txBody>
                    <a:bodyPr/>
                    <a:lstStyle/>
                    <a:p>
                      <a:pPr algn="ctr"/>
                      <a:r>
                        <a:rPr lang="en-GB" sz="3200" dirty="0"/>
                        <a:t>40</a:t>
                      </a:r>
                    </a:p>
                  </a:txBody>
                  <a:tcPr anchor="ctr">
                    <a:solidFill>
                      <a:schemeClr val="bg1"/>
                    </a:solidFill>
                  </a:tcPr>
                </a:tc>
                <a:tc>
                  <a:txBody>
                    <a:bodyPr/>
                    <a:lstStyle/>
                    <a:p>
                      <a:pPr algn="ctr"/>
                      <a:r>
                        <a:rPr lang="en-GB" sz="3200" dirty="0"/>
                        <a:t>32</a:t>
                      </a:r>
                    </a:p>
                  </a:txBody>
                  <a:tcPr anchor="ctr">
                    <a:solidFill>
                      <a:schemeClr val="bg1"/>
                    </a:solidFill>
                  </a:tcPr>
                </a:tc>
                <a:tc>
                  <a:txBody>
                    <a:bodyPr/>
                    <a:lstStyle/>
                    <a:p>
                      <a:pPr algn="ctr"/>
                      <a:r>
                        <a:rPr lang="en-GB" sz="3200" dirty="0"/>
                        <a:t>88</a:t>
                      </a:r>
                    </a:p>
                  </a:txBody>
                  <a:tcPr anchor="ctr">
                    <a:solidFill>
                      <a:schemeClr val="bg1"/>
                    </a:solidFill>
                  </a:tcPr>
                </a:tc>
                <a:extLst>
                  <a:ext uri="{0D108BD9-81ED-4DB2-BD59-A6C34878D82A}">
                    <a16:rowId xmlns:a16="http://schemas.microsoft.com/office/drawing/2014/main" val="1303000836"/>
                  </a:ext>
                </a:extLst>
              </a:tr>
            </a:tbl>
          </a:graphicData>
        </a:graphic>
      </p:graphicFrame>
      <p:sp>
        <p:nvSpPr>
          <p:cNvPr id="7" name="TextBox 6">
            <a:extLst>
              <a:ext uri="{FF2B5EF4-FFF2-40B4-BE49-F238E27FC236}">
                <a16:creationId xmlns:a16="http://schemas.microsoft.com/office/drawing/2014/main" id="{897FB574-B3FC-2922-6144-171AA8126B24}"/>
              </a:ext>
            </a:extLst>
          </p:cNvPr>
          <p:cNvSpPr txBox="1"/>
          <p:nvPr/>
        </p:nvSpPr>
        <p:spPr>
          <a:xfrm>
            <a:off x="4709019" y="3743901"/>
            <a:ext cx="7155598"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sz="2400"/>
              <a:t>Split your whiteboard into 6 sections.</a:t>
            </a:r>
            <a:endParaRPr lang="en-US" sz="2400"/>
          </a:p>
          <a:p>
            <a:pPr marL="285750" indent="-285750">
              <a:buFont typeface="Arial"/>
              <a:buChar char="•"/>
            </a:pPr>
            <a:r>
              <a:rPr lang="en-GB" sz="2400"/>
              <a:t>In each section, write an </a:t>
            </a:r>
            <a:r>
              <a:rPr lang="en-GB" sz="2400" b="1"/>
              <a:t>answer</a:t>
            </a:r>
            <a:r>
              <a:rPr lang="en-GB" sz="2400"/>
              <a:t> from the </a:t>
            </a:r>
            <a:r>
              <a:rPr lang="en-GB" sz="2400" dirty="0"/>
              <a:t>8-x </a:t>
            </a:r>
            <a:r>
              <a:rPr lang="en-GB" sz="2400"/>
              <a:t>table (up to 12 x </a:t>
            </a:r>
            <a:r>
              <a:rPr lang="en-GB" sz="2400" dirty="0"/>
              <a:t>8</a:t>
            </a:r>
            <a:r>
              <a:rPr lang="en-GB" sz="2400"/>
              <a:t>)</a:t>
            </a:r>
          </a:p>
          <a:p>
            <a:pPr marL="285750" indent="-285750">
              <a:buFont typeface="Arial"/>
              <a:buChar char="•"/>
            </a:pPr>
            <a:r>
              <a:rPr lang="en-GB" sz="2400"/>
              <a:t>I will call out a 4-x table calculation. If you have the </a:t>
            </a:r>
            <a:r>
              <a:rPr lang="en-GB" sz="2400" b="1"/>
              <a:t>answer</a:t>
            </a:r>
            <a:r>
              <a:rPr lang="en-GB" sz="2400"/>
              <a:t> on your board, cross it off.</a:t>
            </a:r>
          </a:p>
          <a:p>
            <a:pPr marL="285750" indent="-285750">
              <a:buFont typeface="Arial"/>
              <a:buChar char="•"/>
            </a:pPr>
            <a:r>
              <a:rPr lang="en-GB" sz="2400"/>
              <a:t>For example, " 5 x </a:t>
            </a:r>
            <a:r>
              <a:rPr lang="en-GB" sz="2400" dirty="0"/>
              <a:t>8</a:t>
            </a:r>
            <a:r>
              <a:rPr lang="en-GB" sz="2400"/>
              <a:t>" is </a:t>
            </a:r>
            <a:r>
              <a:rPr lang="en-GB" sz="2400" dirty="0"/>
              <a:t>40</a:t>
            </a:r>
            <a:r>
              <a:rPr lang="en-GB" sz="2400"/>
              <a:t> – so I would cross it off my board.</a:t>
            </a:r>
          </a:p>
        </p:txBody>
      </p:sp>
      <p:sp>
        <p:nvSpPr>
          <p:cNvPr id="4" name="TextBox 3">
            <a:extLst>
              <a:ext uri="{FF2B5EF4-FFF2-40B4-BE49-F238E27FC236}">
                <a16:creationId xmlns:a16="http://schemas.microsoft.com/office/drawing/2014/main" id="{896DB989-0D56-64C7-4196-847301BD1EA8}"/>
              </a:ext>
            </a:extLst>
          </p:cNvPr>
          <p:cNvSpPr txBox="1"/>
          <p:nvPr/>
        </p:nvSpPr>
        <p:spPr>
          <a:xfrm>
            <a:off x="308975" y="1718153"/>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2"/>
              </a:rPr>
              <a:t>8 Times Table Song | Skip Counting by 8 Multiplication Song</a:t>
            </a:r>
            <a:endParaRPr lang="en-US"/>
          </a:p>
        </p:txBody>
      </p:sp>
    </p:spTree>
    <p:extLst>
      <p:ext uri="{BB962C8B-B14F-4D97-AF65-F5344CB8AC3E}">
        <p14:creationId xmlns:p14="http://schemas.microsoft.com/office/powerpoint/2010/main" val="25430853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665B0-FB36-DBFF-444B-58BE2E097CE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30DBD9FE-2D9B-4762-4A38-1A331BA6514C}"/>
              </a:ext>
            </a:extLst>
          </p:cNvPr>
          <p:cNvPicPr>
            <a:picLocks noChangeAspect="1"/>
          </p:cNvPicPr>
          <p:nvPr/>
        </p:nvPicPr>
        <p:blipFill>
          <a:blip r:embed="rId2"/>
          <a:srcRect r="4000"/>
          <a:stretch/>
        </p:blipFill>
        <p:spPr>
          <a:xfrm>
            <a:off x="20" y="10"/>
            <a:ext cx="12191980" cy="6857990"/>
          </a:xfrm>
          <a:prstGeom prst="rect">
            <a:avLst/>
          </a:prstGeom>
          <a:noFill/>
        </p:spPr>
      </p:pic>
    </p:spTree>
    <p:extLst>
      <p:ext uri="{BB962C8B-B14F-4D97-AF65-F5344CB8AC3E}">
        <p14:creationId xmlns:p14="http://schemas.microsoft.com/office/powerpoint/2010/main" val="40394987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6EFC9-097D-B8E1-EB49-015AC8915B7B}"/>
            </a:ext>
          </a:extLst>
        </p:cNvPr>
        <p:cNvGrpSpPr/>
        <p:nvPr/>
      </p:nvGrpSpPr>
      <p:grpSpPr>
        <a:xfrm>
          <a:off x="0" y="0"/>
          <a:ext cx="0" cy="0"/>
          <a:chOff x="0" y="0"/>
          <a:chExt cx="0" cy="0"/>
        </a:xfrm>
      </p:grpSpPr>
      <p:pic>
        <p:nvPicPr>
          <p:cNvPr id="3" name="Picture 2" descr="A screen shot of a cartoon&#10;&#10;AI-generated content may be incorrect.">
            <a:extLst>
              <a:ext uri="{FF2B5EF4-FFF2-40B4-BE49-F238E27FC236}">
                <a16:creationId xmlns:a16="http://schemas.microsoft.com/office/drawing/2014/main" id="{1044DBF1-BB7D-7043-84D1-B802F0B00A2A}"/>
              </a:ext>
            </a:extLst>
          </p:cNvPr>
          <p:cNvPicPr>
            <a:picLocks noChangeAspect="1"/>
          </p:cNvPicPr>
          <p:nvPr/>
        </p:nvPicPr>
        <p:blipFill>
          <a:blip r:embed="rId2"/>
          <a:srcRect l="147" r="1187"/>
          <a:stretch/>
        </p:blipFill>
        <p:spPr>
          <a:xfrm>
            <a:off x="20" y="10"/>
            <a:ext cx="12191980" cy="6857990"/>
          </a:xfrm>
          <a:prstGeom prst="rect">
            <a:avLst/>
          </a:prstGeom>
          <a:noFill/>
        </p:spPr>
      </p:pic>
    </p:spTree>
    <p:extLst>
      <p:ext uri="{BB962C8B-B14F-4D97-AF65-F5344CB8AC3E}">
        <p14:creationId xmlns:p14="http://schemas.microsoft.com/office/powerpoint/2010/main" val="39944839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481E9-E04C-B2F8-0161-D90000BF096F}"/>
            </a:ext>
          </a:extLst>
        </p:cNvPr>
        <p:cNvGrpSpPr/>
        <p:nvPr/>
      </p:nvGrpSpPr>
      <p:grpSpPr>
        <a:xfrm>
          <a:off x="0" y="0"/>
          <a:ext cx="0" cy="0"/>
          <a:chOff x="0" y="0"/>
          <a:chExt cx="0" cy="0"/>
        </a:xfrm>
      </p:grpSpPr>
      <p:pic>
        <p:nvPicPr>
          <p:cNvPr id="2" name="Picture 1" descr="A cartoon character with a blue rectangle&#10;&#10;AI-generated content may be incorrect.">
            <a:extLst>
              <a:ext uri="{FF2B5EF4-FFF2-40B4-BE49-F238E27FC236}">
                <a16:creationId xmlns:a16="http://schemas.microsoft.com/office/drawing/2014/main" id="{2DDB325D-EA1F-0A8C-A1F1-C2B49E1EAD1E}"/>
              </a:ext>
            </a:extLst>
          </p:cNvPr>
          <p:cNvPicPr>
            <a:picLocks noChangeAspect="1"/>
          </p:cNvPicPr>
          <p:nvPr/>
        </p:nvPicPr>
        <p:blipFill>
          <a:blip r:embed="rId2"/>
          <a:srcRect r="3112" b="1"/>
          <a:stretch/>
        </p:blipFill>
        <p:spPr>
          <a:xfrm>
            <a:off x="20" y="10"/>
            <a:ext cx="12191980" cy="6857990"/>
          </a:xfrm>
          <a:prstGeom prst="rect">
            <a:avLst/>
          </a:prstGeom>
          <a:noFill/>
        </p:spPr>
      </p:pic>
    </p:spTree>
    <p:extLst>
      <p:ext uri="{BB962C8B-B14F-4D97-AF65-F5344CB8AC3E}">
        <p14:creationId xmlns:p14="http://schemas.microsoft.com/office/powerpoint/2010/main" val="2202594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3F783-F15B-B6C2-1463-E45BDC49772D}"/>
            </a:ext>
          </a:extLst>
        </p:cNvPr>
        <p:cNvGrpSpPr/>
        <p:nvPr/>
      </p:nvGrpSpPr>
      <p:grpSpPr>
        <a:xfrm>
          <a:off x="0" y="0"/>
          <a:ext cx="0" cy="0"/>
          <a:chOff x="0" y="0"/>
          <a:chExt cx="0" cy="0"/>
        </a:xfrm>
      </p:grpSpPr>
      <p:pic>
        <p:nvPicPr>
          <p:cNvPr id="3" name="Picture 2" descr="A cartoon of a person holding a clipboard&#10;&#10;AI-generated content may be incorrect.">
            <a:extLst>
              <a:ext uri="{FF2B5EF4-FFF2-40B4-BE49-F238E27FC236}">
                <a16:creationId xmlns:a16="http://schemas.microsoft.com/office/drawing/2014/main" id="{DBEF3322-807F-16FD-20BC-9EB0AF24A4B8}"/>
              </a:ext>
            </a:extLst>
          </p:cNvPr>
          <p:cNvPicPr>
            <a:picLocks noChangeAspect="1"/>
          </p:cNvPicPr>
          <p:nvPr/>
        </p:nvPicPr>
        <p:blipFill>
          <a:blip r:embed="rId2"/>
          <a:srcRect l="1333"/>
          <a:stretch/>
        </p:blipFill>
        <p:spPr>
          <a:xfrm>
            <a:off x="20" y="10"/>
            <a:ext cx="12191980" cy="6857990"/>
          </a:xfrm>
          <a:prstGeom prst="rect">
            <a:avLst/>
          </a:prstGeom>
          <a:noFill/>
        </p:spPr>
      </p:pic>
    </p:spTree>
    <p:extLst>
      <p:ext uri="{BB962C8B-B14F-4D97-AF65-F5344CB8AC3E}">
        <p14:creationId xmlns:p14="http://schemas.microsoft.com/office/powerpoint/2010/main" val="35127247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32262-1591-17B4-26C0-D1D1841FB168}"/>
            </a:ext>
          </a:extLst>
        </p:cNvPr>
        <p:cNvGrpSpPr/>
        <p:nvPr/>
      </p:nvGrpSpPr>
      <p:grpSpPr>
        <a:xfrm>
          <a:off x="0" y="0"/>
          <a:ext cx="0" cy="0"/>
          <a:chOff x="0" y="0"/>
          <a:chExt cx="0" cy="0"/>
        </a:xfrm>
      </p:grpSpPr>
      <p:pic>
        <p:nvPicPr>
          <p:cNvPr id="2" name="Picture 1" descr="A white rectangular box with black text&#10;&#10;AI-generated content may be incorrect.">
            <a:extLst>
              <a:ext uri="{FF2B5EF4-FFF2-40B4-BE49-F238E27FC236}">
                <a16:creationId xmlns:a16="http://schemas.microsoft.com/office/drawing/2014/main" id="{1EED7B72-4566-1673-5273-6AB5A243E24D}"/>
              </a:ext>
            </a:extLst>
          </p:cNvPr>
          <p:cNvPicPr>
            <a:picLocks noChangeAspect="1"/>
          </p:cNvPicPr>
          <p:nvPr/>
        </p:nvPicPr>
        <p:blipFill>
          <a:blip r:embed="rId2"/>
          <a:stretch>
            <a:fillRect/>
          </a:stretch>
        </p:blipFill>
        <p:spPr>
          <a:xfrm>
            <a:off x="1354115" y="1155624"/>
            <a:ext cx="9494043" cy="4350542"/>
          </a:xfrm>
          <a:prstGeom prst="rect">
            <a:avLst/>
          </a:prstGeom>
        </p:spPr>
      </p:pic>
    </p:spTree>
    <p:extLst>
      <p:ext uri="{BB962C8B-B14F-4D97-AF65-F5344CB8AC3E}">
        <p14:creationId xmlns:p14="http://schemas.microsoft.com/office/powerpoint/2010/main" val="1208786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80A393D-07D0-F318-EB04-47EA530297AE}"/>
              </a:ext>
            </a:extLst>
          </p:cNvPr>
          <p:cNvSpPr txBox="1"/>
          <p:nvPr/>
        </p:nvSpPr>
        <p:spPr>
          <a:xfrm>
            <a:off x="-3504" y="-2131"/>
            <a:ext cx="12036806"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u="sng" dirty="0">
                <a:latin typeface="Comic Sans MS"/>
              </a:rPr>
              <a:t>02.04.25</a:t>
            </a:r>
            <a:endParaRPr lang="en-US" sz="3200" u="sng">
              <a:latin typeface="Comic Sans MS"/>
            </a:endParaRPr>
          </a:p>
          <a:p>
            <a:r>
              <a:rPr lang="en-US" sz="3200" u="sng" dirty="0">
                <a:latin typeface="Comic Sans MS"/>
              </a:rPr>
              <a:t>TBAT: multiply a 3-digit number by a 1-digit number</a:t>
            </a:r>
            <a:endParaRPr lang="en-US" sz="2400" u="sng" dirty="0">
              <a:latin typeface="Comic Sans MS"/>
              <a:ea typeface="+mn-lt"/>
              <a:cs typeface="+mn-lt"/>
            </a:endParaRPr>
          </a:p>
          <a:p>
            <a:endParaRPr lang="en-US" sz="3200" u="sng">
              <a:latin typeface="Comic Sans MS"/>
              <a:ea typeface="+mn-lt"/>
              <a:cs typeface="+mn-lt"/>
            </a:endParaRPr>
          </a:p>
        </p:txBody>
      </p:sp>
      <p:sp>
        <p:nvSpPr>
          <p:cNvPr id="7" name="TextBox 6">
            <a:extLst>
              <a:ext uri="{FF2B5EF4-FFF2-40B4-BE49-F238E27FC236}">
                <a16:creationId xmlns:a16="http://schemas.microsoft.com/office/drawing/2014/main" id="{26CAA8B0-9141-0634-2857-5FC0FA7B1CCB}"/>
              </a:ext>
            </a:extLst>
          </p:cNvPr>
          <p:cNvSpPr txBox="1"/>
          <p:nvPr/>
        </p:nvSpPr>
        <p:spPr>
          <a:xfrm>
            <a:off x="-661" y="1479063"/>
            <a:ext cx="11117286"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u="sng">
                <a:latin typeface="Comic Sans MS"/>
              </a:rPr>
              <a:t>3 in 3</a:t>
            </a:r>
            <a:r>
              <a:rPr lang="en-US" sz="3200">
                <a:latin typeface="Comic Sans MS"/>
              </a:rPr>
              <a:t> </a:t>
            </a:r>
          </a:p>
          <a:p>
            <a:endParaRPr lang="en-US" sz="3200">
              <a:latin typeface="Comic Sans MS"/>
            </a:endParaRPr>
          </a:p>
          <a:p>
            <a:pPr marL="514350" indent="-514350">
              <a:buAutoNum type="arabicPeriod"/>
            </a:pPr>
            <a:r>
              <a:rPr lang="en-US" sz="3200" dirty="0">
                <a:latin typeface="Comic Sans MS"/>
              </a:rPr>
              <a:t>45 x 8 </a:t>
            </a:r>
            <a:r>
              <a:rPr lang="en-US" sz="3200">
                <a:latin typeface="Comic Sans MS"/>
              </a:rPr>
              <a:t>=</a:t>
            </a:r>
          </a:p>
          <a:p>
            <a:endParaRPr lang="en-US" sz="3200">
              <a:latin typeface="Comic Sans MS"/>
            </a:endParaRPr>
          </a:p>
          <a:p>
            <a:r>
              <a:rPr lang="en-US" sz="3200">
                <a:latin typeface="Comic Sans MS"/>
              </a:rPr>
              <a:t>2. Double </a:t>
            </a:r>
            <a:r>
              <a:rPr lang="en-US" sz="3200" dirty="0">
                <a:latin typeface="Comic Sans MS"/>
              </a:rPr>
              <a:t>352 </a:t>
            </a:r>
            <a:r>
              <a:rPr lang="en-US" sz="3200">
                <a:latin typeface="Comic Sans MS"/>
              </a:rPr>
              <a:t>=</a:t>
            </a:r>
          </a:p>
          <a:p>
            <a:endParaRPr lang="en-US" sz="3200">
              <a:latin typeface="Comic Sans MS"/>
            </a:endParaRPr>
          </a:p>
          <a:p>
            <a:r>
              <a:rPr lang="en-US" sz="3200">
                <a:latin typeface="Comic Sans MS"/>
              </a:rPr>
              <a:t>3. </a:t>
            </a:r>
            <a:r>
              <a:rPr lang="en-US" sz="3200" dirty="0">
                <a:latin typeface="Comic Sans MS"/>
              </a:rPr>
              <a:t>7/6 - 3/6 </a:t>
            </a:r>
            <a:r>
              <a:rPr lang="en-US" sz="3200">
                <a:latin typeface="Comic Sans MS"/>
              </a:rPr>
              <a:t>=</a:t>
            </a:r>
          </a:p>
          <a:p>
            <a:endParaRPr lang="en-US" sz="3200">
              <a:latin typeface="Comic Sans MS"/>
            </a:endParaRPr>
          </a:p>
        </p:txBody>
      </p:sp>
      <p:sp>
        <p:nvSpPr>
          <p:cNvPr id="5" name="TextBox 4">
            <a:extLst>
              <a:ext uri="{FF2B5EF4-FFF2-40B4-BE49-F238E27FC236}">
                <a16:creationId xmlns:a16="http://schemas.microsoft.com/office/drawing/2014/main" id="{575654C4-7B2D-A19D-017A-114C924E7377}"/>
              </a:ext>
            </a:extLst>
          </p:cNvPr>
          <p:cNvSpPr txBox="1"/>
          <p:nvPr/>
        </p:nvSpPr>
        <p:spPr>
          <a:xfrm>
            <a:off x="6100144" y="3431905"/>
            <a:ext cx="5862091" cy="38164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3200" b="1" dirty="0">
                <a:solidFill>
                  <a:srgbClr val="FF0000"/>
                </a:solidFill>
              </a:rPr>
              <a:t>Challenge</a:t>
            </a:r>
          </a:p>
          <a:p>
            <a:r>
              <a:rPr lang="en-GB" sz="3200" b="1" dirty="0">
                <a:solidFill>
                  <a:srgbClr val="FF0000"/>
                </a:solidFill>
              </a:rPr>
              <a:t>I buy 2 bracelets that cost £1.25 each. I pay with a £20 note. How much change will I receive?</a:t>
            </a:r>
          </a:p>
          <a:p>
            <a:endParaRPr lang="en-GB" sz="3200" b="1">
              <a:solidFill>
                <a:srgbClr val="FF0000"/>
              </a:solidFill>
            </a:endParaRPr>
          </a:p>
          <a:p>
            <a:endParaRPr lang="en-GB" sz="3200">
              <a:solidFill>
                <a:srgbClr val="FF0000"/>
              </a:solidFill>
            </a:endParaRPr>
          </a:p>
          <a:p>
            <a:endParaRPr lang="en-GB"/>
          </a:p>
        </p:txBody>
      </p:sp>
    </p:spTree>
    <p:extLst>
      <p:ext uri="{BB962C8B-B14F-4D97-AF65-F5344CB8AC3E}">
        <p14:creationId xmlns:p14="http://schemas.microsoft.com/office/powerpoint/2010/main" val="363158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8" descr="A picture containing text, clock&#10;&#10;Description automatically generated">
            <a:extLst>
              <a:ext uri="{FF2B5EF4-FFF2-40B4-BE49-F238E27FC236}">
                <a16:creationId xmlns:a16="http://schemas.microsoft.com/office/drawing/2014/main" id="{7CC309AF-97C7-863F-7F70-450F06706CC6}"/>
              </a:ext>
            </a:extLst>
          </p:cNvPr>
          <p:cNvPicPr>
            <a:picLocks noChangeAspect="1"/>
          </p:cNvPicPr>
          <p:nvPr/>
        </p:nvPicPr>
        <p:blipFill>
          <a:blip r:embed="rId2"/>
          <a:stretch>
            <a:fillRect/>
          </a:stretch>
        </p:blipFill>
        <p:spPr>
          <a:xfrm>
            <a:off x="1245079" y="1699300"/>
            <a:ext cx="3303916" cy="4905913"/>
          </a:xfrm>
          <a:prstGeom prst="rect">
            <a:avLst/>
          </a:prstGeom>
        </p:spPr>
      </p:pic>
      <p:sp>
        <p:nvSpPr>
          <p:cNvPr id="13" name="TextBox 12">
            <a:extLst>
              <a:ext uri="{FF2B5EF4-FFF2-40B4-BE49-F238E27FC236}">
                <a16:creationId xmlns:a16="http://schemas.microsoft.com/office/drawing/2014/main" id="{01494644-2362-ACA6-566C-202AFC43753F}"/>
              </a:ext>
            </a:extLst>
          </p:cNvPr>
          <p:cNvSpPr txBox="1"/>
          <p:nvPr/>
        </p:nvSpPr>
        <p:spPr>
          <a:xfrm>
            <a:off x="5227608" y="1949570"/>
            <a:ext cx="525923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hlinkClick r:id="rId3"/>
              </a:rPr>
              <a:t>Daily 10 - Mental Maths Challenge - Topmarks</a:t>
            </a:r>
          </a:p>
        </p:txBody>
      </p:sp>
      <p:sp>
        <p:nvSpPr>
          <p:cNvPr id="6" name="TextBox 5">
            <a:extLst>
              <a:ext uri="{FF2B5EF4-FFF2-40B4-BE49-F238E27FC236}">
                <a16:creationId xmlns:a16="http://schemas.microsoft.com/office/drawing/2014/main" id="{BC497253-21C4-32CB-338A-538EEA9962ED}"/>
              </a:ext>
            </a:extLst>
          </p:cNvPr>
          <p:cNvSpPr txBox="1"/>
          <p:nvPr/>
        </p:nvSpPr>
        <p:spPr>
          <a:xfrm>
            <a:off x="6619874" y="214312"/>
            <a:ext cx="540543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u="sng">
              <a:latin typeface="Comic Sans MS"/>
            </a:endParaRPr>
          </a:p>
        </p:txBody>
      </p:sp>
      <p:sp>
        <p:nvSpPr>
          <p:cNvPr id="3" name="TextBox 2">
            <a:extLst>
              <a:ext uri="{FF2B5EF4-FFF2-40B4-BE49-F238E27FC236}">
                <a16:creationId xmlns:a16="http://schemas.microsoft.com/office/drawing/2014/main" id="{762F3258-7B97-A073-2093-D0DE1BBE463F}"/>
              </a:ext>
            </a:extLst>
          </p:cNvPr>
          <p:cNvSpPr txBox="1"/>
          <p:nvPr/>
        </p:nvSpPr>
        <p:spPr>
          <a:xfrm>
            <a:off x="3180" y="2722"/>
            <a:ext cx="12357245"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u="sng" dirty="0">
                <a:latin typeface="Comic Sans MS"/>
                <a:cs typeface="Arial"/>
              </a:rPr>
              <a:t>02.04.25</a:t>
            </a:r>
            <a:endParaRPr lang="en-US" sz="3200">
              <a:latin typeface="Comic Sans MS"/>
            </a:endParaRPr>
          </a:p>
          <a:p>
            <a:endParaRPr lang="en-US" sz="3200" u="sng">
              <a:latin typeface="Comic Sans MS"/>
              <a:cs typeface="Arial"/>
            </a:endParaRPr>
          </a:p>
        </p:txBody>
      </p:sp>
    </p:spTree>
    <p:extLst>
      <p:ext uri="{BB962C8B-B14F-4D97-AF65-F5344CB8AC3E}">
        <p14:creationId xmlns:p14="http://schemas.microsoft.com/office/powerpoint/2010/main" val="3077185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76D8C-E9A7-C5C6-317C-6B37B75A78C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A9899D5-8D5D-AD47-4615-A98E911786A9}"/>
              </a:ext>
            </a:extLst>
          </p:cNvPr>
          <p:cNvSpPr>
            <a:spLocks noGrp="1"/>
          </p:cNvSpPr>
          <p:nvPr>
            <p:ph type="subTitle" idx="1"/>
          </p:nvPr>
        </p:nvSpPr>
        <p:spPr>
          <a:xfrm>
            <a:off x="129915" y="-2747"/>
            <a:ext cx="12313331" cy="4319913"/>
          </a:xfrm>
        </p:spPr>
        <p:txBody>
          <a:bodyPr vert="horz" lIns="91440" tIns="45720" rIns="91440" bIns="45720" rtlCol="0" anchor="t">
            <a:normAutofit/>
          </a:bodyPr>
          <a:lstStyle/>
          <a:p>
            <a:pPr algn="l"/>
            <a:r>
              <a:rPr lang="en-GB" sz="2800" u="sng" dirty="0">
                <a:latin typeface="Comic Sans MS"/>
                <a:ea typeface="Calibri"/>
                <a:cs typeface="Calibri"/>
              </a:rPr>
              <a:t>02.04.25</a:t>
            </a:r>
          </a:p>
          <a:p>
            <a:pPr algn="l"/>
            <a:r>
              <a:rPr lang="en-GB" sz="2800" u="sng" dirty="0">
                <a:latin typeface="Comic Sans MS"/>
                <a:ea typeface="Calibri"/>
                <a:cs typeface="Calibri"/>
              </a:rPr>
              <a:t>TBAT: </a:t>
            </a:r>
            <a:r>
              <a:rPr lang="en-US" sz="2800" u="sng" dirty="0">
                <a:latin typeface="Comic Sans MS"/>
                <a:ea typeface="Calibri"/>
                <a:cs typeface="Calibri"/>
              </a:rPr>
              <a:t>multiply a 3-digit number by a 1-digit number</a:t>
            </a:r>
          </a:p>
          <a:p>
            <a:endParaRPr lang="en-GB">
              <a:ea typeface="Calibri"/>
              <a:cs typeface="Calibri"/>
            </a:endParaRPr>
          </a:p>
        </p:txBody>
      </p:sp>
      <p:sp>
        <p:nvSpPr>
          <p:cNvPr id="2" name="TextBox 1">
            <a:extLst>
              <a:ext uri="{FF2B5EF4-FFF2-40B4-BE49-F238E27FC236}">
                <a16:creationId xmlns:a16="http://schemas.microsoft.com/office/drawing/2014/main" id="{421A9BCB-7D42-2466-1D7F-28749D1716CA}"/>
              </a:ext>
            </a:extLst>
          </p:cNvPr>
          <p:cNvSpPr txBox="1"/>
          <p:nvPr/>
        </p:nvSpPr>
        <p:spPr>
          <a:xfrm>
            <a:off x="326058" y="1565083"/>
            <a:ext cx="4141938"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t>Whiteboard recap</a:t>
            </a:r>
          </a:p>
          <a:p>
            <a:endParaRPr lang="en-GB" dirty="0"/>
          </a:p>
          <a:p>
            <a:endParaRPr lang="en-GB" dirty="0"/>
          </a:p>
        </p:txBody>
      </p:sp>
      <p:pic>
        <p:nvPicPr>
          <p:cNvPr id="4" name="Picture 3" descr="A grid of white squares with black numbers and x&#10;&#10;AI-generated content may be incorrect.">
            <a:extLst>
              <a:ext uri="{FF2B5EF4-FFF2-40B4-BE49-F238E27FC236}">
                <a16:creationId xmlns:a16="http://schemas.microsoft.com/office/drawing/2014/main" id="{95CE7E43-E69F-5FA0-F2C0-A61547CEBBA5}"/>
              </a:ext>
            </a:extLst>
          </p:cNvPr>
          <p:cNvPicPr>
            <a:picLocks noChangeAspect="1"/>
          </p:cNvPicPr>
          <p:nvPr/>
        </p:nvPicPr>
        <p:blipFill>
          <a:blip r:embed="rId2"/>
          <a:stretch>
            <a:fillRect/>
          </a:stretch>
        </p:blipFill>
        <p:spPr>
          <a:xfrm>
            <a:off x="1658524" y="2491570"/>
            <a:ext cx="8697499" cy="3440612"/>
          </a:xfrm>
          <a:prstGeom prst="rect">
            <a:avLst/>
          </a:prstGeom>
        </p:spPr>
      </p:pic>
    </p:spTree>
    <p:extLst>
      <p:ext uri="{BB962C8B-B14F-4D97-AF65-F5344CB8AC3E}">
        <p14:creationId xmlns:p14="http://schemas.microsoft.com/office/powerpoint/2010/main" val="3245763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47518-F4FC-86A2-89E7-4FEC20107B8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BF0AA55-679A-F224-3BBF-C1AFA387D3FE}"/>
              </a:ext>
            </a:extLst>
          </p:cNvPr>
          <p:cNvSpPr>
            <a:spLocks noGrp="1"/>
          </p:cNvSpPr>
          <p:nvPr>
            <p:ph type="subTitle" idx="1"/>
          </p:nvPr>
        </p:nvSpPr>
        <p:spPr>
          <a:xfrm>
            <a:off x="129915" y="-2747"/>
            <a:ext cx="12313331" cy="4319913"/>
          </a:xfrm>
        </p:spPr>
        <p:txBody>
          <a:bodyPr vert="horz" lIns="91440" tIns="45720" rIns="91440" bIns="45720" rtlCol="0" anchor="t">
            <a:normAutofit/>
          </a:bodyPr>
          <a:lstStyle/>
          <a:p>
            <a:pPr algn="l"/>
            <a:r>
              <a:rPr lang="en-GB" sz="2800" u="sng" dirty="0">
                <a:latin typeface="Comic Sans MS"/>
                <a:ea typeface="Calibri"/>
                <a:cs typeface="Calibri"/>
              </a:rPr>
              <a:t>02.04.25</a:t>
            </a:r>
          </a:p>
          <a:p>
            <a:pPr algn="l"/>
            <a:r>
              <a:rPr lang="en-GB" sz="2800" u="sng" dirty="0">
                <a:latin typeface="Comic Sans MS"/>
                <a:ea typeface="Calibri"/>
                <a:cs typeface="Calibri"/>
              </a:rPr>
              <a:t>TBAT: </a:t>
            </a:r>
            <a:r>
              <a:rPr lang="en-US" sz="2800" u="sng" dirty="0">
                <a:latin typeface="Comic Sans MS"/>
                <a:ea typeface="Calibri"/>
                <a:cs typeface="Calibri"/>
              </a:rPr>
              <a:t>multiply a 3-digit number by a 1-digit number</a:t>
            </a:r>
          </a:p>
          <a:p>
            <a:endParaRPr lang="en-GB">
              <a:ea typeface="Calibri"/>
              <a:cs typeface="Calibri"/>
            </a:endParaRPr>
          </a:p>
        </p:txBody>
      </p:sp>
      <p:sp>
        <p:nvSpPr>
          <p:cNvPr id="2" name="TextBox 1">
            <a:extLst>
              <a:ext uri="{FF2B5EF4-FFF2-40B4-BE49-F238E27FC236}">
                <a16:creationId xmlns:a16="http://schemas.microsoft.com/office/drawing/2014/main" id="{0A8C81C6-5998-1AB2-C739-CB58717DE568}"/>
              </a:ext>
            </a:extLst>
          </p:cNvPr>
          <p:cNvSpPr txBox="1"/>
          <p:nvPr/>
        </p:nvSpPr>
        <p:spPr>
          <a:xfrm>
            <a:off x="326058" y="1565083"/>
            <a:ext cx="10885116" cy="11387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dirty="0"/>
              <a:t>Complete the calculation shown on the place value  chart.</a:t>
            </a:r>
          </a:p>
          <a:p>
            <a:endParaRPr lang="en-GB" dirty="0"/>
          </a:p>
          <a:p>
            <a:endParaRPr lang="en-GB" dirty="0"/>
          </a:p>
        </p:txBody>
      </p:sp>
      <p:pic>
        <p:nvPicPr>
          <p:cNvPr id="5" name="Picture 4" descr="A chart with numbers and colored circles&#10;&#10;AI-generated content may be incorrect.">
            <a:extLst>
              <a:ext uri="{FF2B5EF4-FFF2-40B4-BE49-F238E27FC236}">
                <a16:creationId xmlns:a16="http://schemas.microsoft.com/office/drawing/2014/main" id="{ED570B07-3D84-BBC1-208C-1F5640B27251}"/>
              </a:ext>
            </a:extLst>
          </p:cNvPr>
          <p:cNvPicPr>
            <a:picLocks noChangeAspect="1"/>
          </p:cNvPicPr>
          <p:nvPr/>
        </p:nvPicPr>
        <p:blipFill>
          <a:blip r:embed="rId2"/>
          <a:stretch>
            <a:fillRect/>
          </a:stretch>
        </p:blipFill>
        <p:spPr>
          <a:xfrm>
            <a:off x="325155" y="2376488"/>
            <a:ext cx="5059471" cy="2908778"/>
          </a:xfrm>
          <a:prstGeom prst="rect">
            <a:avLst/>
          </a:prstGeom>
        </p:spPr>
      </p:pic>
      <p:pic>
        <p:nvPicPr>
          <p:cNvPr id="6" name="Picture 5" descr="A grid with black letters and numbers&#10;&#10;AI-generated content may be incorrect.">
            <a:extLst>
              <a:ext uri="{FF2B5EF4-FFF2-40B4-BE49-F238E27FC236}">
                <a16:creationId xmlns:a16="http://schemas.microsoft.com/office/drawing/2014/main" id="{2C56D295-FC01-5D94-707E-9402D6AC315E}"/>
              </a:ext>
            </a:extLst>
          </p:cNvPr>
          <p:cNvPicPr>
            <a:picLocks noChangeAspect="1"/>
          </p:cNvPicPr>
          <p:nvPr/>
        </p:nvPicPr>
        <p:blipFill>
          <a:blip r:embed="rId3"/>
          <a:stretch>
            <a:fillRect/>
          </a:stretch>
        </p:blipFill>
        <p:spPr>
          <a:xfrm>
            <a:off x="6099980" y="2372051"/>
            <a:ext cx="3175739" cy="4013678"/>
          </a:xfrm>
          <a:prstGeom prst="rect">
            <a:avLst/>
          </a:prstGeom>
        </p:spPr>
      </p:pic>
    </p:spTree>
    <p:extLst>
      <p:ext uri="{BB962C8B-B14F-4D97-AF65-F5344CB8AC3E}">
        <p14:creationId xmlns:p14="http://schemas.microsoft.com/office/powerpoint/2010/main" val="2663187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A2D581-2158-3AF6-40CD-2C9F6635A86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7982853-BDA3-8B91-1521-D8C7C2DDF0F5}"/>
              </a:ext>
            </a:extLst>
          </p:cNvPr>
          <p:cNvSpPr>
            <a:spLocks noGrp="1"/>
          </p:cNvSpPr>
          <p:nvPr>
            <p:ph type="subTitle" idx="1"/>
          </p:nvPr>
        </p:nvSpPr>
        <p:spPr>
          <a:xfrm>
            <a:off x="129915" y="-2747"/>
            <a:ext cx="12313331" cy="4319913"/>
          </a:xfrm>
        </p:spPr>
        <p:txBody>
          <a:bodyPr vert="horz" lIns="91440" tIns="45720" rIns="91440" bIns="45720" rtlCol="0" anchor="t">
            <a:normAutofit/>
          </a:bodyPr>
          <a:lstStyle/>
          <a:p>
            <a:pPr algn="l"/>
            <a:r>
              <a:rPr lang="en-GB" sz="2800" u="sng" dirty="0">
                <a:latin typeface="Comic Sans MS"/>
                <a:ea typeface="Calibri"/>
                <a:cs typeface="Calibri"/>
              </a:rPr>
              <a:t>02.04.25</a:t>
            </a:r>
          </a:p>
          <a:p>
            <a:pPr algn="l"/>
            <a:r>
              <a:rPr lang="en-GB" sz="2800" u="sng" dirty="0">
                <a:latin typeface="Comic Sans MS"/>
                <a:ea typeface="Calibri"/>
                <a:cs typeface="Calibri"/>
              </a:rPr>
              <a:t>TBAT: </a:t>
            </a:r>
            <a:r>
              <a:rPr lang="en-US" sz="2800" u="sng" dirty="0">
                <a:latin typeface="Comic Sans MS"/>
                <a:ea typeface="Calibri"/>
                <a:cs typeface="Calibri"/>
              </a:rPr>
              <a:t>multiply a 3-digit number by a 1-digit number</a:t>
            </a:r>
          </a:p>
          <a:p>
            <a:endParaRPr lang="en-GB">
              <a:ea typeface="Calibri"/>
              <a:cs typeface="Calibri"/>
            </a:endParaRPr>
          </a:p>
        </p:txBody>
      </p:sp>
      <p:sp>
        <p:nvSpPr>
          <p:cNvPr id="2" name="TextBox 1">
            <a:extLst>
              <a:ext uri="{FF2B5EF4-FFF2-40B4-BE49-F238E27FC236}">
                <a16:creationId xmlns:a16="http://schemas.microsoft.com/office/drawing/2014/main" id="{EB63C628-887F-B155-E6F6-FBC55B116570}"/>
              </a:ext>
            </a:extLst>
          </p:cNvPr>
          <p:cNvSpPr txBox="1"/>
          <p:nvPr/>
        </p:nvSpPr>
        <p:spPr>
          <a:xfrm>
            <a:off x="326058" y="1565083"/>
            <a:ext cx="10885116" cy="11387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dirty="0"/>
              <a:t>Complete the calculation shown on the place value  chart.</a:t>
            </a:r>
          </a:p>
          <a:p>
            <a:endParaRPr lang="en-GB" dirty="0"/>
          </a:p>
          <a:p>
            <a:endParaRPr lang="en-GB" dirty="0"/>
          </a:p>
        </p:txBody>
      </p:sp>
      <p:pic>
        <p:nvPicPr>
          <p:cNvPr id="4" name="Picture 3">
            <a:extLst>
              <a:ext uri="{FF2B5EF4-FFF2-40B4-BE49-F238E27FC236}">
                <a16:creationId xmlns:a16="http://schemas.microsoft.com/office/drawing/2014/main" id="{C0ED7C16-0295-B4F0-8742-E91AF67A78A4}"/>
              </a:ext>
            </a:extLst>
          </p:cNvPr>
          <p:cNvPicPr>
            <a:picLocks noChangeAspect="1"/>
          </p:cNvPicPr>
          <p:nvPr/>
        </p:nvPicPr>
        <p:blipFill>
          <a:blip r:embed="rId2"/>
          <a:stretch>
            <a:fillRect/>
          </a:stretch>
        </p:blipFill>
        <p:spPr>
          <a:xfrm>
            <a:off x="1150143" y="2395538"/>
            <a:ext cx="5986462" cy="3483768"/>
          </a:xfrm>
          <a:prstGeom prst="rect">
            <a:avLst/>
          </a:prstGeom>
        </p:spPr>
      </p:pic>
      <p:pic>
        <p:nvPicPr>
          <p:cNvPr id="7" name="Picture 6" descr="A screenshot of a game&#10;&#10;AI-generated content may be incorrect.">
            <a:extLst>
              <a:ext uri="{FF2B5EF4-FFF2-40B4-BE49-F238E27FC236}">
                <a16:creationId xmlns:a16="http://schemas.microsoft.com/office/drawing/2014/main" id="{4BB1A896-D4A1-A372-05E4-3614D19DCC7B}"/>
              </a:ext>
            </a:extLst>
          </p:cNvPr>
          <p:cNvPicPr>
            <a:picLocks noChangeAspect="1"/>
          </p:cNvPicPr>
          <p:nvPr/>
        </p:nvPicPr>
        <p:blipFill>
          <a:blip r:embed="rId3"/>
          <a:stretch>
            <a:fillRect/>
          </a:stretch>
        </p:blipFill>
        <p:spPr>
          <a:xfrm>
            <a:off x="7341394" y="2162174"/>
            <a:ext cx="3271837" cy="3962400"/>
          </a:xfrm>
          <a:prstGeom prst="rect">
            <a:avLst/>
          </a:prstGeom>
        </p:spPr>
      </p:pic>
    </p:spTree>
    <p:extLst>
      <p:ext uri="{BB962C8B-B14F-4D97-AF65-F5344CB8AC3E}">
        <p14:creationId xmlns:p14="http://schemas.microsoft.com/office/powerpoint/2010/main" val="32870994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255f982-5f1f-41c7-871f-7a91432a5484" xsi:nil="true"/>
    <lcf76f155ced4ddcb4097134ff3c332f xmlns="5519ec2d-3025-400a-aa14-bba49a7e18f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8DABC899185B74BB2030808D3385A9C" ma:contentTypeVersion="18" ma:contentTypeDescription="Create a new document." ma:contentTypeScope="" ma:versionID="0cd5e201c5e6392a389a7288fb1eb275">
  <xsd:schema xmlns:xsd="http://www.w3.org/2001/XMLSchema" xmlns:xs="http://www.w3.org/2001/XMLSchema" xmlns:p="http://schemas.microsoft.com/office/2006/metadata/properties" xmlns:ns2="5519ec2d-3025-400a-aa14-bba49a7e18f3" xmlns:ns3="e255f982-5f1f-41c7-871f-7a91432a5484" targetNamespace="http://schemas.microsoft.com/office/2006/metadata/properties" ma:root="true" ma:fieldsID="c6dba6005af131f6ebb8b46ea4d332e1" ns2:_="" ns3:_="">
    <xsd:import namespace="5519ec2d-3025-400a-aa14-bba49a7e18f3"/>
    <xsd:import namespace="e255f982-5f1f-41c7-871f-7a91432a54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19ec2d-3025-400a-aa14-bba49a7e1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55f982-5f1f-41c7-871f-7a91432a54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8320c33-d570-4e0b-b288-e2b6c8d43477}" ma:internalName="TaxCatchAll" ma:showField="CatchAllData" ma:web="e255f982-5f1f-41c7-871f-7a91432a54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EB719B-D8FB-4D5C-8DEF-6285BA50775A}">
  <ds:schemaRefs>
    <ds:schemaRef ds:uri="http://schemas.microsoft.com/sharepoint/v3/contenttype/forms"/>
  </ds:schemaRefs>
</ds:datastoreItem>
</file>

<file path=customXml/itemProps2.xml><?xml version="1.0" encoding="utf-8"?>
<ds:datastoreItem xmlns:ds="http://schemas.openxmlformats.org/officeDocument/2006/customXml" ds:itemID="{D640CE0A-252E-484A-9229-6F7D6C166B74}">
  <ds:schemaRefs>
    <ds:schemaRef ds:uri="5519ec2d-3025-400a-aa14-bba49a7e18f3"/>
    <ds:schemaRef ds:uri="e255f982-5f1f-41c7-871f-7a91432a5484"/>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B56E57F-A1D5-4F2E-A86F-F39C370DC2C5}"/>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44</Slides>
  <Notes>0</Notes>
  <HiddenSlides>0</HiddenSlides>
  <ScaleCrop>false</ScaleCrop>
  <HeadingPairs>
    <vt:vector size="4" baseType="variant">
      <vt:variant>
        <vt:lpstr>Theme</vt:lpstr>
      </vt:variant>
      <vt:variant>
        <vt:i4>2</vt:i4>
      </vt:variant>
      <vt:variant>
        <vt:lpstr>Slide Titles</vt:lpstr>
      </vt:variant>
      <vt:variant>
        <vt:i4>44</vt:i4>
      </vt:variant>
    </vt:vector>
  </HeadingPairs>
  <TitlesOfParts>
    <vt:vector size="46" baseType="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Sequential Words</vt:lpstr>
      <vt:lpstr>Main body</vt:lpstr>
      <vt:lpstr>PowerPoint Presentation</vt:lpstr>
      <vt:lpstr>PowerPoint Presentation</vt:lpstr>
      <vt:lpstr>PowerPoint Presentation</vt:lpstr>
      <vt:lpstr>Wednesday 2nd April 2025 Q - What is baptism and why does it happen in a stadium?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382</cp:revision>
  <dcterms:created xsi:type="dcterms:W3CDTF">2024-09-07T15:50:59Z</dcterms:created>
  <dcterms:modified xsi:type="dcterms:W3CDTF">2025-04-02T08:01:01Z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0x01010098DABC899185B74BB2030808D3385A9C</vt:lpwstr>
  </property>
  <property fmtid="{D5CDD505-2E9C-101B-9397-08002B2CF9AE}" pid="3" name="MediaServiceImageTags">
    <vt:lpwstr/>
  </property>
</Properties>
</file>