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3"/>
  </p:notesMasterIdLst>
  <p:sldIdLst>
    <p:sldId id="257" r:id="rId5"/>
    <p:sldId id="258" r:id="rId6"/>
    <p:sldId id="563" r:id="rId7"/>
    <p:sldId id="566" r:id="rId8"/>
    <p:sldId id="565" r:id="rId9"/>
    <p:sldId id="568" r:id="rId10"/>
    <p:sldId id="567" r:id="rId11"/>
    <p:sldId id="569" r:id="rId12"/>
    <p:sldId id="570" r:id="rId13"/>
    <p:sldId id="571" r:id="rId14"/>
    <p:sldId id="572" r:id="rId15"/>
    <p:sldId id="544" r:id="rId16"/>
    <p:sldId id="546" r:id="rId17"/>
    <p:sldId id="547" r:id="rId18"/>
    <p:sldId id="548" r:id="rId19"/>
    <p:sldId id="549" r:id="rId20"/>
    <p:sldId id="550" r:id="rId21"/>
    <p:sldId id="498" r:id="rId22"/>
    <p:sldId id="542" r:id="rId23"/>
    <p:sldId id="541" r:id="rId24"/>
    <p:sldId id="545" r:id="rId25"/>
    <p:sldId id="551" r:id="rId26"/>
    <p:sldId id="552" r:id="rId27"/>
    <p:sldId id="553" r:id="rId28"/>
    <p:sldId id="554" r:id="rId29"/>
    <p:sldId id="555" r:id="rId30"/>
    <p:sldId id="562" r:id="rId31"/>
    <p:sldId id="556" r:id="rId32"/>
    <p:sldId id="557" r:id="rId33"/>
    <p:sldId id="558" r:id="rId34"/>
    <p:sldId id="560" r:id="rId35"/>
    <p:sldId id="561" r:id="rId36"/>
    <p:sldId id="573" r:id="rId37"/>
    <p:sldId id="574" r:id="rId38"/>
    <p:sldId id="575" r:id="rId39"/>
    <p:sldId id="576" r:id="rId40"/>
    <p:sldId id="577" r:id="rId41"/>
    <p:sldId id="578" r:id="rId4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1930C1-A6D5-4261-AD76-576A0694795A}" v="14" dt="2025-04-01T08:21:17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01T08:17:24.7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25493 14941 2048 0,'187'50'0'15,"32"78"0"-15,15 17 0 63,-17-29 0-63,29 149 0 31</inkml:trace>
  <inkml:trace contextRef="#ctx0" brushRef="#br0" timeOffset="204.08">27374 16130 2048 0,'58'3'0'0,"28"9"0"15,2 19 0-15,-88-31 0 0,0 0 0 0,-117-5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11153-951A-4802-99BE-3436989A0593}" type="datetimeFigureOut">
              <a:t>4/1/2025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9682B-D121-429A-91A4-D924313FFF2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a61e715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ca61e715e_0_148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460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Sassoon Primary"/>
              </a:rPr>
              <a:t>Tuesday 1st April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Sassoon Primary"/>
              </a:rPr>
              <a:t>1/4/25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4866D8-4772-B537-688A-BC77B08FE926}"/>
                  </a:ext>
                </a:extLst>
              </p14:cNvPr>
              <p14:cNvContentPartPr/>
              <p14:nvPr/>
            </p14:nvContentPartPr>
            <p14:xfrm>
              <a:off x="9177480" y="5378760"/>
              <a:ext cx="761040" cy="444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4866D8-4772-B537-688A-BC77B08FE9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68120" y="5369400"/>
                <a:ext cx="779760" cy="46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245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74D0D-F062-6857-2911-F50DC5D8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1475468"/>
            <a:ext cx="10515600" cy="1325563"/>
          </a:xfrm>
        </p:spPr>
        <p:txBody>
          <a:bodyPr>
            <a:noAutofit/>
          </a:bodyPr>
          <a:lstStyle/>
          <a:p>
            <a:r>
              <a:rPr lang="en-GB" sz="5400">
                <a:latin typeface="Sassoon Infant Std" panose="020B0503020103030203" pitchFamily="34" charset="0"/>
              </a:rPr>
              <a:t>Lastly, for today, we need to describe the leaves.</a:t>
            </a:r>
            <a:br>
              <a:rPr lang="en-GB" sz="5400">
                <a:latin typeface="Sassoon Infant Std" panose="020B0503020103030203" pitchFamily="34" charset="0"/>
              </a:rPr>
            </a:br>
            <a:r>
              <a:rPr lang="en-GB" sz="5400">
                <a:latin typeface="Sassoon Infant Std" panose="020B0503020103030203" pitchFamily="34" charset="0"/>
              </a:rPr>
              <a:t>What do they look like? Are there different types?</a:t>
            </a:r>
            <a:br>
              <a:rPr lang="en-GB" sz="5400">
                <a:latin typeface="Sassoon Infant Std" panose="020B0503020103030203" pitchFamily="34" charset="0"/>
              </a:rPr>
            </a:br>
            <a:r>
              <a:rPr lang="en-GB" sz="5400">
                <a:latin typeface="Sassoon Infant Std" panose="020B0503020103030203" pitchFamily="34" charset="0"/>
              </a:rPr>
              <a:t>What do they do?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5950A036-295B-7F02-9852-6CC410B91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7189" y="2594095"/>
            <a:ext cx="6263297" cy="4109042"/>
          </a:xfrm>
        </p:spPr>
      </p:pic>
    </p:spTree>
    <p:extLst>
      <p:ext uri="{BB962C8B-B14F-4D97-AF65-F5344CB8AC3E}">
        <p14:creationId xmlns:p14="http://schemas.microsoft.com/office/powerpoint/2010/main" val="208644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B0EB-B448-F222-7753-885D22FF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6EB9AE-7527-A978-DE87-0C05722BC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28297"/>
            <a:ext cx="12246380" cy="388808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1DC72E-25DC-ADF4-5C4E-B2B4C621AE43}"/>
              </a:ext>
            </a:extLst>
          </p:cNvPr>
          <p:cNvSpPr txBox="1"/>
          <p:nvPr/>
        </p:nvSpPr>
        <p:spPr>
          <a:xfrm>
            <a:off x="1768069" y="5198706"/>
            <a:ext cx="7058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FF0000"/>
                </a:solidFill>
                <a:latin typeface="Sassoon Infant Std" panose="020B0503020103030203" pitchFamily="34" charset="0"/>
              </a:rPr>
              <a:t>Challenge: Create a fact box containing one or two interesting facts.         Did you know…   ?’</a:t>
            </a:r>
          </a:p>
        </p:txBody>
      </p:sp>
    </p:spTree>
    <p:extLst>
      <p:ext uri="{BB962C8B-B14F-4D97-AF65-F5344CB8AC3E}">
        <p14:creationId xmlns:p14="http://schemas.microsoft.com/office/powerpoint/2010/main" val="4251189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F96B6-CE47-EA6B-3E1D-73759E2E1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4FD6-A5F0-BF28-9E3A-FCD94812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"/>
              </a:rPr>
              <a:t>Break</a:t>
            </a:r>
          </a:p>
        </p:txBody>
      </p:sp>
      <p:pic>
        <p:nvPicPr>
          <p:cNvPr id="4" name="Picture 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0CAC3DF9-59D6-8B12-7942-A2B20A3A3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3063081"/>
            <a:ext cx="34671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6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06E9D5-79A3-B49D-EB46-16618334F6B6}"/>
              </a:ext>
            </a:extLst>
          </p:cNvPr>
          <p:cNvSpPr txBox="1"/>
          <p:nvPr/>
        </p:nvSpPr>
        <p:spPr>
          <a:xfrm>
            <a:off x="8291291" y="174694"/>
            <a:ext cx="36685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Tuesday 1st April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CD112-08C5-423B-F516-C961FB3DB56D}"/>
              </a:ext>
            </a:extLst>
          </p:cNvPr>
          <p:cNvSpPr txBox="1"/>
          <p:nvPr/>
        </p:nvSpPr>
        <p:spPr>
          <a:xfrm>
            <a:off x="322513" y="215009"/>
            <a:ext cx="50795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TBAT: develop hitting over a net. </a:t>
            </a:r>
          </a:p>
        </p:txBody>
      </p:sp>
      <p:pic>
        <p:nvPicPr>
          <p:cNvPr id="6" name="Picture 5" descr="A group of colorful balls&#10;&#10;AI-generated content may be incorrect.">
            <a:extLst>
              <a:ext uri="{FF2B5EF4-FFF2-40B4-BE49-F238E27FC236}">
                <a16:creationId xmlns:a16="http://schemas.microsoft.com/office/drawing/2014/main" id="{8EE293CC-FECA-4441-F9D2-E6128697F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8" y="809625"/>
            <a:ext cx="93059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26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A7215-5DDA-CEC3-563E-6A67768F5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4BE7A1-90A7-5FF9-243B-7D87A94893B9}"/>
              </a:ext>
            </a:extLst>
          </p:cNvPr>
          <p:cNvSpPr txBox="1"/>
          <p:nvPr/>
        </p:nvSpPr>
        <p:spPr>
          <a:xfrm>
            <a:off x="8291291" y="174694"/>
            <a:ext cx="36685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Tuesday 1st April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71571-F711-235E-4660-394926452914}"/>
              </a:ext>
            </a:extLst>
          </p:cNvPr>
          <p:cNvSpPr txBox="1"/>
          <p:nvPr/>
        </p:nvSpPr>
        <p:spPr>
          <a:xfrm>
            <a:off x="322513" y="215009"/>
            <a:ext cx="50795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TBAT: develop hitting over a net. </a:t>
            </a:r>
          </a:p>
        </p:txBody>
      </p:sp>
      <p:pic>
        <p:nvPicPr>
          <p:cNvPr id="2" name="Picture 1" descr="A screenshot of a web page&#10;&#10;AI-generated content may be incorrect.">
            <a:extLst>
              <a:ext uri="{FF2B5EF4-FFF2-40B4-BE49-F238E27FC236}">
                <a16:creationId xmlns:a16="http://schemas.microsoft.com/office/drawing/2014/main" id="{5ABF6D53-D4F1-D8D1-E951-A4B0ACF4D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19" y="1274544"/>
            <a:ext cx="9830874" cy="48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44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0C038-0DB1-4666-E85F-51157EC07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A8B408-56CD-5124-1DB5-F27EA52E199C}"/>
              </a:ext>
            </a:extLst>
          </p:cNvPr>
          <p:cNvSpPr txBox="1"/>
          <p:nvPr/>
        </p:nvSpPr>
        <p:spPr>
          <a:xfrm>
            <a:off x="8291291" y="174694"/>
            <a:ext cx="36685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Tuesday 1st April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BF7424-2E14-B548-3E19-B2CA2377127E}"/>
              </a:ext>
            </a:extLst>
          </p:cNvPr>
          <p:cNvSpPr txBox="1"/>
          <p:nvPr/>
        </p:nvSpPr>
        <p:spPr>
          <a:xfrm>
            <a:off x="322513" y="215009"/>
            <a:ext cx="50795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TBAT: develop hitting over a net. 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DF3E6AA-DAA3-C9ED-8CDB-8B8002216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462" y="1395903"/>
            <a:ext cx="9730154" cy="407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50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0454D-4533-3C25-C993-A9DE78940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09E884-C161-21B2-BD3B-92D917B66A99}"/>
              </a:ext>
            </a:extLst>
          </p:cNvPr>
          <p:cNvSpPr txBox="1"/>
          <p:nvPr/>
        </p:nvSpPr>
        <p:spPr>
          <a:xfrm>
            <a:off x="8291291" y="174694"/>
            <a:ext cx="36685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Tuesday 1st April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0ED68-7F26-2D5E-7B40-F20FE75C1226}"/>
              </a:ext>
            </a:extLst>
          </p:cNvPr>
          <p:cNvSpPr txBox="1"/>
          <p:nvPr/>
        </p:nvSpPr>
        <p:spPr>
          <a:xfrm>
            <a:off x="322513" y="215009"/>
            <a:ext cx="50795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TBAT: develop hitting over a net. </a:t>
            </a:r>
          </a:p>
        </p:txBody>
      </p:sp>
      <p:pic>
        <p:nvPicPr>
          <p:cNvPr id="2" name="Picture 1" descr="A screenshot of a text&#10;&#10;AI-generated content may be incorrect.">
            <a:extLst>
              <a:ext uri="{FF2B5EF4-FFF2-40B4-BE49-F238E27FC236}">
                <a16:creationId xmlns:a16="http://schemas.microsoft.com/office/drawing/2014/main" id="{61691252-E8E6-6440-EFF6-21FBAB6BD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473575"/>
            <a:ext cx="9572626" cy="355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29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B4667-F10C-0432-9DCF-68F4CACCA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7128C6-6194-4CB9-547D-E5296ACD35A0}"/>
              </a:ext>
            </a:extLst>
          </p:cNvPr>
          <p:cNvSpPr txBox="1"/>
          <p:nvPr/>
        </p:nvSpPr>
        <p:spPr>
          <a:xfrm>
            <a:off x="8291291" y="174694"/>
            <a:ext cx="36685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Tuesday 1st April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84215-2B50-B3BC-8689-98217B116535}"/>
              </a:ext>
            </a:extLst>
          </p:cNvPr>
          <p:cNvSpPr txBox="1"/>
          <p:nvPr/>
        </p:nvSpPr>
        <p:spPr>
          <a:xfrm>
            <a:off x="322513" y="215009"/>
            <a:ext cx="50795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TBAT: develop hitting over a net. </a:t>
            </a:r>
          </a:p>
        </p:txBody>
      </p:sp>
      <p:pic>
        <p:nvPicPr>
          <p:cNvPr id="2" name="Picture 1" descr="A screenshot of a white text&#10;&#10;AI-generated content may be incorrect.">
            <a:extLst>
              <a:ext uri="{FF2B5EF4-FFF2-40B4-BE49-F238E27FC236}">
                <a16:creationId xmlns:a16="http://schemas.microsoft.com/office/drawing/2014/main" id="{0CEC0210-CF21-A72F-A779-DF1888D94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08" y="1269999"/>
            <a:ext cx="10355385" cy="43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44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>
                <a:latin typeface="Sassoon Primary"/>
              </a:rPr>
              <a:t>Lunch</a:t>
            </a:r>
            <a:endParaRPr>
              <a:latin typeface="Sassoon Primary"/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699" y="1451533"/>
            <a:ext cx="5376165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315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1D3A-911F-F80C-4F76-752868B1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assoon Primary"/>
              </a:rPr>
              <a:t>Today's Alien language is.......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49FC3-048B-58D0-271F-3C8549DA3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63" y="1912571"/>
            <a:ext cx="9648824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2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ine of blue and grey lines&#10;&#10;Description automatically generated">
            <a:extLst>
              <a:ext uri="{FF2B5EF4-FFF2-40B4-BE49-F238E27FC236}">
                <a16:creationId xmlns:a16="http://schemas.microsoft.com/office/drawing/2014/main" id="{604768FA-990E-5175-1325-265C264B6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79" y="1492024"/>
            <a:ext cx="7962900" cy="17240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E55996-49C3-341C-9E60-08338473CDB3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Sassoon Primary"/>
              </a:rPr>
              <a:t>Morning Challenges: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60F0FEAA-2BFF-4C53-0ADC-FB0FE3336592}"/>
              </a:ext>
            </a:extLst>
          </p:cNvPr>
          <p:cNvSpPr txBox="1"/>
          <p:nvPr/>
        </p:nvSpPr>
        <p:spPr>
          <a:xfrm>
            <a:off x="8698876" y="1628472"/>
            <a:ext cx="3188082" cy="14465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Sassoon Primary"/>
              </a:rPr>
              <a:t>Name writing</a:t>
            </a:r>
          </a:p>
        </p:txBody>
      </p:sp>
      <p:pic>
        <p:nvPicPr>
          <p:cNvPr id="2" name="Picture 1" descr="A screenshot of a cartoon&#10;&#10;AI-generated content may be incorrect.">
            <a:extLst>
              <a:ext uri="{FF2B5EF4-FFF2-40B4-BE49-F238E27FC236}">
                <a16:creationId xmlns:a16="http://schemas.microsoft.com/office/drawing/2014/main" id="{69FD740A-3F14-7E72-A51A-BDAA4F499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308" y="3214687"/>
            <a:ext cx="2823446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7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D9CF4-DB63-3CA1-7315-7FEE44AD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assoon Primary"/>
              </a:rPr>
              <a:t>Toothbrushing</a:t>
            </a:r>
          </a:p>
        </p:txBody>
      </p:sp>
      <p:pic>
        <p:nvPicPr>
          <p:cNvPr id="4" name="Picture 3" descr="A cartoon tooth with a toothbrush&#10;&#10;AI-generated content may be incorrect.">
            <a:extLst>
              <a:ext uri="{FF2B5EF4-FFF2-40B4-BE49-F238E27FC236}">
                <a16:creationId xmlns:a16="http://schemas.microsoft.com/office/drawing/2014/main" id="{95D57133-BA1C-C8CB-FDCF-F580575EE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204" y="1359091"/>
            <a:ext cx="5303043" cy="531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64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CE20B-B31A-0E9B-8760-F4FE2C56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>
                <a:latin typeface="Sassoon Primary"/>
              </a:rPr>
              <a:t>TBAT: find half of a quantity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F2305C-EC77-AE28-40D5-0F53B5884082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Tuesday 1st April 2025</a:t>
            </a:r>
          </a:p>
        </p:txBody>
      </p:sp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3099EEE1-8F72-08D6-9A14-D167D9AFB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990725"/>
            <a:ext cx="112395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64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8E1C4-DF93-1527-6B30-B62A34CA9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DC266-E0A9-C665-D26C-6F7DB2C15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>
                <a:latin typeface="Sassoon Primary"/>
              </a:rPr>
              <a:t>TBAT: find half of a quantity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C2755C-8AB1-83B9-B281-D2A7B1321266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Tuesday 1st April 2025</a:t>
            </a:r>
          </a:p>
        </p:txBody>
      </p:sp>
      <p:pic>
        <p:nvPicPr>
          <p:cNvPr id="3" name="Picture 2" descr="A yellow square and a green heart&#10;&#10;AI-generated content may be incorrect.">
            <a:extLst>
              <a:ext uri="{FF2B5EF4-FFF2-40B4-BE49-F238E27FC236}">
                <a16:creationId xmlns:a16="http://schemas.microsoft.com/office/drawing/2014/main" id="{7FA069F1-01D1-C1A0-AAAB-5C08D89F0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50" y="1712268"/>
            <a:ext cx="114585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67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54D4E-181A-EE9C-96F2-89D2AB349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FD80-94DE-BF5C-10AF-15BD5D772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>
                <a:latin typeface="Sassoon Primary"/>
              </a:rPr>
              <a:t> TBAT: find half of a quantity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181C2F-6BDE-2E59-BA26-004E3AAD3FDA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Tuesday 1st April 2025</a:t>
            </a:r>
          </a:p>
        </p:txBody>
      </p:sp>
      <p:pic>
        <p:nvPicPr>
          <p:cNvPr id="3" name="Picture 2" descr="A group of green apples on a plate&#10;&#10;AI-generated content may be incorrect.">
            <a:extLst>
              <a:ext uri="{FF2B5EF4-FFF2-40B4-BE49-F238E27FC236}">
                <a16:creationId xmlns:a16="http://schemas.microsoft.com/office/drawing/2014/main" id="{AE4D50AD-45EF-BC72-10A0-72AA5565C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176337"/>
            <a:ext cx="110109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2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EF162-813E-95EE-EA29-9CF14D2F7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B26D4-1FD2-D4DE-AFF5-5E0BB656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>
                <a:latin typeface="Sassoon Primary"/>
              </a:rPr>
              <a:t>TBAT: find half of a quantity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46938B-AE8C-CE7B-26AD-BAB6AC378C17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Tuesday 1st April 2025</a:t>
            </a:r>
          </a:p>
        </p:txBody>
      </p:sp>
      <p:pic>
        <p:nvPicPr>
          <p:cNvPr id="3" name="Picture 2" descr="A basket with pears in it&#10;&#10;AI-generated content may be incorrect.">
            <a:extLst>
              <a:ext uri="{FF2B5EF4-FFF2-40B4-BE49-F238E27FC236}">
                <a16:creationId xmlns:a16="http://schemas.microsoft.com/office/drawing/2014/main" id="{939EB545-F791-719E-BF0C-4AEE063B3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209675"/>
            <a:ext cx="111633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28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7A251-C9D0-0992-2D67-3167C0AE0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FF9A3-D3D4-503E-4686-D1E6AD8C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>
                <a:latin typeface="Sassoon Primary"/>
              </a:rPr>
              <a:t>TBAT: find half of a quantity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90C5D-25BE-35AA-A06E-4A37706CCBD6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Tuesday 1st April 2025</a:t>
            </a:r>
          </a:p>
        </p:txBody>
      </p:sp>
      <p:pic>
        <p:nvPicPr>
          <p:cNvPr id="3" name="Picture 2" descr="A plate of donuts with a couple of cups&#10;&#10;AI-generated content may be incorrect.">
            <a:extLst>
              <a:ext uri="{FF2B5EF4-FFF2-40B4-BE49-F238E27FC236}">
                <a16:creationId xmlns:a16="http://schemas.microsoft.com/office/drawing/2014/main" id="{556F175F-4C0C-8F10-7255-C84CD786B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357312"/>
            <a:ext cx="117252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2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EC13B-600D-3553-8A6C-C8BF24414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7ECC0-99B7-D748-09BB-577D9792B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>
                <a:latin typeface="Sassoon Primary"/>
              </a:rPr>
              <a:t>TBAT: find half of a quantity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1AD5B0-9644-6327-327B-DAF8575C23F5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Tuesday 1st April 2025</a:t>
            </a:r>
          </a:p>
        </p:txBody>
      </p:sp>
      <p:pic>
        <p:nvPicPr>
          <p:cNvPr id="3" name="Picture 2" descr="A stack of books on a table&#10;&#10;AI-generated content may be incorrect.">
            <a:extLst>
              <a:ext uri="{FF2B5EF4-FFF2-40B4-BE49-F238E27FC236}">
                <a16:creationId xmlns:a16="http://schemas.microsoft.com/office/drawing/2014/main" id="{9E5A6C92-929A-50F9-B1D0-0393676CC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8" y="1166813"/>
            <a:ext cx="115538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82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69055-71A4-7894-AAE0-68CAAEBBC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38105-9A65-4700-9678-EB51CBF09F17}"/>
              </a:ext>
            </a:extLst>
          </p:cNvPr>
          <p:cNvSpPr/>
          <p:nvPr/>
        </p:nvSpPr>
        <p:spPr>
          <a:xfrm>
            <a:off x="5724619" y="1585692"/>
            <a:ext cx="6275580" cy="50392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279208-4703-B914-DCBC-B755C01B0648}"/>
              </a:ext>
            </a:extLst>
          </p:cNvPr>
          <p:cNvSpPr/>
          <p:nvPr/>
        </p:nvSpPr>
        <p:spPr>
          <a:xfrm>
            <a:off x="120942" y="1572254"/>
            <a:ext cx="5066153" cy="51064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85E9B-ADAA-673C-9323-AE7D444C9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>
                <a:latin typeface="Sassoon Primary"/>
              </a:rPr>
              <a:t>TBAT: find half of a quantity 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6D064-A030-2F0E-1F12-C79B282B5B1D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Tuesday 1st April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861F0-6797-8588-8CA3-BDDFBE2C0A0D}"/>
              </a:ext>
            </a:extLst>
          </p:cNvPr>
          <p:cNvSpPr txBox="1"/>
          <p:nvPr/>
        </p:nvSpPr>
        <p:spPr>
          <a:xfrm>
            <a:off x="497208" y="940664"/>
            <a:ext cx="397766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rgbClr val="0070C0"/>
                </a:solidFill>
                <a:latin typeface="Sassoon Primary"/>
              </a:rPr>
              <a:t>Blue</a:t>
            </a:r>
            <a:r>
              <a:rPr lang="en-GB" sz="2800" b="1">
                <a:latin typeface="Sassoon Primary"/>
              </a:rPr>
              <a:t>/ </a:t>
            </a:r>
            <a:r>
              <a:rPr lang="en-GB" sz="2800" b="1">
                <a:solidFill>
                  <a:schemeClr val="accent6"/>
                </a:solidFill>
                <a:latin typeface="Sassoon Primary"/>
              </a:rPr>
              <a:t>Green</a:t>
            </a:r>
          </a:p>
        </p:txBody>
      </p:sp>
      <p:pic>
        <p:nvPicPr>
          <p:cNvPr id="5" name="Picture 4" descr="A group of colorful gems&#10;&#10;AI-generated content may be incorrect.">
            <a:extLst>
              <a:ext uri="{FF2B5EF4-FFF2-40B4-BE49-F238E27FC236}">
                <a16:creationId xmlns:a16="http://schemas.microsoft.com/office/drawing/2014/main" id="{E3469D35-7FAD-BBD2-59A3-9F86DC339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57" y="1731231"/>
            <a:ext cx="3967040" cy="21450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C676BA-68C6-22E8-F9C0-E003B24E9D1F}"/>
              </a:ext>
            </a:extLst>
          </p:cNvPr>
          <p:cNvSpPr txBox="1"/>
          <p:nvPr/>
        </p:nvSpPr>
        <p:spPr>
          <a:xfrm>
            <a:off x="547508" y="4440966"/>
            <a:ext cx="3682140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solidFill>
                  <a:srgbClr val="7030A0"/>
                </a:solidFill>
                <a:latin typeface="Sassoon Primary"/>
              </a:rPr>
              <a:t>I think Matt is correct/ incorrect because …...................</a:t>
            </a:r>
          </a:p>
          <a:p>
            <a:endParaRPr lang="en-GB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B4E558F-658B-B8C6-052D-DB0498767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350" y="1929057"/>
            <a:ext cx="5829300" cy="19545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3339BE-CB0B-F582-E43C-2BDCBD1EEACE}"/>
              </a:ext>
            </a:extLst>
          </p:cNvPr>
          <p:cNvSpPr txBox="1"/>
          <p:nvPr/>
        </p:nvSpPr>
        <p:spPr>
          <a:xfrm>
            <a:off x="7239431" y="4440965"/>
            <a:ext cx="3682140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solidFill>
                  <a:srgbClr val="7030A0"/>
                </a:solidFill>
                <a:latin typeface="Sassoon Primary"/>
              </a:rPr>
              <a:t>I think Josh is correct/ incorrect because …...................</a:t>
            </a:r>
          </a:p>
          <a:p>
            <a:endParaRPr lang="en-GB"/>
          </a:p>
        </p:txBody>
      </p:sp>
      <p:pic>
        <p:nvPicPr>
          <p:cNvPr id="9" name="Picture 8" descr="A number with a colorful background&#10;&#10;AI-generated content may be incorrect.">
            <a:extLst>
              <a:ext uri="{FF2B5EF4-FFF2-40B4-BE49-F238E27FC236}">
                <a16:creationId xmlns:a16="http://schemas.microsoft.com/office/drawing/2014/main" id="{89B5A501-8133-B792-F993-80EFCCCE9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249" y="357921"/>
            <a:ext cx="18764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96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D54D2-DBAD-BB21-A325-39F4BDA4F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5F2EE-BD53-6FCD-521E-CDCD3AE56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>
                <a:latin typeface="Sassoon Primary"/>
              </a:rPr>
              <a:t>TBAT: find half of a quantity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42AA9-0D93-4C56-4350-C06FC72E575D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Tuesday 1st April 2025</a:t>
            </a:r>
          </a:p>
        </p:txBody>
      </p:sp>
      <p:pic>
        <p:nvPicPr>
          <p:cNvPr id="3" name="Picture 2" descr="A group of yellow flowers&#10;&#10;AI-generated content may be incorrect.">
            <a:extLst>
              <a:ext uri="{FF2B5EF4-FFF2-40B4-BE49-F238E27FC236}">
                <a16:creationId xmlns:a16="http://schemas.microsoft.com/office/drawing/2014/main" id="{EEFAA8C4-F78E-19E1-925F-30AE1DCD9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043598"/>
            <a:ext cx="116681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85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6E79D-A42B-1859-838D-BAFC2ACD0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4CEB2-0501-9F43-C591-9BA03AD7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>
                <a:latin typeface="Sassoon Primary"/>
              </a:rPr>
              <a:t>TBAT: find half of a quantity 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8320E6-4A30-9E18-B214-63FD6A25E933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Tuesday 1st April 2025</a:t>
            </a:r>
          </a:p>
        </p:txBody>
      </p:sp>
      <p:pic>
        <p:nvPicPr>
          <p:cNvPr id="3" name="Picture 2" descr="A screenshot of a test&#10;&#10;AI-generated content may be incorrect.">
            <a:extLst>
              <a:ext uri="{FF2B5EF4-FFF2-40B4-BE49-F238E27FC236}">
                <a16:creationId xmlns:a16="http://schemas.microsoft.com/office/drawing/2014/main" id="{025FD707-5CA7-6350-3473-2EA08D482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882406"/>
            <a:ext cx="1164907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2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76238-FA31-7E97-FC2A-C341AE1B2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Pixl</a:t>
            </a:r>
            <a:r>
              <a:rPr lang="en-GB"/>
              <a:t> spelling test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3BC67D-28B2-7098-AD90-69646F25B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162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FC393-34BC-CB28-5C50-10CF08CD2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D7345-CBDF-5907-80C5-024232D6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>
                <a:latin typeface="Sassoon Primary"/>
              </a:rPr>
              <a:t>TBAT: find half of a quantity 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E98FE-6B34-949A-B0F1-0390611DEDFC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Tuesday 1st April 2025</a:t>
            </a:r>
          </a:p>
        </p:txBody>
      </p:sp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BECC3B39-47C1-4569-1249-31CD56FE4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3" y="1471613"/>
            <a:ext cx="114585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24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63FFD-8632-936C-E7A9-0D8B81ED8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A9CD9-6445-B113-1F73-F6436084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>
                <a:latin typeface="Sassoon Primary"/>
              </a:rPr>
              <a:t>TBAT: find half of a quantity 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3ECEEC-44C9-52CE-0388-4954B1E4DE01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Tuesday 1st April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255E3D-77BD-F085-3D4D-862076A91921}"/>
              </a:ext>
            </a:extLst>
          </p:cNvPr>
          <p:cNvSpPr txBox="1"/>
          <p:nvPr/>
        </p:nvSpPr>
        <p:spPr>
          <a:xfrm>
            <a:off x="228447" y="1182550"/>
            <a:ext cx="358796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</a:rPr>
              <a:t>Independent: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DD51A8-958C-E5F3-8571-6B252CAA06A0}"/>
              </a:ext>
            </a:extLst>
          </p:cNvPr>
          <p:cNvSpPr txBox="1"/>
          <p:nvPr/>
        </p:nvSpPr>
        <p:spPr>
          <a:xfrm>
            <a:off x="7350216" y="1182550"/>
            <a:ext cx="358796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</a:rPr>
              <a:t>RP: </a:t>
            </a:r>
          </a:p>
        </p:txBody>
      </p:sp>
      <p:pic>
        <p:nvPicPr>
          <p:cNvPr id="6" name="Picture 5" descr="A row of squares with black text&#10;&#10;AI-generated content may be incorrect.">
            <a:extLst>
              <a:ext uri="{FF2B5EF4-FFF2-40B4-BE49-F238E27FC236}">
                <a16:creationId xmlns:a16="http://schemas.microsoft.com/office/drawing/2014/main" id="{CF7E0E34-04BC-BAFD-8F56-7484D0F1BE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9" t="2638" r="220" b="-264"/>
          <a:stretch/>
        </p:blipFill>
        <p:spPr>
          <a:xfrm>
            <a:off x="6993059" y="1810849"/>
            <a:ext cx="4370371" cy="36172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21413B-5A51-D0E4-5FE9-4D01D01E9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65" y="1919654"/>
            <a:ext cx="2310179" cy="20710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A23F1F-987C-113B-D79D-194940F9B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225" y="1915869"/>
            <a:ext cx="2515089" cy="2078649"/>
          </a:xfrm>
          <a:prstGeom prst="rect">
            <a:avLst/>
          </a:prstGeom>
        </p:spPr>
      </p:pic>
      <p:pic>
        <p:nvPicPr>
          <p:cNvPr id="9" name="Picture 8" descr="A group of crayons in a cup&#10;&#10;AI-generated content may be incorrect.">
            <a:extLst>
              <a:ext uri="{FF2B5EF4-FFF2-40B4-BE49-F238E27FC236}">
                <a16:creationId xmlns:a16="http://schemas.microsoft.com/office/drawing/2014/main" id="{8D4D36ED-C5C5-3017-0EAC-CDC83753A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65" y="4202723"/>
            <a:ext cx="2771287" cy="24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74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D7A73-9403-F7FC-BD6C-71B01F15A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DEDBD-7E15-19AD-7B09-D2DB58A62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124444"/>
            <a:ext cx="5069416" cy="763600"/>
          </a:xfrm>
        </p:spPr>
        <p:txBody>
          <a:bodyPr>
            <a:normAutofit/>
          </a:bodyPr>
          <a:lstStyle/>
          <a:p>
            <a:r>
              <a:rPr lang="en-GB" sz="1800">
                <a:latin typeface="Sassoon Primary"/>
              </a:rPr>
              <a:t>TBAT: find half of a quantity 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88B52-9B8E-67B1-2FCD-5D6412973642}"/>
              </a:ext>
            </a:extLst>
          </p:cNvPr>
          <p:cNvSpPr txBox="1"/>
          <p:nvPr/>
        </p:nvSpPr>
        <p:spPr>
          <a:xfrm>
            <a:off x="8049664" y="125891"/>
            <a:ext cx="401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</a:rPr>
              <a:t>Tuesday 1st April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BF20C8-392E-1B41-F928-25430FBAE079}"/>
              </a:ext>
            </a:extLst>
          </p:cNvPr>
          <p:cNvSpPr txBox="1"/>
          <p:nvPr/>
        </p:nvSpPr>
        <p:spPr>
          <a:xfrm>
            <a:off x="134380" y="1101921"/>
            <a:ext cx="35745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</a:rPr>
              <a:t>Challenge: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E7740-60BE-7ED7-EE75-5B7A676918CA}"/>
              </a:ext>
            </a:extLst>
          </p:cNvPr>
          <p:cNvSpPr txBox="1"/>
          <p:nvPr/>
        </p:nvSpPr>
        <p:spPr>
          <a:xfrm>
            <a:off x="3465687" y="1101921"/>
            <a:ext cx="35745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</a:rPr>
              <a:t>Mastery: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C198F-F737-4181-FB5F-2A174CAFDAA7}"/>
              </a:ext>
            </a:extLst>
          </p:cNvPr>
          <p:cNvSpPr txBox="1"/>
          <p:nvPr/>
        </p:nvSpPr>
        <p:spPr>
          <a:xfrm>
            <a:off x="8272148" y="1101921"/>
            <a:ext cx="357452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</a:rPr>
              <a:t>Mastery with greater depth: </a:t>
            </a:r>
          </a:p>
        </p:txBody>
      </p:sp>
      <p:pic>
        <p:nvPicPr>
          <p:cNvPr id="7" name="Picture 6" descr="A group of necklaces and a cartoon character&#10;&#10;AI-generated content may be incorrect.">
            <a:extLst>
              <a:ext uri="{FF2B5EF4-FFF2-40B4-BE49-F238E27FC236}">
                <a16:creationId xmlns:a16="http://schemas.microsoft.com/office/drawing/2014/main" id="{7FECF6C7-4D7A-C75A-E5DF-2225F3DF7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908" y="2125051"/>
            <a:ext cx="3548185" cy="2607897"/>
          </a:xfrm>
          <a:prstGeom prst="rect">
            <a:avLst/>
          </a:prstGeom>
        </p:spPr>
      </p:pic>
      <p:pic>
        <p:nvPicPr>
          <p:cNvPr id="8" name="Picture 7" descr="A piggy bank and several coins&#10;&#10;AI-generated content may be incorrect.">
            <a:extLst>
              <a:ext uri="{FF2B5EF4-FFF2-40B4-BE49-F238E27FC236}">
                <a16:creationId xmlns:a16="http://schemas.microsoft.com/office/drawing/2014/main" id="{5E5774C3-45C6-4BA5-CF8F-72D5B8D75B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3" t="2010" r="-263" b="312"/>
          <a:stretch/>
        </p:blipFill>
        <p:spPr>
          <a:xfrm>
            <a:off x="3721327" y="1934384"/>
            <a:ext cx="3722469" cy="3052113"/>
          </a:xfrm>
          <a:prstGeom prst="rect">
            <a:avLst/>
          </a:prstGeom>
        </p:spPr>
      </p:pic>
      <p:pic>
        <p:nvPicPr>
          <p:cNvPr id="9" name="Picture 8" descr="A screenshot of a game&#10;&#10;AI-generated content may be incorrect.">
            <a:extLst>
              <a:ext uri="{FF2B5EF4-FFF2-40B4-BE49-F238E27FC236}">
                <a16:creationId xmlns:a16="http://schemas.microsoft.com/office/drawing/2014/main" id="{AD415785-3B1B-A105-038E-7DD730420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52" y="1938948"/>
            <a:ext cx="3176465" cy="282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20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CA89-D577-5506-6742-96713CF01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assoon Primary" pitchFamily="50" charset="0"/>
              </a:rPr>
              <a:t>TBAT:  Identify changes in pitch and respond with movement.</a:t>
            </a:r>
            <a:br>
              <a:rPr lang="en-GB">
                <a:latin typeface="Sassoon Primary" pitchFamily="50" charset="0"/>
              </a:rPr>
            </a:br>
            <a:br>
              <a:rPr lang="en-GB">
                <a:latin typeface="Sassoon Primary" pitchFamily="50" charset="0"/>
              </a:rPr>
            </a:br>
            <a:endParaRPr lang="en-GB">
              <a:latin typeface="Sassoon Primary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17047-EE25-3656-57B9-3033CF2CA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5142" y="4702629"/>
            <a:ext cx="11360800" cy="3599004"/>
          </a:xfrm>
        </p:spPr>
        <p:txBody>
          <a:bodyPr>
            <a:normAutofit/>
          </a:bodyPr>
          <a:lstStyle/>
          <a:p>
            <a:pPr marL="152396" indent="0">
              <a:buNone/>
            </a:pPr>
            <a:r>
              <a:rPr lang="en-GB" sz="4000">
                <a:latin typeface="Sassoon Primary" pitchFamily="50" charset="0"/>
              </a:rPr>
              <a:t>2 in 2</a:t>
            </a:r>
          </a:p>
          <a:p>
            <a:pPr marL="152396" indent="0">
              <a:buNone/>
            </a:pPr>
            <a:r>
              <a:rPr lang="en-GB" sz="4000">
                <a:latin typeface="Sassoon Primary" pitchFamily="50" charset="0"/>
              </a:rPr>
              <a:t>What is a ‘beat’?</a:t>
            </a:r>
          </a:p>
          <a:p>
            <a:pPr marL="152396" indent="0">
              <a:buNone/>
            </a:pPr>
            <a:r>
              <a:rPr lang="en-GB" sz="4000">
                <a:latin typeface="Sassoon Primary" pitchFamily="50" charset="0"/>
              </a:rPr>
              <a:t>What does ‘tempo’ mean?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D5459B-DCBF-55BA-789D-D1C944C32270}"/>
              </a:ext>
            </a:extLst>
          </p:cNvPr>
          <p:cNvSpPr txBox="1"/>
          <p:nvPr/>
        </p:nvSpPr>
        <p:spPr>
          <a:xfrm>
            <a:off x="1485900" y="1789553"/>
            <a:ext cx="77038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latin typeface="Sassoon Infant Std" panose="020B0503020103030203" pitchFamily="34" charset="0"/>
              </a:rPr>
              <a:t>Key vocabulary:</a:t>
            </a:r>
          </a:p>
          <a:p>
            <a:endParaRPr lang="en-GB" sz="4000">
              <a:latin typeface="Sassoon Infant Std" panose="020B0503020103030203" pitchFamily="34" charset="0"/>
            </a:endParaRPr>
          </a:p>
          <a:p>
            <a:r>
              <a:rPr lang="en-GB" sz="4000">
                <a:latin typeface="Sassoon Infant Std" panose="020B0503020103030203" pitchFamily="34" charset="0"/>
              </a:rPr>
              <a:t>Pitch: how high or low the sound is.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728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A63F5-1BD2-9F90-2AE7-8A1B77F8A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11" y="1548664"/>
            <a:ext cx="4511842" cy="4555200"/>
          </a:xfrm>
        </p:spPr>
        <p:txBody>
          <a:bodyPr>
            <a:normAutofit/>
          </a:bodyPr>
          <a:lstStyle/>
          <a:p>
            <a:r>
              <a:rPr lang="en-GB" sz="3600">
                <a:latin typeface="Sassoon Primary" pitchFamily="50" charset="0"/>
              </a:rPr>
              <a:t>What is a gnome?</a:t>
            </a:r>
          </a:p>
          <a:p>
            <a:r>
              <a:rPr lang="en-GB" sz="3600">
                <a:latin typeface="Sassoon Primary" pitchFamily="50" charset="0"/>
              </a:rPr>
              <a:t>Are they real?</a:t>
            </a:r>
          </a:p>
          <a:p>
            <a:r>
              <a:rPr lang="en-GB" sz="3600">
                <a:latin typeface="Sassoon Primary" pitchFamily="50" charset="0"/>
              </a:rPr>
              <a:t>Can you think of any stories about gnomes?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9AB2B4-2E4B-C13B-2C19-D10C5AB66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060" y="593367"/>
            <a:ext cx="8821381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18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B675-291E-2B47-8141-943E0064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assoon Primary" pitchFamily="50" charset="0"/>
              </a:rPr>
              <a:t>What does the song tell us about Norrie?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CA256A-5943-BB6F-A41D-9F67D5946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326" y="1761977"/>
            <a:ext cx="8821381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51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5FB09-4D4B-AFFE-7054-86284AA85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assoon Infant Std" panose="020B0503020103030203" pitchFamily="34" charset="0"/>
              </a:rPr>
              <a:t>This is Norrie’s special tune. How does the style of music help to describe him?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6610A-08AE-8AE0-8EAD-4EAB608D8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326" y="1761977"/>
            <a:ext cx="8821381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07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12BD-681E-D69C-4E73-6AFDFBCD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assoon Primary" pitchFamily="50" charset="0"/>
              </a:rPr>
              <a:t>Learn the song and add movements that reflect the pitch of the song.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9795F-9956-CE9D-AEAA-FB71D731E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2123439"/>
            <a:ext cx="11360800" cy="3968393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9F688-549F-E996-2400-403F4CC10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505" y="2026070"/>
            <a:ext cx="5098990" cy="41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64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6525-6372-DDE3-AEA4-F406AF32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assoon Primary" pitchFamily="50" charset="0"/>
              </a:rPr>
              <a:t>Add instruments!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9BFA0-46A6-CC53-4487-307233DB3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4949189"/>
            <a:ext cx="11360800" cy="1142643"/>
          </a:xfrm>
        </p:spPr>
        <p:txBody>
          <a:bodyPr/>
          <a:lstStyle/>
          <a:p>
            <a:pPr marL="152396" indent="0">
              <a:buNone/>
            </a:pPr>
            <a:r>
              <a:rPr lang="en-GB">
                <a:latin typeface="Sassoon Primary" pitchFamily="50" charset="0"/>
              </a:rPr>
              <a:t>Keep the beat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22A6E7-09E9-5D46-2A9E-2DA4306B4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90" y="1356966"/>
            <a:ext cx="11608699" cy="314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3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8A138-47D5-FB93-9021-6F2F8A9E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>
                <a:latin typeface="Sassoon Primary" pitchFamily="50" charset="0"/>
              </a:rPr>
              <a:t>TBAT: Write a fact file</a:t>
            </a:r>
            <a:br>
              <a:rPr lang="en-GB"/>
            </a:br>
            <a:r>
              <a:rPr lang="en-GB"/>
              <a:t>3 in 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273C3-2B7C-C4D1-19F0-D28A73526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22835" cy="4351338"/>
          </a:xfrm>
        </p:spPr>
        <p:txBody>
          <a:bodyPr/>
          <a:lstStyle/>
          <a:p>
            <a:r>
              <a:rPr lang="en-GB">
                <a:latin typeface="Sassoon Primary" pitchFamily="50" charset="0"/>
              </a:rPr>
              <a:t>What are the features of a fact file?</a:t>
            </a:r>
          </a:p>
          <a:p>
            <a:endParaRPr lang="en-GB">
              <a:latin typeface="Sassoon Primary" pitchFamily="50" charset="0"/>
            </a:endParaRPr>
          </a:p>
          <a:p>
            <a:r>
              <a:rPr lang="en-GB">
                <a:latin typeface="Sassoon Primary" pitchFamily="50" charset="0"/>
              </a:rPr>
              <a:t>Which feature is missing from this one?</a:t>
            </a:r>
          </a:p>
          <a:p>
            <a:endParaRPr lang="en-GB">
              <a:latin typeface="Sassoon Primary" pitchFamily="50" charset="0"/>
            </a:endParaRPr>
          </a:p>
          <a:p>
            <a:r>
              <a:rPr lang="en-GB">
                <a:latin typeface="Sassoon Primary" pitchFamily="50" charset="0"/>
              </a:rPr>
              <a:t>What information do the pictures in this fact file give you?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D04FA-5737-0A3C-95DA-538AD17EA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837" y="0"/>
            <a:ext cx="5030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46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BF2F7-B9E0-7047-BABD-6719B415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2">
                    <a:lumMod val="50000"/>
                    <a:lumOff val="50000"/>
                  </a:schemeClr>
                </a:solidFill>
              </a:rPr>
              <a:t>Blue</a:t>
            </a:r>
            <a:r>
              <a:rPr lang="en-GB"/>
              <a:t>/ </a:t>
            </a:r>
            <a:r>
              <a:rPr lang="en-GB">
                <a:solidFill>
                  <a:schemeClr val="accent3">
                    <a:lumMod val="60000"/>
                    <a:lumOff val="40000"/>
                  </a:schemeClr>
                </a:solidFill>
              </a:rPr>
              <a:t>green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089EB-CE46-21EE-6316-9B68599AD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286" y="5921829"/>
            <a:ext cx="10515600" cy="5710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>
                <a:latin typeface="Sassoon Primary" pitchFamily="50" charset="0"/>
              </a:rPr>
              <a:t>and        but        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79C7C-DC60-557F-E4A1-26793FE92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80" y="1490392"/>
            <a:ext cx="5001323" cy="387721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A897C8-FFFE-5A94-2C6F-257049132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90392"/>
            <a:ext cx="4944165" cy="3839111"/>
          </a:xfrm>
          <a:prstGeom prst="rect">
            <a:avLst/>
          </a:prstGeom>
          <a:ln w="412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07131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CEF2-A68D-8147-C603-4DE46086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Infant Std" panose="020B0503020103030203" pitchFamily="34" charset="0"/>
              </a:rPr>
              <a:t>Today, we will write our own fact file about trees.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8260B-F034-C851-89DE-548D555FE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>
                <a:latin typeface="Sassoon Primary" pitchFamily="50" charset="0"/>
              </a:rPr>
              <a:t>The title and sub-headings have been filled in for you. </a:t>
            </a:r>
          </a:p>
          <a:p>
            <a:pPr marL="0" indent="0">
              <a:buNone/>
            </a:pPr>
            <a:endParaRPr lang="en-GB" sz="3600"/>
          </a:p>
          <a:p>
            <a:pPr marL="0" indent="0">
              <a:buNone/>
            </a:pPr>
            <a:r>
              <a:rPr lang="en-GB" sz="4400">
                <a:latin typeface="Sassoon Infant Std" panose="020B0503020103030203" pitchFamily="34" charset="0"/>
              </a:rPr>
              <a:t>What could we tell the reader in our introduction?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12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D888-12FB-1B4F-A9B8-97530AAC3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54C17-B514-92FC-BB36-753285B9A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0096E-0168-FEBF-19BA-35885BFDCF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267"/>
          <a:stretch/>
        </p:blipFill>
        <p:spPr>
          <a:xfrm>
            <a:off x="0" y="-4094"/>
            <a:ext cx="12067674" cy="66895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06CCA6-38ED-FB1B-3106-2ADB0F5E05C0}"/>
              </a:ext>
            </a:extLst>
          </p:cNvPr>
          <p:cNvSpPr txBox="1"/>
          <p:nvPr/>
        </p:nvSpPr>
        <p:spPr>
          <a:xfrm>
            <a:off x="7381966" y="523966"/>
            <a:ext cx="2804160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>
                <a:latin typeface="Sassoon Primary" pitchFamily="50" charset="0"/>
              </a:rPr>
              <a:t>Write two sentences saying what trees are and what they are made up of.</a:t>
            </a:r>
          </a:p>
        </p:txBody>
      </p:sp>
    </p:spTree>
    <p:extLst>
      <p:ext uri="{BB962C8B-B14F-4D97-AF65-F5344CB8AC3E}">
        <p14:creationId xmlns:p14="http://schemas.microsoft.com/office/powerpoint/2010/main" val="3228795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C7A1D-A666-AC93-93D1-4960A0FEB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4420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>
                <a:latin typeface="Sassoon Primary" pitchFamily="50" charset="0"/>
              </a:rPr>
              <a:t>Now, we need to write some sentences about the Crown. </a:t>
            </a:r>
            <a:br>
              <a:rPr lang="en-GB">
                <a:latin typeface="Sassoon Primary" pitchFamily="50" charset="0"/>
              </a:rPr>
            </a:br>
            <a:r>
              <a:rPr lang="en-GB">
                <a:latin typeface="Sassoon Primary" pitchFamily="50" charset="0"/>
              </a:rPr>
              <a:t>What is the crown? What could you write about it?</a:t>
            </a:r>
            <a:br>
              <a:rPr lang="en-GB">
                <a:latin typeface="Sassoon Primary" pitchFamily="50" charset="0"/>
              </a:rPr>
            </a:br>
            <a:br>
              <a:rPr lang="en-GB">
                <a:latin typeface="Sassoon Primary" pitchFamily="50" charset="0"/>
              </a:rPr>
            </a:br>
            <a:r>
              <a:rPr lang="en-GB">
                <a:latin typeface="Sassoon Primary" pitchFamily="50" charset="0"/>
              </a:rPr>
              <a:t>Use adjectives to describe.</a:t>
            </a:r>
          </a:p>
        </p:txBody>
      </p:sp>
      <p:pic>
        <p:nvPicPr>
          <p:cNvPr id="1026" name="Picture 2" descr="What Are the Processes for Tree Crown Reductions, Thinning ...">
            <a:extLst>
              <a:ext uri="{FF2B5EF4-FFF2-40B4-BE49-F238E27FC236}">
                <a16:creationId xmlns:a16="http://schemas.microsoft.com/office/drawing/2014/main" id="{0168D4C1-57B0-18B8-B0E4-90CA20B4D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914" y="2767648"/>
            <a:ext cx="4901565" cy="373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7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70C55-C211-F8E3-43D6-1F599E0D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CFBFC-8F8B-9D47-4E18-9A9BEC083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13A8EC-B818-1AA4-8A85-95B6E4468F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822"/>
          <a:stretch/>
        </p:blipFill>
        <p:spPr>
          <a:xfrm>
            <a:off x="0" y="700108"/>
            <a:ext cx="12201258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2BD5E1-A33D-89C1-4EC3-D6A630E70216}"/>
              </a:ext>
            </a:extLst>
          </p:cNvPr>
          <p:cNvSpPr txBox="1"/>
          <p:nvPr/>
        </p:nvSpPr>
        <p:spPr>
          <a:xfrm>
            <a:off x="1768069" y="5198706"/>
            <a:ext cx="7058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FF0000"/>
                </a:solidFill>
                <a:latin typeface="Sassoon Infant Std" panose="020B0503020103030203" pitchFamily="34" charset="0"/>
              </a:rPr>
              <a:t>Challenge: Create a fact box containing one or two interesting facts.         Did you know…   ?’</a:t>
            </a:r>
          </a:p>
        </p:txBody>
      </p:sp>
    </p:spTree>
    <p:extLst>
      <p:ext uri="{BB962C8B-B14F-4D97-AF65-F5344CB8AC3E}">
        <p14:creationId xmlns:p14="http://schemas.microsoft.com/office/powerpoint/2010/main" val="1961355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8" ma:contentTypeDescription="Create a new document." ma:contentTypeScope="" ma:versionID="0cd5e201c5e6392a389a7288fb1eb275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c6dba6005af131f6ebb8b46ea4d332e1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3C1944-2AEB-43CE-BB87-A0394E4CA4B0}">
  <ds:schemaRefs>
    <ds:schemaRef ds:uri="5519ec2d-3025-400a-aa14-bba49a7e18f3"/>
    <ds:schemaRef ds:uri="e255f982-5f1f-41c7-871f-7a91432a548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7AAE06-89E6-4530-A87D-3A609EB090E0}"/>
</file>

<file path=customXml/itemProps3.xml><?xml version="1.0" encoding="utf-8"?>
<ds:datastoreItem xmlns:ds="http://schemas.openxmlformats.org/officeDocument/2006/customXml" ds:itemID="{E3D02280-E0CA-4CB8-BECC-91D6FD6E0D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545</Words>
  <Application>Microsoft Office PowerPoint</Application>
  <PresentationFormat>Widescreen</PresentationFormat>
  <Paragraphs>84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Aptos</vt:lpstr>
      <vt:lpstr>Aptos Display</vt:lpstr>
      <vt:lpstr>Arial</vt:lpstr>
      <vt:lpstr>Calibri</vt:lpstr>
      <vt:lpstr>Sassoon Infant Std</vt:lpstr>
      <vt:lpstr>Sassoon Primary</vt:lpstr>
      <vt:lpstr>office theme</vt:lpstr>
      <vt:lpstr>Tuesday 1st April 2025</vt:lpstr>
      <vt:lpstr>PowerPoint Presentation</vt:lpstr>
      <vt:lpstr>Pixl spelling test</vt:lpstr>
      <vt:lpstr>TBAT: Write a fact file 3 in 3 </vt:lpstr>
      <vt:lpstr>Blue/ green</vt:lpstr>
      <vt:lpstr>Today, we will write our own fact file about trees.</vt:lpstr>
      <vt:lpstr>PowerPoint Presentation</vt:lpstr>
      <vt:lpstr>Now, we need to write some sentences about the Crown.  What is the crown? What could you write about it?  Use adjectives to describe.</vt:lpstr>
      <vt:lpstr>PowerPoint Presentation</vt:lpstr>
      <vt:lpstr>Lastly, for today, we need to describe the leaves. What do they look like? Are there different types? What do they do?</vt:lpstr>
      <vt:lpstr>PowerPoint Presentation</vt:lpstr>
      <vt:lpstr>Break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Lunch</vt:lpstr>
      <vt:lpstr>Today's Alien language is.......</vt:lpstr>
      <vt:lpstr>Toothbrushing</vt:lpstr>
      <vt:lpstr>TBAT: find half of a quantity</vt:lpstr>
      <vt:lpstr>TBAT: find half of a quantity</vt:lpstr>
      <vt:lpstr> TBAT: find half of a quantity</vt:lpstr>
      <vt:lpstr>TBAT: find half of a quantity</vt:lpstr>
      <vt:lpstr>TBAT: find half of a quantity</vt:lpstr>
      <vt:lpstr>TBAT: find half of a quantity</vt:lpstr>
      <vt:lpstr>TBAT: find half of a quantity </vt:lpstr>
      <vt:lpstr>TBAT: find half of a quantity</vt:lpstr>
      <vt:lpstr>TBAT: find half of a quantity </vt:lpstr>
      <vt:lpstr>TBAT: find half of a quantity </vt:lpstr>
      <vt:lpstr>TBAT: find half of a quantity </vt:lpstr>
      <vt:lpstr>TBAT: find half of a quantity </vt:lpstr>
      <vt:lpstr>TBAT:  Identify changes in pitch and respond with movement.  </vt:lpstr>
      <vt:lpstr>PowerPoint Presentation</vt:lpstr>
      <vt:lpstr>What does the song tell us about Norrie?</vt:lpstr>
      <vt:lpstr>This is Norrie’s special tune. How does the style of music help to describe him?</vt:lpstr>
      <vt:lpstr>Learn the song and add movements that reflect the pitch of the song. </vt:lpstr>
      <vt:lpstr>Add instruments!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 Humphrey</dc:creator>
  <cp:lastModifiedBy>Z Humphrey</cp:lastModifiedBy>
  <cp:revision>2</cp:revision>
  <dcterms:created xsi:type="dcterms:W3CDTF">2025-02-08T14:22:57Z</dcterms:created>
  <dcterms:modified xsi:type="dcterms:W3CDTF">2025-04-01T09:04:22Z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</Properties>
</file>