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56" r:id="rId5"/>
    <p:sldId id="568" r:id="rId6"/>
    <p:sldId id="567" r:id="rId7"/>
    <p:sldId id="682" r:id="rId8"/>
    <p:sldId id="683" r:id="rId9"/>
    <p:sldId id="663" r:id="rId10"/>
    <p:sldId id="661" r:id="rId11"/>
    <p:sldId id="573" r:id="rId12"/>
    <p:sldId id="574" r:id="rId13"/>
    <p:sldId id="575" r:id="rId14"/>
    <p:sldId id="660" r:id="rId15"/>
    <p:sldId id="684" r:id="rId16"/>
    <p:sldId id="293" r:id="rId17"/>
    <p:sldId id="295" r:id="rId18"/>
    <p:sldId id="294" r:id="rId19"/>
    <p:sldId id="296" r:id="rId20"/>
    <p:sldId id="751" r:id="rId21"/>
    <p:sldId id="664" r:id="rId22"/>
    <p:sldId id="666" r:id="rId23"/>
    <p:sldId id="665" r:id="rId24"/>
    <p:sldId id="667" r:id="rId25"/>
    <p:sldId id="750" r:id="rId26"/>
    <p:sldId id="257" r:id="rId27"/>
    <p:sldId id="258" r:id="rId28"/>
    <p:sldId id="259" r:id="rId29"/>
    <p:sldId id="260" r:id="rId30"/>
    <p:sldId id="261" r:id="rId31"/>
    <p:sldId id="262" r:id="rId32"/>
    <p:sldId id="263" r:id="rId33"/>
    <p:sldId id="264" r:id="rId34"/>
    <p:sldId id="265" r:id="rId35"/>
    <p:sldId id="266" r:id="rId36"/>
    <p:sldId id="749" r:id="rId3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965B56-1CC2-2DEA-3157-8698CA06390B}" v="113" dt="2025-03-28T13:47:00.2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1504C-429C-4A9A-8212-143089DD3669}" type="datetimeFigureOut">
              <a:t>3/28/2025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00722-0DF9-4CF8-92E5-F3373CAFDD26}" type="slidenum">
              <a:t>‹#›</a:t>
            </a:fld>
            <a:endParaRPr lang="en-GB"/>
          </a:p>
        </p:txBody>
      </p:sp>
    </p:spTree>
    <p:extLst>
      <p:ext uri="{BB962C8B-B14F-4D97-AF65-F5344CB8AC3E}">
        <p14:creationId xmlns:p14="http://schemas.microsoft.com/office/powerpoint/2010/main" val="101351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2e.com/data/examples/Titanic+Passenger+Lis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gui-interface-internet-program-2311261/"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2e.com/data/examples/minibeas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2e.com/data/examples/countrie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2e.com/data/examples/countri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2e.com/data/examples/countrie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2e.com/data/examples/Titanic+Passenger+Lis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82830d9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82830d9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0166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5eb07e6303_5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5eb07e6303_5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Use the video or a live demonstration to find the </a:t>
            </a:r>
            <a:r>
              <a:rPr lang="en-GB" sz="1000" b="1">
                <a:latin typeface="Quicksand"/>
                <a:ea typeface="Quicksand"/>
                <a:cs typeface="Quicksand"/>
                <a:sym typeface="Quicksand"/>
              </a:rPr>
              <a:t>chart</a:t>
            </a:r>
            <a:r>
              <a:rPr lang="en-GB" sz="1000">
                <a:latin typeface="Quicksand"/>
                <a:ea typeface="Quicksand"/>
                <a:cs typeface="Quicksand"/>
                <a:sym typeface="Quicksand"/>
              </a:rPr>
              <a:t> tab, and use it to create a chart using filters to define the x and y axes. Outline where to find the different chart types. Carry out a search (e.g. ‘class = first’) to produce a bar chart. Change the x axis, e.g. choose ‘gender’. Ask pupils what effect this is having on the chart produced.</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Video: </a:t>
            </a:r>
            <a:r>
              <a:rPr lang="en-GB" sz="1000" u="sng">
                <a:solidFill>
                  <a:schemeClr val="hlink"/>
                </a:solidFill>
                <a:latin typeface="Quicksand"/>
                <a:ea typeface="Quicksand"/>
                <a:cs typeface="Quicksand"/>
                <a:sym typeface="Quicksand"/>
                <a:hlinkClick r:id="rId3"/>
              </a:rPr>
              <a:t>https://www.j2e.com/data/examples/Titanic+Passenger+List</a:t>
            </a:r>
            <a:r>
              <a:rPr lang="en-GB" sz="1000">
                <a:latin typeface="Quicksand"/>
                <a:ea typeface="Quicksand"/>
                <a:cs typeface="Quicksand"/>
                <a:sym typeface="Quicksand"/>
              </a:rPr>
              <a:t> </a:t>
            </a:r>
            <a:endParaRPr sz="1000">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7844283599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7844283599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8442835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8442835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982830d9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982830d9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8781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5ea948baa0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5ea948baa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t>  </a:t>
            </a:r>
            <a:endParaRPr sz="24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5eb07e6303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5eb07e6303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7274" lvl="0" indent="0" algn="l" rtl="0">
              <a:spcBef>
                <a:spcPts val="0"/>
              </a:spcBef>
              <a:spcAft>
                <a:spcPts val="0"/>
              </a:spcAft>
              <a:buNone/>
            </a:pPr>
            <a:r>
              <a:rPr lang="en-GB" sz="1000">
                <a:latin typeface="Quicksand"/>
                <a:ea typeface="Quicksand"/>
                <a:cs typeface="Quicksand"/>
                <a:sym typeface="Quicksand"/>
              </a:rPr>
              <a:t>Charts: </a:t>
            </a:r>
            <a:r>
              <a:rPr lang="en-GB" sz="1000" u="sng">
                <a:solidFill>
                  <a:schemeClr val="hlink"/>
                </a:solidFill>
                <a:latin typeface="Quicksand"/>
                <a:ea typeface="Quicksand"/>
                <a:cs typeface="Quicksand"/>
                <a:sym typeface="Quicksand"/>
                <a:hlinkClick r:id="rId3"/>
              </a:rPr>
              <a:t>https://pixabay.com/vectors/gui-interface-internet-program-2311261/</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f009b350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f009b350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Screenshot: </a:t>
            </a:r>
            <a:r>
              <a:rPr lang="en-GB" sz="1000" u="sng">
                <a:solidFill>
                  <a:srgbClr val="1155CC"/>
                </a:solid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https://www.j2e.com/data/examples/minibeasts</a:t>
            </a:r>
            <a:endParaRPr>
              <a:latin typeface="Quicksand"/>
              <a:ea typeface="Quicksand"/>
              <a:cs typeface="Quicksand"/>
              <a:sym typeface="Quicksand"/>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e3beb82b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e3beb82b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https://www.j2e.com/data/examples/countries</a:t>
            </a:r>
            <a:endParaRPr sz="1000">
              <a:latin typeface="Quicksand"/>
              <a:ea typeface="Quicksand"/>
              <a:cs typeface="Quicksand"/>
              <a:sym typeface="Quicksan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eb07e6303_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eb07e6303_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https://www.j2e.com/data/examples/countries</a:t>
            </a:r>
            <a:endParaRPr sz="1000">
              <a:latin typeface="Quicksand"/>
              <a:ea typeface="Quicksand"/>
              <a:cs typeface="Quicksand"/>
              <a:sym typeface="Quicksan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bc5c1711c5a898e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bc5c1711c5a898e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https://www.j2e.com/data/examples/countries</a:t>
            </a:r>
            <a:endParaRPr sz="1000">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84428359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84428359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00">
                <a:latin typeface="Quicksand"/>
                <a:ea typeface="Quicksand"/>
                <a:cs typeface="Quicksand"/>
                <a:sym typeface="Quicksand"/>
              </a:rPr>
              <a:t>As a class, look at the chart on the slide. Ask the pupils to look at the chart with a partner, and suggest the question they think the chart might be trying to answer. List some suggestions from pupils on the board and discuss them as a group.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b="1">
                <a:latin typeface="Quicksand"/>
                <a:ea typeface="Quicksand"/>
                <a:cs typeface="Quicksand"/>
                <a:sym typeface="Quicksand"/>
              </a:rPr>
              <a:t>Note:</a:t>
            </a:r>
            <a:r>
              <a:rPr lang="en-GB" sz="1000">
                <a:latin typeface="Quicksand"/>
                <a:ea typeface="Quicksand"/>
                <a:cs typeface="Quicksand"/>
                <a:sym typeface="Quicksand"/>
              </a:rPr>
              <a:t> There could be more than one correct answer, e.g. ‘How many survivors were male?’ or ‘How many survivors were female?’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a:p>
            <a:pPr marL="0" lvl="0" indent="0" algn="l" rtl="0">
              <a:spcBef>
                <a:spcPts val="0"/>
              </a:spcBef>
              <a:spcAft>
                <a:spcPts val="0"/>
              </a:spcAft>
              <a:buNone/>
            </a:pPr>
            <a:r>
              <a:rPr lang="en-GB" sz="1000">
                <a:latin typeface="Quicksand"/>
                <a:ea typeface="Quicksand"/>
                <a:cs typeface="Quicksand"/>
                <a:sym typeface="Quicksand"/>
              </a:rPr>
              <a:t>Screenshot: </a:t>
            </a:r>
            <a:r>
              <a:rPr lang="en-GB" sz="1000" u="sng">
                <a:solidFill>
                  <a:schemeClr val="hlink"/>
                </a:solidFill>
                <a:latin typeface="Quicksand"/>
                <a:ea typeface="Quicksand"/>
                <a:cs typeface="Quicksand"/>
                <a:sym typeface="Quicksand"/>
                <a:hlinkClick r:id="rId3"/>
              </a:rPr>
              <a:t>https://www.j2e.com/data/examples/Titanic+Passenger+List</a:t>
            </a:r>
            <a:r>
              <a:rPr lang="en-GB" sz="1000">
                <a:latin typeface="Quicksand"/>
                <a:ea typeface="Quicksand"/>
                <a:cs typeface="Quicksand"/>
                <a:sym typeface="Quicksand"/>
              </a:rPr>
              <a:t> </a:t>
            </a:r>
            <a:endParaRPr sz="1000">
              <a:latin typeface="Quicksand"/>
              <a:ea typeface="Quicksand"/>
              <a:cs typeface="Quicksand"/>
              <a:sym typeface="Quicksand"/>
            </a:endParaRPr>
          </a:p>
          <a:p>
            <a:pPr marL="0" lvl="0" indent="0" algn="l" rtl="0">
              <a:spcBef>
                <a:spcPts val="0"/>
              </a:spcBef>
              <a:spcAft>
                <a:spcPts val="0"/>
              </a:spcAft>
              <a:buNone/>
            </a:pPr>
            <a:endParaRPr sz="1000">
              <a:latin typeface="Quicksand"/>
              <a:ea typeface="Quicksand"/>
              <a:cs typeface="Quicksand"/>
              <a:sym typeface="Quicksan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1649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1898335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414533" y="1356967"/>
            <a:ext cx="11361600" cy="41296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2" name="Google Shape;22;p4"/>
          <p:cNvSpPr txBox="1">
            <a:spLocks noGrp="1"/>
          </p:cNvSpPr>
          <p:nvPr>
            <p:ph type="body" idx="2"/>
          </p:nvPr>
        </p:nvSpPr>
        <p:spPr>
          <a:xfrm>
            <a:off x="414533" y="5490132"/>
            <a:ext cx="11361600" cy="9308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3" name="Google Shape;23;p4"/>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 name="Google Shape;24;p4"/>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25" name="Google Shape;25;p4"/>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01173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2341869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414533" y="1356967"/>
            <a:ext cx="11361600" cy="50820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3" name="Google Shape;33;p6"/>
          <p:cNvSpPr txBox="1">
            <a:spLocks noGrp="1"/>
          </p:cNvSpPr>
          <p:nvPr>
            <p:ph type="title"/>
          </p:nvPr>
        </p:nvSpPr>
        <p:spPr>
          <a:xfrm>
            <a:off x="414533" y="426133"/>
            <a:ext cx="11361600" cy="9452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6"/>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35" name="Google Shape;35;p6"/>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570412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28/03/2025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28/03/2025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28/03/2025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topmarks.co.uk/maths-games/daily10"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9.png"/><Relationship Id="rId4"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mailto:ksmith@ohacademy.co.uk" TargetMode="External"/><Relationship Id="rId2" Type="http://schemas.openxmlformats.org/officeDocument/2006/relationships/hyperlink" Target="https://pe.getset4education.co.uk/lesson/ks2/oaa/2?years=1004" TargetMode="Externa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0838" y="-1565232"/>
            <a:ext cx="9144000" cy="2387600"/>
          </a:xfrm>
        </p:spPr>
        <p:txBody>
          <a:bodyPr/>
          <a:lstStyle/>
          <a:p>
            <a:r>
              <a:rPr lang="en-GB" dirty="0"/>
              <a:t>Morning challenge</a:t>
            </a:r>
          </a:p>
        </p:txBody>
      </p:sp>
      <p:sp>
        <p:nvSpPr>
          <p:cNvPr id="3" name="Subtitle 2"/>
          <p:cNvSpPr>
            <a:spLocks noGrp="1"/>
          </p:cNvSpPr>
          <p:nvPr>
            <p:ph type="subTitle" idx="1"/>
          </p:nvPr>
        </p:nvSpPr>
        <p:spPr>
          <a:xfrm>
            <a:off x="-3212757" y="718795"/>
            <a:ext cx="9144000" cy="1655762"/>
          </a:xfrm>
        </p:spPr>
        <p:txBody>
          <a:bodyPr vert="horz" lIns="91440" tIns="45720" rIns="91440" bIns="45720" rtlCol="0" anchor="t">
            <a:normAutofit/>
          </a:bodyPr>
          <a:lstStyle/>
          <a:p>
            <a:r>
              <a:rPr lang="en-GB" dirty="0"/>
              <a:t>Cohesion in writing</a:t>
            </a:r>
          </a:p>
        </p:txBody>
      </p:sp>
      <p:pic>
        <p:nvPicPr>
          <p:cNvPr id="4" name="Picture 3" descr="A screenshot of a computer screen&#10;&#10;AI-generated content may be incorrect.">
            <a:extLst>
              <a:ext uri="{FF2B5EF4-FFF2-40B4-BE49-F238E27FC236}">
                <a16:creationId xmlns:a16="http://schemas.microsoft.com/office/drawing/2014/main" id="{71287F27-5F38-ED44-0F4C-526D78A6599D}"/>
              </a:ext>
            </a:extLst>
          </p:cNvPr>
          <p:cNvPicPr>
            <a:picLocks noChangeAspect="1"/>
          </p:cNvPicPr>
          <p:nvPr/>
        </p:nvPicPr>
        <p:blipFill>
          <a:blip r:embed="rId2"/>
          <a:stretch>
            <a:fillRect/>
          </a:stretch>
        </p:blipFill>
        <p:spPr>
          <a:xfrm>
            <a:off x="-4376" y="1123693"/>
            <a:ext cx="6866753" cy="3797129"/>
          </a:xfrm>
          <a:prstGeom prst="rect">
            <a:avLst/>
          </a:prstGeom>
        </p:spPr>
      </p:pic>
      <p:pic>
        <p:nvPicPr>
          <p:cNvPr id="5" name="Picture 4" descr="A white background with black text&#10;&#10;AI-generated content may be incorrect.">
            <a:extLst>
              <a:ext uri="{FF2B5EF4-FFF2-40B4-BE49-F238E27FC236}">
                <a16:creationId xmlns:a16="http://schemas.microsoft.com/office/drawing/2014/main" id="{0F2D28F4-82E5-646B-1750-0F562FDCB27D}"/>
              </a:ext>
            </a:extLst>
          </p:cNvPr>
          <p:cNvPicPr>
            <a:picLocks noChangeAspect="1"/>
          </p:cNvPicPr>
          <p:nvPr/>
        </p:nvPicPr>
        <p:blipFill>
          <a:blip r:embed="rId3"/>
          <a:stretch>
            <a:fillRect/>
          </a:stretch>
        </p:blipFill>
        <p:spPr>
          <a:xfrm>
            <a:off x="5341464" y="3943092"/>
            <a:ext cx="6853367" cy="291568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15FC652-B8C3-C2F1-95CB-3112E2766037}"/>
              </a:ext>
            </a:extLst>
          </p:cNvPr>
          <p:cNvSpPr txBox="1">
            <a:spLocks/>
          </p:cNvSpPr>
          <p:nvPr/>
        </p:nvSpPr>
        <p:spPr>
          <a:xfrm>
            <a:off x="185311" y="115134"/>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000" kern="0">
              <a:solidFill>
                <a:schemeClr val="tx1"/>
              </a:solidFill>
            </a:endParaRPr>
          </a:p>
          <a:p>
            <a:pPr marL="0" indent="0">
              <a:lnSpc>
                <a:spcPct val="114999"/>
              </a:lnSpc>
              <a:buNone/>
            </a:pPr>
            <a:r>
              <a:rPr lang="en" sz="2000" u="sng" kern="0">
                <a:solidFill>
                  <a:schemeClr val="tx1"/>
                </a:solidFill>
                <a:latin typeface="Comic Sans MS"/>
              </a:rPr>
              <a:t>TBAT: order and compare decimals.</a:t>
            </a:r>
            <a:endParaRPr lang="en" u="sng">
              <a:solidFill>
                <a:schemeClr val="tx1"/>
              </a:solidFill>
            </a:endParaRPr>
          </a:p>
        </p:txBody>
      </p:sp>
      <p:sp>
        <p:nvSpPr>
          <p:cNvPr id="2" name="TextBox 1">
            <a:extLst>
              <a:ext uri="{FF2B5EF4-FFF2-40B4-BE49-F238E27FC236}">
                <a16:creationId xmlns:a16="http://schemas.microsoft.com/office/drawing/2014/main" id="{6996E79C-B70D-DC0B-4871-74361F81C6B2}"/>
              </a:ext>
            </a:extLst>
          </p:cNvPr>
          <p:cNvSpPr txBox="1"/>
          <p:nvPr/>
        </p:nvSpPr>
        <p:spPr>
          <a:xfrm>
            <a:off x="559129" y="1714501"/>
            <a:ext cx="11071266"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omic Sans MS"/>
                <a:ea typeface="+mn-lt"/>
                <a:cs typeface="+mn-lt"/>
              </a:rPr>
              <a:t>Task: Use the number line to arrange the values. </a:t>
            </a:r>
            <a:endParaRPr lang="en-US" sz="3200"/>
          </a:p>
          <a:p>
            <a:pPr algn="ctr"/>
            <a:br>
              <a:rPr lang="en-US"/>
            </a:br>
            <a:endParaRPr lang="en-US"/>
          </a:p>
          <a:p>
            <a:pPr algn="ctr"/>
            <a:endParaRPr lang="en-US">
              <a:latin typeface="Comic Sans MS"/>
            </a:endParaRPr>
          </a:p>
        </p:txBody>
      </p:sp>
      <p:pic>
        <p:nvPicPr>
          <p:cNvPr id="3" name="Picture 7" descr="Shape&#10;&#10;Description automatically generated">
            <a:extLst>
              <a:ext uri="{FF2B5EF4-FFF2-40B4-BE49-F238E27FC236}">
                <a16:creationId xmlns:a16="http://schemas.microsoft.com/office/drawing/2014/main" id="{27030905-9484-7C3B-F8CA-7443A6BEC7A0}"/>
              </a:ext>
            </a:extLst>
          </p:cNvPr>
          <p:cNvPicPr>
            <a:picLocks noChangeAspect="1"/>
          </p:cNvPicPr>
          <p:nvPr/>
        </p:nvPicPr>
        <p:blipFill>
          <a:blip r:embed="rId2"/>
          <a:stretch>
            <a:fillRect/>
          </a:stretch>
        </p:blipFill>
        <p:spPr>
          <a:xfrm>
            <a:off x="186903" y="2415410"/>
            <a:ext cx="12178599" cy="3291606"/>
          </a:xfrm>
          <a:prstGeom prst="rect">
            <a:avLst/>
          </a:prstGeom>
        </p:spPr>
      </p:pic>
    </p:spTree>
    <p:extLst>
      <p:ext uri="{BB962C8B-B14F-4D97-AF65-F5344CB8AC3E}">
        <p14:creationId xmlns:p14="http://schemas.microsoft.com/office/powerpoint/2010/main" val="2227870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6E79C-B70D-DC0B-4871-74361F81C6B2}"/>
              </a:ext>
            </a:extLst>
          </p:cNvPr>
          <p:cNvSpPr txBox="1"/>
          <p:nvPr/>
        </p:nvSpPr>
        <p:spPr>
          <a:xfrm>
            <a:off x="16165" y="246292"/>
            <a:ext cx="11624665" cy="66171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u="sng">
                <a:latin typeface="Comic Sans MS"/>
                <a:cs typeface="Arial"/>
              </a:rPr>
              <a:t>Independent- write the questions and answers in your books</a:t>
            </a:r>
            <a:endParaRPr lang="en-US" sz="2000" u="sng">
              <a:cs typeface="Arial"/>
            </a:endParaRPr>
          </a:p>
          <a:p>
            <a:r>
              <a:rPr lang="en-US" sz="2000" u="sng">
                <a:latin typeface="Comic Sans MS"/>
                <a:cs typeface="Arial"/>
              </a:rPr>
              <a:t>Write these numbers in descending order:</a:t>
            </a:r>
          </a:p>
          <a:p>
            <a:pPr algn="ctr"/>
            <a:endParaRPr lang="en-US" sz="2400">
              <a:latin typeface="Comic Sans MS"/>
              <a:cs typeface="Arial"/>
            </a:endParaRPr>
          </a:p>
          <a:p>
            <a:pPr marL="457200" indent="-457200">
              <a:buAutoNum type="arabicParenR"/>
            </a:pPr>
            <a:r>
              <a:rPr lang="en-US" sz="3200">
                <a:latin typeface="Comic Sans MS"/>
                <a:cs typeface="Arial"/>
              </a:rPr>
              <a:t>0.92, 0.82, 0.4, 0.07, 0.01</a:t>
            </a:r>
          </a:p>
          <a:p>
            <a:r>
              <a:rPr lang="en-US" sz="2400" u="sng">
                <a:latin typeface="Comic Sans MS"/>
                <a:cs typeface="Arial"/>
              </a:rPr>
              <a:t>Write these numbers in ascending order:</a:t>
            </a:r>
          </a:p>
          <a:p>
            <a:r>
              <a:rPr lang="en-US" sz="3200">
                <a:latin typeface="Comic Sans MS"/>
                <a:cs typeface="Arial"/>
              </a:rPr>
              <a:t>2) 5.3, 5.94, 5.19, 5.66, 5.04, 5.4, 5.52</a:t>
            </a:r>
          </a:p>
          <a:p>
            <a:r>
              <a:rPr lang="en-US" sz="2400" u="sng">
                <a:latin typeface="Comic Sans MS"/>
                <a:cs typeface="Arial"/>
              </a:rPr>
              <a:t>Complete the missing numbers in the sequence:</a:t>
            </a:r>
          </a:p>
          <a:p>
            <a:r>
              <a:rPr lang="en-US" sz="3200">
                <a:latin typeface="Comic Sans MS"/>
                <a:cs typeface="Arial"/>
              </a:rPr>
              <a:t>3) 5.12,   5.22, _____, 5.42, _____</a:t>
            </a:r>
            <a:endParaRPr lang="en-US" sz="3200" u="sng">
              <a:latin typeface="Comic Sans MS"/>
              <a:cs typeface="Arial"/>
            </a:endParaRPr>
          </a:p>
          <a:p>
            <a:r>
              <a:rPr lang="en-US" sz="3200">
                <a:latin typeface="Comic Sans MS"/>
                <a:cs typeface="Arial"/>
              </a:rPr>
              <a:t>4) 2.62,  2.42, 2.22, _____, _____</a:t>
            </a:r>
          </a:p>
          <a:p>
            <a:pPr marL="342900" indent="-342900">
              <a:buAutoNum type="arabicParenR"/>
            </a:pPr>
            <a:endParaRPr lang="en-US" sz="3200">
              <a:latin typeface="Comic Sans MS"/>
              <a:cs typeface="Arial"/>
            </a:endParaRPr>
          </a:p>
          <a:p>
            <a:r>
              <a:rPr lang="en-US" sz="3200">
                <a:latin typeface="Comic Sans MS"/>
                <a:cs typeface="Arial"/>
              </a:rPr>
              <a:t>Write &lt; or &gt; between each pair of lengths.</a:t>
            </a:r>
          </a:p>
          <a:p>
            <a:endParaRPr lang="en-US" sz="3200">
              <a:latin typeface="Comic Sans MS"/>
              <a:cs typeface="Arial"/>
            </a:endParaRPr>
          </a:p>
          <a:p>
            <a:r>
              <a:rPr lang="en-US" sz="3200">
                <a:latin typeface="Comic Sans MS"/>
                <a:cs typeface="Arial"/>
              </a:rPr>
              <a:t>5) 4.5m       4, 050km</a:t>
            </a:r>
          </a:p>
          <a:p>
            <a:r>
              <a:rPr lang="en-US" sz="3200">
                <a:latin typeface="Comic Sans MS"/>
                <a:cs typeface="Arial"/>
              </a:rPr>
              <a:t>6)  3.2kg       2, 900g</a:t>
            </a:r>
          </a:p>
          <a:p>
            <a:endParaRPr lang="en-US" sz="2400">
              <a:latin typeface="Comic Sans MS"/>
              <a:cs typeface="Arial"/>
            </a:endParaRPr>
          </a:p>
        </p:txBody>
      </p:sp>
      <p:pic>
        <p:nvPicPr>
          <p:cNvPr id="8" name="Picture 8" descr="Diagram&#10;&#10;Description automatically generated">
            <a:extLst>
              <a:ext uri="{FF2B5EF4-FFF2-40B4-BE49-F238E27FC236}">
                <a16:creationId xmlns:a16="http://schemas.microsoft.com/office/drawing/2014/main" id="{FC3FBD55-1C3A-CA40-0E26-D7FDBFFAF29C}"/>
              </a:ext>
            </a:extLst>
          </p:cNvPr>
          <p:cNvPicPr>
            <a:picLocks noChangeAspect="1"/>
          </p:cNvPicPr>
          <p:nvPr/>
        </p:nvPicPr>
        <p:blipFill>
          <a:blip r:embed="rId2"/>
          <a:stretch>
            <a:fillRect/>
          </a:stretch>
        </p:blipFill>
        <p:spPr>
          <a:xfrm>
            <a:off x="8257577" y="3889493"/>
            <a:ext cx="3935895" cy="2967626"/>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6A7D8036-CFCC-922A-FE22-DE9D7F6694F5}"/>
              </a:ext>
            </a:extLst>
          </p:cNvPr>
          <p:cNvPicPr>
            <a:picLocks noChangeAspect="1"/>
          </p:cNvPicPr>
          <p:nvPr/>
        </p:nvPicPr>
        <p:blipFill>
          <a:blip r:embed="rId3"/>
          <a:stretch>
            <a:fillRect/>
          </a:stretch>
        </p:blipFill>
        <p:spPr>
          <a:xfrm>
            <a:off x="8492345" y="2519669"/>
            <a:ext cx="3660496" cy="1375727"/>
          </a:xfrm>
          <a:prstGeom prst="rect">
            <a:avLst/>
          </a:prstGeom>
        </p:spPr>
      </p:pic>
    </p:spTree>
    <p:extLst>
      <p:ext uri="{BB962C8B-B14F-4D97-AF65-F5344CB8AC3E}">
        <p14:creationId xmlns:p14="http://schemas.microsoft.com/office/powerpoint/2010/main" val="4242991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Table&#10;&#10;Description automatically generated">
            <a:extLst>
              <a:ext uri="{FF2B5EF4-FFF2-40B4-BE49-F238E27FC236}">
                <a16:creationId xmlns:a16="http://schemas.microsoft.com/office/drawing/2014/main" id="{CC6741D3-E65B-BCB0-BF2A-8C693A0B4559}"/>
              </a:ext>
            </a:extLst>
          </p:cNvPr>
          <p:cNvPicPr>
            <a:picLocks noChangeAspect="1"/>
          </p:cNvPicPr>
          <p:nvPr/>
        </p:nvPicPr>
        <p:blipFill>
          <a:blip r:embed="rId2"/>
          <a:stretch>
            <a:fillRect/>
          </a:stretch>
        </p:blipFill>
        <p:spPr>
          <a:xfrm>
            <a:off x="240573" y="1082138"/>
            <a:ext cx="4373619" cy="3588885"/>
          </a:xfrm>
          <a:prstGeom prst="rect">
            <a:avLst/>
          </a:prstGeom>
        </p:spPr>
      </p:pic>
      <p:sp>
        <p:nvSpPr>
          <p:cNvPr id="4" name="TextBox 3">
            <a:extLst>
              <a:ext uri="{FF2B5EF4-FFF2-40B4-BE49-F238E27FC236}">
                <a16:creationId xmlns:a16="http://schemas.microsoft.com/office/drawing/2014/main" id="{ECEA2650-0BF3-7CBC-723B-18412062A520}"/>
              </a:ext>
            </a:extLst>
          </p:cNvPr>
          <p:cNvSpPr txBox="1"/>
          <p:nvPr/>
        </p:nvSpPr>
        <p:spPr>
          <a:xfrm>
            <a:off x="136700" y="635501"/>
            <a:ext cx="22513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u="sng">
                <a:solidFill>
                  <a:srgbClr val="FF0000"/>
                </a:solidFill>
                <a:latin typeface="Comic Sans MS"/>
                <a:cs typeface="Arial"/>
              </a:rPr>
              <a:t>Challenge</a:t>
            </a:r>
            <a:endParaRPr lang="en-GB" u="sng">
              <a:solidFill>
                <a:srgbClr val="FF0000"/>
              </a:solidFill>
              <a:latin typeface="Comic Sans MS"/>
            </a:endParaRPr>
          </a:p>
        </p:txBody>
      </p:sp>
      <p:pic>
        <p:nvPicPr>
          <p:cNvPr id="6" name="Picture 6">
            <a:extLst>
              <a:ext uri="{FF2B5EF4-FFF2-40B4-BE49-F238E27FC236}">
                <a16:creationId xmlns:a16="http://schemas.microsoft.com/office/drawing/2014/main" id="{60C87669-8E88-5F48-A3B2-A161BA4747C7}"/>
              </a:ext>
            </a:extLst>
          </p:cNvPr>
          <p:cNvPicPr>
            <a:picLocks noChangeAspect="1"/>
          </p:cNvPicPr>
          <p:nvPr/>
        </p:nvPicPr>
        <p:blipFill>
          <a:blip r:embed="rId3"/>
          <a:stretch>
            <a:fillRect/>
          </a:stretch>
        </p:blipFill>
        <p:spPr>
          <a:xfrm>
            <a:off x="5331074" y="1076730"/>
            <a:ext cx="4377634" cy="3588862"/>
          </a:xfrm>
          <a:prstGeom prst="rect">
            <a:avLst/>
          </a:prstGeom>
        </p:spPr>
      </p:pic>
      <p:sp>
        <p:nvSpPr>
          <p:cNvPr id="7" name="TextBox 6">
            <a:extLst>
              <a:ext uri="{FF2B5EF4-FFF2-40B4-BE49-F238E27FC236}">
                <a16:creationId xmlns:a16="http://schemas.microsoft.com/office/drawing/2014/main" id="{53CDC3FD-2DA8-52DE-9785-7FBF51B33793}"/>
              </a:ext>
            </a:extLst>
          </p:cNvPr>
          <p:cNvSpPr txBox="1"/>
          <p:nvPr/>
        </p:nvSpPr>
        <p:spPr>
          <a:xfrm>
            <a:off x="5331704" y="502693"/>
            <a:ext cx="22513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u="sng">
                <a:solidFill>
                  <a:srgbClr val="FF0000"/>
                </a:solidFill>
                <a:latin typeface="Comic Sans MS"/>
                <a:cs typeface="Arial"/>
              </a:rPr>
              <a:t>Mastery</a:t>
            </a:r>
          </a:p>
        </p:txBody>
      </p:sp>
    </p:spTree>
    <p:extLst>
      <p:ext uri="{BB962C8B-B14F-4D97-AF65-F5344CB8AC3E}">
        <p14:creationId xmlns:p14="http://schemas.microsoft.com/office/powerpoint/2010/main" val="3925605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65EE-B93E-C519-157A-47F2C55B638B}"/>
              </a:ext>
            </a:extLst>
          </p:cNvPr>
          <p:cNvSpPr>
            <a:spLocks noGrp="1"/>
          </p:cNvSpPr>
          <p:nvPr>
            <p:ph type="title"/>
          </p:nvPr>
        </p:nvSpPr>
        <p:spPr>
          <a:xfrm>
            <a:off x="-1104" y="690"/>
            <a:ext cx="10515600" cy="1325563"/>
          </a:xfrm>
        </p:spPr>
        <p:txBody>
          <a:bodyPr/>
          <a:lstStyle/>
          <a:p>
            <a:r>
              <a:rPr lang="en-GB" u="sng" dirty="0">
                <a:cs typeface="Calibri Light"/>
              </a:rPr>
              <a:t>Monday 31st March</a:t>
            </a:r>
            <a:br>
              <a:rPr lang="en-GB" u="sng" dirty="0">
                <a:cs typeface="Calibri Light"/>
              </a:rPr>
            </a:br>
            <a:r>
              <a:rPr lang="en-GB" u="sng" dirty="0">
                <a:cs typeface="Calibri Light"/>
              </a:rPr>
              <a:t>TBAT- use persuasive techniques in writing. </a:t>
            </a:r>
            <a:endParaRPr lang="en-GB" u="sng" dirty="0"/>
          </a:p>
        </p:txBody>
      </p:sp>
      <p:pic>
        <p:nvPicPr>
          <p:cNvPr id="3" name="Picture 2" descr="A group of rectangular objects with black text&#10;&#10;Description automatically generated">
            <a:extLst>
              <a:ext uri="{FF2B5EF4-FFF2-40B4-BE49-F238E27FC236}">
                <a16:creationId xmlns:a16="http://schemas.microsoft.com/office/drawing/2014/main" id="{5E7F30CB-CF34-F2AE-675B-8FBFB35F6BD0}"/>
              </a:ext>
            </a:extLst>
          </p:cNvPr>
          <p:cNvPicPr>
            <a:picLocks noChangeAspect="1"/>
          </p:cNvPicPr>
          <p:nvPr/>
        </p:nvPicPr>
        <p:blipFill>
          <a:blip r:embed="rId2"/>
          <a:stretch>
            <a:fillRect/>
          </a:stretch>
        </p:blipFill>
        <p:spPr>
          <a:xfrm>
            <a:off x="2479" y="1324594"/>
            <a:ext cx="5400675" cy="2266950"/>
          </a:xfrm>
          <a:prstGeom prst="rect">
            <a:avLst/>
          </a:prstGeom>
        </p:spPr>
      </p:pic>
      <p:pic>
        <p:nvPicPr>
          <p:cNvPr id="4" name="Picture 3" descr="A white rectangular box with black text&#10;&#10;Description automatically generated">
            <a:extLst>
              <a:ext uri="{FF2B5EF4-FFF2-40B4-BE49-F238E27FC236}">
                <a16:creationId xmlns:a16="http://schemas.microsoft.com/office/drawing/2014/main" id="{7FA864F8-8291-2315-8FBC-23604EA80D9A}"/>
              </a:ext>
            </a:extLst>
          </p:cNvPr>
          <p:cNvPicPr>
            <a:picLocks noChangeAspect="1"/>
          </p:cNvPicPr>
          <p:nvPr/>
        </p:nvPicPr>
        <p:blipFill>
          <a:blip r:embed="rId3"/>
          <a:stretch>
            <a:fillRect/>
          </a:stretch>
        </p:blipFill>
        <p:spPr>
          <a:xfrm>
            <a:off x="5672395" y="1538802"/>
            <a:ext cx="6438643" cy="2905126"/>
          </a:xfrm>
          <a:prstGeom prst="rect">
            <a:avLst/>
          </a:prstGeom>
        </p:spPr>
      </p:pic>
      <p:pic>
        <p:nvPicPr>
          <p:cNvPr id="5" name="Picture 4">
            <a:extLst>
              <a:ext uri="{FF2B5EF4-FFF2-40B4-BE49-F238E27FC236}">
                <a16:creationId xmlns:a16="http://schemas.microsoft.com/office/drawing/2014/main" id="{6891072E-1401-07B5-D3DE-D0B820E3E4E6}"/>
              </a:ext>
            </a:extLst>
          </p:cNvPr>
          <p:cNvPicPr>
            <a:picLocks noChangeAspect="1"/>
          </p:cNvPicPr>
          <p:nvPr/>
        </p:nvPicPr>
        <p:blipFill>
          <a:blip r:embed="rId4"/>
          <a:stretch>
            <a:fillRect/>
          </a:stretch>
        </p:blipFill>
        <p:spPr>
          <a:xfrm>
            <a:off x="80319" y="4209148"/>
            <a:ext cx="5544066" cy="2651298"/>
          </a:xfrm>
          <a:prstGeom prst="rect">
            <a:avLst/>
          </a:prstGeom>
        </p:spPr>
      </p:pic>
    </p:spTree>
    <p:extLst>
      <p:ext uri="{BB962C8B-B14F-4D97-AF65-F5344CB8AC3E}">
        <p14:creationId xmlns:p14="http://schemas.microsoft.com/office/powerpoint/2010/main" val="228196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21782-2A25-DA3C-D190-75E9523F3938}"/>
              </a:ext>
            </a:extLst>
          </p:cNvPr>
          <p:cNvSpPr>
            <a:spLocks noGrp="1"/>
          </p:cNvSpPr>
          <p:nvPr>
            <p:ph type="title"/>
          </p:nvPr>
        </p:nvSpPr>
        <p:spPr>
          <a:xfrm>
            <a:off x="591065" y="2105368"/>
            <a:ext cx="10515600" cy="1325563"/>
          </a:xfrm>
        </p:spPr>
        <p:txBody>
          <a:bodyPr>
            <a:normAutofit fontScale="90000"/>
          </a:bodyPr>
          <a:lstStyle/>
          <a:p>
            <a:r>
              <a:rPr lang="en-GB">
                <a:cs typeface="Calibri Light"/>
              </a:rPr>
              <a:t>Up-level the following paragraph: </a:t>
            </a:r>
            <a:br>
              <a:rPr lang="en-GB">
                <a:cs typeface="Calibri Light"/>
              </a:rPr>
            </a:br>
            <a:br>
              <a:rPr lang="en-GB">
                <a:cs typeface="Calibri Light"/>
              </a:rPr>
            </a:br>
            <a:br>
              <a:rPr lang="en-GB">
                <a:cs typeface="Calibri Light"/>
              </a:rPr>
            </a:br>
            <a:r>
              <a:rPr lang="en-GB">
                <a:cs typeface="Calibri Light"/>
              </a:rPr>
              <a:t>I am the best dad. I won't let </a:t>
            </a:r>
            <a:r>
              <a:rPr lang="en-GB" err="1">
                <a:cs typeface="Calibri Light"/>
              </a:rPr>
              <a:t>ya</a:t>
            </a:r>
            <a:r>
              <a:rPr lang="en-GB">
                <a:cs typeface="Calibri Light"/>
              </a:rPr>
              <a:t> down. I was asked to be a guest speaker at the local school. I am clearly trusted. I can help the children. </a:t>
            </a:r>
            <a:endParaRPr lang="en-GB"/>
          </a:p>
        </p:txBody>
      </p:sp>
    </p:spTree>
    <p:extLst>
      <p:ext uri="{BB962C8B-B14F-4D97-AF65-F5344CB8AC3E}">
        <p14:creationId xmlns:p14="http://schemas.microsoft.com/office/powerpoint/2010/main" val="208928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0C046-B1AF-E740-35E1-0F177B4EEE08}"/>
              </a:ext>
            </a:extLst>
          </p:cNvPr>
          <p:cNvSpPr>
            <a:spLocks noGrp="1"/>
          </p:cNvSpPr>
          <p:nvPr>
            <p:ph type="title"/>
          </p:nvPr>
        </p:nvSpPr>
        <p:spPr>
          <a:xfrm>
            <a:off x="378759" y="2527860"/>
            <a:ext cx="11624982" cy="1325563"/>
          </a:xfrm>
        </p:spPr>
        <p:txBody>
          <a:bodyPr>
            <a:normAutofit fontScale="90000"/>
          </a:bodyPr>
          <a:lstStyle/>
          <a:p>
            <a:r>
              <a:rPr lang="en-GB" dirty="0">
                <a:cs typeface="Calibri Light"/>
              </a:rPr>
              <a:t>Read the opening paragraph that you wrote on Wednesday. </a:t>
            </a:r>
            <a:br>
              <a:rPr lang="en-GB" dirty="0">
                <a:cs typeface="Calibri Light"/>
              </a:rPr>
            </a:br>
            <a:br>
              <a:rPr lang="en-GB" dirty="0">
                <a:cs typeface="Calibri Light"/>
              </a:rPr>
            </a:br>
            <a:r>
              <a:rPr lang="en-GB" dirty="0">
                <a:solidFill>
                  <a:srgbClr val="FF0000"/>
                </a:solidFill>
                <a:cs typeface="Calibri Light"/>
              </a:rPr>
              <a:t>You must have included one of the following: </a:t>
            </a:r>
            <a:br>
              <a:rPr lang="en-GB" dirty="0">
                <a:solidFill>
                  <a:srgbClr val="FF0000"/>
                </a:solidFill>
                <a:cs typeface="Calibri Light"/>
              </a:rPr>
            </a:br>
            <a:r>
              <a:rPr lang="en-GB" dirty="0">
                <a:solidFill>
                  <a:srgbClr val="FF0000"/>
                </a:solidFill>
                <a:cs typeface="Calibri Light"/>
              </a:rPr>
              <a:t>adverbial or parenthesis. </a:t>
            </a:r>
            <a:br>
              <a:rPr lang="en-GB" dirty="0">
                <a:cs typeface="Calibri Light"/>
              </a:rPr>
            </a:br>
            <a:br>
              <a:rPr lang="en-GB" dirty="0">
                <a:cs typeface="Calibri Light"/>
              </a:rPr>
            </a:br>
            <a:r>
              <a:rPr lang="en-GB" dirty="0">
                <a:solidFill>
                  <a:srgbClr val="7030A0"/>
                </a:solidFill>
                <a:cs typeface="Calibri Light"/>
              </a:rPr>
              <a:t>Are there any informal words in your writing?</a:t>
            </a:r>
            <a:br>
              <a:rPr lang="en-GB" dirty="0">
                <a:cs typeface="Calibri Light"/>
              </a:rPr>
            </a:br>
            <a:br>
              <a:rPr lang="en-GB" dirty="0">
                <a:cs typeface="Calibri Light"/>
              </a:rPr>
            </a:br>
            <a:r>
              <a:rPr lang="en-GB" dirty="0">
                <a:cs typeface="Calibri Light"/>
              </a:rPr>
              <a:t>Read your paragraph to your partner so your partner can identify any persuasive techniques. </a:t>
            </a:r>
          </a:p>
        </p:txBody>
      </p:sp>
    </p:spTree>
    <p:extLst>
      <p:ext uri="{BB962C8B-B14F-4D97-AF65-F5344CB8AC3E}">
        <p14:creationId xmlns:p14="http://schemas.microsoft.com/office/powerpoint/2010/main" val="247736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C793-E69B-710F-1E2D-2004112B0812}"/>
              </a:ext>
            </a:extLst>
          </p:cNvPr>
          <p:cNvSpPr>
            <a:spLocks noGrp="1"/>
          </p:cNvSpPr>
          <p:nvPr>
            <p:ph type="title"/>
          </p:nvPr>
        </p:nvSpPr>
        <p:spPr>
          <a:xfrm>
            <a:off x="782171" y="2605393"/>
            <a:ext cx="11344835" cy="1325563"/>
          </a:xfrm>
        </p:spPr>
        <p:txBody>
          <a:bodyPr vert="horz" lIns="91440" tIns="45720" rIns="91440" bIns="45720" rtlCol="0" anchor="ctr">
            <a:noAutofit/>
          </a:bodyPr>
          <a:lstStyle/>
          <a:p>
            <a:r>
              <a:rPr lang="en-GB" sz="3200" dirty="0">
                <a:cs typeface="Calibri Light"/>
              </a:rPr>
              <a:t>Rewrite the first paragraph of your letter in best.</a:t>
            </a:r>
            <a:br>
              <a:rPr lang="en-GB" sz="3200" dirty="0">
                <a:cs typeface="Calibri Light"/>
              </a:rPr>
            </a:br>
            <a:br>
              <a:rPr lang="en-GB" sz="3200" dirty="0">
                <a:cs typeface="Calibri Light"/>
              </a:rPr>
            </a:br>
            <a:r>
              <a:rPr lang="en-GB" sz="3200" dirty="0">
                <a:cs typeface="Calibri Light"/>
              </a:rPr>
              <a:t>P1- Wednesday</a:t>
            </a:r>
            <a:br>
              <a:rPr lang="en-GB" sz="3200" dirty="0">
                <a:cs typeface="Calibri Light"/>
              </a:rPr>
            </a:br>
            <a:br>
              <a:rPr lang="en-GB" sz="3200" dirty="0">
                <a:cs typeface="Calibri Light"/>
              </a:rPr>
            </a:br>
            <a:r>
              <a:rPr lang="en-GB" sz="3200" dirty="0">
                <a:cs typeface="Calibri Light"/>
              </a:rPr>
              <a:t>Have you included?</a:t>
            </a:r>
            <a:br>
              <a:rPr lang="en-GB" sz="3200" dirty="0">
                <a:cs typeface="Calibri Light"/>
              </a:rPr>
            </a:br>
            <a:r>
              <a:rPr lang="en-GB" sz="3200">
                <a:cs typeface="Calibri Light"/>
              </a:rPr>
              <a:t>Adverbial (especially at the beginning of your paragraph.) </a:t>
            </a:r>
            <a:br>
              <a:rPr lang="en-GB" sz="3200" dirty="0">
                <a:cs typeface="Calibri Light"/>
              </a:rPr>
            </a:br>
            <a:r>
              <a:rPr lang="en-GB" sz="3200" dirty="0">
                <a:cs typeface="Calibri Light"/>
              </a:rPr>
              <a:t>Sentence 1 – why you should be chosen. </a:t>
            </a:r>
            <a:br>
              <a:rPr lang="en-GB" sz="3200" dirty="0">
                <a:cs typeface="Calibri Light"/>
              </a:rPr>
            </a:br>
            <a:r>
              <a:rPr lang="en-GB" sz="3200" dirty="0">
                <a:cs typeface="Calibri Light"/>
              </a:rPr>
              <a:t>Sentence 2- Elaborate, give an example of what you have done. </a:t>
            </a:r>
            <a:br>
              <a:rPr lang="en-GB" sz="3200" dirty="0">
                <a:cs typeface="Calibri Light"/>
              </a:rPr>
            </a:br>
            <a:r>
              <a:rPr lang="en-GB" sz="3200" dirty="0">
                <a:cs typeface="Calibri Light"/>
              </a:rPr>
              <a:t>Sentence 3- Why does this make you the best person for the role?</a:t>
            </a:r>
            <a:br>
              <a:rPr lang="en-GB" sz="3200" dirty="0">
                <a:cs typeface="Calibri Light"/>
              </a:rPr>
            </a:br>
            <a:r>
              <a:rPr lang="en-GB" sz="3200" dirty="0">
                <a:cs typeface="Calibri Light"/>
              </a:rPr>
              <a:t>Sentence 4 – Remind Dr Drax that you are the best person for the position. </a:t>
            </a:r>
          </a:p>
        </p:txBody>
      </p:sp>
    </p:spTree>
    <p:extLst>
      <p:ext uri="{BB962C8B-B14F-4D97-AF65-F5344CB8AC3E}">
        <p14:creationId xmlns:p14="http://schemas.microsoft.com/office/powerpoint/2010/main" val="324017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FE6C-50B7-A925-9122-54C2E8398A38}"/>
              </a:ext>
            </a:extLst>
          </p:cNvPr>
          <p:cNvSpPr>
            <a:spLocks noGrp="1"/>
          </p:cNvSpPr>
          <p:nvPr>
            <p:ph type="title"/>
          </p:nvPr>
        </p:nvSpPr>
        <p:spPr>
          <a:xfrm>
            <a:off x="797011" y="2445179"/>
            <a:ext cx="10515600" cy="1325563"/>
          </a:xfrm>
        </p:spPr>
        <p:txBody>
          <a:bodyPr>
            <a:normAutofit fontScale="90000"/>
          </a:bodyPr>
          <a:lstStyle/>
          <a:p>
            <a:br>
              <a:rPr lang="en-GB" sz="5300" b="1" dirty="0">
                <a:cs typeface="Calibri Light"/>
              </a:rPr>
            </a:br>
            <a:r>
              <a:rPr lang="en-GB" sz="5300" b="1" dirty="0">
                <a:cs typeface="Calibri Light"/>
              </a:rPr>
              <a:t>P2 -</a:t>
            </a:r>
            <a:r>
              <a:rPr lang="en-GB" sz="5300" i="1" dirty="0">
                <a:cs typeface="Calibri Light"/>
              </a:rPr>
              <a:t> preparation</a:t>
            </a:r>
            <a:br>
              <a:rPr lang="en-GB" sz="5300" b="1" dirty="0">
                <a:cs typeface="Calibri Light"/>
              </a:rPr>
            </a:br>
            <a:br>
              <a:rPr lang="en-GB" sz="5300" b="1" dirty="0">
                <a:cs typeface="Calibri Light"/>
              </a:rPr>
            </a:br>
            <a:r>
              <a:rPr lang="en-GB" sz="5300" b="1" dirty="0">
                <a:cs typeface="Calibri Light"/>
              </a:rPr>
              <a:t>I like to help others. I am confident to take care of this team. </a:t>
            </a:r>
            <a:br>
              <a:rPr lang="en-GB" dirty="0">
                <a:cs typeface="Calibri Light"/>
              </a:rPr>
            </a:br>
            <a:br>
              <a:rPr lang="en-GB" dirty="0">
                <a:cs typeface="Calibri Light"/>
              </a:rPr>
            </a:br>
            <a:r>
              <a:rPr lang="en-GB" dirty="0">
                <a:cs typeface="Calibri Light"/>
              </a:rPr>
              <a:t>Talk partners: </a:t>
            </a:r>
            <a:br>
              <a:rPr lang="en-GB" dirty="0">
                <a:cs typeface="Calibri Light"/>
              </a:rPr>
            </a:br>
            <a:r>
              <a:rPr lang="en-GB" dirty="0">
                <a:cs typeface="Calibri Light"/>
              </a:rPr>
              <a:t>Would I be able to use a semi-colon to combine these sentences? </a:t>
            </a:r>
            <a:br>
              <a:rPr lang="en-GB" dirty="0">
                <a:cs typeface="Calibri Light"/>
              </a:rPr>
            </a:br>
            <a:r>
              <a:rPr lang="en-GB" dirty="0">
                <a:cs typeface="Calibri Light"/>
              </a:rPr>
              <a:t>Explain your reasoning. </a:t>
            </a:r>
            <a:br>
              <a:rPr lang="en-GB" dirty="0">
                <a:cs typeface="Calibri Light"/>
              </a:rPr>
            </a:br>
            <a:br>
              <a:rPr lang="en-GB" dirty="0">
                <a:cs typeface="Calibri Light"/>
              </a:rPr>
            </a:br>
            <a:r>
              <a:rPr lang="en-GB" dirty="0">
                <a:solidFill>
                  <a:srgbClr val="FF0000"/>
                </a:solidFill>
                <a:cs typeface="Calibri Light"/>
              </a:rPr>
              <a:t>Challenge:</a:t>
            </a:r>
            <a:r>
              <a:rPr lang="en-GB" dirty="0">
                <a:cs typeface="Calibri Light"/>
              </a:rPr>
              <a:t> What conjunctive adverb could I use?</a:t>
            </a:r>
          </a:p>
        </p:txBody>
      </p:sp>
    </p:spTree>
    <p:extLst>
      <p:ext uri="{BB962C8B-B14F-4D97-AF65-F5344CB8AC3E}">
        <p14:creationId xmlns:p14="http://schemas.microsoft.com/office/powerpoint/2010/main" val="529366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FE6C-50B7-A925-9122-54C2E8398A38}"/>
              </a:ext>
            </a:extLst>
          </p:cNvPr>
          <p:cNvSpPr>
            <a:spLocks noGrp="1"/>
          </p:cNvSpPr>
          <p:nvPr>
            <p:ph type="title"/>
          </p:nvPr>
        </p:nvSpPr>
        <p:spPr>
          <a:xfrm>
            <a:off x="797011" y="2445179"/>
            <a:ext cx="10515600" cy="1325563"/>
          </a:xfrm>
        </p:spPr>
        <p:txBody>
          <a:bodyPr>
            <a:normAutofit fontScale="90000"/>
          </a:bodyPr>
          <a:lstStyle/>
          <a:p>
            <a:br>
              <a:rPr lang="en-GB">
                <a:cs typeface="Calibri Light"/>
              </a:rPr>
            </a:br>
            <a:br>
              <a:rPr lang="en-GB">
                <a:cs typeface="Calibri Light"/>
              </a:rPr>
            </a:br>
            <a:r>
              <a:rPr lang="en-GB">
                <a:cs typeface="Calibri Light"/>
              </a:rPr>
              <a:t>Remove a word and replace it with a semi-colon. </a:t>
            </a:r>
            <a:br>
              <a:rPr lang="en-GB">
                <a:cs typeface="Calibri Light"/>
              </a:rPr>
            </a:br>
            <a:br>
              <a:rPr lang="en-GB">
                <a:cs typeface="Calibri Light"/>
              </a:rPr>
            </a:br>
            <a:r>
              <a:rPr lang="en-GB">
                <a:solidFill>
                  <a:srgbClr val="0070C0"/>
                </a:solidFill>
                <a:cs typeface="Calibri Light"/>
              </a:rPr>
              <a:t>Blue </a:t>
            </a:r>
            <a:br>
              <a:rPr lang="en-GB">
                <a:cs typeface="Calibri Light"/>
              </a:rPr>
            </a:br>
            <a:r>
              <a:rPr lang="en-GB">
                <a:cs typeface="Calibri Light"/>
              </a:rPr>
              <a:t>I am a committed father and I am confident that I will be able to lead the children on their journey. </a:t>
            </a:r>
            <a:br>
              <a:rPr lang="en-GB">
                <a:cs typeface="Calibri Light"/>
              </a:rPr>
            </a:br>
            <a:br>
              <a:rPr lang="en-GB">
                <a:cs typeface="Calibri Light"/>
              </a:rPr>
            </a:br>
            <a:r>
              <a:rPr lang="en-GB">
                <a:solidFill>
                  <a:srgbClr val="00B050"/>
                </a:solidFill>
                <a:cs typeface="Calibri Light"/>
              </a:rPr>
              <a:t>Green </a:t>
            </a:r>
            <a:br>
              <a:rPr lang="en-GB">
                <a:cs typeface="Calibri Light"/>
              </a:rPr>
            </a:br>
            <a:r>
              <a:rPr lang="en-GB">
                <a:cs typeface="Calibri Light"/>
              </a:rPr>
              <a:t>I am confident in my ability to be a good leader and I know that I am the best person for this role.</a:t>
            </a:r>
            <a:br>
              <a:rPr lang="en-GB">
                <a:cs typeface="Calibri Light"/>
              </a:rPr>
            </a:br>
            <a:br>
              <a:rPr lang="en-GB">
                <a:cs typeface="Calibri Light"/>
              </a:rPr>
            </a:br>
            <a:endParaRPr lang="en-GB">
              <a:cs typeface="Calibri Light"/>
            </a:endParaRPr>
          </a:p>
        </p:txBody>
      </p:sp>
    </p:spTree>
    <p:extLst>
      <p:ext uri="{BB962C8B-B14F-4D97-AF65-F5344CB8AC3E}">
        <p14:creationId xmlns:p14="http://schemas.microsoft.com/office/powerpoint/2010/main" val="25595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text&#10;&#10;Description automatically generated">
            <a:extLst>
              <a:ext uri="{FF2B5EF4-FFF2-40B4-BE49-F238E27FC236}">
                <a16:creationId xmlns:a16="http://schemas.microsoft.com/office/drawing/2014/main" id="{FC4F83F6-17E2-25A1-6253-8F5302D113EE}"/>
              </a:ext>
            </a:extLst>
          </p:cNvPr>
          <p:cNvPicPr>
            <a:picLocks noChangeAspect="1"/>
          </p:cNvPicPr>
          <p:nvPr/>
        </p:nvPicPr>
        <p:blipFill>
          <a:blip r:embed="rId2"/>
          <a:stretch>
            <a:fillRect/>
          </a:stretch>
        </p:blipFill>
        <p:spPr>
          <a:xfrm>
            <a:off x="61098" y="1577653"/>
            <a:ext cx="12006243" cy="3349587"/>
          </a:xfrm>
          <a:prstGeom prst="rect">
            <a:avLst/>
          </a:prstGeom>
        </p:spPr>
      </p:pic>
      <p:sp>
        <p:nvSpPr>
          <p:cNvPr id="5" name="Title 4">
            <a:extLst>
              <a:ext uri="{FF2B5EF4-FFF2-40B4-BE49-F238E27FC236}">
                <a16:creationId xmlns:a16="http://schemas.microsoft.com/office/drawing/2014/main" id="{BC3410F3-7F57-95E1-C3D3-8F11B9ADDF82}"/>
              </a:ext>
            </a:extLst>
          </p:cNvPr>
          <p:cNvSpPr>
            <a:spLocks noGrp="1"/>
          </p:cNvSpPr>
          <p:nvPr>
            <p:ph type="title"/>
          </p:nvPr>
        </p:nvSpPr>
        <p:spPr>
          <a:xfrm>
            <a:off x="131418" y="232603"/>
            <a:ext cx="12061686" cy="1347649"/>
          </a:xfrm>
        </p:spPr>
        <p:txBody>
          <a:bodyPr>
            <a:normAutofit/>
          </a:bodyPr>
          <a:lstStyle/>
          <a:p>
            <a:r>
              <a:rPr lang="en-GB" sz="2600">
                <a:cs typeface="Calibri Light"/>
              </a:rPr>
              <a:t>Class Work: </a:t>
            </a:r>
            <a:br>
              <a:rPr lang="en-GB" sz="2600">
                <a:cs typeface="Calibri Light"/>
              </a:rPr>
            </a:br>
            <a:r>
              <a:rPr lang="en-GB" sz="2600">
                <a:cs typeface="Calibri Light"/>
              </a:rPr>
              <a:t>Paragraph 2: Identify a range of punctuation that has been used and discuss the impact. </a:t>
            </a:r>
            <a:endParaRPr lang="en-GB" sz="2600"/>
          </a:p>
        </p:txBody>
      </p:sp>
    </p:spTree>
    <p:extLst>
      <p:ext uri="{BB962C8B-B14F-4D97-AF65-F5344CB8AC3E}">
        <p14:creationId xmlns:p14="http://schemas.microsoft.com/office/powerpoint/2010/main" val="2558590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6" name="TextBox 5">
            <a:extLst>
              <a:ext uri="{FF2B5EF4-FFF2-40B4-BE49-F238E27FC236}">
                <a16:creationId xmlns:a16="http://schemas.microsoft.com/office/drawing/2014/main" id="{113C4526-F759-47F3-3FF6-2E1A8EECF975}"/>
              </a:ext>
            </a:extLst>
          </p:cNvPr>
          <p:cNvSpPr txBox="1"/>
          <p:nvPr/>
        </p:nvSpPr>
        <p:spPr>
          <a:xfrm>
            <a:off x="5872306" y="4586348"/>
            <a:ext cx="5792229" cy="100027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en-GB" sz="2100" b="1" u="sng">
                <a:solidFill>
                  <a:srgbClr val="FF0000"/>
                </a:solidFill>
                <a:latin typeface="Comic Sans MS"/>
              </a:rPr>
              <a:t>Challenge:</a:t>
            </a:r>
          </a:p>
          <a:p>
            <a:r>
              <a:rPr lang="en-GB" sz="3600">
                <a:latin typeface="Comic Sans MS"/>
                <a:cs typeface="Arial"/>
              </a:rPr>
              <a:t>3/5 of 200 = </a:t>
            </a:r>
          </a:p>
        </p:txBody>
      </p:sp>
      <p:pic>
        <p:nvPicPr>
          <p:cNvPr id="3" name="Picture 3" descr="Chart, bar chart&#10;&#10;Description automatically generated">
            <a:extLst>
              <a:ext uri="{FF2B5EF4-FFF2-40B4-BE49-F238E27FC236}">
                <a16:creationId xmlns:a16="http://schemas.microsoft.com/office/drawing/2014/main" id="{68C7821D-2363-F673-C36C-CFB87C60136F}"/>
              </a:ext>
            </a:extLst>
          </p:cNvPr>
          <p:cNvPicPr>
            <a:picLocks noChangeAspect="1"/>
          </p:cNvPicPr>
          <p:nvPr/>
        </p:nvPicPr>
        <p:blipFill>
          <a:blip r:embed="rId3"/>
          <a:stretch>
            <a:fillRect/>
          </a:stretch>
        </p:blipFill>
        <p:spPr>
          <a:xfrm>
            <a:off x="255917" y="1643408"/>
            <a:ext cx="5440392" cy="4965789"/>
          </a:xfrm>
          <a:prstGeom prst="rect">
            <a:avLst/>
          </a:prstGeom>
        </p:spPr>
      </p:pic>
      <p:sp>
        <p:nvSpPr>
          <p:cNvPr id="4" name="TextBox 3">
            <a:extLst>
              <a:ext uri="{FF2B5EF4-FFF2-40B4-BE49-F238E27FC236}">
                <a16:creationId xmlns:a16="http://schemas.microsoft.com/office/drawing/2014/main" id="{E740470B-DCB4-5BD1-45E6-2E8780A5824F}"/>
              </a:ext>
            </a:extLst>
          </p:cNvPr>
          <p:cNvSpPr txBox="1"/>
          <p:nvPr/>
        </p:nvSpPr>
        <p:spPr>
          <a:xfrm>
            <a:off x="461873" y="1707408"/>
            <a:ext cx="3912972" cy="4513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457200" indent="-457200">
              <a:buAutoNum type="arabicPeriod"/>
            </a:pPr>
            <a:r>
              <a:rPr lang="en-GB" sz="2100">
                <a:latin typeface="Comic Sans MS"/>
              </a:rPr>
              <a:t> 1   3/5 X  7 =</a:t>
            </a:r>
            <a:endParaRPr lang="en-US"/>
          </a:p>
        </p:txBody>
      </p:sp>
      <p:sp>
        <p:nvSpPr>
          <p:cNvPr id="10" name="TextBox 9">
            <a:extLst>
              <a:ext uri="{FF2B5EF4-FFF2-40B4-BE49-F238E27FC236}">
                <a16:creationId xmlns:a16="http://schemas.microsoft.com/office/drawing/2014/main" id="{A5559000-085B-D054-6058-E384650A4089}"/>
              </a:ext>
            </a:extLst>
          </p:cNvPr>
          <p:cNvSpPr txBox="1"/>
          <p:nvPr/>
        </p:nvSpPr>
        <p:spPr>
          <a:xfrm>
            <a:off x="476249" y="4299122"/>
            <a:ext cx="3681283" cy="4513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GB" sz="2100">
                <a:latin typeface="Comic Sans MS"/>
              </a:rPr>
              <a:t>2. 1265 X 46 =  </a:t>
            </a:r>
            <a:endParaRPr lang="en-GB" sz="2133">
              <a:latin typeface="Comic Sans MS"/>
            </a:endParaRPr>
          </a:p>
        </p:txBody>
      </p:sp>
      <p:sp>
        <p:nvSpPr>
          <p:cNvPr id="2" name="TextBox 1">
            <a:extLst>
              <a:ext uri="{FF2B5EF4-FFF2-40B4-BE49-F238E27FC236}">
                <a16:creationId xmlns:a16="http://schemas.microsoft.com/office/drawing/2014/main" id="{F0C4CA73-DE5E-EB13-5E77-F9E5D52A8577}"/>
              </a:ext>
            </a:extLst>
          </p:cNvPr>
          <p:cNvSpPr txBox="1"/>
          <p:nvPr/>
        </p:nvSpPr>
        <p:spPr>
          <a:xfrm>
            <a:off x="5875811" y="1669967"/>
            <a:ext cx="6098474" cy="27392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a:latin typeface="Comic Sans MS"/>
                <a:ea typeface="+mn-lt"/>
                <a:cs typeface="+mn-lt"/>
              </a:rPr>
              <a:t>3. </a:t>
            </a:r>
            <a:r>
              <a:rPr lang="en-GB" sz="2800">
                <a:latin typeface="Comic Sans MS"/>
                <a:ea typeface="+mn-lt"/>
                <a:cs typeface="+mn-lt"/>
              </a:rPr>
              <a:t>A curtain maker wants some material for a new order. Each curtain needs 175cm of material and he needs 4 curtains. The material costs £20 per metre. How much will he have to spend? </a:t>
            </a:r>
            <a:endParaRPr lang="en-GB" sz="2800">
              <a:latin typeface="Comic Sans MS"/>
              <a:cs typeface="Arial"/>
            </a:endParaRPr>
          </a:p>
        </p:txBody>
      </p:sp>
      <p:sp>
        <p:nvSpPr>
          <p:cNvPr id="9" name="Google Shape;135;p25">
            <a:extLst>
              <a:ext uri="{FF2B5EF4-FFF2-40B4-BE49-F238E27FC236}">
                <a16:creationId xmlns:a16="http://schemas.microsoft.com/office/drawing/2014/main" id="{441A617B-6AD4-7221-053A-A8F3295071CA}"/>
              </a:ext>
            </a:extLst>
          </p:cNvPr>
          <p:cNvSpPr txBox="1">
            <a:spLocks/>
          </p:cNvSpPr>
          <p:nvPr/>
        </p:nvSpPr>
        <p:spPr>
          <a:xfrm>
            <a:off x="175415" y="125030"/>
            <a:ext cx="11835812" cy="1386767"/>
          </a:xfrm>
          <a:prstGeom prst="rect">
            <a:avLst/>
          </a:prstGeom>
          <a:noFill/>
          <a:ln>
            <a:noFill/>
          </a:ln>
        </p:spPr>
        <p:txBody>
          <a:bodyPr spcFirstLastPara="1" wrap="square" lIns="121900" tIns="121900" rIns="121900" bIns="121900" anchor="t" anchorCtr="0">
            <a:normAutofit fontScale="92500" lnSpcReduction="20000"/>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800" kern="0">
              <a:solidFill>
                <a:schemeClr val="tx1"/>
              </a:solidFill>
            </a:endParaRPr>
          </a:p>
          <a:p>
            <a:pPr marL="0" indent="0">
              <a:lnSpc>
                <a:spcPct val="114999"/>
              </a:lnSpc>
              <a:buNone/>
            </a:pPr>
            <a:r>
              <a:rPr lang="en" sz="2800" u="sng" kern="0" dirty="0">
                <a:solidFill>
                  <a:schemeClr val="tx1"/>
                </a:solidFill>
                <a:latin typeface="Comic Sans MS"/>
              </a:rPr>
              <a:t>31.3.25</a:t>
            </a:r>
          </a:p>
          <a:p>
            <a:pPr marL="0" indent="0">
              <a:lnSpc>
                <a:spcPct val="114999"/>
              </a:lnSpc>
              <a:buNone/>
            </a:pPr>
            <a:r>
              <a:rPr lang="en" sz="2800" u="sng" kern="0" dirty="0">
                <a:solidFill>
                  <a:schemeClr val="tx1"/>
                </a:solidFill>
                <a:latin typeface="Comic Sans MS"/>
              </a:rPr>
              <a:t>TBAT: order and compare decimals.</a:t>
            </a:r>
            <a:endParaRPr lang="en" u="sng" dirty="0">
              <a:solidFill>
                <a:schemeClr val="tx1"/>
              </a:solidFill>
            </a:endParaRPr>
          </a:p>
        </p:txBody>
      </p:sp>
    </p:spTree>
    <p:extLst>
      <p:ext uri="{BB962C8B-B14F-4D97-AF65-F5344CB8AC3E}">
        <p14:creationId xmlns:p14="http://schemas.microsoft.com/office/powerpoint/2010/main" val="127326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F6F6-444E-1A50-3437-9250C98D1426}"/>
              </a:ext>
            </a:extLst>
          </p:cNvPr>
          <p:cNvSpPr>
            <a:spLocks noGrp="1"/>
          </p:cNvSpPr>
          <p:nvPr>
            <p:ph type="title"/>
          </p:nvPr>
        </p:nvSpPr>
        <p:spPr>
          <a:xfrm>
            <a:off x="663146" y="2105368"/>
            <a:ext cx="10690654" cy="1325563"/>
          </a:xfrm>
        </p:spPr>
        <p:txBody>
          <a:bodyPr>
            <a:normAutofit fontScale="90000"/>
          </a:bodyPr>
          <a:lstStyle/>
          <a:p>
            <a:r>
              <a:rPr lang="en-GB">
                <a:cs typeface="Calibri Light"/>
              </a:rPr>
              <a:t>Paragraph 2 </a:t>
            </a:r>
            <a:br>
              <a:rPr lang="en-GB">
                <a:cs typeface="Calibri Light"/>
              </a:rPr>
            </a:br>
            <a:br>
              <a:rPr lang="en-GB">
                <a:cs typeface="Calibri Light"/>
              </a:rPr>
            </a:br>
            <a:r>
              <a:rPr lang="en-GB" b="1">
                <a:cs typeface="Calibri Light"/>
              </a:rPr>
              <a:t>What reason is Liam giving about why he should be the chosen 'Dad' to accompany the children?</a:t>
            </a:r>
            <a:br>
              <a:rPr lang="en-GB">
                <a:cs typeface="Calibri Light"/>
              </a:rPr>
            </a:br>
            <a:br>
              <a:rPr lang="en-GB">
                <a:cs typeface="Calibri Light"/>
              </a:rPr>
            </a:br>
            <a:r>
              <a:rPr lang="en-GB" sz="4000">
                <a:cs typeface="Calibri Light"/>
              </a:rPr>
              <a:t>Find an example of a persuasive technique that has been used and be ready to share it with your partner. </a:t>
            </a:r>
            <a:br>
              <a:rPr lang="en-GB">
                <a:cs typeface="Calibri Light"/>
              </a:rPr>
            </a:br>
            <a:endParaRPr lang="en-GB">
              <a:cs typeface="Calibri Light"/>
            </a:endParaRPr>
          </a:p>
        </p:txBody>
      </p:sp>
    </p:spTree>
    <p:extLst>
      <p:ext uri="{BB962C8B-B14F-4D97-AF65-F5344CB8AC3E}">
        <p14:creationId xmlns:p14="http://schemas.microsoft.com/office/powerpoint/2010/main" val="4160032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96A9-9F14-B47E-492F-2AC5CDB6E706}"/>
              </a:ext>
            </a:extLst>
          </p:cNvPr>
          <p:cNvSpPr>
            <a:spLocks noGrp="1"/>
          </p:cNvSpPr>
          <p:nvPr>
            <p:ph type="title"/>
          </p:nvPr>
        </p:nvSpPr>
        <p:spPr>
          <a:xfrm>
            <a:off x="164549" y="1624081"/>
            <a:ext cx="11951251" cy="1248258"/>
          </a:xfrm>
        </p:spPr>
        <p:txBody>
          <a:bodyPr vert="horz" lIns="91440" tIns="45720" rIns="91440" bIns="45720" rtlCol="0" anchor="ctr">
            <a:noAutofit/>
          </a:bodyPr>
          <a:lstStyle/>
          <a:p>
            <a:r>
              <a:rPr lang="en-GB" sz="3200">
                <a:latin typeface="Comic Sans MS"/>
                <a:cs typeface="Calibri Light"/>
              </a:rPr>
              <a:t>Using your plan, you will be writing P2 (persuasive point number 1). You need to convince Dr Drax that this experience makes you the best 'Dad' to accompany the children on the trip. </a:t>
            </a:r>
            <a:br>
              <a:rPr lang="en-GB" sz="3200">
                <a:latin typeface="Comic Sans MS"/>
                <a:cs typeface="Calibri Light"/>
              </a:rPr>
            </a:br>
            <a:br>
              <a:rPr lang="en-GB" sz="3200">
                <a:latin typeface="Comic Sans MS"/>
                <a:cs typeface="Calibri Light"/>
              </a:rPr>
            </a:br>
            <a:r>
              <a:rPr lang="en-GB" sz="3200">
                <a:latin typeface="Comic Sans MS"/>
                <a:cs typeface="Calibri Light"/>
              </a:rPr>
              <a:t>Remember you are desperate to go, this whole idea was yours. </a:t>
            </a:r>
          </a:p>
        </p:txBody>
      </p:sp>
      <p:pic>
        <p:nvPicPr>
          <p:cNvPr id="3" name="Picture 2" descr="A screenshot of a computer&#10;&#10;Description automatically generated">
            <a:extLst>
              <a:ext uri="{FF2B5EF4-FFF2-40B4-BE49-F238E27FC236}">
                <a16:creationId xmlns:a16="http://schemas.microsoft.com/office/drawing/2014/main" id="{A290F386-8FFA-5568-A6B1-AC97C2E13002}"/>
              </a:ext>
            </a:extLst>
          </p:cNvPr>
          <p:cNvPicPr>
            <a:picLocks noChangeAspect="1"/>
          </p:cNvPicPr>
          <p:nvPr/>
        </p:nvPicPr>
        <p:blipFill>
          <a:blip r:embed="rId2"/>
          <a:stretch>
            <a:fillRect/>
          </a:stretch>
        </p:blipFill>
        <p:spPr>
          <a:xfrm>
            <a:off x="157162" y="3927199"/>
            <a:ext cx="11877675" cy="2647950"/>
          </a:xfrm>
          <a:prstGeom prst="rect">
            <a:avLst/>
          </a:prstGeom>
        </p:spPr>
      </p:pic>
      <p:sp>
        <p:nvSpPr>
          <p:cNvPr id="4" name="TextBox 5">
            <a:extLst>
              <a:ext uri="{FF2B5EF4-FFF2-40B4-BE49-F238E27FC236}">
                <a16:creationId xmlns:a16="http://schemas.microsoft.com/office/drawing/2014/main" id="{B51F8BCB-ED4C-DF3E-DF10-E0EA631C36DF}"/>
              </a:ext>
            </a:extLst>
          </p:cNvPr>
          <p:cNvSpPr txBox="1"/>
          <p:nvPr/>
        </p:nvSpPr>
        <p:spPr>
          <a:xfrm>
            <a:off x="8298629" y="4730434"/>
            <a:ext cx="320333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2400" b="1" baseline="0">
                <a:highlight>
                  <a:srgbClr val="EDEBE9"/>
                </a:highlight>
                <a:latin typeface="Calibri"/>
              </a:rPr>
              <a:t>I find time to share expertise and interests with my daughter. </a:t>
            </a:r>
            <a:endParaRPr lang="en-GB" sz="2400" b="1">
              <a:ea typeface="Calibri" panose="020F0502020204030204"/>
              <a:cs typeface="Calibri" panose="020F0502020204030204"/>
            </a:endParaRPr>
          </a:p>
        </p:txBody>
      </p:sp>
    </p:spTree>
    <p:extLst>
      <p:ext uri="{BB962C8B-B14F-4D97-AF65-F5344CB8AC3E}">
        <p14:creationId xmlns:p14="http://schemas.microsoft.com/office/powerpoint/2010/main" val="177875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940EC-1EA9-CDF9-825D-5659B7A22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3F45F-607A-299F-57AF-17CED44B2E74}"/>
              </a:ext>
            </a:extLst>
          </p:cNvPr>
          <p:cNvSpPr>
            <a:spLocks noGrp="1"/>
          </p:cNvSpPr>
          <p:nvPr>
            <p:ph type="title"/>
          </p:nvPr>
        </p:nvSpPr>
        <p:spPr>
          <a:xfrm>
            <a:off x="782171" y="2605393"/>
            <a:ext cx="11344835" cy="1325563"/>
          </a:xfrm>
        </p:spPr>
        <p:txBody>
          <a:bodyPr vert="horz" lIns="91440" tIns="45720" rIns="91440" bIns="45720" rtlCol="0" anchor="ctr">
            <a:noAutofit/>
          </a:bodyPr>
          <a:lstStyle/>
          <a:p>
            <a:br>
              <a:rPr lang="en-GB" sz="3200" dirty="0">
                <a:cs typeface="Calibri Light"/>
              </a:rPr>
            </a:br>
            <a:r>
              <a:rPr lang="en-GB" sz="3200" dirty="0">
                <a:cs typeface="Calibri Light"/>
              </a:rPr>
              <a:t>P2- (previous slides)</a:t>
            </a:r>
            <a:br>
              <a:rPr lang="en-GB" sz="3200" dirty="0">
                <a:cs typeface="Calibri Light"/>
              </a:rPr>
            </a:br>
            <a:br>
              <a:rPr lang="en-GB" sz="3200" dirty="0">
                <a:cs typeface="Calibri Light"/>
              </a:rPr>
            </a:br>
            <a:r>
              <a:rPr lang="en-GB" sz="3200" dirty="0">
                <a:cs typeface="Calibri Light"/>
              </a:rPr>
              <a:t>Have you included?</a:t>
            </a:r>
            <a:br>
              <a:rPr lang="en-GB" sz="3200" dirty="0">
                <a:cs typeface="Calibri Light"/>
              </a:rPr>
            </a:br>
            <a:br>
              <a:rPr lang="en-GB" sz="3200" dirty="0">
                <a:cs typeface="Calibri Light"/>
              </a:rPr>
            </a:br>
            <a:r>
              <a:rPr lang="en-GB" sz="3200" dirty="0">
                <a:cs typeface="Calibri Light"/>
              </a:rPr>
              <a:t>Adverbial (especially at the beginning of your paragraph. </a:t>
            </a:r>
            <a:br>
              <a:rPr lang="en-GB" sz="3200" dirty="0">
                <a:cs typeface="Calibri Light"/>
              </a:rPr>
            </a:br>
            <a:r>
              <a:rPr lang="en-GB" sz="3200" dirty="0">
                <a:cs typeface="Calibri Light"/>
              </a:rPr>
              <a:t>Sentence 1 – why you should be chosen. </a:t>
            </a:r>
            <a:br>
              <a:rPr lang="en-GB" sz="3200" dirty="0">
                <a:cs typeface="Calibri Light"/>
              </a:rPr>
            </a:br>
            <a:r>
              <a:rPr lang="en-GB" sz="3200" dirty="0">
                <a:cs typeface="Calibri Light"/>
              </a:rPr>
              <a:t>Sentence 2- Elaborate, give an example of what you have done. </a:t>
            </a:r>
            <a:br>
              <a:rPr lang="en-GB" sz="3200" dirty="0">
                <a:cs typeface="Calibri Light"/>
              </a:rPr>
            </a:br>
            <a:r>
              <a:rPr lang="en-GB" sz="3200" dirty="0">
                <a:cs typeface="Calibri Light"/>
              </a:rPr>
              <a:t>Sentence 3- Why does this make you the best person for the role?</a:t>
            </a:r>
            <a:br>
              <a:rPr lang="en-GB" sz="3200" dirty="0">
                <a:cs typeface="Calibri Light"/>
              </a:rPr>
            </a:br>
            <a:r>
              <a:rPr lang="en-GB" sz="3200" dirty="0">
                <a:cs typeface="Calibri Light"/>
              </a:rPr>
              <a:t>Sentence 4 – Remind Dr Drax that you are the best person for the position. </a:t>
            </a:r>
          </a:p>
        </p:txBody>
      </p:sp>
    </p:spTree>
    <p:extLst>
      <p:ext uri="{BB962C8B-B14F-4D97-AF65-F5344CB8AC3E}">
        <p14:creationId xmlns:p14="http://schemas.microsoft.com/office/powerpoint/2010/main" val="998675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0"/>
          <p:cNvSpPr txBox="1">
            <a:spLocks noGrp="1"/>
          </p:cNvSpPr>
          <p:nvPr>
            <p:ph type="body" idx="1"/>
          </p:nvPr>
        </p:nvSpPr>
        <p:spPr>
          <a:xfrm>
            <a:off x="464491" y="1885040"/>
            <a:ext cx="10940610" cy="2157567"/>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b="1"/>
              <a:t>To explain that computer programs can be used to compare data visually</a:t>
            </a:r>
            <a:endParaRPr lang="en-US" sz="2800" b="1"/>
          </a:p>
          <a:p>
            <a:pPr marL="608965" lvl="0" indent="-456565" algn="l" rtl="0">
              <a:spcBef>
                <a:spcPts val="1333"/>
              </a:spcBef>
              <a:spcAft>
                <a:spcPts val="0"/>
              </a:spcAft>
              <a:buSzPts val="1800"/>
              <a:buChar char="●"/>
            </a:pPr>
            <a:r>
              <a:rPr lang="en-GB" sz="2800"/>
              <a:t>I can select an appropriate chart to visually compare data</a:t>
            </a:r>
            <a:endParaRPr sz="2800"/>
          </a:p>
          <a:p>
            <a:pPr marL="608965" lvl="0" indent="-456565" algn="l" rtl="0">
              <a:spcBef>
                <a:spcPts val="1333"/>
              </a:spcBef>
              <a:spcAft>
                <a:spcPts val="0"/>
              </a:spcAft>
              <a:buSzPts val="1800"/>
              <a:buChar char="●"/>
            </a:pPr>
            <a:r>
              <a:rPr lang="en-GB" sz="2800"/>
              <a:t>I can refine a chart by selecting a particular filter</a:t>
            </a:r>
            <a:endParaRPr sz="2800"/>
          </a:p>
          <a:p>
            <a:pPr marL="608965" lvl="0" indent="-456565" algn="l" rtl="0">
              <a:spcBef>
                <a:spcPts val="1333"/>
              </a:spcBef>
              <a:spcAft>
                <a:spcPts val="0"/>
              </a:spcAft>
              <a:buSzPts val="1800"/>
              <a:buChar char="●"/>
            </a:pPr>
            <a:r>
              <a:rPr lang="en-GB" sz="2800"/>
              <a:t>I can explain the benefits of using a computer to create charts</a:t>
            </a:r>
            <a:endParaRPr sz="2800"/>
          </a:p>
          <a:p>
            <a:pPr marL="608965" lvl="0" indent="0" algn="l" rtl="0">
              <a:spcBef>
                <a:spcPts val="1333"/>
              </a:spcBef>
              <a:spcAft>
                <a:spcPts val="0"/>
              </a:spcAft>
              <a:buNone/>
            </a:pPr>
            <a:endParaRPr/>
          </a:p>
          <a:p>
            <a:pPr marL="608965" lvl="0" indent="0" algn="l" rtl="0">
              <a:spcBef>
                <a:spcPts val="1333"/>
              </a:spcBef>
              <a:spcAft>
                <a:spcPts val="0"/>
              </a:spcAft>
              <a:buNone/>
            </a:pPr>
            <a:endParaRPr/>
          </a:p>
          <a:p>
            <a:pPr marL="608965" lvl="0" indent="0" algn="l" rtl="0">
              <a:spcBef>
                <a:spcPts val="1333"/>
              </a:spcBef>
              <a:spcAft>
                <a:spcPts val="0"/>
              </a:spcAft>
              <a:buNone/>
            </a:pPr>
            <a:endParaRPr/>
          </a:p>
          <a:p>
            <a:pPr marL="0" lvl="0" indent="0" algn="l" rtl="0">
              <a:lnSpc>
                <a:spcPct val="115000"/>
              </a:lnSpc>
              <a:spcBef>
                <a:spcPts val="1333"/>
              </a:spcBef>
              <a:spcAft>
                <a:spcPts val="1333"/>
              </a:spcAft>
              <a:buNone/>
            </a:pPr>
            <a:endParaRPr b="1"/>
          </a:p>
        </p:txBody>
      </p:sp>
      <p:sp>
        <p:nvSpPr>
          <p:cNvPr id="57" name="Google Shape;57;p10"/>
          <p:cNvSpPr txBox="1">
            <a:spLocks noGrp="1"/>
          </p:cNvSpPr>
          <p:nvPr>
            <p:ph type="title"/>
          </p:nvPr>
        </p:nvSpPr>
        <p:spPr>
          <a:xfrm>
            <a:off x="414533" y="414533"/>
            <a:ext cx="11362800" cy="9424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b="1">
                <a:latin typeface="Quicksand"/>
                <a:ea typeface="Quicksand"/>
                <a:cs typeface="Quicksand"/>
                <a:sym typeface="Quicksand"/>
              </a:rPr>
              <a:t>Lesson </a:t>
            </a:r>
            <a:r>
              <a:rPr lang="en-GB" sz="3200"/>
              <a:t>5</a:t>
            </a:r>
            <a:r>
              <a:rPr lang="en-GB" sz="3200" b="1">
                <a:latin typeface="Quicksand"/>
                <a:ea typeface="Quicksand"/>
                <a:cs typeface="Quicksand"/>
                <a:sym typeface="Quicksand"/>
              </a:rPr>
              <a:t>: </a:t>
            </a:r>
            <a:r>
              <a:rPr lang="en-GB" sz="3200"/>
              <a:t>Comparing data visually</a:t>
            </a:r>
            <a:endParaRPr lang="en-US" sz="3200" b="1">
              <a:latin typeface="Quicksand"/>
              <a:ea typeface="Quicksand"/>
              <a:cs typeface="Quicksand"/>
            </a:endParaRPr>
          </a:p>
        </p:txBody>
      </p:sp>
      <p:sp>
        <p:nvSpPr>
          <p:cNvPr id="58" name="Google Shape;58;p10"/>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23</a:t>
            </a:fld>
            <a:endParaRPr/>
          </a:p>
        </p:txBody>
      </p:sp>
      <p:sp>
        <p:nvSpPr>
          <p:cNvPr id="59" name="Google Shape;59;p10"/>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Objectives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1"/>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24</a:t>
            </a:fld>
            <a:endParaRPr/>
          </a:p>
        </p:txBody>
      </p:sp>
      <p:sp>
        <p:nvSpPr>
          <p:cNvPr id="65" name="Google Shape;65;p11"/>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Introduction</a:t>
            </a:r>
            <a:endParaRPr/>
          </a:p>
        </p:txBody>
      </p:sp>
      <p:sp>
        <p:nvSpPr>
          <p:cNvPr id="66" name="Google Shape;66;p11"/>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3200"/>
              <a:t>Talk partners: Why do we use charts?</a:t>
            </a:r>
            <a:endParaRPr lang="en-US" sz="3200"/>
          </a:p>
        </p:txBody>
      </p:sp>
      <p:pic>
        <p:nvPicPr>
          <p:cNvPr id="68" name="Google Shape;68;p11"/>
          <p:cNvPicPr preferRelativeResize="0"/>
          <p:nvPr/>
        </p:nvPicPr>
        <p:blipFill>
          <a:blip r:embed="rId3">
            <a:alphaModFix/>
          </a:blip>
          <a:stretch>
            <a:fillRect/>
          </a:stretch>
        </p:blipFill>
        <p:spPr>
          <a:xfrm>
            <a:off x="2813033" y="1367934"/>
            <a:ext cx="6127011" cy="412213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25</a:t>
            </a:fld>
            <a:endParaRPr/>
          </a:p>
        </p:txBody>
      </p:sp>
      <p:sp>
        <p:nvSpPr>
          <p:cNvPr id="74" name="Google Shape;74;p12"/>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Introduction</a:t>
            </a:r>
            <a:endParaRPr/>
          </a:p>
        </p:txBody>
      </p:sp>
      <p:sp>
        <p:nvSpPr>
          <p:cNvPr id="75" name="Google Shape;75;p12"/>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800"/>
              <a:t>Talk partners: Why do we use charts?</a:t>
            </a:r>
            <a:endParaRPr lang="en-US" sz="2800"/>
          </a:p>
        </p:txBody>
      </p:sp>
      <p:pic>
        <p:nvPicPr>
          <p:cNvPr id="76" name="Google Shape;76;p12" title="Points scored"/>
          <p:cNvPicPr preferRelativeResize="0"/>
          <p:nvPr/>
        </p:nvPicPr>
        <p:blipFill>
          <a:blip r:embed="rId3">
            <a:alphaModFix/>
          </a:blip>
          <a:stretch>
            <a:fillRect/>
          </a:stretch>
        </p:blipFill>
        <p:spPr>
          <a:xfrm>
            <a:off x="2537233" y="1364268"/>
            <a:ext cx="6678584" cy="4129601"/>
          </a:xfrm>
          <a:prstGeom prst="rect">
            <a:avLst/>
          </a:prstGeom>
          <a:noFill/>
          <a:ln>
            <a:noFill/>
          </a:ln>
        </p:spPr>
      </p:pic>
      <p:sp>
        <p:nvSpPr>
          <p:cNvPr id="77" name="Google Shape;77;p12"/>
          <p:cNvSpPr txBox="1">
            <a:spLocks noGrp="1"/>
          </p:cNvSpPr>
          <p:nvPr>
            <p:ph type="body" idx="2"/>
          </p:nvPr>
        </p:nvSpPr>
        <p:spPr>
          <a:xfrm>
            <a:off x="414533" y="5490132"/>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a:t>What does this chart tell us?</a:t>
            </a:r>
            <a:endParaRPr lang="en-US" sz="3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a:t>What does this chart tell us? </a:t>
            </a:r>
            <a:endParaRPr sz="3200"/>
          </a:p>
        </p:txBody>
      </p:sp>
      <p:sp>
        <p:nvSpPr>
          <p:cNvPr id="83" name="Google Shape;83;p13"/>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26</a:t>
            </a:fld>
            <a:endParaRPr/>
          </a:p>
        </p:txBody>
      </p:sp>
      <p:sp>
        <p:nvSpPr>
          <p:cNvPr id="84" name="Google Shape;84;p13"/>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pic>
        <p:nvPicPr>
          <p:cNvPr id="85" name="Google Shape;85;p13" title="Chart"/>
          <p:cNvPicPr preferRelativeResize="0"/>
          <p:nvPr/>
        </p:nvPicPr>
        <p:blipFill>
          <a:blip r:embed="rId3">
            <a:alphaModFix/>
          </a:blip>
          <a:stretch>
            <a:fillRect/>
          </a:stretch>
        </p:blipFill>
        <p:spPr>
          <a:xfrm>
            <a:off x="1722267" y="1364267"/>
            <a:ext cx="8218884" cy="5082000"/>
          </a:xfrm>
          <a:prstGeom prst="rect">
            <a:avLst/>
          </a:prstGeom>
          <a:noFill/>
          <a:ln>
            <a:noFill/>
          </a:ln>
        </p:spPr>
      </p:pic>
      <p:sp>
        <p:nvSpPr>
          <p:cNvPr id="86" name="Google Shape;86;p13"/>
          <p:cNvSpPr txBox="1">
            <a:spLocks noGrp="1"/>
          </p:cNvSpPr>
          <p:nvPr>
            <p:ph type="body" idx="4294967295"/>
          </p:nvPr>
        </p:nvSpPr>
        <p:spPr>
          <a:xfrm>
            <a:off x="6875100" y="1719067"/>
            <a:ext cx="23884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100000"/>
              </a:lnSpc>
              <a:spcBef>
                <a:spcPts val="0"/>
              </a:spcBef>
              <a:spcAft>
                <a:spcPts val="0"/>
              </a:spcAft>
              <a:buNone/>
            </a:pPr>
            <a:r>
              <a:rPr lang="en-GB"/>
              <a:t>What title could it have?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14533" y="414533"/>
            <a:ext cx="11362800" cy="9424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800"/>
              <a:t>What does this chart tell us?</a:t>
            </a:r>
            <a:endParaRPr lang="en-US"/>
          </a:p>
        </p:txBody>
      </p:sp>
      <p:sp>
        <p:nvSpPr>
          <p:cNvPr id="92" name="Google Shape;92;p14"/>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27</a:t>
            </a:fld>
            <a:endParaRPr/>
          </a:p>
        </p:txBody>
      </p:sp>
      <p:sp>
        <p:nvSpPr>
          <p:cNvPr id="93" name="Google Shape;93;p14"/>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pic>
        <p:nvPicPr>
          <p:cNvPr id="94" name="Google Shape;94;p14"/>
          <p:cNvPicPr preferRelativeResize="0"/>
          <p:nvPr/>
        </p:nvPicPr>
        <p:blipFill>
          <a:blip r:embed="rId3">
            <a:alphaModFix/>
          </a:blip>
          <a:stretch>
            <a:fillRect/>
          </a:stretch>
        </p:blipFill>
        <p:spPr>
          <a:xfrm>
            <a:off x="674800" y="1410017"/>
            <a:ext cx="10842392" cy="4975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Which chart answers the question best?</a:t>
            </a:r>
            <a:endParaRPr/>
          </a:p>
        </p:txBody>
      </p:sp>
      <p:sp>
        <p:nvSpPr>
          <p:cNvPr id="100" name="Google Shape;100;p15"/>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28</a:t>
            </a:fld>
            <a:endParaRPr/>
          </a:p>
        </p:txBody>
      </p:sp>
      <p:sp>
        <p:nvSpPr>
          <p:cNvPr id="101" name="Google Shape;101;p15"/>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sp>
        <p:nvSpPr>
          <p:cNvPr id="102" name="Google Shape;102;p15"/>
          <p:cNvSpPr txBox="1">
            <a:spLocks noGrp="1"/>
          </p:cNvSpPr>
          <p:nvPr>
            <p:ph type="body" idx="1"/>
          </p:nvPr>
        </p:nvSpPr>
        <p:spPr>
          <a:xfrm>
            <a:off x="414533" y="1560165"/>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3200"/>
              <a:t>With a partner, look at the pairs of charts on your sheet and decide which one answers the question best, and why.  </a:t>
            </a:r>
            <a:endParaRPr lang="en-US" sz="3200"/>
          </a:p>
          <a:p>
            <a:pPr marL="0" lvl="0" indent="0" algn="l" rtl="0">
              <a:spcBef>
                <a:spcPts val="2133"/>
              </a:spcBef>
              <a:spcAft>
                <a:spcPts val="0"/>
              </a:spcAft>
              <a:buNone/>
            </a:pPr>
            <a:endParaRPr/>
          </a:p>
          <a:p>
            <a:pPr marL="0" lvl="0" indent="0" algn="l" rtl="0">
              <a:spcBef>
                <a:spcPts val="2133"/>
              </a:spcBef>
              <a:spcAft>
                <a:spcPts val="2133"/>
              </a:spcAft>
              <a:buNone/>
            </a:pPr>
            <a:endParaRPr b="1"/>
          </a:p>
        </p:txBody>
      </p:sp>
      <p:pic>
        <p:nvPicPr>
          <p:cNvPr id="103" name="Google Shape;103;p15"/>
          <p:cNvPicPr preferRelativeResize="0"/>
          <p:nvPr/>
        </p:nvPicPr>
        <p:blipFill>
          <a:blip r:embed="rId3">
            <a:alphaModFix/>
          </a:blip>
          <a:stretch>
            <a:fillRect/>
          </a:stretch>
        </p:blipFill>
        <p:spPr>
          <a:xfrm>
            <a:off x="6315468" y="1560167"/>
            <a:ext cx="5462001" cy="27441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414533" y="414533"/>
            <a:ext cx="11362800" cy="9424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2400"/>
              <a:t>Talk partners: What questions could this chart answer?  </a:t>
            </a:r>
            <a:br>
              <a:rPr lang="en-GB" sz="2400"/>
            </a:br>
            <a:r>
              <a:rPr lang="en-GB" sz="2400"/>
              <a:t>  Record class answers on flip chart. </a:t>
            </a:r>
            <a:endParaRPr sz="2400"/>
          </a:p>
        </p:txBody>
      </p:sp>
      <p:sp>
        <p:nvSpPr>
          <p:cNvPr id="109" name="Google Shape;109;p16"/>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29</a:t>
            </a:fld>
            <a:endParaRPr/>
          </a:p>
        </p:txBody>
      </p:sp>
      <p:sp>
        <p:nvSpPr>
          <p:cNvPr id="110" name="Google Shape;110;p16"/>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1</a:t>
            </a:r>
            <a:endParaRPr/>
          </a:p>
        </p:txBody>
      </p:sp>
      <p:pic>
        <p:nvPicPr>
          <p:cNvPr id="111" name="Google Shape;111;p16"/>
          <p:cNvPicPr preferRelativeResize="0"/>
          <p:nvPr/>
        </p:nvPicPr>
        <p:blipFill>
          <a:blip r:embed="rId3">
            <a:alphaModFix/>
          </a:blip>
          <a:stretch>
            <a:fillRect/>
          </a:stretch>
        </p:blipFill>
        <p:spPr>
          <a:xfrm>
            <a:off x="1408867" y="1356967"/>
            <a:ext cx="9374132" cy="4998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3" name="Picture 3" descr="Graphical user interface&#10;&#10;Description automatically generated">
            <a:extLst>
              <a:ext uri="{FF2B5EF4-FFF2-40B4-BE49-F238E27FC236}">
                <a16:creationId xmlns:a16="http://schemas.microsoft.com/office/drawing/2014/main" id="{EB1BF3A6-6E5D-4E37-C18B-7EB671F2FAD6}"/>
              </a:ext>
            </a:extLst>
          </p:cNvPr>
          <p:cNvPicPr>
            <a:picLocks noChangeAspect="1"/>
          </p:cNvPicPr>
          <p:nvPr/>
        </p:nvPicPr>
        <p:blipFill>
          <a:blip r:embed="rId3"/>
          <a:stretch>
            <a:fillRect/>
          </a:stretch>
        </p:blipFill>
        <p:spPr>
          <a:xfrm>
            <a:off x="442823" y="2453862"/>
            <a:ext cx="6245524" cy="4006239"/>
          </a:xfrm>
          <a:prstGeom prst="rect">
            <a:avLst/>
          </a:prstGeom>
        </p:spPr>
      </p:pic>
      <p:sp>
        <p:nvSpPr>
          <p:cNvPr id="4" name="TextBox 3">
            <a:extLst>
              <a:ext uri="{FF2B5EF4-FFF2-40B4-BE49-F238E27FC236}">
                <a16:creationId xmlns:a16="http://schemas.microsoft.com/office/drawing/2014/main" id="{560458A7-3659-71F4-14E2-180CC0B898FE}"/>
              </a:ext>
            </a:extLst>
          </p:cNvPr>
          <p:cNvSpPr txBox="1"/>
          <p:nvPr/>
        </p:nvSpPr>
        <p:spPr>
          <a:xfrm>
            <a:off x="7818408" y="3081068"/>
            <a:ext cx="3657600" cy="90268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en-US" sz="2533">
                <a:hlinkClick r:id="rId4"/>
              </a:rPr>
              <a:t>Daily 10 - Mental Maths Challenge - Topmarks</a:t>
            </a:r>
            <a:endParaRPr lang="en-US" sz="2533"/>
          </a:p>
        </p:txBody>
      </p:sp>
      <p:sp>
        <p:nvSpPr>
          <p:cNvPr id="5" name="Google Shape;135;p25">
            <a:extLst>
              <a:ext uri="{FF2B5EF4-FFF2-40B4-BE49-F238E27FC236}">
                <a16:creationId xmlns:a16="http://schemas.microsoft.com/office/drawing/2014/main" id="{DAC99A9D-85CA-62E4-2712-55A8A875F7E9}"/>
              </a:ext>
            </a:extLst>
          </p:cNvPr>
          <p:cNvSpPr txBox="1">
            <a:spLocks/>
          </p:cNvSpPr>
          <p:nvPr/>
        </p:nvSpPr>
        <p:spPr>
          <a:xfrm>
            <a:off x="175415" y="125030"/>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000" kern="0">
              <a:solidFill>
                <a:schemeClr val="tx1"/>
              </a:solidFill>
            </a:endParaRPr>
          </a:p>
          <a:p>
            <a:pPr marL="0" indent="0">
              <a:lnSpc>
                <a:spcPct val="114999"/>
              </a:lnSpc>
              <a:buNone/>
            </a:pPr>
            <a:r>
              <a:rPr lang="en" sz="2000" u="sng" kern="0">
                <a:solidFill>
                  <a:schemeClr val="tx1"/>
                </a:solidFill>
                <a:latin typeface="Comic Sans MS"/>
              </a:rPr>
              <a:t>TBAT: order and compare decimals.     x 7 tables </a:t>
            </a:r>
            <a:endParaRPr lang="en" u="sng">
              <a:solidFill>
                <a:schemeClr val="tx1"/>
              </a:solidFill>
            </a:endParaRPr>
          </a:p>
        </p:txBody>
      </p:sp>
    </p:spTree>
    <p:extLst>
      <p:ext uri="{BB962C8B-B14F-4D97-AF65-F5344CB8AC3E}">
        <p14:creationId xmlns:p14="http://schemas.microsoft.com/office/powerpoint/2010/main" val="227929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414533" y="426133"/>
            <a:ext cx="11361600" cy="9452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1850"/>
              <a:t>Creating charts to answer questions. Let's find different chart types. </a:t>
            </a:r>
            <a:endParaRPr/>
          </a:p>
        </p:txBody>
      </p:sp>
      <p:sp>
        <p:nvSpPr>
          <p:cNvPr id="117" name="Google Shape;117;p17"/>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30</a:t>
            </a:fld>
            <a:endParaRPr/>
          </a:p>
        </p:txBody>
      </p:sp>
      <p:sp>
        <p:nvSpPr>
          <p:cNvPr id="118" name="Google Shape;118;p17"/>
          <p:cNvSpPr txBox="1">
            <a:spLocks noGrp="1"/>
          </p:cNvSpPr>
          <p:nvPr>
            <p:ph type="subTitle" idx="2"/>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pic>
        <p:nvPicPr>
          <p:cNvPr id="2" name="5.4.5.2 - Creating graphs (Video)">
            <a:hlinkClick r:id="" action="ppaction://media"/>
            <a:extLst>
              <a:ext uri="{FF2B5EF4-FFF2-40B4-BE49-F238E27FC236}">
                <a16:creationId xmlns:a16="http://schemas.microsoft.com/office/drawing/2014/main" id="{4C833756-05E4-4E37-9295-82A3E2460DC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92112" y="1371334"/>
            <a:ext cx="6602388" cy="4939833"/>
          </a:xfrm>
          <a:prstGeom prst="rect">
            <a:avLst/>
          </a:prstGeom>
        </p:spPr>
      </p:pic>
      <p:sp>
        <p:nvSpPr>
          <p:cNvPr id="3" name="TextBox 2">
            <a:extLst>
              <a:ext uri="{FF2B5EF4-FFF2-40B4-BE49-F238E27FC236}">
                <a16:creationId xmlns:a16="http://schemas.microsoft.com/office/drawing/2014/main" id="{B70A9601-17AF-76F3-3B6C-7F72051B7E79}"/>
              </a:ext>
            </a:extLst>
          </p:cNvPr>
          <p:cNvSpPr txBox="1"/>
          <p:nvPr/>
        </p:nvSpPr>
        <p:spPr>
          <a:xfrm>
            <a:off x="8524104" y="2366319"/>
            <a:ext cx="365965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latin typeface="Quicksand"/>
              </a:rPr>
              <a:t>Use the video or a live demonstration to find the </a:t>
            </a:r>
            <a:r>
              <a:rPr lang="en-GB" sz="2400" b="1">
                <a:latin typeface="Quicksand"/>
              </a:rPr>
              <a:t>chart</a:t>
            </a:r>
            <a:r>
              <a:rPr lang="en-GB" sz="2400">
                <a:latin typeface="Quicksand"/>
              </a:rPr>
              <a:t> tab, and use it to create a chart using filters to define the x and y axes.</a:t>
            </a:r>
            <a:endParaRPr lang="en-GB" sz="2400">
              <a:latin typeface="Aptos" panose="020B0004020202020204"/>
            </a:endParaRPr>
          </a:p>
          <a:p>
            <a:endParaRPr lang="en-GB" sz="2400">
              <a:latin typeface="Quicksand"/>
            </a:endParaRPr>
          </a:p>
          <a:p>
            <a:r>
              <a:rPr lang="en-GB" sz="2400" b="1">
                <a:latin typeface="Quicksand"/>
              </a:rPr>
              <a:t>Talk partners: </a:t>
            </a:r>
          </a:p>
          <a:p>
            <a:r>
              <a:rPr lang="en-GB" sz="2400" b="1">
                <a:latin typeface="Quicksand"/>
              </a:rPr>
              <a:t>If we change the x axis to gender, what effect is this having on the chart produced? </a:t>
            </a:r>
            <a:endParaRPr lang="en-GB"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body" idx="2"/>
          </p:nvPr>
        </p:nvSpPr>
        <p:spPr>
          <a:xfrm>
            <a:off x="6315467" y="1560133"/>
            <a:ext cx="5462000" cy="4878800"/>
          </a:xfrm>
          <a:prstGeom prst="rect">
            <a:avLst/>
          </a:prstGeom>
          <a:solidFill>
            <a:schemeClr val="lt1"/>
          </a:solidFill>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267" b="1"/>
              <a:t>Creating charts to answer questions</a:t>
            </a:r>
            <a:endParaRPr sz="2267" b="1"/>
          </a:p>
          <a:p>
            <a:pPr marL="0" lvl="0" indent="0" algn="l" rtl="0">
              <a:spcBef>
                <a:spcPts val="2133"/>
              </a:spcBef>
              <a:spcAft>
                <a:spcPts val="0"/>
              </a:spcAft>
              <a:buNone/>
            </a:pPr>
            <a:r>
              <a:rPr lang="en-GB" sz="1467">
                <a:solidFill>
                  <a:srgbClr val="000000"/>
                </a:solidFill>
              </a:rPr>
              <a:t>Use the chart tool in the ‘Titanic’ database to create charts to answer the following questions and complete below:</a:t>
            </a:r>
            <a:endParaRPr sz="1467">
              <a:solidFill>
                <a:srgbClr val="000000"/>
              </a:solidFill>
            </a:endParaRPr>
          </a:p>
          <a:p>
            <a:pPr marL="0" lvl="0" indent="0" algn="l" rtl="0">
              <a:spcBef>
                <a:spcPts val="2133"/>
              </a:spcBef>
              <a:spcAft>
                <a:spcPts val="2133"/>
              </a:spcAft>
              <a:buNone/>
            </a:pPr>
            <a:endParaRPr sz="1467">
              <a:solidFill>
                <a:srgbClr val="000000"/>
              </a:solidFill>
            </a:endParaRPr>
          </a:p>
        </p:txBody>
      </p:sp>
      <p:sp>
        <p:nvSpPr>
          <p:cNvPr id="125" name="Google Shape;125;p18"/>
          <p:cNvSpPr txBox="1">
            <a:spLocks noGrp="1"/>
          </p:cNvSpPr>
          <p:nvPr>
            <p:ph type="title"/>
          </p:nvPr>
        </p:nvSpPr>
        <p:spPr>
          <a:xfrm>
            <a:off x="290965" y="3944"/>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GB" sz="1850"/>
              <a:t>Creating charts to answer questions    </a:t>
            </a:r>
            <a:r>
              <a:rPr lang="en-GB" sz="3600"/>
              <a:t>ncce.io/dat5-5-a2-r</a:t>
            </a:r>
            <a:endParaRPr lang="en-US" sz="3600"/>
          </a:p>
        </p:txBody>
      </p:sp>
      <p:sp>
        <p:nvSpPr>
          <p:cNvPr id="126" name="Google Shape;126;p18"/>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31</a:t>
            </a:fld>
            <a:endParaRPr/>
          </a:p>
        </p:txBody>
      </p:sp>
      <p:sp>
        <p:nvSpPr>
          <p:cNvPr id="127" name="Google Shape;127;p18"/>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Activity 2</a:t>
            </a:r>
            <a:endParaRPr/>
          </a:p>
        </p:txBody>
      </p:sp>
      <p:sp>
        <p:nvSpPr>
          <p:cNvPr id="128" name="Google Shape;128;p18"/>
          <p:cNvSpPr txBox="1">
            <a:spLocks noGrp="1"/>
          </p:cNvSpPr>
          <p:nvPr>
            <p:ph type="body" idx="1"/>
          </p:nvPr>
        </p:nvSpPr>
        <p:spPr>
          <a:xfrm>
            <a:off x="311560" y="1055599"/>
            <a:ext cx="57864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sz="2000" b="1"/>
              <a:t>Use the chart tool to answer the questions on your sheet. </a:t>
            </a:r>
            <a:endParaRPr lang="en-US" sz="2000" b="1"/>
          </a:p>
          <a:p>
            <a:pPr marL="0" lvl="0" indent="0" algn="l" rtl="0">
              <a:spcBef>
                <a:spcPts val="2133"/>
              </a:spcBef>
              <a:spcAft>
                <a:spcPts val="0"/>
              </a:spcAft>
              <a:buNone/>
            </a:pPr>
            <a:r>
              <a:rPr lang="en-GB" sz="2800" b="1"/>
              <a:t>Think carefully about the following:</a:t>
            </a:r>
            <a:endParaRPr sz="2800"/>
          </a:p>
          <a:p>
            <a:pPr marL="608965" lvl="0" indent="-456565" algn="l" rtl="0">
              <a:spcBef>
                <a:spcPts val="2133"/>
              </a:spcBef>
              <a:spcAft>
                <a:spcPts val="0"/>
              </a:spcAft>
              <a:buSzPts val="1800"/>
              <a:buChar char="●"/>
            </a:pPr>
            <a:r>
              <a:rPr lang="en-GB" sz="2800"/>
              <a:t>Which chart type have you chosen? </a:t>
            </a:r>
            <a:endParaRPr sz="2800"/>
          </a:p>
          <a:p>
            <a:pPr marL="608965" lvl="0" indent="-456565" algn="l" rtl="0">
              <a:spcBef>
                <a:spcPts val="1333"/>
              </a:spcBef>
              <a:spcAft>
                <a:spcPts val="0"/>
              </a:spcAft>
              <a:buSzPts val="1800"/>
              <a:buChar char="●"/>
            </a:pPr>
            <a:r>
              <a:rPr lang="en-GB" sz="2800"/>
              <a:t>Which fields did you choose for the x axes?</a:t>
            </a:r>
            <a:endParaRPr sz="2800"/>
          </a:p>
          <a:p>
            <a:pPr marL="608965" lvl="0" indent="-456565" algn="l" rtl="0">
              <a:spcBef>
                <a:spcPts val="1333"/>
              </a:spcBef>
              <a:spcAft>
                <a:spcPts val="0"/>
              </a:spcAft>
              <a:buSzPts val="1800"/>
              <a:buChar char="●"/>
            </a:pPr>
            <a:r>
              <a:rPr lang="en-GB" sz="2800"/>
              <a:t>Did you need to search the data to reduce the data in your graph?</a:t>
            </a:r>
            <a:endParaRPr sz="2000"/>
          </a:p>
          <a:p>
            <a:pPr marL="608965" lvl="0" indent="0" algn="l" rtl="0">
              <a:spcBef>
                <a:spcPts val="1333"/>
              </a:spcBef>
              <a:spcAft>
                <a:spcPts val="0"/>
              </a:spcAft>
              <a:buNone/>
            </a:pPr>
            <a:endParaRPr/>
          </a:p>
          <a:p>
            <a:pPr marL="0" lvl="0" indent="0" algn="l" rtl="0">
              <a:spcBef>
                <a:spcPts val="2133"/>
              </a:spcBef>
              <a:spcAft>
                <a:spcPts val="0"/>
              </a:spcAft>
              <a:buNone/>
            </a:pPr>
            <a:endParaRPr/>
          </a:p>
          <a:p>
            <a:pPr marL="0" lvl="0" indent="0" algn="l" rtl="0">
              <a:spcBef>
                <a:spcPts val="2133"/>
              </a:spcBef>
              <a:spcAft>
                <a:spcPts val="2133"/>
              </a:spcAft>
              <a:buNone/>
            </a:pPr>
            <a:endParaRPr b="1"/>
          </a:p>
        </p:txBody>
      </p:sp>
      <p:graphicFrame>
        <p:nvGraphicFramePr>
          <p:cNvPr id="129" name="Google Shape;129;p18"/>
          <p:cNvGraphicFramePr/>
          <p:nvPr/>
        </p:nvGraphicFramePr>
        <p:xfrm>
          <a:off x="6419468" y="3014804"/>
          <a:ext cx="5241633" cy="1862665"/>
        </p:xfrm>
        <a:graphic>
          <a:graphicData uri="http://schemas.openxmlformats.org/drawingml/2006/table">
            <a:tbl>
              <a:tblPr>
                <a:noFill/>
              </a:tblPr>
              <a:tblGrid>
                <a:gridCol w="1970533">
                  <a:extLst>
                    <a:ext uri="{9D8B030D-6E8A-4147-A177-3AD203B41FA5}">
                      <a16:colId xmlns:a16="http://schemas.microsoft.com/office/drawing/2014/main" val="20000"/>
                    </a:ext>
                  </a:extLst>
                </a:gridCol>
                <a:gridCol w="3271100">
                  <a:extLst>
                    <a:ext uri="{9D8B030D-6E8A-4147-A177-3AD203B41FA5}">
                      <a16:colId xmlns:a16="http://schemas.microsoft.com/office/drawing/2014/main" val="20001"/>
                    </a:ext>
                  </a:extLst>
                </a:gridCol>
              </a:tblGrid>
              <a:tr h="372533">
                <a:tc gridSpan="2">
                  <a:txBody>
                    <a:bodyPr/>
                    <a:lstStyle/>
                    <a:p>
                      <a:pPr marL="179999" lvl="0" indent="-149225" algn="l" rtl="0">
                        <a:spcBef>
                          <a:spcPts val="0"/>
                        </a:spcBef>
                        <a:spcAft>
                          <a:spcPts val="0"/>
                        </a:spcAft>
                        <a:buSzPts val="1000"/>
                        <a:buFont typeface="Quicksand"/>
                        <a:buAutoNum type="arabicPeriod"/>
                      </a:pPr>
                      <a:r>
                        <a:rPr lang="en-GB" sz="1300">
                          <a:latin typeface="Quicksand"/>
                          <a:ea typeface="Quicksand"/>
                          <a:cs typeface="Quicksand"/>
                          <a:sym typeface="Quicksand"/>
                        </a:rPr>
                        <a:t>Were there more males or females on board the Titanic?</a:t>
                      </a:r>
                      <a:endParaRPr sz="1300">
                        <a:latin typeface="Quicksand"/>
                        <a:ea typeface="Quicksand"/>
                        <a:cs typeface="Quicksand"/>
                        <a:sym typeface="Quicksand"/>
                      </a:endParaRPr>
                    </a:p>
                  </a:txBody>
                  <a:tcPr marL="121920" marR="121920" marT="60960" marB="60960"/>
                </a:tc>
                <a:tc hMerge="1">
                  <a:txBody>
                    <a:bodyPr/>
                    <a:lstStyle/>
                    <a:p>
                      <a:endParaRPr lang="en-US"/>
                    </a:p>
                  </a:txBody>
                  <a:tcPr/>
                </a:tc>
                <a:extLst>
                  <a:ext uri="{0D108BD9-81ED-4DB2-BD59-A6C34878D82A}">
                    <a16:rowId xmlns:a16="http://schemas.microsoft.com/office/drawing/2014/main" val="10000"/>
                  </a:ext>
                </a:extLst>
              </a:tr>
              <a:tr h="372533">
                <a:tc>
                  <a:txBody>
                    <a:bodyPr/>
                    <a:lstStyle/>
                    <a:p>
                      <a:pPr marL="0" lvl="0" indent="0" algn="l" rtl="0">
                        <a:spcBef>
                          <a:spcPts val="0"/>
                        </a:spcBef>
                        <a:spcAft>
                          <a:spcPts val="0"/>
                        </a:spcAft>
                        <a:buNone/>
                      </a:pPr>
                      <a:r>
                        <a:rPr lang="en-GB" sz="1200">
                          <a:latin typeface="Quicksand"/>
                          <a:ea typeface="Quicksand"/>
                          <a:cs typeface="Quicksand"/>
                          <a:sym typeface="Quicksand"/>
                        </a:rPr>
                        <a:t>Answer</a:t>
                      </a:r>
                      <a:endParaRPr sz="1200">
                        <a:latin typeface="Quicksand"/>
                        <a:ea typeface="Quicksand"/>
                        <a:cs typeface="Quicksand"/>
                        <a:sym typeface="Quicksand"/>
                      </a:endParaRPr>
                    </a:p>
                  </a:txBody>
                  <a:tcPr marL="84667" marR="84667" marT="84667" marB="84667"/>
                </a:tc>
                <a:tc>
                  <a:txBody>
                    <a:bodyPr/>
                    <a:lstStyle/>
                    <a:p>
                      <a:pPr marL="0" lvl="0" indent="0" algn="l" rtl="0">
                        <a:spcBef>
                          <a:spcPts val="0"/>
                        </a:spcBef>
                        <a:spcAft>
                          <a:spcPts val="0"/>
                        </a:spcAft>
                        <a:buNone/>
                      </a:pPr>
                      <a:endParaRPr sz="1300">
                        <a:latin typeface="Quicksand"/>
                        <a:ea typeface="Quicksand"/>
                        <a:cs typeface="Quicksand"/>
                        <a:sym typeface="Quicksand"/>
                      </a:endParaRPr>
                    </a:p>
                  </a:txBody>
                  <a:tcPr marL="84667" marR="84667" marT="84667" marB="84667"/>
                </a:tc>
                <a:extLst>
                  <a:ext uri="{0D108BD9-81ED-4DB2-BD59-A6C34878D82A}">
                    <a16:rowId xmlns:a16="http://schemas.microsoft.com/office/drawing/2014/main" val="10001"/>
                  </a:ext>
                </a:extLst>
              </a:tr>
              <a:tr h="372533">
                <a:tc>
                  <a:txBody>
                    <a:bodyPr/>
                    <a:lstStyle/>
                    <a:p>
                      <a:pPr marL="0" lvl="0" indent="0" algn="l" rtl="0">
                        <a:spcBef>
                          <a:spcPts val="0"/>
                        </a:spcBef>
                        <a:spcAft>
                          <a:spcPts val="0"/>
                        </a:spcAft>
                        <a:buNone/>
                      </a:pPr>
                      <a:r>
                        <a:rPr lang="en-GB" sz="1200">
                          <a:latin typeface="Quicksand"/>
                          <a:ea typeface="Quicksand"/>
                          <a:cs typeface="Quicksand"/>
                          <a:sym typeface="Quicksand"/>
                        </a:rPr>
                        <a:t>Chart type used</a:t>
                      </a:r>
                      <a:endParaRPr sz="1200">
                        <a:latin typeface="Quicksand"/>
                        <a:ea typeface="Quicksand"/>
                        <a:cs typeface="Quicksand"/>
                        <a:sym typeface="Quicksand"/>
                      </a:endParaRPr>
                    </a:p>
                  </a:txBody>
                  <a:tcPr marL="84667" marR="84667" marT="84667" marB="84667"/>
                </a:tc>
                <a:tc>
                  <a:txBody>
                    <a:bodyPr/>
                    <a:lstStyle/>
                    <a:p>
                      <a:pPr marL="0" lvl="0" indent="0" algn="l" rtl="0">
                        <a:spcBef>
                          <a:spcPts val="0"/>
                        </a:spcBef>
                        <a:spcAft>
                          <a:spcPts val="0"/>
                        </a:spcAft>
                        <a:buNone/>
                      </a:pPr>
                      <a:endParaRPr sz="1300">
                        <a:latin typeface="Quicksand"/>
                        <a:ea typeface="Quicksand"/>
                        <a:cs typeface="Quicksand"/>
                        <a:sym typeface="Quicksand"/>
                      </a:endParaRPr>
                    </a:p>
                  </a:txBody>
                  <a:tcPr marL="84667" marR="84667" marT="84667" marB="84667"/>
                </a:tc>
                <a:extLst>
                  <a:ext uri="{0D108BD9-81ED-4DB2-BD59-A6C34878D82A}">
                    <a16:rowId xmlns:a16="http://schemas.microsoft.com/office/drawing/2014/main" val="10002"/>
                  </a:ext>
                </a:extLst>
              </a:tr>
              <a:tr h="372533">
                <a:tc>
                  <a:txBody>
                    <a:bodyPr/>
                    <a:lstStyle/>
                    <a:p>
                      <a:pPr marL="0" lvl="0" indent="0" algn="l" rtl="0">
                        <a:spcBef>
                          <a:spcPts val="0"/>
                        </a:spcBef>
                        <a:spcAft>
                          <a:spcPts val="0"/>
                        </a:spcAft>
                        <a:buNone/>
                      </a:pPr>
                      <a:r>
                        <a:rPr lang="en-GB" sz="1200">
                          <a:latin typeface="Quicksand"/>
                          <a:ea typeface="Quicksand"/>
                          <a:cs typeface="Quicksand"/>
                          <a:sym typeface="Quicksand"/>
                        </a:rPr>
                        <a:t>x axes</a:t>
                      </a:r>
                      <a:endParaRPr sz="1200">
                        <a:latin typeface="Quicksand"/>
                        <a:ea typeface="Quicksand"/>
                        <a:cs typeface="Quicksand"/>
                        <a:sym typeface="Quicksand"/>
                      </a:endParaRPr>
                    </a:p>
                  </a:txBody>
                  <a:tcPr marL="84667" marR="84667" marT="84667" marB="84667"/>
                </a:tc>
                <a:tc>
                  <a:txBody>
                    <a:bodyPr/>
                    <a:lstStyle/>
                    <a:p>
                      <a:pPr marL="0" lvl="0" indent="0" algn="l" rtl="0">
                        <a:spcBef>
                          <a:spcPts val="0"/>
                        </a:spcBef>
                        <a:spcAft>
                          <a:spcPts val="0"/>
                        </a:spcAft>
                        <a:buNone/>
                      </a:pPr>
                      <a:endParaRPr sz="1300">
                        <a:latin typeface="Quicksand"/>
                        <a:ea typeface="Quicksand"/>
                        <a:cs typeface="Quicksand"/>
                        <a:sym typeface="Quicksand"/>
                      </a:endParaRPr>
                    </a:p>
                  </a:txBody>
                  <a:tcPr marL="84667" marR="84667" marT="84667" marB="84667"/>
                </a:tc>
                <a:extLst>
                  <a:ext uri="{0D108BD9-81ED-4DB2-BD59-A6C34878D82A}">
                    <a16:rowId xmlns:a16="http://schemas.microsoft.com/office/drawing/2014/main" val="10003"/>
                  </a:ext>
                </a:extLst>
              </a:tr>
              <a:tr h="372533">
                <a:tc>
                  <a:txBody>
                    <a:bodyPr/>
                    <a:lstStyle/>
                    <a:p>
                      <a:pPr marL="0" lvl="0" indent="0" algn="l" rtl="0">
                        <a:spcBef>
                          <a:spcPts val="0"/>
                        </a:spcBef>
                        <a:spcAft>
                          <a:spcPts val="0"/>
                        </a:spcAft>
                        <a:buNone/>
                      </a:pPr>
                      <a:r>
                        <a:rPr lang="en-GB" sz="1200">
                          <a:latin typeface="Quicksand"/>
                          <a:ea typeface="Quicksand"/>
                          <a:cs typeface="Quicksand"/>
                          <a:sym typeface="Quicksand"/>
                        </a:rPr>
                        <a:t>Search (if needed)</a:t>
                      </a:r>
                      <a:endParaRPr sz="1200">
                        <a:latin typeface="Quicksand"/>
                        <a:ea typeface="Quicksand"/>
                        <a:cs typeface="Quicksand"/>
                        <a:sym typeface="Quicksand"/>
                      </a:endParaRPr>
                    </a:p>
                  </a:txBody>
                  <a:tcPr marL="84667" marR="84667" marT="84667" marB="84667"/>
                </a:tc>
                <a:tc>
                  <a:txBody>
                    <a:bodyPr/>
                    <a:lstStyle/>
                    <a:p>
                      <a:pPr marL="0" lvl="0" indent="0" algn="l" rtl="0">
                        <a:spcBef>
                          <a:spcPts val="0"/>
                        </a:spcBef>
                        <a:spcAft>
                          <a:spcPts val="0"/>
                        </a:spcAft>
                        <a:buNone/>
                      </a:pPr>
                      <a:endParaRPr sz="1300">
                        <a:latin typeface="Quicksand"/>
                        <a:ea typeface="Quicksand"/>
                        <a:cs typeface="Quicksand"/>
                        <a:sym typeface="Quicksand"/>
                      </a:endParaRPr>
                    </a:p>
                  </a:txBody>
                  <a:tcPr marL="84667" marR="84667" marT="84667" marB="84667"/>
                </a:tc>
                <a:extLst>
                  <a:ext uri="{0D108BD9-81ED-4DB2-BD59-A6C34878D82A}">
                    <a16:rowId xmlns:a16="http://schemas.microsoft.com/office/drawing/2014/main" val="10004"/>
                  </a:ext>
                </a:extLst>
              </a:tr>
            </a:tbl>
          </a:graphicData>
        </a:graphic>
      </p:graphicFrame>
      <p:graphicFrame>
        <p:nvGraphicFramePr>
          <p:cNvPr id="130" name="Google Shape;130;p18"/>
          <p:cNvGraphicFramePr/>
          <p:nvPr/>
        </p:nvGraphicFramePr>
        <p:xfrm>
          <a:off x="6419468" y="5183859"/>
          <a:ext cx="5241633" cy="745066"/>
        </p:xfrm>
        <a:graphic>
          <a:graphicData uri="http://schemas.openxmlformats.org/drawingml/2006/table">
            <a:tbl>
              <a:tblPr>
                <a:noFill/>
              </a:tblPr>
              <a:tblGrid>
                <a:gridCol w="1970533">
                  <a:extLst>
                    <a:ext uri="{9D8B030D-6E8A-4147-A177-3AD203B41FA5}">
                      <a16:colId xmlns:a16="http://schemas.microsoft.com/office/drawing/2014/main" val="20000"/>
                    </a:ext>
                  </a:extLst>
                </a:gridCol>
                <a:gridCol w="3271100">
                  <a:extLst>
                    <a:ext uri="{9D8B030D-6E8A-4147-A177-3AD203B41FA5}">
                      <a16:colId xmlns:a16="http://schemas.microsoft.com/office/drawing/2014/main" val="20001"/>
                    </a:ext>
                  </a:extLst>
                </a:gridCol>
              </a:tblGrid>
              <a:tr h="372533">
                <a:tc gridSpan="2">
                  <a:txBody>
                    <a:bodyPr/>
                    <a:lstStyle/>
                    <a:p>
                      <a:pPr marL="0" lvl="0" indent="0" algn="l" rtl="0">
                        <a:spcBef>
                          <a:spcPts val="0"/>
                        </a:spcBef>
                        <a:spcAft>
                          <a:spcPts val="0"/>
                        </a:spcAft>
                        <a:buNone/>
                      </a:pPr>
                      <a:r>
                        <a:rPr lang="en-GB" sz="1300">
                          <a:latin typeface="Quicksand"/>
                          <a:ea typeface="Quicksand"/>
                          <a:cs typeface="Quicksand"/>
                          <a:sym typeface="Quicksand"/>
                        </a:rPr>
                        <a:t>2. In which city did least people board the Titanic?</a:t>
                      </a:r>
                      <a:endParaRPr sz="1300">
                        <a:latin typeface="Quicksand"/>
                        <a:ea typeface="Quicksand"/>
                        <a:cs typeface="Quicksand"/>
                        <a:sym typeface="Quicksand"/>
                      </a:endParaRPr>
                    </a:p>
                  </a:txBody>
                  <a:tcPr marL="121920" marR="121920" marT="60960" marB="60960"/>
                </a:tc>
                <a:tc hMerge="1">
                  <a:txBody>
                    <a:bodyPr/>
                    <a:lstStyle/>
                    <a:p>
                      <a:endParaRPr lang="en-US"/>
                    </a:p>
                  </a:txBody>
                  <a:tcPr/>
                </a:tc>
                <a:extLst>
                  <a:ext uri="{0D108BD9-81ED-4DB2-BD59-A6C34878D82A}">
                    <a16:rowId xmlns:a16="http://schemas.microsoft.com/office/drawing/2014/main" val="10000"/>
                  </a:ext>
                </a:extLst>
              </a:tr>
              <a:tr h="372533">
                <a:tc>
                  <a:txBody>
                    <a:bodyPr/>
                    <a:lstStyle/>
                    <a:p>
                      <a:pPr marL="0" lvl="0" indent="0" algn="l" rtl="0">
                        <a:spcBef>
                          <a:spcPts val="0"/>
                        </a:spcBef>
                        <a:spcAft>
                          <a:spcPts val="0"/>
                        </a:spcAft>
                        <a:buNone/>
                      </a:pPr>
                      <a:r>
                        <a:rPr lang="en-GB" sz="1200">
                          <a:latin typeface="Quicksand"/>
                          <a:ea typeface="Quicksand"/>
                          <a:cs typeface="Quicksand"/>
                          <a:sym typeface="Quicksand"/>
                        </a:rPr>
                        <a:t>Answer</a:t>
                      </a:r>
                      <a:endParaRPr sz="1200">
                        <a:latin typeface="Quicksand"/>
                        <a:ea typeface="Quicksand"/>
                        <a:cs typeface="Quicksand"/>
                        <a:sym typeface="Quicksand"/>
                      </a:endParaRPr>
                    </a:p>
                  </a:txBody>
                  <a:tcPr marL="84667" marR="84667" marT="84667" marB="84667"/>
                </a:tc>
                <a:tc>
                  <a:txBody>
                    <a:bodyPr/>
                    <a:lstStyle/>
                    <a:p>
                      <a:pPr marL="0" lvl="0" indent="0" algn="l" rtl="0">
                        <a:spcBef>
                          <a:spcPts val="0"/>
                        </a:spcBef>
                        <a:spcAft>
                          <a:spcPts val="0"/>
                        </a:spcAft>
                        <a:buNone/>
                      </a:pPr>
                      <a:endParaRPr sz="1300">
                        <a:latin typeface="Quicksand"/>
                        <a:ea typeface="Quicksand"/>
                        <a:cs typeface="Quicksand"/>
                        <a:sym typeface="Quicksand"/>
                      </a:endParaRPr>
                    </a:p>
                  </a:txBody>
                  <a:tcPr marL="84667" marR="84667" marT="84667" marB="84667"/>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body" idx="1"/>
          </p:nvPr>
        </p:nvSpPr>
        <p:spPr>
          <a:xfrm>
            <a:off x="311560" y="1158570"/>
            <a:ext cx="5462000" cy="487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GB" sz="2800"/>
              <a:t>Think about the charts created in this lesson. With a partner, </a:t>
            </a:r>
            <a:r>
              <a:rPr lang="en-GB" sz="2800" err="1"/>
              <a:t>discuss:How</a:t>
            </a:r>
            <a:r>
              <a:rPr lang="en-GB" sz="2800"/>
              <a:t> did you decide on which chart type to use? </a:t>
            </a:r>
            <a:endParaRPr lang="en-US" sz="2800"/>
          </a:p>
          <a:p>
            <a:pPr marL="0" indent="0">
              <a:buNone/>
            </a:pPr>
            <a:endParaRPr lang="en-GB" sz="2800"/>
          </a:p>
          <a:p>
            <a:pPr marL="0" indent="0">
              <a:buNone/>
            </a:pPr>
            <a:endParaRPr lang="en-GB" sz="2800"/>
          </a:p>
          <a:p>
            <a:pPr marL="1218565" indent="0">
              <a:buNone/>
            </a:pPr>
            <a:r>
              <a:rPr lang="en-GB" sz="2800"/>
              <a:t>Answer on the bottom of your worksheets:</a:t>
            </a:r>
            <a:endParaRPr sz="2800"/>
          </a:p>
          <a:p>
            <a:pPr marL="608965" lvl="0" indent="-456565" algn="l" rtl="0">
              <a:lnSpc>
                <a:spcPct val="100000"/>
              </a:lnSpc>
              <a:spcBef>
                <a:spcPts val="0"/>
              </a:spcBef>
              <a:spcAft>
                <a:spcPts val="0"/>
              </a:spcAft>
              <a:buSzPts val="1800"/>
              <a:buChar char="●"/>
            </a:pPr>
            <a:r>
              <a:rPr lang="en-GB" sz="2800"/>
              <a:t>If you had been creating these charts on paper, how would this process have been different? </a:t>
            </a:r>
            <a:endParaRPr sz="2800"/>
          </a:p>
        </p:txBody>
      </p:sp>
      <p:sp>
        <p:nvSpPr>
          <p:cNvPr id="136" name="Google Shape;136;p19"/>
          <p:cNvSpPr txBox="1">
            <a:spLocks noGrp="1"/>
          </p:cNvSpPr>
          <p:nvPr>
            <p:ph type="title"/>
          </p:nvPr>
        </p:nvSpPr>
        <p:spPr>
          <a:xfrm>
            <a:off x="414533" y="426133"/>
            <a:ext cx="11361600" cy="9308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GB"/>
              <a:t>Using a computer to produce charts</a:t>
            </a:r>
            <a:endParaRPr/>
          </a:p>
        </p:txBody>
      </p:sp>
      <p:sp>
        <p:nvSpPr>
          <p:cNvPr id="137" name="Google Shape;137;p19"/>
          <p:cNvSpPr txBox="1">
            <a:spLocks noGrp="1"/>
          </p:cNvSpPr>
          <p:nvPr>
            <p:ph type="sldNum" idx="12"/>
          </p:nvPr>
        </p:nvSpPr>
        <p:spPr>
          <a:xfrm>
            <a:off x="11776267" y="6439067"/>
            <a:ext cx="415600" cy="418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32</a:t>
            </a:fld>
            <a:endParaRPr/>
          </a:p>
        </p:txBody>
      </p:sp>
      <p:sp>
        <p:nvSpPr>
          <p:cNvPr id="138" name="Google Shape;138;p19"/>
          <p:cNvSpPr txBox="1">
            <a:spLocks noGrp="1"/>
          </p:cNvSpPr>
          <p:nvPr>
            <p:ph type="subTitle" idx="3"/>
          </p:nvPr>
        </p:nvSpPr>
        <p:spPr>
          <a:xfrm>
            <a:off x="7010400" y="0"/>
            <a:ext cx="4753200" cy="418800"/>
          </a:xfrm>
          <a:prstGeom prst="rect">
            <a:avLst/>
          </a:prstGeom>
        </p:spPr>
        <p:txBody>
          <a:bodyPr spcFirstLastPara="1" wrap="square" lIns="121900" tIns="121900" rIns="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GB"/>
              <a:t>Plenary</a:t>
            </a:r>
            <a:endParaRPr/>
          </a:p>
        </p:txBody>
      </p:sp>
      <p:pic>
        <p:nvPicPr>
          <p:cNvPr id="139" name="Google Shape;139;p19"/>
          <p:cNvPicPr preferRelativeResize="0"/>
          <p:nvPr/>
        </p:nvPicPr>
        <p:blipFill>
          <a:blip r:embed="rId3">
            <a:alphaModFix/>
          </a:blip>
          <a:stretch>
            <a:fillRect/>
          </a:stretch>
        </p:blipFill>
        <p:spPr>
          <a:xfrm>
            <a:off x="6276795" y="1768934"/>
            <a:ext cx="5575107" cy="297276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25D15AE-9C80-A3BB-E9DB-3D7321885B22}"/>
              </a:ext>
            </a:extLst>
          </p:cNvPr>
          <p:cNvSpPr txBox="1"/>
          <p:nvPr/>
        </p:nvSpPr>
        <p:spPr>
          <a:xfrm>
            <a:off x="274021" y="5935168"/>
            <a:ext cx="1099957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mn-lt"/>
                <a:cs typeface="+mn-lt"/>
                <a:hlinkClick r:id="rId2"/>
              </a:rPr>
              <a:t>Get Set 4 PE - Lesson Plan -2 for Year 5 OAA</a:t>
            </a:r>
            <a:br>
              <a:rPr lang="en-GB" dirty="0"/>
            </a:br>
            <a:r>
              <a:rPr lang="en-GB" dirty="0">
                <a:hlinkClick r:id="rId3"/>
              </a:rPr>
              <a:t>ksmith@ohacademy.co.uk</a:t>
            </a:r>
            <a:br>
              <a:rPr lang="en-GB" dirty="0"/>
            </a:br>
            <a:r>
              <a:rPr lang="en-GB" dirty="0"/>
              <a:t>Herman2025</a:t>
            </a:r>
            <a:endParaRPr lang="en-US" dirty="0"/>
          </a:p>
        </p:txBody>
      </p:sp>
      <p:pic>
        <p:nvPicPr>
          <p:cNvPr id="2" name="Picture 1" descr="A screenshot of a computer screen&#10;&#10;AI-generated content may be incorrect.">
            <a:extLst>
              <a:ext uri="{FF2B5EF4-FFF2-40B4-BE49-F238E27FC236}">
                <a16:creationId xmlns:a16="http://schemas.microsoft.com/office/drawing/2014/main" id="{52E7F7C7-BD88-49A2-525E-87028A347CF0}"/>
              </a:ext>
            </a:extLst>
          </p:cNvPr>
          <p:cNvPicPr>
            <a:picLocks noChangeAspect="1"/>
          </p:cNvPicPr>
          <p:nvPr/>
        </p:nvPicPr>
        <p:blipFill>
          <a:blip r:embed="rId4"/>
          <a:stretch>
            <a:fillRect/>
          </a:stretch>
        </p:blipFill>
        <p:spPr>
          <a:xfrm>
            <a:off x="216243" y="-1726"/>
            <a:ext cx="11759514" cy="5944994"/>
          </a:xfrm>
          <a:prstGeom prst="rect">
            <a:avLst/>
          </a:prstGeom>
        </p:spPr>
      </p:pic>
    </p:spTree>
    <p:extLst>
      <p:ext uri="{BB962C8B-B14F-4D97-AF65-F5344CB8AC3E}">
        <p14:creationId xmlns:p14="http://schemas.microsoft.com/office/powerpoint/2010/main" val="386562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B527A-A055-A03D-10C1-7D4869A494C2}"/>
              </a:ext>
            </a:extLst>
          </p:cNvPr>
          <p:cNvSpPr>
            <a:spLocks noGrp="1"/>
          </p:cNvSpPr>
          <p:nvPr>
            <p:ph type="title"/>
          </p:nvPr>
        </p:nvSpPr>
        <p:spPr/>
        <p:txBody>
          <a:bodyPr/>
          <a:lstStyle/>
          <a:p>
            <a:r>
              <a:rPr lang="en-GB">
                <a:ea typeface="Calibri Light"/>
                <a:cs typeface="Calibri Light"/>
              </a:rPr>
              <a:t>Talk Partners:</a:t>
            </a:r>
            <a:endParaRPr lang="en-GB"/>
          </a:p>
        </p:txBody>
      </p:sp>
      <p:pic>
        <p:nvPicPr>
          <p:cNvPr id="4" name="Picture 7" descr="Logo&#10;&#10;Description automatically generated">
            <a:extLst>
              <a:ext uri="{FF2B5EF4-FFF2-40B4-BE49-F238E27FC236}">
                <a16:creationId xmlns:a16="http://schemas.microsoft.com/office/drawing/2014/main" id="{8788C344-2EB8-5F56-DB98-EEA4DDC8C478}"/>
              </a:ext>
            </a:extLst>
          </p:cNvPr>
          <p:cNvPicPr>
            <a:picLocks noChangeAspect="1"/>
          </p:cNvPicPr>
          <p:nvPr/>
        </p:nvPicPr>
        <p:blipFill>
          <a:blip r:embed="rId2"/>
          <a:stretch>
            <a:fillRect/>
          </a:stretch>
        </p:blipFill>
        <p:spPr>
          <a:xfrm>
            <a:off x="388616" y="1810334"/>
            <a:ext cx="10966861" cy="2056038"/>
          </a:xfrm>
          <a:prstGeom prst="rect">
            <a:avLst/>
          </a:prstGeom>
        </p:spPr>
      </p:pic>
    </p:spTree>
    <p:extLst>
      <p:ext uri="{BB962C8B-B14F-4D97-AF65-F5344CB8AC3E}">
        <p14:creationId xmlns:p14="http://schemas.microsoft.com/office/powerpoint/2010/main" val="3977583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EA65-CD7D-A625-6720-D456C75F10FD}"/>
              </a:ext>
            </a:extLst>
          </p:cNvPr>
          <p:cNvSpPr>
            <a:spLocks noGrp="1"/>
          </p:cNvSpPr>
          <p:nvPr>
            <p:ph type="title"/>
          </p:nvPr>
        </p:nvSpPr>
        <p:spPr>
          <a:xfrm>
            <a:off x="636934" y="583240"/>
            <a:ext cx="10515600" cy="1325563"/>
          </a:xfrm>
        </p:spPr>
        <p:txBody>
          <a:bodyPr>
            <a:normAutofit fontScale="90000"/>
          </a:bodyPr>
          <a:lstStyle/>
          <a:p>
            <a:br>
              <a:rPr lang="en-GB">
                <a:ea typeface="Calibri Light"/>
                <a:cs typeface="Calibri Light"/>
              </a:rPr>
            </a:br>
            <a:br>
              <a:rPr lang="en-GB">
                <a:ea typeface="Calibri Light"/>
                <a:cs typeface="Calibri Light"/>
              </a:rPr>
            </a:br>
            <a:r>
              <a:rPr lang="en-GB" b="1">
                <a:solidFill>
                  <a:srgbClr val="0070C0"/>
                </a:solidFill>
                <a:ea typeface="Calibri Light"/>
                <a:cs typeface="Calibri Light"/>
              </a:rPr>
              <a:t>3.4 ,  3.7,   4,   4.3 , ____, 4.6 , ____</a:t>
            </a:r>
            <a:br>
              <a:rPr lang="en-GB">
                <a:ea typeface="Calibri Light"/>
                <a:cs typeface="Calibri Light"/>
              </a:rPr>
            </a:br>
            <a:br>
              <a:rPr lang="en-GB">
                <a:ea typeface="Calibri Light"/>
                <a:cs typeface="Calibri Light"/>
              </a:rPr>
            </a:br>
            <a:r>
              <a:rPr lang="en-GB">
                <a:ea typeface="Calibri Light"/>
                <a:cs typeface="Calibri Light"/>
              </a:rPr>
              <a:t> </a:t>
            </a:r>
            <a:br>
              <a:rPr lang="en-GB">
                <a:ea typeface="Calibri Light"/>
                <a:cs typeface="Calibri Light"/>
              </a:rPr>
            </a:br>
            <a:br>
              <a:rPr lang="en-GB">
                <a:ea typeface="Calibri Light"/>
                <a:cs typeface="Calibri Light"/>
              </a:rPr>
            </a:br>
            <a:r>
              <a:rPr lang="en-GB" b="1">
                <a:solidFill>
                  <a:srgbClr val="00B050"/>
                </a:solidFill>
                <a:ea typeface="Calibri Light"/>
                <a:cs typeface="Calibri Light"/>
              </a:rPr>
              <a:t>5.11 ,    5.13,   _____,  5.17,   5. 19 </a:t>
            </a:r>
          </a:p>
        </p:txBody>
      </p:sp>
      <p:sp>
        <p:nvSpPr>
          <p:cNvPr id="3" name="TextBox 2">
            <a:extLst>
              <a:ext uri="{FF2B5EF4-FFF2-40B4-BE49-F238E27FC236}">
                <a16:creationId xmlns:a16="http://schemas.microsoft.com/office/drawing/2014/main" id="{9C73FE1C-D16E-8559-A7A2-090D762BB3B2}"/>
              </a:ext>
            </a:extLst>
          </p:cNvPr>
          <p:cNvSpPr txBox="1"/>
          <p:nvPr/>
        </p:nvSpPr>
        <p:spPr>
          <a:xfrm>
            <a:off x="634699" y="4371300"/>
            <a:ext cx="1074662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solidFill>
                  <a:srgbClr val="FF0000"/>
                </a:solidFill>
                <a:ea typeface="Calibri"/>
                <a:cs typeface="Calibri"/>
              </a:rPr>
              <a:t>Challenge: - 4.59 , - 4.55, -4. 51 , _______</a:t>
            </a:r>
          </a:p>
        </p:txBody>
      </p:sp>
    </p:spTree>
    <p:extLst>
      <p:ext uri="{BB962C8B-B14F-4D97-AF65-F5344CB8AC3E}">
        <p14:creationId xmlns:p14="http://schemas.microsoft.com/office/powerpoint/2010/main" val="193918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6E79C-B70D-DC0B-4871-74361F81C6B2}"/>
              </a:ext>
            </a:extLst>
          </p:cNvPr>
          <p:cNvSpPr txBox="1"/>
          <p:nvPr/>
        </p:nvSpPr>
        <p:spPr>
          <a:xfrm>
            <a:off x="559129" y="1546266"/>
            <a:ext cx="110712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a:latin typeface="Comic Sans MS"/>
                <a:ea typeface="+mn-lt"/>
                <a:cs typeface="+mn-lt"/>
              </a:rPr>
              <a:t>Use a comparison symbol to compare the charts below.</a:t>
            </a:r>
            <a:endParaRPr lang="en-US" sz="2800">
              <a:latin typeface="Comic Sans MS"/>
            </a:endParaRPr>
          </a:p>
        </p:txBody>
      </p:sp>
      <p:pic>
        <p:nvPicPr>
          <p:cNvPr id="3" name="Picture 3" descr="Shape, bubble chart&#10;&#10;Description automatically generated">
            <a:extLst>
              <a:ext uri="{FF2B5EF4-FFF2-40B4-BE49-F238E27FC236}">
                <a16:creationId xmlns:a16="http://schemas.microsoft.com/office/drawing/2014/main" id="{2B7BFF6A-2B29-B0F8-4DB8-D83A77CB3C6F}"/>
              </a:ext>
            </a:extLst>
          </p:cNvPr>
          <p:cNvPicPr>
            <a:picLocks noChangeAspect="1"/>
          </p:cNvPicPr>
          <p:nvPr/>
        </p:nvPicPr>
        <p:blipFill>
          <a:blip r:embed="rId2"/>
          <a:stretch>
            <a:fillRect/>
          </a:stretch>
        </p:blipFill>
        <p:spPr>
          <a:xfrm>
            <a:off x="170988" y="2068544"/>
            <a:ext cx="11788238" cy="3632958"/>
          </a:xfrm>
          <a:prstGeom prst="rect">
            <a:avLst/>
          </a:prstGeom>
        </p:spPr>
      </p:pic>
      <p:sp>
        <p:nvSpPr>
          <p:cNvPr id="4" name="TextBox 3">
            <a:extLst>
              <a:ext uri="{FF2B5EF4-FFF2-40B4-BE49-F238E27FC236}">
                <a16:creationId xmlns:a16="http://schemas.microsoft.com/office/drawing/2014/main" id="{E3C163A6-CC6D-85E5-BE8E-FDEC80D97302}"/>
              </a:ext>
            </a:extLst>
          </p:cNvPr>
          <p:cNvSpPr txBox="1"/>
          <p:nvPr/>
        </p:nvSpPr>
        <p:spPr>
          <a:xfrm>
            <a:off x="-4864" y="301689"/>
            <a:ext cx="121896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t>Talk partners: Which number is greater and how do you know?</a:t>
            </a:r>
          </a:p>
        </p:txBody>
      </p:sp>
    </p:spTree>
    <p:extLst>
      <p:ext uri="{BB962C8B-B14F-4D97-AF65-F5344CB8AC3E}">
        <p14:creationId xmlns:p14="http://schemas.microsoft.com/office/powerpoint/2010/main" val="776492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15FC652-B8C3-C2F1-95CB-3112E2766037}"/>
              </a:ext>
            </a:extLst>
          </p:cNvPr>
          <p:cNvSpPr txBox="1">
            <a:spLocks/>
          </p:cNvSpPr>
          <p:nvPr/>
        </p:nvSpPr>
        <p:spPr>
          <a:xfrm>
            <a:off x="175415" y="-358943"/>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000" kern="0">
              <a:solidFill>
                <a:schemeClr val="tx1"/>
              </a:solidFill>
            </a:endParaRPr>
          </a:p>
          <a:p>
            <a:pPr marL="0" indent="0">
              <a:lnSpc>
                <a:spcPct val="114999"/>
              </a:lnSpc>
              <a:buNone/>
            </a:pPr>
            <a:r>
              <a:rPr lang="en" sz="2000" u="sng" kern="0">
                <a:solidFill>
                  <a:schemeClr val="tx1"/>
                </a:solidFill>
                <a:latin typeface="Comic Sans MS"/>
              </a:rPr>
              <a:t>TBAT: order and compare decimals.</a:t>
            </a:r>
            <a:endParaRPr lang="en" u="sng">
              <a:solidFill>
                <a:schemeClr val="tx1"/>
              </a:solidFill>
            </a:endParaRPr>
          </a:p>
        </p:txBody>
      </p:sp>
      <p:sp>
        <p:nvSpPr>
          <p:cNvPr id="2" name="TextBox 1">
            <a:extLst>
              <a:ext uri="{FF2B5EF4-FFF2-40B4-BE49-F238E27FC236}">
                <a16:creationId xmlns:a16="http://schemas.microsoft.com/office/drawing/2014/main" id="{6996E79C-B70D-DC0B-4871-74361F81C6B2}"/>
              </a:ext>
            </a:extLst>
          </p:cNvPr>
          <p:cNvSpPr txBox="1"/>
          <p:nvPr/>
        </p:nvSpPr>
        <p:spPr>
          <a:xfrm>
            <a:off x="559129" y="808874"/>
            <a:ext cx="110712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We can use a number line to help us order decimal numbers.</a:t>
            </a:r>
          </a:p>
          <a:p>
            <a:r>
              <a:rPr lang="en-GB" sz="2400">
                <a:latin typeface="Comic Sans MS"/>
              </a:rPr>
              <a:t>Whiteboard work: </a:t>
            </a:r>
          </a:p>
        </p:txBody>
      </p:sp>
      <p:pic>
        <p:nvPicPr>
          <p:cNvPr id="4" name="Picture 5" descr="Timeline&#10;&#10;Description automatically generated">
            <a:extLst>
              <a:ext uri="{FF2B5EF4-FFF2-40B4-BE49-F238E27FC236}">
                <a16:creationId xmlns:a16="http://schemas.microsoft.com/office/drawing/2014/main" id="{DF543D4F-F42B-1BD3-D1AE-52E1ECB6458F}"/>
              </a:ext>
            </a:extLst>
          </p:cNvPr>
          <p:cNvPicPr>
            <a:picLocks noChangeAspect="1"/>
          </p:cNvPicPr>
          <p:nvPr/>
        </p:nvPicPr>
        <p:blipFill>
          <a:blip r:embed="rId2"/>
          <a:stretch>
            <a:fillRect/>
          </a:stretch>
        </p:blipFill>
        <p:spPr>
          <a:xfrm>
            <a:off x="176873" y="2294126"/>
            <a:ext cx="11818060" cy="4181700"/>
          </a:xfrm>
          <a:prstGeom prst="rect">
            <a:avLst/>
          </a:prstGeom>
        </p:spPr>
      </p:pic>
      <p:pic>
        <p:nvPicPr>
          <p:cNvPr id="6" name="Picture 7">
            <a:extLst>
              <a:ext uri="{FF2B5EF4-FFF2-40B4-BE49-F238E27FC236}">
                <a16:creationId xmlns:a16="http://schemas.microsoft.com/office/drawing/2014/main" id="{C3B40E7A-5003-C0EF-B271-E03763DF0333}"/>
              </a:ext>
            </a:extLst>
          </p:cNvPr>
          <p:cNvPicPr>
            <a:picLocks noChangeAspect="1"/>
          </p:cNvPicPr>
          <p:nvPr/>
        </p:nvPicPr>
        <p:blipFill>
          <a:blip r:embed="rId3"/>
          <a:stretch>
            <a:fillRect/>
          </a:stretch>
        </p:blipFill>
        <p:spPr>
          <a:xfrm>
            <a:off x="4101346" y="1249575"/>
            <a:ext cx="5524005" cy="919019"/>
          </a:xfrm>
          <a:prstGeom prst="rect">
            <a:avLst/>
          </a:prstGeom>
        </p:spPr>
      </p:pic>
    </p:spTree>
    <p:extLst>
      <p:ext uri="{BB962C8B-B14F-4D97-AF65-F5344CB8AC3E}">
        <p14:creationId xmlns:p14="http://schemas.microsoft.com/office/powerpoint/2010/main" val="214966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15FC652-B8C3-C2F1-95CB-3112E2766037}"/>
              </a:ext>
            </a:extLst>
          </p:cNvPr>
          <p:cNvSpPr txBox="1">
            <a:spLocks/>
          </p:cNvSpPr>
          <p:nvPr/>
        </p:nvSpPr>
        <p:spPr>
          <a:xfrm>
            <a:off x="185311" y="115134"/>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000" kern="0">
              <a:solidFill>
                <a:schemeClr val="tx1"/>
              </a:solidFill>
            </a:endParaRPr>
          </a:p>
          <a:p>
            <a:pPr marL="0" indent="0">
              <a:lnSpc>
                <a:spcPct val="114999"/>
              </a:lnSpc>
              <a:buNone/>
            </a:pPr>
            <a:r>
              <a:rPr lang="en" sz="2000" u="sng" kern="0">
                <a:solidFill>
                  <a:schemeClr val="tx1"/>
                </a:solidFill>
                <a:latin typeface="Comic Sans MS"/>
              </a:rPr>
              <a:t>TBAT: order and compare decimals.</a:t>
            </a:r>
            <a:endParaRPr lang="en" u="sng">
              <a:solidFill>
                <a:schemeClr val="tx1"/>
              </a:solidFill>
            </a:endParaRPr>
          </a:p>
        </p:txBody>
      </p:sp>
      <p:sp>
        <p:nvSpPr>
          <p:cNvPr id="2" name="TextBox 1">
            <a:extLst>
              <a:ext uri="{FF2B5EF4-FFF2-40B4-BE49-F238E27FC236}">
                <a16:creationId xmlns:a16="http://schemas.microsoft.com/office/drawing/2014/main" id="{6996E79C-B70D-DC0B-4871-74361F81C6B2}"/>
              </a:ext>
            </a:extLst>
          </p:cNvPr>
          <p:cNvSpPr txBox="1"/>
          <p:nvPr/>
        </p:nvSpPr>
        <p:spPr>
          <a:xfrm>
            <a:off x="559129" y="1714501"/>
            <a:ext cx="11071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We can order decimal numbers using our existing knowledge of place value.</a:t>
            </a:r>
            <a:endParaRPr lang="en-US">
              <a:latin typeface="Comic Sans MS"/>
            </a:endParaRPr>
          </a:p>
        </p:txBody>
      </p:sp>
      <p:pic>
        <p:nvPicPr>
          <p:cNvPr id="3" name="Picture 6">
            <a:extLst>
              <a:ext uri="{FF2B5EF4-FFF2-40B4-BE49-F238E27FC236}">
                <a16:creationId xmlns:a16="http://schemas.microsoft.com/office/drawing/2014/main" id="{5A8DB1B3-8D8A-DA2E-427B-A59E4727894E}"/>
              </a:ext>
            </a:extLst>
          </p:cNvPr>
          <p:cNvPicPr>
            <a:picLocks noChangeAspect="1"/>
          </p:cNvPicPr>
          <p:nvPr/>
        </p:nvPicPr>
        <p:blipFill>
          <a:blip r:embed="rId2"/>
          <a:stretch>
            <a:fillRect/>
          </a:stretch>
        </p:blipFill>
        <p:spPr>
          <a:xfrm>
            <a:off x="188907" y="2341731"/>
            <a:ext cx="11454178" cy="773439"/>
          </a:xfrm>
          <a:prstGeom prst="rect">
            <a:avLst/>
          </a:prstGeom>
        </p:spPr>
      </p:pic>
      <p:sp>
        <p:nvSpPr>
          <p:cNvPr id="7" name="TextBox 6">
            <a:extLst>
              <a:ext uri="{FF2B5EF4-FFF2-40B4-BE49-F238E27FC236}">
                <a16:creationId xmlns:a16="http://schemas.microsoft.com/office/drawing/2014/main" id="{C0A627B4-6446-9A8E-5831-A54504645C58}"/>
              </a:ext>
            </a:extLst>
          </p:cNvPr>
          <p:cNvSpPr txBox="1"/>
          <p:nvPr/>
        </p:nvSpPr>
        <p:spPr>
          <a:xfrm>
            <a:off x="559129" y="3713513"/>
            <a:ext cx="1107126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We consider the digits in turn from the highest to lowest place value column.</a:t>
            </a:r>
            <a:endParaRPr lang="en-US">
              <a:latin typeface="Comic Sans MS"/>
            </a:endParaRPr>
          </a:p>
        </p:txBody>
      </p:sp>
      <p:pic>
        <p:nvPicPr>
          <p:cNvPr id="8" name="Picture 8" descr="A picture containing shape&#10;&#10;Description automatically generated">
            <a:extLst>
              <a:ext uri="{FF2B5EF4-FFF2-40B4-BE49-F238E27FC236}">
                <a16:creationId xmlns:a16="http://schemas.microsoft.com/office/drawing/2014/main" id="{A3FB217C-5598-39CA-A480-DAF7E3460384}"/>
              </a:ext>
            </a:extLst>
          </p:cNvPr>
          <p:cNvPicPr>
            <a:picLocks noChangeAspect="1"/>
          </p:cNvPicPr>
          <p:nvPr/>
        </p:nvPicPr>
        <p:blipFill>
          <a:blip r:embed="rId3"/>
          <a:stretch>
            <a:fillRect/>
          </a:stretch>
        </p:blipFill>
        <p:spPr>
          <a:xfrm>
            <a:off x="2280062" y="5067591"/>
            <a:ext cx="7631875" cy="1235441"/>
          </a:xfrm>
          <a:prstGeom prst="rect">
            <a:avLst/>
          </a:prstGeom>
        </p:spPr>
      </p:pic>
      <p:sp>
        <p:nvSpPr>
          <p:cNvPr id="4" name="TextBox 3">
            <a:extLst>
              <a:ext uri="{FF2B5EF4-FFF2-40B4-BE49-F238E27FC236}">
                <a16:creationId xmlns:a16="http://schemas.microsoft.com/office/drawing/2014/main" id="{1B4B1DF0-3F7E-8E69-D0BD-007518253030}"/>
              </a:ext>
            </a:extLst>
          </p:cNvPr>
          <p:cNvSpPr txBox="1"/>
          <p:nvPr/>
        </p:nvSpPr>
        <p:spPr>
          <a:xfrm>
            <a:off x="1048892" y="4568204"/>
            <a:ext cx="38781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u="sng"/>
              <a:t>Whiteboard work:</a:t>
            </a:r>
          </a:p>
        </p:txBody>
      </p:sp>
    </p:spTree>
    <p:extLst>
      <p:ext uri="{BB962C8B-B14F-4D97-AF65-F5344CB8AC3E}">
        <p14:creationId xmlns:p14="http://schemas.microsoft.com/office/powerpoint/2010/main" val="1534872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5;p25">
            <a:extLst>
              <a:ext uri="{FF2B5EF4-FFF2-40B4-BE49-F238E27FC236}">
                <a16:creationId xmlns:a16="http://schemas.microsoft.com/office/drawing/2014/main" id="{115FC652-B8C3-C2F1-95CB-3112E2766037}"/>
              </a:ext>
            </a:extLst>
          </p:cNvPr>
          <p:cNvSpPr txBox="1">
            <a:spLocks/>
          </p:cNvSpPr>
          <p:nvPr/>
        </p:nvSpPr>
        <p:spPr>
          <a:xfrm>
            <a:off x="185311" y="115134"/>
            <a:ext cx="11835812" cy="1386767"/>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609585" marR="0" lvl="0" indent="-457189"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219170" marR="0" lvl="1"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rtl="0">
              <a:lnSpc>
                <a:spcPct val="115000"/>
              </a:lnSpc>
              <a:spcBef>
                <a:spcPts val="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lgn="r">
              <a:lnSpc>
                <a:spcPct val="114999"/>
              </a:lnSpc>
              <a:buNone/>
            </a:pPr>
            <a:endParaRPr lang="en-US" sz="2000" kern="0">
              <a:solidFill>
                <a:schemeClr val="tx1"/>
              </a:solidFill>
            </a:endParaRPr>
          </a:p>
          <a:p>
            <a:pPr marL="0" indent="0">
              <a:lnSpc>
                <a:spcPct val="114999"/>
              </a:lnSpc>
              <a:buNone/>
            </a:pPr>
            <a:r>
              <a:rPr lang="en" sz="2000" u="sng" kern="0">
                <a:solidFill>
                  <a:schemeClr val="tx1"/>
                </a:solidFill>
                <a:latin typeface="Comic Sans MS"/>
              </a:rPr>
              <a:t>TBAT: order and compare decimals.</a:t>
            </a:r>
            <a:endParaRPr lang="en" u="sng">
              <a:solidFill>
                <a:schemeClr val="tx1"/>
              </a:solidFill>
            </a:endParaRPr>
          </a:p>
        </p:txBody>
      </p:sp>
      <p:sp>
        <p:nvSpPr>
          <p:cNvPr id="2" name="TextBox 1">
            <a:extLst>
              <a:ext uri="{FF2B5EF4-FFF2-40B4-BE49-F238E27FC236}">
                <a16:creationId xmlns:a16="http://schemas.microsoft.com/office/drawing/2014/main" id="{6996E79C-B70D-DC0B-4871-74361F81C6B2}"/>
              </a:ext>
            </a:extLst>
          </p:cNvPr>
          <p:cNvSpPr txBox="1"/>
          <p:nvPr/>
        </p:nvSpPr>
        <p:spPr>
          <a:xfrm>
            <a:off x="559129" y="1714501"/>
            <a:ext cx="11071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We can also order decimals with different numbers of decimal places. </a:t>
            </a:r>
            <a:endParaRPr lang="en-US">
              <a:latin typeface="Comic Sans MS"/>
            </a:endParaRPr>
          </a:p>
        </p:txBody>
      </p:sp>
      <p:sp>
        <p:nvSpPr>
          <p:cNvPr id="7" name="TextBox 6">
            <a:extLst>
              <a:ext uri="{FF2B5EF4-FFF2-40B4-BE49-F238E27FC236}">
                <a16:creationId xmlns:a16="http://schemas.microsoft.com/office/drawing/2014/main" id="{C0A627B4-6446-9A8E-5831-A54504645C58}"/>
              </a:ext>
            </a:extLst>
          </p:cNvPr>
          <p:cNvSpPr txBox="1"/>
          <p:nvPr/>
        </p:nvSpPr>
        <p:spPr>
          <a:xfrm>
            <a:off x="559129" y="2318162"/>
            <a:ext cx="110712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latin typeface="Comic Sans MS"/>
                <a:ea typeface="+mn-lt"/>
                <a:cs typeface="+mn-lt"/>
              </a:rPr>
              <a:t>Here we have numbers made up of 1, 2 and 3 decimal places.</a:t>
            </a:r>
            <a:endParaRPr lang="en-US">
              <a:latin typeface="Comic Sans MS"/>
            </a:endParaRPr>
          </a:p>
        </p:txBody>
      </p:sp>
      <p:pic>
        <p:nvPicPr>
          <p:cNvPr id="4" name="Picture 5">
            <a:extLst>
              <a:ext uri="{FF2B5EF4-FFF2-40B4-BE49-F238E27FC236}">
                <a16:creationId xmlns:a16="http://schemas.microsoft.com/office/drawing/2014/main" id="{F901EB4C-FE75-1A31-8FD2-DFD0D5BFD4D5}"/>
              </a:ext>
            </a:extLst>
          </p:cNvPr>
          <p:cNvPicPr>
            <a:picLocks noChangeAspect="1"/>
          </p:cNvPicPr>
          <p:nvPr/>
        </p:nvPicPr>
        <p:blipFill>
          <a:blip r:embed="rId2"/>
          <a:stretch>
            <a:fillRect/>
          </a:stretch>
        </p:blipFill>
        <p:spPr>
          <a:xfrm>
            <a:off x="182891" y="3072353"/>
            <a:ext cx="11548190" cy="785775"/>
          </a:xfrm>
          <a:prstGeom prst="rect">
            <a:avLst/>
          </a:prstGeom>
        </p:spPr>
      </p:pic>
      <p:pic>
        <p:nvPicPr>
          <p:cNvPr id="6" name="Picture 8" descr="A picture containing text, orange, dark&#10;&#10;Description automatically generated">
            <a:extLst>
              <a:ext uri="{FF2B5EF4-FFF2-40B4-BE49-F238E27FC236}">
                <a16:creationId xmlns:a16="http://schemas.microsoft.com/office/drawing/2014/main" id="{E296F9FC-3EF7-BC3D-D060-025A8ADE6379}"/>
              </a:ext>
            </a:extLst>
          </p:cNvPr>
          <p:cNvPicPr>
            <a:picLocks noChangeAspect="1"/>
          </p:cNvPicPr>
          <p:nvPr/>
        </p:nvPicPr>
        <p:blipFill>
          <a:blip r:embed="rId3"/>
          <a:stretch>
            <a:fillRect/>
          </a:stretch>
        </p:blipFill>
        <p:spPr>
          <a:xfrm>
            <a:off x="3180608" y="4411990"/>
            <a:ext cx="5830784" cy="1032536"/>
          </a:xfrm>
          <a:prstGeom prst="rect">
            <a:avLst/>
          </a:prstGeom>
        </p:spPr>
      </p:pic>
    </p:spTree>
    <p:extLst>
      <p:ext uri="{BB962C8B-B14F-4D97-AF65-F5344CB8AC3E}">
        <p14:creationId xmlns:p14="http://schemas.microsoft.com/office/powerpoint/2010/main" val="2267675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0D4AC2-2AE1-44FA-BB1A-BF96C45E6128}">
  <ds:schemaRefs>
    <ds:schemaRef ds:uri="5519ec2d-3025-400a-aa14-bba49a7e18f3"/>
    <ds:schemaRef ds:uri="e255f982-5f1f-41c7-871f-7a91432a548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2DF8C63-DFC9-4F98-A011-C512024A004F}"/>
</file>

<file path=customXml/itemProps3.xml><?xml version="1.0" encoding="utf-8"?>
<ds:datastoreItem xmlns:ds="http://schemas.openxmlformats.org/officeDocument/2006/customXml" ds:itemID="{092E3A86-4E5B-4792-9DE7-48F30A9BBF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33</Slides>
  <Notes>12</Notes>
  <HiddenSlides>0</HiddenSlide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Morning challenge</vt:lpstr>
      <vt:lpstr>PowerPoint Presentation</vt:lpstr>
      <vt:lpstr>PowerPoint Presentation</vt:lpstr>
      <vt:lpstr>Talk Partners:</vt:lpstr>
      <vt:lpstr>  3.4 ,  3.7,   4,   4.3 , ____, 4.6 , ____     5.11 ,    5.13,   _____,  5.17,   5. 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Monday 31st March TBAT- use persuasive techniques in writing. </vt:lpstr>
      <vt:lpstr>Up-level the following paragraph:    I am the best dad. I won't let ya down. I was asked to be a guest speaker at the local school. I am clearly trusted. I can help the children. </vt:lpstr>
      <vt:lpstr>Read the opening paragraph that you wrote on Wednesday.   You must have included one of the following:  adverbial or parenthesis.   Are there any informal words in your writing?  Read your paragraph to your partner so your partner can identify any persuasive techniques. </vt:lpstr>
      <vt:lpstr>Rewrite the first paragraph of your letter in best.  P1- Wednesday  Have you included? Adverbial (especially at the beginning of your paragraph.)  Sentence 1 – why you should be chosen.  Sentence 2- Elaborate, give an example of what you have done.  Sentence 3- Why does this make you the best person for the role? Sentence 4 – Remind Dr Drax that you are the best person for the position. </vt:lpstr>
      <vt:lpstr> P2 - preparation  I like to help others. I am confident to take care of this team.   Talk partners:  Would I be able to use a semi-colon to combine these sentences?  Explain your reasoning.   Challenge: What conjunctive adverb could I use?</vt:lpstr>
      <vt:lpstr>  Remove a word and replace it with a semi-colon.   Blue  I am a committed father and I am confident that I will be able to lead the children on their journey.   Green  I am confident in my ability to be a good leader and I know that I am the best person for this role.  </vt:lpstr>
      <vt:lpstr>Class Work:  Paragraph 2: Identify a range of punctuation that has been used and discuss the impact. </vt:lpstr>
      <vt:lpstr>Paragraph 2   What reason is Liam giving about why he should be the chosen 'Dad' to accompany the children?  Find an example of a persuasive technique that has been used and be ready to share it with your partner.  </vt:lpstr>
      <vt:lpstr>Using your plan, you will be writing P2 (persuasive point number 1). You need to convince Dr Drax that this experience makes you the best 'Dad' to accompany the children on the trip.   Remember you are desperate to go, this whole idea was yours. </vt:lpstr>
      <vt:lpstr> P2- (previous slides)  Have you included?  Adverbial (especially at the beginning of your paragraph.  Sentence 1 – why you should be chosen.  Sentence 2- Elaborate, give an example of what you have done.  Sentence 3- Why does this make you the best person for the role? Sentence 4 – Remind Dr Drax that you are the best person for the position. </vt:lpstr>
      <vt:lpstr>Lesson 5: Comparing data visually</vt:lpstr>
      <vt:lpstr>Talk partners: Why do we use charts?</vt:lpstr>
      <vt:lpstr>Talk partners: Why do we use charts?</vt:lpstr>
      <vt:lpstr>What does this chart tell us? </vt:lpstr>
      <vt:lpstr>What does this chart tell us?</vt:lpstr>
      <vt:lpstr>Which chart answers the question best?</vt:lpstr>
      <vt:lpstr>Talk partners: What questions could this chart answer?     Record class answers on flip chart. </vt:lpstr>
      <vt:lpstr>Creating charts to answer questions. Let's find different chart types. </vt:lpstr>
      <vt:lpstr>Creating charts to answer questions    ncce.io/dat5-5-a2-r</vt:lpstr>
      <vt:lpstr>Using a computer to produce charts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49</cp:revision>
  <dcterms:created xsi:type="dcterms:W3CDTF">2025-03-25T13:21:10Z</dcterms:created>
  <dcterms:modified xsi:type="dcterms:W3CDTF">2025-03-28T14:54:10Z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