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3.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98" r:id="rId6"/>
  </p:sldMasterIdLst>
  <p:notesMasterIdLst>
    <p:notesMasterId r:id="rId68"/>
  </p:notesMasterIdLst>
  <p:sldIdLst>
    <p:sldId id="257" r:id="rId7"/>
    <p:sldId id="258" r:id="rId8"/>
    <p:sldId id="286" r:id="rId9"/>
    <p:sldId id="520" r:id="rId10"/>
    <p:sldId id="281" r:id="rId11"/>
    <p:sldId id="279" r:id="rId12"/>
    <p:sldId id="308" r:id="rId13"/>
    <p:sldId id="283" r:id="rId14"/>
    <p:sldId id="280" r:id="rId15"/>
    <p:sldId id="275" r:id="rId16"/>
    <p:sldId id="284" r:id="rId17"/>
    <p:sldId id="512" r:id="rId18"/>
    <p:sldId id="504" r:id="rId19"/>
    <p:sldId id="545" r:id="rId20"/>
    <p:sldId id="543" r:id="rId21"/>
    <p:sldId id="487" r:id="rId22"/>
    <p:sldId id="488" r:id="rId23"/>
    <p:sldId id="489" r:id="rId24"/>
    <p:sldId id="490" r:id="rId25"/>
    <p:sldId id="491" r:id="rId26"/>
    <p:sldId id="492" r:id="rId27"/>
    <p:sldId id="493" r:id="rId28"/>
    <p:sldId id="494" r:id="rId29"/>
    <p:sldId id="495" r:id="rId30"/>
    <p:sldId id="500" r:id="rId31"/>
    <p:sldId id="544" r:id="rId32"/>
    <p:sldId id="285" r:id="rId33"/>
    <p:sldId id="269" r:id="rId34"/>
    <p:sldId id="268" r:id="rId35"/>
    <p:sldId id="509" r:id="rId36"/>
    <p:sldId id="510" r:id="rId37"/>
    <p:sldId id="511" r:id="rId38"/>
    <p:sldId id="261" r:id="rId39"/>
    <p:sldId id="529" r:id="rId40"/>
    <p:sldId id="541" r:id="rId41"/>
    <p:sldId id="542" r:id="rId42"/>
    <p:sldId id="503" r:id="rId43"/>
    <p:sldId id="502" r:id="rId44"/>
    <p:sldId id="397" r:id="rId45"/>
    <p:sldId id="393" r:id="rId46"/>
    <p:sldId id="501" r:id="rId47"/>
    <p:sldId id="398" r:id="rId48"/>
    <p:sldId id="395" r:id="rId49"/>
    <p:sldId id="546" r:id="rId50"/>
    <p:sldId id="547" r:id="rId51"/>
    <p:sldId id="485" r:id="rId52"/>
    <p:sldId id="443" r:id="rId53"/>
    <p:sldId id="521" r:id="rId54"/>
    <p:sldId id="444" r:id="rId55"/>
    <p:sldId id="445" r:id="rId56"/>
    <p:sldId id="446" r:id="rId57"/>
    <p:sldId id="447" r:id="rId58"/>
    <p:sldId id="448" r:id="rId59"/>
    <p:sldId id="449" r:id="rId60"/>
    <p:sldId id="450" r:id="rId61"/>
    <p:sldId id="451" r:id="rId62"/>
    <p:sldId id="523" r:id="rId63"/>
    <p:sldId id="528" r:id="rId64"/>
    <p:sldId id="526" r:id="rId65"/>
    <p:sldId id="527" r:id="rId66"/>
    <p:sldId id="270" r:id="rId67"/>
  </p:sldIdLst>
  <p:sldSz cx="12192000" cy="6858000"/>
  <p:notesSz cx="6797675" cy="9926638"/>
  <p:defaultTex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 Type="http://schemas.openxmlformats.org/officeDocument/2006/relationships/slide" Target="slides/slide1.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 Humphrey" userId="a228131c-7c9a-4ce9-bcab-1411e8c23df2" providerId="ADAL" clId="{EB9552D9-383B-417C-8253-C3BA42B170EE}"/>
    <pc:docChg chg="custSel modSld">
      <pc:chgData name="Z Humphrey" userId="a228131c-7c9a-4ce9-bcab-1411e8c23df2" providerId="ADAL" clId="{EB9552D9-383B-417C-8253-C3BA42B170EE}" dt="2025-02-25T08:38:15.692" v="0" actId="27636"/>
      <pc:docMkLst>
        <pc:docMk/>
      </pc:docMkLst>
      <pc:sldChg chg="modSp mod">
        <pc:chgData name="Z Humphrey" userId="a228131c-7c9a-4ce9-bcab-1411e8c23df2" providerId="ADAL" clId="{EB9552D9-383B-417C-8253-C3BA42B170EE}" dt="2025-02-25T08:38:15.692" v="0" actId="27636"/>
        <pc:sldMkLst>
          <pc:docMk/>
          <pc:sldMk cId="148960048" sldId="527"/>
        </pc:sldMkLst>
        <pc:spChg chg="mod">
          <ac:chgData name="Z Humphrey" userId="a228131c-7c9a-4ce9-bcab-1411e8c23df2" providerId="ADAL" clId="{EB9552D9-383B-417C-8253-C3BA42B170EE}" dt="2025-02-25T08:38:15.692" v="0" actId="27636"/>
          <ac:spMkLst>
            <pc:docMk/>
            <pc:sldMk cId="148960048" sldId="527"/>
            <ac:spMk id="6" creationId="{F0E4F485-3FE9-4F4F-A42C-ACFD9AC86DE8}"/>
          </ac:spMkLst>
        </pc:spChg>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63"/>
    </inkml:context>
    <inkml:brush xml:id="br0">
      <inkml:brushProperty name="width" value="0.1" units="cm"/>
      <inkml:brushProperty name="height" value="0.1" units="cm"/>
      <inkml:brushProperty name="color" value="#FFFFFF"/>
    </inkml:brush>
  </inkml:definitions>
  <inkml:trace contextRef="#ctx0" brushRef="#br0">14340 4434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30T09:25:04.779"/>
    </inkml:context>
    <inkml:brush xml:id="br0">
      <inkml:brushProperty name="width" value="0.1" units="cm"/>
      <inkml:brushProperty name="height" value="0.1" units="cm"/>
      <inkml:brushProperty name="color" value="#FFFFFF"/>
    </inkml:brush>
  </inkml:definitions>
  <inkml:trace contextRef="#ctx0" brushRef="#br0">20944 6699 16383 0 0,'19'5'0'0'0,"30"6"0"0"0,16 1 0 0 0,-3-1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8890ABB2-5C68-4C21-8762-021A4CA56874}" type="datetimeFigureOut">
              <a:t>2/25/2025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CF02C8B-49BC-436C-94A5-C63D1BC9B83B}" type="slidenum">
              <a:t>‹#›</a:t>
            </a:fld>
            <a:endParaRPr lang="en-GB"/>
          </a:p>
        </p:txBody>
      </p:sp>
    </p:spTree>
    <p:extLst>
      <p:ext uri="{BB962C8B-B14F-4D97-AF65-F5344CB8AC3E}">
        <p14:creationId xmlns:p14="http://schemas.microsoft.com/office/powerpoint/2010/main" val="401673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2082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a:effectLst/>
                <a:latin typeface="Arial" panose="020B0604020202020204" pitchFamily="34" charset="0"/>
                <a:ea typeface="Calibri" panose="020F0502020204030204" pitchFamily="34" charset="0"/>
                <a:cs typeface="Arial" panose="020B0604020202020204" pitchFamily="34" charset="0"/>
              </a:rPr>
              <a:t>New Learning:</a:t>
            </a:r>
            <a:r>
              <a:rPr lang="en-GB" sz="1800" b="1" i="1" kern="1200">
                <a:effectLst/>
                <a:latin typeface="Arial" panose="020B0604020202020204" pitchFamily="34" charset="0"/>
                <a:ea typeface="Calibri" panose="020F0502020204030204" pitchFamily="34" charset="0"/>
                <a:cs typeface="Arial" panose="020B0604020202020204" pitchFamily="34" charset="0"/>
              </a:rPr>
              <a:t> Comparing two sets using more and fewer</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kern="1200">
                <a:solidFill>
                  <a:schemeClr val="tx1"/>
                </a:solidFill>
                <a:effectLst/>
                <a:latin typeface="Century Gothic" panose="020B0502020202020204" pitchFamily="34" charset="0"/>
                <a:ea typeface="+mn-ea"/>
                <a:cs typeface="+mn-cs"/>
              </a:rPr>
              <a:t>Pupils have previously compared numbers using concrete representations and on number lines. In this New Learning, use the Big Picture to form statements using more and fewer, always in pairs. Count different items at the two feasts and get pupils to make a concrete representation to compare the amounts (one partner could be Anansi and the other, Turtle). </a:t>
            </a:r>
            <a:endParaRPr lang="en-GB"/>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38</a:t>
            </a:fld>
            <a:endParaRPr lang="en-GB"/>
          </a:p>
        </p:txBody>
      </p:sp>
    </p:spTree>
    <p:extLst>
      <p:ext uri="{BB962C8B-B14F-4D97-AF65-F5344CB8AC3E}">
        <p14:creationId xmlns:p14="http://schemas.microsoft.com/office/powerpoint/2010/main" val="4448573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1200">
                    <a:solidFill>
                      <a:schemeClr val="tx1"/>
                    </a:solidFill>
                    <a:effectLst/>
                    <a:latin typeface="Century Gothic" panose="020B0502020202020204" pitchFamily="34" charset="0"/>
                    <a:ea typeface="+mn-ea"/>
                    <a:cs typeface="+mn-cs"/>
                  </a:rPr>
                  <a:t>New Learning:</a:t>
                </a:r>
                <a:r>
                  <a:rPr lang="en-GB" sz="1800" b="1" i="1" kern="1200">
                    <a:solidFill>
                      <a:schemeClr val="tx1"/>
                    </a:solidFill>
                    <a:effectLst/>
                    <a:latin typeface="Century Gothic" panose="020B0502020202020204" pitchFamily="34" charset="0"/>
                    <a:ea typeface="+mn-ea"/>
                    <a:cs typeface="+mn-cs"/>
                  </a:rPr>
                  <a:t> Comparing two sets using more and fewer</a:t>
                </a:r>
                <a:endParaRPr lang="en-GB" sz="1800" kern="1200">
                  <a:solidFill>
                    <a:schemeClr val="tx1"/>
                  </a:solidFill>
                  <a:effectLst/>
                  <a:latin typeface="Century Gothic" panose="020B0502020202020204" pitchFamily="34" charset="0"/>
                  <a:ea typeface="+mn-ea"/>
                  <a:cs typeface="+mn-cs"/>
                </a:endParaRPr>
              </a:p>
              <a:p>
                <a:pPr>
                  <a:lnSpc>
                    <a:spcPct val="107000"/>
                  </a:lnSpc>
                  <a:spcAft>
                    <a:spcPts val="800"/>
                  </a:spcAft>
                </a:pPr>
                <a:r>
                  <a:rPr lang="en-GB" sz="1800" kern="1200">
                    <a:solidFill>
                      <a:schemeClr val="tx1"/>
                    </a:solidFill>
                    <a:effectLst/>
                    <a:latin typeface="Century Gothic" panose="020B0502020202020204" pitchFamily="34" charset="0"/>
                    <a:ea typeface="+mn-ea"/>
                    <a:cs typeface="+mn-cs"/>
                  </a:rPr>
                  <a:t>Use the following sentence structures to compare: There are </a:t>
                </a:r>
                <a14:m>
                  <m:oMath xmlns:m="http://schemas.openxmlformats.org/officeDocument/2006/math">
                    <m:r>
                      <a:rPr lang="en-GB" sz="1800" i="1" kern="1200">
                        <a:solidFill>
                          <a:schemeClr val="tx1"/>
                        </a:solidFill>
                        <a:effectLst/>
                        <a:latin typeface="Cambria Math" panose="02040503050406030204" pitchFamily="18" charset="0"/>
                        <a:ea typeface="+mn-ea"/>
                        <a:cs typeface="+mn-cs"/>
                      </a:rPr>
                      <m:t>12</m:t>
                    </m:r>
                  </m:oMath>
                </a14:m>
                <a:r>
                  <a:rPr lang="en-GB" sz="1800" kern="1200">
                    <a:solidFill>
                      <a:schemeClr val="tx1"/>
                    </a:solidFill>
                    <a:effectLst/>
                    <a:latin typeface="Century Gothic" panose="020B0502020202020204" pitchFamily="34" charset="0"/>
                    <a:ea typeface="+mn-ea"/>
                    <a:cs typeface="+mn-cs"/>
                  </a:rPr>
                  <a:t> cakes at Anansi’s feast. There are </a:t>
                </a:r>
                <a14:m>
                  <m:oMath xmlns:m="http://schemas.openxmlformats.org/officeDocument/2006/math">
                    <m:r>
                      <a:rPr lang="en-GB" sz="1800" i="1" kern="1200">
                        <a:solidFill>
                          <a:schemeClr val="tx1"/>
                        </a:solidFill>
                        <a:effectLst/>
                        <a:latin typeface="Cambria Math" panose="02040503050406030204" pitchFamily="18" charset="0"/>
                        <a:ea typeface="+mn-ea"/>
                        <a:cs typeface="+mn-cs"/>
                      </a:rPr>
                      <m:t>8</m:t>
                    </m:r>
                  </m:oMath>
                </a14:m>
                <a:r>
                  <a:rPr lang="en-GB" sz="1800" kern="1200">
                    <a:solidFill>
                      <a:schemeClr val="tx1"/>
                    </a:solidFill>
                    <a:effectLst/>
                    <a:latin typeface="Century Gothic" panose="020B0502020202020204" pitchFamily="34" charset="0"/>
                    <a:ea typeface="+mn-ea"/>
                    <a:cs typeface="+mn-cs"/>
                  </a:rPr>
                  <a:t> cakes at Turtle’s feast. There are more cakes at Anansi’s feast. There are fewer cakes at Turtle’s feast.’</a:t>
                </a:r>
                <a:endParaRPr lang="en-GB" sz="180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1" kern="1200">
                    <a:solidFill>
                      <a:schemeClr val="tx1"/>
                    </a:solidFill>
                    <a:effectLst/>
                    <a:latin typeface="Century Gothic" panose="020B0502020202020204" pitchFamily="34" charset="0"/>
                    <a:ea typeface="+mn-ea"/>
                    <a:cs typeface="+mn-cs"/>
                  </a:rPr>
                  <a:t>New Learning:</a:t>
                </a:r>
                <a:r>
                  <a:rPr lang="en-GB" sz="1800" b="1" i="1" kern="1200">
                    <a:solidFill>
                      <a:schemeClr val="tx1"/>
                    </a:solidFill>
                    <a:effectLst/>
                    <a:latin typeface="Century Gothic" panose="020B0502020202020204" pitchFamily="34" charset="0"/>
                    <a:ea typeface="+mn-ea"/>
                    <a:cs typeface="+mn-cs"/>
                  </a:rPr>
                  <a:t> Comparing two sets using more and fewer</a:t>
                </a:r>
                <a:endParaRPr lang="en-GB" sz="1800" kern="1200">
                  <a:solidFill>
                    <a:schemeClr val="tx1"/>
                  </a:solidFill>
                  <a:effectLst/>
                  <a:latin typeface="Century Gothic" panose="020B0502020202020204" pitchFamily="34" charset="0"/>
                  <a:ea typeface="+mn-ea"/>
                  <a:cs typeface="+mn-cs"/>
                </a:endParaRPr>
              </a:p>
              <a:p>
                <a:pPr>
                  <a:lnSpc>
                    <a:spcPct val="107000"/>
                  </a:lnSpc>
                  <a:spcAft>
                    <a:spcPts val="800"/>
                  </a:spcAft>
                </a:pPr>
                <a:r>
                  <a:rPr lang="en-GB" sz="1800" kern="1200">
                    <a:solidFill>
                      <a:schemeClr val="tx1"/>
                    </a:solidFill>
                    <a:effectLst/>
                    <a:latin typeface="Century Gothic" panose="020B0502020202020204" pitchFamily="34" charset="0"/>
                    <a:ea typeface="+mn-ea"/>
                    <a:cs typeface="+mn-cs"/>
                  </a:rPr>
                  <a:t>Use the following sentence structures to compare: There are </a:t>
                </a:r>
                <a:r>
                  <a:rPr lang="en-GB" sz="1800" i="0" kern="1200">
                    <a:solidFill>
                      <a:schemeClr val="tx1"/>
                    </a:solidFill>
                    <a:effectLst/>
                    <a:latin typeface="Cambria Math" panose="02040503050406030204" pitchFamily="18" charset="0"/>
                    <a:ea typeface="+mn-ea"/>
                    <a:cs typeface="+mn-cs"/>
                  </a:rPr>
                  <a:t>12</a:t>
                </a:r>
                <a:r>
                  <a:rPr lang="en-GB" sz="1800" kern="1200">
                    <a:solidFill>
                      <a:schemeClr val="tx1"/>
                    </a:solidFill>
                    <a:effectLst/>
                    <a:latin typeface="Century Gothic" panose="020B0502020202020204" pitchFamily="34" charset="0"/>
                    <a:ea typeface="+mn-ea"/>
                    <a:cs typeface="+mn-cs"/>
                  </a:rPr>
                  <a:t> cakes at Anansi’s feast. There are </a:t>
                </a:r>
                <a:r>
                  <a:rPr lang="en-GB" sz="1800" i="0" kern="1200">
                    <a:solidFill>
                      <a:schemeClr val="tx1"/>
                    </a:solidFill>
                    <a:effectLst/>
                    <a:latin typeface="Cambria Math" panose="02040503050406030204" pitchFamily="18" charset="0"/>
                    <a:ea typeface="+mn-ea"/>
                    <a:cs typeface="+mn-cs"/>
                  </a:rPr>
                  <a:t>8</a:t>
                </a:r>
                <a:r>
                  <a:rPr lang="en-GB" sz="1800" kern="1200">
                    <a:solidFill>
                      <a:schemeClr val="tx1"/>
                    </a:solidFill>
                    <a:effectLst/>
                    <a:latin typeface="Century Gothic" panose="020B0502020202020204" pitchFamily="34" charset="0"/>
                    <a:ea typeface="+mn-ea"/>
                    <a:cs typeface="+mn-cs"/>
                  </a:rPr>
                  <a:t> cakes at Turtle’s feast. There are more cakes at Anansi’s feast. There are fewer cakes at Turtle’s feast.’</a:t>
                </a:r>
                <a:endParaRPr lang="en-GB" sz="1800"/>
              </a:p>
            </p:txBody>
          </p:sp>
        </mc:Fallback>
      </mc:AlternateContent>
      <p:sp>
        <p:nvSpPr>
          <p:cNvPr id="4" name="Slide Number Placeholder 3"/>
          <p:cNvSpPr>
            <a:spLocks noGrp="1"/>
          </p:cNvSpPr>
          <p:nvPr>
            <p:ph type="sldNum" sz="quarter" idx="5"/>
          </p:nvPr>
        </p:nvSpPr>
        <p:spPr/>
        <p:txBody>
          <a:bodyPr/>
          <a:lstStyle/>
          <a:p>
            <a:fld id="{FC83585D-67E6-47C6-B97C-FD02F69C172E}" type="slidenum">
              <a:rPr lang="en-GB" smtClean="0"/>
              <a:t>39</a:t>
            </a:fld>
            <a:endParaRPr lang="en-GB"/>
          </a:p>
        </p:txBody>
      </p:sp>
    </p:spTree>
    <p:extLst>
      <p:ext uri="{BB962C8B-B14F-4D97-AF65-F5344CB8AC3E}">
        <p14:creationId xmlns:p14="http://schemas.microsoft.com/office/powerpoint/2010/main" val="1067556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Talk Task:</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Using more and fewer accurately</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Pupils have a copy of the Big Picture between them and a manipulative to represent the quantities (e.g. interlocking cubes or a bead string each). Each pupil chooses an item in the feast and represents it using concrete manipulatives. The pupil who has more makes a ‘more’ statement. The pupil who has fewer makes a ‘fewer’ statement. Pupils repeat with different items. </a:t>
            </a:r>
            <a:endParaRPr lang="en-GB"/>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40</a:t>
            </a:fld>
            <a:endParaRPr lang="en-GB"/>
          </a:p>
        </p:txBody>
      </p:sp>
    </p:spTree>
    <p:extLst>
      <p:ext uri="{BB962C8B-B14F-4D97-AF65-F5344CB8AC3E}">
        <p14:creationId xmlns:p14="http://schemas.microsoft.com/office/powerpoint/2010/main" val="30720014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Quantifying the difference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Have some pupils share their work from the Talk Task.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Return to the Big Picture and compare the cakes at each feast again, making a concrete representation of each.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How many more cakes does Anansi have than Turtle?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Give pupils a chance to discuss, and listen to their ideas. Some pupils might say Anansi has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12</m:t>
                    </m:r>
                  </m:oMath>
                </a14:m>
                <a:r>
                  <a:rPr lang="en-GB" sz="1200">
                    <a:effectLst/>
                    <a:latin typeface="Arial" panose="020B0604020202020204" pitchFamily="34" charset="0"/>
                    <a:ea typeface="Calibri" panose="020F0502020204030204" pitchFamily="34" charset="0"/>
                  </a:rPr>
                  <a:t> more because they have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12</m:t>
                    </m:r>
                  </m:oMath>
                </a14:m>
                <a:r>
                  <a:rPr lang="en-GB" sz="1200">
                    <a:effectLst/>
                    <a:latin typeface="Arial" panose="020B0604020202020204" pitchFamily="34" charset="0"/>
                    <a:ea typeface="Calibri" panose="020F0502020204030204" pitchFamily="34" charset="0"/>
                  </a:rPr>
                  <a:t> in total. </a:t>
                </a:r>
                <a:endParaRPr lang="en-GB"/>
              </a:p>
              <a:p>
                <a:endParaRPr lang="en-GB"/>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Quantifying the difference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Have some pupils share their work from the Talk Task.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Return to the Big Picture and compare the cakes at each feast again, making a concrete representation of each.</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Berlin Sans FB Demi" panose="020E0802020502020306" pitchFamily="34" charset="0"/>
                  <a:buChar char="?"/>
                </a:pPr>
                <a:r>
                  <a:rPr lang="en-GB" sz="1200" i="1">
                    <a:effectLst/>
                    <a:latin typeface="Arial" panose="020B0604020202020204" pitchFamily="34" charset="0"/>
                    <a:ea typeface="Calibri" panose="020F0502020204030204" pitchFamily="34" charset="0"/>
                    <a:cs typeface="Arial" panose="020B0604020202020204" pitchFamily="34" charset="0"/>
                  </a:rPr>
                  <a:t>How many more cakes does Anansi have than Turtle?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Give pupils a chance to discuss, and listen to their ideas. Some pupils might say Anansi has </a:t>
                </a:r>
                <a:r>
                  <a:rPr lang="en-GB" sz="1200" i="0">
                    <a:effectLst/>
                    <a:latin typeface="Cambria Math" panose="02040503050406030204" pitchFamily="18" charset="0"/>
                    <a:ea typeface="Calibri" panose="020F0502020204030204" pitchFamily="34" charset="0"/>
                    <a:cs typeface="Arial" panose="020B0604020202020204" pitchFamily="34" charset="0"/>
                  </a:rPr>
                  <a:t>12</a:t>
                </a:r>
                <a:r>
                  <a:rPr lang="en-GB" sz="1200">
                    <a:effectLst/>
                    <a:latin typeface="Arial" panose="020B0604020202020204" pitchFamily="34" charset="0"/>
                    <a:ea typeface="Calibri" panose="020F0502020204030204" pitchFamily="34" charset="0"/>
                  </a:rPr>
                  <a:t> more because they have </a:t>
                </a:r>
                <a:r>
                  <a:rPr lang="en-GB" sz="1200" i="0">
                    <a:effectLst/>
                    <a:latin typeface="Cambria Math" panose="02040503050406030204" pitchFamily="18" charset="0"/>
                    <a:ea typeface="Calibri" panose="020F0502020204030204" pitchFamily="34" charset="0"/>
                    <a:cs typeface="Arial" panose="020B0604020202020204" pitchFamily="34" charset="0"/>
                  </a:rPr>
                  <a:t>12</a:t>
                </a:r>
                <a:r>
                  <a:rPr lang="en-GB" sz="1200">
                    <a:effectLst/>
                    <a:latin typeface="Arial" panose="020B0604020202020204" pitchFamily="34" charset="0"/>
                    <a:ea typeface="Calibri" panose="020F0502020204030204" pitchFamily="34" charset="0"/>
                  </a:rPr>
                  <a:t> in total. </a:t>
                </a:r>
                <a:endParaRPr lang="en-GB"/>
              </a:p>
              <a:p>
                <a:endParaRPr lang="en-GB"/>
              </a:p>
            </p:txBody>
          </p:sp>
        </mc:Fallback>
      </mc:AlternateContent>
      <p:sp>
        <p:nvSpPr>
          <p:cNvPr id="4" name="Slide Number Placeholder 3"/>
          <p:cNvSpPr>
            <a:spLocks noGrp="1"/>
          </p:cNvSpPr>
          <p:nvPr>
            <p:ph type="sldNum" sz="quarter" idx="5"/>
          </p:nvPr>
        </p:nvSpPr>
        <p:spPr/>
        <p:txBody>
          <a:bodyPr/>
          <a:lstStyle/>
          <a:p>
            <a:fld id="{FC83585D-67E6-47C6-B97C-FD02F69C172E}" type="slidenum">
              <a:rPr lang="en-GB" smtClean="0"/>
              <a:t>41</a:t>
            </a:fld>
            <a:endParaRPr lang="en-GB"/>
          </a:p>
        </p:txBody>
      </p:sp>
    </p:spTree>
    <p:extLst>
      <p:ext uri="{BB962C8B-B14F-4D97-AF65-F5344CB8AC3E}">
        <p14:creationId xmlns:p14="http://schemas.microsoft.com/office/powerpoint/2010/main" val="17959711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Quantifying the difference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Draw attention to the difference between the two numbers by lining up cubes in one-to-one correspondence. They have eight which are the same, and Anansi has four extras, which are different. Practise the sentences: ‘Anansi has four more cakes than Turtle. Turtle has four fewer cakes than Anansi. There is a difference of four between the number of cakes they have.’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Repeat with other examples, e.g. the fish (three for Anansi, zero for Turtle), the carrots (nine for Anansi, </a:t>
                </a:r>
                <a14:m>
                  <m:oMath xmlns:m="http://schemas.openxmlformats.org/officeDocument/2006/math">
                    <m:r>
                      <a:rPr lang="en-GB" sz="1200" i="1">
                        <a:effectLst/>
                        <a:latin typeface="Cambria Math" panose="02040503050406030204" pitchFamily="18" charset="0"/>
                        <a:ea typeface="Calibri" panose="020F0502020204030204" pitchFamily="34" charset="0"/>
                        <a:cs typeface="Arial" panose="020B0604020202020204" pitchFamily="34" charset="0"/>
                      </a:rPr>
                      <m:t>11</m:t>
                    </m:r>
                  </m:oMath>
                </a14:m>
                <a:r>
                  <a:rPr lang="en-GB" sz="1200">
                    <a:effectLst/>
                    <a:latin typeface="Arial" panose="020B0604020202020204" pitchFamily="34" charset="0"/>
                    <a:ea typeface="Calibri" panose="020F0502020204030204" pitchFamily="34" charset="0"/>
                  </a:rPr>
                  <a:t> for Turtle), each time making the numbers using manipulatives and using the sentence structures. </a:t>
                </a:r>
                <a:endParaRPr lang="en-GB"/>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Develop Learning</a:t>
                </a:r>
                <a:r>
                  <a:rPr lang="en-GB" sz="1200" kern="1200">
                    <a:effectLst/>
                    <a:latin typeface="Arial" panose="020B0604020202020204" pitchFamily="34" charset="0"/>
                    <a:ea typeface="Calibri" panose="020F0502020204030204" pitchFamily="34" charset="0"/>
                    <a:cs typeface="Arial" panose="020B0604020202020204" pitchFamily="34" charset="0"/>
                  </a:rPr>
                  <a:t>: </a:t>
                </a:r>
                <a:r>
                  <a:rPr lang="en-GB" sz="1200" b="1" i="1" kern="1200">
                    <a:effectLst/>
                    <a:latin typeface="Arial" panose="020B0604020202020204" pitchFamily="34" charset="0"/>
                    <a:ea typeface="Calibri" panose="020F0502020204030204" pitchFamily="34" charset="0"/>
                    <a:cs typeface="Arial" panose="020B0604020202020204" pitchFamily="34" charset="0"/>
                  </a:rPr>
                  <a:t>Quantifying the difference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Draw attention to the difference between the two numbers by lining up cubes in one-to-one correspondence. They have eight which are the same, and Anansi has four extras, which are different. Practise the sentences: ‘Anansi has four more cakes than Turtle. Turtle has four fewer cakes than Anansi. There is a difference of four between the number of cakes they have.’</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Repeat with other examples, e.g. the fish (three for Anansi, zero for Turtle), the carrots (nine for Anansi, </a:t>
                </a:r>
                <a:r>
                  <a:rPr lang="en-GB" sz="1200" i="0">
                    <a:effectLst/>
                    <a:latin typeface="Cambria Math" panose="02040503050406030204" pitchFamily="18" charset="0"/>
                    <a:ea typeface="Calibri" panose="020F0502020204030204" pitchFamily="34" charset="0"/>
                    <a:cs typeface="Arial" panose="020B0604020202020204" pitchFamily="34" charset="0"/>
                  </a:rPr>
                  <a:t>11</a:t>
                </a:r>
                <a:r>
                  <a:rPr lang="en-GB" sz="1200">
                    <a:effectLst/>
                    <a:latin typeface="Arial" panose="020B0604020202020204" pitchFamily="34" charset="0"/>
                    <a:ea typeface="Calibri" panose="020F0502020204030204" pitchFamily="34" charset="0"/>
                  </a:rPr>
                  <a:t> for Turtle), each time making the numbers using manipulatives and using the sentence structures. </a:t>
                </a:r>
                <a:endParaRPr lang="en-GB"/>
              </a:p>
            </p:txBody>
          </p:sp>
        </mc:Fallback>
      </mc:AlternateContent>
      <p:sp>
        <p:nvSpPr>
          <p:cNvPr id="4" name="Slide Number Placeholder 3"/>
          <p:cNvSpPr>
            <a:spLocks noGrp="1"/>
          </p:cNvSpPr>
          <p:nvPr>
            <p:ph type="sldNum" sz="quarter" idx="5"/>
          </p:nvPr>
        </p:nvSpPr>
        <p:spPr/>
        <p:txBody>
          <a:bodyPr/>
          <a:lstStyle/>
          <a:p>
            <a:fld id="{FC83585D-67E6-47C6-B97C-FD02F69C172E}" type="slidenum">
              <a:rPr lang="en-GB" smtClean="0"/>
              <a:t>42</a:t>
            </a:fld>
            <a:endParaRPr lang="en-GB"/>
          </a:p>
        </p:txBody>
      </p:sp>
    </p:spTree>
    <p:extLst>
      <p:ext uri="{BB962C8B-B14F-4D97-AF65-F5344CB8AC3E}">
        <p14:creationId xmlns:p14="http://schemas.microsoft.com/office/powerpoint/2010/main" val="36324636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a:t>
            </a:r>
            <a:r>
              <a:rPr lang="en-GB" sz="1200" b="1" i="1">
                <a:effectLst/>
                <a:latin typeface="Arial" panose="020B0604020202020204" pitchFamily="34" charset="0"/>
                <a:ea typeface="Calibri" panose="020F0502020204030204" pitchFamily="34" charset="0"/>
                <a:cs typeface="Arial" panose="020B0604020202020204" pitchFamily="34" charset="0"/>
              </a:rPr>
              <a:t> </a:t>
            </a:r>
            <a:r>
              <a:rPr lang="en-US" sz="1200" b="1" i="1">
                <a:effectLst/>
                <a:latin typeface="Arial" panose="020B0604020202020204" pitchFamily="34" charset="0"/>
                <a:ea typeface="Calibri" panose="020F0502020204030204" pitchFamily="34" charset="0"/>
                <a:cs typeface="Arial" panose="020B0604020202020204" pitchFamily="34" charset="0"/>
              </a:rPr>
              <a:t>Using the word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return to their copy of the Big Picture. They represent items using concrete manipulatives lined up in one-to-one correspondence, as in the Talk Task, and this time they quantify the difference by counting how many more, how many fewer and the difference, using the sentence structures from the Develop Learning. The focus is on pupils using the new language accurately.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Some pupils might be given a narrower task with more clearly defined questions. E.g. you could create some prompt images based on the Big Picture, and pupils make a matching concrete representation to talk about.</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You could challenge pupils to find two items in the feast with a difference of three/four etc.</a:t>
            </a:r>
            <a:endParaRPr lang="en-GB"/>
          </a:p>
          <a:p>
            <a:endParaRPr lang="en-GB"/>
          </a:p>
        </p:txBody>
      </p:sp>
      <p:sp>
        <p:nvSpPr>
          <p:cNvPr id="4" name="Slide Number Placeholder 3"/>
          <p:cNvSpPr>
            <a:spLocks noGrp="1"/>
          </p:cNvSpPr>
          <p:nvPr>
            <p:ph type="sldNum" sz="quarter" idx="5"/>
          </p:nvPr>
        </p:nvSpPr>
        <p:spPr/>
        <p:txBody>
          <a:bodyPr/>
          <a:lstStyle/>
          <a:p>
            <a:fld id="{FC83585D-67E6-47C6-B97C-FD02F69C172E}" type="slidenum">
              <a:rPr lang="en-GB" smtClean="0"/>
              <a:t>43</a:t>
            </a:fld>
            <a:endParaRPr lang="en-GB"/>
          </a:p>
        </p:txBody>
      </p:sp>
    </p:spTree>
    <p:extLst>
      <p:ext uri="{BB962C8B-B14F-4D97-AF65-F5344CB8AC3E}">
        <p14:creationId xmlns:p14="http://schemas.microsoft.com/office/powerpoint/2010/main" val="2825431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456D96-342F-A3E3-8446-D9311E148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1324BF-5337-793B-AE6A-09546002FD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791A0C3-06FF-0BA0-0470-A4E35816843C}"/>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a:t>
            </a:r>
            <a:r>
              <a:rPr lang="en-GB" sz="1200" b="1" i="1">
                <a:effectLst/>
                <a:latin typeface="Arial" panose="020B0604020202020204" pitchFamily="34" charset="0"/>
                <a:ea typeface="Calibri" panose="020F0502020204030204" pitchFamily="34" charset="0"/>
                <a:cs typeface="Arial" panose="020B0604020202020204" pitchFamily="34" charset="0"/>
              </a:rPr>
              <a:t> </a:t>
            </a:r>
            <a:r>
              <a:rPr lang="en-US" sz="1200" b="1" i="1">
                <a:effectLst/>
                <a:latin typeface="Arial" panose="020B0604020202020204" pitchFamily="34" charset="0"/>
                <a:ea typeface="Calibri" panose="020F0502020204030204" pitchFamily="34" charset="0"/>
                <a:cs typeface="Arial" panose="020B0604020202020204" pitchFamily="34" charset="0"/>
              </a:rPr>
              <a:t>Using the word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return to their copy of the Big Picture. They represent items using concrete manipulatives lined up in one-to-one correspondence, as in the Talk Task, and this time they quantify the difference by counting how many more, how many fewer and the difference, using the sentence structures from the Develop Learning. The focus is on pupils using the new language accurately.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Some pupils might be given a narrower task with more clearly defined questions. E.g. you could create some prompt images based on the Big Picture, and pupils make a matching concrete representation to talk about.</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You could challenge pupils to find two items in the feast with a difference of three/four etc.</a:t>
            </a:r>
            <a:endParaRPr lang="en-GB"/>
          </a:p>
          <a:p>
            <a:endParaRPr lang="en-GB"/>
          </a:p>
        </p:txBody>
      </p:sp>
      <p:sp>
        <p:nvSpPr>
          <p:cNvPr id="4" name="Slide Number Placeholder 3">
            <a:extLst>
              <a:ext uri="{FF2B5EF4-FFF2-40B4-BE49-F238E27FC236}">
                <a16:creationId xmlns:a16="http://schemas.microsoft.com/office/drawing/2014/main" id="{66B4CCF6-0F44-26BD-0C25-B1F25AD853AE}"/>
              </a:ext>
            </a:extLst>
          </p:cNvPr>
          <p:cNvSpPr>
            <a:spLocks noGrp="1"/>
          </p:cNvSpPr>
          <p:nvPr>
            <p:ph type="sldNum" sz="quarter" idx="5"/>
          </p:nvPr>
        </p:nvSpPr>
        <p:spPr/>
        <p:txBody>
          <a:bodyPr/>
          <a:lstStyle/>
          <a:p>
            <a:fld id="{FC83585D-67E6-47C6-B97C-FD02F69C172E}" type="slidenum">
              <a:rPr lang="en-GB" smtClean="0"/>
              <a:t>44</a:t>
            </a:fld>
            <a:endParaRPr lang="en-GB"/>
          </a:p>
        </p:txBody>
      </p:sp>
    </p:spTree>
    <p:extLst>
      <p:ext uri="{BB962C8B-B14F-4D97-AF65-F5344CB8AC3E}">
        <p14:creationId xmlns:p14="http://schemas.microsoft.com/office/powerpoint/2010/main" val="25744219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2B706-9817-6A0A-3689-D7A4D22EC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8713CF-7929-0CE1-7CC8-C263034348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B7CD96-A1A4-B34F-BBB3-13C75FEAD3C5}"/>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a:effectLst/>
                <a:latin typeface="Arial" panose="020B0604020202020204" pitchFamily="34" charset="0"/>
                <a:ea typeface="Calibri" panose="020F0502020204030204" pitchFamily="34" charset="0"/>
                <a:cs typeface="Arial" panose="020B0604020202020204" pitchFamily="34" charset="0"/>
              </a:rPr>
              <a:t>Independent Task:</a:t>
            </a:r>
            <a:r>
              <a:rPr lang="en-GB" sz="1200" b="1" i="1">
                <a:effectLst/>
                <a:latin typeface="Arial" panose="020B0604020202020204" pitchFamily="34" charset="0"/>
                <a:ea typeface="Calibri" panose="020F0502020204030204" pitchFamily="34" charset="0"/>
                <a:cs typeface="Arial" panose="020B0604020202020204" pitchFamily="34" charset="0"/>
              </a:rPr>
              <a:t> </a:t>
            </a:r>
            <a:r>
              <a:rPr lang="en-US" sz="1200" b="1" i="1">
                <a:effectLst/>
                <a:latin typeface="Arial" panose="020B0604020202020204" pitchFamily="34" charset="0"/>
                <a:ea typeface="Calibri" panose="020F0502020204030204" pitchFamily="34" charset="0"/>
                <a:cs typeface="Arial" panose="020B0604020202020204" pitchFamily="34" charset="0"/>
              </a:rPr>
              <a:t>Using the word difference</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a:effectLst/>
                <a:latin typeface="Arial" panose="020B0604020202020204" pitchFamily="34" charset="0"/>
                <a:ea typeface="Calibri" panose="020F0502020204030204" pitchFamily="34" charset="0"/>
                <a:cs typeface="Arial" panose="020B0604020202020204" pitchFamily="34" charset="0"/>
              </a:rPr>
              <a:t>Pupils return to their copy of the Big Picture. They represent items using concrete manipulatives lined up in one-to-one correspondence, as in the Talk Task, and this time they quantify the difference by counting how many more, how many fewer and the difference, using the sentence structures from the Develop Learning. The focus is on pupils using the new language accurately.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GB" sz="1200" b="1">
                <a:effectLst/>
                <a:latin typeface="Arial" panose="020B0604020202020204" pitchFamily="34" charset="0"/>
                <a:ea typeface="Calibri" panose="020F0502020204030204" pitchFamily="34" charset="0"/>
                <a:cs typeface="Arial" panose="020B0604020202020204" pitchFamily="34" charset="0"/>
              </a:rPr>
              <a:t>Possible adaptations:</a:t>
            </a:r>
            <a:endParaRPr lang="en-GB" sz="12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GB" sz="1200">
                <a:effectLst/>
                <a:latin typeface="Arial" panose="020B0604020202020204" pitchFamily="34" charset="0"/>
                <a:ea typeface="Calibri" panose="020F0502020204030204" pitchFamily="34" charset="0"/>
                <a:cs typeface="Arial" panose="020B0604020202020204" pitchFamily="34" charset="0"/>
              </a:rPr>
              <a:t>Some pupils might be given a narrower task with more clearly defined questions. E.g. you could create some prompt images based on the Big Picture, and pupils make a matching concrete representation to talk about.</a:t>
            </a:r>
            <a:endParaRPr lang="en-GB" sz="1200">
              <a:effectLst/>
              <a:latin typeface="Calibri" panose="020F0502020204030204" pitchFamily="34" charset="0"/>
              <a:ea typeface="Calibri" panose="020F0502020204030204" pitchFamily="34" charset="0"/>
              <a:cs typeface="Arial" panose="020B0604020202020204" pitchFamily="34" charset="0"/>
            </a:endParaRPr>
          </a:p>
          <a:p>
            <a:r>
              <a:rPr lang="en-GB" sz="1200">
                <a:effectLst/>
                <a:latin typeface="Arial" panose="020B0604020202020204" pitchFamily="34" charset="0"/>
                <a:ea typeface="Calibri" panose="020F0502020204030204" pitchFamily="34" charset="0"/>
              </a:rPr>
              <a:t>You could challenge pupils to find two items in the feast with a difference of three/four etc.</a:t>
            </a:r>
            <a:endParaRPr lang="en-GB"/>
          </a:p>
          <a:p>
            <a:endParaRPr lang="en-GB"/>
          </a:p>
        </p:txBody>
      </p:sp>
      <p:sp>
        <p:nvSpPr>
          <p:cNvPr id="4" name="Slide Number Placeholder 3">
            <a:extLst>
              <a:ext uri="{FF2B5EF4-FFF2-40B4-BE49-F238E27FC236}">
                <a16:creationId xmlns:a16="http://schemas.microsoft.com/office/drawing/2014/main" id="{5A09A1DB-5CC9-546B-DD95-A1A385AE1FE4}"/>
              </a:ext>
            </a:extLst>
          </p:cNvPr>
          <p:cNvSpPr>
            <a:spLocks noGrp="1"/>
          </p:cNvSpPr>
          <p:nvPr>
            <p:ph type="sldNum" sz="quarter" idx="5"/>
          </p:nvPr>
        </p:nvSpPr>
        <p:spPr/>
        <p:txBody>
          <a:bodyPr/>
          <a:lstStyle/>
          <a:p>
            <a:fld id="{FC83585D-67E6-47C6-B97C-FD02F69C172E}" type="slidenum">
              <a:rPr lang="en-GB" smtClean="0"/>
              <a:t>45</a:t>
            </a:fld>
            <a:endParaRPr lang="en-GB"/>
          </a:p>
        </p:txBody>
      </p:sp>
    </p:spTree>
    <p:extLst>
      <p:ext uri="{BB962C8B-B14F-4D97-AF65-F5344CB8AC3E}">
        <p14:creationId xmlns:p14="http://schemas.microsoft.com/office/powerpoint/2010/main" val="42387794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Encourage pupils</a:t>
            </a:r>
            <a:r>
              <a:rPr lang="en-GB" baseline="0"/>
              <a:t> to think of as many ideas as they can; they call these out and you can see how many you can write down as they go! Deduce that some people work and some, who are ill and cannot work due to being ill, or for other reasons, get benefits and social help. Others may be students or may work as volunteers (explain that this is unpaid work, normally for a good cause/charity).  </a:t>
            </a:r>
          </a:p>
          <a:p>
            <a:endParaRPr lang="en-GB" baseline="0"/>
          </a:p>
          <a:p>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57</a:t>
            </a:fld>
            <a:endParaRPr lang="en-GB"/>
          </a:p>
        </p:txBody>
      </p:sp>
    </p:spTree>
    <p:extLst>
      <p:ext uri="{BB962C8B-B14F-4D97-AF65-F5344CB8AC3E}">
        <p14:creationId xmlns:p14="http://schemas.microsoft.com/office/powerpoint/2010/main" val="3130417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slide should be used</a:t>
            </a:r>
            <a:r>
              <a:rPr lang="en-GB" baseline="0"/>
              <a:t> as a stimulus for ideas about different jobs. Before you send the pupils off to talk together, spend a little time looking at and discussing the images and the different jobs. Why are they wearing these clothes? What might they do all day? Do they work inside or outside? Do they travel? What skills might they need? </a:t>
            </a:r>
            <a:endParaRPr lang="en-GB"/>
          </a:p>
        </p:txBody>
      </p:sp>
      <p:sp>
        <p:nvSpPr>
          <p:cNvPr id="4" name="Slide Number Placeholder 3"/>
          <p:cNvSpPr>
            <a:spLocks noGrp="1"/>
          </p:cNvSpPr>
          <p:nvPr>
            <p:ph type="sldNum" sz="quarter" idx="10"/>
          </p:nvPr>
        </p:nvSpPr>
        <p:spPr/>
        <p:txBody>
          <a:bodyPr/>
          <a:lstStyle/>
          <a:p>
            <a:fld id="{85101ED8-CB57-7848-91E9-17A9BBB3BCD6}" type="slidenum">
              <a:rPr lang="en-GB" smtClean="0"/>
              <a:pPr/>
              <a:t>59</a:t>
            </a:fld>
            <a:endParaRPr lang="en-GB"/>
          </a:p>
        </p:txBody>
      </p:sp>
    </p:spTree>
    <p:extLst>
      <p:ext uri="{BB962C8B-B14F-4D97-AF65-F5344CB8AC3E}">
        <p14:creationId xmlns:p14="http://schemas.microsoft.com/office/powerpoint/2010/main" val="450818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497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These</a:t>
            </a:r>
            <a:r>
              <a:rPr lang="en-GB" baseline="0"/>
              <a:t> can </a:t>
            </a:r>
            <a:r>
              <a:rPr lang="en-GB"/>
              <a:t>be given to people who only earn a small amount of money or don’t earn anything, and so need help.</a:t>
            </a:r>
            <a:r>
              <a:rPr lang="en-GB" baseline="0"/>
              <a:t> </a:t>
            </a:r>
          </a:p>
          <a:p>
            <a:endParaRPr lang="en-GB" baseline="0"/>
          </a:p>
          <a:p>
            <a:r>
              <a:rPr lang="en-GB" baseline="0"/>
              <a:t>Examples include: Working Tax Credit – helps low income families; State Pension – helps older people who have retired; Sick Pay – people who are ill; Student Loans – the Government lends money to people who want to study; Jobseekers Allowance – those people who are looking for work or only work a few hours each week (16 hours); Housing Benefit – helps people pay rent; Disability Allowances – people of all ages who need help because of a disability.  </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60</a:t>
            </a:fld>
            <a:endParaRPr lang="en-GB"/>
          </a:p>
        </p:txBody>
      </p:sp>
    </p:spTree>
    <p:extLst>
      <p:ext uri="{BB962C8B-B14F-4D97-AF65-F5344CB8AC3E}">
        <p14:creationId xmlns:p14="http://schemas.microsoft.com/office/powerpoint/2010/main" val="1024580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baseline="0">
                <a:solidFill>
                  <a:schemeClr val="tx1"/>
                </a:solidFill>
                <a:effectLst/>
                <a:latin typeface="+mn-lt"/>
                <a:ea typeface="+mn-ea"/>
                <a:cs typeface="+mn-cs"/>
              </a:rPr>
              <a:t>Pupils should now have a much clearer idea about the reality of how people get their money.</a:t>
            </a:r>
          </a:p>
          <a:p>
            <a:pPr lvl="0"/>
            <a:endParaRPr lang="en-US" sz="1200" kern="1200" baseline="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Remind pupils that they</a:t>
            </a:r>
            <a:r>
              <a:rPr lang="en-US" sz="1200" kern="1200" baseline="0">
                <a:solidFill>
                  <a:schemeClr val="tx1"/>
                </a:solidFill>
                <a:effectLst/>
                <a:latin typeface="+mn-lt"/>
                <a:ea typeface="+mn-ea"/>
                <a:cs typeface="+mn-cs"/>
              </a:rPr>
              <a:t> have learned that </a:t>
            </a:r>
            <a:r>
              <a:rPr lang="en-US" sz="1200" kern="1200">
                <a:solidFill>
                  <a:schemeClr val="tx1"/>
                </a:solidFill>
                <a:effectLst/>
                <a:latin typeface="+mn-lt"/>
                <a:ea typeface="+mn-ea"/>
                <a:cs typeface="+mn-cs"/>
              </a:rPr>
              <a:t>some jobs are paid (some more than others) and some are voluntary, while other people have to rely on social support. </a:t>
            </a:r>
            <a:r>
              <a:rPr lang="en-GB"/>
              <a:t>Use</a:t>
            </a:r>
            <a:r>
              <a:rPr lang="en-GB" baseline="0"/>
              <a:t> this big question to evaluate their understanding and, if necessary, spend time clarifying any misconceptions or answering any questions. </a:t>
            </a:r>
            <a:endParaRPr lang="en-GB"/>
          </a:p>
        </p:txBody>
      </p:sp>
      <p:sp>
        <p:nvSpPr>
          <p:cNvPr id="4" name="Slide Number Placeholder 3"/>
          <p:cNvSpPr>
            <a:spLocks noGrp="1"/>
          </p:cNvSpPr>
          <p:nvPr>
            <p:ph type="sldNum" sz="quarter" idx="5"/>
          </p:nvPr>
        </p:nvSpPr>
        <p:spPr/>
        <p:txBody>
          <a:bodyPr/>
          <a:lstStyle/>
          <a:p>
            <a:fld id="{85101ED8-CB57-7848-91E9-17A9BBB3BCD6}" type="slidenum">
              <a:rPr lang="en-GB" smtClean="0"/>
              <a:pPr/>
              <a:t>61</a:t>
            </a:fld>
            <a:endParaRPr lang="en-GB"/>
          </a:p>
        </p:txBody>
      </p:sp>
    </p:spTree>
    <p:extLst>
      <p:ext uri="{BB962C8B-B14F-4D97-AF65-F5344CB8AC3E}">
        <p14:creationId xmlns:p14="http://schemas.microsoft.com/office/powerpoint/2010/main" val="3310091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301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4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872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07089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3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966C9FA-517C-40DC-9183-35B2EDD9551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83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eca61e715e_0_148:notes"/>
          <p:cNvSpPr>
            <a:spLocks noGrp="1" noRot="1" noChangeAspect="1"/>
          </p:cNvSpPr>
          <p:nvPr>
            <p:ph type="sldImg" idx="2"/>
          </p:nvPr>
        </p:nvSpPr>
        <p:spPr>
          <a:xfrm>
            <a:off x="-223838" y="808038"/>
            <a:ext cx="7185026" cy="40417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eca61e715e_0_148:notes"/>
          <p:cNvSpPr txBox="1">
            <a:spLocks noGrp="1"/>
          </p:cNvSpPr>
          <p:nvPr>
            <p:ph type="body" idx="1"/>
          </p:nvPr>
        </p:nvSpPr>
        <p:spPr>
          <a:xfrm>
            <a:off x="673788" y="5118725"/>
            <a:ext cx="5390305" cy="484931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055832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022_4a_StarWor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A62A8-D1CE-0F74-EF7A-53B4CA9A9574}"/>
              </a:ext>
            </a:extLst>
          </p:cNvPr>
          <p:cNvSpPr>
            <a:spLocks noGrp="1"/>
          </p:cNvSpPr>
          <p:nvPr>
            <p:ph type="title"/>
          </p:nvPr>
        </p:nvSpPr>
        <p:spPr/>
        <p:txBody>
          <a:bodyPr/>
          <a:lstStyle/>
          <a:p>
            <a:r>
              <a:rPr lang="en-US"/>
              <a:t>Click to edit Master title style</a:t>
            </a:r>
            <a:endParaRPr lang="en-GB"/>
          </a:p>
        </p:txBody>
      </p:sp>
      <p:pic>
        <p:nvPicPr>
          <p:cNvPr id="3" name="Picture 2">
            <a:extLst>
              <a:ext uri="{FF2B5EF4-FFF2-40B4-BE49-F238E27FC236}">
                <a16:creationId xmlns:a16="http://schemas.microsoft.com/office/drawing/2014/main" id="{D3D0332B-6E1A-9666-EBC7-A999BC35459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8271"/>
          <a:stretch/>
        </p:blipFill>
        <p:spPr>
          <a:xfrm>
            <a:off x="10739702" y="5019249"/>
            <a:ext cx="1493520" cy="1838752"/>
          </a:xfrm>
          <a:prstGeom prst="rect">
            <a:avLst/>
          </a:prstGeom>
        </p:spPr>
      </p:pic>
      <p:sp>
        <p:nvSpPr>
          <p:cNvPr id="4" name="TextBox 3">
            <a:extLst>
              <a:ext uri="{FF2B5EF4-FFF2-40B4-BE49-F238E27FC236}">
                <a16:creationId xmlns:a16="http://schemas.microsoft.com/office/drawing/2014/main" id="{F124B3C2-C048-488A-3748-3685343F9435}"/>
              </a:ext>
            </a:extLst>
          </p:cNvPr>
          <p:cNvSpPr txBox="1"/>
          <p:nvPr userDrawn="1"/>
        </p:nvSpPr>
        <p:spPr>
          <a:xfrm rot="5400000">
            <a:off x="9798635" y="2778507"/>
            <a:ext cx="361735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Star Words</a:t>
            </a:r>
          </a:p>
        </p:txBody>
      </p:sp>
      <p:pic>
        <p:nvPicPr>
          <p:cNvPr id="5" name="Picture 4">
            <a:extLst>
              <a:ext uri="{FF2B5EF4-FFF2-40B4-BE49-F238E27FC236}">
                <a16:creationId xmlns:a16="http://schemas.microsoft.com/office/drawing/2014/main" id="{88DF2645-9824-F36F-95C3-53881A45C975}"/>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17550"/>
          </a:xfrm>
          <a:prstGeom prst="rect">
            <a:avLst/>
          </a:prstGeom>
          <a:noFill/>
          <a:ln>
            <a:noFill/>
          </a:ln>
        </p:spPr>
      </p:pic>
    </p:spTree>
    <p:extLst>
      <p:ext uri="{BB962C8B-B14F-4D97-AF65-F5344CB8AC3E}">
        <p14:creationId xmlns:p14="http://schemas.microsoft.com/office/powerpoint/2010/main" val="1992933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022_3b_New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74AF-F3BC-6C60-78FC-9A8CC433AB85}"/>
              </a:ext>
            </a:extLst>
          </p:cNvPr>
          <p:cNvSpPr>
            <a:spLocks noGrp="1"/>
          </p:cNvSpPr>
          <p:nvPr>
            <p:ph type="title"/>
          </p:nvPr>
        </p:nvSpPr>
        <p:spPr/>
        <p:txBody>
          <a:bodyPr/>
          <a:lstStyle/>
          <a:p>
            <a:r>
              <a:rPr lang="en-US"/>
              <a:t>Click to edit Master title style</a:t>
            </a:r>
            <a:endParaRPr lang="en-GB"/>
          </a:p>
        </p:txBody>
      </p:sp>
      <p:sp>
        <p:nvSpPr>
          <p:cNvPr id="3" name="TextBox 2">
            <a:extLst>
              <a:ext uri="{FF2B5EF4-FFF2-40B4-BE49-F238E27FC236}">
                <a16:creationId xmlns:a16="http://schemas.microsoft.com/office/drawing/2014/main" id="{38883143-399C-CC6C-9932-9FA05E13AF5B}"/>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New Learning</a:t>
            </a:r>
          </a:p>
        </p:txBody>
      </p:sp>
      <p:pic>
        <p:nvPicPr>
          <p:cNvPr id="4" name="Picture 3">
            <a:extLst>
              <a:ext uri="{FF2B5EF4-FFF2-40B4-BE49-F238E27FC236}">
                <a16:creationId xmlns:a16="http://schemas.microsoft.com/office/drawing/2014/main" id="{E3E1B9B5-58AB-F9EC-D52E-80AB45366672}"/>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5" name="Picture 4">
            <a:extLst>
              <a:ext uri="{FF2B5EF4-FFF2-40B4-BE49-F238E27FC236}">
                <a16:creationId xmlns:a16="http://schemas.microsoft.com/office/drawing/2014/main" id="{4EC26991-EAF5-CB6D-3FB2-C6B87F42D6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25731" b="3284"/>
          <a:stretch/>
        </p:blipFill>
        <p:spPr>
          <a:xfrm>
            <a:off x="10466345" y="5120883"/>
            <a:ext cx="1725653" cy="1737117"/>
          </a:xfrm>
          <a:prstGeom prst="rect">
            <a:avLst/>
          </a:prstGeom>
        </p:spPr>
      </p:pic>
      <p:sp>
        <p:nvSpPr>
          <p:cNvPr id="6" name="Text Placeholder 6">
            <a:extLst>
              <a:ext uri="{FF2B5EF4-FFF2-40B4-BE49-F238E27FC236}">
                <a16:creationId xmlns:a16="http://schemas.microsoft.com/office/drawing/2014/main" id="{F6338784-F06A-A6B4-103D-9FE29680F640}"/>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6396279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022_3c_TalkTask_Single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17F9E-709D-0266-4E1F-4C52DDF68A70}"/>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123800DD-83F2-B943-5B4F-E6FC5B5DF247}"/>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FE5F46E9-7B59-F075-D8F6-632564025B91}"/>
              </a:ext>
            </a:extLst>
          </p:cNvPr>
          <p:cNvSpPr txBox="1"/>
          <p:nvPr userDrawn="1"/>
        </p:nvSpPr>
        <p:spPr>
          <a:xfrm rot="5400000">
            <a:off x="10134318" y="2442824"/>
            <a:ext cx="2945988"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Talk Task</a:t>
            </a:r>
          </a:p>
        </p:txBody>
      </p:sp>
      <p:pic>
        <p:nvPicPr>
          <p:cNvPr id="5" name="Picture 4">
            <a:extLst>
              <a:ext uri="{FF2B5EF4-FFF2-40B4-BE49-F238E27FC236}">
                <a16:creationId xmlns:a16="http://schemas.microsoft.com/office/drawing/2014/main" id="{D736605F-F45D-97F9-DA29-2308E1DAED2D}"/>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6" name="Rectangle 5">
            <a:extLst>
              <a:ext uri="{FF2B5EF4-FFF2-40B4-BE49-F238E27FC236}">
                <a16:creationId xmlns:a16="http://schemas.microsoft.com/office/drawing/2014/main" id="{E265DF71-7DDA-8E54-E247-5709BAE5A82B}"/>
              </a:ext>
            </a:extLst>
          </p:cNvPr>
          <p:cNvSpPr/>
          <p:nvPr userDrawn="1"/>
        </p:nvSpPr>
        <p:spPr>
          <a:xfrm>
            <a:off x="726251" y="6045200"/>
            <a:ext cx="9540000" cy="405179"/>
          </a:xfrm>
          <a:prstGeom prst="rect">
            <a:avLst/>
          </a:prstGeom>
          <a:solidFill>
            <a:srgbClr val="F3A0BA"/>
          </a:solidFill>
          <a:ln>
            <a:solidFill>
              <a:srgbClr val="F3A0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solidFill>
                <a:schemeClr val="tx1"/>
              </a:solidFill>
              <a:latin typeface="Century Gothic" panose="020B0502020202020204" pitchFamily="34" charset="0"/>
            </a:endParaRPr>
          </a:p>
        </p:txBody>
      </p:sp>
      <p:sp>
        <p:nvSpPr>
          <p:cNvPr id="7" name="Star: 5 Points 6">
            <a:extLst>
              <a:ext uri="{FF2B5EF4-FFF2-40B4-BE49-F238E27FC236}">
                <a16:creationId xmlns:a16="http://schemas.microsoft.com/office/drawing/2014/main" id="{FDE05B56-DEC3-49E9-3D42-7E806C21A67A}"/>
              </a:ext>
            </a:extLst>
          </p:cNvPr>
          <p:cNvSpPr/>
          <p:nvPr userDrawn="1"/>
        </p:nvSpPr>
        <p:spPr>
          <a:xfrm>
            <a:off x="9872025"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Star: 5 Points 7">
            <a:extLst>
              <a:ext uri="{FF2B5EF4-FFF2-40B4-BE49-F238E27FC236}">
                <a16:creationId xmlns:a16="http://schemas.microsoft.com/office/drawing/2014/main" id="{04043589-FDCD-0D65-35CB-8DC9F99C7AC8}"/>
              </a:ext>
            </a:extLst>
          </p:cNvPr>
          <p:cNvSpPr/>
          <p:nvPr userDrawn="1"/>
        </p:nvSpPr>
        <p:spPr>
          <a:xfrm>
            <a:off x="76200" y="5635856"/>
            <a:ext cx="1034321" cy="1019331"/>
          </a:xfrm>
          <a:prstGeom prst="star5">
            <a:avLst/>
          </a:prstGeom>
          <a:solidFill>
            <a:srgbClr val="E50D45"/>
          </a:solidFill>
          <a:ln>
            <a:solidFill>
              <a:srgbClr val="A80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28B4D95E-06BB-A317-D01B-70ED341DAFD8}"/>
              </a:ext>
            </a:extLst>
          </p:cNvPr>
          <p:cNvSpPr>
            <a:spLocks noGrp="1"/>
          </p:cNvSpPr>
          <p:nvPr>
            <p:ph type="body" sz="quarter" idx="11" hasCustomPrompt="1"/>
          </p:nvPr>
        </p:nvSpPr>
        <p:spPr>
          <a:xfrm>
            <a:off x="1110521" y="6025596"/>
            <a:ext cx="8761504" cy="521160"/>
          </a:xfrm>
          <a:prstGeom prst="rect">
            <a:avLst/>
          </a:prstGeom>
        </p:spPr>
        <p:txBody>
          <a:bodyPr/>
          <a:lstStyle>
            <a:lvl1pPr marL="0" indent="0" algn="ctr">
              <a:lnSpc>
                <a:spcPct val="100000"/>
              </a:lnSpc>
              <a:spcBef>
                <a:spcPts val="0"/>
              </a:spcBef>
              <a:buFontTx/>
              <a:buNone/>
              <a:defRPr sz="2200">
                <a:latin typeface="Century Gothic" panose="020B0502020202020204" pitchFamily="34" charset="0"/>
              </a:defRPr>
            </a:lvl1pPr>
          </a:lstStyle>
          <a:p>
            <a:pPr lvl="0"/>
            <a:r>
              <a:rPr lang="en-US"/>
              <a:t>star words</a:t>
            </a:r>
          </a:p>
        </p:txBody>
      </p:sp>
    </p:spTree>
    <p:extLst>
      <p:ext uri="{BB962C8B-B14F-4D97-AF65-F5344CB8AC3E}">
        <p14:creationId xmlns:p14="http://schemas.microsoft.com/office/powerpoint/2010/main" val="4252987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022_3g_DevelopLearn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00260-1F50-D17A-179C-C1CCB966B085}"/>
              </a:ext>
            </a:extLst>
          </p:cNvPr>
          <p:cNvSpPr>
            <a:spLocks noGrp="1"/>
          </p:cNvSpPr>
          <p:nvPr>
            <p:ph type="title"/>
          </p:nvPr>
        </p:nvSpPr>
        <p:spPr/>
        <p:txBody>
          <a:bodyPr/>
          <a:lstStyle/>
          <a:p>
            <a:r>
              <a:rPr lang="en-US"/>
              <a:t>Click to edit Master title style</a:t>
            </a:r>
            <a:endParaRPr lang="en-GB"/>
          </a:p>
        </p:txBody>
      </p:sp>
      <p:sp>
        <p:nvSpPr>
          <p:cNvPr id="3" name="Text Placeholder 6">
            <a:extLst>
              <a:ext uri="{FF2B5EF4-FFF2-40B4-BE49-F238E27FC236}">
                <a16:creationId xmlns:a16="http://schemas.microsoft.com/office/drawing/2014/main" id="{2629ABD3-C927-F8DD-936F-23F5E0844295}"/>
              </a:ext>
            </a:extLst>
          </p:cNvPr>
          <p:cNvSpPr>
            <a:spLocks noGrp="1"/>
          </p:cNvSpPr>
          <p:nvPr>
            <p:ph type="body" sz="quarter" idx="10"/>
          </p:nvPr>
        </p:nvSpPr>
        <p:spPr>
          <a:xfrm>
            <a:off x="219075" y="1166400"/>
            <a:ext cx="10606088" cy="1107996"/>
          </a:xfrm>
        </p:spPr>
        <p:txBody>
          <a:bodyPr>
            <a:spAutoFit/>
          </a:bodyPr>
          <a:lstStyle/>
          <a:p>
            <a:pPr lvl="0"/>
            <a:r>
              <a:rPr lang="en-US"/>
              <a:t>Click to edit Master text styles</a:t>
            </a:r>
          </a:p>
          <a:p>
            <a:pPr lvl="1"/>
            <a:r>
              <a:rPr lang="en-US"/>
              <a:t>Second level</a:t>
            </a:r>
          </a:p>
        </p:txBody>
      </p:sp>
      <p:sp>
        <p:nvSpPr>
          <p:cNvPr id="4" name="TextBox 3">
            <a:extLst>
              <a:ext uri="{FF2B5EF4-FFF2-40B4-BE49-F238E27FC236}">
                <a16:creationId xmlns:a16="http://schemas.microsoft.com/office/drawing/2014/main" id="{7BCB5DE6-D5F7-F5A8-FFA0-288FD0D05A38}"/>
              </a:ext>
            </a:extLst>
          </p:cNvPr>
          <p:cNvSpPr txBox="1"/>
          <p:nvPr userDrawn="1"/>
        </p:nvSpPr>
        <p:spPr>
          <a:xfrm rot="5400000">
            <a:off x="9697755" y="2879386"/>
            <a:ext cx="3819113"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Develop Learning</a:t>
            </a:r>
          </a:p>
        </p:txBody>
      </p:sp>
      <p:pic>
        <p:nvPicPr>
          <p:cNvPr id="5" name="Picture 4">
            <a:extLst>
              <a:ext uri="{FF2B5EF4-FFF2-40B4-BE49-F238E27FC236}">
                <a16:creationId xmlns:a16="http://schemas.microsoft.com/office/drawing/2014/main" id="{A148A2BC-5C9A-14D0-4074-D86AB765D678}"/>
              </a:ext>
            </a:extLst>
          </p:cNvPr>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pic>
        <p:nvPicPr>
          <p:cNvPr id="6" name="Picture 5">
            <a:extLst>
              <a:ext uri="{FF2B5EF4-FFF2-40B4-BE49-F238E27FC236}">
                <a16:creationId xmlns:a16="http://schemas.microsoft.com/office/drawing/2014/main" id="{EF8E58A6-B10A-0EBB-3A46-797D686F3FB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7157"/>
          <a:stretch/>
        </p:blipFill>
        <p:spPr bwMode="auto">
          <a:xfrm>
            <a:off x="10451691" y="4978268"/>
            <a:ext cx="1999482" cy="187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5193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22_4b_IndependentTas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3A0A7-D217-4761-AAA2-06DAE8F5C69F}"/>
              </a:ext>
            </a:extLst>
          </p:cNvPr>
          <p:cNvSpPr>
            <a:spLocks noGrp="1"/>
          </p:cNvSpPr>
          <p:nvPr>
            <p:ph type="title"/>
          </p:nvPr>
        </p:nvSpPr>
        <p:spPr/>
        <p:txBody>
          <a:bodyPr/>
          <a:lstStyle/>
          <a:p>
            <a:r>
              <a:rPr lang="en-US"/>
              <a:t>Click to edit Master title style</a:t>
            </a:r>
            <a:endParaRPr lang="en-GB"/>
          </a:p>
        </p:txBody>
      </p:sp>
      <p:sp>
        <p:nvSpPr>
          <p:cNvPr id="4" name="Text Placeholder 6">
            <a:extLst>
              <a:ext uri="{FF2B5EF4-FFF2-40B4-BE49-F238E27FC236}">
                <a16:creationId xmlns:a16="http://schemas.microsoft.com/office/drawing/2014/main" id="{022A2179-F26A-D196-3FC1-D6C6A0EE7417}"/>
              </a:ext>
            </a:extLst>
          </p:cNvPr>
          <p:cNvSpPr>
            <a:spLocks noGrp="1"/>
          </p:cNvSpPr>
          <p:nvPr>
            <p:ph type="body" sz="quarter" idx="10"/>
          </p:nvPr>
        </p:nvSpPr>
        <p:spPr>
          <a:xfrm>
            <a:off x="219075" y="1766167"/>
            <a:ext cx="10606088" cy="1107996"/>
          </a:xfrm>
          <a:prstGeom prst="rect">
            <a:avLst/>
          </a:prstGeom>
        </p:spPr>
        <p:txBody>
          <a:bodyPr>
            <a:spAutoFit/>
          </a:bodyPr>
          <a:lstStyle/>
          <a:p>
            <a:pPr lvl="0"/>
            <a:r>
              <a:rPr lang="en-US"/>
              <a:t>Click to edit Master text styles</a:t>
            </a:r>
          </a:p>
          <a:p>
            <a:pPr lvl="1"/>
            <a:r>
              <a:rPr lang="en-US"/>
              <a:t>Second level</a:t>
            </a:r>
          </a:p>
        </p:txBody>
      </p:sp>
      <p:sp>
        <p:nvSpPr>
          <p:cNvPr id="6" name="TextBox 5">
            <a:extLst>
              <a:ext uri="{FF2B5EF4-FFF2-40B4-BE49-F238E27FC236}">
                <a16:creationId xmlns:a16="http://schemas.microsoft.com/office/drawing/2014/main" id="{02432203-753A-9CAA-FB79-490EA565B95F}"/>
              </a:ext>
            </a:extLst>
          </p:cNvPr>
          <p:cNvSpPr txBox="1"/>
          <p:nvPr userDrawn="1"/>
        </p:nvSpPr>
        <p:spPr>
          <a:xfrm rot="5400000">
            <a:off x="9461968" y="3115172"/>
            <a:ext cx="4290685" cy="584775"/>
          </a:xfrm>
          <a:prstGeom prst="rect">
            <a:avLst/>
          </a:prstGeom>
          <a:noFill/>
        </p:spPr>
        <p:txBody>
          <a:bodyPr wrap="none" rtlCol="0">
            <a:noAutofit/>
          </a:bodyPr>
          <a:lstStyle/>
          <a:p>
            <a:r>
              <a:rPr lang="en-GB" sz="3200">
                <a:solidFill>
                  <a:schemeClr val="bg1"/>
                </a:solidFill>
                <a:latin typeface="Century Gothic" panose="020B0502020202020204" pitchFamily="34" charset="0"/>
              </a:rPr>
              <a:t>Independent Task</a:t>
            </a:r>
          </a:p>
        </p:txBody>
      </p:sp>
      <p:pic>
        <p:nvPicPr>
          <p:cNvPr id="7" name="Picture 6">
            <a:extLst>
              <a:ext uri="{FF2B5EF4-FFF2-40B4-BE49-F238E27FC236}">
                <a16:creationId xmlns:a16="http://schemas.microsoft.com/office/drawing/2014/main" id="{13608B14-6D98-1EC1-1D14-D77DDE90CD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r="9840" b="18237"/>
          <a:stretch/>
        </p:blipFill>
        <p:spPr>
          <a:xfrm>
            <a:off x="10451687" y="4955313"/>
            <a:ext cx="1999103" cy="1902688"/>
          </a:xfrm>
          <a:prstGeom prst="rect">
            <a:avLst/>
          </a:prstGeom>
        </p:spPr>
      </p:pic>
      <p:pic>
        <p:nvPicPr>
          <p:cNvPr id="8" name="Picture 7">
            <a:extLst>
              <a:ext uri="{FF2B5EF4-FFF2-40B4-BE49-F238E27FC236}">
                <a16:creationId xmlns:a16="http://schemas.microsoft.com/office/drawing/2014/main" id="{7D27A8EC-8E62-7B05-A05B-9095793E5320}"/>
              </a:ext>
            </a:extLst>
          </p:cNvPr>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46400" y="306000"/>
            <a:ext cx="717550" cy="723900"/>
          </a:xfrm>
          <a:prstGeom prst="rect">
            <a:avLst/>
          </a:prstGeom>
          <a:noFill/>
          <a:ln>
            <a:noFill/>
          </a:ln>
        </p:spPr>
      </p:pic>
      <p:sp>
        <p:nvSpPr>
          <p:cNvPr id="12" name="Text Placeholder 11">
            <a:extLst>
              <a:ext uri="{FF2B5EF4-FFF2-40B4-BE49-F238E27FC236}">
                <a16:creationId xmlns:a16="http://schemas.microsoft.com/office/drawing/2014/main" id="{8CED83C9-4158-C984-CB4A-FB062F7A94BC}"/>
              </a:ext>
            </a:extLst>
          </p:cNvPr>
          <p:cNvSpPr>
            <a:spLocks noGrp="1"/>
          </p:cNvSpPr>
          <p:nvPr>
            <p:ph type="body" sz="quarter" idx="11" hasCustomPrompt="1"/>
          </p:nvPr>
        </p:nvSpPr>
        <p:spPr>
          <a:xfrm>
            <a:off x="208694" y="952475"/>
            <a:ext cx="10606088" cy="619483"/>
          </a:xfrm>
          <a:prstGeom prst="rect">
            <a:avLst/>
          </a:prstGeom>
        </p:spPr>
        <p:txBody>
          <a:bodyPr/>
          <a:lstStyle>
            <a:lvl1pPr>
              <a:defRPr sz="3200" b="1">
                <a:solidFill>
                  <a:srgbClr val="E50E46"/>
                </a:solidFill>
              </a:defRPr>
            </a:lvl1pPr>
          </a:lstStyle>
          <a:p>
            <a:pPr lvl="0"/>
            <a:r>
              <a:rPr lang="en-US"/>
              <a:t>Slide title (if needed)</a:t>
            </a:r>
          </a:p>
        </p:txBody>
      </p:sp>
    </p:spTree>
    <p:extLst>
      <p:ext uri="{BB962C8B-B14F-4D97-AF65-F5344CB8AC3E}">
        <p14:creationId xmlns:p14="http://schemas.microsoft.com/office/powerpoint/2010/main" val="12591423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198436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030479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166318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18524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8877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991048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132345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13599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191423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393800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88425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DCECBB24-6106-4FBA-AF01-4B31E2A2DFF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1147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ounded Rectangle 3">
            <a:extLst>
              <a:ext uri="{FF2B5EF4-FFF2-40B4-BE49-F238E27FC236}">
                <a16:creationId xmlns:a16="http://schemas.microsoft.com/office/drawing/2014/main" id="{0C63C277-AE87-4945-88ED-D1487818038B}"/>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447402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9F08F32-0925-47A2-BDB2-D39AC5679BF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29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404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5444965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Large image (no text under)">
  <p:cSld name="Large image (no text under)">
    <p:spTree>
      <p:nvGrpSpPr>
        <p:cNvPr id="1" name="Shape 31"/>
        <p:cNvGrpSpPr/>
        <p:nvPr/>
      </p:nvGrpSpPr>
      <p:grpSpPr>
        <a:xfrm>
          <a:off x="0" y="0"/>
          <a:ext cx="0" cy="0"/>
          <a:chOff x="0" y="0"/>
          <a:chExt cx="0" cy="0"/>
        </a:xfrm>
      </p:grpSpPr>
      <p:sp>
        <p:nvSpPr>
          <p:cNvPr id="32" name="Google Shape;32;p6"/>
          <p:cNvSpPr txBox="1">
            <a:spLocks noGrp="1"/>
          </p:cNvSpPr>
          <p:nvPr>
            <p:ph type="body" idx="1"/>
          </p:nvPr>
        </p:nvSpPr>
        <p:spPr>
          <a:xfrm>
            <a:off x="414533" y="1356967"/>
            <a:ext cx="11361600" cy="50820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3" name="Google Shape;33;p6"/>
          <p:cNvSpPr txBox="1">
            <a:spLocks noGrp="1"/>
          </p:cNvSpPr>
          <p:nvPr>
            <p:ph type="title"/>
          </p:nvPr>
        </p:nvSpPr>
        <p:spPr>
          <a:xfrm>
            <a:off x="414533" y="426133"/>
            <a:ext cx="11361600" cy="9452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35" name="Google Shape;35;p6"/>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952649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Large image and text under (with heading)">
  <p:cSld name="Large image and text under (with heading)">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356967"/>
            <a:ext cx="11361600" cy="41296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2" name="Google Shape;22;p4"/>
          <p:cNvSpPr txBox="1">
            <a:spLocks noGrp="1"/>
          </p:cNvSpPr>
          <p:nvPr>
            <p:ph type="body" idx="2"/>
          </p:nvPr>
        </p:nvSpPr>
        <p:spPr>
          <a:xfrm>
            <a:off x="414533" y="5490132"/>
            <a:ext cx="11361600" cy="930800"/>
          </a:xfrm>
          <a:prstGeom prst="rect">
            <a:avLst/>
          </a:prstGeom>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23" name="Google Shape;23;p4"/>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4" name="Google Shape;24;p4"/>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25" name="Google Shape;25;p4"/>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25358693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Objectives / Questions / Lists">
  <p:cSld name="Objectives / Questions / Lists">
    <p:spTree>
      <p:nvGrpSpPr>
        <p:cNvPr id="1" name="Shape 15"/>
        <p:cNvGrpSpPr/>
        <p:nvPr/>
      </p:nvGrpSpPr>
      <p:grpSpPr>
        <a:xfrm>
          <a:off x="0" y="0"/>
          <a:ext cx="0" cy="0"/>
          <a:chOff x="0" y="0"/>
          <a:chExt cx="0" cy="0"/>
        </a:xfrm>
      </p:grpSpPr>
      <p:sp>
        <p:nvSpPr>
          <p:cNvPr id="16" name="Google Shape;16;p3"/>
          <p:cNvSpPr txBox="1">
            <a:spLocks noGrp="1"/>
          </p:cNvSpPr>
          <p:nvPr>
            <p:ph type="body" idx="1"/>
          </p:nvPr>
        </p:nvSpPr>
        <p:spPr>
          <a:xfrm>
            <a:off x="414533" y="1356967"/>
            <a:ext cx="11362800" cy="5082000"/>
          </a:xfrm>
          <a:prstGeom prst="rect">
            <a:avLst/>
          </a:prstGeom>
          <a:ln>
            <a:noFill/>
          </a:ln>
        </p:spPr>
        <p:txBody>
          <a:bodyPr spcFirstLastPara="1" wrap="square" lIns="91425" tIns="91425" rIns="91425" bIns="91425" anchor="t" anchorCtr="0">
            <a:noAutofit/>
          </a:bodyPr>
          <a:lstStyle>
            <a:lvl1pPr marL="609585" lvl="0" indent="-457189" rtl="0">
              <a:lnSpc>
                <a:spcPct val="115000"/>
              </a:lnSpc>
              <a:spcBef>
                <a:spcPts val="0"/>
              </a:spcBef>
              <a:spcAft>
                <a:spcPts val="0"/>
              </a:spcAft>
              <a:buSzPts val="1800"/>
              <a:buChar char="●"/>
              <a:defRPr/>
            </a:lvl1pPr>
            <a:lvl2pPr marL="1219170" lvl="1" indent="-423323" rtl="0">
              <a:lnSpc>
                <a:spcPct val="115000"/>
              </a:lnSpc>
              <a:spcBef>
                <a:spcPts val="2133"/>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17" name="Google Shape;17;p3"/>
          <p:cNvSpPr txBox="1">
            <a:spLocks noGrp="1"/>
          </p:cNvSpPr>
          <p:nvPr>
            <p:ph type="title"/>
          </p:nvPr>
        </p:nvSpPr>
        <p:spPr>
          <a:xfrm>
            <a:off x="414533" y="414533"/>
            <a:ext cx="11362800" cy="9424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8" name="Google Shape;18;p3"/>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19" name="Google Shape;19;p3"/>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a:lnSpc>
                <a:spcPct val="100000"/>
              </a:lnSpc>
              <a:spcBef>
                <a:spcPts val="0"/>
              </a:spcBef>
              <a:spcAft>
                <a:spcPts val="0"/>
              </a:spcAft>
              <a:buNone/>
              <a:defRPr sz="1600" b="1"/>
            </a:lvl1pPr>
            <a:lvl2pPr lvl="1">
              <a:spcBef>
                <a:spcPts val="0"/>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Tree>
    <p:extLst>
      <p:ext uri="{BB962C8B-B14F-4D97-AF65-F5344CB8AC3E}">
        <p14:creationId xmlns:p14="http://schemas.microsoft.com/office/powerpoint/2010/main" val="40886334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p:cSld name="2_Title Slide">
    <p:spTree>
      <p:nvGrpSpPr>
        <p:cNvPr id="1" name="Shape 10"/>
        <p:cNvGrpSpPr/>
        <p:nvPr/>
      </p:nvGrpSpPr>
      <p:grpSpPr>
        <a:xfrm>
          <a:off x="0" y="0"/>
          <a:ext cx="0" cy="0"/>
          <a:chOff x="0" y="0"/>
          <a:chExt cx="0" cy="0"/>
        </a:xfrm>
      </p:grpSpPr>
      <p:sp>
        <p:nvSpPr>
          <p:cNvPr id="11" name="Google Shape;11;p2"/>
          <p:cNvSpPr txBox="1">
            <a:spLocks noGrp="1"/>
          </p:cNvSpPr>
          <p:nvPr>
            <p:ph type="title"/>
          </p:nvPr>
        </p:nvSpPr>
        <p:spPr>
          <a:xfrm>
            <a:off x="702500" y="769033"/>
            <a:ext cx="10794400" cy="2713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7733">
                <a:solidFill>
                  <a:schemeClr val="dk1"/>
                </a:solidFill>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2" name="Google Shape;12;p2"/>
          <p:cNvSpPr txBox="1">
            <a:spLocks noGrp="1"/>
          </p:cNvSpPr>
          <p:nvPr>
            <p:ph type="subTitle" idx="1"/>
          </p:nvPr>
        </p:nvSpPr>
        <p:spPr>
          <a:xfrm>
            <a:off x="710300" y="3553867"/>
            <a:ext cx="10794400" cy="9748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3" name="Google Shape;13;p2"/>
          <p:cNvSpPr txBox="1">
            <a:spLocks noGrp="1"/>
          </p:cNvSpPr>
          <p:nvPr>
            <p:ph type="subTitle" idx="2"/>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pic>
        <p:nvPicPr>
          <p:cNvPr id="14" name="Google Shape;14;p2"/>
          <p:cNvPicPr preferRelativeResize="0"/>
          <p:nvPr/>
        </p:nvPicPr>
        <p:blipFill>
          <a:blip r:embed="rId2">
            <a:alphaModFix/>
          </a:blip>
          <a:stretch>
            <a:fillRect/>
          </a:stretch>
        </p:blipFill>
        <p:spPr>
          <a:xfrm>
            <a:off x="9823568" y="5665533"/>
            <a:ext cx="1953897" cy="867467"/>
          </a:xfrm>
          <a:prstGeom prst="rect">
            <a:avLst/>
          </a:prstGeom>
          <a:noFill/>
          <a:ln>
            <a:noFill/>
          </a:ln>
        </p:spPr>
      </p:pic>
    </p:spTree>
    <p:extLst>
      <p:ext uri="{BB962C8B-B14F-4D97-AF65-F5344CB8AC3E}">
        <p14:creationId xmlns:p14="http://schemas.microsoft.com/office/powerpoint/2010/main" val="245683398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41040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Large text">
  <p:cSld name="Large tex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14533" y="426133"/>
            <a:ext cx="11361600" cy="6011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800" b="0">
                <a:latin typeface="Quicksand"/>
                <a:ea typeface="Quicksand"/>
                <a:cs typeface="Quicksand"/>
                <a:sym typeface="Quicksand"/>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44" name="Google Shape;44;p8"/>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GB"/>
              <a:pPr marL="0" lvl="0" indent="0" algn="ctr" rtl="0">
                <a:spcBef>
                  <a:spcPts val="0"/>
                </a:spcBef>
                <a:spcAft>
                  <a:spcPts val="0"/>
                </a:spcAft>
                <a:buNone/>
              </a:pPr>
              <a:t>‹#›</a:t>
            </a:fld>
            <a:endParaRPr/>
          </a:p>
        </p:txBody>
      </p:sp>
      <p:sp>
        <p:nvSpPr>
          <p:cNvPr id="45" name="Google Shape;45;p8"/>
          <p:cNvSpPr txBox="1">
            <a:spLocks noGrp="1"/>
          </p:cNvSpPr>
          <p:nvPr>
            <p:ph type="subTitle" idx="1"/>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31598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Empty_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457570"/>
      </p:ext>
    </p:extLst>
  </p:cSld>
  <p:clrMapOvr>
    <a:masterClrMapping/>
  </p:clrMapOvr>
  <p:transition spd="slow">
    <p:cove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ontent with icon">
    <p:spTree>
      <p:nvGrpSpPr>
        <p:cNvPr id="1" name=""/>
        <p:cNvGrpSpPr/>
        <p:nvPr/>
      </p:nvGrpSpPr>
      <p:grpSpPr>
        <a:xfrm>
          <a:off x="0" y="0"/>
          <a:ext cx="0" cy="0"/>
          <a:chOff x="0" y="0"/>
          <a:chExt cx="0" cy="0"/>
        </a:xfrm>
      </p:grpSpPr>
      <p:sp>
        <p:nvSpPr>
          <p:cNvPr id="6" name="Rectangle 5"/>
          <p:cNvSpPr/>
          <p:nvPr userDrawn="1"/>
        </p:nvSpPr>
        <p:spPr>
          <a:xfrm>
            <a:off x="0" y="0"/>
            <a:ext cx="12191999" cy="6858000"/>
          </a:xfrm>
          <a:prstGeom prst="rect">
            <a:avLst/>
          </a:prstGeom>
          <a:solidFill>
            <a:schemeClr val="accent3">
              <a:alpha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3"/>
              </a:solidFill>
            </a:endParaRPr>
          </a:p>
        </p:txBody>
      </p:sp>
      <p:sp>
        <p:nvSpPr>
          <p:cNvPr id="2" name="Title 1">
            <a:extLst>
              <a:ext uri="{FF2B5EF4-FFF2-40B4-BE49-F238E27FC236}">
                <a16:creationId xmlns:a16="http://schemas.microsoft.com/office/drawing/2014/main" id="{6D351B7E-546F-DE43-8A2B-3372F5B52F28}"/>
              </a:ext>
            </a:extLst>
          </p:cNvPr>
          <p:cNvSpPr>
            <a:spLocks noGrp="1"/>
          </p:cNvSpPr>
          <p:nvPr>
            <p:ph type="title" hasCustomPrompt="1"/>
          </p:nvPr>
        </p:nvSpPr>
        <p:spPr>
          <a:xfrm>
            <a:off x="473075" y="522372"/>
            <a:ext cx="10080000" cy="503999"/>
          </a:xfrm>
        </p:spPr>
        <p:txBody>
          <a:bodyPr lIns="0" tIns="0" rIns="0" bIns="0" anchor="t" anchorCtr="0">
            <a:normAutofit/>
          </a:bodyPr>
          <a:lstStyle>
            <a:lvl1pPr>
              <a:defRPr sz="3200" b="1">
                <a:solidFill>
                  <a:schemeClr val="accent1"/>
                </a:solidFill>
                <a:latin typeface="Century Gothic"/>
                <a:cs typeface="Century Gothic"/>
              </a:defRPr>
            </a:lvl1pPr>
          </a:lstStyle>
          <a:p>
            <a:r>
              <a:rPr lang="en-GB"/>
              <a:t>Here is the unit title</a:t>
            </a:r>
            <a:endParaRPr lang="en-US"/>
          </a:p>
        </p:txBody>
      </p:sp>
      <p:sp>
        <p:nvSpPr>
          <p:cNvPr id="3" name="Content Placeholder 2">
            <a:extLst>
              <a:ext uri="{FF2B5EF4-FFF2-40B4-BE49-F238E27FC236}">
                <a16:creationId xmlns:a16="http://schemas.microsoft.com/office/drawing/2014/main" id="{3D7B24C1-A0A1-2B42-B340-EBD6843CA1DA}"/>
              </a:ext>
            </a:extLst>
          </p:cNvPr>
          <p:cNvSpPr>
            <a:spLocks noGrp="1"/>
          </p:cNvSpPr>
          <p:nvPr>
            <p:ph idx="1" hasCustomPrompt="1"/>
          </p:nvPr>
        </p:nvSpPr>
        <p:spPr>
          <a:xfrm>
            <a:off x="473075" y="1399500"/>
            <a:ext cx="10080000" cy="4050000"/>
          </a:xfrm>
        </p:spPr>
        <p:txBody>
          <a:bodyPr lIns="0" tIns="0" rIns="0" bIns="0">
            <a:normAutofit/>
          </a:bodyPr>
          <a:lstStyle>
            <a:lvl1pPr marL="0" indent="0">
              <a:buFontTx/>
              <a:buNone/>
              <a:defRPr sz="2800">
                <a:latin typeface="Century Gothic"/>
                <a:cs typeface="Century Gothic"/>
              </a:defRPr>
            </a:lvl1pPr>
          </a:lstStyle>
          <a:p>
            <a:r>
              <a:rPr lang="en-GB"/>
              <a:t>Lesson 1: Here is the lesson title</a:t>
            </a: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41296" y="0"/>
            <a:ext cx="1150703" cy="6858000"/>
          </a:xfrm>
          <a:prstGeom prst="rect">
            <a:avLst/>
          </a:prstGeom>
        </p:spPr>
      </p:pic>
      <p:sp>
        <p:nvSpPr>
          <p:cNvPr id="8" name="Text Placeholder 7"/>
          <p:cNvSpPr>
            <a:spLocks noGrp="1"/>
          </p:cNvSpPr>
          <p:nvPr>
            <p:ph type="body" sz="quarter" idx="10"/>
          </p:nvPr>
        </p:nvSpPr>
        <p:spPr>
          <a:xfrm rot="5400000">
            <a:off x="8642701" y="3628908"/>
            <a:ext cx="5947893" cy="1150704"/>
          </a:xfrm>
        </p:spPr>
        <p:txBody>
          <a:bodyPr lIns="0" rIns="0" anchor="ctr" anchorCtr="0">
            <a:normAutofit/>
          </a:bodyPr>
          <a:lstStyle>
            <a:lvl1pPr marL="0" indent="0">
              <a:buNone/>
              <a:defRPr sz="3200">
                <a:solidFill>
                  <a:srgbClr val="FFFFFF"/>
                </a:solidFill>
                <a:latin typeface="Georgia"/>
                <a:cs typeface="Georgia"/>
              </a:defRPr>
            </a:lvl1pPr>
          </a:lstStyle>
          <a:p>
            <a:pPr lvl="0"/>
            <a:r>
              <a:rPr lang="en-GB"/>
              <a:t>Click to edit Master text styles</a:t>
            </a:r>
          </a:p>
        </p:txBody>
      </p:sp>
    </p:spTree>
    <p:extLst>
      <p:ext uri="{BB962C8B-B14F-4D97-AF65-F5344CB8AC3E}">
        <p14:creationId xmlns:p14="http://schemas.microsoft.com/office/powerpoint/2010/main" val="20253187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6_Content with icon">
  <p:cSld name="7_Content with icon">
    <p:spTree>
      <p:nvGrpSpPr>
        <p:cNvPr id="1" name="Shape 51"/>
        <p:cNvGrpSpPr/>
        <p:nvPr/>
      </p:nvGrpSpPr>
      <p:grpSpPr>
        <a:xfrm>
          <a:off x="0" y="0"/>
          <a:ext cx="0" cy="0"/>
          <a:chOff x="0" y="0"/>
          <a:chExt cx="0" cy="0"/>
        </a:xfrm>
      </p:grpSpPr>
      <p:sp>
        <p:nvSpPr>
          <p:cNvPr id="52" name="Google Shape;52;p51"/>
          <p:cNvSpPr/>
          <p:nvPr/>
        </p:nvSpPr>
        <p:spPr>
          <a:xfrm>
            <a:off x="0" y="0"/>
            <a:ext cx="12191999" cy="6858000"/>
          </a:xfrm>
          <a:prstGeom prst="rect">
            <a:avLst/>
          </a:prstGeom>
          <a:solidFill>
            <a:schemeClr val="accent3">
              <a:alpha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accent3"/>
              </a:solidFill>
              <a:latin typeface="Arial"/>
              <a:ea typeface="Arial"/>
              <a:cs typeface="Arial"/>
              <a:sym typeface="Arial"/>
            </a:endParaRPr>
          </a:p>
        </p:txBody>
      </p:sp>
      <p:sp>
        <p:nvSpPr>
          <p:cNvPr id="53" name="Google Shape;53;p51"/>
          <p:cNvSpPr txBox="1">
            <a:spLocks noGrp="1"/>
          </p:cNvSpPr>
          <p:nvPr>
            <p:ph type="title"/>
          </p:nvPr>
        </p:nvSpPr>
        <p:spPr>
          <a:xfrm>
            <a:off x="473075" y="522372"/>
            <a:ext cx="10080000" cy="503999"/>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accent1"/>
              </a:buClr>
              <a:buSzPts val="3200"/>
              <a:buFont typeface="Century Gothic"/>
              <a:buNone/>
              <a:defRPr sz="3200" b="1">
                <a:solidFill>
                  <a:schemeClr val="accent1"/>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51"/>
          <p:cNvSpPr txBox="1">
            <a:spLocks noGrp="1"/>
          </p:cNvSpPr>
          <p:nvPr>
            <p:ph type="body" idx="1"/>
          </p:nvPr>
        </p:nvSpPr>
        <p:spPr>
          <a:xfrm>
            <a:off x="473075" y="1399500"/>
            <a:ext cx="10080000" cy="4050000"/>
          </a:xfrm>
          <a:prstGeom prst="rect">
            <a:avLst/>
          </a:prstGeom>
          <a:noFill/>
          <a:ln>
            <a:noFill/>
          </a:ln>
        </p:spPr>
        <p:txBody>
          <a:bodyPr spcFirstLastPara="1" wrap="square" lIns="0" tIns="0" rIns="0" bIns="0" anchor="t" anchorCtr="0">
            <a:normAutofit/>
          </a:bodyPr>
          <a:lstStyle>
            <a:lvl1pPr marL="0" lvl="0" indent="-228600" algn="l">
              <a:lnSpc>
                <a:spcPct val="90000"/>
              </a:lnSpc>
              <a:spcBef>
                <a:spcPts val="1000"/>
              </a:spcBef>
              <a:spcAft>
                <a:spcPts val="0"/>
              </a:spcAft>
              <a:buClr>
                <a:schemeClr val="dk1"/>
              </a:buClr>
              <a:buSzPts val="2800"/>
              <a:buFont typeface="Century Gothic"/>
              <a:buNone/>
              <a:defRPr sz="28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51"/>
          <p:cNvPicPr preferRelativeResize="0"/>
          <p:nvPr/>
        </p:nvPicPr>
        <p:blipFill rotWithShape="1">
          <a:blip r:embed="rId2">
            <a:alphaModFix/>
          </a:blip>
          <a:srcRect/>
          <a:stretch/>
        </p:blipFill>
        <p:spPr>
          <a:xfrm>
            <a:off x="11041296" y="0"/>
            <a:ext cx="1150703" cy="6858000"/>
          </a:xfrm>
          <a:prstGeom prst="rect">
            <a:avLst/>
          </a:prstGeom>
          <a:noFill/>
          <a:ln>
            <a:noFill/>
          </a:ln>
        </p:spPr>
      </p:pic>
      <p:sp>
        <p:nvSpPr>
          <p:cNvPr id="56" name="Google Shape;56;p51"/>
          <p:cNvSpPr txBox="1">
            <a:spLocks noGrp="1"/>
          </p:cNvSpPr>
          <p:nvPr>
            <p:ph type="body" idx="2"/>
          </p:nvPr>
        </p:nvSpPr>
        <p:spPr>
          <a:xfrm rot="5400000">
            <a:off x="8642701" y="3628908"/>
            <a:ext cx="5947893" cy="1150704"/>
          </a:xfrm>
          <a:prstGeom prst="rect">
            <a:avLst/>
          </a:prstGeom>
          <a:noFill/>
          <a:ln>
            <a:noFill/>
          </a:ln>
        </p:spPr>
        <p:txBody>
          <a:bodyPr spcFirstLastPara="1" wrap="square" lIns="0" tIns="45700" rIns="0" bIns="45700" anchor="ctr" anchorCtr="0">
            <a:normAutofit/>
          </a:bodyPr>
          <a:lstStyle>
            <a:lvl1pPr marL="0" lvl="0" indent="-228600" algn="l">
              <a:lnSpc>
                <a:spcPct val="90000"/>
              </a:lnSpc>
              <a:spcBef>
                <a:spcPts val="1000"/>
              </a:spcBef>
              <a:spcAft>
                <a:spcPts val="0"/>
              </a:spcAft>
              <a:buClr>
                <a:srgbClr val="FFFFFF"/>
              </a:buClr>
              <a:buSzPts val="3200"/>
              <a:buNone/>
              <a:defRPr sz="3200">
                <a:solidFill>
                  <a:srgbClr val="FFFFFF"/>
                </a:solidFill>
                <a:latin typeface="Georgia"/>
                <a:ea typeface="Georgia"/>
                <a:cs typeface="Georgia"/>
                <a:sym typeface="Georgi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309910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764512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77704FF-9248-431C-BF59-76C45574A03E}"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36609795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7704FF-9248-431C-BF59-76C45574A03E}"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20821899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7704FF-9248-431C-BF59-76C45574A03E}"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34696431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77704FF-9248-431C-BF59-76C45574A03E}"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19418841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77704FF-9248-431C-BF59-76C45574A03E}" type="datetimeFigureOut">
              <a:rPr lang="en-GB" smtClean="0"/>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28799645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77704FF-9248-431C-BF59-76C45574A03E}" type="datetimeFigureOut">
              <a:rPr lang="en-GB" smtClean="0"/>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31122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25/02/2025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704FF-9248-431C-BF59-76C45574A03E}" type="datetimeFigureOut">
              <a:rPr lang="en-GB" smtClean="0"/>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42920734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704FF-9248-431C-BF59-76C45574A03E}"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299180748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7704FF-9248-431C-BF59-76C45574A03E}"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1971735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7704FF-9248-431C-BF59-76C45574A03E}"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387446969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77704FF-9248-431C-BF59-76C45574A03E}" type="datetimeFigureOut">
              <a:rPr lang="en-GB" smtClean="0"/>
              <a:t>25/02/2025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7F28C75-2C7E-451A-B60F-44E8738819E1}" type="slidenum">
              <a:rPr lang="en-GB" smtClean="0"/>
              <a:t>‹#›</a:t>
            </a:fld>
            <a:endParaRPr lang="en-GB"/>
          </a:p>
        </p:txBody>
      </p:sp>
    </p:spTree>
    <p:extLst>
      <p:ext uri="{BB962C8B-B14F-4D97-AF65-F5344CB8AC3E}">
        <p14:creationId xmlns:p14="http://schemas.microsoft.com/office/powerpoint/2010/main" val="3052831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943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25/02/2025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25/02/2025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25/02/2025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3.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25/02/2025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25/02/2025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12944359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717"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704FF-9248-431C-BF59-76C45574A03E}" type="datetimeFigureOut">
              <a:rPr lang="en-GB" smtClean="0"/>
              <a:t>25/02/2025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F28C75-2C7E-451A-B60F-44E8738819E1}" type="slidenum">
              <a:rPr lang="en-GB" smtClean="0"/>
              <a:t>‹#›</a:t>
            </a:fld>
            <a:endParaRPr lang="en-GB"/>
          </a:p>
        </p:txBody>
      </p:sp>
    </p:spTree>
    <p:extLst>
      <p:ext uri="{BB962C8B-B14F-4D97-AF65-F5344CB8AC3E}">
        <p14:creationId xmlns:p14="http://schemas.microsoft.com/office/powerpoint/2010/main" val="260384157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23.png"/><Relationship Id="rId4" Type="http://schemas.openxmlformats.org/officeDocument/2006/relationships/customXml" Target="../ink/ink3.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3.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6.xml"/><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17.xml"/><Relationship Id="rId5" Type="http://schemas.openxmlformats.org/officeDocument/2006/relationships/image" Target="../media/image68.png"/><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0.xml"/></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50.xml"/><Relationship Id="rId4" Type="http://schemas.openxmlformats.org/officeDocument/2006/relationships/image" Target="../media/image72.png"/></Relationships>
</file>

<file path=ppt/slides/_rels/slide4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50.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0.xml"/></Relationships>
</file>

<file path=ppt/slides/_rels/slide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0.xml"/></Relationships>
</file>

<file path=ppt/slides/_rels/slide55.xml.rels><?xml version="1.0" encoding="UTF-8" standalone="yes"?>
<Relationships xmlns="http://schemas.openxmlformats.org/package/2006/relationships"><Relationship Id="rId3" Type="http://schemas.openxmlformats.org/officeDocument/2006/relationships/hyperlink" Target="https://www.youtube.com/watch?v=U69Ag6wEyB0" TargetMode="External"/><Relationship Id="rId2" Type="http://schemas.openxmlformats.org/officeDocument/2006/relationships/image" Target="../media/image78.jpe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8.xml"/><Relationship Id="rId1" Type="http://schemas.openxmlformats.org/officeDocument/2006/relationships/slideLayout" Target="../slideLayouts/slideLayout55.xml"/><Relationship Id="rId5" Type="http://schemas.openxmlformats.org/officeDocument/2006/relationships/image" Target="../media/image81.jpe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5.xml"/></Relationships>
</file>

<file path=ppt/slides/_rels/slide59.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5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5.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1.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a:latin typeface="Sassoon Primary"/>
              </a:rPr>
              <a:t>Tuesday 25th February 2025</a:t>
            </a:r>
          </a:p>
        </p:txBody>
      </p:sp>
      <p:sp>
        <p:nvSpPr>
          <p:cNvPr id="3" name="Subtitle 2"/>
          <p:cNvSpPr>
            <a:spLocks noGrp="1"/>
          </p:cNvSpPr>
          <p:nvPr>
            <p:ph type="subTitle" idx="1"/>
          </p:nvPr>
        </p:nvSpPr>
        <p:spPr/>
        <p:txBody>
          <a:bodyPr vert="horz" lIns="91440" tIns="45720" rIns="91440" bIns="45720" rtlCol="0" anchor="t">
            <a:normAutofit/>
          </a:bodyPr>
          <a:lstStyle/>
          <a:p>
            <a:r>
              <a:rPr lang="en-GB">
                <a:latin typeface="Sassoon Primary"/>
              </a:rPr>
              <a:t>25/2/25</a:t>
            </a:r>
          </a:p>
        </p:txBody>
      </p:sp>
    </p:spTree>
    <p:extLst>
      <p:ext uri="{BB962C8B-B14F-4D97-AF65-F5344CB8AC3E}">
        <p14:creationId xmlns:p14="http://schemas.microsoft.com/office/powerpoint/2010/main" val="33192455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6D2DFA-BD74-13B0-5BDB-0F4E49E5ADD1}"/>
              </a:ext>
            </a:extLst>
          </p:cNvPr>
          <p:cNvSpPr txBox="1"/>
          <p:nvPr/>
        </p:nvSpPr>
        <p:spPr>
          <a:xfrm>
            <a:off x="4251767" y="432122"/>
            <a:ext cx="533785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Sassoon Primary"/>
                <a:ea typeface="+mn-ea"/>
                <a:cs typeface="+mn-cs"/>
              </a:rPr>
              <a:t>Now let's read this sentence!</a:t>
            </a:r>
            <a:r>
              <a:rPr kumimoji="0" lang="en-GB" sz="1800" b="0" i="0" u="none" strike="noStrike" kern="1200" cap="none" spc="0" normalizeH="0" baseline="0" noProof="0">
                <a:ln>
                  <a:noFill/>
                </a:ln>
                <a:solidFill>
                  <a:prstClr val="black"/>
                </a:solidFill>
                <a:effectLst/>
                <a:uLnTx/>
                <a:uFillTx/>
                <a:latin typeface="Sassoon Primary"/>
                <a:ea typeface="+mn-ea"/>
                <a:cs typeface="+mn-cs"/>
              </a:rPr>
              <a:t>​</a:t>
            </a: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3BEA665-A566-0DD6-FDA7-9C7A2F594908}"/>
              </a:ext>
            </a:extLst>
          </p:cNvPr>
          <p:cNvSpPr txBox="1"/>
          <p:nvPr/>
        </p:nvSpPr>
        <p:spPr>
          <a:xfrm>
            <a:off x="2046280" y="4401967"/>
            <a:ext cx="1261028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omic Sans MS" panose="030F0702030302020204" pitchFamily="66" charset="0"/>
                <a:cs typeface="Calibri"/>
              </a:rPr>
              <a:t>What </a:t>
            </a:r>
            <a:r>
              <a:rPr kumimoji="0" lang="en-GB" sz="4000" b="1" i="0" u="sng" strike="noStrike" kern="1200" cap="none" spc="0" normalizeH="0" baseline="0" noProof="0">
                <a:ln>
                  <a:noFill/>
                </a:ln>
                <a:solidFill>
                  <a:prstClr val="black"/>
                </a:solidFill>
                <a:effectLst/>
                <a:uLnTx/>
                <a:uFillTx/>
                <a:latin typeface="Comic Sans MS" panose="030F0702030302020204" pitchFamily="66" charset="0"/>
                <a:cs typeface="Calibri"/>
              </a:rPr>
              <a:t>digraphs</a:t>
            </a:r>
            <a:r>
              <a:rPr kumimoji="0" lang="en-GB" sz="4000" b="0" i="0" u="none" strike="noStrike" kern="1200" cap="none" spc="0" normalizeH="0" baseline="0" noProof="0">
                <a:ln>
                  <a:noFill/>
                </a:ln>
                <a:solidFill>
                  <a:prstClr val="black"/>
                </a:solidFill>
                <a:effectLst/>
                <a:uLnTx/>
                <a:uFillTx/>
                <a:latin typeface="Comic Sans MS" panose="030F0702030302020204" pitchFamily="66" charset="0"/>
                <a:cs typeface="Calibri"/>
              </a:rPr>
              <a:t> can you see?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a:ln>
                  <a:noFill/>
                </a:ln>
                <a:solidFill>
                  <a:prstClr val="black"/>
                </a:solidFill>
                <a:effectLst/>
                <a:uLnTx/>
                <a:uFillTx/>
                <a:latin typeface="Comic Sans MS" panose="030F0702030302020204" pitchFamily="66" charset="0"/>
                <a:cs typeface="Calibri"/>
              </a:rPr>
              <a:t>What </a:t>
            </a:r>
            <a:r>
              <a:rPr kumimoji="0" lang="en-GB" sz="4000" b="1" i="0" u="sng" strike="noStrike" kern="1200" cap="none" spc="0" normalizeH="0" baseline="0" noProof="0">
                <a:ln>
                  <a:noFill/>
                </a:ln>
                <a:solidFill>
                  <a:prstClr val="black"/>
                </a:solidFill>
                <a:effectLst/>
                <a:uLnTx/>
                <a:uFillTx/>
                <a:latin typeface="Comic Sans MS" panose="030F0702030302020204" pitchFamily="66" charset="0"/>
                <a:cs typeface="Calibri"/>
              </a:rPr>
              <a:t>tricky words</a:t>
            </a:r>
            <a:r>
              <a:rPr kumimoji="0" lang="en-GB" sz="4000" b="0" i="0" u="none" strike="noStrike" kern="1200" cap="none" spc="0" normalizeH="0" baseline="0" noProof="0">
                <a:ln>
                  <a:noFill/>
                </a:ln>
                <a:solidFill>
                  <a:prstClr val="black"/>
                </a:solidFill>
                <a:effectLst/>
                <a:uLnTx/>
                <a:uFillTx/>
                <a:latin typeface="Comic Sans MS" panose="030F0702030302020204" pitchFamily="66" charset="0"/>
                <a:cs typeface="Calibri"/>
              </a:rPr>
              <a:t> can you see?</a:t>
            </a:r>
          </a:p>
        </p:txBody>
      </p:sp>
      <p:pic>
        <p:nvPicPr>
          <p:cNvPr id="3" name="Picture 2" descr="A black text on a white background&#10;&#10;Description automatically generated">
            <a:extLst>
              <a:ext uri="{FF2B5EF4-FFF2-40B4-BE49-F238E27FC236}">
                <a16:creationId xmlns:a16="http://schemas.microsoft.com/office/drawing/2014/main" id="{75AA9D92-6988-1E99-0C93-B79CB13AB111}"/>
              </a:ext>
            </a:extLst>
          </p:cNvPr>
          <p:cNvPicPr>
            <a:picLocks noChangeAspect="1"/>
          </p:cNvPicPr>
          <p:nvPr/>
        </p:nvPicPr>
        <p:blipFill>
          <a:blip r:embed="rId3"/>
          <a:stretch>
            <a:fillRect/>
          </a:stretch>
        </p:blipFill>
        <p:spPr>
          <a:xfrm>
            <a:off x="626110" y="1839710"/>
            <a:ext cx="11163300" cy="1524000"/>
          </a:xfrm>
          <a:prstGeom prst="rect">
            <a:avLst/>
          </a:prstGeom>
        </p:spPr>
      </p:pic>
    </p:spTree>
    <p:extLst>
      <p:ext uri="{BB962C8B-B14F-4D97-AF65-F5344CB8AC3E}">
        <p14:creationId xmlns:p14="http://schemas.microsoft.com/office/powerpoint/2010/main" val="3447920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3BEA665-A566-0DD6-FDA7-9C7A2F594908}"/>
              </a:ext>
            </a:extLst>
          </p:cNvPr>
          <p:cNvSpPr txBox="1"/>
          <p:nvPr/>
        </p:nvSpPr>
        <p:spPr>
          <a:xfrm>
            <a:off x="-1323754" y="263885"/>
            <a:ext cx="1484336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Sassoon Primary"/>
                <a:ea typeface="+mn-ea"/>
                <a:cs typeface="Calibri"/>
              </a:rPr>
              <a:t>Let's spell!</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prstClr val="black"/>
                </a:solidFill>
                <a:effectLst/>
                <a:uLnTx/>
                <a:uFillTx/>
                <a:latin typeface="Sassoon Primary"/>
                <a:ea typeface="+mn-ea"/>
                <a:cs typeface="Calibri"/>
              </a:rPr>
              <a:t>How many sounds? Write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3" name="TextBox 2">
            <a:extLst>
              <a:ext uri="{FF2B5EF4-FFF2-40B4-BE49-F238E27FC236}">
                <a16:creationId xmlns:a16="http://schemas.microsoft.com/office/drawing/2014/main" id="{B8272F06-EEB0-50BF-A164-DA1CE0E84D05}"/>
              </a:ext>
            </a:extLst>
          </p:cNvPr>
          <p:cNvSpPr txBox="1"/>
          <p:nvPr/>
        </p:nvSpPr>
        <p:spPr>
          <a:xfrm>
            <a:off x="629625" y="3689858"/>
            <a:ext cx="12610284"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00" b="1" i="0" u="none" strike="noStrike" kern="1200" cap="none" spc="0" normalizeH="0" baseline="0" noProof="0">
                <a:ln>
                  <a:noFill/>
                </a:ln>
                <a:solidFill>
                  <a:prstClr val="black"/>
                </a:solidFill>
                <a:effectLst/>
                <a:uLnTx/>
                <a:uFillTx/>
                <a:latin typeface="Comic Sans MS" panose="030F0702030302020204" pitchFamily="66" charset="0"/>
                <a:cs typeface="Calibri"/>
              </a:rPr>
              <a:t>Listen</a:t>
            </a:r>
            <a:r>
              <a:rPr kumimoji="0" lang="en-GB" sz="3500" b="0" i="0" u="none" strike="noStrike" kern="1200" cap="none" spc="0" normalizeH="0" baseline="0" noProof="0">
                <a:ln>
                  <a:noFill/>
                </a:ln>
                <a:solidFill>
                  <a:prstClr val="black"/>
                </a:solidFill>
                <a:effectLst/>
                <a:uLnTx/>
                <a:uFillTx/>
                <a:latin typeface="Comic Sans MS" panose="030F0702030302020204" pitchFamily="66" charset="0"/>
                <a:cs typeface="Calibri"/>
              </a:rPr>
              <a:t> to the sentence, </a:t>
            </a:r>
            <a:r>
              <a:rPr kumimoji="0" lang="en-GB" sz="3500" b="1" i="0" u="none" strike="noStrike" kern="1200" cap="none" spc="0" normalizeH="0" baseline="0" noProof="0">
                <a:ln>
                  <a:noFill/>
                </a:ln>
                <a:solidFill>
                  <a:prstClr val="black"/>
                </a:solidFill>
                <a:effectLst/>
                <a:uLnTx/>
                <a:uFillTx/>
                <a:latin typeface="Comic Sans MS" panose="030F0702030302020204" pitchFamily="66" charset="0"/>
                <a:cs typeface="Calibri"/>
              </a:rPr>
              <a:t>say it</a:t>
            </a:r>
            <a:r>
              <a:rPr kumimoji="0" lang="en-GB" sz="3500" b="0" i="0" u="none" strike="noStrike" kern="1200" cap="none" spc="0" normalizeH="0" baseline="0" noProof="0">
                <a:ln>
                  <a:noFill/>
                </a:ln>
                <a:solidFill>
                  <a:prstClr val="black"/>
                </a:solidFill>
                <a:effectLst/>
                <a:uLnTx/>
                <a:uFillTx/>
                <a:latin typeface="Comic Sans MS" panose="030F0702030302020204" pitchFamily="66" charset="0"/>
                <a:cs typeface="Calibri"/>
              </a:rPr>
              <a:t>, </a:t>
            </a:r>
            <a:r>
              <a:rPr kumimoji="0" lang="en-GB" sz="3500" b="1" i="0" u="none" strike="noStrike" kern="1200" cap="none" spc="0" normalizeH="0" baseline="0" noProof="0">
                <a:ln>
                  <a:noFill/>
                </a:ln>
                <a:solidFill>
                  <a:prstClr val="black"/>
                </a:solidFill>
                <a:effectLst/>
                <a:uLnTx/>
                <a:uFillTx/>
                <a:latin typeface="Comic Sans MS" panose="030F0702030302020204" pitchFamily="66" charset="0"/>
                <a:cs typeface="Calibri"/>
              </a:rPr>
              <a:t>write it</a:t>
            </a:r>
            <a:r>
              <a:rPr kumimoji="0" lang="en-GB" sz="3500" b="0" i="0" u="none" strike="noStrike" kern="1200" cap="none" spc="0" normalizeH="0" baseline="0" noProof="0">
                <a:ln>
                  <a:noFill/>
                </a:ln>
                <a:solidFill>
                  <a:prstClr val="black"/>
                </a:solidFill>
                <a:effectLst/>
                <a:uLnTx/>
                <a:uFillTx/>
                <a:latin typeface="Comic Sans MS" panose="030F0702030302020204" pitchFamily="66" charset="0"/>
                <a:cs typeface="Calibri"/>
              </a:rPr>
              <a:t> and </a:t>
            </a:r>
            <a:r>
              <a:rPr kumimoji="0" lang="en-GB" sz="3500" b="1" i="0" u="none" strike="noStrike" kern="1200" cap="none" spc="0" normalizeH="0" baseline="0" noProof="0">
                <a:ln>
                  <a:noFill/>
                </a:ln>
                <a:solidFill>
                  <a:prstClr val="black"/>
                </a:solidFill>
                <a:effectLst/>
                <a:uLnTx/>
                <a:uFillTx/>
                <a:latin typeface="Comic Sans MS" panose="030F0702030302020204" pitchFamily="66" charset="0"/>
                <a:cs typeface="Calibri"/>
              </a:rPr>
              <a:t>read it</a:t>
            </a:r>
            <a:r>
              <a:rPr kumimoji="0" lang="en-GB" sz="3500" b="0" i="0" u="none" strike="noStrike" kern="1200" cap="none" spc="0" normalizeH="0" baseline="0" noProof="0">
                <a:ln>
                  <a:noFill/>
                </a:ln>
                <a:solidFill>
                  <a:prstClr val="black"/>
                </a:solidFill>
                <a:effectLst/>
                <a:uLnTx/>
                <a:uFillTx/>
                <a:latin typeface="Comic Sans MS" panose="030F0702030302020204" pitchFamily="66" charset="0"/>
                <a:cs typeface="Calibri"/>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5" name="TextBox 4">
            <a:extLst>
              <a:ext uri="{FF2B5EF4-FFF2-40B4-BE49-F238E27FC236}">
                <a16:creationId xmlns:a16="http://schemas.microsoft.com/office/drawing/2014/main" id="{462C1174-EA70-C596-2684-1A3F7869DDD7}"/>
              </a:ext>
            </a:extLst>
          </p:cNvPr>
          <p:cNvSpPr txBox="1"/>
          <p:nvPr/>
        </p:nvSpPr>
        <p:spPr>
          <a:xfrm>
            <a:off x="629624" y="1985941"/>
            <a:ext cx="12610284" cy="17851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7000" b="0" i="0" u="none" strike="noStrike" kern="1200" cap="none" spc="0" normalizeH="0" baseline="0" noProof="0">
                <a:ln>
                  <a:noFill/>
                </a:ln>
                <a:solidFill>
                  <a:prstClr val="black"/>
                </a:solidFill>
                <a:effectLst/>
                <a:uLnTx/>
                <a:uFillTx/>
                <a:latin typeface="Sassoon Primary"/>
                <a:ea typeface="+mn-ea"/>
                <a:cs typeface="Calibri"/>
              </a:rPr>
              <a:t>word       world   </a:t>
            </a:r>
            <a:r>
              <a:rPr kumimoji="0" lang="en-GB" sz="7000" b="0" i="0" u="none" strike="noStrike" kern="1200" cap="none" spc="0" normalizeH="0" baseline="0" noProof="0">
                <a:ln>
                  <a:noFill/>
                </a:ln>
                <a:solidFill>
                  <a:srgbClr val="000000"/>
                </a:solidFill>
                <a:effectLst/>
                <a:uLnTx/>
                <a:uFillTx/>
                <a:latin typeface="Sassoon Primary"/>
                <a:ea typeface="+mn-ea"/>
                <a:cs typeface="Calibri"/>
              </a:rPr>
              <a:t> </a:t>
            </a:r>
            <a:r>
              <a:rPr kumimoji="0" lang="en-GB" sz="7000" b="0" i="0" u="none" strike="noStrike" kern="1200" cap="none" spc="0" normalizeH="0" baseline="0" noProof="0">
                <a:ln>
                  <a:noFill/>
                </a:ln>
                <a:solidFill>
                  <a:srgbClr val="70AD47"/>
                </a:solidFill>
                <a:effectLst/>
                <a:uLnTx/>
                <a:uFillTx/>
                <a:latin typeface="Sassoon Primary"/>
                <a:ea typeface="+mn-ea"/>
                <a:cs typeface="Calibri"/>
              </a:rPr>
              <a:t>once</a:t>
            </a:r>
            <a:r>
              <a:rPr kumimoji="0" lang="en-GB" sz="3500" b="0" i="0" u="none" strike="noStrike" kern="1200" cap="none" spc="0" normalizeH="0" baseline="0" noProof="0">
                <a:ln>
                  <a:noFill/>
                </a:ln>
                <a:solidFill>
                  <a:prstClr val="black"/>
                </a:solidFill>
                <a:effectLst/>
                <a:uLnTx/>
                <a:uFillTx/>
                <a:latin typeface="Sassoon Primary"/>
                <a:ea typeface="+mn-ea"/>
                <a:cs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Sassoon Primary"/>
              <a:ea typeface="+mn-ea"/>
              <a:cs typeface="Calibri"/>
            </a:endParaRPr>
          </a:p>
        </p:txBody>
      </p:sp>
      <p:pic>
        <p:nvPicPr>
          <p:cNvPr id="8" name="Picture 7" descr="A person with a mustache&#10;&#10;Description automatically generated">
            <a:extLst>
              <a:ext uri="{FF2B5EF4-FFF2-40B4-BE49-F238E27FC236}">
                <a16:creationId xmlns:a16="http://schemas.microsoft.com/office/drawing/2014/main" id="{9811E174-6598-BCF5-DF40-FF7D21E9A510}"/>
              </a:ext>
            </a:extLst>
          </p:cNvPr>
          <p:cNvPicPr>
            <a:picLocks noChangeAspect="1"/>
          </p:cNvPicPr>
          <p:nvPr/>
        </p:nvPicPr>
        <p:blipFill rotWithShape="1">
          <a:blip r:embed="rId3"/>
          <a:srcRect r="3328"/>
          <a:stretch/>
        </p:blipFill>
        <p:spPr>
          <a:xfrm>
            <a:off x="10125054" y="1719191"/>
            <a:ext cx="1692481" cy="115455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10" name="TextBox 9">
            <a:extLst>
              <a:ext uri="{FF2B5EF4-FFF2-40B4-BE49-F238E27FC236}">
                <a16:creationId xmlns:a16="http://schemas.microsoft.com/office/drawing/2014/main" id="{7B94DE69-F069-2BF9-98A1-B1DA702D45E6}"/>
              </a:ext>
            </a:extLst>
          </p:cNvPr>
          <p:cNvSpPr txBox="1"/>
          <p:nvPr/>
        </p:nvSpPr>
        <p:spPr>
          <a:xfrm>
            <a:off x="9686192" y="160948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assoon Primary"/>
                <a:ea typeface="+mn-ea"/>
                <a:cs typeface="Calibri"/>
              </a:rPr>
              <a:t>tricky words</a:t>
            </a:r>
            <a:endParaRPr kumimoji="0" lang="en-GB" sz="2400" b="0" i="0" u="none" strike="noStrike" kern="1200" cap="none" spc="0" normalizeH="0" baseline="0" noProof="0">
              <a:ln>
                <a:noFill/>
              </a:ln>
              <a:solidFill>
                <a:prstClr val="black"/>
              </a:solidFill>
              <a:effectLst/>
              <a:uLnTx/>
              <a:uFillTx/>
              <a:latin typeface="Sassoon Primary"/>
              <a:ea typeface="+mn-ea"/>
              <a:cs typeface="+mn-cs"/>
            </a:endParaRPr>
          </a:p>
        </p:txBody>
      </p:sp>
      <p:sp>
        <p:nvSpPr>
          <p:cNvPr id="11" name="TextBox 10">
            <a:extLst>
              <a:ext uri="{FF2B5EF4-FFF2-40B4-BE49-F238E27FC236}">
                <a16:creationId xmlns:a16="http://schemas.microsoft.com/office/drawing/2014/main" id="{67E44BAC-859F-7CB9-97FA-469563374851}"/>
              </a:ext>
            </a:extLst>
          </p:cNvPr>
          <p:cNvSpPr txBox="1"/>
          <p:nvPr/>
        </p:nvSpPr>
        <p:spPr>
          <a:xfrm>
            <a:off x="2195958" y="4885775"/>
            <a:ext cx="7212784" cy="1785104"/>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1" i="0" u="sng" strike="noStrike" kern="1200" cap="none" spc="0" normalizeH="0" baseline="0" noProof="0">
                <a:ln>
                  <a:noFill/>
                </a:ln>
                <a:solidFill>
                  <a:srgbClr val="FF0000"/>
                </a:solidFill>
                <a:effectLst/>
                <a:uLnTx/>
                <a:uFillTx/>
                <a:latin typeface="Sassoon Primary"/>
                <a:ea typeface="+mn-ea"/>
                <a:cs typeface="Calibri"/>
              </a:rPr>
              <a:t>Challenge</a:t>
            </a:r>
            <a:r>
              <a:rPr kumimoji="0" lang="en-GB" sz="3500" b="0" i="0" u="none" strike="noStrike" kern="1200" cap="none" spc="0" normalizeH="0" baseline="0" noProof="0">
                <a:ln>
                  <a:noFill/>
                </a:ln>
                <a:solidFill>
                  <a:srgbClr val="FF0000"/>
                </a:solidFill>
                <a:effectLst/>
                <a:uLnTx/>
                <a:uFillTx/>
                <a:latin typeface="Sassoon Primary"/>
                <a:ea typeface="+mn-ea"/>
                <a:cs typeface="Calibri"/>
              </a:rPr>
              <a:t>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500" b="0" i="0" u="none" strike="noStrike" kern="1200" cap="none" spc="0" normalizeH="0" baseline="0" noProof="0">
                <a:ln>
                  <a:noFill/>
                </a:ln>
                <a:solidFill>
                  <a:prstClr val="black"/>
                </a:solidFill>
                <a:effectLst/>
                <a:uLnTx/>
                <a:uFillTx/>
                <a:latin typeface="Sassoon Primary"/>
                <a:ea typeface="+mn-ea"/>
                <a:cs typeface="Calibri"/>
              </a:rPr>
              <a:t>Extend the sentence using 'and'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0" i="0" u="none" strike="noStrike" kern="1200" cap="none" spc="0" normalizeH="0" baseline="0" noProof="0">
              <a:ln>
                <a:noFill/>
              </a:ln>
              <a:solidFill>
                <a:prstClr val="black"/>
              </a:solidFill>
              <a:effectLst/>
              <a:uLnTx/>
              <a:uFillTx/>
              <a:latin typeface="Sassoon Primary"/>
              <a:ea typeface="+mn-ea"/>
              <a:cs typeface="Calibri"/>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2FFA13E1-F63E-BB1E-8EC0-EEF6EBF83014}"/>
                  </a:ext>
                </a:extLst>
              </p14:cNvPr>
              <p14:cNvContentPartPr/>
              <p14:nvPr/>
            </p14:nvContentPartPr>
            <p14:xfrm>
              <a:off x="7940842" y="2809874"/>
              <a:ext cx="70122" cy="14011"/>
            </p14:xfrm>
          </p:contentPart>
        </mc:Choice>
        <mc:Fallback xmlns="">
          <p:pic>
            <p:nvPicPr>
              <p:cNvPr id="2" name="Ink 1">
                <a:extLst>
                  <a:ext uri="{FF2B5EF4-FFF2-40B4-BE49-F238E27FC236}">
                    <a16:creationId xmlns:a16="http://schemas.microsoft.com/office/drawing/2014/main" id="{2FFA13E1-F63E-BB1E-8EC0-EEF6EBF83014}"/>
                  </a:ext>
                </a:extLst>
              </p:cNvPr>
              <p:cNvPicPr/>
              <p:nvPr/>
            </p:nvPicPr>
            <p:blipFill>
              <a:blip r:embed="rId5"/>
              <a:stretch>
                <a:fillRect/>
              </a:stretch>
            </p:blipFill>
            <p:spPr>
              <a:xfrm>
                <a:off x="7922954" y="2792360"/>
                <a:ext cx="105541" cy="48688"/>
              </a:xfrm>
              <a:prstGeom prst="rect">
                <a:avLst/>
              </a:prstGeom>
            </p:spPr>
          </p:pic>
        </mc:Fallback>
      </mc:AlternateContent>
    </p:spTree>
    <p:extLst>
      <p:ext uri="{BB962C8B-B14F-4D97-AF65-F5344CB8AC3E}">
        <p14:creationId xmlns:p14="http://schemas.microsoft.com/office/powerpoint/2010/main" val="389509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03EE9BB-F39D-0B6F-B7F3-FAFE4C1D2C7D}"/>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pic>
        <p:nvPicPr>
          <p:cNvPr id="5" name="Picture 4" descr="A cat holding a shovel and shovel&#10;&#10;Description automatically generated">
            <a:extLst>
              <a:ext uri="{FF2B5EF4-FFF2-40B4-BE49-F238E27FC236}">
                <a16:creationId xmlns:a16="http://schemas.microsoft.com/office/drawing/2014/main" id="{5CB5F252-DE11-6539-8C88-CF79995FAAFA}"/>
              </a:ext>
            </a:extLst>
          </p:cNvPr>
          <p:cNvPicPr>
            <a:picLocks noChangeAspect="1"/>
          </p:cNvPicPr>
          <p:nvPr/>
        </p:nvPicPr>
        <p:blipFill>
          <a:blip r:embed="rId2"/>
          <a:stretch>
            <a:fillRect/>
          </a:stretch>
        </p:blipFill>
        <p:spPr>
          <a:xfrm>
            <a:off x="4203776" y="2208407"/>
            <a:ext cx="3257550" cy="3743325"/>
          </a:xfrm>
          <a:prstGeom prst="rect">
            <a:avLst/>
          </a:prstGeom>
        </p:spPr>
      </p:pic>
      <p:sp>
        <p:nvSpPr>
          <p:cNvPr id="8" name="TextBox 7">
            <a:extLst>
              <a:ext uri="{FF2B5EF4-FFF2-40B4-BE49-F238E27FC236}">
                <a16:creationId xmlns:a16="http://schemas.microsoft.com/office/drawing/2014/main" id="{91760B21-EC59-CC92-3C7F-56E31D824D95}"/>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
        <p:nvSpPr>
          <p:cNvPr id="2" name="TextBox 1">
            <a:extLst>
              <a:ext uri="{FF2B5EF4-FFF2-40B4-BE49-F238E27FC236}">
                <a16:creationId xmlns:a16="http://schemas.microsoft.com/office/drawing/2014/main" id="{FFC5310B-797A-6307-BE1B-4257964CBE3B}"/>
              </a:ext>
            </a:extLst>
          </p:cNvPr>
          <p:cNvSpPr txBox="1"/>
          <p:nvPr/>
        </p:nvSpPr>
        <p:spPr>
          <a:xfrm>
            <a:off x="425943" y="1002219"/>
            <a:ext cx="1006788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dirty="0">
                <a:solidFill>
                  <a:schemeClr val="accent1"/>
                </a:solidFill>
                <a:latin typeface="Sassoon Primary"/>
                <a:ea typeface="Calibri"/>
                <a:cs typeface="Calibri"/>
              </a:rPr>
              <a:t>Blue</a:t>
            </a:r>
            <a:r>
              <a:rPr lang="en-GB" sz="2800" b="1" dirty="0">
                <a:latin typeface="Sassoon Primary"/>
                <a:ea typeface="Calibri"/>
                <a:cs typeface="Calibri"/>
              </a:rPr>
              <a:t>/ </a:t>
            </a:r>
            <a:r>
              <a:rPr lang="en-GB" sz="2800" b="1" dirty="0">
                <a:solidFill>
                  <a:schemeClr val="accent6"/>
                </a:solidFill>
                <a:latin typeface="Sassoon Primary"/>
                <a:ea typeface="Calibri"/>
                <a:cs typeface="Calibri"/>
              </a:rPr>
              <a:t>Green – Green first </a:t>
            </a:r>
          </a:p>
          <a:p>
            <a:r>
              <a:rPr lang="en-GB" sz="2800" b="1" dirty="0">
                <a:latin typeface="Sassoon Primary"/>
                <a:ea typeface="Calibri"/>
                <a:cs typeface="Calibri"/>
              </a:rPr>
              <a:t>Use the word ‘because’ in your answer</a:t>
            </a:r>
            <a:endParaRPr lang="en-GB" sz="2800" b="1" dirty="0">
              <a:latin typeface="Sassoon Primary"/>
            </a:endParaRPr>
          </a:p>
        </p:txBody>
      </p:sp>
      <p:sp>
        <p:nvSpPr>
          <p:cNvPr id="3" name="Rectangle 2">
            <a:extLst>
              <a:ext uri="{FF2B5EF4-FFF2-40B4-BE49-F238E27FC236}">
                <a16:creationId xmlns:a16="http://schemas.microsoft.com/office/drawing/2014/main" id="{A78B3014-3872-16AA-F353-57C968F7E59D}"/>
              </a:ext>
            </a:extLst>
          </p:cNvPr>
          <p:cNvSpPr/>
          <p:nvPr/>
        </p:nvSpPr>
        <p:spPr>
          <a:xfrm>
            <a:off x="588804" y="2129717"/>
            <a:ext cx="3328736" cy="40606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a:latin typeface="Sassoon Primary"/>
                <a:ea typeface="Calibri"/>
                <a:cs typeface="Calibri"/>
              </a:rPr>
              <a:t>What do you think Jasper is going to do in this story? </a:t>
            </a:r>
          </a:p>
        </p:txBody>
      </p:sp>
      <p:sp>
        <p:nvSpPr>
          <p:cNvPr id="7" name="Rectangle 6">
            <a:extLst>
              <a:ext uri="{FF2B5EF4-FFF2-40B4-BE49-F238E27FC236}">
                <a16:creationId xmlns:a16="http://schemas.microsoft.com/office/drawing/2014/main" id="{99AABE59-516F-F94A-1634-3A7EA1F06698}"/>
              </a:ext>
            </a:extLst>
          </p:cNvPr>
          <p:cNvSpPr/>
          <p:nvPr/>
        </p:nvSpPr>
        <p:spPr>
          <a:xfrm>
            <a:off x="7988225" y="1969296"/>
            <a:ext cx="3328736" cy="4060657"/>
          </a:xfrm>
          <a:prstGeom prst="rect">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latin typeface="Sassoon Primary"/>
                <a:ea typeface="Calibri"/>
                <a:cs typeface="Calibri"/>
              </a:rPr>
              <a:t>Who do you think Jasper is? Why? </a:t>
            </a:r>
          </a:p>
        </p:txBody>
      </p:sp>
    </p:spTree>
    <p:extLst>
      <p:ext uri="{BB962C8B-B14F-4D97-AF65-F5344CB8AC3E}">
        <p14:creationId xmlns:p14="http://schemas.microsoft.com/office/powerpoint/2010/main" val="20040199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t holding a shovel and shovel&#10;&#10;Description automatically generated">
            <a:extLst>
              <a:ext uri="{FF2B5EF4-FFF2-40B4-BE49-F238E27FC236}">
                <a16:creationId xmlns:a16="http://schemas.microsoft.com/office/drawing/2014/main" id="{5CB5F252-DE11-6539-8C88-CF79995FAAFA}"/>
              </a:ext>
            </a:extLst>
          </p:cNvPr>
          <p:cNvPicPr>
            <a:picLocks noChangeAspect="1"/>
          </p:cNvPicPr>
          <p:nvPr/>
        </p:nvPicPr>
        <p:blipFill>
          <a:blip r:embed="rId2"/>
          <a:stretch>
            <a:fillRect/>
          </a:stretch>
        </p:blipFill>
        <p:spPr>
          <a:xfrm>
            <a:off x="6736046" y="1411745"/>
            <a:ext cx="4440655" cy="5096877"/>
          </a:xfrm>
          <a:prstGeom prst="rect">
            <a:avLst/>
          </a:prstGeom>
        </p:spPr>
      </p:pic>
      <p:sp>
        <p:nvSpPr>
          <p:cNvPr id="10" name="TextBox 9">
            <a:extLst>
              <a:ext uri="{FF2B5EF4-FFF2-40B4-BE49-F238E27FC236}">
                <a16:creationId xmlns:a16="http://schemas.microsoft.com/office/drawing/2014/main" id="{8047804A-B68C-66B8-BB3B-80F5CBC93A8C}"/>
              </a:ext>
            </a:extLst>
          </p:cNvPr>
          <p:cNvSpPr txBox="1"/>
          <p:nvPr/>
        </p:nvSpPr>
        <p:spPr>
          <a:xfrm>
            <a:off x="952108" y="1565968"/>
            <a:ext cx="512384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Sassoon Primary"/>
                <a:cs typeface="Calibri"/>
              </a:rPr>
              <a:t>Today we are going to read Jasper's Beanstalk by Nick Butterworth and Mick </a:t>
            </a:r>
            <a:r>
              <a:rPr lang="en-GB" sz="3200" dirty="0" err="1">
                <a:latin typeface="Sassoon Primary"/>
                <a:cs typeface="Calibri"/>
              </a:rPr>
              <a:t>Inkpen</a:t>
            </a:r>
            <a:r>
              <a:rPr lang="en-GB" sz="3200" dirty="0">
                <a:latin typeface="Sassoon Primary"/>
                <a:cs typeface="Calibri"/>
              </a:rPr>
              <a:t>. </a:t>
            </a:r>
          </a:p>
          <a:p>
            <a:endParaRPr lang="en-GB" sz="3200" dirty="0">
              <a:latin typeface="Sassoon Primary"/>
              <a:cs typeface="Calibri"/>
            </a:endParaRPr>
          </a:p>
          <a:p>
            <a:r>
              <a:rPr lang="en-GB" sz="3200" dirty="0">
                <a:latin typeface="Sassoon Primary"/>
                <a:cs typeface="Calibri"/>
              </a:rPr>
              <a:t>We will need to use </a:t>
            </a:r>
            <a:r>
              <a:rPr lang="en-GB" sz="3200" b="1" i="1" dirty="0">
                <a:latin typeface="Sassoon Primary"/>
                <a:cs typeface="Calibri"/>
              </a:rPr>
              <a:t>inference</a:t>
            </a:r>
            <a:r>
              <a:rPr lang="en-GB" sz="3200" dirty="0">
                <a:latin typeface="Sassoon Primary"/>
                <a:cs typeface="Calibri"/>
              </a:rPr>
              <a:t> skills to work out what is happening in the story. </a:t>
            </a:r>
          </a:p>
        </p:txBody>
      </p:sp>
      <p:sp>
        <p:nvSpPr>
          <p:cNvPr id="3" name="TextBox 2">
            <a:extLst>
              <a:ext uri="{FF2B5EF4-FFF2-40B4-BE49-F238E27FC236}">
                <a16:creationId xmlns:a16="http://schemas.microsoft.com/office/drawing/2014/main" id="{8EF56DFB-8763-0F59-3B12-9EE4FC9C1142}"/>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7" name="TextBox 6">
            <a:extLst>
              <a:ext uri="{FF2B5EF4-FFF2-40B4-BE49-F238E27FC236}">
                <a16:creationId xmlns:a16="http://schemas.microsoft.com/office/drawing/2014/main" id="{54527542-A0CC-7312-B8C2-CCE9B0CD5B13}"/>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019771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34C56-E5C7-B4D2-E199-7BEF994EC8D6}"/>
              </a:ext>
            </a:extLst>
          </p:cNvPr>
          <p:cNvSpPr>
            <a:spLocks noGrp="1"/>
          </p:cNvSpPr>
          <p:nvPr>
            <p:ph type="title"/>
          </p:nvPr>
        </p:nvSpPr>
        <p:spPr/>
        <p:txBody>
          <a:bodyPr>
            <a:normAutofit fontScale="90000"/>
          </a:bodyPr>
          <a:lstStyle/>
          <a:p>
            <a:r>
              <a:rPr lang="en-GB" dirty="0"/>
              <a:t>Inference: </a:t>
            </a:r>
          </a:p>
        </p:txBody>
      </p:sp>
      <p:sp>
        <p:nvSpPr>
          <p:cNvPr id="3" name="Text Placeholder 2">
            <a:extLst>
              <a:ext uri="{FF2B5EF4-FFF2-40B4-BE49-F238E27FC236}">
                <a16:creationId xmlns:a16="http://schemas.microsoft.com/office/drawing/2014/main" id="{884BF12E-FF52-04CF-2494-415F0BFCCBEE}"/>
              </a:ext>
            </a:extLst>
          </p:cNvPr>
          <p:cNvSpPr>
            <a:spLocks noGrp="1"/>
          </p:cNvSpPr>
          <p:nvPr>
            <p:ph type="body" idx="1"/>
          </p:nvPr>
        </p:nvSpPr>
        <p:spPr/>
        <p:txBody>
          <a:bodyPr>
            <a:normAutofit/>
          </a:bodyPr>
          <a:lstStyle/>
          <a:p>
            <a:pPr marL="152396" indent="0">
              <a:buNone/>
            </a:pPr>
            <a:r>
              <a:rPr lang="en-GB" sz="6000" dirty="0">
                <a:latin typeface="Sassoon Infant Std" panose="020B0503020103030203" pitchFamily="34" charset="0"/>
              </a:rPr>
              <a:t>Find clues in the text and pictures to find out what the author means.</a:t>
            </a:r>
          </a:p>
        </p:txBody>
      </p:sp>
      <p:pic>
        <p:nvPicPr>
          <p:cNvPr id="5" name="Picture 4">
            <a:extLst>
              <a:ext uri="{FF2B5EF4-FFF2-40B4-BE49-F238E27FC236}">
                <a16:creationId xmlns:a16="http://schemas.microsoft.com/office/drawing/2014/main" id="{BC39D60C-77F7-DB4E-A566-B69D62A3C85F}"/>
              </a:ext>
            </a:extLst>
          </p:cNvPr>
          <p:cNvPicPr>
            <a:picLocks noChangeAspect="1"/>
          </p:cNvPicPr>
          <p:nvPr/>
        </p:nvPicPr>
        <p:blipFill>
          <a:blip r:embed="rId2"/>
          <a:stretch>
            <a:fillRect/>
          </a:stretch>
        </p:blipFill>
        <p:spPr>
          <a:xfrm>
            <a:off x="1318350" y="3566021"/>
            <a:ext cx="2610214" cy="2705478"/>
          </a:xfrm>
          <a:prstGeom prst="rect">
            <a:avLst/>
          </a:prstGeom>
        </p:spPr>
      </p:pic>
    </p:spTree>
    <p:extLst>
      <p:ext uri="{BB962C8B-B14F-4D97-AF65-F5344CB8AC3E}">
        <p14:creationId xmlns:p14="http://schemas.microsoft.com/office/powerpoint/2010/main" val="19629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t holding a shovel and shovel&#10;&#10;Description automatically generated">
            <a:extLst>
              <a:ext uri="{FF2B5EF4-FFF2-40B4-BE49-F238E27FC236}">
                <a16:creationId xmlns:a16="http://schemas.microsoft.com/office/drawing/2014/main" id="{5CB5F252-DE11-6539-8C88-CF79995FAAFA}"/>
              </a:ext>
            </a:extLst>
          </p:cNvPr>
          <p:cNvPicPr>
            <a:picLocks noChangeAspect="1"/>
          </p:cNvPicPr>
          <p:nvPr/>
        </p:nvPicPr>
        <p:blipFill>
          <a:blip r:embed="rId2"/>
          <a:stretch>
            <a:fillRect/>
          </a:stretch>
        </p:blipFill>
        <p:spPr>
          <a:xfrm>
            <a:off x="8831547" y="1712535"/>
            <a:ext cx="3257550" cy="3743325"/>
          </a:xfrm>
          <a:prstGeom prst="rect">
            <a:avLst/>
          </a:prstGeom>
        </p:spPr>
      </p:pic>
      <p:sp>
        <p:nvSpPr>
          <p:cNvPr id="6" name="TextBox 5">
            <a:extLst>
              <a:ext uri="{FF2B5EF4-FFF2-40B4-BE49-F238E27FC236}">
                <a16:creationId xmlns:a16="http://schemas.microsoft.com/office/drawing/2014/main" id="{8F4FC888-C414-99DA-D3E0-FB9AADB044FF}"/>
              </a:ext>
            </a:extLst>
          </p:cNvPr>
          <p:cNvSpPr txBox="1"/>
          <p:nvPr/>
        </p:nvSpPr>
        <p:spPr>
          <a:xfrm>
            <a:off x="237830" y="1559976"/>
            <a:ext cx="6079191"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a:latin typeface="Sassoon Primary"/>
                <a:ea typeface="Calibri"/>
                <a:cs typeface="Calibri"/>
              </a:rPr>
              <a:t>Words you will come across in the text:</a:t>
            </a:r>
            <a:endParaRPr lang="en-US">
              <a:cs typeface="Calibri" panose="020F0502020204030204"/>
            </a:endParaRPr>
          </a:p>
          <a:p>
            <a:endParaRPr lang="en-GB" sz="2400">
              <a:latin typeface="Sassoon Primary"/>
              <a:ea typeface="Calibri"/>
              <a:cs typeface="Calibri"/>
            </a:endParaRPr>
          </a:p>
          <a:p>
            <a:r>
              <a:rPr lang="en-GB" sz="2400">
                <a:solidFill>
                  <a:schemeClr val="accent1"/>
                </a:solidFill>
                <a:latin typeface="Sassoon Primary"/>
                <a:cs typeface="Calibri"/>
              </a:rPr>
              <a:t>raked: </a:t>
            </a:r>
            <a:r>
              <a:rPr lang="en-GB" sz="2400">
                <a:solidFill>
                  <a:srgbClr val="FF0000"/>
                </a:solidFill>
                <a:latin typeface="Sassoon Primary"/>
                <a:cs typeface="Calibri"/>
              </a:rPr>
              <a:t>to pull something in with a garden object.</a:t>
            </a:r>
            <a:endParaRPr lang="en-GB">
              <a:solidFill>
                <a:srgbClr val="FF0000"/>
              </a:solidFill>
              <a:latin typeface="Calibri" panose="020F0502020204030204"/>
              <a:cs typeface="Calibri"/>
            </a:endParaRPr>
          </a:p>
          <a:p>
            <a:endParaRPr lang="en-GB" sz="3200">
              <a:solidFill>
                <a:schemeClr val="accent1"/>
              </a:solidFill>
              <a:latin typeface="Sassoon Primary"/>
              <a:cs typeface="Calibri"/>
            </a:endParaRPr>
          </a:p>
          <a:p>
            <a:pPr marL="342900" indent="-342900">
              <a:buFont typeface="Arial"/>
              <a:buChar char="•"/>
            </a:pPr>
            <a:r>
              <a:rPr lang="en-GB" sz="2400">
                <a:solidFill>
                  <a:schemeClr val="accent1"/>
                </a:solidFill>
                <a:latin typeface="Sassoon Primary"/>
                <a:ea typeface="Calibri"/>
                <a:cs typeface="Calibri"/>
              </a:rPr>
              <a:t>hoed: </a:t>
            </a:r>
            <a:r>
              <a:rPr lang="en-GB" sz="2400">
                <a:solidFill>
                  <a:srgbClr val="FF0000"/>
                </a:solidFill>
                <a:latin typeface="Sassoon Primary"/>
                <a:ea typeface="+mn-lt"/>
                <a:cs typeface="+mn-lt"/>
              </a:rPr>
              <a:t>use a hoe to dig (earth) or thin out or dig up (plants).</a:t>
            </a:r>
          </a:p>
          <a:p>
            <a:endParaRPr lang="en-GB" sz="2400">
              <a:solidFill>
                <a:schemeClr val="accent1"/>
              </a:solidFill>
              <a:latin typeface="Sassoon Primary"/>
              <a:ea typeface="Calibri"/>
              <a:cs typeface="Calibri"/>
            </a:endParaRPr>
          </a:p>
          <a:p>
            <a:endParaRPr lang="en-GB" sz="2400">
              <a:solidFill>
                <a:schemeClr val="accent1"/>
              </a:solidFill>
              <a:latin typeface="Sassoon Primary"/>
              <a:ea typeface="Calibri"/>
              <a:cs typeface="Calibri"/>
            </a:endParaRPr>
          </a:p>
          <a:p>
            <a:r>
              <a:rPr lang="en-GB" sz="2400">
                <a:solidFill>
                  <a:schemeClr val="accent1"/>
                </a:solidFill>
                <a:latin typeface="Sassoon Primary"/>
                <a:ea typeface="Calibri"/>
                <a:cs typeface="Calibri"/>
              </a:rPr>
              <a:t>mowed: </a:t>
            </a:r>
            <a:r>
              <a:rPr lang="en-GB" sz="2400">
                <a:solidFill>
                  <a:srgbClr val="FF0000"/>
                </a:solidFill>
                <a:latin typeface="Sassoon Primary"/>
                <a:ea typeface="Calibri"/>
                <a:cs typeface="Calibri"/>
              </a:rPr>
              <a:t>to cut with a lawn mower.</a:t>
            </a:r>
          </a:p>
          <a:p>
            <a:endParaRPr lang="en-GB" sz="2400">
              <a:latin typeface="Sassoon Primary"/>
              <a:ea typeface="Calibri"/>
              <a:cs typeface="Calibri"/>
            </a:endParaRPr>
          </a:p>
          <a:p>
            <a:endParaRPr lang="en-GB" sz="2400">
              <a:latin typeface="Sassoon Primary"/>
              <a:ea typeface="Calibri"/>
              <a:cs typeface="Calibri"/>
            </a:endParaRPr>
          </a:p>
        </p:txBody>
      </p:sp>
      <p:pic>
        <p:nvPicPr>
          <p:cNvPr id="2" name="Picture 1" descr="A rake with a green handle&#10;&#10;Description automatically generated">
            <a:extLst>
              <a:ext uri="{FF2B5EF4-FFF2-40B4-BE49-F238E27FC236}">
                <a16:creationId xmlns:a16="http://schemas.microsoft.com/office/drawing/2014/main" id="{44DFE8FA-AA29-7423-55DF-76CC28042212}"/>
              </a:ext>
            </a:extLst>
          </p:cNvPr>
          <p:cNvPicPr>
            <a:picLocks noChangeAspect="1"/>
          </p:cNvPicPr>
          <p:nvPr/>
        </p:nvPicPr>
        <p:blipFill>
          <a:blip r:embed="rId3"/>
          <a:stretch>
            <a:fillRect/>
          </a:stretch>
        </p:blipFill>
        <p:spPr>
          <a:xfrm>
            <a:off x="6653492" y="1669395"/>
            <a:ext cx="1731310" cy="1457326"/>
          </a:xfrm>
          <a:prstGeom prst="rect">
            <a:avLst/>
          </a:prstGeom>
        </p:spPr>
      </p:pic>
      <p:pic>
        <p:nvPicPr>
          <p:cNvPr id="3" name="Picture 2" descr="A long black and blue tool&#10;&#10;Description automatically generated">
            <a:extLst>
              <a:ext uri="{FF2B5EF4-FFF2-40B4-BE49-F238E27FC236}">
                <a16:creationId xmlns:a16="http://schemas.microsoft.com/office/drawing/2014/main" id="{B96F309B-7291-0B38-D97A-9614831E8904}"/>
              </a:ext>
            </a:extLst>
          </p:cNvPr>
          <p:cNvPicPr>
            <a:picLocks noChangeAspect="1"/>
          </p:cNvPicPr>
          <p:nvPr/>
        </p:nvPicPr>
        <p:blipFill>
          <a:blip r:embed="rId4"/>
          <a:stretch>
            <a:fillRect/>
          </a:stretch>
        </p:blipFill>
        <p:spPr>
          <a:xfrm>
            <a:off x="6579534" y="3383616"/>
            <a:ext cx="1632698" cy="1256180"/>
          </a:xfrm>
          <a:prstGeom prst="rect">
            <a:avLst/>
          </a:prstGeom>
        </p:spPr>
      </p:pic>
      <p:pic>
        <p:nvPicPr>
          <p:cNvPr id="7" name="Picture 6" descr="A person mowing the grass&#10;&#10;Description automatically generated">
            <a:extLst>
              <a:ext uri="{FF2B5EF4-FFF2-40B4-BE49-F238E27FC236}">
                <a16:creationId xmlns:a16="http://schemas.microsoft.com/office/drawing/2014/main" id="{D606C890-552D-4B71-6D7F-5C0D4CCB3A19}"/>
              </a:ext>
            </a:extLst>
          </p:cNvPr>
          <p:cNvPicPr>
            <a:picLocks noChangeAspect="1"/>
          </p:cNvPicPr>
          <p:nvPr/>
        </p:nvPicPr>
        <p:blipFill>
          <a:blip r:embed="rId5"/>
          <a:stretch>
            <a:fillRect/>
          </a:stretch>
        </p:blipFill>
        <p:spPr>
          <a:xfrm>
            <a:off x="6539473" y="4889687"/>
            <a:ext cx="2239496" cy="1751480"/>
          </a:xfrm>
          <a:prstGeom prst="rect">
            <a:avLst/>
          </a:prstGeom>
        </p:spPr>
      </p:pic>
      <p:sp>
        <p:nvSpPr>
          <p:cNvPr id="10" name="TextBox 9">
            <a:extLst>
              <a:ext uri="{FF2B5EF4-FFF2-40B4-BE49-F238E27FC236}">
                <a16:creationId xmlns:a16="http://schemas.microsoft.com/office/drawing/2014/main" id="{19823091-803F-B739-33F9-76EC11AD2EB5}"/>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12" name="TextBox 11">
            <a:extLst>
              <a:ext uri="{FF2B5EF4-FFF2-40B4-BE49-F238E27FC236}">
                <a16:creationId xmlns:a16="http://schemas.microsoft.com/office/drawing/2014/main" id="{DBC9112D-4F3C-CF3F-0E6B-321DCB3ADF8A}"/>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34769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and a mouse&#10;&#10;Description automatically generated">
            <a:extLst>
              <a:ext uri="{FF2B5EF4-FFF2-40B4-BE49-F238E27FC236}">
                <a16:creationId xmlns:a16="http://schemas.microsoft.com/office/drawing/2014/main" id="{4AAC0840-FB0D-501D-C783-76CFE618A708}"/>
              </a:ext>
            </a:extLst>
          </p:cNvPr>
          <p:cNvPicPr>
            <a:picLocks noChangeAspect="1"/>
          </p:cNvPicPr>
          <p:nvPr/>
        </p:nvPicPr>
        <p:blipFill>
          <a:blip r:embed="rId2"/>
          <a:stretch>
            <a:fillRect/>
          </a:stretch>
        </p:blipFill>
        <p:spPr>
          <a:xfrm>
            <a:off x="303837" y="1104223"/>
            <a:ext cx="8568490" cy="5756610"/>
          </a:xfrm>
          <a:prstGeom prst="rect">
            <a:avLst/>
          </a:prstGeom>
        </p:spPr>
      </p:pic>
      <p:sp>
        <p:nvSpPr>
          <p:cNvPr id="3" name="TextBox 2">
            <a:extLst>
              <a:ext uri="{FF2B5EF4-FFF2-40B4-BE49-F238E27FC236}">
                <a16:creationId xmlns:a16="http://schemas.microsoft.com/office/drawing/2014/main" id="{9CCBBCFF-7A0D-DDA4-FD39-70914A2FC757}"/>
              </a:ext>
            </a:extLst>
          </p:cNvPr>
          <p:cNvSpPr txBox="1"/>
          <p:nvPr/>
        </p:nvSpPr>
        <p:spPr>
          <a:xfrm>
            <a:off x="9320645" y="1741357"/>
            <a:ext cx="2605771"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70C0"/>
                </a:solidFill>
                <a:latin typeface="Sassoon Primary"/>
                <a:ea typeface="Calibri"/>
                <a:cs typeface="Calibri"/>
              </a:rPr>
              <a:t>How do you think Jasper is feeling here? </a:t>
            </a:r>
          </a:p>
          <a:p>
            <a:endParaRPr lang="en-GB" sz="2800" dirty="0">
              <a:solidFill>
                <a:srgbClr val="0070C0"/>
              </a:solidFill>
              <a:latin typeface="Sassoon Primary"/>
              <a:ea typeface="Calibri"/>
              <a:cs typeface="Calibri"/>
            </a:endParaRPr>
          </a:p>
          <a:p>
            <a:r>
              <a:rPr lang="en-GB" sz="2800" dirty="0">
                <a:solidFill>
                  <a:srgbClr val="0070C0"/>
                </a:solidFill>
                <a:latin typeface="Sassoon Primary"/>
                <a:ea typeface="Calibri"/>
                <a:cs typeface="Calibri"/>
              </a:rPr>
              <a:t>Why do you think that?</a:t>
            </a:r>
          </a:p>
          <a:p>
            <a:endParaRPr lang="en-GB" sz="2800" dirty="0">
              <a:solidFill>
                <a:srgbClr val="0070C0"/>
              </a:solidFill>
              <a:latin typeface="Sassoon Primary"/>
              <a:ea typeface="Calibri"/>
              <a:cs typeface="Calibri"/>
            </a:endParaRPr>
          </a:p>
          <a:p>
            <a:r>
              <a:rPr lang="en-GB" sz="2800" dirty="0">
                <a:solidFill>
                  <a:srgbClr val="00B050"/>
                </a:solidFill>
                <a:latin typeface="Sassoon Primary"/>
                <a:ea typeface="Calibri"/>
                <a:cs typeface="Calibri"/>
              </a:rPr>
              <a:t>Do you agree? Why?</a:t>
            </a:r>
            <a:endParaRPr lang="en-GB" sz="2800" dirty="0">
              <a:solidFill>
                <a:srgbClr val="00B050"/>
              </a:solidFill>
              <a:latin typeface="Sassoon Primary"/>
            </a:endParaRPr>
          </a:p>
          <a:p>
            <a:endParaRPr lang="en-GB" sz="2800" dirty="0">
              <a:solidFill>
                <a:srgbClr val="0070C0"/>
              </a:solidFill>
              <a:latin typeface="Calibri" panose="020F0502020204030204"/>
              <a:ea typeface="Calibri"/>
              <a:cs typeface="Calibri"/>
            </a:endParaRPr>
          </a:p>
        </p:txBody>
      </p:sp>
      <p:sp>
        <p:nvSpPr>
          <p:cNvPr id="7" name="TextBox 6">
            <a:extLst>
              <a:ext uri="{FF2B5EF4-FFF2-40B4-BE49-F238E27FC236}">
                <a16:creationId xmlns:a16="http://schemas.microsoft.com/office/drawing/2014/main" id="{A4297CA5-F660-3D02-DBEB-E555EDF2EC06}"/>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9" name="TextBox 8">
            <a:extLst>
              <a:ext uri="{FF2B5EF4-FFF2-40B4-BE49-F238E27FC236}">
                <a16:creationId xmlns:a16="http://schemas.microsoft.com/office/drawing/2014/main" id="{DF6B0103-16C0-83C7-5BB2-136404FB9B02}"/>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
        <p:nvSpPr>
          <p:cNvPr id="5" name="TextBox 4">
            <a:extLst>
              <a:ext uri="{FF2B5EF4-FFF2-40B4-BE49-F238E27FC236}">
                <a16:creationId xmlns:a16="http://schemas.microsoft.com/office/drawing/2014/main" id="{3D4B52C0-9586-A0BC-D18A-1BB98065C613}"/>
              </a:ext>
            </a:extLst>
          </p:cNvPr>
          <p:cNvSpPr txBox="1"/>
          <p:nvPr/>
        </p:nvSpPr>
        <p:spPr>
          <a:xfrm>
            <a:off x="9320645" y="1274020"/>
            <a:ext cx="6096000" cy="369332"/>
          </a:xfrm>
          <a:prstGeom prst="rect">
            <a:avLst/>
          </a:prstGeom>
          <a:noFill/>
        </p:spPr>
        <p:txBody>
          <a:bodyPr wrap="square">
            <a:spAutoFit/>
          </a:bodyPr>
          <a:lstStyle/>
          <a:p>
            <a:r>
              <a:rPr lang="en-GB" sz="1800" b="1" dirty="0">
                <a:solidFill>
                  <a:schemeClr val="accent1"/>
                </a:solidFill>
                <a:latin typeface="Sassoon Primary"/>
                <a:ea typeface="Calibri"/>
                <a:cs typeface="Calibri"/>
              </a:rPr>
              <a:t>Blue</a:t>
            </a:r>
            <a:r>
              <a:rPr lang="en-GB" sz="1800" b="1" dirty="0">
                <a:latin typeface="Sassoon Primary"/>
                <a:ea typeface="Calibri"/>
                <a:cs typeface="Calibri"/>
              </a:rPr>
              <a:t>/ </a:t>
            </a:r>
            <a:r>
              <a:rPr lang="en-GB" sz="1800" b="1" dirty="0">
                <a:solidFill>
                  <a:schemeClr val="accent6"/>
                </a:solidFill>
                <a:latin typeface="Sassoon Primary"/>
                <a:ea typeface="Calibri"/>
                <a:cs typeface="Calibri"/>
              </a:rPr>
              <a:t>Green </a:t>
            </a:r>
            <a:endParaRPr lang="en-GB" dirty="0"/>
          </a:p>
        </p:txBody>
      </p:sp>
    </p:spTree>
    <p:extLst>
      <p:ext uri="{BB962C8B-B14F-4D97-AF65-F5344CB8AC3E}">
        <p14:creationId xmlns:p14="http://schemas.microsoft.com/office/powerpoint/2010/main" val="26194433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holding a shovel&#10;&#10;Description automatically generated">
            <a:extLst>
              <a:ext uri="{FF2B5EF4-FFF2-40B4-BE49-F238E27FC236}">
                <a16:creationId xmlns:a16="http://schemas.microsoft.com/office/drawing/2014/main" id="{83B05730-E6D9-48ED-565B-5CE4440AE2E9}"/>
              </a:ext>
            </a:extLst>
          </p:cNvPr>
          <p:cNvPicPr>
            <a:picLocks noChangeAspect="1"/>
          </p:cNvPicPr>
          <p:nvPr/>
        </p:nvPicPr>
        <p:blipFill>
          <a:blip r:embed="rId2"/>
          <a:stretch>
            <a:fillRect/>
          </a:stretch>
        </p:blipFill>
        <p:spPr>
          <a:xfrm>
            <a:off x="1210176" y="940075"/>
            <a:ext cx="9561095" cy="5581149"/>
          </a:xfrm>
          <a:prstGeom prst="rect">
            <a:avLst/>
          </a:prstGeom>
        </p:spPr>
      </p:pic>
      <p:sp>
        <p:nvSpPr>
          <p:cNvPr id="5" name="TextBox 4">
            <a:extLst>
              <a:ext uri="{FF2B5EF4-FFF2-40B4-BE49-F238E27FC236}">
                <a16:creationId xmlns:a16="http://schemas.microsoft.com/office/drawing/2014/main" id="{5A28EC9F-F802-F95E-D06F-7B6486E79FC0}"/>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5E24F209-155D-C846-A59D-B615F72274EF}"/>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1602096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holding a watering can&#10;&#10;Description automatically generated">
            <a:extLst>
              <a:ext uri="{FF2B5EF4-FFF2-40B4-BE49-F238E27FC236}">
                <a16:creationId xmlns:a16="http://schemas.microsoft.com/office/drawing/2014/main" id="{CCB0EF9C-7AA2-5874-8BD7-591599F16F55}"/>
              </a:ext>
            </a:extLst>
          </p:cNvPr>
          <p:cNvPicPr>
            <a:picLocks noChangeAspect="1"/>
          </p:cNvPicPr>
          <p:nvPr/>
        </p:nvPicPr>
        <p:blipFill>
          <a:blip r:embed="rId2"/>
          <a:stretch>
            <a:fillRect/>
          </a:stretch>
        </p:blipFill>
        <p:spPr>
          <a:xfrm>
            <a:off x="1247274" y="932948"/>
            <a:ext cx="9316453" cy="5593682"/>
          </a:xfrm>
          <a:prstGeom prst="rect">
            <a:avLst/>
          </a:prstGeom>
        </p:spPr>
      </p:pic>
      <p:sp>
        <p:nvSpPr>
          <p:cNvPr id="6" name="TextBox 5">
            <a:extLst>
              <a:ext uri="{FF2B5EF4-FFF2-40B4-BE49-F238E27FC236}">
                <a16:creationId xmlns:a16="http://schemas.microsoft.com/office/drawing/2014/main" id="{EAA26592-7EA4-2A5F-34BC-28A127E1E570}"/>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7AA7A1CC-4984-5AE1-FA70-FDECC84355C5}"/>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656189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holding a fire extinguisher&#10;&#10;Description automatically generated">
            <a:extLst>
              <a:ext uri="{FF2B5EF4-FFF2-40B4-BE49-F238E27FC236}">
                <a16:creationId xmlns:a16="http://schemas.microsoft.com/office/drawing/2014/main" id="{AA28018E-5FED-76E4-C861-6D7E76E494CB}"/>
              </a:ext>
            </a:extLst>
          </p:cNvPr>
          <p:cNvPicPr>
            <a:picLocks noChangeAspect="1"/>
          </p:cNvPicPr>
          <p:nvPr/>
        </p:nvPicPr>
        <p:blipFill>
          <a:blip r:embed="rId2"/>
          <a:stretch>
            <a:fillRect/>
          </a:stretch>
        </p:blipFill>
        <p:spPr>
          <a:xfrm>
            <a:off x="1363579" y="1147261"/>
            <a:ext cx="9154027" cy="5345531"/>
          </a:xfrm>
          <a:prstGeom prst="rect">
            <a:avLst/>
          </a:prstGeom>
        </p:spPr>
      </p:pic>
      <p:sp>
        <p:nvSpPr>
          <p:cNvPr id="6" name="TextBox 5">
            <a:extLst>
              <a:ext uri="{FF2B5EF4-FFF2-40B4-BE49-F238E27FC236}">
                <a16:creationId xmlns:a16="http://schemas.microsoft.com/office/drawing/2014/main" id="{E8CB23DA-4936-DFDC-40DB-2BEDDF08BF46}"/>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699C7692-A33E-7D87-4C36-ED33F1AFD971}"/>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5781898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line of blue and grey lines&#10;&#10;Description automatically generated">
            <a:extLst>
              <a:ext uri="{FF2B5EF4-FFF2-40B4-BE49-F238E27FC236}">
                <a16:creationId xmlns:a16="http://schemas.microsoft.com/office/drawing/2014/main" id="{604768FA-990E-5175-1325-265C264B657E}"/>
              </a:ext>
            </a:extLst>
          </p:cNvPr>
          <p:cNvPicPr>
            <a:picLocks noChangeAspect="1"/>
          </p:cNvPicPr>
          <p:nvPr/>
        </p:nvPicPr>
        <p:blipFill>
          <a:blip r:embed="rId2"/>
          <a:stretch>
            <a:fillRect/>
          </a:stretch>
        </p:blipFill>
        <p:spPr>
          <a:xfrm>
            <a:off x="454479" y="1492024"/>
            <a:ext cx="7962900" cy="1724025"/>
          </a:xfrm>
          <a:prstGeom prst="rect">
            <a:avLst/>
          </a:prstGeom>
        </p:spPr>
      </p:pic>
      <p:sp>
        <p:nvSpPr>
          <p:cNvPr id="10" name="Title 1">
            <a:extLst>
              <a:ext uri="{FF2B5EF4-FFF2-40B4-BE49-F238E27FC236}">
                <a16:creationId xmlns:a16="http://schemas.microsoft.com/office/drawing/2014/main" id="{D3E55996-49C3-341C-9E60-08338473CDB3}"/>
              </a:ext>
            </a:extLst>
          </p:cNvPr>
          <p:cNvSpPr>
            <a:spLocks noGrp="1"/>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Sassoon Primary"/>
              </a:rPr>
              <a:t>Morning Challenges:</a:t>
            </a:r>
          </a:p>
        </p:txBody>
      </p:sp>
      <p:sp>
        <p:nvSpPr>
          <p:cNvPr id="11" name="TextBox 7">
            <a:extLst>
              <a:ext uri="{FF2B5EF4-FFF2-40B4-BE49-F238E27FC236}">
                <a16:creationId xmlns:a16="http://schemas.microsoft.com/office/drawing/2014/main" id="{60F0FEAA-2BFF-4C53-0ADC-FB0FE3336592}"/>
              </a:ext>
            </a:extLst>
          </p:cNvPr>
          <p:cNvSpPr txBox="1"/>
          <p:nvPr/>
        </p:nvSpPr>
        <p:spPr>
          <a:xfrm>
            <a:off x="8698876" y="1628472"/>
            <a:ext cx="3188082"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400">
                <a:latin typeface="Sassoon Primary"/>
              </a:rPr>
              <a:t>Name writing</a:t>
            </a:r>
          </a:p>
        </p:txBody>
      </p:sp>
      <p:pic>
        <p:nvPicPr>
          <p:cNvPr id="4" name="Picture 3" descr="A blue and white cloud with numbers&#10;&#10;AI-generated content may be incorrect.">
            <a:extLst>
              <a:ext uri="{FF2B5EF4-FFF2-40B4-BE49-F238E27FC236}">
                <a16:creationId xmlns:a16="http://schemas.microsoft.com/office/drawing/2014/main" id="{7A27C68F-8967-429D-476D-6265273A0560}"/>
              </a:ext>
            </a:extLst>
          </p:cNvPr>
          <p:cNvPicPr>
            <a:picLocks noChangeAspect="1"/>
          </p:cNvPicPr>
          <p:nvPr/>
        </p:nvPicPr>
        <p:blipFill>
          <a:blip r:embed="rId3"/>
          <a:stretch>
            <a:fillRect/>
          </a:stretch>
        </p:blipFill>
        <p:spPr>
          <a:xfrm>
            <a:off x="334922" y="3618573"/>
            <a:ext cx="3440339" cy="2353279"/>
          </a:xfrm>
          <a:prstGeom prst="rect">
            <a:avLst/>
          </a:prstGeom>
        </p:spPr>
      </p:pic>
      <p:pic>
        <p:nvPicPr>
          <p:cNvPr id="6" name="Picture 5" descr="A black letter with a white background&#10;&#10;AI-generated content may be incorrect.">
            <a:extLst>
              <a:ext uri="{FF2B5EF4-FFF2-40B4-BE49-F238E27FC236}">
                <a16:creationId xmlns:a16="http://schemas.microsoft.com/office/drawing/2014/main" id="{1FC59437-078E-2ACB-5958-B2DFC5A6EF79}"/>
              </a:ext>
            </a:extLst>
          </p:cNvPr>
          <p:cNvPicPr>
            <a:picLocks noChangeAspect="1"/>
          </p:cNvPicPr>
          <p:nvPr/>
        </p:nvPicPr>
        <p:blipFill>
          <a:blip r:embed="rId4"/>
          <a:stretch>
            <a:fillRect/>
          </a:stretch>
        </p:blipFill>
        <p:spPr>
          <a:xfrm>
            <a:off x="4080000" y="3218551"/>
            <a:ext cx="2014310" cy="3443514"/>
          </a:xfrm>
          <a:prstGeom prst="rect">
            <a:avLst/>
          </a:prstGeom>
        </p:spPr>
      </p:pic>
      <p:pic>
        <p:nvPicPr>
          <p:cNvPr id="7" name="Picture 6" descr="A black text on a white background&#10;&#10;AI-generated content may be incorrect.">
            <a:extLst>
              <a:ext uri="{FF2B5EF4-FFF2-40B4-BE49-F238E27FC236}">
                <a16:creationId xmlns:a16="http://schemas.microsoft.com/office/drawing/2014/main" id="{8D354F24-486A-65F3-6D01-AE819EEA63B3}"/>
              </a:ext>
            </a:extLst>
          </p:cNvPr>
          <p:cNvPicPr>
            <a:picLocks noChangeAspect="1"/>
          </p:cNvPicPr>
          <p:nvPr/>
        </p:nvPicPr>
        <p:blipFill>
          <a:blip r:embed="rId5"/>
          <a:stretch>
            <a:fillRect/>
          </a:stretch>
        </p:blipFill>
        <p:spPr>
          <a:xfrm>
            <a:off x="6920290" y="3433082"/>
            <a:ext cx="3383038" cy="1564217"/>
          </a:xfrm>
          <a:prstGeom prst="rect">
            <a:avLst/>
          </a:prstGeom>
        </p:spPr>
      </p:pic>
      <p:pic>
        <p:nvPicPr>
          <p:cNvPr id="8" name="Picture 7" descr="A black text with a white background&#10;&#10;AI-generated content may be incorrect.">
            <a:extLst>
              <a:ext uri="{FF2B5EF4-FFF2-40B4-BE49-F238E27FC236}">
                <a16:creationId xmlns:a16="http://schemas.microsoft.com/office/drawing/2014/main" id="{5B84534B-22CC-8FDF-DEA4-56084AF2103F}"/>
              </a:ext>
            </a:extLst>
          </p:cNvPr>
          <p:cNvPicPr>
            <a:picLocks noChangeAspect="1"/>
          </p:cNvPicPr>
          <p:nvPr/>
        </p:nvPicPr>
        <p:blipFill>
          <a:blip r:embed="rId6"/>
          <a:stretch>
            <a:fillRect/>
          </a:stretch>
        </p:blipFill>
        <p:spPr>
          <a:xfrm>
            <a:off x="6914848" y="5214333"/>
            <a:ext cx="3393923" cy="1569810"/>
          </a:xfrm>
          <a:prstGeom prst="rect">
            <a:avLst/>
          </a:prstGeom>
        </p:spPr>
      </p:pic>
    </p:spTree>
    <p:extLst>
      <p:ext uri="{BB962C8B-B14F-4D97-AF65-F5344CB8AC3E}">
        <p14:creationId xmlns:p14="http://schemas.microsoft.com/office/powerpoint/2010/main" val="1120572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ook with a cat and snails&#10;&#10;Description automatically generated">
            <a:extLst>
              <a:ext uri="{FF2B5EF4-FFF2-40B4-BE49-F238E27FC236}">
                <a16:creationId xmlns:a16="http://schemas.microsoft.com/office/drawing/2014/main" id="{976654B1-C76A-8718-8055-FB4FEA886815}"/>
              </a:ext>
            </a:extLst>
          </p:cNvPr>
          <p:cNvPicPr>
            <a:picLocks noChangeAspect="1"/>
          </p:cNvPicPr>
          <p:nvPr/>
        </p:nvPicPr>
        <p:blipFill>
          <a:blip r:embed="rId2"/>
          <a:stretch>
            <a:fillRect/>
          </a:stretch>
        </p:blipFill>
        <p:spPr>
          <a:xfrm>
            <a:off x="1166813" y="825416"/>
            <a:ext cx="9286875" cy="5818773"/>
          </a:xfrm>
          <a:prstGeom prst="rect">
            <a:avLst/>
          </a:prstGeom>
        </p:spPr>
      </p:pic>
      <p:sp>
        <p:nvSpPr>
          <p:cNvPr id="6" name="TextBox 5">
            <a:extLst>
              <a:ext uri="{FF2B5EF4-FFF2-40B4-BE49-F238E27FC236}">
                <a16:creationId xmlns:a16="http://schemas.microsoft.com/office/drawing/2014/main" id="{67092E45-CABF-2F0B-F3FB-C38DE68B369F}"/>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E423C8F5-DAE9-5A2F-C431-A3A8DEBB70A8}"/>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166657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pushing a lawnmower&#10;&#10;Description automatically generated">
            <a:extLst>
              <a:ext uri="{FF2B5EF4-FFF2-40B4-BE49-F238E27FC236}">
                <a16:creationId xmlns:a16="http://schemas.microsoft.com/office/drawing/2014/main" id="{AC754FBB-83DB-3AD8-A30A-AA386508662F}"/>
              </a:ext>
            </a:extLst>
          </p:cNvPr>
          <p:cNvPicPr>
            <a:picLocks noChangeAspect="1"/>
          </p:cNvPicPr>
          <p:nvPr/>
        </p:nvPicPr>
        <p:blipFill>
          <a:blip r:embed="rId2"/>
          <a:stretch>
            <a:fillRect/>
          </a:stretch>
        </p:blipFill>
        <p:spPr>
          <a:xfrm>
            <a:off x="1163805" y="1383129"/>
            <a:ext cx="9062286" cy="5194635"/>
          </a:xfrm>
          <a:prstGeom prst="rect">
            <a:avLst/>
          </a:prstGeom>
        </p:spPr>
      </p:pic>
      <p:sp>
        <p:nvSpPr>
          <p:cNvPr id="6" name="TextBox 5">
            <a:extLst>
              <a:ext uri="{FF2B5EF4-FFF2-40B4-BE49-F238E27FC236}">
                <a16:creationId xmlns:a16="http://schemas.microsoft.com/office/drawing/2014/main" id="{009F4DD0-6E5E-4642-D5C8-0C9EF9263561}"/>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67091E6F-1187-561C-58E2-A96DDC8B40F8}"/>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196609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t holding a hose&#10;&#10;Description automatically generated">
            <a:extLst>
              <a:ext uri="{FF2B5EF4-FFF2-40B4-BE49-F238E27FC236}">
                <a16:creationId xmlns:a16="http://schemas.microsoft.com/office/drawing/2014/main" id="{B96E0D41-B76B-E657-4DE3-AB1BA19B9426}"/>
              </a:ext>
            </a:extLst>
          </p:cNvPr>
          <p:cNvPicPr>
            <a:picLocks noChangeAspect="1"/>
          </p:cNvPicPr>
          <p:nvPr/>
        </p:nvPicPr>
        <p:blipFill>
          <a:blip r:embed="rId2"/>
          <a:stretch>
            <a:fillRect/>
          </a:stretch>
        </p:blipFill>
        <p:spPr>
          <a:xfrm>
            <a:off x="263190" y="1162301"/>
            <a:ext cx="8808119" cy="5305425"/>
          </a:xfrm>
          <a:prstGeom prst="rect">
            <a:avLst/>
          </a:prstGeom>
        </p:spPr>
      </p:pic>
      <p:sp>
        <p:nvSpPr>
          <p:cNvPr id="2" name="TextBox 1">
            <a:extLst>
              <a:ext uri="{FF2B5EF4-FFF2-40B4-BE49-F238E27FC236}">
                <a16:creationId xmlns:a16="http://schemas.microsoft.com/office/drawing/2014/main" id="{6691A5D2-4815-9A0D-5BD8-F3B2E0BA1567}"/>
              </a:ext>
            </a:extLst>
          </p:cNvPr>
          <p:cNvSpPr txBox="1"/>
          <p:nvPr/>
        </p:nvSpPr>
        <p:spPr>
          <a:xfrm>
            <a:off x="9508561" y="2254994"/>
            <a:ext cx="251807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chemeClr val="accent6"/>
                </a:solidFill>
                <a:latin typeface="Sassoon Primary"/>
                <a:ea typeface="Calibri"/>
                <a:cs typeface="Calibri"/>
              </a:rPr>
              <a:t>Can you explain why Jasper looks so sad here? </a:t>
            </a:r>
          </a:p>
          <a:p>
            <a:endParaRPr lang="en-GB" sz="3200" dirty="0">
              <a:solidFill>
                <a:schemeClr val="accent6"/>
              </a:solidFill>
              <a:latin typeface="Sassoon Primary"/>
              <a:ea typeface="Calibri"/>
              <a:cs typeface="Calibri"/>
            </a:endParaRPr>
          </a:p>
          <a:p>
            <a:r>
              <a:rPr lang="en-GB" sz="3200" dirty="0">
                <a:solidFill>
                  <a:srgbClr val="0070C0"/>
                </a:solidFill>
                <a:latin typeface="Sassoon Primary"/>
                <a:ea typeface="Calibri"/>
                <a:cs typeface="Calibri"/>
              </a:rPr>
              <a:t>Do you agree? Why?</a:t>
            </a:r>
            <a:endParaRPr lang="en-GB" sz="3200" dirty="0">
              <a:solidFill>
                <a:srgbClr val="0070C0"/>
              </a:solidFill>
              <a:latin typeface="Sassoon Primary"/>
            </a:endParaRPr>
          </a:p>
        </p:txBody>
      </p:sp>
      <p:sp>
        <p:nvSpPr>
          <p:cNvPr id="7" name="TextBox 6">
            <a:extLst>
              <a:ext uri="{FF2B5EF4-FFF2-40B4-BE49-F238E27FC236}">
                <a16:creationId xmlns:a16="http://schemas.microsoft.com/office/drawing/2014/main" id="{B3ED30E6-C70F-CF94-CB7F-C451E0FB327C}"/>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9" name="TextBox 8">
            <a:extLst>
              <a:ext uri="{FF2B5EF4-FFF2-40B4-BE49-F238E27FC236}">
                <a16:creationId xmlns:a16="http://schemas.microsoft.com/office/drawing/2014/main" id="{90D78907-15F0-95FF-1395-94F63B80A7FA}"/>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
        <p:nvSpPr>
          <p:cNvPr id="5" name="TextBox 4">
            <a:extLst>
              <a:ext uri="{FF2B5EF4-FFF2-40B4-BE49-F238E27FC236}">
                <a16:creationId xmlns:a16="http://schemas.microsoft.com/office/drawing/2014/main" id="{C4CFDD17-63C3-D8B0-8E57-AE09C5F66C60}"/>
              </a:ext>
            </a:extLst>
          </p:cNvPr>
          <p:cNvSpPr txBox="1"/>
          <p:nvPr/>
        </p:nvSpPr>
        <p:spPr>
          <a:xfrm>
            <a:off x="9508561" y="1885662"/>
            <a:ext cx="6134100" cy="369332"/>
          </a:xfrm>
          <a:prstGeom prst="rect">
            <a:avLst/>
          </a:prstGeom>
          <a:noFill/>
        </p:spPr>
        <p:txBody>
          <a:bodyPr wrap="square">
            <a:spAutoFit/>
          </a:bodyPr>
          <a:lstStyle/>
          <a:p>
            <a:r>
              <a:rPr lang="en-GB" sz="1800" b="1" dirty="0">
                <a:solidFill>
                  <a:schemeClr val="accent1"/>
                </a:solidFill>
                <a:latin typeface="Sassoon Primary"/>
                <a:ea typeface="Calibri"/>
                <a:cs typeface="Calibri"/>
              </a:rPr>
              <a:t>Blue</a:t>
            </a:r>
            <a:r>
              <a:rPr lang="en-GB" sz="1800" b="1" dirty="0">
                <a:latin typeface="Sassoon Primary"/>
                <a:ea typeface="Calibri"/>
                <a:cs typeface="Calibri"/>
              </a:rPr>
              <a:t>/ </a:t>
            </a:r>
            <a:r>
              <a:rPr lang="en-GB" sz="1800" b="1" dirty="0">
                <a:solidFill>
                  <a:schemeClr val="accent6"/>
                </a:solidFill>
                <a:latin typeface="Sassoon Primary"/>
                <a:ea typeface="Calibri"/>
                <a:cs typeface="Calibri"/>
              </a:rPr>
              <a:t>Green </a:t>
            </a:r>
            <a:endParaRPr lang="en-GB" dirty="0"/>
          </a:p>
        </p:txBody>
      </p:sp>
    </p:spTree>
    <p:extLst>
      <p:ext uri="{BB962C8B-B14F-4D97-AF65-F5344CB8AC3E}">
        <p14:creationId xmlns:p14="http://schemas.microsoft.com/office/powerpoint/2010/main" val="33117284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chasing a bird&#10;&#10;Description automatically generated">
            <a:extLst>
              <a:ext uri="{FF2B5EF4-FFF2-40B4-BE49-F238E27FC236}">
                <a16:creationId xmlns:a16="http://schemas.microsoft.com/office/drawing/2014/main" id="{0F3D6FDD-DB4A-E75B-620B-43A0693A9FF3}"/>
              </a:ext>
            </a:extLst>
          </p:cNvPr>
          <p:cNvPicPr>
            <a:picLocks noChangeAspect="1"/>
          </p:cNvPicPr>
          <p:nvPr/>
        </p:nvPicPr>
        <p:blipFill>
          <a:blip r:embed="rId2"/>
          <a:stretch>
            <a:fillRect/>
          </a:stretch>
        </p:blipFill>
        <p:spPr>
          <a:xfrm>
            <a:off x="1198897" y="978820"/>
            <a:ext cx="9463339" cy="5572125"/>
          </a:xfrm>
          <a:prstGeom prst="rect">
            <a:avLst/>
          </a:prstGeom>
        </p:spPr>
      </p:pic>
      <p:sp>
        <p:nvSpPr>
          <p:cNvPr id="6" name="TextBox 5">
            <a:extLst>
              <a:ext uri="{FF2B5EF4-FFF2-40B4-BE49-F238E27FC236}">
                <a16:creationId xmlns:a16="http://schemas.microsoft.com/office/drawing/2014/main" id="{5F69B7C3-D0D4-290F-B579-EC789C5E757C}"/>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0C95ED0A-EEC1-780E-BA9B-1638B8B6CAC7}"/>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94832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t looking at a piece of food&#10;&#10;Description automatically generated">
            <a:extLst>
              <a:ext uri="{FF2B5EF4-FFF2-40B4-BE49-F238E27FC236}">
                <a16:creationId xmlns:a16="http://schemas.microsoft.com/office/drawing/2014/main" id="{30C3B090-110B-B3D0-334F-6D8A686CD18C}"/>
              </a:ext>
            </a:extLst>
          </p:cNvPr>
          <p:cNvPicPr>
            <a:picLocks noChangeAspect="1"/>
          </p:cNvPicPr>
          <p:nvPr/>
        </p:nvPicPr>
        <p:blipFill>
          <a:blip r:embed="rId2"/>
          <a:stretch>
            <a:fillRect/>
          </a:stretch>
        </p:blipFill>
        <p:spPr>
          <a:xfrm>
            <a:off x="781050" y="1109303"/>
            <a:ext cx="9407825" cy="5343885"/>
          </a:xfrm>
          <a:prstGeom prst="rect">
            <a:avLst/>
          </a:prstGeom>
        </p:spPr>
      </p:pic>
      <p:sp>
        <p:nvSpPr>
          <p:cNvPr id="6" name="TextBox 5">
            <a:extLst>
              <a:ext uri="{FF2B5EF4-FFF2-40B4-BE49-F238E27FC236}">
                <a16:creationId xmlns:a16="http://schemas.microsoft.com/office/drawing/2014/main" id="{830697C4-8EB6-CFB3-4699-E9DACF1D8FA0}"/>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8" name="TextBox 7">
            <a:extLst>
              <a:ext uri="{FF2B5EF4-FFF2-40B4-BE49-F238E27FC236}">
                <a16:creationId xmlns:a16="http://schemas.microsoft.com/office/drawing/2014/main" id="{1528047F-342C-E35F-5F64-4634B83DB701}"/>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14871475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rawing of a plant growing from the ground&#10;&#10;Description automatically generated">
            <a:extLst>
              <a:ext uri="{FF2B5EF4-FFF2-40B4-BE49-F238E27FC236}">
                <a16:creationId xmlns:a16="http://schemas.microsoft.com/office/drawing/2014/main" id="{B3733364-8E34-0704-ECAC-E340E8AEEF88}"/>
              </a:ext>
            </a:extLst>
          </p:cNvPr>
          <p:cNvPicPr>
            <a:picLocks noChangeAspect="1"/>
          </p:cNvPicPr>
          <p:nvPr/>
        </p:nvPicPr>
        <p:blipFill>
          <a:blip r:embed="rId2"/>
          <a:stretch>
            <a:fillRect/>
          </a:stretch>
        </p:blipFill>
        <p:spPr>
          <a:xfrm>
            <a:off x="307558" y="1032709"/>
            <a:ext cx="8268202" cy="5654843"/>
          </a:xfrm>
          <a:prstGeom prst="rect">
            <a:avLst/>
          </a:prstGeom>
        </p:spPr>
      </p:pic>
      <p:sp>
        <p:nvSpPr>
          <p:cNvPr id="5" name="TextBox 4">
            <a:extLst>
              <a:ext uri="{FF2B5EF4-FFF2-40B4-BE49-F238E27FC236}">
                <a16:creationId xmlns:a16="http://schemas.microsoft.com/office/drawing/2014/main" id="{8FFF28BC-9FE9-2C55-405A-244963F793DF}"/>
              </a:ext>
            </a:extLst>
          </p:cNvPr>
          <p:cNvSpPr txBox="1"/>
          <p:nvPr/>
        </p:nvSpPr>
        <p:spPr>
          <a:xfrm>
            <a:off x="8773886" y="1228640"/>
            <a:ext cx="3272273"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Sassoon Primary"/>
                <a:ea typeface="Calibri"/>
                <a:cs typeface="Calibri"/>
              </a:rPr>
              <a:t>How do you think Jasper would feel if he saw this? </a:t>
            </a:r>
          </a:p>
          <a:p>
            <a:endParaRPr lang="en-GB" sz="2800" dirty="0">
              <a:latin typeface="Sassoon Primary"/>
              <a:ea typeface="Calibri"/>
              <a:cs typeface="Calibri"/>
            </a:endParaRPr>
          </a:p>
          <a:p>
            <a:r>
              <a:rPr lang="en-GB" sz="2800" dirty="0">
                <a:latin typeface="Sassoon Primary"/>
                <a:ea typeface="Calibri"/>
                <a:cs typeface="Calibri"/>
              </a:rPr>
              <a:t>Why do you think that?</a:t>
            </a:r>
          </a:p>
          <a:p>
            <a:endParaRPr lang="en-GB" sz="2800" dirty="0">
              <a:latin typeface="Sassoon Primary"/>
              <a:ea typeface="Calibri"/>
              <a:cs typeface="Calibri"/>
            </a:endParaRPr>
          </a:p>
          <a:p>
            <a:r>
              <a:rPr lang="en-GB" sz="2800" dirty="0">
                <a:latin typeface="Sassoon Primary"/>
                <a:ea typeface="Calibri"/>
                <a:cs typeface="Calibri"/>
              </a:rPr>
              <a:t>Think for a moment, then I will choose someone to feed back</a:t>
            </a:r>
            <a:endParaRPr lang="en-GB" sz="2800" dirty="0">
              <a:latin typeface="Calibri" panose="020F0502020204030204"/>
              <a:ea typeface="Calibri"/>
              <a:cs typeface="Calibri"/>
            </a:endParaRPr>
          </a:p>
        </p:txBody>
      </p:sp>
      <p:sp>
        <p:nvSpPr>
          <p:cNvPr id="7" name="TextBox 6">
            <a:extLst>
              <a:ext uri="{FF2B5EF4-FFF2-40B4-BE49-F238E27FC236}">
                <a16:creationId xmlns:a16="http://schemas.microsoft.com/office/drawing/2014/main" id="{1C478145-9D9D-06B3-8872-A5A96B85AFF3}"/>
              </a:ext>
            </a:extLst>
          </p:cNvPr>
          <p:cNvSpPr txBox="1"/>
          <p:nvPr/>
        </p:nvSpPr>
        <p:spPr>
          <a:xfrm>
            <a:off x="7817315" y="162860"/>
            <a:ext cx="40464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u="sng">
                <a:latin typeface="Sassoon Primary"/>
                <a:ea typeface="Calibri"/>
                <a:cs typeface="Calibri"/>
              </a:rPr>
              <a:t>Tuesday 25th February 2025</a:t>
            </a:r>
            <a:endParaRPr lang="en-GB" sz="2000" u="sng">
              <a:latin typeface="Sassoon Primary"/>
            </a:endParaRPr>
          </a:p>
        </p:txBody>
      </p:sp>
      <p:sp>
        <p:nvSpPr>
          <p:cNvPr id="9" name="TextBox 8">
            <a:extLst>
              <a:ext uri="{FF2B5EF4-FFF2-40B4-BE49-F238E27FC236}">
                <a16:creationId xmlns:a16="http://schemas.microsoft.com/office/drawing/2014/main" id="{B23F06A3-B237-23D4-5265-3850AD0B4152}"/>
              </a:ext>
            </a:extLst>
          </p:cNvPr>
          <p:cNvSpPr txBox="1"/>
          <p:nvPr/>
        </p:nvSpPr>
        <p:spPr>
          <a:xfrm>
            <a:off x="450998" y="137804"/>
            <a:ext cx="503615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Sassoon Primary"/>
                <a:cs typeface="Calibri"/>
              </a:rPr>
              <a:t>TBAT: make inferences from a text.</a:t>
            </a:r>
            <a:endParaRPr lang="en-GB">
              <a:latin typeface="Sassoon Primary"/>
            </a:endParaRPr>
          </a:p>
        </p:txBody>
      </p:sp>
    </p:spTree>
    <p:extLst>
      <p:ext uri="{BB962C8B-B14F-4D97-AF65-F5344CB8AC3E}">
        <p14:creationId xmlns:p14="http://schemas.microsoft.com/office/powerpoint/2010/main" val="20436511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7A80A1-4D49-BD4B-E235-B3DDEC005123}"/>
              </a:ext>
            </a:extLst>
          </p:cNvPr>
          <p:cNvPicPr>
            <a:picLocks noChangeAspect="1"/>
          </p:cNvPicPr>
          <p:nvPr/>
        </p:nvPicPr>
        <p:blipFill>
          <a:blip r:embed="rId2"/>
          <a:stretch>
            <a:fillRect/>
          </a:stretch>
        </p:blipFill>
        <p:spPr>
          <a:xfrm>
            <a:off x="3688722" y="0"/>
            <a:ext cx="4814555" cy="6858000"/>
          </a:xfrm>
          <a:prstGeom prst="rect">
            <a:avLst/>
          </a:prstGeom>
        </p:spPr>
      </p:pic>
    </p:spTree>
    <p:extLst>
      <p:ext uri="{BB962C8B-B14F-4D97-AF65-F5344CB8AC3E}">
        <p14:creationId xmlns:p14="http://schemas.microsoft.com/office/powerpoint/2010/main" val="15566076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FAAF-9774-BA95-F307-4FC014E78631}"/>
              </a:ext>
            </a:extLst>
          </p:cNvPr>
          <p:cNvSpPr>
            <a:spLocks noGrp="1"/>
          </p:cNvSpPr>
          <p:nvPr>
            <p:ph type="title"/>
          </p:nvPr>
        </p:nvSpPr>
        <p:spPr/>
        <p:txBody>
          <a:bodyPr/>
          <a:lstStyle/>
          <a:p>
            <a:r>
              <a:rPr lang="en-GB">
                <a:latin typeface="Sassoon Primary"/>
              </a:rPr>
              <a:t>Break</a:t>
            </a:r>
          </a:p>
        </p:txBody>
      </p:sp>
      <p:pic>
        <p:nvPicPr>
          <p:cNvPr id="4" name="Picture 4" descr="A picture containing text, doll, toy, clipart&#10;&#10;Description automatically generated">
            <a:extLst>
              <a:ext uri="{FF2B5EF4-FFF2-40B4-BE49-F238E27FC236}">
                <a16:creationId xmlns:a16="http://schemas.microsoft.com/office/drawing/2014/main" id="{80E16F55-9742-1DE8-655B-441A64BE4BF1}"/>
              </a:ext>
            </a:extLst>
          </p:cNvPr>
          <p:cNvPicPr>
            <a:picLocks noChangeAspect="1"/>
          </p:cNvPicPr>
          <p:nvPr/>
        </p:nvPicPr>
        <p:blipFill>
          <a:blip r:embed="rId2"/>
          <a:stretch>
            <a:fillRect/>
          </a:stretch>
        </p:blipFill>
        <p:spPr>
          <a:xfrm>
            <a:off x="4362450" y="3063081"/>
            <a:ext cx="3467100" cy="1876425"/>
          </a:xfrm>
          <a:prstGeom prst="rect">
            <a:avLst/>
          </a:prstGeom>
        </p:spPr>
      </p:pic>
    </p:spTree>
    <p:extLst>
      <p:ext uri="{BB962C8B-B14F-4D97-AF65-F5344CB8AC3E}">
        <p14:creationId xmlns:p14="http://schemas.microsoft.com/office/powerpoint/2010/main" val="1602053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5187A-7D3D-19D2-9202-2B1F43357ECF}"/>
              </a:ext>
            </a:extLst>
          </p:cNvPr>
          <p:cNvSpPr>
            <a:spLocks noGrp="1"/>
          </p:cNvSpPr>
          <p:nvPr>
            <p:ph type="title"/>
          </p:nvPr>
        </p:nvSpPr>
        <p:spPr>
          <a:xfrm>
            <a:off x="1725322" y="1592592"/>
            <a:ext cx="10515600" cy="1325563"/>
          </a:xfrm>
        </p:spPr>
        <p:txBody>
          <a:bodyPr/>
          <a:lstStyle/>
          <a:p>
            <a:r>
              <a:rPr lang="en-GB" sz="3000" b="1" u="sng">
                <a:latin typeface="Sassoon Primary"/>
                <a:cs typeface="Calibri Light"/>
              </a:rPr>
              <a:t> Warm up</a:t>
            </a:r>
            <a:endParaRPr lang="en-GB" sz="3000">
              <a:latin typeface="Sassoon Primary"/>
            </a:endParaRPr>
          </a:p>
        </p:txBody>
      </p:sp>
      <p:sp>
        <p:nvSpPr>
          <p:cNvPr id="10" name="TextBox 9">
            <a:extLst>
              <a:ext uri="{FF2B5EF4-FFF2-40B4-BE49-F238E27FC236}">
                <a16:creationId xmlns:a16="http://schemas.microsoft.com/office/drawing/2014/main" id="{A8624E30-96EC-0F07-A5A9-D2E9B7763D4C}"/>
              </a:ext>
            </a:extLst>
          </p:cNvPr>
          <p:cNvSpPr txBox="1"/>
          <p:nvPr/>
        </p:nvSpPr>
        <p:spPr>
          <a:xfrm>
            <a:off x="194402" y="163291"/>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defend space using the ready position </a:t>
            </a:r>
            <a:endParaRPr lang="en-GB" sz="1400">
              <a:solidFill>
                <a:srgbClr val="000000"/>
              </a:solidFill>
              <a:latin typeface="Sassoon Primary"/>
              <a:cs typeface="Calibri"/>
            </a:endParaRPr>
          </a:p>
          <a:p>
            <a:endParaRPr lang="en-GB">
              <a:latin typeface="Sassoon Primary"/>
              <a:cs typeface="Calibri"/>
            </a:endParaRPr>
          </a:p>
        </p:txBody>
      </p:sp>
      <p:pic>
        <p:nvPicPr>
          <p:cNvPr id="3" name="Picture 2">
            <a:extLst>
              <a:ext uri="{FF2B5EF4-FFF2-40B4-BE49-F238E27FC236}">
                <a16:creationId xmlns:a16="http://schemas.microsoft.com/office/drawing/2014/main" id="{1BBF26E3-E937-FB70-68B6-F875FB8D0B57}"/>
              </a:ext>
            </a:extLst>
          </p:cNvPr>
          <p:cNvPicPr>
            <a:picLocks noChangeAspect="1"/>
          </p:cNvPicPr>
          <p:nvPr/>
        </p:nvPicPr>
        <p:blipFill>
          <a:blip r:embed="rId2"/>
          <a:stretch>
            <a:fillRect/>
          </a:stretch>
        </p:blipFill>
        <p:spPr>
          <a:xfrm rot="10800000">
            <a:off x="7466434" y="2878781"/>
            <a:ext cx="4353464" cy="2907102"/>
          </a:xfrm>
          <a:prstGeom prst="rect">
            <a:avLst/>
          </a:prstGeom>
        </p:spPr>
      </p:pic>
      <p:sp>
        <p:nvSpPr>
          <p:cNvPr id="4" name="TextBox 3">
            <a:extLst>
              <a:ext uri="{FF2B5EF4-FFF2-40B4-BE49-F238E27FC236}">
                <a16:creationId xmlns:a16="http://schemas.microsoft.com/office/drawing/2014/main" id="{BDAACDF3-7A08-D479-42B3-98BA091E4851}"/>
              </a:ext>
            </a:extLst>
          </p:cNvPr>
          <p:cNvSpPr txBox="1"/>
          <p:nvPr/>
        </p:nvSpPr>
        <p:spPr>
          <a:xfrm>
            <a:off x="427786" y="2715112"/>
            <a:ext cx="6747876"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Sassoon Primary"/>
                <a:ea typeface="Open Sans"/>
                <a:cs typeface="Open Sans"/>
              </a:rPr>
              <a:t>Face the front, turn your hips to run backwards but face forwards!</a:t>
            </a:r>
          </a:p>
          <a:p>
            <a:endParaRPr lang="en-US" sz="2000">
              <a:latin typeface="Sassoon Primary"/>
              <a:ea typeface="Open Sans"/>
              <a:cs typeface="Open Sans"/>
            </a:endParaRPr>
          </a:p>
          <a:p>
            <a:pPr>
              <a:buFont typeface=""/>
              <a:buChar char="•"/>
            </a:pPr>
            <a:r>
              <a:rPr lang="en-US" sz="2000">
                <a:latin typeface="Sassoon Primary"/>
                <a:ea typeface="Open Sans"/>
                <a:cs typeface="Open Sans"/>
              </a:rPr>
              <a:t>Feet together, legs straight.</a:t>
            </a:r>
          </a:p>
          <a:p>
            <a:pPr>
              <a:buFont typeface=""/>
              <a:buChar char="•"/>
            </a:pPr>
            <a:r>
              <a:rPr lang="en-US" sz="2000">
                <a:latin typeface="Sassoon Primary"/>
                <a:ea typeface="Open Sans"/>
                <a:cs typeface="Open Sans"/>
              </a:rPr>
              <a:t>Feet one in front of the other.</a:t>
            </a:r>
          </a:p>
          <a:p>
            <a:pPr>
              <a:buFont typeface=""/>
              <a:buChar char="•"/>
            </a:pPr>
            <a:r>
              <a:rPr lang="en-US" sz="2000">
                <a:latin typeface="Sassoon Primary"/>
                <a:ea typeface="Open Sans"/>
                <a:cs typeface="Open Sans"/>
              </a:rPr>
              <a:t>Feet apart, knees bent (the ready position).</a:t>
            </a:r>
          </a:p>
          <a:p>
            <a:pPr>
              <a:buFont typeface=""/>
              <a:buChar char="•"/>
            </a:pPr>
            <a:endParaRPr lang="en-US" sz="2000">
              <a:latin typeface="Sassoon Primary"/>
              <a:ea typeface="Open Sans"/>
              <a:cs typeface="Open Sans"/>
            </a:endParaRPr>
          </a:p>
          <a:p>
            <a:r>
              <a:rPr lang="en-US" sz="2000" i="1">
                <a:latin typeface="Sassoon Primary"/>
                <a:ea typeface="Open Sans"/>
                <a:cs typeface="Open Sans"/>
              </a:rPr>
              <a:t>Q: Which starting position was the quickest to react from? Why do you think this was? </a:t>
            </a:r>
          </a:p>
          <a:p>
            <a:endParaRPr lang="en-US" sz="2000" i="1">
              <a:latin typeface="Sassoon Primary"/>
              <a:ea typeface="Open Sans"/>
              <a:cs typeface="Open Sans"/>
            </a:endParaRPr>
          </a:p>
          <a:p>
            <a:r>
              <a:rPr lang="en-US" sz="2000" i="1">
                <a:latin typeface="Sassoon Primary"/>
                <a:ea typeface="Open Sans"/>
                <a:cs typeface="Open Sans"/>
              </a:rPr>
              <a:t>Q: How does your body feel now you have started to move? </a:t>
            </a:r>
          </a:p>
        </p:txBody>
      </p:sp>
      <p:sp>
        <p:nvSpPr>
          <p:cNvPr id="5" name="TextBox 5">
            <a:extLst>
              <a:ext uri="{FF2B5EF4-FFF2-40B4-BE49-F238E27FC236}">
                <a16:creationId xmlns:a16="http://schemas.microsoft.com/office/drawing/2014/main" id="{A199A3E4-072D-352C-B77B-A06169FC64BC}"/>
              </a:ext>
            </a:extLst>
          </p:cNvPr>
          <p:cNvSpPr txBox="1"/>
          <p:nvPr/>
        </p:nvSpPr>
        <p:spPr>
          <a:xfrm>
            <a:off x="3994348" y="677106"/>
            <a:ext cx="4232758" cy="1015663"/>
          </a:xfrm>
          <a:prstGeom prst="rect">
            <a:avLst/>
          </a:prstGeom>
          <a:noFill/>
          <a:ln>
            <a:solidFill>
              <a:schemeClr val="tx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u="sng">
                <a:latin typeface="Sassoon Primary"/>
                <a:cs typeface="Calibri"/>
              </a:rPr>
              <a:t>2 in 2 </a:t>
            </a:r>
            <a:endParaRPr lang="en-US" sz="2000" b="1" u="sng">
              <a:ea typeface="Calibri"/>
              <a:cs typeface="Calibri"/>
            </a:endParaRPr>
          </a:p>
          <a:p>
            <a:pPr algn="ctr"/>
            <a:r>
              <a:rPr lang="en-US" sz="2000">
                <a:latin typeface="Sassoon Primary"/>
                <a:cs typeface="Calibri"/>
              </a:rPr>
              <a:t>Why do we warm up our bodies?</a:t>
            </a:r>
          </a:p>
          <a:p>
            <a:pPr algn="ctr"/>
            <a:r>
              <a:rPr lang="en-US" sz="2000">
                <a:latin typeface="Sassoon Primary"/>
                <a:cs typeface="Calibri"/>
              </a:rPr>
              <a:t>Do you know any 'net games'?</a:t>
            </a:r>
          </a:p>
        </p:txBody>
      </p:sp>
      <p:pic>
        <p:nvPicPr>
          <p:cNvPr id="6" name="Picture 5" descr="A screenshot of a game&#10;&#10;Description automatically generated">
            <a:extLst>
              <a:ext uri="{FF2B5EF4-FFF2-40B4-BE49-F238E27FC236}">
                <a16:creationId xmlns:a16="http://schemas.microsoft.com/office/drawing/2014/main" id="{615D6645-FFA3-0454-FA86-ACFE2D68A38A}"/>
              </a:ext>
            </a:extLst>
          </p:cNvPr>
          <p:cNvPicPr>
            <a:picLocks noChangeAspect="1"/>
          </p:cNvPicPr>
          <p:nvPr/>
        </p:nvPicPr>
        <p:blipFill>
          <a:blip r:embed="rId3"/>
          <a:stretch>
            <a:fillRect/>
          </a:stretch>
        </p:blipFill>
        <p:spPr>
          <a:xfrm>
            <a:off x="8626390" y="160421"/>
            <a:ext cx="3100641" cy="2426368"/>
          </a:xfrm>
          <a:prstGeom prst="rect">
            <a:avLst/>
          </a:prstGeom>
        </p:spPr>
      </p:pic>
    </p:spTree>
    <p:extLst>
      <p:ext uri="{BB962C8B-B14F-4D97-AF65-F5344CB8AC3E}">
        <p14:creationId xmlns:p14="http://schemas.microsoft.com/office/powerpoint/2010/main" val="2119759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standing on a wall&#10;&#10;Description automatically generated">
            <a:extLst>
              <a:ext uri="{FF2B5EF4-FFF2-40B4-BE49-F238E27FC236}">
                <a16:creationId xmlns:a16="http://schemas.microsoft.com/office/drawing/2014/main" id="{BD62389F-EE1D-D3FE-2438-B5222C820565}"/>
              </a:ext>
            </a:extLst>
          </p:cNvPr>
          <p:cNvPicPr>
            <a:picLocks noChangeAspect="1"/>
          </p:cNvPicPr>
          <p:nvPr/>
        </p:nvPicPr>
        <p:blipFill>
          <a:blip r:embed="rId2"/>
          <a:stretch>
            <a:fillRect/>
          </a:stretch>
        </p:blipFill>
        <p:spPr>
          <a:xfrm>
            <a:off x="9087389" y="970341"/>
            <a:ext cx="2664767" cy="3820500"/>
          </a:xfrm>
          <a:prstGeom prst="rect">
            <a:avLst/>
          </a:prstGeom>
        </p:spPr>
      </p:pic>
      <p:sp>
        <p:nvSpPr>
          <p:cNvPr id="5" name="TextBox 4">
            <a:extLst>
              <a:ext uri="{FF2B5EF4-FFF2-40B4-BE49-F238E27FC236}">
                <a16:creationId xmlns:a16="http://schemas.microsoft.com/office/drawing/2014/main" id="{FB655152-1EFD-A820-BD85-D9698698B7D1}"/>
              </a:ext>
            </a:extLst>
          </p:cNvPr>
          <p:cNvSpPr txBox="1"/>
          <p:nvPr/>
        </p:nvSpPr>
        <p:spPr>
          <a:xfrm>
            <a:off x="109066" y="190398"/>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defend space using the ready position </a:t>
            </a:r>
            <a:endParaRPr lang="en-GB" sz="1400">
              <a:solidFill>
                <a:srgbClr val="000000"/>
              </a:solidFill>
              <a:latin typeface="Sassoon Primary"/>
              <a:cs typeface="Calibri"/>
            </a:endParaRPr>
          </a:p>
          <a:p>
            <a:endParaRPr lang="en-GB">
              <a:latin typeface="Sassoon Primary"/>
              <a:cs typeface="Calibri"/>
            </a:endParaRPr>
          </a:p>
        </p:txBody>
      </p:sp>
      <p:sp>
        <p:nvSpPr>
          <p:cNvPr id="7" name="TextBox 6">
            <a:extLst>
              <a:ext uri="{FF2B5EF4-FFF2-40B4-BE49-F238E27FC236}">
                <a16:creationId xmlns:a16="http://schemas.microsoft.com/office/drawing/2014/main" id="{CB7F305A-DA50-4B13-2BE4-87A01DEE1A70}"/>
              </a:ext>
            </a:extLst>
          </p:cNvPr>
          <p:cNvSpPr txBox="1"/>
          <p:nvPr/>
        </p:nvSpPr>
        <p:spPr>
          <a:xfrm>
            <a:off x="353892" y="646647"/>
            <a:ext cx="7641502" cy="73866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Mirror Me!</a:t>
            </a:r>
            <a:endParaRPr lang="en-US"/>
          </a:p>
          <a:p>
            <a:r>
              <a:rPr lang="en-US" sz="2200" u="sng">
                <a:latin typeface="Sassoon Primary"/>
                <a:ea typeface="Open Sans"/>
                <a:cs typeface="Open Sans"/>
              </a:rPr>
              <a:t>Pair work</a:t>
            </a:r>
          </a:p>
          <a:p>
            <a:r>
              <a:rPr lang="en-US" sz="2200">
                <a:latin typeface="Sassoon Primary"/>
                <a:ea typeface="Open Sans"/>
                <a:cs typeface="Open Sans"/>
              </a:rPr>
              <a:t>Stand opposite each other create a goal with 2 cones.</a:t>
            </a:r>
          </a:p>
          <a:p>
            <a:endParaRPr lang="en-US" sz="2200">
              <a:latin typeface="Sassoon Primary"/>
              <a:ea typeface="Open Sans"/>
              <a:cs typeface="Open Sans"/>
            </a:endParaRPr>
          </a:p>
          <a:p>
            <a:r>
              <a:rPr lang="en-US" sz="2200">
                <a:latin typeface="Sassoon Primary"/>
                <a:ea typeface="Open Sans"/>
                <a:cs typeface="Open Sans"/>
              </a:rPr>
              <a:t>1 child is the leader the other is a copier – DECIDE WHO!</a:t>
            </a:r>
          </a:p>
          <a:p>
            <a:endParaRPr lang="en-US" sz="2200">
              <a:latin typeface="Sassoon Primary"/>
              <a:ea typeface="Open Sans"/>
              <a:cs typeface="Open Sans"/>
            </a:endParaRPr>
          </a:p>
          <a:p>
            <a:r>
              <a:rPr lang="en-US" sz="2200">
                <a:latin typeface="Sassoon Primary"/>
                <a:ea typeface="Open Sans"/>
                <a:cs typeface="Open Sans"/>
              </a:rPr>
              <a:t>The leader counts down from three and touches one of the cones and the partner mirrors it.</a:t>
            </a:r>
          </a:p>
          <a:p>
            <a:endParaRPr lang="en-US" sz="2200">
              <a:latin typeface="Sassoon Primary"/>
              <a:ea typeface="Open Sans"/>
              <a:cs typeface="Open Sans"/>
            </a:endParaRPr>
          </a:p>
          <a:p>
            <a:endParaRPr lang="en-US" sz="2200">
              <a:latin typeface="Sassoon Primary"/>
              <a:ea typeface="Open Sans"/>
              <a:cs typeface="Open Sans"/>
            </a:endParaRPr>
          </a:p>
          <a:p>
            <a:endParaRPr lang="en-US" sz="2200">
              <a:latin typeface="Sassoon Primary"/>
              <a:ea typeface="Open Sans"/>
              <a:cs typeface="Open Sans"/>
            </a:endParaRPr>
          </a:p>
          <a:p>
            <a:r>
              <a:rPr lang="en-US" sz="2200">
                <a:latin typeface="Sassoon Primary"/>
                <a:ea typeface="Open Sans"/>
                <a:cs typeface="Open Sans"/>
              </a:rPr>
              <a:t>Both stand in the middle (starting position) and both count down and touch a cone – </a:t>
            </a:r>
            <a:r>
              <a:rPr lang="en-US" sz="2200" i="1">
                <a:latin typeface="Sassoon Primary"/>
                <a:ea typeface="Open Sans"/>
                <a:cs typeface="Open Sans"/>
              </a:rPr>
              <a:t>did they touch the same cone?</a:t>
            </a:r>
          </a:p>
          <a:p>
            <a:endParaRPr lang="en-US" sz="2200" i="1">
              <a:latin typeface="Sassoon Primary"/>
              <a:ea typeface="Open Sans"/>
              <a:cs typeface="Open Sans"/>
            </a:endParaRPr>
          </a:p>
          <a:p>
            <a:pPr algn="ctr"/>
            <a:r>
              <a:rPr lang="en-US" sz="2200" b="1" i="1" u="sng">
                <a:solidFill>
                  <a:srgbClr val="FF0000"/>
                </a:solidFill>
                <a:latin typeface="Sassoon Primary"/>
                <a:ea typeface="Open Sans"/>
                <a:cs typeface="Open Sans"/>
              </a:rPr>
              <a:t>CHALLENGE</a:t>
            </a:r>
            <a:endParaRPr lang="en-US" sz="2200" i="1">
              <a:solidFill>
                <a:srgbClr val="FF0000"/>
              </a:solidFill>
              <a:latin typeface="Sassoon Primary"/>
              <a:ea typeface="Open Sans"/>
              <a:cs typeface="Open Sans"/>
            </a:endParaRPr>
          </a:p>
          <a:p>
            <a:pPr algn="ctr"/>
            <a:r>
              <a:rPr lang="en-US" sz="2200" i="1">
                <a:solidFill>
                  <a:srgbClr val="FF0000"/>
                </a:solidFill>
                <a:latin typeface="Sassoon Primary"/>
                <a:ea typeface="Open Sans"/>
                <a:cs typeface="Open Sans"/>
              </a:rPr>
              <a:t>Make a wider goal – now can you reach your cone first?</a:t>
            </a:r>
          </a:p>
          <a:p>
            <a:r>
              <a:rPr lang="en-US" sz="2400">
                <a:latin typeface="Sassoon Primary"/>
                <a:ea typeface="Open Sans"/>
                <a:cs typeface="Open Sans"/>
              </a:rPr>
              <a:t>                                                                                                                                                                                                                                                                                                                                                                                        </a:t>
            </a:r>
          </a:p>
          <a:p>
            <a:endParaRPr lang="en-US" sz="2400">
              <a:latin typeface="Sassoon Primary"/>
              <a:ea typeface="Open Sans"/>
              <a:cs typeface="Open Sans"/>
            </a:endParaRPr>
          </a:p>
        </p:txBody>
      </p:sp>
      <p:sp>
        <p:nvSpPr>
          <p:cNvPr id="9" name="Arrow: Down 8">
            <a:extLst>
              <a:ext uri="{FF2B5EF4-FFF2-40B4-BE49-F238E27FC236}">
                <a16:creationId xmlns:a16="http://schemas.microsoft.com/office/drawing/2014/main" id="{4E1883F1-C1C7-E5FC-9539-7D5F458431F2}"/>
              </a:ext>
            </a:extLst>
          </p:cNvPr>
          <p:cNvSpPr/>
          <p:nvPr/>
        </p:nvSpPr>
        <p:spPr>
          <a:xfrm>
            <a:off x="3360913" y="3514325"/>
            <a:ext cx="894521" cy="8061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66162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3"/>
          <a:stretch>
            <a:fillRect/>
          </a:stretch>
        </p:blipFill>
        <p:spPr>
          <a:xfrm>
            <a:off x="283808" y="5535835"/>
            <a:ext cx="1112817" cy="1123549"/>
          </a:xfrm>
          <a:prstGeom prst="rect">
            <a:avLst/>
          </a:prstGeom>
        </p:spPr>
      </p:pic>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9" name="Content Placeholder 2">
            <a:extLst>
              <a:ext uri="{FF2B5EF4-FFF2-40B4-BE49-F238E27FC236}">
                <a16:creationId xmlns:a16="http://schemas.microsoft.com/office/drawing/2014/main" id="{EE348C95-D0DC-E6EC-FF01-73E872FE24E0}"/>
              </a:ext>
            </a:extLst>
          </p:cNvPr>
          <p:cNvSpPr txBox="1">
            <a:spLocks/>
          </p:cNvSpPr>
          <p:nvPr/>
        </p:nvSpPr>
        <p:spPr>
          <a:xfrm>
            <a:off x="843251" y="582040"/>
            <a:ext cx="12222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Today's Grapheme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6" name="Content Placeholder 2">
            <a:extLst>
              <a:ext uri="{FF2B5EF4-FFF2-40B4-BE49-F238E27FC236}">
                <a16:creationId xmlns:a16="http://schemas.microsoft.com/office/drawing/2014/main" id="{D32C41CD-6C8C-0327-3189-062D97A81E33}"/>
              </a:ext>
            </a:extLst>
          </p:cNvPr>
          <p:cNvSpPr txBox="1">
            <a:spLocks/>
          </p:cNvSpPr>
          <p:nvPr/>
        </p:nvSpPr>
        <p:spPr>
          <a:xfrm>
            <a:off x="3961713" y="3190906"/>
            <a:ext cx="4401204" cy="1828910"/>
          </a:xfrm>
          <a:prstGeom prst="rect">
            <a:avLst/>
          </a:prstGeom>
          <a:solidFill>
            <a:schemeClr val="accent4">
              <a:lumMod val="60000"/>
              <a:lumOff val="40000"/>
            </a:schemeClr>
          </a:solidFill>
          <a:ln w="57150">
            <a:solidFill>
              <a:schemeClr val="accent4">
                <a:lumMod val="60000"/>
                <a:lumOff val="40000"/>
              </a:schemeClr>
            </a:solidFill>
          </a:ln>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ur</a:t>
            </a:r>
          </a:p>
        </p:txBody>
      </p:sp>
    </p:spTree>
    <p:extLst>
      <p:ext uri="{BB962C8B-B14F-4D97-AF65-F5344CB8AC3E}">
        <p14:creationId xmlns:p14="http://schemas.microsoft.com/office/powerpoint/2010/main" val="246139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655152-1EFD-A820-BD85-D9698698B7D1}"/>
              </a:ext>
            </a:extLst>
          </p:cNvPr>
          <p:cNvSpPr txBox="1"/>
          <p:nvPr/>
        </p:nvSpPr>
        <p:spPr>
          <a:xfrm>
            <a:off x="109066" y="190398"/>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defend space using the ready position </a:t>
            </a:r>
            <a:endParaRPr lang="en-GB" sz="1400">
              <a:solidFill>
                <a:srgbClr val="000000"/>
              </a:solidFill>
              <a:latin typeface="Sassoon Primary"/>
              <a:cs typeface="Calibri"/>
            </a:endParaRPr>
          </a:p>
          <a:p>
            <a:endParaRPr lang="en-GB">
              <a:latin typeface="Sassoon Primary"/>
              <a:cs typeface="Calibri"/>
            </a:endParaRPr>
          </a:p>
        </p:txBody>
      </p:sp>
      <p:sp>
        <p:nvSpPr>
          <p:cNvPr id="7" name="TextBox 6">
            <a:extLst>
              <a:ext uri="{FF2B5EF4-FFF2-40B4-BE49-F238E27FC236}">
                <a16:creationId xmlns:a16="http://schemas.microsoft.com/office/drawing/2014/main" id="{CB7F305A-DA50-4B13-2BE4-87A01DEE1A70}"/>
              </a:ext>
            </a:extLst>
          </p:cNvPr>
          <p:cNvSpPr txBox="1"/>
          <p:nvPr/>
        </p:nvSpPr>
        <p:spPr>
          <a:xfrm>
            <a:off x="353892" y="646647"/>
            <a:ext cx="695138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Roller ball!</a:t>
            </a:r>
          </a:p>
          <a:p>
            <a:pPr algn="ctr"/>
            <a:r>
              <a:rPr lang="en-US" sz="2400">
                <a:latin typeface="Sassoon Primary"/>
                <a:ea typeface="Open Sans"/>
                <a:cs typeface="Open Sans"/>
              </a:rPr>
              <a:t>Stand opposite your partner with your cones.</a:t>
            </a:r>
          </a:p>
          <a:p>
            <a:pPr algn="ctr"/>
            <a:endParaRPr lang="en-US" sz="2400">
              <a:latin typeface="Sassoon Primary"/>
              <a:ea typeface="Open Sans"/>
              <a:cs typeface="Open Sans"/>
            </a:endParaRPr>
          </a:p>
          <a:p>
            <a:pPr algn="ctr"/>
            <a:r>
              <a:rPr lang="en-US" sz="2400">
                <a:latin typeface="Sassoon Primary"/>
                <a:ea typeface="Open Sans"/>
                <a:cs typeface="Open Sans"/>
              </a:rPr>
              <a:t>One person moves from the ready position to save the ball</a:t>
            </a:r>
          </a:p>
          <a:p>
            <a:pPr algn="ctr"/>
            <a:endParaRPr lang="en-US" sz="2400">
              <a:latin typeface="Sassoon Primary"/>
              <a:ea typeface="Open Sans"/>
              <a:cs typeface="Open Sans"/>
            </a:endParaRPr>
          </a:p>
          <a:p>
            <a:pPr algn="ctr"/>
            <a:r>
              <a:rPr lang="en-US" sz="2400">
                <a:latin typeface="Sassoon Primary"/>
                <a:ea typeface="Open Sans"/>
                <a:cs typeface="Open Sans"/>
              </a:rPr>
              <a:t>Every time you score you get a point!</a:t>
            </a:r>
          </a:p>
          <a:p>
            <a:endParaRPr lang="en-US" sz="2400" u="sng">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
        <p:nvSpPr>
          <p:cNvPr id="9" name="Arrow: Down 8">
            <a:extLst>
              <a:ext uri="{FF2B5EF4-FFF2-40B4-BE49-F238E27FC236}">
                <a16:creationId xmlns:a16="http://schemas.microsoft.com/office/drawing/2014/main" id="{4E1883F1-C1C7-E5FC-9539-7D5F458431F2}"/>
              </a:ext>
            </a:extLst>
          </p:cNvPr>
          <p:cNvSpPr/>
          <p:nvPr/>
        </p:nvSpPr>
        <p:spPr>
          <a:xfrm>
            <a:off x="3447177" y="3399307"/>
            <a:ext cx="894521" cy="80617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rtoon of a child throwing a ball into a bowl&#10;&#10;Description automatically generated">
            <a:extLst>
              <a:ext uri="{FF2B5EF4-FFF2-40B4-BE49-F238E27FC236}">
                <a16:creationId xmlns:a16="http://schemas.microsoft.com/office/drawing/2014/main" id="{BBA870DE-0252-09F0-8332-C081C7D65287}"/>
              </a:ext>
            </a:extLst>
          </p:cNvPr>
          <p:cNvPicPr>
            <a:picLocks noChangeAspect="1"/>
          </p:cNvPicPr>
          <p:nvPr/>
        </p:nvPicPr>
        <p:blipFill>
          <a:blip r:embed="rId2"/>
          <a:stretch>
            <a:fillRect/>
          </a:stretch>
        </p:blipFill>
        <p:spPr>
          <a:xfrm>
            <a:off x="7447644" y="363586"/>
            <a:ext cx="4111579" cy="2493355"/>
          </a:xfrm>
          <a:prstGeom prst="rect">
            <a:avLst/>
          </a:prstGeom>
        </p:spPr>
      </p:pic>
      <p:sp>
        <p:nvSpPr>
          <p:cNvPr id="4" name="TextBox 3">
            <a:extLst>
              <a:ext uri="{FF2B5EF4-FFF2-40B4-BE49-F238E27FC236}">
                <a16:creationId xmlns:a16="http://schemas.microsoft.com/office/drawing/2014/main" id="{690F3EED-39D7-6F72-5AF7-A7D08CDE58C5}"/>
              </a:ext>
            </a:extLst>
          </p:cNvPr>
          <p:cNvSpPr txBox="1"/>
          <p:nvPr/>
        </p:nvSpPr>
        <p:spPr>
          <a:xfrm>
            <a:off x="497458" y="4738778"/>
            <a:ext cx="695576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i="1" u="sng">
                <a:solidFill>
                  <a:srgbClr val="FF0000"/>
                </a:solidFill>
                <a:latin typeface="Sassoon Primary"/>
                <a:cs typeface="Segoe UI"/>
              </a:rPr>
              <a:t>CHALLENGE</a:t>
            </a:r>
            <a:r>
              <a:rPr lang="en-US" sz="2200">
                <a:latin typeface="Sassoon Primary"/>
                <a:cs typeface="Segoe UI"/>
              </a:rPr>
              <a:t>​</a:t>
            </a:r>
          </a:p>
          <a:p>
            <a:pPr algn="ctr"/>
            <a:r>
              <a:rPr lang="en-US" sz="2200" i="1">
                <a:solidFill>
                  <a:srgbClr val="FF0000"/>
                </a:solidFill>
                <a:latin typeface="Sassoon Primary"/>
                <a:cs typeface="Segoe UI"/>
              </a:rPr>
              <a:t>Make a wider goal – now can you reach your cone first?</a:t>
            </a:r>
          </a:p>
        </p:txBody>
      </p:sp>
    </p:spTree>
    <p:extLst>
      <p:ext uri="{BB962C8B-B14F-4D97-AF65-F5344CB8AC3E}">
        <p14:creationId xmlns:p14="http://schemas.microsoft.com/office/powerpoint/2010/main" val="4274941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655152-1EFD-A820-BD85-D9698698B7D1}"/>
              </a:ext>
            </a:extLst>
          </p:cNvPr>
          <p:cNvSpPr txBox="1"/>
          <p:nvPr/>
        </p:nvSpPr>
        <p:spPr>
          <a:xfrm>
            <a:off x="109066" y="190398"/>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defend space using the ready position </a:t>
            </a:r>
            <a:endParaRPr lang="en-GB" sz="1400">
              <a:solidFill>
                <a:srgbClr val="000000"/>
              </a:solidFill>
              <a:latin typeface="Sassoon Primary"/>
              <a:cs typeface="Calibri"/>
            </a:endParaRPr>
          </a:p>
          <a:p>
            <a:endParaRPr lang="en-GB">
              <a:latin typeface="Sassoon Primary"/>
              <a:cs typeface="Calibri"/>
            </a:endParaRPr>
          </a:p>
        </p:txBody>
      </p:sp>
      <p:sp>
        <p:nvSpPr>
          <p:cNvPr id="7" name="TextBox 6">
            <a:extLst>
              <a:ext uri="{FF2B5EF4-FFF2-40B4-BE49-F238E27FC236}">
                <a16:creationId xmlns:a16="http://schemas.microsoft.com/office/drawing/2014/main" id="{CB7F305A-DA50-4B13-2BE4-87A01DEE1A70}"/>
              </a:ext>
            </a:extLst>
          </p:cNvPr>
          <p:cNvSpPr txBox="1"/>
          <p:nvPr/>
        </p:nvSpPr>
        <p:spPr>
          <a:xfrm>
            <a:off x="243457" y="1132560"/>
            <a:ext cx="822138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u="sng">
                <a:latin typeface="Sassoon Primary"/>
                <a:ea typeface="Open Sans"/>
                <a:cs typeface="Open Sans"/>
              </a:rPr>
              <a:t>Catch Tennis!</a:t>
            </a:r>
          </a:p>
          <a:p>
            <a:pPr algn="ctr"/>
            <a:r>
              <a:rPr lang="en-US" sz="2400">
                <a:latin typeface="Sassoon Primary"/>
                <a:ea typeface="Open Sans"/>
                <a:cs typeface="Open Sans"/>
              </a:rPr>
              <a:t>Place a line of cones across the middle of the hall.</a:t>
            </a:r>
          </a:p>
          <a:p>
            <a:pPr algn="ctr"/>
            <a:endParaRPr lang="en-US" sz="2400">
              <a:latin typeface="Sassoon Primary"/>
              <a:ea typeface="Open Sans"/>
              <a:cs typeface="Open Sans"/>
            </a:endParaRPr>
          </a:p>
          <a:p>
            <a:pPr algn="ctr"/>
            <a:r>
              <a:rPr lang="en-US" sz="2400">
                <a:latin typeface="Sassoon Primary"/>
                <a:ea typeface="Open Sans"/>
                <a:cs typeface="Open Sans"/>
              </a:rPr>
              <a:t>Place your cone either side of the middle cones</a:t>
            </a:r>
          </a:p>
          <a:p>
            <a:pPr algn="ctr"/>
            <a:endParaRPr lang="en-US" sz="2400">
              <a:latin typeface="Sassoon Primary"/>
              <a:ea typeface="Open Sans"/>
              <a:cs typeface="Open Sans"/>
            </a:endParaRPr>
          </a:p>
          <a:p>
            <a:pPr algn="ctr"/>
            <a:r>
              <a:rPr lang="en-US" sz="2400">
                <a:latin typeface="Sassoon Primary"/>
                <a:ea typeface="Open Sans"/>
                <a:cs typeface="Open Sans"/>
              </a:rPr>
              <a:t>Count to 3 and throw the ball over the 'net' to your partner! </a:t>
            </a:r>
            <a:r>
              <a:rPr lang="en-US" sz="2400" b="1">
                <a:latin typeface="Sassoon Primary"/>
                <a:ea typeface="Open Sans"/>
                <a:cs typeface="Open Sans"/>
              </a:rPr>
              <a:t>IT MUST NOT BOUNCE MORE THAN ONCE!</a:t>
            </a:r>
          </a:p>
          <a:p>
            <a:pPr algn="ctr"/>
            <a:endParaRPr lang="en-US" sz="2400" b="1">
              <a:latin typeface="Sassoon Primary"/>
              <a:ea typeface="Open Sans"/>
              <a:cs typeface="Open Sans"/>
            </a:endParaRPr>
          </a:p>
          <a:p>
            <a:pPr algn="ctr"/>
            <a:r>
              <a:rPr lang="en-US" sz="2400" b="1" i="1">
                <a:latin typeface="Sassoon Primary"/>
                <a:ea typeface="Open Sans"/>
                <a:cs typeface="Open Sans"/>
              </a:rPr>
              <a:t>Why is it important to go back to your own cone?</a:t>
            </a:r>
          </a:p>
          <a:p>
            <a:endParaRPr lang="en-US" sz="2400" u="sng">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pic>
        <p:nvPicPr>
          <p:cNvPr id="3" name="Picture 2" descr="A cartoon of kids playing with balls&#10;&#10;Description automatically generated">
            <a:extLst>
              <a:ext uri="{FF2B5EF4-FFF2-40B4-BE49-F238E27FC236}">
                <a16:creationId xmlns:a16="http://schemas.microsoft.com/office/drawing/2014/main" id="{CCC3276C-C537-FF12-53A3-3FF508842447}"/>
              </a:ext>
            </a:extLst>
          </p:cNvPr>
          <p:cNvPicPr>
            <a:picLocks noChangeAspect="1"/>
          </p:cNvPicPr>
          <p:nvPr/>
        </p:nvPicPr>
        <p:blipFill>
          <a:blip r:embed="rId2"/>
          <a:stretch>
            <a:fillRect/>
          </a:stretch>
        </p:blipFill>
        <p:spPr>
          <a:xfrm>
            <a:off x="8203096" y="190133"/>
            <a:ext cx="3737113" cy="3352428"/>
          </a:xfrm>
          <a:prstGeom prst="rect">
            <a:avLst/>
          </a:prstGeom>
        </p:spPr>
      </p:pic>
    </p:spTree>
    <p:extLst>
      <p:ext uri="{BB962C8B-B14F-4D97-AF65-F5344CB8AC3E}">
        <p14:creationId xmlns:p14="http://schemas.microsoft.com/office/powerpoint/2010/main" val="2044092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B655152-1EFD-A820-BD85-D9698698B7D1}"/>
              </a:ext>
            </a:extLst>
          </p:cNvPr>
          <p:cNvSpPr txBox="1"/>
          <p:nvPr/>
        </p:nvSpPr>
        <p:spPr>
          <a:xfrm>
            <a:off x="109066" y="190398"/>
            <a:ext cx="7709712" cy="67710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2000">
                <a:solidFill>
                  <a:srgbClr val="000000"/>
                </a:solidFill>
                <a:latin typeface="Sassoon Primary"/>
                <a:cs typeface="Calibri"/>
              </a:rPr>
              <a:t>TBAT – defend space using the ready position </a:t>
            </a:r>
            <a:endParaRPr lang="en-GB" sz="1400">
              <a:solidFill>
                <a:srgbClr val="000000"/>
              </a:solidFill>
              <a:latin typeface="Sassoon Primary"/>
              <a:cs typeface="Calibri"/>
            </a:endParaRPr>
          </a:p>
          <a:p>
            <a:endParaRPr lang="en-GB">
              <a:latin typeface="Sassoon Primary"/>
              <a:cs typeface="Calibri"/>
            </a:endParaRPr>
          </a:p>
        </p:txBody>
      </p:sp>
      <p:sp>
        <p:nvSpPr>
          <p:cNvPr id="7" name="TextBox 6">
            <a:extLst>
              <a:ext uri="{FF2B5EF4-FFF2-40B4-BE49-F238E27FC236}">
                <a16:creationId xmlns:a16="http://schemas.microsoft.com/office/drawing/2014/main" id="{CB7F305A-DA50-4B13-2BE4-87A01DEE1A70}"/>
              </a:ext>
            </a:extLst>
          </p:cNvPr>
          <p:cNvSpPr txBox="1"/>
          <p:nvPr/>
        </p:nvSpPr>
        <p:spPr>
          <a:xfrm>
            <a:off x="243457" y="1132560"/>
            <a:ext cx="11435040" cy="5447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u="sng">
                <a:latin typeface="Sassoon Primary"/>
                <a:ea typeface="+mn-lt"/>
                <a:cs typeface="+mn-lt"/>
              </a:rPr>
              <a:t>Plenary</a:t>
            </a:r>
          </a:p>
          <a:p>
            <a:pPr algn="ctr"/>
            <a:endParaRPr lang="en-US" sz="2400" i="1">
              <a:latin typeface="Sassoon Primary"/>
              <a:ea typeface="+mn-lt"/>
              <a:cs typeface="+mn-lt"/>
            </a:endParaRPr>
          </a:p>
          <a:p>
            <a:pPr algn="ctr"/>
            <a:r>
              <a:rPr lang="en-US" sz="2400" i="1">
                <a:latin typeface="Sassoon Primary"/>
                <a:ea typeface="+mn-lt"/>
                <a:cs typeface="+mn-lt"/>
              </a:rPr>
              <a:t>Why is the ready position important? </a:t>
            </a:r>
          </a:p>
          <a:p>
            <a:pPr algn="ctr"/>
            <a:endParaRPr lang="en-US" sz="2400" i="1">
              <a:latin typeface="Sassoon Primary"/>
              <a:ea typeface="+mn-lt"/>
              <a:cs typeface="+mn-lt"/>
            </a:endParaRPr>
          </a:p>
          <a:p>
            <a:pPr algn="ctr"/>
            <a:r>
              <a:rPr lang="en-US" sz="2400" i="1">
                <a:latin typeface="Sassoon Primary"/>
                <a:ea typeface="+mn-lt"/>
                <a:cs typeface="+mn-lt"/>
              </a:rPr>
              <a:t>What happens if you do not use the ready position? </a:t>
            </a:r>
          </a:p>
          <a:p>
            <a:pPr algn="ctr"/>
            <a:endParaRPr lang="en-US" sz="2400" i="1">
              <a:latin typeface="Sassoon Primary"/>
              <a:ea typeface="+mn-lt"/>
              <a:cs typeface="+mn-lt"/>
            </a:endParaRPr>
          </a:p>
          <a:p>
            <a:pPr algn="ctr"/>
            <a:r>
              <a:rPr lang="en-US" sz="2400" i="1">
                <a:latin typeface="Sassoon Primary"/>
                <a:ea typeface="+mn-lt"/>
                <a:cs typeface="+mn-lt"/>
              </a:rPr>
              <a:t>How did you make it harder for your partner in the 'catch tennis' game? </a:t>
            </a:r>
          </a:p>
          <a:p>
            <a:pPr algn="ctr"/>
            <a:endParaRPr lang="en-US" sz="2400" i="1">
              <a:latin typeface="Sassoon Primary"/>
              <a:ea typeface="+mn-lt"/>
              <a:cs typeface="+mn-lt"/>
            </a:endParaRPr>
          </a:p>
          <a:p>
            <a:pPr algn="ctr"/>
            <a:r>
              <a:rPr lang="en-US" sz="2400" i="1">
                <a:latin typeface="Sassoon Primary"/>
                <a:ea typeface="+mn-lt"/>
                <a:cs typeface="+mn-lt"/>
              </a:rPr>
              <a:t>What did your partner say to you today to encourage or be kind to you?</a:t>
            </a:r>
          </a:p>
          <a:p>
            <a:pPr algn="ctr"/>
            <a:endParaRPr lang="en-US" sz="2400" i="1">
              <a:latin typeface="Sassoon Primary"/>
              <a:ea typeface="+mn-lt"/>
              <a:cs typeface="+mn-lt"/>
            </a:endParaRPr>
          </a:p>
          <a:p>
            <a:pPr algn="ctr"/>
            <a:r>
              <a:rPr lang="en-US" sz="2400" i="1">
                <a:latin typeface="Sassoon Primary"/>
                <a:ea typeface="+mn-lt"/>
                <a:cs typeface="+mn-lt"/>
              </a:rPr>
              <a:t> How did it make you feel?</a:t>
            </a:r>
            <a:endParaRPr lang="en-US" sz="2400" i="1">
              <a:latin typeface="Sassoon Primary"/>
            </a:endParaRPr>
          </a:p>
          <a:p>
            <a:endParaRPr lang="en-US" sz="2400" u="sng">
              <a:latin typeface="Sassoon Primary"/>
              <a:ea typeface="Open Sans"/>
              <a:cs typeface="Open Sans"/>
            </a:endParaRPr>
          </a:p>
          <a:p>
            <a:endParaRPr lang="en-US" sz="2400">
              <a:latin typeface="Sassoon Primary"/>
              <a:ea typeface="Open Sans"/>
              <a:cs typeface="Open Sans"/>
            </a:endParaRPr>
          </a:p>
          <a:p>
            <a:endParaRPr lang="en-US" sz="2400">
              <a:latin typeface="Sassoon Primary"/>
              <a:ea typeface="Open Sans"/>
              <a:cs typeface="Open Sans"/>
            </a:endParaRPr>
          </a:p>
        </p:txBody>
      </p:sp>
    </p:spTree>
    <p:extLst>
      <p:ext uri="{BB962C8B-B14F-4D97-AF65-F5344CB8AC3E}">
        <p14:creationId xmlns:p14="http://schemas.microsoft.com/office/powerpoint/2010/main" val="2419376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6"/>
          <p:cNvSpPr txBox="1">
            <a:spLocks noGrp="1"/>
          </p:cNvSpPr>
          <p:nvPr>
            <p:ph type="title"/>
          </p:nvPr>
        </p:nvSpPr>
        <p:spPr>
          <a:xfrm>
            <a:off x="415600" y="593367"/>
            <a:ext cx="11360800" cy="763600"/>
          </a:xfrm>
          <a:prstGeom prst="rect">
            <a:avLst/>
          </a:prstGeom>
        </p:spPr>
        <p:txBody>
          <a:bodyPr spcFirstLastPara="1" vert="horz" wrap="square" lIns="121900" tIns="121900" rIns="121900" bIns="121900" rtlCol="0" anchor="t" anchorCtr="0">
            <a:normAutofit fontScale="90000"/>
          </a:bodyPr>
          <a:lstStyle/>
          <a:p>
            <a:r>
              <a:rPr lang="en">
                <a:latin typeface="Sassoon Primary"/>
              </a:rPr>
              <a:t>Lunch</a:t>
            </a:r>
            <a:endParaRPr>
              <a:latin typeface="Sassoon Primary"/>
            </a:endParaRPr>
          </a:p>
        </p:txBody>
      </p:sp>
      <p:pic>
        <p:nvPicPr>
          <p:cNvPr id="241" name="Google Shape;241;p36"/>
          <p:cNvPicPr preferRelativeResize="0"/>
          <p:nvPr/>
        </p:nvPicPr>
        <p:blipFill>
          <a:blip r:embed="rId3">
            <a:alphaModFix/>
          </a:blip>
          <a:stretch>
            <a:fillRect/>
          </a:stretch>
        </p:blipFill>
        <p:spPr>
          <a:xfrm>
            <a:off x="3053699" y="1451533"/>
            <a:ext cx="5376165" cy="4555200"/>
          </a:xfrm>
          <a:prstGeom prst="rect">
            <a:avLst/>
          </a:prstGeom>
          <a:noFill/>
          <a:ln>
            <a:noFill/>
          </a:ln>
        </p:spPr>
      </p:pic>
    </p:spTree>
    <p:extLst>
      <p:ext uri="{BB962C8B-B14F-4D97-AF65-F5344CB8AC3E}">
        <p14:creationId xmlns:p14="http://schemas.microsoft.com/office/powerpoint/2010/main" val="3772315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1D3A-911F-F80C-4F76-752868B14B72}"/>
              </a:ext>
            </a:extLst>
          </p:cNvPr>
          <p:cNvSpPr>
            <a:spLocks noGrp="1"/>
          </p:cNvSpPr>
          <p:nvPr>
            <p:ph type="title"/>
          </p:nvPr>
        </p:nvSpPr>
        <p:spPr/>
        <p:txBody>
          <a:bodyPr>
            <a:normAutofit fontScale="90000"/>
          </a:bodyPr>
          <a:lstStyle/>
          <a:p>
            <a:r>
              <a:rPr lang="en-GB">
                <a:latin typeface="Sassoon Primary"/>
              </a:rPr>
              <a:t>Today's Alien language is.......</a:t>
            </a:r>
          </a:p>
        </p:txBody>
      </p:sp>
      <p:pic>
        <p:nvPicPr>
          <p:cNvPr id="3" name="Picture 2" descr="A person standing next to a person&amp;#39;s head&#10;&#10;AI-generated content may be incorrect.">
            <a:extLst>
              <a:ext uri="{FF2B5EF4-FFF2-40B4-BE49-F238E27FC236}">
                <a16:creationId xmlns:a16="http://schemas.microsoft.com/office/drawing/2014/main" id="{A5AEF1A7-F820-01DA-984E-44736AFEA25D}"/>
              </a:ext>
            </a:extLst>
          </p:cNvPr>
          <p:cNvPicPr>
            <a:picLocks noChangeAspect="1"/>
          </p:cNvPicPr>
          <p:nvPr/>
        </p:nvPicPr>
        <p:blipFill>
          <a:blip r:embed="rId2"/>
          <a:stretch>
            <a:fillRect/>
          </a:stretch>
        </p:blipFill>
        <p:spPr>
          <a:xfrm>
            <a:off x="1236663" y="1872273"/>
            <a:ext cx="8841581" cy="3317081"/>
          </a:xfrm>
          <a:prstGeom prst="rect">
            <a:avLst/>
          </a:prstGeom>
        </p:spPr>
      </p:pic>
    </p:spTree>
    <p:extLst>
      <p:ext uri="{BB962C8B-B14F-4D97-AF65-F5344CB8AC3E}">
        <p14:creationId xmlns:p14="http://schemas.microsoft.com/office/powerpoint/2010/main" val="1726649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D9CF4-DB63-3CA1-7315-7FEE44ADA630}"/>
              </a:ext>
            </a:extLst>
          </p:cNvPr>
          <p:cNvSpPr>
            <a:spLocks noGrp="1"/>
          </p:cNvSpPr>
          <p:nvPr>
            <p:ph type="title"/>
          </p:nvPr>
        </p:nvSpPr>
        <p:spPr/>
        <p:txBody>
          <a:bodyPr>
            <a:normAutofit fontScale="90000"/>
          </a:bodyPr>
          <a:lstStyle/>
          <a:p>
            <a:r>
              <a:rPr lang="en-GB">
                <a:latin typeface="Sassoon Primary"/>
              </a:rPr>
              <a:t>Toothbrushing</a:t>
            </a:r>
          </a:p>
        </p:txBody>
      </p:sp>
      <p:pic>
        <p:nvPicPr>
          <p:cNvPr id="4" name="Picture 3" descr="A cartoon tooth with a toothbrush&#10;&#10;AI-generated content may be incorrect.">
            <a:extLst>
              <a:ext uri="{FF2B5EF4-FFF2-40B4-BE49-F238E27FC236}">
                <a16:creationId xmlns:a16="http://schemas.microsoft.com/office/drawing/2014/main" id="{95D57133-BA1C-C8CB-FDCF-F580575EE168}"/>
              </a:ext>
            </a:extLst>
          </p:cNvPr>
          <p:cNvPicPr>
            <a:picLocks noChangeAspect="1"/>
          </p:cNvPicPr>
          <p:nvPr/>
        </p:nvPicPr>
        <p:blipFill>
          <a:blip r:embed="rId2"/>
          <a:stretch>
            <a:fillRect/>
          </a:stretch>
        </p:blipFill>
        <p:spPr>
          <a:xfrm>
            <a:off x="2873204" y="1359091"/>
            <a:ext cx="5303043" cy="5317331"/>
          </a:xfrm>
          <a:prstGeom prst="rect">
            <a:avLst/>
          </a:prstGeom>
        </p:spPr>
      </p:pic>
    </p:spTree>
    <p:extLst>
      <p:ext uri="{BB962C8B-B14F-4D97-AF65-F5344CB8AC3E}">
        <p14:creationId xmlns:p14="http://schemas.microsoft.com/office/powerpoint/2010/main" val="4018164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CA67-2127-BC3B-9879-7625E1BA1B54}"/>
              </a:ext>
            </a:extLst>
          </p:cNvPr>
          <p:cNvSpPr>
            <a:spLocks noGrp="1"/>
          </p:cNvSpPr>
          <p:nvPr>
            <p:ph type="title"/>
          </p:nvPr>
        </p:nvSpPr>
        <p:spPr>
          <a:xfrm>
            <a:off x="2055040" y="107361"/>
            <a:ext cx="8612959" cy="769441"/>
          </a:xfrm>
        </p:spPr>
        <p:txBody>
          <a:bodyPr/>
          <a:lstStyle/>
          <a:p>
            <a:r>
              <a:rPr lang="en-US" sz="2200">
                <a:latin typeface="Century Gothic"/>
                <a:cs typeface="Century Gothic"/>
              </a:rPr>
              <a:t>TBAT: To compare two sets using the language ‘more’, ‘fewer’ and ‘difference’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3" name="TextBox 2">
            <a:extLst>
              <a:ext uri="{FF2B5EF4-FFF2-40B4-BE49-F238E27FC236}">
                <a16:creationId xmlns:a16="http://schemas.microsoft.com/office/drawing/2014/main" id="{81754AFB-646F-1C71-5BF2-0E4FA17568A0}"/>
              </a:ext>
            </a:extLst>
          </p:cNvPr>
          <p:cNvSpPr txBox="1"/>
          <p:nvPr/>
        </p:nvSpPr>
        <p:spPr>
          <a:xfrm>
            <a:off x="814640" y="1132212"/>
            <a:ext cx="86170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a:ea typeface="Calibri"/>
                <a:cs typeface="Calibri"/>
              </a:rPr>
              <a:t>3 in 3</a:t>
            </a:r>
          </a:p>
          <a:p>
            <a:endParaRPr lang="en-GB" sz="2400" u="sng">
              <a:ea typeface="Calibri"/>
              <a:cs typeface="Calibri"/>
            </a:endParaRPr>
          </a:p>
          <a:p>
            <a:r>
              <a:rPr lang="en-GB" sz="2400">
                <a:ea typeface="Calibri"/>
                <a:cs typeface="Calibri"/>
              </a:rPr>
              <a:t>Which one has more? Which one has fewer?</a:t>
            </a:r>
            <a:endParaRPr lang="en-GB" sz="2400" u="sng">
              <a:ea typeface="Calibri"/>
              <a:cs typeface="Calibri"/>
            </a:endParaRPr>
          </a:p>
        </p:txBody>
      </p:sp>
      <p:pic>
        <p:nvPicPr>
          <p:cNvPr id="4" name="Picture 3" descr="A collage of leaves&#10;&#10;Description automatically generated">
            <a:extLst>
              <a:ext uri="{FF2B5EF4-FFF2-40B4-BE49-F238E27FC236}">
                <a16:creationId xmlns:a16="http://schemas.microsoft.com/office/drawing/2014/main" id="{832ED5F5-83DC-BD24-6810-A93FE2936452}"/>
              </a:ext>
            </a:extLst>
          </p:cNvPr>
          <p:cNvPicPr>
            <a:picLocks noChangeAspect="1"/>
          </p:cNvPicPr>
          <p:nvPr/>
        </p:nvPicPr>
        <p:blipFill>
          <a:blip r:embed="rId3"/>
          <a:stretch>
            <a:fillRect/>
          </a:stretch>
        </p:blipFill>
        <p:spPr>
          <a:xfrm>
            <a:off x="197169" y="2268574"/>
            <a:ext cx="4257675" cy="2209800"/>
          </a:xfrm>
          <a:prstGeom prst="rect">
            <a:avLst/>
          </a:prstGeom>
        </p:spPr>
      </p:pic>
      <p:pic>
        <p:nvPicPr>
          <p:cNvPr id="6" name="Picture 5" descr="A person throwing leaves up&#10;&#10;Description automatically generated">
            <a:extLst>
              <a:ext uri="{FF2B5EF4-FFF2-40B4-BE49-F238E27FC236}">
                <a16:creationId xmlns:a16="http://schemas.microsoft.com/office/drawing/2014/main" id="{A8754EEA-A375-9DDB-E7FE-93E3663356E6}"/>
              </a:ext>
            </a:extLst>
          </p:cNvPr>
          <p:cNvPicPr>
            <a:picLocks noChangeAspect="1"/>
          </p:cNvPicPr>
          <p:nvPr/>
        </p:nvPicPr>
        <p:blipFill>
          <a:blip r:embed="rId4"/>
          <a:stretch>
            <a:fillRect/>
          </a:stretch>
        </p:blipFill>
        <p:spPr>
          <a:xfrm>
            <a:off x="3822905" y="4610100"/>
            <a:ext cx="4152900" cy="2209800"/>
          </a:xfrm>
          <a:prstGeom prst="rect">
            <a:avLst/>
          </a:prstGeom>
        </p:spPr>
      </p:pic>
      <p:pic>
        <p:nvPicPr>
          <p:cNvPr id="7" name="Picture 6" descr="A fox and a ball of yarn&#10;&#10;Description automatically generated">
            <a:extLst>
              <a:ext uri="{FF2B5EF4-FFF2-40B4-BE49-F238E27FC236}">
                <a16:creationId xmlns:a16="http://schemas.microsoft.com/office/drawing/2014/main" id="{FFB75ABD-1305-F5AC-D05D-4725DE93BC7B}"/>
              </a:ext>
            </a:extLst>
          </p:cNvPr>
          <p:cNvPicPr>
            <a:picLocks noChangeAspect="1"/>
          </p:cNvPicPr>
          <p:nvPr/>
        </p:nvPicPr>
        <p:blipFill>
          <a:blip r:embed="rId5"/>
          <a:stretch>
            <a:fillRect/>
          </a:stretch>
        </p:blipFill>
        <p:spPr>
          <a:xfrm>
            <a:off x="7148052" y="2134983"/>
            <a:ext cx="4114800" cy="2219325"/>
          </a:xfrm>
          <a:prstGeom prst="rect">
            <a:avLst/>
          </a:prstGeom>
        </p:spPr>
      </p:pic>
    </p:spTree>
    <p:extLst>
      <p:ext uri="{BB962C8B-B14F-4D97-AF65-F5344CB8AC3E}">
        <p14:creationId xmlns:p14="http://schemas.microsoft.com/office/powerpoint/2010/main" val="39175735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1CA67-2127-BC3B-9879-7625E1BA1B54}"/>
              </a:ext>
            </a:extLst>
          </p:cNvPr>
          <p:cNvSpPr>
            <a:spLocks noGrp="1"/>
          </p:cNvSpPr>
          <p:nvPr>
            <p:ph type="title"/>
          </p:nvPr>
        </p:nvSpPr>
        <p:spPr>
          <a:xfrm>
            <a:off x="2055040" y="107361"/>
            <a:ext cx="8612959" cy="769441"/>
          </a:xfrm>
        </p:spPr>
        <p:txBody>
          <a:bodyPr/>
          <a:lstStyle/>
          <a:p>
            <a:r>
              <a:rPr lang="en-US" sz="2200">
                <a:latin typeface="Century Gothic"/>
                <a:cs typeface="Century Gothic"/>
              </a:rPr>
              <a:t>To compare two sets using the language ‘more’, ‘fewer’ and ‘difference’</a:t>
            </a:r>
            <a:endParaRPr lang="en-GB"/>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0" name="Content Placeholder 2">
            <a:extLst>
              <a:ext uri="{FF2B5EF4-FFF2-40B4-BE49-F238E27FC236}">
                <a16:creationId xmlns:a16="http://schemas.microsoft.com/office/drawing/2014/main" id="{B3D29CC3-1591-47FC-8431-6A708DBFE63E}"/>
              </a:ext>
            </a:extLst>
          </p:cNvPr>
          <p:cNvSpPr txBox="1">
            <a:spLocks/>
          </p:cNvSpPr>
          <p:nvPr/>
        </p:nvSpPr>
        <p:spPr>
          <a:xfrm>
            <a:off x="1813790" y="3276796"/>
            <a:ext cx="2386535" cy="5039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compare</a:t>
            </a:r>
          </a:p>
        </p:txBody>
      </p:sp>
      <p:sp>
        <p:nvSpPr>
          <p:cNvPr id="5" name="Content Placeholder 2">
            <a:extLst>
              <a:ext uri="{FF2B5EF4-FFF2-40B4-BE49-F238E27FC236}">
                <a16:creationId xmlns:a16="http://schemas.microsoft.com/office/drawing/2014/main" id="{CAF2F642-6E31-4528-89DE-2861DAE8DA84}"/>
              </a:ext>
            </a:extLst>
          </p:cNvPr>
          <p:cNvSpPr txBox="1">
            <a:spLocks/>
          </p:cNvSpPr>
          <p:nvPr/>
        </p:nvSpPr>
        <p:spPr>
          <a:xfrm>
            <a:off x="1480617" y="4925607"/>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more</a:t>
            </a:r>
          </a:p>
          <a:p>
            <a:endParaRPr lang="en-US" sz="3600" b="1"/>
          </a:p>
        </p:txBody>
      </p:sp>
      <p:sp>
        <p:nvSpPr>
          <p:cNvPr id="16" name="Content Placeholder 2">
            <a:extLst>
              <a:ext uri="{FF2B5EF4-FFF2-40B4-BE49-F238E27FC236}">
                <a16:creationId xmlns:a16="http://schemas.microsoft.com/office/drawing/2014/main" id="{694CC960-C036-4436-9059-2A77BA6019A7}"/>
              </a:ext>
            </a:extLst>
          </p:cNvPr>
          <p:cNvSpPr txBox="1">
            <a:spLocks/>
          </p:cNvSpPr>
          <p:nvPr/>
        </p:nvSpPr>
        <p:spPr>
          <a:xfrm>
            <a:off x="5796704" y="2725848"/>
            <a:ext cx="149427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fewer</a:t>
            </a:r>
          </a:p>
        </p:txBody>
      </p:sp>
      <p:sp>
        <p:nvSpPr>
          <p:cNvPr id="20" name="Content Placeholder 2">
            <a:extLst>
              <a:ext uri="{FF2B5EF4-FFF2-40B4-BE49-F238E27FC236}">
                <a16:creationId xmlns:a16="http://schemas.microsoft.com/office/drawing/2014/main" id="{A3508189-25C4-44F1-9197-8DC8CD7FB007}"/>
              </a:ext>
            </a:extLst>
          </p:cNvPr>
          <p:cNvSpPr txBox="1">
            <a:spLocks/>
          </p:cNvSpPr>
          <p:nvPr/>
        </p:nvSpPr>
        <p:spPr>
          <a:xfrm>
            <a:off x="7971795" y="4757747"/>
            <a:ext cx="2498760" cy="438536"/>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Tx/>
              <a:buNone/>
              <a:defRPr sz="2800" kern="1200">
                <a:solidFill>
                  <a:schemeClr val="tx1"/>
                </a:solidFill>
                <a:latin typeface="Century Gothic"/>
                <a:ea typeface="+mn-ea"/>
                <a:cs typeface="Century Gothic"/>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600" b="1"/>
              <a:t>difference</a:t>
            </a:r>
          </a:p>
          <a:p>
            <a:endParaRPr lang="en-US" sz="3600" b="1"/>
          </a:p>
        </p:txBody>
      </p:sp>
      <p:pic>
        <p:nvPicPr>
          <p:cNvPr id="35" name="Picture 34">
            <a:extLst>
              <a:ext uri="{FF2B5EF4-FFF2-40B4-BE49-F238E27FC236}">
                <a16:creationId xmlns:a16="http://schemas.microsoft.com/office/drawing/2014/main" id="{2C2BD28B-3BE1-4F30-8896-7091A4E50DDF}"/>
              </a:ext>
            </a:extLst>
          </p:cNvPr>
          <p:cNvPicPr>
            <a:picLocks noChangeAspect="1"/>
          </p:cNvPicPr>
          <p:nvPr/>
        </p:nvPicPr>
        <p:blipFill>
          <a:blip r:embed="rId3"/>
          <a:stretch>
            <a:fillRect/>
          </a:stretch>
        </p:blipFill>
        <p:spPr>
          <a:xfrm>
            <a:off x="2819200" y="4270464"/>
            <a:ext cx="1381125" cy="1400175"/>
          </a:xfrm>
          <a:prstGeom prst="rect">
            <a:avLst/>
          </a:prstGeom>
        </p:spPr>
      </p:pic>
      <p:pic>
        <p:nvPicPr>
          <p:cNvPr id="36" name="Picture 35">
            <a:extLst>
              <a:ext uri="{FF2B5EF4-FFF2-40B4-BE49-F238E27FC236}">
                <a16:creationId xmlns:a16="http://schemas.microsoft.com/office/drawing/2014/main" id="{68BC84E4-697E-42C9-8FB6-2199E7AACE7B}"/>
              </a:ext>
            </a:extLst>
          </p:cNvPr>
          <p:cNvPicPr>
            <a:picLocks noChangeAspect="1"/>
          </p:cNvPicPr>
          <p:nvPr/>
        </p:nvPicPr>
        <p:blipFill>
          <a:blip r:embed="rId3"/>
          <a:stretch>
            <a:fillRect/>
          </a:stretch>
        </p:blipFill>
        <p:spPr>
          <a:xfrm>
            <a:off x="7160136" y="1435306"/>
            <a:ext cx="1381125" cy="1400175"/>
          </a:xfrm>
          <a:prstGeom prst="rect">
            <a:avLst/>
          </a:prstGeom>
        </p:spPr>
      </p:pic>
      <p:pic>
        <p:nvPicPr>
          <p:cNvPr id="37" name="Picture 36">
            <a:extLst>
              <a:ext uri="{FF2B5EF4-FFF2-40B4-BE49-F238E27FC236}">
                <a16:creationId xmlns:a16="http://schemas.microsoft.com/office/drawing/2014/main" id="{662E571C-C8FA-4D58-ACEB-99C1D4892947}"/>
              </a:ext>
            </a:extLst>
          </p:cNvPr>
          <p:cNvPicPr>
            <a:picLocks noChangeAspect="1"/>
          </p:cNvPicPr>
          <p:nvPr/>
        </p:nvPicPr>
        <p:blipFill>
          <a:blip r:embed="rId3"/>
          <a:stretch>
            <a:fillRect/>
          </a:stretch>
        </p:blipFill>
        <p:spPr>
          <a:xfrm>
            <a:off x="429404" y="2046760"/>
            <a:ext cx="1381125" cy="1400175"/>
          </a:xfrm>
          <a:prstGeom prst="rect">
            <a:avLst/>
          </a:prstGeom>
        </p:spPr>
      </p:pic>
      <p:pic>
        <p:nvPicPr>
          <p:cNvPr id="38" name="Picture 37">
            <a:extLst>
              <a:ext uri="{FF2B5EF4-FFF2-40B4-BE49-F238E27FC236}">
                <a16:creationId xmlns:a16="http://schemas.microsoft.com/office/drawing/2014/main" id="{A5D9DF38-BE02-4C01-8EA9-7E02F79B23DF}"/>
              </a:ext>
            </a:extLst>
          </p:cNvPr>
          <p:cNvPicPr>
            <a:picLocks noChangeAspect="1"/>
          </p:cNvPicPr>
          <p:nvPr/>
        </p:nvPicPr>
        <p:blipFill>
          <a:blip r:embed="rId3"/>
          <a:stretch>
            <a:fillRect/>
          </a:stretch>
        </p:blipFill>
        <p:spPr>
          <a:xfrm>
            <a:off x="3969539" y="1993146"/>
            <a:ext cx="1381125" cy="1400175"/>
          </a:xfrm>
          <a:prstGeom prst="rect">
            <a:avLst/>
          </a:prstGeom>
        </p:spPr>
      </p:pic>
      <p:pic>
        <p:nvPicPr>
          <p:cNvPr id="39" name="Picture 38">
            <a:extLst>
              <a:ext uri="{FF2B5EF4-FFF2-40B4-BE49-F238E27FC236}">
                <a16:creationId xmlns:a16="http://schemas.microsoft.com/office/drawing/2014/main" id="{C0E9FF2C-E4A2-47B7-86D8-6A3DAF51292D}"/>
              </a:ext>
            </a:extLst>
          </p:cNvPr>
          <p:cNvPicPr>
            <a:picLocks noChangeAspect="1"/>
          </p:cNvPicPr>
          <p:nvPr/>
        </p:nvPicPr>
        <p:blipFill>
          <a:blip r:embed="rId3"/>
          <a:stretch>
            <a:fillRect/>
          </a:stretch>
        </p:blipFill>
        <p:spPr>
          <a:xfrm>
            <a:off x="6356974" y="4184837"/>
            <a:ext cx="1381125" cy="1400175"/>
          </a:xfrm>
          <a:prstGeom prst="rect">
            <a:avLst/>
          </a:prstGeom>
        </p:spPr>
      </p:pic>
      <p:pic>
        <p:nvPicPr>
          <p:cNvPr id="40" name="Picture 39">
            <a:extLst>
              <a:ext uri="{FF2B5EF4-FFF2-40B4-BE49-F238E27FC236}">
                <a16:creationId xmlns:a16="http://schemas.microsoft.com/office/drawing/2014/main" id="{61EF8483-0BFB-4418-8150-746EB9458F42}"/>
              </a:ext>
            </a:extLst>
          </p:cNvPr>
          <p:cNvPicPr>
            <a:picLocks noChangeAspect="1"/>
          </p:cNvPicPr>
          <p:nvPr/>
        </p:nvPicPr>
        <p:blipFill>
          <a:blip r:embed="rId3"/>
          <a:stretch>
            <a:fillRect/>
          </a:stretch>
        </p:blipFill>
        <p:spPr>
          <a:xfrm>
            <a:off x="9221175" y="3018336"/>
            <a:ext cx="1381125" cy="1400175"/>
          </a:xfrm>
          <a:prstGeom prst="rect">
            <a:avLst/>
          </a:prstGeom>
        </p:spPr>
      </p:pic>
    </p:spTree>
    <p:extLst>
      <p:ext uri="{BB962C8B-B14F-4D97-AF65-F5344CB8AC3E}">
        <p14:creationId xmlns:p14="http://schemas.microsoft.com/office/powerpoint/2010/main" val="498613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6" name="Title 1">
            <a:extLst>
              <a:ext uri="{FF2B5EF4-FFF2-40B4-BE49-F238E27FC236}">
                <a16:creationId xmlns:a16="http://schemas.microsoft.com/office/drawing/2014/main" id="{18C10F69-4F3C-97F0-AE60-8E3FB0893CBE}"/>
              </a:ext>
            </a:extLst>
          </p:cNvPr>
          <p:cNvSpPr>
            <a:spLocks noGrp="1"/>
          </p:cNvSpPr>
          <p:nvPr>
            <p:ph type="title"/>
          </p:nvPr>
        </p:nvSpPr>
        <p:spPr/>
        <p:txBody>
          <a:bodyPr/>
          <a:lstStyle/>
          <a:p>
            <a:r>
              <a:rPr lang="en-US"/>
              <a:t>Comparing two sets using more and fewer</a:t>
            </a:r>
          </a:p>
        </p:txBody>
      </p:sp>
      <p:sp>
        <p:nvSpPr>
          <p:cNvPr id="7" name="TextBox 6">
            <a:extLst>
              <a:ext uri="{FF2B5EF4-FFF2-40B4-BE49-F238E27FC236}">
                <a16:creationId xmlns:a16="http://schemas.microsoft.com/office/drawing/2014/main" id="{13C61E95-6231-519A-369C-4A01717720B3}"/>
              </a:ext>
            </a:extLst>
          </p:cNvPr>
          <p:cNvSpPr txBox="1"/>
          <p:nvPr/>
        </p:nvSpPr>
        <p:spPr>
          <a:xfrm>
            <a:off x="1400605" y="5216878"/>
            <a:ext cx="8487508" cy="523220"/>
          </a:xfrm>
          <a:prstGeom prst="rect">
            <a:avLst/>
          </a:prstGeom>
          <a:noFill/>
        </p:spPr>
        <p:txBody>
          <a:bodyPr wrap="square" rtlCol="0">
            <a:spAutoFit/>
          </a:bodyPr>
          <a:lstStyle/>
          <a:p>
            <a:pPr algn="ctr"/>
            <a:r>
              <a:rPr lang="en-GB" sz="2800">
                <a:latin typeface="Century Gothic" panose="020B0502020202020204" pitchFamily="34" charset="0"/>
              </a:rPr>
              <a:t>Let's count and compare food at the feasts!</a:t>
            </a:r>
          </a:p>
        </p:txBody>
      </p:sp>
      <p:pic>
        <p:nvPicPr>
          <p:cNvPr id="8" name="Picture 3">
            <a:extLst>
              <a:ext uri="{FF2B5EF4-FFF2-40B4-BE49-F238E27FC236}">
                <a16:creationId xmlns:a16="http://schemas.microsoft.com/office/drawing/2014/main" id="{7770B559-688B-E562-D609-FB488EB443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470" y="1368667"/>
            <a:ext cx="7091929" cy="35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5188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4" name="Title 1">
            <a:extLst>
              <a:ext uri="{FF2B5EF4-FFF2-40B4-BE49-F238E27FC236}">
                <a16:creationId xmlns:a16="http://schemas.microsoft.com/office/drawing/2014/main" id="{2AD7091B-D9B9-B090-E472-1E531B51F9E5}"/>
              </a:ext>
            </a:extLst>
          </p:cNvPr>
          <p:cNvSpPr>
            <a:spLocks noGrp="1"/>
          </p:cNvSpPr>
          <p:nvPr>
            <p:ph type="title"/>
          </p:nvPr>
        </p:nvSpPr>
        <p:spPr/>
        <p:txBody>
          <a:bodyPr/>
          <a:lstStyle/>
          <a:p>
            <a:r>
              <a:rPr lang="en-US"/>
              <a:t>Comparing two sets using more and fewer</a:t>
            </a:r>
          </a:p>
        </p:txBody>
      </p:sp>
      <p:sp>
        <p:nvSpPr>
          <p:cNvPr id="5" name="TextBox 4">
            <a:extLst>
              <a:ext uri="{FF2B5EF4-FFF2-40B4-BE49-F238E27FC236}">
                <a16:creationId xmlns:a16="http://schemas.microsoft.com/office/drawing/2014/main" id="{76BD2DA8-6273-3EFC-303F-E883C99F38DF}"/>
              </a:ext>
            </a:extLst>
          </p:cNvPr>
          <p:cNvSpPr txBox="1"/>
          <p:nvPr/>
        </p:nvSpPr>
        <p:spPr>
          <a:xfrm>
            <a:off x="2896551" y="4990709"/>
            <a:ext cx="5707766" cy="830997"/>
          </a:xfrm>
          <a:prstGeom prst="rect">
            <a:avLst/>
          </a:prstGeom>
          <a:noFill/>
        </p:spPr>
        <p:txBody>
          <a:bodyPr wrap="square" rtlCol="0">
            <a:spAutoFit/>
          </a:bodyPr>
          <a:lstStyle/>
          <a:p>
            <a:pPr algn="ctr"/>
            <a:r>
              <a:rPr lang="en-GB" sz="2400">
                <a:latin typeface="Century Gothic" panose="020B0502020202020204" pitchFamily="34" charset="0"/>
              </a:rPr>
              <a:t>There are 12 cakes at Anansi’s feast.</a:t>
            </a:r>
          </a:p>
          <a:p>
            <a:pPr algn="ctr"/>
            <a:r>
              <a:rPr lang="en-GB" sz="2400">
                <a:latin typeface="Century Gothic" panose="020B0502020202020204" pitchFamily="34" charset="0"/>
              </a:rPr>
              <a:t>There are 8 cakes at Turtle’s feast.</a:t>
            </a:r>
          </a:p>
        </p:txBody>
      </p:sp>
      <p:pic>
        <p:nvPicPr>
          <p:cNvPr id="10" name="Picture 3">
            <a:extLst>
              <a:ext uri="{FF2B5EF4-FFF2-40B4-BE49-F238E27FC236}">
                <a16:creationId xmlns:a16="http://schemas.microsoft.com/office/drawing/2014/main" id="{F1182686-6865-DA60-C693-E70CBD170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4470" y="1285542"/>
            <a:ext cx="7091929" cy="35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a:extLst>
              <a:ext uri="{FF2B5EF4-FFF2-40B4-BE49-F238E27FC236}">
                <a16:creationId xmlns:a16="http://schemas.microsoft.com/office/drawing/2014/main" id="{AA2A31C7-E9A5-8B67-102B-D97902A353C9}"/>
              </a:ext>
            </a:extLst>
          </p:cNvPr>
          <p:cNvSpPr txBox="1"/>
          <p:nvPr/>
        </p:nvSpPr>
        <p:spPr>
          <a:xfrm>
            <a:off x="2502694" y="5885739"/>
            <a:ext cx="6495480" cy="830997"/>
          </a:xfrm>
          <a:prstGeom prst="rect">
            <a:avLst/>
          </a:prstGeom>
          <a:noFill/>
        </p:spPr>
        <p:txBody>
          <a:bodyPr wrap="square" rtlCol="0">
            <a:spAutoFit/>
          </a:bodyPr>
          <a:lstStyle/>
          <a:p>
            <a:pPr algn="ctr"/>
            <a:r>
              <a:rPr lang="en-GB" sz="2400">
                <a:latin typeface="Century Gothic" panose="020B0502020202020204" pitchFamily="34" charset="0"/>
              </a:rPr>
              <a:t>There are </a:t>
            </a:r>
            <a:r>
              <a:rPr lang="en-GB" sz="2400" b="1">
                <a:latin typeface="Century Gothic" panose="020B0502020202020204" pitchFamily="34" charset="0"/>
              </a:rPr>
              <a:t>more</a:t>
            </a:r>
            <a:r>
              <a:rPr lang="en-GB" sz="2400">
                <a:latin typeface="Century Gothic" panose="020B0502020202020204" pitchFamily="34" charset="0"/>
              </a:rPr>
              <a:t> cakes at Anansi’s feast.</a:t>
            </a:r>
          </a:p>
          <a:p>
            <a:pPr algn="ctr"/>
            <a:r>
              <a:rPr lang="en-GB" sz="2400">
                <a:latin typeface="Century Gothic" panose="020B0502020202020204" pitchFamily="34" charset="0"/>
              </a:rPr>
              <a:t>There are </a:t>
            </a:r>
            <a:r>
              <a:rPr lang="en-GB" sz="2400" b="1">
                <a:latin typeface="Century Gothic" panose="020B0502020202020204" pitchFamily="34" charset="0"/>
              </a:rPr>
              <a:t>fewer</a:t>
            </a:r>
            <a:r>
              <a:rPr lang="en-GB" sz="2400">
                <a:latin typeface="Century Gothic" panose="020B0502020202020204" pitchFamily="34" charset="0"/>
              </a:rPr>
              <a:t> cakes at Turtle’s feast.</a:t>
            </a:r>
          </a:p>
        </p:txBody>
      </p:sp>
    </p:spTree>
    <p:extLst>
      <p:ext uri="{BB962C8B-B14F-4D97-AF65-F5344CB8AC3E}">
        <p14:creationId xmlns:p14="http://schemas.microsoft.com/office/powerpoint/2010/main" val="37196522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CF63C-A2AA-2C48-257A-C7D8ADC5381E}"/>
              </a:ext>
            </a:extLst>
          </p:cNvPr>
          <p:cNvSpPr>
            <a:spLocks noGrp="1"/>
          </p:cNvSpPr>
          <p:nvPr>
            <p:ph type="title"/>
          </p:nvPr>
        </p:nvSpPr>
        <p:spPr/>
        <p:txBody>
          <a:bodyPr/>
          <a:lstStyle/>
          <a:p>
            <a:r>
              <a:rPr lang="en-GB">
                <a:latin typeface="Comic Sans MS" panose="030F0702030302020204" pitchFamily="66" charset="0"/>
              </a:rPr>
              <a:t>Recap:</a:t>
            </a:r>
          </a:p>
        </p:txBody>
      </p:sp>
      <p:sp>
        <p:nvSpPr>
          <p:cNvPr id="3" name="Content Placeholder 2">
            <a:extLst>
              <a:ext uri="{FF2B5EF4-FFF2-40B4-BE49-F238E27FC236}">
                <a16:creationId xmlns:a16="http://schemas.microsoft.com/office/drawing/2014/main" id="{18E94CC5-E214-6F70-029B-B6399E6F6218}"/>
              </a:ext>
            </a:extLst>
          </p:cNvPr>
          <p:cNvSpPr>
            <a:spLocks noGrp="1"/>
          </p:cNvSpPr>
          <p:nvPr>
            <p:ph idx="1"/>
          </p:nvPr>
        </p:nvSpPr>
        <p:spPr>
          <a:xfrm>
            <a:off x="838200" y="1825625"/>
            <a:ext cx="11455400" cy="4351338"/>
          </a:xfrm>
        </p:spPr>
        <p:txBody>
          <a:bodyPr>
            <a:normAutofit/>
          </a:bodyPr>
          <a:lstStyle/>
          <a:p>
            <a:pPr marL="0" indent="0">
              <a:buNone/>
            </a:pPr>
            <a:r>
              <a:rPr lang="es-ES" sz="11500">
                <a:latin typeface="Comic Sans MS" panose="030F0702030302020204" pitchFamily="66" charset="0"/>
              </a:rPr>
              <a:t>d 		ir 		</a:t>
            </a:r>
            <a:r>
              <a:rPr lang="es-ES" sz="11500" err="1">
                <a:latin typeface="Comic Sans MS" panose="030F0702030302020204" pitchFamily="66" charset="0"/>
              </a:rPr>
              <a:t>ur</a:t>
            </a:r>
            <a:r>
              <a:rPr lang="es-ES" sz="11500">
                <a:latin typeface="Comic Sans MS" panose="030F0702030302020204" pitchFamily="66" charset="0"/>
              </a:rPr>
              <a:t> 		</a:t>
            </a:r>
            <a:r>
              <a:rPr lang="es-ES" sz="11500" err="1">
                <a:latin typeface="Comic Sans MS" panose="030F0702030302020204" pitchFamily="66" charset="0"/>
              </a:rPr>
              <a:t>ea</a:t>
            </a:r>
            <a:r>
              <a:rPr lang="es-ES" sz="11500">
                <a:latin typeface="Comic Sans MS" panose="030F0702030302020204" pitchFamily="66" charset="0"/>
              </a:rPr>
              <a:t> </a:t>
            </a:r>
            <a:r>
              <a:rPr lang="es-ES" sz="11500" err="1">
                <a:latin typeface="Comic Sans MS" panose="030F0702030302020204" pitchFamily="66" charset="0"/>
              </a:rPr>
              <a:t>oe</a:t>
            </a:r>
            <a:r>
              <a:rPr lang="es-ES" sz="11500">
                <a:latin typeface="Comic Sans MS" panose="030F0702030302020204" pitchFamily="66" charset="0"/>
              </a:rPr>
              <a:t> 	</a:t>
            </a:r>
            <a:r>
              <a:rPr lang="es-ES" sz="11500" err="1">
                <a:latin typeface="Comic Sans MS" panose="030F0702030302020204" pitchFamily="66" charset="0"/>
              </a:rPr>
              <a:t>ow</a:t>
            </a:r>
            <a:r>
              <a:rPr lang="es-ES" sz="11500">
                <a:latin typeface="Comic Sans MS" panose="030F0702030302020204" pitchFamily="66" charset="0"/>
              </a:rPr>
              <a:t> 	</a:t>
            </a:r>
            <a:r>
              <a:rPr lang="es-ES" sz="11500" err="1">
                <a:latin typeface="Comic Sans MS" panose="030F0702030302020204" pitchFamily="66" charset="0"/>
              </a:rPr>
              <a:t>ey</a:t>
            </a:r>
            <a:r>
              <a:rPr lang="es-ES" sz="11500">
                <a:latin typeface="Comic Sans MS" panose="030F0702030302020204" pitchFamily="66" charset="0"/>
              </a:rPr>
              <a:t> 	</a:t>
            </a:r>
            <a:r>
              <a:rPr lang="es-ES" sz="11500" err="1">
                <a:latin typeface="Comic Sans MS" panose="030F0702030302020204" pitchFamily="66" charset="0"/>
              </a:rPr>
              <a:t>ui</a:t>
            </a:r>
            <a:endParaRPr lang="en-GB" sz="41300">
              <a:latin typeface="Comic Sans MS" panose="030F0702030302020204" pitchFamily="66" charset="0"/>
            </a:endParaRPr>
          </a:p>
        </p:txBody>
      </p:sp>
    </p:spTree>
    <p:extLst>
      <p:ext uri="{BB962C8B-B14F-4D97-AF65-F5344CB8AC3E}">
        <p14:creationId xmlns:p14="http://schemas.microsoft.com/office/powerpoint/2010/main" val="9318954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F2CA60-AAA4-AEF1-28D6-B1DA1CC2BBE1}"/>
              </a:ext>
            </a:extLst>
          </p:cNvPr>
          <p:cNvSpPr>
            <a:spLocks noGrp="1"/>
          </p:cNvSpPr>
          <p:nvPr>
            <p:ph type="title"/>
          </p:nvPr>
        </p:nvSpPr>
        <p:spPr/>
        <p:txBody>
          <a:bodyPr/>
          <a:lstStyle/>
          <a:p>
            <a:r>
              <a:rPr lang="en-US"/>
              <a:t>Using more and fewer accurately </a:t>
            </a:r>
          </a:p>
        </p:txBody>
      </p:sp>
      <p:sp>
        <p:nvSpPr>
          <p:cNvPr id="3" name="Text Placeholder 2">
            <a:extLst>
              <a:ext uri="{FF2B5EF4-FFF2-40B4-BE49-F238E27FC236}">
                <a16:creationId xmlns:a16="http://schemas.microsoft.com/office/drawing/2014/main" id="{5D1194F8-5E13-05C3-14B5-149F3F8E7E17}"/>
              </a:ext>
            </a:extLst>
          </p:cNvPr>
          <p:cNvSpPr>
            <a:spLocks noGrp="1"/>
          </p:cNvSpPr>
          <p:nvPr>
            <p:ph type="body" sz="quarter" idx="10"/>
          </p:nvPr>
        </p:nvSpPr>
        <p:spPr>
          <a:xfrm>
            <a:off x="1295029" y="5997252"/>
            <a:ext cx="10606088" cy="523220"/>
          </a:xfrm>
        </p:spPr>
        <p:txBody>
          <a:bodyPr/>
          <a:lstStyle/>
          <a:p>
            <a:r>
              <a:rPr lang="en-GB"/>
              <a:t>compare	    more        	fewer	difference</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pic>
        <p:nvPicPr>
          <p:cNvPr id="7" name="Picture 6">
            <a:extLst>
              <a:ext uri="{FF2B5EF4-FFF2-40B4-BE49-F238E27FC236}">
                <a16:creationId xmlns:a16="http://schemas.microsoft.com/office/drawing/2014/main" id="{58FA0E96-AC3B-5D9A-38BB-7D0C10BD57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544"/>
          <a:stretch/>
        </p:blipFill>
        <p:spPr>
          <a:xfrm>
            <a:off x="-17369" y="2818818"/>
            <a:ext cx="2037708" cy="2807110"/>
          </a:xfrm>
          <a:prstGeom prst="rect">
            <a:avLst/>
          </a:prstGeom>
        </p:spPr>
      </p:pic>
      <p:pic>
        <p:nvPicPr>
          <p:cNvPr id="8" name="Picture 7">
            <a:extLst>
              <a:ext uri="{FF2B5EF4-FFF2-40B4-BE49-F238E27FC236}">
                <a16:creationId xmlns:a16="http://schemas.microsoft.com/office/drawing/2014/main" id="{0E9CEB68-6822-D719-0FA4-48DBC855BE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589"/>
          <a:stretch/>
        </p:blipFill>
        <p:spPr>
          <a:xfrm>
            <a:off x="9702535" y="2923421"/>
            <a:ext cx="1359057" cy="2702507"/>
          </a:xfrm>
          <a:prstGeom prst="rect">
            <a:avLst/>
          </a:prstGeom>
        </p:spPr>
      </p:pic>
      <p:sp>
        <p:nvSpPr>
          <p:cNvPr id="10" name="Rectangular Callout 9">
            <a:extLst>
              <a:ext uri="{FF2B5EF4-FFF2-40B4-BE49-F238E27FC236}">
                <a16:creationId xmlns:a16="http://schemas.microsoft.com/office/drawing/2014/main" id="{F6A62578-7E9F-E3E5-0F3B-5407B65D3D67}"/>
              </a:ext>
            </a:extLst>
          </p:cNvPr>
          <p:cNvSpPr/>
          <p:nvPr/>
        </p:nvSpPr>
        <p:spPr>
          <a:xfrm>
            <a:off x="1295029" y="1582070"/>
            <a:ext cx="4314093" cy="1459368"/>
          </a:xfrm>
          <a:prstGeom prst="wedgeRectCallout">
            <a:avLst>
              <a:gd name="adj1" fmla="val -40486"/>
              <a:gd name="adj2" fmla="val 79472"/>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choose the sandwiches at Anansi’s feast. There are 12 sandwiches.</a:t>
            </a:r>
          </a:p>
        </p:txBody>
      </p:sp>
      <p:sp>
        <p:nvSpPr>
          <p:cNvPr id="11" name="Rectangular Callout 16">
            <a:extLst>
              <a:ext uri="{FF2B5EF4-FFF2-40B4-BE49-F238E27FC236}">
                <a16:creationId xmlns:a16="http://schemas.microsoft.com/office/drawing/2014/main" id="{5FCD5AF5-2D49-ED65-AECC-404F92ECB2FF}"/>
              </a:ext>
            </a:extLst>
          </p:cNvPr>
          <p:cNvSpPr/>
          <p:nvPr/>
        </p:nvSpPr>
        <p:spPr>
          <a:xfrm flipH="1">
            <a:off x="6202877" y="1397776"/>
            <a:ext cx="4232029" cy="1412965"/>
          </a:xfrm>
          <a:prstGeom prst="wedgeRectCallout">
            <a:avLst>
              <a:gd name="adj1" fmla="val -30724"/>
              <a:gd name="adj2" fmla="val 9951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I choose the potatoes at Anansi’s feast. There are 14 potatoes.</a:t>
            </a:r>
          </a:p>
        </p:txBody>
      </p:sp>
      <p:sp>
        <p:nvSpPr>
          <p:cNvPr id="13" name="Rectangular Callout 10">
            <a:extLst>
              <a:ext uri="{FF2B5EF4-FFF2-40B4-BE49-F238E27FC236}">
                <a16:creationId xmlns:a16="http://schemas.microsoft.com/office/drawing/2014/main" id="{3EF71A0A-43CB-67C2-4F23-B9DAB00DC363}"/>
              </a:ext>
            </a:extLst>
          </p:cNvPr>
          <p:cNvSpPr/>
          <p:nvPr/>
        </p:nvSpPr>
        <p:spPr>
          <a:xfrm>
            <a:off x="2010402" y="3972237"/>
            <a:ext cx="2751604" cy="1561731"/>
          </a:xfrm>
          <a:prstGeom prst="wedgeRectCallout">
            <a:avLst>
              <a:gd name="adj1" fmla="val -61988"/>
              <a:gd name="adj2" fmla="val -2280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are </a:t>
            </a:r>
            <a:r>
              <a:rPr lang="en-GB" sz="2400" b="1">
                <a:solidFill>
                  <a:schemeClr val="tx1"/>
                </a:solidFill>
                <a:latin typeface="Century Gothic" panose="020B0502020202020204" pitchFamily="34" charset="0"/>
              </a:rPr>
              <a:t>fewer</a:t>
            </a:r>
            <a:r>
              <a:rPr lang="en-GB" sz="2400">
                <a:solidFill>
                  <a:schemeClr val="tx1"/>
                </a:solidFill>
                <a:latin typeface="Century Gothic" panose="020B0502020202020204" pitchFamily="34" charset="0"/>
              </a:rPr>
              <a:t> sandwiches than potatoes at Anansi’s feast.</a:t>
            </a:r>
          </a:p>
        </p:txBody>
      </p:sp>
      <p:sp>
        <p:nvSpPr>
          <p:cNvPr id="17" name="Rectangular Callout 12">
            <a:extLst>
              <a:ext uri="{FF2B5EF4-FFF2-40B4-BE49-F238E27FC236}">
                <a16:creationId xmlns:a16="http://schemas.microsoft.com/office/drawing/2014/main" id="{546FD895-3E78-9EB6-2A6E-7BB84973275F}"/>
              </a:ext>
            </a:extLst>
          </p:cNvPr>
          <p:cNvSpPr/>
          <p:nvPr/>
        </p:nvSpPr>
        <p:spPr>
          <a:xfrm flipH="1">
            <a:off x="6745183" y="3763172"/>
            <a:ext cx="2573489" cy="1759073"/>
          </a:xfrm>
          <a:prstGeom prst="wedgeRectCallout">
            <a:avLst>
              <a:gd name="adj1" fmla="val -63722"/>
              <a:gd name="adj2" fmla="val -3572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r>
              <a:rPr lang="en-GB" sz="2400">
                <a:solidFill>
                  <a:schemeClr val="tx1"/>
                </a:solidFill>
                <a:latin typeface="Century Gothic" panose="020B0502020202020204" pitchFamily="34" charset="0"/>
              </a:rPr>
              <a:t>There are </a:t>
            </a:r>
            <a:r>
              <a:rPr lang="en-GB" sz="2400" b="1">
                <a:solidFill>
                  <a:schemeClr val="tx1"/>
                </a:solidFill>
                <a:latin typeface="Century Gothic" panose="020B0502020202020204" pitchFamily="34" charset="0"/>
              </a:rPr>
              <a:t>more</a:t>
            </a:r>
            <a:r>
              <a:rPr lang="en-GB" sz="2400">
                <a:solidFill>
                  <a:schemeClr val="tx1"/>
                </a:solidFill>
                <a:latin typeface="Century Gothic" panose="020B0502020202020204" pitchFamily="34" charset="0"/>
              </a:rPr>
              <a:t> potatoes than sandwiches at </a:t>
            </a:r>
          </a:p>
          <a:p>
            <a:pPr algn="ctr"/>
            <a:r>
              <a:rPr lang="en-GB" sz="2400">
                <a:solidFill>
                  <a:schemeClr val="tx1"/>
                </a:solidFill>
                <a:latin typeface="Century Gothic" panose="020B0502020202020204" pitchFamily="34" charset="0"/>
              </a:rPr>
              <a:t>Anansi’s feast.</a:t>
            </a:r>
            <a:endParaRPr lang="en-GB" sz="2400">
              <a:solidFill>
                <a:schemeClr val="tx1"/>
              </a:solidFill>
            </a:endParaRPr>
          </a:p>
        </p:txBody>
      </p:sp>
    </p:spTree>
    <p:extLst>
      <p:ext uri="{BB962C8B-B14F-4D97-AF65-F5344CB8AC3E}">
        <p14:creationId xmlns:p14="http://schemas.microsoft.com/office/powerpoint/2010/main" val="36911323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2" name="Title 1">
            <a:extLst>
              <a:ext uri="{FF2B5EF4-FFF2-40B4-BE49-F238E27FC236}">
                <a16:creationId xmlns:a16="http://schemas.microsoft.com/office/drawing/2014/main" id="{897014EA-E82A-FDA8-9DC3-0285357970E2}"/>
              </a:ext>
            </a:extLst>
          </p:cNvPr>
          <p:cNvSpPr>
            <a:spLocks noGrp="1"/>
          </p:cNvSpPr>
          <p:nvPr>
            <p:ph type="title"/>
          </p:nvPr>
        </p:nvSpPr>
        <p:spPr/>
        <p:txBody>
          <a:bodyPr/>
          <a:lstStyle/>
          <a:p>
            <a:r>
              <a:rPr lang="en-US"/>
              <a:t>How many more cakes does Anansi have than Turtle?</a:t>
            </a:r>
          </a:p>
        </p:txBody>
      </p:sp>
      <p:pic>
        <p:nvPicPr>
          <p:cNvPr id="13" name="Picture 3">
            <a:extLst>
              <a:ext uri="{FF2B5EF4-FFF2-40B4-BE49-F238E27FC236}">
                <a16:creationId xmlns:a16="http://schemas.microsoft.com/office/drawing/2014/main" id="{1954E6F4-2012-442C-6C5C-EF8833451F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0607" y="1634667"/>
            <a:ext cx="7091929" cy="3533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013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4" name="Right Bracket 3">
            <a:extLst>
              <a:ext uri="{FF2B5EF4-FFF2-40B4-BE49-F238E27FC236}">
                <a16:creationId xmlns:a16="http://schemas.microsoft.com/office/drawing/2014/main" id="{252A0FE8-E7F3-6FE4-37A5-6E5FFF6CE41C}"/>
              </a:ext>
            </a:extLst>
          </p:cNvPr>
          <p:cNvSpPr/>
          <p:nvPr/>
        </p:nvSpPr>
        <p:spPr>
          <a:xfrm rot="5400000">
            <a:off x="7932750" y="2735169"/>
            <a:ext cx="288000" cy="1944000"/>
          </a:xfrm>
          <a:prstGeom prst="rightBracket">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5" name="Straight Connector 4">
            <a:extLst>
              <a:ext uri="{FF2B5EF4-FFF2-40B4-BE49-F238E27FC236}">
                <a16:creationId xmlns:a16="http://schemas.microsoft.com/office/drawing/2014/main" id="{F68A4596-8A82-6FCB-3DEF-F51B44FAB8F0}"/>
              </a:ext>
            </a:extLst>
          </p:cNvPr>
          <p:cNvCxnSpPr>
            <a:cxnSpLocks/>
          </p:cNvCxnSpPr>
          <p:nvPr/>
        </p:nvCxnSpPr>
        <p:spPr>
          <a:xfrm flipH="1">
            <a:off x="3424019"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EE926A8-CE0B-0490-40CC-19037A9C124E}"/>
              </a:ext>
            </a:extLst>
          </p:cNvPr>
          <p:cNvCxnSpPr>
            <a:cxnSpLocks/>
          </p:cNvCxnSpPr>
          <p:nvPr/>
        </p:nvCxnSpPr>
        <p:spPr>
          <a:xfrm flipH="1">
            <a:off x="6866444"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4F9555C-C32C-2BEC-B858-04AC1C27E1CA}"/>
              </a:ext>
            </a:extLst>
          </p:cNvPr>
          <p:cNvCxnSpPr>
            <a:cxnSpLocks/>
          </p:cNvCxnSpPr>
          <p:nvPr/>
        </p:nvCxnSpPr>
        <p:spPr>
          <a:xfrm flipH="1">
            <a:off x="6374669"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A584579-0AFC-BE6F-A025-DCDF11689758}"/>
              </a:ext>
            </a:extLst>
          </p:cNvPr>
          <p:cNvCxnSpPr>
            <a:cxnSpLocks/>
          </p:cNvCxnSpPr>
          <p:nvPr/>
        </p:nvCxnSpPr>
        <p:spPr>
          <a:xfrm flipH="1">
            <a:off x="5882894"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60D5879-5A31-2BA5-C44A-1D24607C728D}"/>
              </a:ext>
            </a:extLst>
          </p:cNvPr>
          <p:cNvCxnSpPr>
            <a:cxnSpLocks/>
          </p:cNvCxnSpPr>
          <p:nvPr/>
        </p:nvCxnSpPr>
        <p:spPr>
          <a:xfrm flipH="1">
            <a:off x="5391119"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B6FC97-1D71-7877-3BCD-58AD1D112F8D}"/>
              </a:ext>
            </a:extLst>
          </p:cNvPr>
          <p:cNvCxnSpPr>
            <a:cxnSpLocks/>
          </p:cNvCxnSpPr>
          <p:nvPr/>
        </p:nvCxnSpPr>
        <p:spPr>
          <a:xfrm flipH="1">
            <a:off x="4899344"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384656A-405F-0F86-6491-65765672B4D2}"/>
              </a:ext>
            </a:extLst>
          </p:cNvPr>
          <p:cNvCxnSpPr>
            <a:cxnSpLocks/>
          </p:cNvCxnSpPr>
          <p:nvPr/>
        </p:nvCxnSpPr>
        <p:spPr>
          <a:xfrm flipH="1">
            <a:off x="4407569"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C7A5CC-2E23-D205-478E-45E31C9BE07C}"/>
              </a:ext>
            </a:extLst>
          </p:cNvPr>
          <p:cNvCxnSpPr>
            <a:cxnSpLocks/>
          </p:cNvCxnSpPr>
          <p:nvPr/>
        </p:nvCxnSpPr>
        <p:spPr>
          <a:xfrm flipH="1">
            <a:off x="3915794" y="3503464"/>
            <a:ext cx="0" cy="4320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ADBE2F0-9974-B5B6-3A6D-8C540D4E29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11759" y="2857048"/>
            <a:ext cx="824521" cy="905180"/>
          </a:xfrm>
          <a:prstGeom prst="rect">
            <a:avLst/>
          </a:prstGeom>
        </p:spPr>
      </p:pic>
      <p:sp>
        <p:nvSpPr>
          <p:cNvPr id="17" name="Title 1">
            <a:extLst>
              <a:ext uri="{FF2B5EF4-FFF2-40B4-BE49-F238E27FC236}">
                <a16:creationId xmlns:a16="http://schemas.microsoft.com/office/drawing/2014/main" id="{189B6134-ECFC-6724-01BB-0C4D0E10807C}"/>
              </a:ext>
            </a:extLst>
          </p:cNvPr>
          <p:cNvSpPr>
            <a:spLocks noGrp="1"/>
          </p:cNvSpPr>
          <p:nvPr>
            <p:ph type="title"/>
          </p:nvPr>
        </p:nvSpPr>
        <p:spPr/>
        <p:txBody>
          <a:bodyPr>
            <a:noAutofit/>
          </a:bodyPr>
          <a:lstStyle/>
          <a:p>
            <a:r>
              <a:rPr lang="en-GB" sz="2900">
                <a:latin typeface="Century Gothic" panose="020B0502020202020204" pitchFamily="34" charset="0"/>
              </a:rPr>
              <a:t>How many more cakes does Anansi have than Turtle?</a:t>
            </a:r>
          </a:p>
        </p:txBody>
      </p:sp>
      <p:sp>
        <p:nvSpPr>
          <p:cNvPr id="18" name="TextBox 17">
            <a:extLst>
              <a:ext uri="{FF2B5EF4-FFF2-40B4-BE49-F238E27FC236}">
                <a16:creationId xmlns:a16="http://schemas.microsoft.com/office/drawing/2014/main" id="{C92CCD5C-C8FF-E37D-90CC-B5C185D33408}"/>
              </a:ext>
            </a:extLst>
          </p:cNvPr>
          <p:cNvSpPr txBox="1"/>
          <p:nvPr/>
        </p:nvSpPr>
        <p:spPr>
          <a:xfrm>
            <a:off x="7348864" y="3908748"/>
            <a:ext cx="1735015" cy="523220"/>
          </a:xfrm>
          <a:prstGeom prst="rect">
            <a:avLst/>
          </a:prstGeom>
          <a:noFill/>
        </p:spPr>
        <p:txBody>
          <a:bodyPr wrap="square" rtlCol="0">
            <a:spAutoFit/>
          </a:bodyPr>
          <a:lstStyle/>
          <a:p>
            <a:r>
              <a:rPr lang="en-GB" sz="2800">
                <a:latin typeface="Century Gothic" panose="020B0502020202020204" pitchFamily="34" charset="0"/>
              </a:rPr>
              <a:t>different</a:t>
            </a:r>
          </a:p>
        </p:txBody>
      </p:sp>
      <p:sp>
        <p:nvSpPr>
          <p:cNvPr id="19" name="TextBox 18">
            <a:extLst>
              <a:ext uri="{FF2B5EF4-FFF2-40B4-BE49-F238E27FC236}">
                <a16:creationId xmlns:a16="http://schemas.microsoft.com/office/drawing/2014/main" id="{374C71C6-B473-F172-C24C-5AA75CB23123}"/>
              </a:ext>
            </a:extLst>
          </p:cNvPr>
          <p:cNvSpPr txBox="1"/>
          <p:nvPr/>
        </p:nvSpPr>
        <p:spPr>
          <a:xfrm>
            <a:off x="4624796" y="4538671"/>
            <a:ext cx="1559169" cy="523220"/>
          </a:xfrm>
          <a:prstGeom prst="rect">
            <a:avLst/>
          </a:prstGeom>
          <a:noFill/>
        </p:spPr>
        <p:txBody>
          <a:bodyPr wrap="square" rtlCol="0">
            <a:spAutoFit/>
          </a:bodyPr>
          <a:lstStyle/>
          <a:p>
            <a:r>
              <a:rPr lang="en-GB" sz="2800">
                <a:latin typeface="Century Gothic" panose="020B0502020202020204" pitchFamily="34" charset="0"/>
              </a:rPr>
              <a:t>same</a:t>
            </a:r>
          </a:p>
        </p:txBody>
      </p:sp>
      <p:sp>
        <p:nvSpPr>
          <p:cNvPr id="20" name="TextBox 19">
            <a:extLst>
              <a:ext uri="{FF2B5EF4-FFF2-40B4-BE49-F238E27FC236}">
                <a16:creationId xmlns:a16="http://schemas.microsoft.com/office/drawing/2014/main" id="{B13E60F0-DD7B-8D42-88BA-AE9629AC17C1}"/>
              </a:ext>
            </a:extLst>
          </p:cNvPr>
          <p:cNvSpPr txBox="1"/>
          <p:nvPr/>
        </p:nvSpPr>
        <p:spPr>
          <a:xfrm>
            <a:off x="1250070" y="3042472"/>
            <a:ext cx="1570892" cy="523220"/>
          </a:xfrm>
          <a:prstGeom prst="rect">
            <a:avLst/>
          </a:prstGeom>
          <a:noFill/>
        </p:spPr>
        <p:txBody>
          <a:bodyPr wrap="square" rtlCol="0">
            <a:spAutoFit/>
          </a:bodyPr>
          <a:lstStyle/>
          <a:p>
            <a:r>
              <a:rPr lang="en-GB" sz="2800">
                <a:latin typeface="Century Gothic" panose="020B0502020202020204" pitchFamily="34" charset="0"/>
              </a:rPr>
              <a:t>Anansi</a:t>
            </a:r>
          </a:p>
        </p:txBody>
      </p:sp>
      <p:sp>
        <p:nvSpPr>
          <p:cNvPr id="21" name="TextBox 20">
            <a:extLst>
              <a:ext uri="{FF2B5EF4-FFF2-40B4-BE49-F238E27FC236}">
                <a16:creationId xmlns:a16="http://schemas.microsoft.com/office/drawing/2014/main" id="{A7C958C6-0D74-1551-8785-426412F13626}"/>
              </a:ext>
            </a:extLst>
          </p:cNvPr>
          <p:cNvSpPr txBox="1"/>
          <p:nvPr/>
        </p:nvSpPr>
        <p:spPr>
          <a:xfrm>
            <a:off x="1414194" y="3911537"/>
            <a:ext cx="1797101" cy="523220"/>
          </a:xfrm>
          <a:prstGeom prst="rect">
            <a:avLst/>
          </a:prstGeom>
          <a:noFill/>
        </p:spPr>
        <p:txBody>
          <a:bodyPr wrap="square" rtlCol="0">
            <a:spAutoFit/>
          </a:bodyPr>
          <a:lstStyle/>
          <a:p>
            <a:r>
              <a:rPr lang="en-GB" sz="2800">
                <a:latin typeface="Century Gothic" panose="020B0502020202020204" pitchFamily="34" charset="0"/>
              </a:rPr>
              <a:t>Turtle</a:t>
            </a:r>
          </a:p>
        </p:txBody>
      </p:sp>
      <p:pic>
        <p:nvPicPr>
          <p:cNvPr id="22" name="Picture 21">
            <a:extLst>
              <a:ext uri="{FF2B5EF4-FFF2-40B4-BE49-F238E27FC236}">
                <a16:creationId xmlns:a16="http://schemas.microsoft.com/office/drawing/2014/main" id="{F78C50A7-9574-7ADC-4582-42BA6847F9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03534" y="2857048"/>
            <a:ext cx="824521" cy="905180"/>
          </a:xfrm>
          <a:prstGeom prst="rect">
            <a:avLst/>
          </a:prstGeom>
        </p:spPr>
      </p:pic>
      <p:pic>
        <p:nvPicPr>
          <p:cNvPr id="23" name="Picture 22">
            <a:extLst>
              <a:ext uri="{FF2B5EF4-FFF2-40B4-BE49-F238E27FC236}">
                <a16:creationId xmlns:a16="http://schemas.microsoft.com/office/drawing/2014/main" id="{58745FE9-70DA-9963-49BA-BC7B758ABA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5309" y="2857048"/>
            <a:ext cx="824521" cy="905180"/>
          </a:xfrm>
          <a:prstGeom prst="rect">
            <a:avLst/>
          </a:prstGeom>
        </p:spPr>
      </p:pic>
      <p:pic>
        <p:nvPicPr>
          <p:cNvPr id="24" name="Picture 23">
            <a:extLst>
              <a:ext uri="{FF2B5EF4-FFF2-40B4-BE49-F238E27FC236}">
                <a16:creationId xmlns:a16="http://schemas.microsoft.com/office/drawing/2014/main" id="{B4E0DBD5-7CA0-63B1-563B-4CDD7BE7D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87084" y="2857048"/>
            <a:ext cx="824521" cy="905180"/>
          </a:xfrm>
          <a:prstGeom prst="rect">
            <a:avLst/>
          </a:prstGeom>
        </p:spPr>
      </p:pic>
      <p:pic>
        <p:nvPicPr>
          <p:cNvPr id="25" name="Picture 24">
            <a:extLst>
              <a:ext uri="{FF2B5EF4-FFF2-40B4-BE49-F238E27FC236}">
                <a16:creationId xmlns:a16="http://schemas.microsoft.com/office/drawing/2014/main" id="{7E717E35-6820-0564-8B2B-846BCFB11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9176" y="2857048"/>
            <a:ext cx="824521" cy="905180"/>
          </a:xfrm>
          <a:prstGeom prst="rect">
            <a:avLst/>
          </a:prstGeom>
        </p:spPr>
      </p:pic>
      <p:pic>
        <p:nvPicPr>
          <p:cNvPr id="26" name="Picture 25">
            <a:extLst>
              <a:ext uri="{FF2B5EF4-FFF2-40B4-BE49-F238E27FC236}">
                <a16:creationId xmlns:a16="http://schemas.microsoft.com/office/drawing/2014/main" id="{7F29164F-F8DE-6A3B-CA20-FF7DFD7B5B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75671" y="2857048"/>
            <a:ext cx="824521" cy="905180"/>
          </a:xfrm>
          <a:prstGeom prst="rect">
            <a:avLst/>
          </a:prstGeom>
        </p:spPr>
      </p:pic>
      <p:pic>
        <p:nvPicPr>
          <p:cNvPr id="27" name="Picture 26">
            <a:extLst>
              <a:ext uri="{FF2B5EF4-FFF2-40B4-BE49-F238E27FC236}">
                <a16:creationId xmlns:a16="http://schemas.microsoft.com/office/drawing/2014/main" id="{7F565E2C-D5C5-B2A2-729C-CB1EBDD302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62409" y="2857048"/>
            <a:ext cx="824521" cy="905180"/>
          </a:xfrm>
          <a:prstGeom prst="rect">
            <a:avLst/>
          </a:prstGeom>
        </p:spPr>
      </p:pic>
      <p:pic>
        <p:nvPicPr>
          <p:cNvPr id="28" name="Picture 27">
            <a:extLst>
              <a:ext uri="{FF2B5EF4-FFF2-40B4-BE49-F238E27FC236}">
                <a16:creationId xmlns:a16="http://schemas.microsoft.com/office/drawing/2014/main" id="{A7487051-540F-43B0-D23C-3FF004B663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54184" y="2857048"/>
            <a:ext cx="824521" cy="905180"/>
          </a:xfrm>
          <a:prstGeom prst="rect">
            <a:avLst/>
          </a:prstGeom>
        </p:spPr>
      </p:pic>
      <p:pic>
        <p:nvPicPr>
          <p:cNvPr id="29" name="Picture 28">
            <a:extLst>
              <a:ext uri="{FF2B5EF4-FFF2-40B4-BE49-F238E27FC236}">
                <a16:creationId xmlns:a16="http://schemas.microsoft.com/office/drawing/2014/main" id="{29883DBF-2EB9-7567-0243-D8D934772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945959" y="2857048"/>
            <a:ext cx="824521" cy="905180"/>
          </a:xfrm>
          <a:prstGeom prst="rect">
            <a:avLst/>
          </a:prstGeom>
        </p:spPr>
      </p:pic>
      <p:pic>
        <p:nvPicPr>
          <p:cNvPr id="30" name="Picture 29">
            <a:extLst>
              <a:ext uri="{FF2B5EF4-FFF2-40B4-BE49-F238E27FC236}">
                <a16:creationId xmlns:a16="http://schemas.microsoft.com/office/drawing/2014/main" id="{7F05BC00-6FD2-4450-60D9-FFEA064A5F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437734" y="2857048"/>
            <a:ext cx="824521" cy="905180"/>
          </a:xfrm>
          <a:prstGeom prst="rect">
            <a:avLst/>
          </a:prstGeom>
        </p:spPr>
      </p:pic>
      <p:pic>
        <p:nvPicPr>
          <p:cNvPr id="31" name="Picture 30">
            <a:extLst>
              <a:ext uri="{FF2B5EF4-FFF2-40B4-BE49-F238E27FC236}">
                <a16:creationId xmlns:a16="http://schemas.microsoft.com/office/drawing/2014/main" id="{2B6A7A0F-E03B-A36A-9554-AB0D88B96C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929509" y="2857048"/>
            <a:ext cx="824521" cy="905180"/>
          </a:xfrm>
          <a:prstGeom prst="rect">
            <a:avLst/>
          </a:prstGeom>
        </p:spPr>
      </p:pic>
      <p:pic>
        <p:nvPicPr>
          <p:cNvPr id="32" name="Picture 31">
            <a:extLst>
              <a:ext uri="{FF2B5EF4-FFF2-40B4-BE49-F238E27FC236}">
                <a16:creationId xmlns:a16="http://schemas.microsoft.com/office/drawing/2014/main" id="{E9925A0C-C79B-C1D0-E23D-4C22A8ED2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8421279" y="2857048"/>
            <a:ext cx="824521" cy="905180"/>
          </a:xfrm>
          <a:prstGeom prst="rect">
            <a:avLst/>
          </a:prstGeom>
        </p:spPr>
      </p:pic>
      <p:pic>
        <p:nvPicPr>
          <p:cNvPr id="33" name="Picture 32">
            <a:extLst>
              <a:ext uri="{FF2B5EF4-FFF2-40B4-BE49-F238E27FC236}">
                <a16:creationId xmlns:a16="http://schemas.microsoft.com/office/drawing/2014/main" id="{4BE542ED-C316-B76D-2FAE-7228A02E1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11759" y="3680285"/>
            <a:ext cx="824521" cy="905180"/>
          </a:xfrm>
          <a:prstGeom prst="rect">
            <a:avLst/>
          </a:prstGeom>
        </p:spPr>
      </p:pic>
      <p:pic>
        <p:nvPicPr>
          <p:cNvPr id="34" name="Picture 33">
            <a:extLst>
              <a:ext uri="{FF2B5EF4-FFF2-40B4-BE49-F238E27FC236}">
                <a16:creationId xmlns:a16="http://schemas.microsoft.com/office/drawing/2014/main" id="{FF0759FF-86CD-8C13-E29E-538F32F996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503534" y="3680285"/>
            <a:ext cx="824521" cy="905180"/>
          </a:xfrm>
          <a:prstGeom prst="rect">
            <a:avLst/>
          </a:prstGeom>
        </p:spPr>
      </p:pic>
      <p:pic>
        <p:nvPicPr>
          <p:cNvPr id="35" name="Picture 34">
            <a:extLst>
              <a:ext uri="{FF2B5EF4-FFF2-40B4-BE49-F238E27FC236}">
                <a16:creationId xmlns:a16="http://schemas.microsoft.com/office/drawing/2014/main" id="{90BDE2A8-64B9-AC52-6B9C-440AF380D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995309" y="3680285"/>
            <a:ext cx="824521" cy="905180"/>
          </a:xfrm>
          <a:prstGeom prst="rect">
            <a:avLst/>
          </a:prstGeom>
        </p:spPr>
      </p:pic>
      <p:pic>
        <p:nvPicPr>
          <p:cNvPr id="36" name="Picture 35">
            <a:extLst>
              <a:ext uri="{FF2B5EF4-FFF2-40B4-BE49-F238E27FC236}">
                <a16:creationId xmlns:a16="http://schemas.microsoft.com/office/drawing/2014/main" id="{80643CF4-8423-8573-3EF4-9C9F74939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487084" y="3680285"/>
            <a:ext cx="824521" cy="905180"/>
          </a:xfrm>
          <a:prstGeom prst="rect">
            <a:avLst/>
          </a:prstGeom>
        </p:spPr>
      </p:pic>
      <p:pic>
        <p:nvPicPr>
          <p:cNvPr id="37" name="Picture 36">
            <a:extLst>
              <a:ext uri="{FF2B5EF4-FFF2-40B4-BE49-F238E27FC236}">
                <a16:creationId xmlns:a16="http://schemas.microsoft.com/office/drawing/2014/main" id="{71E2F3F8-35EC-F541-4D50-ECC6A47ACE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979176" y="3680285"/>
            <a:ext cx="824521" cy="905180"/>
          </a:xfrm>
          <a:prstGeom prst="rect">
            <a:avLst/>
          </a:prstGeom>
        </p:spPr>
      </p:pic>
      <p:pic>
        <p:nvPicPr>
          <p:cNvPr id="38" name="Picture 37">
            <a:extLst>
              <a:ext uri="{FF2B5EF4-FFF2-40B4-BE49-F238E27FC236}">
                <a16:creationId xmlns:a16="http://schemas.microsoft.com/office/drawing/2014/main" id="{18AC241F-9B97-96E7-0987-7695E0A0F2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475671" y="3680285"/>
            <a:ext cx="824521" cy="905180"/>
          </a:xfrm>
          <a:prstGeom prst="rect">
            <a:avLst/>
          </a:prstGeom>
        </p:spPr>
      </p:pic>
      <p:pic>
        <p:nvPicPr>
          <p:cNvPr id="39" name="Picture 38">
            <a:extLst>
              <a:ext uri="{FF2B5EF4-FFF2-40B4-BE49-F238E27FC236}">
                <a16:creationId xmlns:a16="http://schemas.microsoft.com/office/drawing/2014/main" id="{9BFA2AB7-F32C-0DF3-D401-C134A616CB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962409" y="3680285"/>
            <a:ext cx="824521" cy="905180"/>
          </a:xfrm>
          <a:prstGeom prst="rect">
            <a:avLst/>
          </a:prstGeom>
        </p:spPr>
      </p:pic>
      <p:pic>
        <p:nvPicPr>
          <p:cNvPr id="40" name="Picture 39">
            <a:extLst>
              <a:ext uri="{FF2B5EF4-FFF2-40B4-BE49-F238E27FC236}">
                <a16:creationId xmlns:a16="http://schemas.microsoft.com/office/drawing/2014/main" id="{9EB21EAC-A6A8-F184-1F00-E0872F8B0F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454184" y="3680285"/>
            <a:ext cx="824521" cy="905180"/>
          </a:xfrm>
          <a:prstGeom prst="rect">
            <a:avLst/>
          </a:prstGeom>
        </p:spPr>
      </p:pic>
      <p:grpSp>
        <p:nvGrpSpPr>
          <p:cNvPr id="41" name="Group 40">
            <a:extLst>
              <a:ext uri="{FF2B5EF4-FFF2-40B4-BE49-F238E27FC236}">
                <a16:creationId xmlns:a16="http://schemas.microsoft.com/office/drawing/2014/main" id="{B61D00D8-A676-B595-A48B-05A641D307B0}"/>
              </a:ext>
            </a:extLst>
          </p:cNvPr>
          <p:cNvGrpSpPr/>
          <p:nvPr/>
        </p:nvGrpSpPr>
        <p:grpSpPr>
          <a:xfrm>
            <a:off x="3347277" y="1469431"/>
            <a:ext cx="4357563" cy="984885"/>
            <a:chOff x="7354249" y="5596252"/>
            <a:chExt cx="4357563" cy="984885"/>
          </a:xfrm>
        </p:grpSpPr>
        <p:sp>
          <p:nvSpPr>
            <p:cNvPr id="42" name="Rounded Rectangle 7">
              <a:extLst>
                <a:ext uri="{FF2B5EF4-FFF2-40B4-BE49-F238E27FC236}">
                  <a16:creationId xmlns:a16="http://schemas.microsoft.com/office/drawing/2014/main" id="{C0D90364-8600-B58D-9A14-127B034A3235}"/>
                </a:ext>
              </a:extLst>
            </p:cNvPr>
            <p:cNvSpPr/>
            <p:nvPr/>
          </p:nvSpPr>
          <p:spPr>
            <a:xfrm>
              <a:off x="7354249" y="5596252"/>
              <a:ext cx="4357563" cy="984885"/>
            </a:xfrm>
            <a:prstGeom prst="roundRect">
              <a:avLst/>
            </a:prstGeom>
            <a:ln w="28575">
              <a:solidFill>
                <a:srgbClr val="E50E4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200" b="1" i="1">
                <a:solidFill>
                  <a:srgbClr val="E50E46"/>
                </a:solidFill>
                <a:latin typeface="Century Gothic" panose="020B0502020202020204" pitchFamily="34" charset="0"/>
              </a:endParaRPr>
            </a:p>
          </p:txBody>
        </p:sp>
        <p:pic>
          <p:nvPicPr>
            <p:cNvPr id="43" name="Picture 42">
              <a:extLst>
                <a:ext uri="{FF2B5EF4-FFF2-40B4-BE49-F238E27FC236}">
                  <a16:creationId xmlns:a16="http://schemas.microsoft.com/office/drawing/2014/main" id="{89B519A6-9746-6A42-E456-5201C3350D3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0994262" y="5750614"/>
              <a:ext cx="717550" cy="723900"/>
            </a:xfrm>
            <a:prstGeom prst="rect">
              <a:avLst/>
            </a:prstGeom>
            <a:noFill/>
            <a:ln>
              <a:noFill/>
            </a:ln>
          </p:spPr>
        </p:pic>
        <p:pic>
          <p:nvPicPr>
            <p:cNvPr id="44" name="Picture 43">
              <a:extLst>
                <a:ext uri="{FF2B5EF4-FFF2-40B4-BE49-F238E27FC236}">
                  <a16:creationId xmlns:a16="http://schemas.microsoft.com/office/drawing/2014/main" id="{13F12752-54EC-12E9-5882-10EA6807B784}"/>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381680" y="5750614"/>
              <a:ext cx="717550" cy="723900"/>
            </a:xfrm>
            <a:prstGeom prst="rect">
              <a:avLst/>
            </a:prstGeom>
            <a:noFill/>
            <a:ln>
              <a:noFill/>
            </a:ln>
          </p:spPr>
        </p:pic>
        <p:sp>
          <p:nvSpPr>
            <p:cNvPr id="45" name="TextBox 44">
              <a:extLst>
                <a:ext uri="{FF2B5EF4-FFF2-40B4-BE49-F238E27FC236}">
                  <a16:creationId xmlns:a16="http://schemas.microsoft.com/office/drawing/2014/main" id="{61993193-691F-CEC2-A54D-288AE10511F8}"/>
                </a:ext>
              </a:extLst>
            </p:cNvPr>
            <p:cNvSpPr txBox="1"/>
            <p:nvPr/>
          </p:nvSpPr>
          <p:spPr>
            <a:xfrm>
              <a:off x="7861486" y="5596252"/>
              <a:ext cx="3374634" cy="984885"/>
            </a:xfrm>
            <a:prstGeom prst="rect">
              <a:avLst/>
            </a:prstGeom>
            <a:noFill/>
          </p:spPr>
          <p:txBody>
            <a:bodyPr wrap="square">
              <a:spAutoFit/>
            </a:bodyPr>
            <a:lstStyle/>
            <a:p>
              <a:pPr algn="ctr"/>
              <a:r>
                <a:rPr lang="en-US" sz="1600" b="1">
                  <a:solidFill>
                    <a:srgbClr val="E50E46"/>
                  </a:solidFill>
                  <a:latin typeface="Century Gothic" panose="020B0502020202020204" pitchFamily="34" charset="0"/>
                </a:rPr>
                <a:t>DYNAMIC REPRESENTATION</a:t>
              </a:r>
            </a:p>
            <a:p>
              <a:pPr algn="ctr"/>
              <a:r>
                <a:rPr lang="en-US" sz="1400" b="1">
                  <a:solidFill>
                    <a:srgbClr val="E50E46"/>
                  </a:solidFill>
                  <a:latin typeface="Century Gothic" panose="020B0502020202020204" pitchFamily="34" charset="0"/>
                </a:rPr>
                <a:t>Build up </a:t>
              </a:r>
              <a:r>
                <a:rPr lang="en-US" sz="1400" b="1" u="sng">
                  <a:solidFill>
                    <a:srgbClr val="E50E46"/>
                  </a:solidFill>
                  <a:latin typeface="Century Gothic" panose="020B0502020202020204" pitchFamily="34" charset="0"/>
                </a:rPr>
                <a:t>your own </a:t>
              </a:r>
              <a:r>
                <a:rPr lang="en-US" sz="1400" b="1">
                  <a:solidFill>
                    <a:srgbClr val="E50E46"/>
                  </a:solidFill>
                  <a:latin typeface="Century Gothic" panose="020B0502020202020204" pitchFamily="34" charset="0"/>
                </a:rPr>
                <a:t>representation, ‘live’ in the lesson</a:t>
              </a:r>
            </a:p>
            <a:p>
              <a:pPr algn="ctr"/>
              <a:r>
                <a:rPr lang="en-US" sz="1200" b="1" i="1">
                  <a:solidFill>
                    <a:srgbClr val="E50E46"/>
                  </a:solidFill>
                  <a:latin typeface="Century Gothic" panose="020B0502020202020204" pitchFamily="34" charset="0"/>
                </a:rPr>
                <a:t>This image is for teacher planning only  </a:t>
              </a:r>
            </a:p>
          </p:txBody>
        </p:sp>
      </p:grpSp>
    </p:spTree>
    <p:extLst>
      <p:ext uri="{BB962C8B-B14F-4D97-AF65-F5344CB8AC3E}">
        <p14:creationId xmlns:p14="http://schemas.microsoft.com/office/powerpoint/2010/main" val="891982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5FBB5F15-0859-376A-6C5B-52A2691C4EE7}"/>
              </a:ext>
            </a:extLst>
          </p:cNvPr>
          <p:cNvSpPr>
            <a:spLocks noGrp="1"/>
          </p:cNvSpPr>
          <p:nvPr>
            <p:ph type="title"/>
          </p:nvPr>
        </p:nvSpPr>
        <p:spPr>
          <a:xfrm>
            <a:off x="1927809" y="95828"/>
            <a:ext cx="9665905" cy="707886"/>
          </a:xfrm>
        </p:spPr>
        <p:txBody>
          <a:bodyPr/>
          <a:lstStyle/>
          <a:p>
            <a:r>
              <a:rPr lang="en-US" sz="2000">
                <a:latin typeface="Century Gothic"/>
                <a:cs typeface="Century Gothic"/>
              </a:rPr>
              <a:t>To compare two sets using the language ‘more’, ‘fewer’ and ‘difference’</a:t>
            </a:r>
            <a:endParaRPr lang="en-GB" sz="2000"/>
          </a:p>
        </p:txBody>
      </p:sp>
      <p:pic>
        <p:nvPicPr>
          <p:cNvPr id="13" name="Picture 12">
            <a:extLst>
              <a:ext uri="{FF2B5EF4-FFF2-40B4-BE49-F238E27FC236}">
                <a16:creationId xmlns:a16="http://schemas.microsoft.com/office/drawing/2014/main" id="{CF5418F9-646F-B240-F62D-588CEB9980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9544"/>
          <a:stretch/>
        </p:blipFill>
        <p:spPr>
          <a:xfrm>
            <a:off x="-319279" y="3432540"/>
            <a:ext cx="2486573" cy="3425459"/>
          </a:xfrm>
          <a:prstGeom prst="rect">
            <a:avLst/>
          </a:prstGeom>
        </p:spPr>
      </p:pic>
      <p:pic>
        <p:nvPicPr>
          <p:cNvPr id="14" name="Picture 13">
            <a:extLst>
              <a:ext uri="{FF2B5EF4-FFF2-40B4-BE49-F238E27FC236}">
                <a16:creationId xmlns:a16="http://schemas.microsoft.com/office/drawing/2014/main" id="{F2E4E4FE-27E7-64B5-EE4C-0BBED50DB6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8589"/>
          <a:stretch/>
        </p:blipFill>
        <p:spPr>
          <a:xfrm>
            <a:off x="9318675" y="3432541"/>
            <a:ext cx="1722620" cy="3425459"/>
          </a:xfrm>
          <a:prstGeom prst="rect">
            <a:avLst/>
          </a:prstGeom>
        </p:spPr>
      </p:pic>
      <p:sp>
        <p:nvSpPr>
          <p:cNvPr id="15" name="Rectangular Callout 7">
            <a:extLst>
              <a:ext uri="{FF2B5EF4-FFF2-40B4-BE49-F238E27FC236}">
                <a16:creationId xmlns:a16="http://schemas.microsoft.com/office/drawing/2014/main" id="{DD8E7B70-1162-E6C3-3B0A-544EC092653B}"/>
              </a:ext>
            </a:extLst>
          </p:cNvPr>
          <p:cNvSpPr/>
          <p:nvPr/>
        </p:nvSpPr>
        <p:spPr>
          <a:xfrm>
            <a:off x="363414" y="1512566"/>
            <a:ext cx="4743158" cy="538690"/>
          </a:xfrm>
          <a:prstGeom prst="wedgeRectCallout">
            <a:avLst>
              <a:gd name="adj1" fmla="val -34414"/>
              <a:gd name="adj2" fmla="val 171393"/>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Anansi’s feast has nine carrots.</a:t>
            </a:r>
          </a:p>
        </p:txBody>
      </p:sp>
      <p:sp>
        <p:nvSpPr>
          <p:cNvPr id="16" name="Rectangular Callout 9">
            <a:extLst>
              <a:ext uri="{FF2B5EF4-FFF2-40B4-BE49-F238E27FC236}">
                <a16:creationId xmlns:a16="http://schemas.microsoft.com/office/drawing/2014/main" id="{8C286992-3AE5-09A0-3B65-D551CAE6FE10}"/>
              </a:ext>
            </a:extLst>
          </p:cNvPr>
          <p:cNvSpPr/>
          <p:nvPr/>
        </p:nvSpPr>
        <p:spPr>
          <a:xfrm flipH="1">
            <a:off x="6690705" y="1499246"/>
            <a:ext cx="4211878" cy="612000"/>
          </a:xfrm>
          <a:prstGeom prst="wedgeRectCallout">
            <a:avLst>
              <a:gd name="adj1" fmla="val -31314"/>
              <a:gd name="adj2" fmla="val 192330"/>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Turtle’s feast has 11 carrots.</a:t>
            </a:r>
          </a:p>
        </p:txBody>
      </p:sp>
      <p:sp>
        <p:nvSpPr>
          <p:cNvPr id="17" name="Rectangular Callout 11">
            <a:extLst>
              <a:ext uri="{FF2B5EF4-FFF2-40B4-BE49-F238E27FC236}">
                <a16:creationId xmlns:a16="http://schemas.microsoft.com/office/drawing/2014/main" id="{BD6309D3-B981-8E58-B06E-85395B05FD1D}"/>
              </a:ext>
            </a:extLst>
          </p:cNvPr>
          <p:cNvSpPr/>
          <p:nvPr/>
        </p:nvSpPr>
        <p:spPr>
          <a:xfrm>
            <a:off x="2041093" y="2384950"/>
            <a:ext cx="3733694" cy="1656000"/>
          </a:xfrm>
          <a:prstGeom prst="wedgeRectCallout">
            <a:avLst>
              <a:gd name="adj1" fmla="val -65616"/>
              <a:gd name="adj2" fmla="val 41654"/>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are two cubes sticking out. Anansi’s feast has two </a:t>
            </a:r>
            <a:r>
              <a:rPr lang="en-GB" sz="2400" b="1">
                <a:solidFill>
                  <a:schemeClr val="tx1"/>
                </a:solidFill>
                <a:latin typeface="Century Gothic" panose="020B0502020202020204" pitchFamily="34" charset="0"/>
              </a:rPr>
              <a:t>fewer</a:t>
            </a:r>
            <a:r>
              <a:rPr lang="en-GB" sz="2400">
                <a:solidFill>
                  <a:schemeClr val="tx1"/>
                </a:solidFill>
                <a:latin typeface="Century Gothic" panose="020B0502020202020204" pitchFamily="34" charset="0"/>
              </a:rPr>
              <a:t> carrots than Turtle’s.</a:t>
            </a:r>
          </a:p>
        </p:txBody>
      </p:sp>
      <p:sp>
        <p:nvSpPr>
          <p:cNvPr id="18" name="Rectangular Callout 13">
            <a:extLst>
              <a:ext uri="{FF2B5EF4-FFF2-40B4-BE49-F238E27FC236}">
                <a16:creationId xmlns:a16="http://schemas.microsoft.com/office/drawing/2014/main" id="{64DE8DA5-705A-9849-B996-BA0852A68E54}"/>
              </a:ext>
            </a:extLst>
          </p:cNvPr>
          <p:cNvSpPr/>
          <p:nvPr/>
        </p:nvSpPr>
        <p:spPr>
          <a:xfrm flipH="1">
            <a:off x="6277185" y="2714098"/>
            <a:ext cx="3276000" cy="1152000"/>
          </a:xfrm>
          <a:prstGeom prst="wedgeRectCallout">
            <a:avLst>
              <a:gd name="adj1" fmla="val -42938"/>
              <a:gd name="adj2" fmla="val 90618"/>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Turtle’s feast has two </a:t>
            </a:r>
            <a:r>
              <a:rPr lang="en-GB" sz="2400" b="1">
                <a:solidFill>
                  <a:schemeClr val="tx1"/>
                </a:solidFill>
                <a:latin typeface="Century Gothic" panose="020B0502020202020204" pitchFamily="34" charset="0"/>
              </a:rPr>
              <a:t>more</a:t>
            </a:r>
            <a:r>
              <a:rPr lang="en-GB" sz="2400">
                <a:solidFill>
                  <a:schemeClr val="tx1"/>
                </a:solidFill>
                <a:latin typeface="Century Gothic" panose="020B0502020202020204" pitchFamily="34" charset="0"/>
              </a:rPr>
              <a:t> carrots than Anansi’s.</a:t>
            </a:r>
          </a:p>
        </p:txBody>
      </p:sp>
      <p:sp>
        <p:nvSpPr>
          <p:cNvPr id="21" name="Rectangular Callout 14">
            <a:extLst>
              <a:ext uri="{FF2B5EF4-FFF2-40B4-BE49-F238E27FC236}">
                <a16:creationId xmlns:a16="http://schemas.microsoft.com/office/drawing/2014/main" id="{44B0E9DD-4BD8-7750-243D-ABA5C2DE21E7}"/>
              </a:ext>
            </a:extLst>
          </p:cNvPr>
          <p:cNvSpPr/>
          <p:nvPr/>
        </p:nvSpPr>
        <p:spPr>
          <a:xfrm>
            <a:off x="2280570" y="4358446"/>
            <a:ext cx="4958662" cy="783883"/>
          </a:xfrm>
          <a:prstGeom prst="wedgeRectCallout">
            <a:avLst>
              <a:gd name="adj1" fmla="val -66095"/>
              <a:gd name="adj2" fmla="val -31219"/>
            </a:avLst>
          </a:prstGeom>
          <a:solidFill>
            <a:schemeClr val="bg1"/>
          </a:solidFill>
          <a:ln w="19050" cmpd="sng">
            <a:solidFill>
              <a:srgbClr val="E50E4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400">
                <a:solidFill>
                  <a:schemeClr val="tx1"/>
                </a:solidFill>
                <a:latin typeface="Century Gothic" panose="020B0502020202020204" pitchFamily="34" charset="0"/>
              </a:rPr>
              <a:t>There is a </a:t>
            </a:r>
            <a:r>
              <a:rPr lang="en-GB" sz="2400" b="1">
                <a:solidFill>
                  <a:schemeClr val="tx1"/>
                </a:solidFill>
                <a:latin typeface="Century Gothic" panose="020B0502020202020204" pitchFamily="34" charset="0"/>
              </a:rPr>
              <a:t>difference</a:t>
            </a:r>
            <a:r>
              <a:rPr lang="en-GB" sz="2400">
                <a:solidFill>
                  <a:schemeClr val="tx1"/>
                </a:solidFill>
                <a:latin typeface="Century Gothic" panose="020B0502020202020204" pitchFamily="34" charset="0"/>
              </a:rPr>
              <a:t> of two between the number of carrots.</a:t>
            </a:r>
          </a:p>
        </p:txBody>
      </p:sp>
      <p:pic>
        <p:nvPicPr>
          <p:cNvPr id="23" name="Picture 22">
            <a:extLst>
              <a:ext uri="{FF2B5EF4-FFF2-40B4-BE49-F238E27FC236}">
                <a16:creationId xmlns:a16="http://schemas.microsoft.com/office/drawing/2014/main" id="{F33714C5-AD18-E304-9A1B-D4C4D24CBC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927546" y="6015715"/>
            <a:ext cx="598700" cy="651682"/>
          </a:xfrm>
          <a:prstGeom prst="rect">
            <a:avLst/>
          </a:prstGeom>
        </p:spPr>
      </p:pic>
      <p:pic>
        <p:nvPicPr>
          <p:cNvPr id="24" name="Picture 23">
            <a:extLst>
              <a:ext uri="{FF2B5EF4-FFF2-40B4-BE49-F238E27FC236}">
                <a16:creationId xmlns:a16="http://schemas.microsoft.com/office/drawing/2014/main" id="{443E33CE-02B0-9147-F25E-D83B57AAA9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283874" y="6015715"/>
            <a:ext cx="598700" cy="651682"/>
          </a:xfrm>
          <a:prstGeom prst="rect">
            <a:avLst/>
          </a:prstGeom>
        </p:spPr>
      </p:pic>
      <p:pic>
        <p:nvPicPr>
          <p:cNvPr id="26" name="Picture 25">
            <a:extLst>
              <a:ext uri="{FF2B5EF4-FFF2-40B4-BE49-F238E27FC236}">
                <a16:creationId xmlns:a16="http://schemas.microsoft.com/office/drawing/2014/main" id="{7EB619F1-E954-7DBE-6993-8E45918F29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640202" y="6015715"/>
            <a:ext cx="598700" cy="651682"/>
          </a:xfrm>
          <a:prstGeom prst="rect">
            <a:avLst/>
          </a:prstGeom>
        </p:spPr>
      </p:pic>
      <p:pic>
        <p:nvPicPr>
          <p:cNvPr id="29" name="Picture 28">
            <a:extLst>
              <a:ext uri="{FF2B5EF4-FFF2-40B4-BE49-F238E27FC236}">
                <a16:creationId xmlns:a16="http://schemas.microsoft.com/office/drawing/2014/main" id="{E177371A-65C4-66D5-3D4D-C17D11D944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4996530" y="6015715"/>
            <a:ext cx="598700" cy="651682"/>
          </a:xfrm>
          <a:prstGeom prst="rect">
            <a:avLst/>
          </a:prstGeom>
        </p:spPr>
      </p:pic>
      <p:pic>
        <p:nvPicPr>
          <p:cNvPr id="31" name="Picture 30">
            <a:extLst>
              <a:ext uri="{FF2B5EF4-FFF2-40B4-BE49-F238E27FC236}">
                <a16:creationId xmlns:a16="http://schemas.microsoft.com/office/drawing/2014/main" id="{97BADFF3-FFD9-AB4A-CE67-2EDE87F9B4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352858" y="6015715"/>
            <a:ext cx="598700" cy="651682"/>
          </a:xfrm>
          <a:prstGeom prst="rect">
            <a:avLst/>
          </a:prstGeom>
        </p:spPr>
      </p:pic>
      <p:pic>
        <p:nvPicPr>
          <p:cNvPr id="33" name="Picture 32">
            <a:extLst>
              <a:ext uri="{FF2B5EF4-FFF2-40B4-BE49-F238E27FC236}">
                <a16:creationId xmlns:a16="http://schemas.microsoft.com/office/drawing/2014/main" id="{D403963B-DDA3-40F9-711F-EF090287EA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5709186" y="6015715"/>
            <a:ext cx="598700" cy="651682"/>
          </a:xfrm>
          <a:prstGeom prst="rect">
            <a:avLst/>
          </a:prstGeom>
        </p:spPr>
      </p:pic>
      <p:pic>
        <p:nvPicPr>
          <p:cNvPr id="34" name="Picture 33">
            <a:extLst>
              <a:ext uri="{FF2B5EF4-FFF2-40B4-BE49-F238E27FC236}">
                <a16:creationId xmlns:a16="http://schemas.microsoft.com/office/drawing/2014/main" id="{CA5D55E1-D4E3-DAEE-73BC-6E58C3F97B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65514" y="6015715"/>
            <a:ext cx="598700" cy="651682"/>
          </a:xfrm>
          <a:prstGeom prst="rect">
            <a:avLst/>
          </a:prstGeom>
        </p:spPr>
      </p:pic>
      <p:pic>
        <p:nvPicPr>
          <p:cNvPr id="36" name="Picture 35">
            <a:extLst>
              <a:ext uri="{FF2B5EF4-FFF2-40B4-BE49-F238E27FC236}">
                <a16:creationId xmlns:a16="http://schemas.microsoft.com/office/drawing/2014/main" id="{61702C1E-7055-283B-7308-15BD2D3AC5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418667" y="6015715"/>
            <a:ext cx="598700" cy="651682"/>
          </a:xfrm>
          <a:prstGeom prst="rect">
            <a:avLst/>
          </a:prstGeom>
        </p:spPr>
      </p:pic>
      <p:pic>
        <p:nvPicPr>
          <p:cNvPr id="39" name="Picture 38">
            <a:extLst>
              <a:ext uri="{FF2B5EF4-FFF2-40B4-BE49-F238E27FC236}">
                <a16:creationId xmlns:a16="http://schemas.microsoft.com/office/drawing/2014/main" id="{8228BDAF-C9A2-E8EE-B01B-3B90509DA1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771820" y="6015715"/>
            <a:ext cx="598700" cy="651682"/>
          </a:xfrm>
          <a:prstGeom prst="rect">
            <a:avLst/>
          </a:prstGeom>
        </p:spPr>
      </p:pic>
      <p:pic>
        <p:nvPicPr>
          <p:cNvPr id="41" name="Picture 40">
            <a:extLst>
              <a:ext uri="{FF2B5EF4-FFF2-40B4-BE49-F238E27FC236}">
                <a16:creationId xmlns:a16="http://schemas.microsoft.com/office/drawing/2014/main" id="{D6176159-EFB6-6052-EA5A-613E32E4D0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124973" y="6015715"/>
            <a:ext cx="598700" cy="651682"/>
          </a:xfrm>
          <a:prstGeom prst="rect">
            <a:avLst/>
          </a:prstGeom>
        </p:spPr>
      </p:pic>
      <p:pic>
        <p:nvPicPr>
          <p:cNvPr id="43" name="Picture 42">
            <a:extLst>
              <a:ext uri="{FF2B5EF4-FFF2-40B4-BE49-F238E27FC236}">
                <a16:creationId xmlns:a16="http://schemas.microsoft.com/office/drawing/2014/main" id="{F04DA4A8-C996-0EBB-4C2F-9FCDC95D83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478128" y="6015715"/>
            <a:ext cx="598700" cy="651682"/>
          </a:xfrm>
          <a:prstGeom prst="rect">
            <a:avLst/>
          </a:prstGeom>
        </p:spPr>
      </p:pic>
      <p:pic>
        <p:nvPicPr>
          <p:cNvPr id="46" name="Picture 45">
            <a:extLst>
              <a:ext uri="{FF2B5EF4-FFF2-40B4-BE49-F238E27FC236}">
                <a16:creationId xmlns:a16="http://schemas.microsoft.com/office/drawing/2014/main" id="{A6DD0EB4-A928-FACD-9B14-05F519D9F01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936927" y="5429033"/>
            <a:ext cx="597600" cy="656643"/>
          </a:xfrm>
          <a:prstGeom prst="rect">
            <a:avLst/>
          </a:prstGeom>
        </p:spPr>
      </p:pic>
      <p:pic>
        <p:nvPicPr>
          <p:cNvPr id="52" name="Picture 51">
            <a:extLst>
              <a:ext uri="{FF2B5EF4-FFF2-40B4-BE49-F238E27FC236}">
                <a16:creationId xmlns:a16="http://schemas.microsoft.com/office/drawing/2014/main" id="{63338B5E-AE4F-B540-76F2-D751F62FE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292418" y="5429033"/>
            <a:ext cx="597600" cy="656643"/>
          </a:xfrm>
          <a:prstGeom prst="rect">
            <a:avLst/>
          </a:prstGeom>
        </p:spPr>
      </p:pic>
      <p:pic>
        <p:nvPicPr>
          <p:cNvPr id="54" name="Picture 53">
            <a:extLst>
              <a:ext uri="{FF2B5EF4-FFF2-40B4-BE49-F238E27FC236}">
                <a16:creationId xmlns:a16="http://schemas.microsoft.com/office/drawing/2014/main" id="{50AE8606-D5F8-0089-D101-FB6FEFA905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649257" y="5429033"/>
            <a:ext cx="597600" cy="656643"/>
          </a:xfrm>
          <a:prstGeom prst="rect">
            <a:avLst/>
          </a:prstGeom>
        </p:spPr>
      </p:pic>
      <p:pic>
        <p:nvPicPr>
          <p:cNvPr id="56" name="Picture 55">
            <a:extLst>
              <a:ext uri="{FF2B5EF4-FFF2-40B4-BE49-F238E27FC236}">
                <a16:creationId xmlns:a16="http://schemas.microsoft.com/office/drawing/2014/main" id="{46C97706-BC41-C1FB-B8F8-FDBD46B629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006094" y="5429033"/>
            <a:ext cx="597600" cy="656643"/>
          </a:xfrm>
          <a:prstGeom prst="rect">
            <a:avLst/>
          </a:prstGeom>
        </p:spPr>
      </p:pic>
      <p:pic>
        <p:nvPicPr>
          <p:cNvPr id="58" name="Picture 57">
            <a:extLst>
              <a:ext uri="{FF2B5EF4-FFF2-40B4-BE49-F238E27FC236}">
                <a16:creationId xmlns:a16="http://schemas.microsoft.com/office/drawing/2014/main" id="{D6109356-9D77-5139-F2CA-54C6378879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362932" y="5429033"/>
            <a:ext cx="597600" cy="656643"/>
          </a:xfrm>
          <a:prstGeom prst="rect">
            <a:avLst/>
          </a:prstGeom>
        </p:spPr>
      </p:pic>
      <p:pic>
        <p:nvPicPr>
          <p:cNvPr id="60" name="Picture 59">
            <a:extLst>
              <a:ext uri="{FF2B5EF4-FFF2-40B4-BE49-F238E27FC236}">
                <a16:creationId xmlns:a16="http://schemas.microsoft.com/office/drawing/2014/main" id="{A30BCB34-C8F3-73F8-7F6E-B91DF78B08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5717316" y="5429033"/>
            <a:ext cx="597600" cy="656643"/>
          </a:xfrm>
          <a:prstGeom prst="rect">
            <a:avLst/>
          </a:prstGeom>
        </p:spPr>
      </p:pic>
      <p:pic>
        <p:nvPicPr>
          <p:cNvPr id="62" name="Picture 61">
            <a:extLst>
              <a:ext uri="{FF2B5EF4-FFF2-40B4-BE49-F238E27FC236}">
                <a16:creationId xmlns:a16="http://schemas.microsoft.com/office/drawing/2014/main" id="{A528F674-079A-0C92-C75C-3777219169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076609" y="5429033"/>
            <a:ext cx="597600" cy="656643"/>
          </a:xfrm>
          <a:prstGeom prst="rect">
            <a:avLst/>
          </a:prstGeom>
        </p:spPr>
      </p:pic>
      <p:pic>
        <p:nvPicPr>
          <p:cNvPr id="4100" name="Picture 4099">
            <a:extLst>
              <a:ext uri="{FF2B5EF4-FFF2-40B4-BE49-F238E27FC236}">
                <a16:creationId xmlns:a16="http://schemas.microsoft.com/office/drawing/2014/main" id="{A280F712-C674-C564-FECE-FFB34ECDB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433447" y="5429033"/>
            <a:ext cx="597600" cy="656643"/>
          </a:xfrm>
          <a:prstGeom prst="rect">
            <a:avLst/>
          </a:prstGeom>
        </p:spPr>
      </p:pic>
      <p:pic>
        <p:nvPicPr>
          <p:cNvPr id="4102" name="Picture 4101">
            <a:extLst>
              <a:ext uri="{FF2B5EF4-FFF2-40B4-BE49-F238E27FC236}">
                <a16:creationId xmlns:a16="http://schemas.microsoft.com/office/drawing/2014/main" id="{D3C5B721-FCD9-83DF-3CBD-21010FBF8D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6790284" y="5429033"/>
            <a:ext cx="597600" cy="656643"/>
          </a:xfrm>
          <a:prstGeom prst="rect">
            <a:avLst/>
          </a:prstGeom>
        </p:spPr>
      </p:pic>
    </p:spTree>
    <p:extLst>
      <p:ext uri="{BB962C8B-B14F-4D97-AF65-F5344CB8AC3E}">
        <p14:creationId xmlns:p14="http://schemas.microsoft.com/office/powerpoint/2010/main" val="1823433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1D02E-7232-2AA5-2A5F-17989089D3B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244E505-6434-A865-464A-4795722C65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D7EC9AB4-8955-8107-C941-A1471D64372D}"/>
              </a:ext>
            </a:extLst>
          </p:cNvPr>
          <p:cNvSpPr>
            <a:spLocks noGrp="1"/>
          </p:cNvSpPr>
          <p:nvPr>
            <p:ph type="title"/>
          </p:nvPr>
        </p:nvSpPr>
        <p:spPr>
          <a:xfrm>
            <a:off x="1927809" y="95828"/>
            <a:ext cx="9665905" cy="707886"/>
          </a:xfrm>
        </p:spPr>
        <p:txBody>
          <a:bodyPr/>
          <a:lstStyle/>
          <a:p>
            <a:r>
              <a:rPr lang="en-US" sz="2000">
                <a:latin typeface="Century Gothic"/>
                <a:cs typeface="Century Gothic"/>
              </a:rPr>
              <a:t>To compare two sets using the language ‘more’, ‘fewer’ and ‘difference’</a:t>
            </a:r>
            <a:endParaRPr lang="en-GB" sz="2000"/>
          </a:p>
        </p:txBody>
      </p:sp>
      <p:sp>
        <p:nvSpPr>
          <p:cNvPr id="2" name="TextBox 1">
            <a:extLst>
              <a:ext uri="{FF2B5EF4-FFF2-40B4-BE49-F238E27FC236}">
                <a16:creationId xmlns:a16="http://schemas.microsoft.com/office/drawing/2014/main" id="{7BAB2C62-0130-4CDB-D47C-1FDAE95EC669}"/>
              </a:ext>
            </a:extLst>
          </p:cNvPr>
          <p:cNvSpPr txBox="1"/>
          <p:nvPr/>
        </p:nvSpPr>
        <p:spPr>
          <a:xfrm>
            <a:off x="295637" y="1357245"/>
            <a:ext cx="43673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Reasoning problem:</a:t>
            </a:r>
          </a:p>
        </p:txBody>
      </p:sp>
      <p:sp>
        <p:nvSpPr>
          <p:cNvPr id="3" name="TextBox 2">
            <a:extLst>
              <a:ext uri="{FF2B5EF4-FFF2-40B4-BE49-F238E27FC236}">
                <a16:creationId xmlns:a16="http://schemas.microsoft.com/office/drawing/2014/main" id="{8ED941DC-BFCC-86C5-FBD3-E35BDE376A67}"/>
              </a:ext>
            </a:extLst>
          </p:cNvPr>
          <p:cNvSpPr txBox="1"/>
          <p:nvPr/>
        </p:nvSpPr>
        <p:spPr>
          <a:xfrm>
            <a:off x="6489329" y="1357245"/>
            <a:ext cx="43673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Challenge:</a:t>
            </a:r>
          </a:p>
        </p:txBody>
      </p:sp>
      <p:pic>
        <p:nvPicPr>
          <p:cNvPr id="5" name="Picture 4" descr="A cartoon of a crab and crab&#10;&#10;AI-generated content may be incorrect.">
            <a:extLst>
              <a:ext uri="{FF2B5EF4-FFF2-40B4-BE49-F238E27FC236}">
                <a16:creationId xmlns:a16="http://schemas.microsoft.com/office/drawing/2014/main" id="{7240494C-2291-A53B-004E-381C3C6E120B}"/>
              </a:ext>
            </a:extLst>
          </p:cNvPr>
          <p:cNvPicPr>
            <a:picLocks noChangeAspect="1"/>
          </p:cNvPicPr>
          <p:nvPr/>
        </p:nvPicPr>
        <p:blipFill>
          <a:blip r:embed="rId4"/>
          <a:stretch>
            <a:fillRect/>
          </a:stretch>
        </p:blipFill>
        <p:spPr>
          <a:xfrm>
            <a:off x="192942" y="2002571"/>
            <a:ext cx="4811347" cy="2784475"/>
          </a:xfrm>
          <a:prstGeom prst="rect">
            <a:avLst/>
          </a:prstGeom>
        </p:spPr>
      </p:pic>
      <p:pic>
        <p:nvPicPr>
          <p:cNvPr id="6" name="Picture 5" descr="A screenshot of a game&#10;&#10;AI-generated content may be incorrect.">
            <a:extLst>
              <a:ext uri="{FF2B5EF4-FFF2-40B4-BE49-F238E27FC236}">
                <a16:creationId xmlns:a16="http://schemas.microsoft.com/office/drawing/2014/main" id="{84CD36EA-049D-D85B-EACB-C078D5A043BD}"/>
              </a:ext>
            </a:extLst>
          </p:cNvPr>
          <p:cNvPicPr>
            <a:picLocks noChangeAspect="1"/>
          </p:cNvPicPr>
          <p:nvPr/>
        </p:nvPicPr>
        <p:blipFill>
          <a:blip r:embed="rId5"/>
          <a:stretch>
            <a:fillRect/>
          </a:stretch>
        </p:blipFill>
        <p:spPr>
          <a:xfrm>
            <a:off x="5606684" y="1998785"/>
            <a:ext cx="5443171" cy="2782276"/>
          </a:xfrm>
          <a:prstGeom prst="rect">
            <a:avLst/>
          </a:prstGeom>
        </p:spPr>
      </p:pic>
    </p:spTree>
    <p:extLst>
      <p:ext uri="{BB962C8B-B14F-4D97-AF65-F5344CB8AC3E}">
        <p14:creationId xmlns:p14="http://schemas.microsoft.com/office/powerpoint/2010/main" val="809761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9C2BC-16DD-1D28-D420-44CEC7D306D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02583D8-D261-213E-1F4C-558539011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47313" y="306750"/>
            <a:ext cx="720000" cy="720000"/>
          </a:xfrm>
          <a:prstGeom prst="rect">
            <a:avLst/>
          </a:prstGeom>
        </p:spPr>
      </p:pic>
      <p:sp>
        <p:nvSpPr>
          <p:cNvPr id="11" name="Title 10">
            <a:extLst>
              <a:ext uri="{FF2B5EF4-FFF2-40B4-BE49-F238E27FC236}">
                <a16:creationId xmlns:a16="http://schemas.microsoft.com/office/drawing/2014/main" id="{CFDFE1AF-3379-F0C3-F26C-18E960F21216}"/>
              </a:ext>
            </a:extLst>
          </p:cNvPr>
          <p:cNvSpPr>
            <a:spLocks noGrp="1"/>
          </p:cNvSpPr>
          <p:nvPr>
            <p:ph type="title"/>
          </p:nvPr>
        </p:nvSpPr>
        <p:spPr>
          <a:xfrm>
            <a:off x="1927809" y="95828"/>
            <a:ext cx="9665905" cy="707886"/>
          </a:xfrm>
        </p:spPr>
        <p:txBody>
          <a:bodyPr/>
          <a:lstStyle/>
          <a:p>
            <a:r>
              <a:rPr lang="en-US" sz="2000">
                <a:latin typeface="Century Gothic"/>
                <a:cs typeface="Century Gothic"/>
              </a:rPr>
              <a:t>To compare two sets using the language ‘more’, ‘fewer’ and ‘difference’</a:t>
            </a:r>
            <a:endParaRPr lang="en-GB" sz="2000"/>
          </a:p>
        </p:txBody>
      </p:sp>
      <p:sp>
        <p:nvSpPr>
          <p:cNvPr id="2" name="TextBox 1">
            <a:extLst>
              <a:ext uri="{FF2B5EF4-FFF2-40B4-BE49-F238E27FC236}">
                <a16:creationId xmlns:a16="http://schemas.microsoft.com/office/drawing/2014/main" id="{F7B6A7D3-4D51-9820-8266-3EC90A6DE1AA}"/>
              </a:ext>
            </a:extLst>
          </p:cNvPr>
          <p:cNvSpPr txBox="1"/>
          <p:nvPr/>
        </p:nvSpPr>
        <p:spPr>
          <a:xfrm>
            <a:off x="443456" y="1410997"/>
            <a:ext cx="362827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1" dirty="0">
                <a:latin typeface="Sassoon Primary"/>
              </a:rPr>
              <a:t>Mastery: </a:t>
            </a:r>
          </a:p>
        </p:txBody>
      </p:sp>
      <p:sp>
        <p:nvSpPr>
          <p:cNvPr id="4" name="TextBox 3">
            <a:extLst>
              <a:ext uri="{FF2B5EF4-FFF2-40B4-BE49-F238E27FC236}">
                <a16:creationId xmlns:a16="http://schemas.microsoft.com/office/drawing/2014/main" id="{E4570A3C-150A-B2CE-2ED0-9F51BB94F6BF}"/>
              </a:ext>
            </a:extLst>
          </p:cNvPr>
          <p:cNvSpPr txBox="1"/>
          <p:nvPr/>
        </p:nvSpPr>
        <p:spPr>
          <a:xfrm>
            <a:off x="6098560" y="1415860"/>
            <a:ext cx="43673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dirty="0">
                <a:latin typeface="Sassoon Primary"/>
              </a:rPr>
              <a:t>Mastery with greater depth:</a:t>
            </a:r>
          </a:p>
        </p:txBody>
      </p:sp>
      <p:pic>
        <p:nvPicPr>
          <p:cNvPr id="5" name="Picture 4">
            <a:extLst>
              <a:ext uri="{FF2B5EF4-FFF2-40B4-BE49-F238E27FC236}">
                <a16:creationId xmlns:a16="http://schemas.microsoft.com/office/drawing/2014/main" id="{F6BFCDA0-93BC-93CA-DD3C-40620CB5CB8F}"/>
              </a:ext>
            </a:extLst>
          </p:cNvPr>
          <p:cNvPicPr>
            <a:picLocks noChangeAspect="1"/>
          </p:cNvPicPr>
          <p:nvPr/>
        </p:nvPicPr>
        <p:blipFill>
          <a:blip r:embed="rId4"/>
          <a:stretch>
            <a:fillRect/>
          </a:stretch>
        </p:blipFill>
        <p:spPr>
          <a:xfrm>
            <a:off x="709613" y="1807063"/>
            <a:ext cx="3621699" cy="4035181"/>
          </a:xfrm>
          <a:prstGeom prst="rect">
            <a:avLst/>
          </a:prstGeom>
        </p:spPr>
      </p:pic>
      <p:pic>
        <p:nvPicPr>
          <p:cNvPr id="6" name="Picture 5">
            <a:extLst>
              <a:ext uri="{FF2B5EF4-FFF2-40B4-BE49-F238E27FC236}">
                <a16:creationId xmlns:a16="http://schemas.microsoft.com/office/drawing/2014/main" id="{A114E36B-AA60-6717-178B-7D8AEF781BC2}"/>
              </a:ext>
            </a:extLst>
          </p:cNvPr>
          <p:cNvPicPr>
            <a:picLocks noChangeAspect="1"/>
          </p:cNvPicPr>
          <p:nvPr/>
        </p:nvPicPr>
        <p:blipFill>
          <a:blip r:embed="rId5"/>
          <a:srcRect l="2421" t="2216" r="-242" b="-277"/>
          <a:stretch/>
        </p:blipFill>
        <p:spPr>
          <a:xfrm>
            <a:off x="6196623" y="2131036"/>
            <a:ext cx="3950595" cy="3465258"/>
          </a:xfrm>
          <a:prstGeom prst="rect">
            <a:avLst/>
          </a:prstGeom>
        </p:spPr>
      </p:pic>
    </p:spTree>
    <p:extLst>
      <p:ext uri="{BB962C8B-B14F-4D97-AF65-F5344CB8AC3E}">
        <p14:creationId xmlns:p14="http://schemas.microsoft.com/office/powerpoint/2010/main" val="3142990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A9A85D-D553-4DF2-A959-468E248E49B8}"/>
              </a:ext>
            </a:extLst>
          </p:cNvPr>
          <p:cNvSpPr>
            <a:spLocks noGrp="1"/>
          </p:cNvSpPr>
          <p:nvPr>
            <p:ph type="title"/>
          </p:nvPr>
        </p:nvSpPr>
        <p:spPr/>
        <p:txBody>
          <a:bodyPr/>
          <a:lstStyle/>
          <a:p>
            <a:r>
              <a:rPr lang="en-GB"/>
              <a:t>Who was Jesus?</a:t>
            </a:r>
          </a:p>
        </p:txBody>
      </p:sp>
      <p:sp>
        <p:nvSpPr>
          <p:cNvPr id="5" name="Text Placeholder 4">
            <a:extLst>
              <a:ext uri="{FF2B5EF4-FFF2-40B4-BE49-F238E27FC236}">
                <a16:creationId xmlns:a16="http://schemas.microsoft.com/office/drawing/2014/main" id="{E404E58C-7412-4C49-BD5A-EA2239432BFC}"/>
              </a:ext>
            </a:extLst>
          </p:cNvPr>
          <p:cNvSpPr>
            <a:spLocks noGrp="1"/>
          </p:cNvSpPr>
          <p:nvPr>
            <p:ph type="body" idx="1"/>
          </p:nvPr>
        </p:nvSpPr>
        <p:spPr/>
        <p:txBody>
          <a:bodyPr/>
          <a:lstStyle/>
          <a:p>
            <a:r>
              <a:rPr lang="en-GB"/>
              <a:t>Lesson 7</a:t>
            </a:r>
          </a:p>
        </p:txBody>
      </p:sp>
    </p:spTree>
    <p:extLst>
      <p:ext uri="{BB962C8B-B14F-4D97-AF65-F5344CB8AC3E}">
        <p14:creationId xmlns:p14="http://schemas.microsoft.com/office/powerpoint/2010/main" val="24236740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aint Mari - Alchetron, The Free Social Encyclopedia">
            <a:extLst>
              <a:ext uri="{FF2B5EF4-FFF2-40B4-BE49-F238E27FC236}">
                <a16:creationId xmlns:a16="http://schemas.microsoft.com/office/drawing/2014/main" id="{D34A1000-55F6-4A92-B1E1-2D845CE1B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0881" y="0"/>
            <a:ext cx="6011119" cy="68907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452C74-1D02-451C-89B2-506D6D128FF8}"/>
              </a:ext>
            </a:extLst>
          </p:cNvPr>
          <p:cNvSpPr/>
          <p:nvPr/>
        </p:nvSpPr>
        <p:spPr>
          <a:xfrm>
            <a:off x="984943" y="384783"/>
            <a:ext cx="4188069" cy="612122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Last lesson we saw that Christians believe in one God.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One of the big differences between Christianity and other religions is that Christians believe God had a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son</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This was a man called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Jesus</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Christ</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who lived 2,000 years ago.</a:t>
            </a:r>
          </a:p>
        </p:txBody>
      </p:sp>
    </p:spTree>
    <p:extLst>
      <p:ext uri="{BB962C8B-B14F-4D97-AF65-F5344CB8AC3E}">
        <p14:creationId xmlns:p14="http://schemas.microsoft.com/office/powerpoint/2010/main" val="31130605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C94CB08-7191-73AC-0CF5-F3693A168B95}"/>
              </a:ext>
            </a:extLst>
          </p:cNvPr>
          <p:cNvSpPr txBox="1"/>
          <p:nvPr/>
        </p:nvSpPr>
        <p:spPr>
          <a:xfrm>
            <a:off x="685800" y="707571"/>
            <a:ext cx="11027229" cy="2554545"/>
          </a:xfrm>
          <a:prstGeom prst="rect">
            <a:avLst/>
          </a:prstGeom>
          <a:noFill/>
        </p:spPr>
        <p:txBody>
          <a:bodyPr wrap="square" rtlCol="0">
            <a:spAutoFit/>
          </a:bodyPr>
          <a:lstStyle/>
          <a:p>
            <a:r>
              <a:rPr lang="en-GB" sz="3200" dirty="0">
                <a:solidFill>
                  <a:schemeClr val="accent1">
                    <a:lumMod val="75000"/>
                  </a:schemeClr>
                </a:solidFill>
              </a:rPr>
              <a:t>Blue</a:t>
            </a:r>
            <a:r>
              <a:rPr lang="en-GB" sz="3200" dirty="0"/>
              <a:t>/ </a:t>
            </a:r>
            <a:r>
              <a:rPr lang="en-GB" sz="3200" dirty="0">
                <a:solidFill>
                  <a:srgbClr val="00B050"/>
                </a:solidFill>
              </a:rPr>
              <a:t>Green</a:t>
            </a:r>
          </a:p>
          <a:p>
            <a:endParaRPr lang="en-GB" sz="3200" dirty="0">
              <a:solidFill>
                <a:srgbClr val="00B050"/>
              </a:solidFill>
            </a:endParaRPr>
          </a:p>
          <a:p>
            <a:r>
              <a:rPr lang="en-GB" sz="3200" dirty="0">
                <a:solidFill>
                  <a:schemeClr val="accent1">
                    <a:lumMod val="75000"/>
                  </a:schemeClr>
                </a:solidFill>
              </a:rPr>
              <a:t>What do you already know about Jesus?</a:t>
            </a:r>
          </a:p>
          <a:p>
            <a:endParaRPr lang="en-GB" sz="3200" dirty="0">
              <a:solidFill>
                <a:srgbClr val="00B050"/>
              </a:solidFill>
            </a:endParaRPr>
          </a:p>
          <a:p>
            <a:r>
              <a:rPr lang="en-GB" sz="3200" dirty="0">
                <a:solidFill>
                  <a:srgbClr val="00B050"/>
                </a:solidFill>
              </a:rPr>
              <a:t>What stories do you know that he is part of?</a:t>
            </a:r>
          </a:p>
        </p:txBody>
      </p:sp>
      <p:pic>
        <p:nvPicPr>
          <p:cNvPr id="4" name="Picture 3">
            <a:extLst>
              <a:ext uri="{FF2B5EF4-FFF2-40B4-BE49-F238E27FC236}">
                <a16:creationId xmlns:a16="http://schemas.microsoft.com/office/drawing/2014/main" id="{A5CA3F63-0583-3145-BDF9-99FB8C6BCABF}"/>
              </a:ext>
            </a:extLst>
          </p:cNvPr>
          <p:cNvPicPr>
            <a:picLocks noChangeAspect="1"/>
          </p:cNvPicPr>
          <p:nvPr/>
        </p:nvPicPr>
        <p:blipFill>
          <a:blip r:embed="rId2"/>
          <a:stretch>
            <a:fillRect/>
          </a:stretch>
        </p:blipFill>
        <p:spPr>
          <a:xfrm>
            <a:off x="685800" y="3595885"/>
            <a:ext cx="2381582" cy="2505425"/>
          </a:xfrm>
          <a:prstGeom prst="rect">
            <a:avLst/>
          </a:prstGeom>
        </p:spPr>
      </p:pic>
      <p:pic>
        <p:nvPicPr>
          <p:cNvPr id="6" name="Picture 5">
            <a:extLst>
              <a:ext uri="{FF2B5EF4-FFF2-40B4-BE49-F238E27FC236}">
                <a16:creationId xmlns:a16="http://schemas.microsoft.com/office/drawing/2014/main" id="{8DAED50D-B829-F2FE-8CA2-6ABF74C61ECC}"/>
              </a:ext>
            </a:extLst>
          </p:cNvPr>
          <p:cNvPicPr>
            <a:picLocks noChangeAspect="1"/>
          </p:cNvPicPr>
          <p:nvPr/>
        </p:nvPicPr>
        <p:blipFill>
          <a:blip r:embed="rId3"/>
          <a:stretch>
            <a:fillRect/>
          </a:stretch>
        </p:blipFill>
        <p:spPr>
          <a:xfrm>
            <a:off x="3949267" y="3595885"/>
            <a:ext cx="2943636" cy="2686425"/>
          </a:xfrm>
          <a:prstGeom prst="rect">
            <a:avLst/>
          </a:prstGeom>
        </p:spPr>
      </p:pic>
      <p:pic>
        <p:nvPicPr>
          <p:cNvPr id="8" name="Picture 7">
            <a:extLst>
              <a:ext uri="{FF2B5EF4-FFF2-40B4-BE49-F238E27FC236}">
                <a16:creationId xmlns:a16="http://schemas.microsoft.com/office/drawing/2014/main" id="{629F0567-B738-E8EA-17BF-8B67C2DB29C9}"/>
              </a:ext>
            </a:extLst>
          </p:cNvPr>
          <p:cNvPicPr>
            <a:picLocks noChangeAspect="1"/>
          </p:cNvPicPr>
          <p:nvPr/>
        </p:nvPicPr>
        <p:blipFill>
          <a:blip r:embed="rId4"/>
          <a:stretch>
            <a:fillRect/>
          </a:stretch>
        </p:blipFill>
        <p:spPr>
          <a:xfrm>
            <a:off x="8242338" y="3567306"/>
            <a:ext cx="2695951" cy="2534004"/>
          </a:xfrm>
          <a:prstGeom prst="rect">
            <a:avLst/>
          </a:prstGeom>
        </p:spPr>
      </p:pic>
    </p:spTree>
    <p:extLst>
      <p:ext uri="{BB962C8B-B14F-4D97-AF65-F5344CB8AC3E}">
        <p14:creationId xmlns:p14="http://schemas.microsoft.com/office/powerpoint/2010/main" val="21179488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5C06585-5017-4780-B68B-936952ECA50B}"/>
              </a:ext>
            </a:extLst>
          </p:cNvPr>
          <p:cNvGrpSpPr/>
          <p:nvPr/>
        </p:nvGrpSpPr>
        <p:grpSpPr>
          <a:xfrm>
            <a:off x="0" y="0"/>
            <a:ext cx="12192000" cy="6858000"/>
            <a:chOff x="0" y="0"/>
            <a:chExt cx="12192000" cy="6858000"/>
          </a:xfrm>
        </p:grpSpPr>
        <p:pic>
          <p:nvPicPr>
            <p:cNvPr id="7170" name="Picture 2">
              <a:extLst>
                <a:ext uri="{FF2B5EF4-FFF2-40B4-BE49-F238E27FC236}">
                  <a16:creationId xmlns:a16="http://schemas.microsoft.com/office/drawing/2014/main" id="{4F147BC9-51C4-48C0-9D2A-EEE33442E8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7806E28-C899-41B2-8358-93538D31D2EE}"/>
                </a:ext>
              </a:extLst>
            </p:cNvPr>
            <p:cNvSpPr/>
            <p:nvPr/>
          </p:nvSpPr>
          <p:spPr>
            <a:xfrm>
              <a:off x="706056" y="1983354"/>
              <a:ext cx="1025516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Just like with God there’s no real way to be sure about what Jesus looked like</a:t>
              </a:r>
            </a:p>
          </p:txBody>
        </p:sp>
        <p:sp>
          <p:nvSpPr>
            <p:cNvPr id="4" name="Rectangle 3">
              <a:extLst>
                <a:ext uri="{FF2B5EF4-FFF2-40B4-BE49-F238E27FC236}">
                  <a16:creationId xmlns:a16="http://schemas.microsoft.com/office/drawing/2014/main" id="{172934D0-010F-42C3-9972-E054F6756916}"/>
                </a:ext>
              </a:extLst>
            </p:cNvPr>
            <p:cNvSpPr/>
            <p:nvPr/>
          </p:nvSpPr>
          <p:spPr>
            <a:xfrm>
              <a:off x="968415" y="4309865"/>
              <a:ext cx="10255169" cy="461665"/>
            </a:xfrm>
            <a:prstGeom prst="rect">
              <a:avLst/>
            </a:prstGeom>
            <a:solidFill>
              <a:schemeClr val="bg1"/>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often he is painted to look like the people the artist is familiar with</a:t>
              </a:r>
            </a:p>
          </p:txBody>
        </p:sp>
      </p:grpSp>
    </p:spTree>
    <p:extLst>
      <p:ext uri="{BB962C8B-B14F-4D97-AF65-F5344CB8AC3E}">
        <p14:creationId xmlns:p14="http://schemas.microsoft.com/office/powerpoint/2010/main" val="189649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sp>
        <p:nvSpPr>
          <p:cNvPr id="4" name="TextBox 3">
            <a:extLst>
              <a:ext uri="{FF2B5EF4-FFF2-40B4-BE49-F238E27FC236}">
                <a16:creationId xmlns:a16="http://schemas.microsoft.com/office/drawing/2014/main" id="{FCEA2E2A-A6CB-3C11-63E1-91F3F7DF0471}"/>
              </a:ext>
            </a:extLst>
          </p:cNvPr>
          <p:cNvSpPr txBox="1"/>
          <p:nvPr/>
        </p:nvSpPr>
        <p:spPr>
          <a:xfrm>
            <a:off x="4724400" y="3920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CA3A605-D9DF-9D6C-1928-0F6CD7BCC0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Calibri"/>
            </a:endParaRPr>
          </a:p>
        </p:txBody>
      </p:sp>
      <p:sp>
        <p:nvSpPr>
          <p:cNvPr id="9" name="TextBox 8">
            <a:extLst>
              <a:ext uri="{FF2B5EF4-FFF2-40B4-BE49-F238E27FC236}">
                <a16:creationId xmlns:a16="http://schemas.microsoft.com/office/drawing/2014/main" id="{D922F654-5828-B20E-4BD4-FC2B2E35F93D}"/>
              </a:ext>
            </a:extLst>
          </p:cNvPr>
          <p:cNvSpPr txBox="1"/>
          <p:nvPr/>
        </p:nvSpPr>
        <p:spPr>
          <a:xfrm>
            <a:off x="6103938" y="793750"/>
            <a:ext cx="7553854" cy="75405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bruise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monkey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first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spread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beach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prstClr val="black"/>
                </a:solidFill>
                <a:effectLst/>
                <a:uLnTx/>
                <a:uFillTx/>
                <a:latin typeface="Comic Sans MS" panose="030F0702030302020204" pitchFamily="66" charset="0"/>
                <a:cs typeface="Calibri" panose="020F0502020204030204"/>
              </a:rPr>
              <a:t>goes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Sassoon Primary"/>
              <a:ea typeface="+mn-ea"/>
              <a:cs typeface="+mn-cs"/>
            </a:endParaRPr>
          </a:p>
        </p:txBody>
      </p:sp>
      <p:sp>
        <p:nvSpPr>
          <p:cNvPr id="10" name="TextBox 9">
            <a:extLst>
              <a:ext uri="{FF2B5EF4-FFF2-40B4-BE49-F238E27FC236}">
                <a16:creationId xmlns:a16="http://schemas.microsoft.com/office/drawing/2014/main" id="{BDAFD1E1-FA2E-CC0D-20FA-0F0E874ED338}"/>
              </a:ext>
            </a:extLst>
          </p:cNvPr>
          <p:cNvSpPr txBox="1"/>
          <p:nvPr/>
        </p:nvSpPr>
        <p:spPr>
          <a:xfrm>
            <a:off x="283103" y="2931583"/>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Segment these </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words and read them</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p:txBody>
      </p:sp>
      <p:sp>
        <p:nvSpPr>
          <p:cNvPr id="5" name="TextBox 4">
            <a:extLst>
              <a:ext uri="{FF2B5EF4-FFF2-40B4-BE49-F238E27FC236}">
                <a16:creationId xmlns:a16="http://schemas.microsoft.com/office/drawing/2014/main" id="{94CC17B4-D9BE-5376-7F87-C2AA79B715F5}"/>
              </a:ext>
            </a:extLst>
          </p:cNvPr>
          <p:cNvSpPr txBox="1"/>
          <p:nvPr/>
        </p:nvSpPr>
        <p:spPr>
          <a:xfrm>
            <a:off x="209019" y="899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a:rPr>
              <a:t>What are the digraphs?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6" name="TextBox 5">
            <a:extLst>
              <a:ext uri="{FF2B5EF4-FFF2-40B4-BE49-F238E27FC236}">
                <a16:creationId xmlns:a16="http://schemas.microsoft.com/office/drawing/2014/main" id="{CE7A49EF-D969-662D-5D0F-CA80BC05CFB5}"/>
              </a:ext>
            </a:extLst>
          </p:cNvPr>
          <p:cNvSpPr txBox="1"/>
          <p:nvPr/>
        </p:nvSpPr>
        <p:spPr>
          <a:xfrm>
            <a:off x="283103" y="4847166"/>
            <a:ext cx="4855104" cy="630942"/>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Blend and say words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Arrow: Down 6">
            <a:extLst>
              <a:ext uri="{FF2B5EF4-FFF2-40B4-BE49-F238E27FC236}">
                <a16:creationId xmlns:a16="http://schemas.microsoft.com/office/drawing/2014/main" id="{90BB2B8F-5D26-37F4-8B7D-34C726DBDC8B}"/>
              </a:ext>
            </a:extLst>
          </p:cNvPr>
          <p:cNvSpPr/>
          <p:nvPr/>
        </p:nvSpPr>
        <p:spPr>
          <a:xfrm>
            <a:off x="2473854" y="2156354"/>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row: Down 7">
            <a:extLst>
              <a:ext uri="{FF2B5EF4-FFF2-40B4-BE49-F238E27FC236}">
                <a16:creationId xmlns:a16="http://schemas.microsoft.com/office/drawing/2014/main" id="{C2C56D27-C5B4-40F1-738E-E97061C1311E}"/>
              </a:ext>
            </a:extLst>
          </p:cNvPr>
          <p:cNvSpPr/>
          <p:nvPr/>
        </p:nvSpPr>
        <p:spPr>
          <a:xfrm>
            <a:off x="2569103" y="4156603"/>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04181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8452C74-1D02-451C-89B2-506D6D128FF8}"/>
              </a:ext>
            </a:extLst>
          </p:cNvPr>
          <p:cNvSpPr/>
          <p:nvPr/>
        </p:nvSpPr>
        <p:spPr>
          <a:xfrm>
            <a:off x="950750" y="1375803"/>
            <a:ext cx="4188069" cy="3905236"/>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Most people agree that a man called Jesus did exist.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Christians, however, have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faith</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that he was the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Son</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of</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God</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He was able to do impossible things.</a:t>
            </a:r>
          </a:p>
        </p:txBody>
      </p:sp>
      <p:pic>
        <p:nvPicPr>
          <p:cNvPr id="8194" name="Picture 2" descr="Historical Jesus 2 | ADULT CATECHESIS &amp; CHRISTIAN RELIGIOUS ...">
            <a:extLst>
              <a:ext uri="{FF2B5EF4-FFF2-40B4-BE49-F238E27FC236}">
                <a16:creationId xmlns:a16="http://schemas.microsoft.com/office/drawing/2014/main" id="{6E687597-CA5E-471D-8A26-8691072922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0600" y="0"/>
            <a:ext cx="4851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5025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C53BA9-783F-4FF9-8582-DE591215EEEC}"/>
              </a:ext>
            </a:extLst>
          </p:cNvPr>
          <p:cNvSpPr/>
          <p:nvPr/>
        </p:nvSpPr>
        <p:spPr>
          <a:xfrm>
            <a:off x="887250" y="1330952"/>
            <a:ext cx="4188069" cy="4459234"/>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Those impossible things are called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miracles</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We will look at them more later in school but let’s learn about one today so we can see why Christians need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faith</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to believe Jesus was special. </a:t>
            </a:r>
          </a:p>
        </p:txBody>
      </p:sp>
      <p:pic>
        <p:nvPicPr>
          <p:cNvPr id="1026" name="Picture 2" descr="CHVRCHES - Miracle (Lyrics) - YouTube">
            <a:extLst>
              <a:ext uri="{FF2B5EF4-FFF2-40B4-BE49-F238E27FC236}">
                <a16:creationId xmlns:a16="http://schemas.microsoft.com/office/drawing/2014/main" id="{274A75BE-04CC-4FFF-AD9E-8BA36FC8B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34807" y="1921903"/>
            <a:ext cx="5826369" cy="3277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177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2EC91-08ED-48FB-BA6B-DF7A05A75483}"/>
              </a:ext>
            </a:extLst>
          </p:cNvPr>
          <p:cNvSpPr/>
          <p:nvPr/>
        </p:nvSpPr>
        <p:spPr>
          <a:xfrm>
            <a:off x="504296" y="708564"/>
            <a:ext cx="5852542" cy="52629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This story takes place 2,000 years ago on the edge of a lake called the Sea of Galilee.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Jesus had been teaching people by the lake and he sent his followers, called the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disciples</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out in a boat to cross the lake. Suddenly, a huge storm came down on them, it rained hard and waves lashed up against the side of the boat.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Out of the mist the disciples could see a figure coming towards them on the water. They thought it was a ghost or a spirit and were afraid!</a:t>
            </a:r>
          </a:p>
        </p:txBody>
      </p:sp>
      <p:pic>
        <p:nvPicPr>
          <p:cNvPr id="2054" name="Picture 6" descr="Henry Ossawa Tanner - The Disciples See Christ Walking on the ...">
            <a:extLst>
              <a:ext uri="{FF2B5EF4-FFF2-40B4-BE49-F238E27FC236}">
                <a16:creationId xmlns:a16="http://schemas.microsoft.com/office/drawing/2014/main" id="{B9A0C344-B4D5-435C-BC21-0AAC6775A9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0" y="0"/>
            <a:ext cx="54927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2652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2EC91-08ED-48FB-BA6B-DF7A05A75483}"/>
              </a:ext>
            </a:extLst>
          </p:cNvPr>
          <p:cNvSpPr/>
          <p:nvPr/>
        </p:nvSpPr>
        <p:spPr>
          <a:xfrm>
            <a:off x="504296" y="708564"/>
            <a:ext cx="5852542" cy="56323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Jesus had walked on water across the lake to rescue them from the storm.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Jesus said, ‘be not afraid, it is I, Jesus’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Peter answered him and said, “Jesus, if it is you let me come to you on the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So Peter nervously put a foot into the water and found he could walk on its surface! He was amazed but also scared of what was happening.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Suddenly, he began to sink below the waves and begged Jesus to save him.</a:t>
            </a:r>
          </a:p>
        </p:txBody>
      </p:sp>
      <p:pic>
        <p:nvPicPr>
          <p:cNvPr id="2050" name="Picture 2">
            <a:extLst>
              <a:ext uri="{FF2B5EF4-FFF2-40B4-BE49-F238E27FC236}">
                <a16:creationId xmlns:a16="http://schemas.microsoft.com/office/drawing/2014/main" id="{101FC194-F5E5-42AA-BE4F-DB50CE43A9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5631" y="0"/>
            <a:ext cx="524637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23952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2EC91-08ED-48FB-BA6B-DF7A05A75483}"/>
              </a:ext>
            </a:extLst>
          </p:cNvPr>
          <p:cNvSpPr/>
          <p:nvPr/>
        </p:nvSpPr>
        <p:spPr>
          <a:xfrm>
            <a:off x="504296" y="708564"/>
            <a:ext cx="5852542" cy="415498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Jesus put out his hand and pulled Peter up to stand on the surface of the water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“Oh you of little faith, why did you doubt me?”, Jesus said.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When Jesus and Peter returned to the ship the disciples were amazed by what had happened. They had witnessed a miracle! The storm calmed and they were able to head safely to shore.</a:t>
            </a:r>
          </a:p>
        </p:txBody>
      </p:sp>
      <p:pic>
        <p:nvPicPr>
          <p:cNvPr id="4" name="Picture 4">
            <a:extLst>
              <a:ext uri="{FF2B5EF4-FFF2-40B4-BE49-F238E27FC236}">
                <a16:creationId xmlns:a16="http://schemas.microsoft.com/office/drawing/2014/main" id="{DD9DF183-6AA1-4B0B-AB29-36E6E980A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1" y="8792"/>
            <a:ext cx="4857750" cy="6849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46016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2EC91-08ED-48FB-BA6B-DF7A05A75483}"/>
              </a:ext>
            </a:extLst>
          </p:cNvPr>
          <p:cNvSpPr/>
          <p:nvPr/>
        </p:nvSpPr>
        <p:spPr>
          <a:xfrm>
            <a:off x="530673" y="1536174"/>
            <a:ext cx="5852542"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Why do you think Peter began to sink in the story?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It was because he had lost </a:t>
            </a:r>
            <a:r>
              <a:rPr kumimoji="0" lang="en-GB" sz="2400" b="1" i="0" u="none" strike="noStrike" kern="1200" cap="none" spc="0" normalizeH="0" baseline="0" noProof="0">
                <a:ln>
                  <a:noFill/>
                </a:ln>
                <a:solidFill>
                  <a:prstClr val="black"/>
                </a:solidFill>
                <a:effectLst/>
                <a:uLnTx/>
                <a:uFillTx/>
                <a:latin typeface="Gill Sans MT" panose="020B0502020104020203"/>
                <a:ea typeface="+mn-ea"/>
                <a:cs typeface="+mn-cs"/>
              </a:rPr>
              <a:t>faith</a:t>
            </a: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 in Jesus.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He no longer believed Jesus had given him the power to walk on water.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Gill Sans MT" panose="020B0502020104020203"/>
                <a:ea typeface="+mn-ea"/>
                <a:cs typeface="+mn-cs"/>
              </a:rPr>
              <a:t>Christians believe that having faith in God and Jesus is very, very important.</a:t>
            </a:r>
          </a:p>
        </p:txBody>
      </p:sp>
      <p:pic>
        <p:nvPicPr>
          <p:cNvPr id="4" name="Picture 4">
            <a:extLst>
              <a:ext uri="{FF2B5EF4-FFF2-40B4-BE49-F238E27FC236}">
                <a16:creationId xmlns:a16="http://schemas.microsoft.com/office/drawing/2014/main" id="{DD9DF183-6AA1-4B0B-AB29-36E6E980AE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51" y="8792"/>
            <a:ext cx="4857750" cy="68495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E41B0A-6B1C-00E7-6508-F669BB5DFFEE}"/>
              </a:ext>
            </a:extLst>
          </p:cNvPr>
          <p:cNvSpPr txBox="1"/>
          <p:nvPr/>
        </p:nvSpPr>
        <p:spPr>
          <a:xfrm>
            <a:off x="762733" y="337848"/>
            <a:ext cx="6096000" cy="369332"/>
          </a:xfrm>
          <a:prstGeom prst="rect">
            <a:avLst/>
          </a:prstGeom>
          <a:noFill/>
        </p:spPr>
        <p:txBody>
          <a:bodyPr wrap="square">
            <a:spAutoFit/>
          </a:bodyPr>
          <a:lstStyle/>
          <a:p>
            <a:r>
              <a:rPr lang="en-GB">
                <a:hlinkClick r:id="rId3"/>
              </a:rPr>
              <a:t>Jesus Walks on Water | Stories of the Bible</a:t>
            </a:r>
            <a:endParaRPr lang="en-GB"/>
          </a:p>
        </p:txBody>
      </p:sp>
    </p:spTree>
    <p:extLst>
      <p:ext uri="{BB962C8B-B14F-4D97-AF65-F5344CB8AC3E}">
        <p14:creationId xmlns:p14="http://schemas.microsoft.com/office/powerpoint/2010/main" val="96144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fade">
                                      <p:cBhvr>
                                        <p:cTn id="10" dur="500"/>
                                        <p:tgtEl>
                                          <p:spTgt spid="2">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fade">
                                      <p:cBhvr>
                                        <p:cTn id="1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A45700-F181-46BF-AE2E-59ED57189FEB}"/>
              </a:ext>
            </a:extLst>
          </p:cNvPr>
          <p:cNvSpPr/>
          <p:nvPr/>
        </p:nvSpPr>
        <p:spPr>
          <a:xfrm>
            <a:off x="1449265" y="1276340"/>
            <a:ext cx="9561635" cy="3785652"/>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Gill Sans MT" panose="020B0502020104020203"/>
                <a:ea typeface="+mn-ea"/>
                <a:cs typeface="+mn-cs"/>
              </a:rPr>
              <a:t>Christians have </a:t>
            </a:r>
            <a:r>
              <a:rPr kumimoji="0" lang="en-GB" sz="3200" b="1" i="0" u="none" strike="noStrike" kern="1200" cap="none" spc="0" normalizeH="0" baseline="0" noProof="0">
                <a:ln>
                  <a:noFill/>
                </a:ln>
                <a:solidFill>
                  <a:prstClr val="black"/>
                </a:solidFill>
                <a:effectLst/>
                <a:uLnTx/>
                <a:uFillTx/>
                <a:latin typeface="Gill Sans MT" panose="020B0502020104020203"/>
                <a:ea typeface="+mn-ea"/>
                <a:cs typeface="+mn-cs"/>
              </a:rPr>
              <a:t>faith</a:t>
            </a:r>
            <a:r>
              <a:rPr kumimoji="0" lang="en-GB" sz="3200" b="0" i="0" u="none" strike="noStrike" kern="1200" cap="none" spc="0" normalizeH="0" baseline="0" noProof="0">
                <a:ln>
                  <a:noFill/>
                </a:ln>
                <a:solidFill>
                  <a:prstClr val="black"/>
                </a:solidFill>
                <a:effectLst/>
                <a:uLnTx/>
                <a:uFillTx/>
                <a:latin typeface="Gill Sans MT" panose="020B0502020104020203"/>
                <a:ea typeface="+mn-ea"/>
                <a:cs typeface="+mn-cs"/>
              </a:rPr>
              <a:t> that God exists even if they can’t see or touch God.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3200" b="0" i="0" u="none" strike="noStrike" kern="1200" cap="none" spc="0" normalizeH="0" baseline="0" noProof="0">
              <a:ln>
                <a:noFill/>
              </a:ln>
              <a:solidFill>
                <a:prstClr val="black"/>
              </a:solidFill>
              <a:effectLst/>
              <a:uLnTx/>
              <a:uFillTx/>
              <a:latin typeface="Gill Sans MT" panose="020B0502020104020203"/>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3200" b="0" i="0" u="none" strike="noStrike" kern="1200" cap="none" spc="0" normalizeH="0" baseline="0" noProof="0">
                <a:ln>
                  <a:noFill/>
                </a:ln>
                <a:solidFill>
                  <a:prstClr val="black"/>
                </a:solidFill>
                <a:effectLst/>
                <a:uLnTx/>
                <a:uFillTx/>
                <a:latin typeface="Gill Sans MT" panose="020B0502020104020203"/>
                <a:ea typeface="+mn-ea"/>
                <a:cs typeface="+mn-cs"/>
              </a:rPr>
              <a:t>Christians have </a:t>
            </a:r>
            <a:r>
              <a:rPr kumimoji="0" lang="en-GB" sz="3200" b="1" i="0" u="none" strike="noStrike" kern="1200" cap="none" spc="0" normalizeH="0" baseline="0" noProof="0">
                <a:ln>
                  <a:noFill/>
                </a:ln>
                <a:solidFill>
                  <a:prstClr val="black"/>
                </a:solidFill>
                <a:effectLst/>
                <a:uLnTx/>
                <a:uFillTx/>
                <a:latin typeface="Gill Sans MT" panose="020B0502020104020203"/>
                <a:ea typeface="+mn-ea"/>
                <a:cs typeface="+mn-cs"/>
              </a:rPr>
              <a:t>faith</a:t>
            </a:r>
            <a:r>
              <a:rPr kumimoji="0" lang="en-GB" sz="3200" b="0" i="0" u="none" strike="noStrike" kern="1200" cap="none" spc="0" normalizeH="0" baseline="0" noProof="0">
                <a:ln>
                  <a:noFill/>
                </a:ln>
                <a:solidFill>
                  <a:prstClr val="black"/>
                </a:solidFill>
                <a:effectLst/>
                <a:uLnTx/>
                <a:uFillTx/>
                <a:latin typeface="Gill Sans MT" panose="020B0502020104020203"/>
                <a:ea typeface="+mn-ea"/>
                <a:cs typeface="+mn-cs"/>
              </a:rPr>
              <a:t> that Jesus was the Son of God who could perform miracles even if they seem impossible.</a:t>
            </a:r>
          </a:p>
        </p:txBody>
      </p:sp>
    </p:spTree>
    <p:extLst>
      <p:ext uri="{BB962C8B-B14F-4D97-AF65-F5344CB8AC3E}">
        <p14:creationId xmlns:p14="http://schemas.microsoft.com/office/powerpoint/2010/main" val="2106138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7682FE1-7ED1-4F49-9B06-8B28B71CBA21}"/>
              </a:ext>
            </a:extLst>
          </p:cNvPr>
          <p:cNvSpPr txBox="1"/>
          <p:nvPr/>
        </p:nvSpPr>
        <p:spPr>
          <a:xfrm>
            <a:off x="1956708" y="1338766"/>
            <a:ext cx="3306386" cy="830997"/>
          </a:xfrm>
          <a:prstGeom prst="rect">
            <a:avLst/>
          </a:prstGeom>
          <a:noFill/>
        </p:spPr>
        <p:txBody>
          <a:bodyPr wrap="square" rtlCol="0">
            <a:spAutoFit/>
          </a:bodyPr>
          <a:lstStyle/>
          <a:p>
            <a:pPr>
              <a:spcAft>
                <a:spcPts val="500"/>
              </a:spcAft>
            </a:pPr>
            <a:r>
              <a:rPr lang="en-GB" sz="2400" b="1"/>
              <a:t>Where do adults get their money? </a:t>
            </a:r>
            <a:endParaRPr lang="en-US" sz="2400" b="1"/>
          </a:p>
        </p:txBody>
      </p:sp>
      <p:sp>
        <p:nvSpPr>
          <p:cNvPr id="7"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Today’s big question</a:t>
            </a:r>
            <a:endParaRPr lang="en-US" sz="36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80460" y="2276396"/>
            <a:ext cx="3557848" cy="3698149"/>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73177" y="1421475"/>
            <a:ext cx="3971773" cy="206575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973177" y="3612800"/>
            <a:ext cx="3971773" cy="2638371"/>
          </a:xfrm>
          <a:prstGeom prst="rect">
            <a:avLst/>
          </a:prstGeom>
        </p:spPr>
      </p:pic>
    </p:spTree>
    <p:extLst>
      <p:ext uri="{BB962C8B-B14F-4D97-AF65-F5344CB8AC3E}">
        <p14:creationId xmlns:p14="http://schemas.microsoft.com/office/powerpoint/2010/main" val="13563839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D68704-E7AF-068A-9059-C98B3C8127A4}"/>
              </a:ext>
            </a:extLst>
          </p:cNvPr>
          <p:cNvSpPr txBox="1"/>
          <p:nvPr/>
        </p:nvSpPr>
        <p:spPr>
          <a:xfrm>
            <a:off x="642257" y="522514"/>
            <a:ext cx="11114314" cy="2554545"/>
          </a:xfrm>
          <a:prstGeom prst="rect">
            <a:avLst/>
          </a:prstGeom>
          <a:noFill/>
        </p:spPr>
        <p:txBody>
          <a:bodyPr wrap="square" rtlCol="0">
            <a:spAutoFit/>
          </a:bodyPr>
          <a:lstStyle/>
          <a:p>
            <a:r>
              <a:rPr lang="en-GB" sz="4000">
                <a:solidFill>
                  <a:schemeClr val="accent1">
                    <a:lumMod val="75000"/>
                  </a:schemeClr>
                </a:solidFill>
              </a:rPr>
              <a:t>Blue</a:t>
            </a:r>
            <a:r>
              <a:rPr lang="en-GB" sz="4000"/>
              <a:t>/ </a:t>
            </a:r>
            <a:r>
              <a:rPr lang="en-GB" sz="4000">
                <a:solidFill>
                  <a:srgbClr val="00B050"/>
                </a:solidFill>
              </a:rPr>
              <a:t>Green</a:t>
            </a:r>
          </a:p>
          <a:p>
            <a:endParaRPr lang="en-GB" sz="4000"/>
          </a:p>
          <a:p>
            <a:r>
              <a:rPr lang="en-GB" sz="4000">
                <a:solidFill>
                  <a:schemeClr val="accent1">
                    <a:lumMod val="75000"/>
                  </a:schemeClr>
                </a:solidFill>
              </a:rPr>
              <a:t>Where do you think money comes from?</a:t>
            </a:r>
          </a:p>
          <a:p>
            <a:r>
              <a:rPr lang="en-GB" sz="4000">
                <a:solidFill>
                  <a:srgbClr val="00B050"/>
                </a:solidFill>
              </a:rPr>
              <a:t>Can you think of different ways to get money?</a:t>
            </a:r>
            <a:endParaRPr lang="en-GB">
              <a:solidFill>
                <a:srgbClr val="00B050"/>
              </a:solidFill>
            </a:endParaRPr>
          </a:p>
        </p:txBody>
      </p:sp>
      <p:pic>
        <p:nvPicPr>
          <p:cNvPr id="4" name="Picture 3">
            <a:extLst>
              <a:ext uri="{FF2B5EF4-FFF2-40B4-BE49-F238E27FC236}">
                <a16:creationId xmlns:a16="http://schemas.microsoft.com/office/drawing/2014/main" id="{79C37ACA-153C-5815-E539-F3D9B43451DE}"/>
              </a:ext>
            </a:extLst>
          </p:cNvPr>
          <p:cNvPicPr>
            <a:picLocks noChangeAspect="1"/>
          </p:cNvPicPr>
          <p:nvPr/>
        </p:nvPicPr>
        <p:blipFill>
          <a:blip r:embed="rId2"/>
          <a:stretch>
            <a:fillRect/>
          </a:stretch>
        </p:blipFill>
        <p:spPr>
          <a:xfrm>
            <a:off x="893691" y="3780942"/>
            <a:ext cx="4286848" cy="2381582"/>
          </a:xfrm>
          <a:prstGeom prst="rect">
            <a:avLst/>
          </a:prstGeom>
        </p:spPr>
      </p:pic>
      <p:pic>
        <p:nvPicPr>
          <p:cNvPr id="6" name="Picture 5">
            <a:extLst>
              <a:ext uri="{FF2B5EF4-FFF2-40B4-BE49-F238E27FC236}">
                <a16:creationId xmlns:a16="http://schemas.microsoft.com/office/drawing/2014/main" id="{4CF1EDB3-9FAC-7AB5-12BD-CB4A25AEDDAD}"/>
              </a:ext>
            </a:extLst>
          </p:cNvPr>
          <p:cNvPicPr>
            <a:picLocks noChangeAspect="1"/>
          </p:cNvPicPr>
          <p:nvPr/>
        </p:nvPicPr>
        <p:blipFill>
          <a:blip r:embed="rId3"/>
          <a:stretch>
            <a:fillRect/>
          </a:stretch>
        </p:blipFill>
        <p:spPr>
          <a:xfrm>
            <a:off x="6284226" y="3780942"/>
            <a:ext cx="3324689" cy="2676899"/>
          </a:xfrm>
          <a:prstGeom prst="rect">
            <a:avLst/>
          </a:prstGeom>
        </p:spPr>
      </p:pic>
    </p:spTree>
    <p:extLst>
      <p:ext uri="{BB962C8B-B14F-4D97-AF65-F5344CB8AC3E}">
        <p14:creationId xmlns:p14="http://schemas.microsoft.com/office/powerpoint/2010/main" val="4140700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Jobs</a:t>
            </a: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9732" y="1289442"/>
            <a:ext cx="3484396" cy="232293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90304" y="1327836"/>
            <a:ext cx="3490062" cy="232293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9732" y="3794375"/>
            <a:ext cx="3484396" cy="232293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290305" y="3794375"/>
            <a:ext cx="3489933" cy="2322930"/>
          </a:xfrm>
          <a:prstGeom prst="rect">
            <a:avLst/>
          </a:prstGeom>
        </p:spPr>
      </p:pic>
      <p:sp>
        <p:nvSpPr>
          <p:cNvPr id="2" name="TextBox 1">
            <a:extLst>
              <a:ext uri="{FF2B5EF4-FFF2-40B4-BE49-F238E27FC236}">
                <a16:creationId xmlns:a16="http://schemas.microsoft.com/office/drawing/2014/main" id="{38534F42-673D-9CC1-8046-FB18D58E518F}"/>
              </a:ext>
            </a:extLst>
          </p:cNvPr>
          <p:cNvSpPr txBox="1"/>
          <p:nvPr/>
        </p:nvSpPr>
        <p:spPr>
          <a:xfrm>
            <a:off x="8327571" y="1458686"/>
            <a:ext cx="3656110" cy="2123658"/>
          </a:xfrm>
          <a:prstGeom prst="rect">
            <a:avLst/>
          </a:prstGeom>
          <a:noFill/>
        </p:spPr>
        <p:txBody>
          <a:bodyPr wrap="square" rtlCol="0">
            <a:spAutoFit/>
          </a:bodyPr>
          <a:lstStyle/>
          <a:p>
            <a:r>
              <a:rPr lang="en-GB" sz="4400"/>
              <a:t>What jobs do your grown ups have?</a:t>
            </a:r>
          </a:p>
        </p:txBody>
      </p:sp>
    </p:spTree>
    <p:extLst>
      <p:ext uri="{BB962C8B-B14F-4D97-AF65-F5344CB8AC3E}">
        <p14:creationId xmlns:p14="http://schemas.microsoft.com/office/powerpoint/2010/main" val="3590198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90677" y="279002"/>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w-or-k</a:t>
            </a:r>
            <a:endParaRPr kumimoji="0" lang="en-GB" sz="13800" b="1" i="0" u="none" strike="noStrike" kern="1200" cap="none" spc="0" normalizeH="0" baseline="0" noProof="0">
              <a:ln>
                <a:noFill/>
              </a:ln>
              <a:solidFill>
                <a:prstClr val="black"/>
              </a:solidFill>
              <a:effectLst/>
              <a:uLnTx/>
              <a:uFillTx/>
              <a:latin typeface="Sassoon Primary"/>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w-or-s-e</a:t>
            </a:r>
            <a:endParaRPr kumimoji="0" lang="en-GB" sz="13800" b="1" i="0" u="none" strike="noStrike" kern="1200" cap="none" spc="0" normalizeH="0" baseline="0" noProof="0">
              <a:ln>
                <a:noFill/>
              </a:ln>
              <a:solidFill>
                <a:prstClr val="black"/>
              </a:solidFill>
              <a:effectLst/>
              <a:uLnTx/>
              <a:uFillTx/>
              <a:latin typeface="Sassoon Primary"/>
              <a:ea typeface="+mn-ea"/>
              <a:cs typeface="Calibri"/>
            </a:endParaRP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Sounds out these </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words and read them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p:spTree>
    <p:extLst>
      <p:ext uri="{BB962C8B-B14F-4D97-AF65-F5344CB8AC3E}">
        <p14:creationId xmlns:p14="http://schemas.microsoft.com/office/powerpoint/2010/main" val="1136852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682FE1-7ED1-4F49-9B06-8B28B71CBA21}"/>
              </a:ext>
            </a:extLst>
          </p:cNvPr>
          <p:cNvSpPr txBox="1"/>
          <p:nvPr/>
        </p:nvSpPr>
        <p:spPr>
          <a:xfrm>
            <a:off x="783771" y="1338765"/>
            <a:ext cx="8786949" cy="4716676"/>
          </a:xfrm>
          <a:prstGeom prst="rect">
            <a:avLst/>
          </a:prstGeom>
          <a:noFill/>
        </p:spPr>
        <p:txBody>
          <a:bodyPr wrap="square" rtlCol="0">
            <a:spAutoFit/>
          </a:bodyPr>
          <a:lstStyle/>
          <a:p>
            <a:pPr>
              <a:spcAft>
                <a:spcPts val="500"/>
              </a:spcAft>
            </a:pPr>
            <a:r>
              <a:rPr lang="en-GB" sz="3200" b="1" dirty="0">
                <a:latin typeface="Sassoon Primary"/>
              </a:rPr>
              <a:t>What about people who are ill, or have to look after children, or are studying? </a:t>
            </a:r>
          </a:p>
          <a:p>
            <a:pPr marL="457200" indent="-457200">
              <a:spcAft>
                <a:spcPts val="500"/>
              </a:spcAft>
              <a:buFont typeface="Arial" panose="020B0604020202020204" pitchFamily="34" charset="0"/>
              <a:buChar char="•"/>
            </a:pPr>
            <a:r>
              <a:rPr lang="en-GB" sz="3200" dirty="0">
                <a:latin typeface="Sassoon Primary"/>
              </a:rPr>
              <a:t>Working is the best way to make money but sometimes this isn’t possible. </a:t>
            </a:r>
          </a:p>
          <a:p>
            <a:pPr marL="457200" indent="-457200">
              <a:spcAft>
                <a:spcPts val="500"/>
              </a:spcAft>
              <a:buFont typeface="Arial" panose="020B0604020202020204" pitchFamily="34" charset="0"/>
              <a:buChar char="•"/>
            </a:pPr>
            <a:r>
              <a:rPr lang="en-GB" sz="3200" dirty="0">
                <a:latin typeface="Sassoon Primary"/>
              </a:rPr>
              <a:t>The Government can help people who are unable to work or who only earn a little bit by supporting them with some money.</a:t>
            </a:r>
          </a:p>
          <a:p>
            <a:pPr marL="457200" indent="-457200">
              <a:spcAft>
                <a:spcPts val="500"/>
              </a:spcAft>
              <a:buFont typeface="Arial" panose="020B0604020202020204" pitchFamily="34" charset="0"/>
              <a:buChar char="•"/>
            </a:pPr>
            <a:r>
              <a:rPr lang="en-GB" sz="3200" dirty="0">
                <a:latin typeface="Sassoon Primary"/>
              </a:rPr>
              <a:t>They do this through benefits, credits, pensions, loans or grants.</a:t>
            </a:r>
          </a:p>
        </p:txBody>
      </p:sp>
      <p:sp>
        <p:nvSpPr>
          <p:cNvPr id="6" name="Title 1">
            <a:extLst>
              <a:ext uri="{FF2B5EF4-FFF2-40B4-BE49-F238E27FC236}">
                <a16:creationId xmlns:a16="http://schemas.microsoft.com/office/drawing/2014/main" id="{F0E4F485-3FE9-4F4F-A42C-ACFD9AC86DE8}"/>
              </a:ext>
            </a:extLst>
          </p:cNvPr>
          <p:cNvSpPr txBox="1">
            <a:spLocks/>
          </p:cNvSpPr>
          <p:nvPr/>
        </p:nvSpPr>
        <p:spPr>
          <a:xfrm>
            <a:off x="1956708" y="274638"/>
            <a:ext cx="6998871" cy="832802"/>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latin typeface="Sassoon Primary"/>
              </a:rPr>
              <a:t>Other ways people get money to live</a:t>
            </a:r>
            <a:endParaRPr lang="en-US" sz="3600">
              <a:latin typeface="Sassoon Primary"/>
            </a:endParaRPr>
          </a:p>
        </p:txBody>
      </p:sp>
    </p:spTree>
    <p:extLst>
      <p:ext uri="{BB962C8B-B14F-4D97-AF65-F5344CB8AC3E}">
        <p14:creationId xmlns:p14="http://schemas.microsoft.com/office/powerpoint/2010/main" val="1489600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682FE1-7ED1-4F49-9B06-8B28B71CBA21}"/>
              </a:ext>
            </a:extLst>
          </p:cNvPr>
          <p:cNvSpPr txBox="1"/>
          <p:nvPr/>
        </p:nvSpPr>
        <p:spPr>
          <a:xfrm>
            <a:off x="1956709" y="1338765"/>
            <a:ext cx="1986296" cy="2372444"/>
          </a:xfrm>
          <a:prstGeom prst="rect">
            <a:avLst/>
          </a:prstGeom>
          <a:noFill/>
        </p:spPr>
        <p:txBody>
          <a:bodyPr wrap="square" rtlCol="0">
            <a:spAutoFit/>
          </a:bodyPr>
          <a:lstStyle/>
          <a:p>
            <a:pPr>
              <a:spcAft>
                <a:spcPts val="500"/>
              </a:spcAft>
            </a:pPr>
            <a:r>
              <a:rPr lang="en-US" sz="2400"/>
              <a:t>Today’s big question:</a:t>
            </a:r>
          </a:p>
          <a:p>
            <a:pPr>
              <a:spcAft>
                <a:spcPts val="500"/>
              </a:spcAft>
            </a:pPr>
            <a:r>
              <a:rPr lang="en-GB" sz="2400" b="1"/>
              <a:t>Where do adults get their money? </a:t>
            </a:r>
            <a:endParaRPr lang="en-US" sz="2400" b="1"/>
          </a:p>
        </p:txBody>
      </p:sp>
      <p:sp>
        <p:nvSpPr>
          <p:cNvPr id="6" name="Title 1">
            <a:extLst>
              <a:ext uri="{FF2B5EF4-FFF2-40B4-BE49-F238E27FC236}">
                <a16:creationId xmlns:a16="http://schemas.microsoft.com/office/drawing/2014/main" id="{F0E4F485-3FE9-4F4F-A42C-ACFD9AC86DE8}"/>
              </a:ext>
            </a:extLst>
          </p:cNvPr>
          <p:cNvSpPr txBox="1">
            <a:spLocks/>
          </p:cNvSpPr>
          <p:nvPr/>
        </p:nvSpPr>
        <p:spPr>
          <a:xfrm>
            <a:off x="1956707" y="274638"/>
            <a:ext cx="8229600" cy="83280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spcAft>
                <a:spcPts val="2000"/>
              </a:spcAft>
            </a:pPr>
            <a:r>
              <a:rPr lang="en-GB"/>
              <a:t>What have we learnt?</a:t>
            </a:r>
            <a:endParaRPr lang="en-US" sz="360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09456" y="1403466"/>
            <a:ext cx="5835089" cy="4731328"/>
          </a:xfrm>
          <a:prstGeom prst="rect">
            <a:avLst/>
          </a:prstGeom>
        </p:spPr>
      </p:pic>
    </p:spTree>
    <p:extLst>
      <p:ext uri="{BB962C8B-B14F-4D97-AF65-F5344CB8AC3E}">
        <p14:creationId xmlns:p14="http://schemas.microsoft.com/office/powerpoint/2010/main" val="152885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390677" y="279002"/>
            <a:ext cx="9050316"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3800" b="0" i="0" u="none" strike="noStrike" kern="1200" cap="none" spc="0" normalizeH="0" baseline="0" noProof="0">
                <a:ln>
                  <a:noFill/>
                </a:ln>
                <a:solidFill>
                  <a:prstClr val="black"/>
                </a:solidFill>
                <a:effectLst/>
                <a:uLnTx/>
                <a:uFillTx/>
                <a:latin typeface="Sassoon Primary"/>
                <a:ea typeface="+mn-ea"/>
                <a:cs typeface="Calibri"/>
              </a:rPr>
              <a:t>worse</a:t>
            </a:r>
          </a:p>
        </p:txBody>
      </p:sp>
      <p:sp>
        <p:nvSpPr>
          <p:cNvPr id="4" name="TextBox 3">
            <a:extLst>
              <a:ext uri="{FF2B5EF4-FFF2-40B4-BE49-F238E27FC236}">
                <a16:creationId xmlns:a16="http://schemas.microsoft.com/office/drawing/2014/main" id="{1C9DD727-F1BE-6BB3-DFE4-2984C24CF0C9}"/>
              </a:ext>
            </a:extLst>
          </p:cNvPr>
          <p:cNvSpPr txBox="1"/>
          <p:nvPr/>
        </p:nvSpPr>
        <p:spPr>
          <a:xfrm>
            <a:off x="822853" y="2391833"/>
            <a:ext cx="3352271" cy="2246769"/>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Sounds out these </a:t>
            </a:r>
            <a:endParaRPr kumimoji="0" lang="en-US" sz="6000" b="0" i="0" u="none" strike="noStrike" kern="1200" cap="none" spc="0" normalizeH="0" baseline="0" noProof="0">
              <a:ln>
                <a:noFill/>
              </a:ln>
              <a:solidFill>
                <a:prstClr val="black"/>
              </a:solidFill>
              <a:effectLst/>
              <a:uLnTx/>
              <a:uFillTx/>
              <a:latin typeface="Sassoon Primary"/>
              <a:ea typeface="+mn-ea"/>
              <a:cs typeface="Calibri" panose="020F0502020204030204"/>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words and read them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6269F7EF-2C9A-B232-96DC-54F9204F2C5E}"/>
                  </a:ext>
                </a:extLst>
              </p14:cNvPr>
              <p14:cNvContentPartPr/>
              <p14:nvPr/>
            </p14:nvContentPartPr>
            <p14:xfrm>
              <a:off x="4875296" y="1737059"/>
              <a:ext cx="12532" cy="12532"/>
            </p14:xfrm>
          </p:contentPart>
        </mc:Choice>
        <mc:Fallback xmlns="">
          <p:pic>
            <p:nvPicPr>
              <p:cNvPr id="2" name="Ink 1">
                <a:extLst>
                  <a:ext uri="{FF2B5EF4-FFF2-40B4-BE49-F238E27FC236}">
                    <a16:creationId xmlns:a16="http://schemas.microsoft.com/office/drawing/2014/main" id="{6269F7EF-2C9A-B232-96DC-54F9204F2C5E}"/>
                  </a:ext>
                </a:extLst>
              </p:cNvPr>
              <p:cNvPicPr/>
              <p:nvPr/>
            </p:nvPicPr>
            <p:blipFill>
              <a:blip r:embed="rId4"/>
              <a:stretch>
                <a:fillRect/>
              </a:stretch>
            </p:blipFill>
            <p:spPr>
              <a:xfrm>
                <a:off x="4248696" y="1110459"/>
                <a:ext cx="1253200" cy="1253200"/>
              </a:xfrm>
              <a:prstGeom prst="rect">
                <a:avLst/>
              </a:prstGeom>
            </p:spPr>
          </p:pic>
        </mc:Fallback>
      </mc:AlternateContent>
    </p:spTree>
    <p:extLst>
      <p:ext uri="{BB962C8B-B14F-4D97-AF65-F5344CB8AC3E}">
        <p14:creationId xmlns:p14="http://schemas.microsoft.com/office/powerpoint/2010/main" val="3100067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B00C9A4-8D3C-FFBF-20A7-BFFA24404438}"/>
              </a:ext>
            </a:extLst>
          </p:cNvPr>
          <p:cNvSpPr txBox="1"/>
          <p:nvPr/>
        </p:nvSpPr>
        <p:spPr>
          <a:xfrm>
            <a:off x="86425" y="106217"/>
            <a:ext cx="2165928"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Focus words</a:t>
            </a:r>
          </a:p>
        </p:txBody>
      </p:sp>
      <p:sp>
        <p:nvSpPr>
          <p:cNvPr id="7" name="TextBox 6">
            <a:extLst>
              <a:ext uri="{FF2B5EF4-FFF2-40B4-BE49-F238E27FC236}">
                <a16:creationId xmlns:a16="http://schemas.microsoft.com/office/drawing/2014/main" id="{FAC01E74-2C7B-BDB2-A0A7-940AA74B1685}"/>
              </a:ext>
            </a:extLst>
          </p:cNvPr>
          <p:cNvSpPr txBox="1"/>
          <p:nvPr/>
        </p:nvSpPr>
        <p:spPr>
          <a:xfrm>
            <a:off x="4824593" y="289586"/>
            <a:ext cx="9050316" cy="62478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Sassoon Primary"/>
                <a:ea typeface="+mn-ea"/>
                <a:cs typeface="Calibri"/>
              </a:rPr>
              <a:t>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Sassoon Primary"/>
                <a:ea typeface="+mn-ea"/>
                <a:cs typeface="Calibri"/>
              </a:rPr>
              <a:t>worse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Sassoon Primary"/>
                <a:ea typeface="+mn-ea"/>
                <a:cs typeface="Calibri"/>
              </a:rPr>
              <a:t>world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Sassoon Primary"/>
                <a:ea typeface="+mn-ea"/>
                <a:cs typeface="Calibri"/>
              </a:rPr>
              <a:t>worm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a:ln>
                  <a:noFill/>
                </a:ln>
                <a:solidFill>
                  <a:prstClr val="black"/>
                </a:solidFill>
                <a:effectLst/>
                <a:uLnTx/>
                <a:uFillTx/>
                <a:latin typeface="Sassoon Primary"/>
                <a:ea typeface="+mn-ea"/>
                <a:cs typeface="Calibri"/>
              </a:rPr>
              <a:t>worth</a:t>
            </a:r>
          </a:p>
        </p:txBody>
      </p:sp>
      <p:sp>
        <p:nvSpPr>
          <p:cNvPr id="4" name="TextBox 3">
            <a:extLst>
              <a:ext uri="{FF2B5EF4-FFF2-40B4-BE49-F238E27FC236}">
                <a16:creationId xmlns:a16="http://schemas.microsoft.com/office/drawing/2014/main" id="{0242AB3A-34C9-9F4D-67C1-3D57D95BF835}"/>
              </a:ext>
            </a:extLst>
          </p:cNvPr>
          <p:cNvSpPr txBox="1"/>
          <p:nvPr/>
        </p:nvSpPr>
        <p:spPr>
          <a:xfrm>
            <a:off x="685270" y="2158999"/>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Read, sound talk and blend</a:t>
            </a:r>
          </a:p>
        </p:txBody>
      </p:sp>
      <p:sp>
        <p:nvSpPr>
          <p:cNvPr id="2" name="TextBox 1">
            <a:extLst>
              <a:ext uri="{FF2B5EF4-FFF2-40B4-BE49-F238E27FC236}">
                <a16:creationId xmlns:a16="http://schemas.microsoft.com/office/drawing/2014/main" id="{2445C098-07F4-E96F-92A7-371A0F5A57F4}"/>
              </a:ext>
            </a:extLst>
          </p:cNvPr>
          <p:cNvSpPr txBox="1"/>
          <p:nvPr/>
        </p:nvSpPr>
        <p:spPr>
          <a:xfrm>
            <a:off x="685269" y="4159248"/>
            <a:ext cx="3352271"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panose="020F0502020204030204"/>
              </a:rPr>
              <a:t>And again... FASTER!</a:t>
            </a:r>
          </a:p>
        </p:txBody>
      </p:sp>
      <p:sp>
        <p:nvSpPr>
          <p:cNvPr id="6" name="Arrow: Down 5">
            <a:extLst>
              <a:ext uri="{FF2B5EF4-FFF2-40B4-BE49-F238E27FC236}">
                <a16:creationId xmlns:a16="http://schemas.microsoft.com/office/drawing/2014/main" id="{144DC73D-AA4C-BFDA-DB24-5167F0DE48E2}"/>
              </a:ext>
            </a:extLst>
          </p:cNvPr>
          <p:cNvSpPr/>
          <p:nvPr/>
        </p:nvSpPr>
        <p:spPr>
          <a:xfrm>
            <a:off x="2156354" y="3436937"/>
            <a:ext cx="476250" cy="62441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84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4213BF-728F-5616-E013-7CD1907A2779}"/>
              </a:ext>
            </a:extLst>
          </p:cNvPr>
          <p:cNvPicPr>
            <a:picLocks noChangeAspect="1"/>
          </p:cNvPicPr>
          <p:nvPr/>
        </p:nvPicPr>
        <p:blipFill rotWithShape="1">
          <a:blip r:embed="rId3"/>
          <a:srcRect r="3328"/>
          <a:stretch/>
        </p:blipFill>
        <p:spPr>
          <a:xfrm>
            <a:off x="3806804" y="2491774"/>
            <a:ext cx="3100064" cy="2138801"/>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p:spPr>
      </p:pic>
      <p:sp>
        <p:nvSpPr>
          <p:cNvPr id="5" name="TextBox 4">
            <a:extLst>
              <a:ext uri="{FF2B5EF4-FFF2-40B4-BE49-F238E27FC236}">
                <a16:creationId xmlns:a16="http://schemas.microsoft.com/office/drawing/2014/main" id="{9D91F615-2BE6-B723-60F2-91721913BD8C}"/>
              </a:ext>
            </a:extLst>
          </p:cNvPr>
          <p:cNvSpPr txBox="1"/>
          <p:nvPr/>
        </p:nvSpPr>
        <p:spPr>
          <a:xfrm>
            <a:off x="86425" y="106217"/>
            <a:ext cx="2334161" cy="369332"/>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Sassoon Primary"/>
                <a:ea typeface="+mn-ea"/>
                <a:cs typeface="+mn-cs"/>
              </a:rPr>
              <a:t>Revisit and review</a:t>
            </a:r>
          </a:p>
        </p:txBody>
      </p:sp>
      <p:pic>
        <p:nvPicPr>
          <p:cNvPr id="7" name="Picture 4" descr="Graphical user interface, application&#10;&#10;Description automatically generated">
            <a:extLst>
              <a:ext uri="{FF2B5EF4-FFF2-40B4-BE49-F238E27FC236}">
                <a16:creationId xmlns:a16="http://schemas.microsoft.com/office/drawing/2014/main" id="{03663937-D4DB-6A7D-7B3D-9FC475CFEE7A}"/>
              </a:ext>
            </a:extLst>
          </p:cNvPr>
          <p:cNvPicPr>
            <a:picLocks noChangeAspect="1"/>
          </p:cNvPicPr>
          <p:nvPr/>
        </p:nvPicPr>
        <p:blipFill>
          <a:blip r:embed="rId4"/>
          <a:stretch>
            <a:fillRect/>
          </a:stretch>
        </p:blipFill>
        <p:spPr>
          <a:xfrm>
            <a:off x="283808" y="5535835"/>
            <a:ext cx="1112817" cy="1123549"/>
          </a:xfrm>
          <a:prstGeom prst="rect">
            <a:avLst/>
          </a:prstGeom>
        </p:spPr>
      </p:pic>
      <p:sp>
        <p:nvSpPr>
          <p:cNvPr id="12" name="TextBox 11">
            <a:extLst>
              <a:ext uri="{FF2B5EF4-FFF2-40B4-BE49-F238E27FC236}">
                <a16:creationId xmlns:a16="http://schemas.microsoft.com/office/drawing/2014/main" id="{FCF60429-C3F7-B124-B875-346AA0B533B2}"/>
              </a:ext>
            </a:extLst>
          </p:cNvPr>
          <p:cNvSpPr txBox="1"/>
          <p:nvPr/>
        </p:nvSpPr>
        <p:spPr>
          <a:xfrm>
            <a:off x="3971192" y="2974730"/>
            <a:ext cx="11430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prstClr val="black"/>
                </a:solidFill>
                <a:effectLst/>
                <a:uLnTx/>
                <a:uFillTx/>
                <a:latin typeface="Sassoon Primary"/>
                <a:ea typeface="+mn-ea"/>
                <a:cs typeface="Calibri"/>
              </a:rPr>
              <a:t>tricky words</a:t>
            </a:r>
            <a:endParaRPr kumimoji="0" lang="en-GB" sz="2400" b="0" i="0" u="none" strike="noStrike" kern="1200" cap="none" spc="0" normalizeH="0" baseline="0" noProof="0">
              <a:ln>
                <a:noFill/>
              </a:ln>
              <a:solidFill>
                <a:prstClr val="black"/>
              </a:solidFill>
              <a:effectLst/>
              <a:uLnTx/>
              <a:uFillTx/>
              <a:latin typeface="Sassoon Primary"/>
              <a:ea typeface="+mn-ea"/>
              <a:cs typeface="+mn-cs"/>
            </a:endParaRPr>
          </a:p>
        </p:txBody>
      </p:sp>
      <p:sp>
        <p:nvSpPr>
          <p:cNvPr id="2" name="Content Placeholder 2">
            <a:extLst>
              <a:ext uri="{FF2B5EF4-FFF2-40B4-BE49-F238E27FC236}">
                <a16:creationId xmlns:a16="http://schemas.microsoft.com/office/drawing/2014/main" id="{7AFE7D65-CF4D-E8BF-0D83-241526821050}"/>
              </a:ext>
            </a:extLst>
          </p:cNvPr>
          <p:cNvSpPr txBox="1">
            <a:spLocks/>
          </p:cNvSpPr>
          <p:nvPr/>
        </p:nvSpPr>
        <p:spPr>
          <a:xfrm>
            <a:off x="4984239" y="512532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3" name="Content Placeholder 2">
            <a:extLst>
              <a:ext uri="{FF2B5EF4-FFF2-40B4-BE49-F238E27FC236}">
                <a16:creationId xmlns:a16="http://schemas.microsoft.com/office/drawing/2014/main" id="{5A06BCAF-037B-4AF8-A998-449978A45F19}"/>
              </a:ext>
            </a:extLst>
          </p:cNvPr>
          <p:cNvSpPr txBox="1">
            <a:spLocks/>
          </p:cNvSpPr>
          <p:nvPr/>
        </p:nvSpPr>
        <p:spPr>
          <a:xfrm>
            <a:off x="6709103" y="501587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1" name="Content Placeholder 2">
            <a:extLst>
              <a:ext uri="{FF2B5EF4-FFF2-40B4-BE49-F238E27FC236}">
                <a16:creationId xmlns:a16="http://schemas.microsoft.com/office/drawing/2014/main" id="{369A9684-A84B-F9C9-9C9C-B9748EE85733}"/>
              </a:ext>
            </a:extLst>
          </p:cNvPr>
          <p:cNvSpPr txBox="1">
            <a:spLocks/>
          </p:cNvSpPr>
          <p:nvPr/>
        </p:nvSpPr>
        <p:spPr>
          <a:xfrm>
            <a:off x="627964" y="1359989"/>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oh</a:t>
            </a:r>
          </a:p>
        </p:txBody>
      </p:sp>
      <p:sp>
        <p:nvSpPr>
          <p:cNvPr id="13" name="Content Placeholder 2">
            <a:extLst>
              <a:ext uri="{FF2B5EF4-FFF2-40B4-BE49-F238E27FC236}">
                <a16:creationId xmlns:a16="http://schemas.microsoft.com/office/drawing/2014/main" id="{47FA057F-0B07-5FB0-1882-FCDF256EAEC5}"/>
              </a:ext>
            </a:extLst>
          </p:cNvPr>
          <p:cNvSpPr txBox="1">
            <a:spLocks/>
          </p:cNvSpPr>
          <p:nvPr/>
        </p:nvSpPr>
        <p:spPr>
          <a:xfrm>
            <a:off x="7830429" y="388607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10" name="Content Placeholder 2">
            <a:extLst>
              <a:ext uri="{FF2B5EF4-FFF2-40B4-BE49-F238E27FC236}">
                <a16:creationId xmlns:a16="http://schemas.microsoft.com/office/drawing/2014/main" id="{E0B5C20B-DA05-2FF6-3ECE-262BE97E698E}"/>
              </a:ext>
            </a:extLst>
          </p:cNvPr>
          <p:cNvSpPr txBox="1">
            <a:spLocks/>
          </p:cNvSpPr>
          <p:nvPr/>
        </p:nvSpPr>
        <p:spPr>
          <a:xfrm>
            <a:off x="7663415" y="2549960"/>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6" name="Content Placeholder 2">
            <a:extLst>
              <a:ext uri="{FF2B5EF4-FFF2-40B4-BE49-F238E27FC236}">
                <a16:creationId xmlns:a16="http://schemas.microsoft.com/office/drawing/2014/main" id="{42008CDF-9D74-0D3A-CBED-E93BECCD3021}"/>
              </a:ext>
            </a:extLst>
          </p:cNvPr>
          <p:cNvSpPr txBox="1">
            <a:spLocks/>
          </p:cNvSpPr>
          <p:nvPr/>
        </p:nvSpPr>
        <p:spPr>
          <a:xfrm>
            <a:off x="5398291" y="4877713"/>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96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8" name="Content Placeholder 2">
            <a:extLst>
              <a:ext uri="{FF2B5EF4-FFF2-40B4-BE49-F238E27FC236}">
                <a16:creationId xmlns:a16="http://schemas.microsoft.com/office/drawing/2014/main" id="{4E93389F-9C66-008D-3EEF-83B17CA1DFAA}"/>
              </a:ext>
            </a:extLst>
          </p:cNvPr>
          <p:cNvSpPr txBox="1">
            <a:spLocks/>
          </p:cNvSpPr>
          <p:nvPr/>
        </p:nvSpPr>
        <p:spPr>
          <a:xfrm>
            <a:off x="6463003" y="222207"/>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their</a:t>
            </a:r>
          </a:p>
        </p:txBody>
      </p:sp>
      <p:sp>
        <p:nvSpPr>
          <p:cNvPr id="15" name="TextBox 14">
            <a:extLst>
              <a:ext uri="{FF2B5EF4-FFF2-40B4-BE49-F238E27FC236}">
                <a16:creationId xmlns:a16="http://schemas.microsoft.com/office/drawing/2014/main" id="{379CC088-71D8-B714-FCA0-87A6C4AB2B42}"/>
              </a:ext>
            </a:extLst>
          </p:cNvPr>
          <p:cNvSpPr txBox="1"/>
          <p:nvPr/>
        </p:nvSpPr>
        <p:spPr>
          <a:xfrm>
            <a:off x="1701269" y="4963582"/>
            <a:ext cx="4855104" cy="1169551"/>
          </a:xfrm>
          <a:prstGeom prst="rect">
            <a:avLst/>
          </a:prstGeom>
          <a:noFill/>
          <a:ln w="28575">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a:ln>
                  <a:noFill/>
                </a:ln>
                <a:solidFill>
                  <a:prstClr val="black"/>
                </a:solidFill>
                <a:effectLst/>
                <a:uLnTx/>
                <a:uFillTx/>
                <a:latin typeface="Sassoon Primary"/>
                <a:ea typeface="+mn-ea"/>
                <a:cs typeface="Calibri"/>
              </a:rPr>
              <a:t>Read the tricky words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500" b="0" i="0" u="none" strike="noStrike" kern="1200" cap="none" spc="0" normalizeH="0" baseline="0" noProof="0">
              <a:ln>
                <a:noFill/>
              </a:ln>
              <a:solidFill>
                <a:prstClr val="black"/>
              </a:solidFill>
              <a:effectLst/>
              <a:uLnTx/>
              <a:uFillTx/>
              <a:latin typeface="Sassoon Primary"/>
              <a:ea typeface="+mn-ea"/>
              <a:cs typeface="Calibri"/>
            </a:endParaRPr>
          </a:p>
        </p:txBody>
      </p:sp>
      <p:sp>
        <p:nvSpPr>
          <p:cNvPr id="9" name="Content Placeholder 2">
            <a:extLst>
              <a:ext uri="{FF2B5EF4-FFF2-40B4-BE49-F238E27FC236}">
                <a16:creationId xmlns:a16="http://schemas.microsoft.com/office/drawing/2014/main" id="{6161B123-0FC2-19F2-3F1C-A26940CAA7F5}"/>
              </a:ext>
            </a:extLst>
          </p:cNvPr>
          <p:cNvSpPr txBox="1">
            <a:spLocks/>
          </p:cNvSpPr>
          <p:nvPr/>
        </p:nvSpPr>
        <p:spPr>
          <a:xfrm>
            <a:off x="7663415" y="3002788"/>
            <a:ext cx="3713287" cy="149024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9600" b="0" i="0" u="none" strike="noStrike" kern="1200" cap="none" spc="0" normalizeH="0" baseline="0" noProof="0">
                <a:ln>
                  <a:noFill/>
                </a:ln>
                <a:solidFill>
                  <a:prstClr val="black"/>
                </a:solidFill>
                <a:effectLst/>
                <a:uLnTx/>
                <a:uFillTx/>
                <a:latin typeface="Sassoon Primary"/>
                <a:ea typeface="+mn-ea"/>
                <a:cs typeface="Calibri"/>
              </a:rPr>
              <a:t>once</a:t>
            </a:r>
          </a:p>
        </p:txBody>
      </p:sp>
    </p:spTree>
    <p:extLst>
      <p:ext uri="{BB962C8B-B14F-4D97-AF65-F5344CB8AC3E}">
        <p14:creationId xmlns:p14="http://schemas.microsoft.com/office/powerpoint/2010/main" val="522116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A9F634F-CFB1-4FCC-BFFC-EC3933A7C0DA}">
  <ds:schemaRefs>
    <ds:schemaRef ds:uri="http://purl.org/dc/elements/1.1/"/>
    <ds:schemaRef ds:uri="5519ec2d-3025-400a-aa14-bba49a7e18f3"/>
    <ds:schemaRef ds:uri="http://schemas.microsoft.com/office/2006/documentManagement/types"/>
    <ds:schemaRef ds:uri="http://purl.org/dc/dcmitype/"/>
    <ds:schemaRef ds:uri="http://schemas.microsoft.com/office/infopath/2007/PartnerControls"/>
    <ds:schemaRef ds:uri="http://schemas.microsoft.com/office/2006/metadata/properties"/>
    <ds:schemaRef ds:uri="http://www.w3.org/XML/1998/namespace"/>
    <ds:schemaRef ds:uri="http://purl.org/dc/terms/"/>
    <ds:schemaRef ds:uri="http://schemas.openxmlformats.org/package/2006/metadata/core-properties"/>
    <ds:schemaRef ds:uri="e255f982-5f1f-41c7-871f-7a91432a5484"/>
  </ds:schemaRefs>
</ds:datastoreItem>
</file>

<file path=customXml/itemProps2.xml><?xml version="1.0" encoding="utf-8"?>
<ds:datastoreItem xmlns:ds="http://schemas.openxmlformats.org/officeDocument/2006/customXml" ds:itemID="{C7387F78-3E29-4FE4-BA88-F5DB13B52B05}">
  <ds:schemaRefs>
    <ds:schemaRef ds:uri="http://schemas.microsoft.com/sharepoint/v3/contenttype/forms"/>
  </ds:schemaRefs>
</ds:datastoreItem>
</file>

<file path=customXml/itemProps3.xml><?xml version="1.0" encoding="utf-8"?>
<ds:datastoreItem xmlns:ds="http://schemas.openxmlformats.org/officeDocument/2006/customXml" ds:itemID="{5EBF3FC4-B515-47C9-A571-6B18C47B877B}"/>
</file>

<file path=docProps/app.xml><?xml version="1.0" encoding="utf-8"?>
<Properties xmlns="http://schemas.openxmlformats.org/officeDocument/2006/extended-properties" xmlns:vt="http://schemas.openxmlformats.org/officeDocument/2006/docPropsVTypes">
  <Template>office theme</Template>
  <TotalTime>634</TotalTime>
  <Words>3097</Words>
  <Application>Microsoft Office PowerPoint</Application>
  <PresentationFormat>Widescreen</PresentationFormat>
  <Paragraphs>350</Paragraphs>
  <Slides>61</Slides>
  <Notes>21</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61</vt:i4>
      </vt:variant>
    </vt:vector>
  </HeadingPairs>
  <TitlesOfParts>
    <vt:vector size="80" baseType="lpstr">
      <vt:lpstr>Aptos</vt:lpstr>
      <vt:lpstr>Aptos Display</vt:lpstr>
      <vt:lpstr>Arial</vt:lpstr>
      <vt:lpstr>Berlin Sans FB Demi</vt:lpstr>
      <vt:lpstr>Calibri</vt:lpstr>
      <vt:lpstr>Calibri Light</vt:lpstr>
      <vt:lpstr>Cambria Math</vt:lpstr>
      <vt:lpstr>Century Gothic</vt:lpstr>
      <vt:lpstr>Comic Sans MS</vt:lpstr>
      <vt:lpstr>Georgia</vt:lpstr>
      <vt:lpstr>Gill Sans MT</vt:lpstr>
      <vt:lpstr>Quicksand</vt:lpstr>
      <vt:lpstr>Sassoon Infant Std</vt:lpstr>
      <vt:lpstr>Sassoon Primary</vt:lpstr>
      <vt:lpstr>Symbol</vt:lpstr>
      <vt:lpstr>Twinkl SemiBold</vt:lpstr>
      <vt:lpstr>office theme</vt:lpstr>
      <vt:lpstr>1_office theme</vt:lpstr>
      <vt:lpstr>2_Office Theme</vt:lpstr>
      <vt:lpstr>Tuesday 25th February 2025</vt:lpstr>
      <vt:lpstr>PowerPoint Presentation</vt:lpstr>
      <vt:lpstr>PowerPoint Presentation</vt:lpstr>
      <vt:lpstr>Recap: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Inference: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Break</vt:lpstr>
      <vt:lpstr> Warm up</vt:lpstr>
      <vt:lpstr>PowerPoint Presentation</vt:lpstr>
      <vt:lpstr>PowerPoint Presentation</vt:lpstr>
      <vt:lpstr>PowerPoint Presentation</vt:lpstr>
      <vt:lpstr>PowerPoint Presentation</vt:lpstr>
      <vt:lpstr>Lunch</vt:lpstr>
      <vt:lpstr>Today's Alien language is.......</vt:lpstr>
      <vt:lpstr>Toothbrushing</vt:lpstr>
      <vt:lpstr>TBAT: To compare two sets using the language ‘more’, ‘fewer’ and ‘difference’</vt:lpstr>
      <vt:lpstr>To compare two sets using the language ‘more’, ‘fewer’ and ‘difference’</vt:lpstr>
      <vt:lpstr>Comparing two sets using more and fewer</vt:lpstr>
      <vt:lpstr>Comparing two sets using more and fewer</vt:lpstr>
      <vt:lpstr>Using more and fewer accurately </vt:lpstr>
      <vt:lpstr>How many more cakes does Anansi have than Turtle?</vt:lpstr>
      <vt:lpstr>How many more cakes does Anansi have than Turtle?</vt:lpstr>
      <vt:lpstr>To compare two sets using the language ‘more’, ‘fewer’ and ‘difference’</vt:lpstr>
      <vt:lpstr>To compare two sets using the language ‘more’, ‘fewer’ and ‘difference’</vt:lpstr>
      <vt:lpstr>To compare two sets using the language ‘more’, ‘fewer’ and ‘difference’</vt:lpstr>
      <vt:lpstr>Who was Jesus?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 Humphrey</dc:creator>
  <cp:lastModifiedBy>Z Humphrey</cp:lastModifiedBy>
  <cp:revision>34</cp:revision>
  <cp:lastPrinted>2025-02-24T10:10:56Z</cp:lastPrinted>
  <dcterms:created xsi:type="dcterms:W3CDTF">2025-02-08T14:03:48Z</dcterms:created>
  <dcterms:modified xsi:type="dcterms:W3CDTF">2025-02-25T08:38:24Z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