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1" r:id="rId5"/>
    <p:sldMasterId id="2147483648" r:id="rId6"/>
    <p:sldMasterId id="2147483660" r:id="rId7"/>
  </p:sldMasterIdLst>
  <p:notesMasterIdLst>
    <p:notesMasterId r:id="rId35"/>
  </p:notesMasterIdLst>
  <p:sldIdLst>
    <p:sldId id="256" r:id="rId8"/>
    <p:sldId id="486" r:id="rId9"/>
    <p:sldId id="449" r:id="rId10"/>
    <p:sldId id="521" r:id="rId11"/>
    <p:sldId id="454" r:id="rId12"/>
    <p:sldId id="450" r:id="rId13"/>
    <p:sldId id="451" r:id="rId14"/>
    <p:sldId id="314" r:id="rId15"/>
    <p:sldId id="482" r:id="rId16"/>
    <p:sldId id="494" r:id="rId17"/>
    <p:sldId id="495" r:id="rId18"/>
    <p:sldId id="259" r:id="rId19"/>
    <p:sldId id="267" r:id="rId20"/>
    <p:sldId id="260" r:id="rId21"/>
    <p:sldId id="257" r:id="rId22"/>
    <p:sldId id="315" r:id="rId23"/>
    <p:sldId id="261" r:id="rId24"/>
    <p:sldId id="316" r:id="rId25"/>
    <p:sldId id="537" r:id="rId26"/>
    <p:sldId id="317" r:id="rId27"/>
    <p:sldId id="325" r:id="rId28"/>
    <p:sldId id="318" r:id="rId29"/>
    <p:sldId id="326" r:id="rId30"/>
    <p:sldId id="328" r:id="rId31"/>
    <p:sldId id="538" r:id="rId32"/>
    <p:sldId id="439" r:id="rId33"/>
    <p:sldId id="4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84B7E-1916-4607-9A69-9C62ED5C0458}" v="12" dt="2025-02-03T08:05:53.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B6233-F1A9-4208-8DC4-83257A2721E1}" type="datetimeFigureOut">
              <a:t>2/3/2025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68E9A-C49B-452E-866E-074B2D04FEDF}" type="slidenum">
              <a:t>‹#›</a:t>
            </a:fld>
            <a:endParaRPr lang="en-GB"/>
          </a:p>
        </p:txBody>
      </p:sp>
    </p:spTree>
    <p:extLst>
      <p:ext uri="{BB962C8B-B14F-4D97-AF65-F5344CB8AC3E}">
        <p14:creationId xmlns:p14="http://schemas.microsoft.com/office/powerpoint/2010/main" val="203997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12</a:t>
            </a:fld>
            <a:endParaRPr lang="en-GB"/>
          </a:p>
        </p:txBody>
      </p:sp>
    </p:spTree>
    <p:extLst>
      <p:ext uri="{BB962C8B-B14F-4D97-AF65-F5344CB8AC3E}">
        <p14:creationId xmlns:p14="http://schemas.microsoft.com/office/powerpoint/2010/main" val="174475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23</a:t>
            </a:fld>
            <a:endParaRPr lang="en-GB"/>
          </a:p>
        </p:txBody>
      </p:sp>
    </p:spTree>
    <p:extLst>
      <p:ext uri="{BB962C8B-B14F-4D97-AF65-F5344CB8AC3E}">
        <p14:creationId xmlns:p14="http://schemas.microsoft.com/office/powerpoint/2010/main" val="364229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24</a:t>
            </a:fld>
            <a:endParaRPr lang="en-GB"/>
          </a:p>
        </p:txBody>
      </p:sp>
    </p:spTree>
    <p:extLst>
      <p:ext uri="{BB962C8B-B14F-4D97-AF65-F5344CB8AC3E}">
        <p14:creationId xmlns:p14="http://schemas.microsoft.com/office/powerpoint/2010/main" val="300181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9AC33-CEEA-4B92-2651-651869059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6F086-B120-9DD5-9FCA-E5C6AAFC7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26C1E-5AE7-8F24-7B30-0ABC5E83EE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04CEA3-799A-FF8C-F80C-9F523E770E0E}"/>
              </a:ext>
            </a:extLst>
          </p:cNvPr>
          <p:cNvSpPr>
            <a:spLocks noGrp="1"/>
          </p:cNvSpPr>
          <p:nvPr>
            <p:ph type="sldNum" sz="quarter" idx="5"/>
          </p:nvPr>
        </p:nvSpPr>
        <p:spPr/>
        <p:txBody>
          <a:bodyPr/>
          <a:lstStyle/>
          <a:p>
            <a:fld id="{C1030586-A65F-4E1E-A568-A5C202D09E09}" type="slidenum">
              <a:rPr lang="en-GB" smtClean="0"/>
              <a:t>25</a:t>
            </a:fld>
            <a:endParaRPr lang="en-GB"/>
          </a:p>
        </p:txBody>
      </p:sp>
    </p:spTree>
    <p:extLst>
      <p:ext uri="{BB962C8B-B14F-4D97-AF65-F5344CB8AC3E}">
        <p14:creationId xmlns:p14="http://schemas.microsoft.com/office/powerpoint/2010/main" val="312964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13</a:t>
            </a:fld>
            <a:endParaRPr lang="en-GB"/>
          </a:p>
        </p:txBody>
      </p:sp>
    </p:spTree>
    <p:extLst>
      <p:ext uri="{BB962C8B-B14F-4D97-AF65-F5344CB8AC3E}">
        <p14:creationId xmlns:p14="http://schemas.microsoft.com/office/powerpoint/2010/main" val="111306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Share the specific session knowledge and vocabulary.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14</a:t>
            </a:fld>
            <a:endParaRPr lang="en-GB"/>
          </a:p>
        </p:txBody>
      </p:sp>
    </p:spTree>
    <p:extLst>
      <p:ext uri="{BB962C8B-B14F-4D97-AF65-F5344CB8AC3E}">
        <p14:creationId xmlns:p14="http://schemas.microsoft.com/office/powerpoint/2010/main" val="73595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Read ‘What is the climate like in a tropical climate zone and in an equatorial climate zone?’. Discuss the clues in the pictures which show the pupils which climate zone it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15</a:t>
            </a:fld>
            <a:endParaRPr lang="en-GB"/>
          </a:p>
        </p:txBody>
      </p:sp>
    </p:spTree>
    <p:extLst>
      <p:ext uri="{BB962C8B-B14F-4D97-AF65-F5344CB8AC3E}">
        <p14:creationId xmlns:p14="http://schemas.microsoft.com/office/powerpoint/2010/main" val="272770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Hand out atlases to the class and ask them to find a map of the whole world. Can they see the equatorial and tropical zones on the map? Ask pupils to colour the map in their workbooks—they colour the equatorial zones red, and the tropical zones orange.</a:t>
            </a:r>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17</a:t>
            </a:fld>
            <a:endParaRPr lang="en-GB"/>
          </a:p>
        </p:txBody>
      </p:sp>
    </p:spTree>
    <p:extLst>
      <p:ext uri="{BB962C8B-B14F-4D97-AF65-F5344CB8AC3E}">
        <p14:creationId xmlns:p14="http://schemas.microsoft.com/office/powerpoint/2010/main" val="402356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18</a:t>
            </a:fld>
            <a:endParaRPr lang="en-GB"/>
          </a:p>
        </p:txBody>
      </p:sp>
    </p:spTree>
    <p:extLst>
      <p:ext uri="{BB962C8B-B14F-4D97-AF65-F5344CB8AC3E}">
        <p14:creationId xmlns:p14="http://schemas.microsoft.com/office/powerpoint/2010/main" val="257111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Ask pupils to read the two Fact files, which are about two climate zones. Explain that the titles have been missed off, so they don’t say which climate zone is covered by each Fact file. Can pupils work out which climate zones are depicted? </a:t>
            </a:r>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20</a:t>
            </a:fld>
            <a:endParaRPr lang="en-GB"/>
          </a:p>
        </p:txBody>
      </p:sp>
    </p:spTree>
    <p:extLst>
      <p:ext uri="{BB962C8B-B14F-4D97-AF65-F5344CB8AC3E}">
        <p14:creationId xmlns:p14="http://schemas.microsoft.com/office/powerpoint/2010/main" val="275432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21</a:t>
            </a:fld>
            <a:endParaRPr lang="en-GB"/>
          </a:p>
        </p:txBody>
      </p:sp>
    </p:spTree>
    <p:extLst>
      <p:ext uri="{BB962C8B-B14F-4D97-AF65-F5344CB8AC3E}">
        <p14:creationId xmlns:p14="http://schemas.microsoft.com/office/powerpoint/2010/main" val="143583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030586-A65F-4E1E-A568-A5C202D09E09}" type="slidenum">
              <a:rPr lang="en-GB" smtClean="0"/>
              <a:t>22</a:t>
            </a:fld>
            <a:endParaRPr lang="en-GB"/>
          </a:p>
        </p:txBody>
      </p:sp>
    </p:spTree>
    <p:extLst>
      <p:ext uri="{BB962C8B-B14F-4D97-AF65-F5344CB8AC3E}">
        <p14:creationId xmlns:p14="http://schemas.microsoft.com/office/powerpoint/2010/main" val="327700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03/02/2025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CFBD-FD75-AB41-9BA0-DB14457478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42D9E0-F66D-814A-A092-349002054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ECA45F-F3BC-CB45-B03F-62D8BCEF797F}"/>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5" name="Footer Placeholder 4">
            <a:extLst>
              <a:ext uri="{FF2B5EF4-FFF2-40B4-BE49-F238E27FC236}">
                <a16:creationId xmlns:a16="http://schemas.microsoft.com/office/drawing/2014/main" id="{44CE5EF8-EB69-A141-B9CD-836A2D80D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F135B-5375-DC42-B6EC-945C18B7A22C}"/>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3635417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F95F-E6E8-AB45-9334-0A2B32D2AA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7DA95F-1473-BE48-8399-7EA5002292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DBB227-352C-BC4E-B35C-626EFB76AA68}"/>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5" name="Footer Placeholder 4">
            <a:extLst>
              <a:ext uri="{FF2B5EF4-FFF2-40B4-BE49-F238E27FC236}">
                <a16:creationId xmlns:a16="http://schemas.microsoft.com/office/drawing/2014/main" id="{FBA41030-981E-F74C-9885-BB34A2485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CAD1E-C1B5-AC41-B345-906791BED9F3}"/>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330581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2F93-9F40-1343-BD18-EA1762FE9C3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D35D38-BE3F-5546-A7AB-C81CB83E6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24D642-37AC-4141-82D3-F1700BC98A9F}"/>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5" name="Footer Placeholder 4">
            <a:extLst>
              <a:ext uri="{FF2B5EF4-FFF2-40B4-BE49-F238E27FC236}">
                <a16:creationId xmlns:a16="http://schemas.microsoft.com/office/drawing/2014/main" id="{5802AC6D-B30E-D84D-BFF0-04F579077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2FF23-77BA-B94F-A3BA-E368844E3264}"/>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3902409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DEEC-EA56-5A4C-9E38-2C25FE1237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9F0FC7-5CD1-D943-93A3-9828C45E13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976ABA-9A11-9546-A449-2CFE138E57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3741CE-B278-A74C-B4F1-B0846FFDBCC2}"/>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6" name="Footer Placeholder 5">
            <a:extLst>
              <a:ext uri="{FF2B5EF4-FFF2-40B4-BE49-F238E27FC236}">
                <a16:creationId xmlns:a16="http://schemas.microsoft.com/office/drawing/2014/main" id="{D74078BC-0D19-164E-A920-4AD117586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C70EC-4D59-AD44-8E52-582DF08F035E}"/>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1285698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360F-8E3D-154E-9ABC-1700E47F1D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94B356-0253-2D4B-85B9-B1D2DDD0D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479655-8083-AE4C-B7A8-FF7B084DFF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FCE019-D5B5-1B41-922F-3827D71EC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7BE392-0173-794E-ADE4-0A05BE9310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E84F21-B998-3E4F-92CD-E11A54065495}"/>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8" name="Footer Placeholder 7">
            <a:extLst>
              <a:ext uri="{FF2B5EF4-FFF2-40B4-BE49-F238E27FC236}">
                <a16:creationId xmlns:a16="http://schemas.microsoft.com/office/drawing/2014/main" id="{9CEBEBD1-215A-954E-A9DF-8A55404E05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1097C0-140C-824A-8EBA-1ED407BD3F6F}"/>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1312585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7D91-4C56-5544-94FC-180CC12582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FD1D799-48B7-2147-86DE-EB334F0F2767}"/>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4" name="Footer Placeholder 3">
            <a:extLst>
              <a:ext uri="{FF2B5EF4-FFF2-40B4-BE49-F238E27FC236}">
                <a16:creationId xmlns:a16="http://schemas.microsoft.com/office/drawing/2014/main" id="{F92F5C65-58DD-7544-B8BE-4A69E32594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C20E4-ED93-B74D-8C8E-3FBDCF13010E}"/>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1921279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F407C-4B52-D34B-9283-978C113E5853}"/>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3" name="Footer Placeholder 2">
            <a:extLst>
              <a:ext uri="{FF2B5EF4-FFF2-40B4-BE49-F238E27FC236}">
                <a16:creationId xmlns:a16="http://schemas.microsoft.com/office/drawing/2014/main" id="{12A2426A-DA70-7A43-B3A6-F5C96F626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AA87C7-ECD2-354F-B024-39E127586BBF}"/>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354306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B7CE-34EB-2646-96A6-1FA4F9B68A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2DAB0C7-F8AB-A644-8E71-943C1BFA3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E58D9F8-EDB3-1B42-A092-8A8DFE5E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627EF4-A780-DE45-948F-65842DA1338E}"/>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6" name="Footer Placeholder 5">
            <a:extLst>
              <a:ext uri="{FF2B5EF4-FFF2-40B4-BE49-F238E27FC236}">
                <a16:creationId xmlns:a16="http://schemas.microsoft.com/office/drawing/2014/main" id="{ABEDFBD9-DA5C-154D-98F3-2880C5094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ED8E8-519D-6C4A-AA97-B100C8B76E0C}"/>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3913171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C087-ABAA-DC4A-BD44-3E4C5AC7D9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36587EA-86EC-704E-B1D9-21593626C5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4C370F-56AA-9E46-8896-09229A833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B40F25-7734-9044-8B97-95D4FB4199EE}"/>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6" name="Footer Placeholder 5">
            <a:extLst>
              <a:ext uri="{FF2B5EF4-FFF2-40B4-BE49-F238E27FC236}">
                <a16:creationId xmlns:a16="http://schemas.microsoft.com/office/drawing/2014/main" id="{2870F5D0-8A09-0045-B9F3-77B54BFB1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3F599-47A5-954C-811A-5D98E94134C9}"/>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4238629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51D6-DC86-CC4A-93DC-5A080192CFC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1B4261-3241-5143-AC4F-4F9813568C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D2C2E6-BE87-014A-AE3A-66F6F1785D4E}"/>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5" name="Footer Placeholder 4">
            <a:extLst>
              <a:ext uri="{FF2B5EF4-FFF2-40B4-BE49-F238E27FC236}">
                <a16:creationId xmlns:a16="http://schemas.microsoft.com/office/drawing/2014/main" id="{59D5B1FD-DD0E-724A-B102-DA448CDDE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7BA31-3C70-F54A-866A-50ED1D1F3C45}"/>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3294117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0C4F5-C369-5F43-88AE-77D5295D01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E5B5A4-AC19-1044-AA5B-273523302E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006D61-324A-794C-A695-71AA07C501D0}"/>
              </a:ext>
            </a:extLst>
          </p:cNvPr>
          <p:cNvSpPr>
            <a:spLocks noGrp="1"/>
          </p:cNvSpPr>
          <p:nvPr>
            <p:ph type="dt" sz="half" idx="10"/>
          </p:nvPr>
        </p:nvSpPr>
        <p:spPr/>
        <p:txBody>
          <a:bodyPr/>
          <a:lstStyle/>
          <a:p>
            <a:fld id="{96FD82BE-9C25-534C-ACBD-D8CC9B8C6EAA}" type="datetimeFigureOut">
              <a:rPr lang="en-US" smtClean="0"/>
              <a:t>2/3/2025</a:t>
            </a:fld>
            <a:endParaRPr lang="en-US"/>
          </a:p>
        </p:txBody>
      </p:sp>
      <p:sp>
        <p:nvSpPr>
          <p:cNvPr id="5" name="Footer Placeholder 4">
            <a:extLst>
              <a:ext uri="{FF2B5EF4-FFF2-40B4-BE49-F238E27FC236}">
                <a16:creationId xmlns:a16="http://schemas.microsoft.com/office/drawing/2014/main" id="{D2B3160A-5D83-014F-9083-37F4588E2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897EA-C95D-5947-A469-42E044F426C0}"/>
              </a:ext>
            </a:extLst>
          </p:cNvPr>
          <p:cNvSpPr>
            <a:spLocks noGrp="1"/>
          </p:cNvSpPr>
          <p:nvPr>
            <p:ph type="sldNum" sz="quarter" idx="12"/>
          </p:nvPr>
        </p:nvSpPr>
        <p:spPr/>
        <p:txBody>
          <a:bodyPr/>
          <a:lstStyle/>
          <a:p>
            <a:fld id="{93FBE49F-3909-2646-AF26-A35A099907A1}" type="slidenum">
              <a:rPr lang="en-US" smtClean="0"/>
              <a:t>‹#›</a:t>
            </a:fld>
            <a:endParaRPr lang="en-US"/>
          </a:p>
        </p:txBody>
      </p:sp>
    </p:spTree>
    <p:extLst>
      <p:ext uri="{BB962C8B-B14F-4D97-AF65-F5344CB8AC3E}">
        <p14:creationId xmlns:p14="http://schemas.microsoft.com/office/powerpoint/2010/main" val="305092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02875" y="1672499"/>
            <a:ext cx="4386249" cy="1092200"/>
          </a:xfrm>
          <a:prstGeom prst="rect">
            <a:avLst/>
          </a:prstGeom>
        </p:spPr>
        <p:txBody>
          <a:bodyPr wrap="square" lIns="0" tIns="0" rIns="0" bIns="0">
            <a:spAutoFit/>
          </a:bodyPr>
          <a:lstStyle>
            <a:lvl1pPr>
              <a:defRPr sz="3200" b="0" i="0">
                <a:solidFill>
                  <a:schemeClr val="tx1"/>
                </a:solidFill>
                <a:latin typeface="Arial MT"/>
                <a:cs typeface="Arial MT"/>
              </a:defRPr>
            </a:lvl1pPr>
          </a:lstStyle>
          <a:p>
            <a:endParaRPr/>
          </a:p>
        </p:txBody>
      </p:sp>
      <p:sp>
        <p:nvSpPr>
          <p:cNvPr id="3" name="Holder 3"/>
          <p:cNvSpPr>
            <a:spLocks noGrp="1"/>
          </p:cNvSpPr>
          <p:nvPr>
            <p:ph type="subTitle" idx="4"/>
          </p:nvPr>
        </p:nvSpPr>
        <p:spPr>
          <a:xfrm>
            <a:off x="3593738" y="3911062"/>
            <a:ext cx="5004523" cy="1626235"/>
          </a:xfrm>
          <a:prstGeom prst="rect">
            <a:avLst/>
          </a:prstGeom>
        </p:spPr>
        <p:txBody>
          <a:bodyPr wrap="square" lIns="0" tIns="0" rIns="0" bIns="0">
            <a:spAutoFit/>
          </a:bodyPr>
          <a:lstStyle>
            <a:lvl1pPr>
              <a:defRPr sz="3200" b="1" i="0">
                <a:solidFill>
                  <a:srgbClr val="6AC7C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6673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681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03/02/2025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D620B-B5AD-0549-8764-541F63A33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57DA06-B44C-7A45-89C8-5A2F30C1B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6C3F44-ACE8-5E46-9339-ADE0A1417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D82BE-9C25-534C-ACBD-D8CC9B8C6EAA}" type="datetimeFigureOut">
              <a:rPr lang="en-US" smtClean="0"/>
              <a:t>2/3/2025</a:t>
            </a:fld>
            <a:endParaRPr lang="en-US"/>
          </a:p>
        </p:txBody>
      </p:sp>
      <p:sp>
        <p:nvSpPr>
          <p:cNvPr id="5" name="Footer Placeholder 4">
            <a:extLst>
              <a:ext uri="{FF2B5EF4-FFF2-40B4-BE49-F238E27FC236}">
                <a16:creationId xmlns:a16="http://schemas.microsoft.com/office/drawing/2014/main" id="{C8EC57F9-F64F-7344-A3B9-C78C755B7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497E6-8A21-5A47-A689-B591090F4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BE49F-3909-2646-AF26-A35A099907A1}" type="slidenum">
              <a:rPr lang="en-US" smtClean="0"/>
              <a:t>‹#›</a:t>
            </a:fld>
            <a:endParaRPr lang="en-US"/>
          </a:p>
        </p:txBody>
      </p:sp>
    </p:spTree>
    <p:extLst>
      <p:ext uri="{BB962C8B-B14F-4D97-AF65-F5344CB8AC3E}">
        <p14:creationId xmlns:p14="http://schemas.microsoft.com/office/powerpoint/2010/main" val="275902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bbc.co.uk/bitesize/guides/zpr2wnb/video"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39.jpeg"/><Relationship Id="rId5" Type="http://schemas.openxmlformats.org/officeDocument/2006/relationships/image" Target="../media/image36.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languageangels.com/schools/index.php/home" TargetMode="Externa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languageangels.com/schools/index.php/home"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20A9B-408D-44BB-6E68-9B6CA0D13A60}"/>
              </a:ext>
            </a:extLst>
          </p:cNvPr>
          <p:cNvSpPr txBox="1"/>
          <p:nvPr/>
        </p:nvSpPr>
        <p:spPr>
          <a:xfrm>
            <a:off x="151598" y="110195"/>
            <a:ext cx="8142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latin typeface="Comic Sans MS"/>
              </a:rPr>
              <a:t>Monday 3rd February 2025 - Spellings</a:t>
            </a:r>
            <a:endParaRPr lang="en-US" dirty="0"/>
          </a:p>
        </p:txBody>
      </p:sp>
      <p:sp>
        <p:nvSpPr>
          <p:cNvPr id="6" name="TextBox 5">
            <a:extLst>
              <a:ext uri="{FF2B5EF4-FFF2-40B4-BE49-F238E27FC236}">
                <a16:creationId xmlns:a16="http://schemas.microsoft.com/office/drawing/2014/main" id="{56A3FB90-DE5B-2573-AF3F-FF2F7BC51961}"/>
              </a:ext>
            </a:extLst>
          </p:cNvPr>
          <p:cNvSpPr txBox="1"/>
          <p:nvPr/>
        </p:nvSpPr>
        <p:spPr>
          <a:xfrm>
            <a:off x="5523628" y="2192135"/>
            <a:ext cx="6164913"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latin typeface="Comic Sans MS"/>
              </a:rPr>
              <a:t>Copy the spelling words into your challenge books, think carefully about your handwriting.</a:t>
            </a:r>
          </a:p>
          <a:p>
            <a:endParaRPr lang="en-US" sz="3600">
              <a:latin typeface="Comic Sans MS"/>
            </a:endParaRPr>
          </a:p>
          <a:p>
            <a:r>
              <a:rPr lang="en-US" sz="3600">
                <a:solidFill>
                  <a:srgbClr val="FF0000"/>
                </a:solidFill>
                <a:latin typeface="Comic Sans MS"/>
              </a:rPr>
              <a:t>Ch – put each word into a correctly punctuated sentence.</a:t>
            </a:r>
          </a:p>
        </p:txBody>
      </p:sp>
      <p:pic>
        <p:nvPicPr>
          <p:cNvPr id="7" name="Picture 6" descr="Trivia Quizzes - Free Daily Trivia Games – Big Daily Trivia">
            <a:extLst>
              <a:ext uri="{FF2B5EF4-FFF2-40B4-BE49-F238E27FC236}">
                <a16:creationId xmlns:a16="http://schemas.microsoft.com/office/drawing/2014/main" id="{DFA58C5B-FB5A-BCE0-B860-2C7E8E61C71F}"/>
              </a:ext>
            </a:extLst>
          </p:cNvPr>
          <p:cNvPicPr>
            <a:picLocks noChangeAspect="1"/>
          </p:cNvPicPr>
          <p:nvPr/>
        </p:nvPicPr>
        <p:blipFill>
          <a:blip r:embed="rId2"/>
          <a:stretch>
            <a:fillRect/>
          </a:stretch>
        </p:blipFill>
        <p:spPr>
          <a:xfrm>
            <a:off x="7357290" y="255116"/>
            <a:ext cx="2028825" cy="1466850"/>
          </a:xfrm>
          <a:prstGeom prst="rect">
            <a:avLst/>
          </a:prstGeom>
        </p:spPr>
      </p:pic>
      <p:pic>
        <p:nvPicPr>
          <p:cNvPr id="8" name="Picture 7" descr="A logo with text on it&#10;&#10;Description automatically generated">
            <a:extLst>
              <a:ext uri="{FF2B5EF4-FFF2-40B4-BE49-F238E27FC236}">
                <a16:creationId xmlns:a16="http://schemas.microsoft.com/office/drawing/2014/main" id="{068CDE00-8975-8D87-68EB-3B2331819597}"/>
              </a:ext>
            </a:extLst>
          </p:cNvPr>
          <p:cNvPicPr>
            <a:picLocks noChangeAspect="1"/>
          </p:cNvPicPr>
          <p:nvPr/>
        </p:nvPicPr>
        <p:blipFill>
          <a:blip r:embed="rId3"/>
          <a:stretch>
            <a:fillRect/>
          </a:stretch>
        </p:blipFill>
        <p:spPr>
          <a:xfrm>
            <a:off x="9506722" y="255116"/>
            <a:ext cx="2343150" cy="1466850"/>
          </a:xfrm>
          <a:prstGeom prst="rect">
            <a:avLst/>
          </a:prstGeom>
        </p:spPr>
      </p:pic>
      <p:pic>
        <p:nvPicPr>
          <p:cNvPr id="2" name="Picture 1" descr="A close-up of a line&#10;&#10;AI-generated content may be incorrect.">
            <a:extLst>
              <a:ext uri="{FF2B5EF4-FFF2-40B4-BE49-F238E27FC236}">
                <a16:creationId xmlns:a16="http://schemas.microsoft.com/office/drawing/2014/main" id="{A84C3FB7-ACEE-FA37-A47F-D77F8336336E}"/>
              </a:ext>
            </a:extLst>
          </p:cNvPr>
          <p:cNvPicPr>
            <a:picLocks noChangeAspect="1"/>
          </p:cNvPicPr>
          <p:nvPr/>
        </p:nvPicPr>
        <p:blipFill>
          <a:blip r:embed="rId4"/>
          <a:stretch>
            <a:fillRect/>
          </a:stretch>
        </p:blipFill>
        <p:spPr>
          <a:xfrm>
            <a:off x="151499" y="826109"/>
            <a:ext cx="2523444" cy="5702710"/>
          </a:xfrm>
          <a:prstGeom prst="rect">
            <a:avLst/>
          </a:prstGeom>
        </p:spPr>
      </p:pic>
      <p:pic>
        <p:nvPicPr>
          <p:cNvPr id="3" name="Picture 2" descr="A close-up of a paper&#10;&#10;AI-generated content may be incorrect.">
            <a:extLst>
              <a:ext uri="{FF2B5EF4-FFF2-40B4-BE49-F238E27FC236}">
                <a16:creationId xmlns:a16="http://schemas.microsoft.com/office/drawing/2014/main" id="{E1B013D3-F81B-0840-0C51-87ED65FDF1CB}"/>
              </a:ext>
            </a:extLst>
          </p:cNvPr>
          <p:cNvPicPr>
            <a:picLocks noChangeAspect="1"/>
          </p:cNvPicPr>
          <p:nvPr/>
        </p:nvPicPr>
        <p:blipFill>
          <a:blip r:embed="rId5"/>
          <a:stretch>
            <a:fillRect/>
          </a:stretch>
        </p:blipFill>
        <p:spPr>
          <a:xfrm>
            <a:off x="2847497" y="823784"/>
            <a:ext cx="2233927" cy="569440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5F518-3718-D078-A71E-041F6CC7A19C}"/>
              </a:ext>
            </a:extLst>
          </p:cNvPr>
          <p:cNvSpPr txBox="1"/>
          <p:nvPr/>
        </p:nvSpPr>
        <p:spPr>
          <a:xfrm>
            <a:off x="12977" y="124210"/>
            <a:ext cx="12298414" cy="110645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latin typeface="Comic Sans MS"/>
              </a:rPr>
              <a:t>Monday 3rd February 2025</a:t>
            </a:r>
          </a:p>
          <a:p>
            <a:r>
              <a:rPr lang="en-GB" sz="2800" u="sng" dirty="0">
                <a:latin typeface="Comic Sans MS"/>
              </a:rPr>
              <a:t>Q – What are tropical and equatorial climate zones like?</a:t>
            </a:r>
            <a:endParaRPr lang="en-GB" sz="2800" u="sng" dirty="0">
              <a:latin typeface="Comic Sans MS"/>
              <a:ea typeface="+mn-lt"/>
              <a:cs typeface="+mn-lt"/>
            </a:endParaRPr>
          </a:p>
          <a:p>
            <a:endParaRPr lang="en-GB" sz="2500" u="sng" dirty="0">
              <a:latin typeface="Comic Sans MS"/>
            </a:endParaRPr>
          </a:p>
          <a:p>
            <a:r>
              <a:rPr lang="en-GB" sz="2800" b="1" u="sng" dirty="0">
                <a:latin typeface="Comic Sans MS"/>
              </a:rPr>
              <a:t>3 in 3</a:t>
            </a:r>
          </a:p>
          <a:p>
            <a:r>
              <a:rPr lang="en-GB" sz="2800" dirty="0">
                <a:latin typeface="Comic Sans MS"/>
                <a:ea typeface="+mn-lt"/>
                <a:cs typeface="+mn-lt"/>
              </a:rPr>
              <a:t>Tropical climate zones are warm and have lots of sunshine all year long. They are found near the equator, where the Earth is closest to the sun. In these areas, there are usually two seasons: a wet season with lots of rain and a dry season with less rain. Tropical climates are home to rainforests, where animals like monkeys, parrots, and tigers live. The temperature in these places stays warm, and plants grow really fast because of the heat and rain.</a:t>
            </a:r>
            <a:endParaRPr lang="en-GB" sz="2800">
              <a:latin typeface="Comic Sans MS"/>
            </a:endParaRPr>
          </a:p>
          <a:p>
            <a:endParaRPr lang="en-GB" sz="2800" b="1" dirty="0">
              <a:latin typeface="Comic Sans MS"/>
            </a:endParaRPr>
          </a:p>
          <a:p>
            <a:pPr marL="457200" indent="-457200">
              <a:buAutoNum type="arabicPeriod"/>
            </a:pPr>
            <a:r>
              <a:rPr lang="en-GB" sz="2800" dirty="0">
                <a:latin typeface="Comic Sans MS"/>
                <a:ea typeface="+mn-lt"/>
                <a:cs typeface="+mn-lt"/>
              </a:rPr>
              <a:t>What two seasons are found in tropical climate zones?</a:t>
            </a:r>
            <a:endParaRPr lang="en-GB" sz="2800" dirty="0">
              <a:latin typeface="Comic Sans MS"/>
            </a:endParaRPr>
          </a:p>
          <a:p>
            <a:pPr marL="457200" indent="-457200">
              <a:buAutoNum type="arabicPeriod"/>
            </a:pPr>
            <a:r>
              <a:rPr lang="en-GB" sz="2800" dirty="0">
                <a:latin typeface="Comic Sans MS"/>
                <a:ea typeface="+mn-lt"/>
                <a:cs typeface="+mn-lt"/>
              </a:rPr>
              <a:t>Name two animals that lives in the tropical rainforest.</a:t>
            </a:r>
            <a:endParaRPr lang="en-GB" sz="2800" dirty="0">
              <a:latin typeface="Comic Sans MS"/>
            </a:endParaRPr>
          </a:p>
          <a:p>
            <a:pPr marL="457200" indent="-457200">
              <a:buAutoNum type="arabicPeriod"/>
            </a:pPr>
            <a:r>
              <a:rPr lang="en-GB" sz="2800" dirty="0">
                <a:latin typeface="Comic Sans MS"/>
                <a:ea typeface="+mn-lt"/>
                <a:cs typeface="+mn-lt"/>
              </a:rPr>
              <a:t>Where are tropical climate zones found on Earth?</a:t>
            </a:r>
            <a:endParaRPr lang="en-GB" sz="2800" dirty="0">
              <a:latin typeface="Comic Sans MS"/>
            </a:endParaRPr>
          </a:p>
          <a:p>
            <a:endParaRPr lang="en-GB" sz="2500" b="1" u="sng" dirty="0">
              <a:latin typeface="Comic Sans MS"/>
              <a:ea typeface="+mn-lt"/>
              <a:cs typeface="+mn-lt"/>
            </a:endParaRPr>
          </a:p>
          <a:p>
            <a:endParaRPr lang="en-GB" sz="2800" b="1" u="sng" dirty="0">
              <a:latin typeface="Comic Sans MS"/>
            </a:endParaRPr>
          </a:p>
          <a:p>
            <a:endParaRPr lang="en-GB" sz="2800" dirty="0">
              <a:latin typeface="Aptos" panose="020B0004020202020204"/>
            </a:endParaRPr>
          </a:p>
          <a:p>
            <a:endParaRPr lang="en-GB" sz="2500" b="1" u="sng" dirty="0">
              <a:latin typeface="Comic Sans MS"/>
            </a:endParaRPr>
          </a:p>
          <a:p>
            <a:endParaRPr lang="en-GB" sz="2500" b="1" u="sng" dirty="0">
              <a:latin typeface="Comic Sans MS"/>
              <a:ea typeface="+mn-lt"/>
              <a:cs typeface="+mn-lt"/>
            </a:endParaRPr>
          </a:p>
          <a:p>
            <a:endParaRPr lang="en-GB" sz="2500" dirty="0">
              <a:latin typeface="Comic Sans MS"/>
            </a:endParaRPr>
          </a:p>
          <a:p>
            <a:endParaRPr lang="en-GB" sz="2800" u="sng">
              <a:latin typeface="Comic Sans MS"/>
            </a:endParaRPr>
          </a:p>
          <a:p>
            <a:endParaRPr lang="en-GB" sz="2800">
              <a:latin typeface="Aptos" panose="020B0004020202020204"/>
            </a:endParaRPr>
          </a:p>
          <a:p>
            <a:endParaRPr lang="en-GB" sz="2800">
              <a:latin typeface="Aptos" panose="020B0004020202020204"/>
            </a:endParaRPr>
          </a:p>
          <a:p>
            <a:endParaRPr lang="en-GB" sz="2800" b="1">
              <a:latin typeface="Aptos" panose="020B0004020202020204"/>
            </a:endParaRPr>
          </a:p>
          <a:p>
            <a:endParaRPr lang="en-GB" sz="2800" u="sng">
              <a:latin typeface="Comic Sans MS"/>
            </a:endParaRPr>
          </a:p>
        </p:txBody>
      </p:sp>
    </p:spTree>
    <p:extLst>
      <p:ext uri="{BB962C8B-B14F-4D97-AF65-F5344CB8AC3E}">
        <p14:creationId xmlns:p14="http://schemas.microsoft.com/office/powerpoint/2010/main" val="361496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5F518-3718-D078-A71E-041F6CC7A19C}"/>
              </a:ext>
            </a:extLst>
          </p:cNvPr>
          <p:cNvSpPr txBox="1"/>
          <p:nvPr/>
        </p:nvSpPr>
        <p:spPr>
          <a:xfrm>
            <a:off x="69006" y="124210"/>
            <a:ext cx="1200706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latin typeface="Comic Sans MS"/>
              </a:rPr>
              <a:t>Monday 3rd February 2025</a:t>
            </a:r>
          </a:p>
          <a:p>
            <a:r>
              <a:rPr lang="en-GB" sz="2800" u="sng" dirty="0">
                <a:latin typeface="Comic Sans MS"/>
              </a:rPr>
              <a:t>Q – </a:t>
            </a:r>
            <a:r>
              <a:rPr lang="en-GB" sz="2800" u="sng" dirty="0">
                <a:latin typeface="Comic Sans MS"/>
                <a:ea typeface="+mn-lt"/>
                <a:cs typeface="+mn-lt"/>
              </a:rPr>
              <a:t>What are tropical and equatorial climate zones like?</a:t>
            </a:r>
            <a:endParaRPr lang="en-US">
              <a:latin typeface="Comic Sans MS"/>
              <a:ea typeface="+mn-lt"/>
              <a:cs typeface="+mn-lt"/>
            </a:endParaRPr>
          </a:p>
          <a:p>
            <a:endParaRPr lang="en-GB" sz="2800" u="sng" dirty="0">
              <a:latin typeface="Comic Sans MS"/>
            </a:endParaRPr>
          </a:p>
        </p:txBody>
      </p:sp>
      <p:sp>
        <p:nvSpPr>
          <p:cNvPr id="4" name="TextBox 3">
            <a:extLst>
              <a:ext uri="{FF2B5EF4-FFF2-40B4-BE49-F238E27FC236}">
                <a16:creationId xmlns:a16="http://schemas.microsoft.com/office/drawing/2014/main" id="{943F3615-CC57-E258-1AC5-8BD8684B3310}"/>
              </a:ext>
            </a:extLst>
          </p:cNvPr>
          <p:cNvSpPr txBox="1"/>
          <p:nvPr/>
        </p:nvSpPr>
        <p:spPr>
          <a:xfrm>
            <a:off x="184232" y="815776"/>
            <a:ext cx="12007864"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omic Sans MS"/>
                <a:cs typeface="Segoe UI"/>
              </a:rPr>
              <a:t>​</a:t>
            </a:r>
          </a:p>
          <a:p>
            <a:r>
              <a:rPr lang="en-GB" sz="3200" dirty="0">
                <a:solidFill>
                  <a:srgbClr val="4472C4"/>
                </a:solidFill>
                <a:latin typeface="Comic Sans MS"/>
                <a:cs typeface="Segoe UI"/>
              </a:rPr>
              <a:t>Blue - </a:t>
            </a:r>
            <a:r>
              <a:rPr lang="en-US" sz="3200" dirty="0">
                <a:latin typeface="Comic Sans MS"/>
                <a:cs typeface="Segoe UI"/>
              </a:rPr>
              <a:t>​</a:t>
            </a:r>
            <a:r>
              <a:rPr lang="en-US" sz="2800" dirty="0">
                <a:latin typeface="Comic Sans MS"/>
                <a:cs typeface="Segoe UI"/>
              </a:rPr>
              <a:t>Which climate zone is the United Kingdom in?</a:t>
            </a:r>
          </a:p>
          <a:p>
            <a:endParaRPr lang="en-US" sz="2800" dirty="0">
              <a:latin typeface="Comic Sans MS"/>
              <a:cs typeface="Segoe UI"/>
            </a:endParaRPr>
          </a:p>
          <a:p>
            <a:r>
              <a:rPr lang="en-US" sz="2800" b="1" dirty="0">
                <a:latin typeface="Comic Sans MS"/>
                <a:cs typeface="Segoe UI"/>
              </a:rPr>
              <a:t>      Mediterranean        polar        subpolar        temperate</a:t>
            </a:r>
            <a:endParaRPr lang="en-US" sz="2800">
              <a:latin typeface="Comic Sans MS"/>
            </a:endParaRPr>
          </a:p>
          <a:p>
            <a:endParaRPr lang="en-US" sz="3200" dirty="0">
              <a:latin typeface="Comic Sans MS"/>
              <a:cs typeface="Segoe UI"/>
            </a:endParaRPr>
          </a:p>
          <a:p>
            <a:r>
              <a:rPr lang="en-GB" sz="3200" dirty="0">
                <a:solidFill>
                  <a:srgbClr val="00B050"/>
                </a:solidFill>
                <a:latin typeface="Comic Sans MS"/>
                <a:cs typeface="Segoe UI"/>
              </a:rPr>
              <a:t>Green – </a:t>
            </a:r>
            <a:r>
              <a:rPr lang="en-GB" sz="2800" dirty="0">
                <a:solidFill>
                  <a:srgbClr val="000000"/>
                </a:solidFill>
                <a:latin typeface="Comic Sans MS"/>
                <a:ea typeface="+mn-lt"/>
                <a:cs typeface="Segoe UI"/>
              </a:rPr>
              <a:t>Which</a:t>
            </a:r>
            <a:r>
              <a:rPr lang="en-GB" sz="2800" dirty="0">
                <a:solidFill>
                  <a:srgbClr val="000000"/>
                </a:solidFill>
                <a:latin typeface="Comic Sans MS"/>
                <a:cs typeface="Segoe UI"/>
              </a:rPr>
              <a:t> climate zone has two seasons?</a:t>
            </a:r>
            <a:r>
              <a:rPr lang="en-GB" sz="2800" b="1" dirty="0">
                <a:solidFill>
                  <a:srgbClr val="000000"/>
                </a:solidFill>
                <a:latin typeface="Comic Sans MS"/>
                <a:cs typeface="Segoe UI"/>
              </a:rPr>
              <a:t> </a:t>
            </a:r>
            <a:endParaRPr lang="en-GB" sz="2800" dirty="0">
              <a:solidFill>
                <a:srgbClr val="000000"/>
              </a:solidFill>
              <a:latin typeface="Comic Sans MS"/>
              <a:cs typeface="Segoe UI"/>
            </a:endParaRPr>
          </a:p>
          <a:p>
            <a:endParaRPr lang="en-GB" sz="2800">
              <a:solidFill>
                <a:srgbClr val="000000"/>
              </a:solidFill>
              <a:latin typeface="Comic Sans MS"/>
              <a:cs typeface="Segoe UI"/>
            </a:endParaRPr>
          </a:p>
          <a:p>
            <a:r>
              <a:rPr lang="en-GB" sz="2800" b="1" dirty="0">
                <a:solidFill>
                  <a:srgbClr val="000000"/>
                </a:solidFill>
                <a:latin typeface="Comic Sans MS"/>
                <a:cs typeface="Segoe UI"/>
              </a:rPr>
              <a:t>            Mediterranean  temperate</a:t>
            </a:r>
            <a:endParaRPr lang="en-GB" sz="2800" dirty="0">
              <a:latin typeface="Comic Sans MS"/>
            </a:endParaRPr>
          </a:p>
          <a:p>
            <a:endParaRPr lang="en-GB" sz="3200" dirty="0">
              <a:solidFill>
                <a:srgbClr val="00B050"/>
              </a:solidFill>
              <a:latin typeface="Comic Sans MS"/>
              <a:cs typeface="Segoe UI"/>
            </a:endParaRPr>
          </a:p>
          <a:p>
            <a:r>
              <a:rPr lang="en-GB" sz="3200" dirty="0">
                <a:solidFill>
                  <a:srgbClr val="FF0000"/>
                </a:solidFill>
                <a:latin typeface="Comic Sans MS"/>
                <a:cs typeface="Segoe UI"/>
              </a:rPr>
              <a:t>Challenge - </a:t>
            </a:r>
            <a:r>
              <a:rPr lang="en-GB" sz="2800" dirty="0">
                <a:solidFill>
                  <a:srgbClr val="000000"/>
                </a:solidFill>
                <a:latin typeface="Comic Sans MS"/>
                <a:cs typeface="Segoe UI"/>
              </a:rPr>
              <a:t>Which words complete the sentence?</a:t>
            </a:r>
            <a:endParaRPr lang="en-GB" sz="2800">
              <a:solidFill>
                <a:srgbClr val="FF0000"/>
              </a:solidFill>
              <a:latin typeface="Comic Sans MS"/>
              <a:cs typeface="Segoe UI"/>
            </a:endParaRPr>
          </a:p>
          <a:p>
            <a:r>
              <a:rPr lang="en-GB" sz="2800" b="1" dirty="0">
                <a:solidFill>
                  <a:srgbClr val="000000"/>
                </a:solidFill>
                <a:latin typeface="Comic Sans MS"/>
                <a:cs typeface="Segoe UI"/>
              </a:rPr>
              <a:t>               closer to        further away from  </a:t>
            </a:r>
            <a:endParaRPr lang="en-GB" sz="2800" dirty="0">
              <a:latin typeface="Comic Sans MS"/>
            </a:endParaRPr>
          </a:p>
          <a:p>
            <a:r>
              <a:rPr lang="en-GB" sz="2800" i="1" dirty="0">
                <a:solidFill>
                  <a:srgbClr val="000000"/>
                </a:solidFill>
                <a:latin typeface="Comic Sans MS"/>
                <a:cs typeface="Segoe UI"/>
              </a:rPr>
              <a:t>Mediterranean climate zones are.... the Equator than  temperate climate  zones. </a:t>
            </a:r>
            <a:endParaRPr lang="en-GB" sz="2800" dirty="0">
              <a:latin typeface="Comic Sans MS"/>
            </a:endParaRPr>
          </a:p>
          <a:p>
            <a:endParaRPr lang="en-GB" sz="3200" dirty="0">
              <a:solidFill>
                <a:srgbClr val="FF0000"/>
              </a:solidFill>
              <a:latin typeface="Comic Sans MS"/>
              <a:cs typeface="Segoe UI"/>
            </a:endParaRPr>
          </a:p>
          <a:p>
            <a:endParaRPr lang="en-GB" sz="3200">
              <a:latin typeface="Comic Sans MS"/>
            </a:endParaRPr>
          </a:p>
        </p:txBody>
      </p:sp>
    </p:spTree>
    <p:extLst>
      <p:ext uri="{BB962C8B-B14F-4D97-AF65-F5344CB8AC3E}">
        <p14:creationId xmlns:p14="http://schemas.microsoft.com/office/powerpoint/2010/main" val="183844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32248"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08731" y="2773244"/>
            <a:ext cx="5680452" cy="703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Lesson 5: Lesson statement</a:t>
            </a:r>
          </a:p>
          <a:p>
            <a:pPr marL="0" indent="0">
              <a:buFont typeface="Arial" panose="020B0604020202020204" pitchFamily="34" charset="0"/>
              <a:buNone/>
            </a:pPr>
            <a:endParaRPr lang="en-GB" dirty="0"/>
          </a:p>
        </p:txBody>
      </p:sp>
      <p:sp>
        <p:nvSpPr>
          <p:cNvPr id="11" name="Speech Bubble: Rectangle with Corners Rounded 3">
            <a:extLst>
              <a:ext uri="{FF2B5EF4-FFF2-40B4-BE49-F238E27FC236}">
                <a16:creationId xmlns:a16="http://schemas.microsoft.com/office/drawing/2014/main" id="{C764FAF8-9060-8040-801E-D3792E7E5ED1}"/>
              </a:ext>
            </a:extLst>
          </p:cNvPr>
          <p:cNvSpPr/>
          <p:nvPr/>
        </p:nvSpPr>
        <p:spPr>
          <a:xfrm>
            <a:off x="4947605" y="899160"/>
            <a:ext cx="4861560" cy="3672840"/>
          </a:xfrm>
          <a:prstGeom prst="wedgeRoundRectCallout">
            <a:avLst>
              <a:gd name="adj1" fmla="val -100339"/>
              <a:gd name="adj2" fmla="val 24036"/>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entury Gothic" panose="020B0502020202020204" pitchFamily="34" charset="0"/>
              </a:rPr>
              <a:t>In this lesson, we will compare tropical and equatorial climate zones. We will also learn to analyse photographs and charts to identify a tropical or an equatorial climate’s conditions. </a:t>
            </a:r>
          </a:p>
        </p:txBody>
      </p:sp>
      <p:pic>
        <p:nvPicPr>
          <p:cNvPr id="8" name="Picture 7">
            <a:extLst>
              <a:ext uri="{FF2B5EF4-FFF2-40B4-BE49-F238E27FC236}">
                <a16:creationId xmlns:a16="http://schemas.microsoft.com/office/drawing/2014/main" id="{C1359189-B3B0-8570-0402-1261D37C0E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320" y="2725344"/>
            <a:ext cx="2789630" cy="3693312"/>
          </a:xfrm>
          <a:prstGeom prst="rect">
            <a:avLst/>
          </a:prstGeom>
        </p:spPr>
      </p:pic>
      <p:pic>
        <p:nvPicPr>
          <p:cNvPr id="7" name="Picture 2">
            <a:extLst>
              <a:ext uri="{FF2B5EF4-FFF2-40B4-BE49-F238E27FC236}">
                <a16:creationId xmlns:a16="http://schemas.microsoft.com/office/drawing/2014/main" id="{C62C80C0-4461-5F63-53C4-FF05D71989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12930" y="5895065"/>
            <a:ext cx="790102" cy="790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F484F5-93D6-DD91-41B2-BCD30A59FF97}"/>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211717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5095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32705" y="2875483"/>
            <a:ext cx="5680452" cy="703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Lesson 5: Key term</a:t>
            </a:r>
          </a:p>
          <a:p>
            <a:pPr marL="0" indent="0">
              <a:buFont typeface="Arial" panose="020B0604020202020204" pitchFamily="34" charset="0"/>
              <a:buNone/>
            </a:pPr>
            <a:endParaRPr lang="en-GB" dirty="0"/>
          </a:p>
        </p:txBody>
      </p:sp>
      <p:sp>
        <p:nvSpPr>
          <p:cNvPr id="11" name="Speech Bubble: Rectangle with Corners Rounded 3">
            <a:extLst>
              <a:ext uri="{FF2B5EF4-FFF2-40B4-BE49-F238E27FC236}">
                <a16:creationId xmlns:a16="http://schemas.microsoft.com/office/drawing/2014/main" id="{C764FAF8-9060-8040-801E-D3792E7E5ED1}"/>
              </a:ext>
            </a:extLst>
          </p:cNvPr>
          <p:cNvSpPr/>
          <p:nvPr/>
        </p:nvSpPr>
        <p:spPr>
          <a:xfrm>
            <a:off x="1733475" y="1569083"/>
            <a:ext cx="4674945" cy="3719834"/>
          </a:xfrm>
          <a:prstGeom prst="wedgeRoundRectCallout">
            <a:avLst>
              <a:gd name="adj1" fmla="val 77568"/>
              <a:gd name="adj2" fmla="val -25943"/>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entury Gothic" panose="020B0502020202020204" pitchFamily="34" charset="0"/>
              </a:rPr>
              <a:t>The key term in this lesson is </a:t>
            </a:r>
            <a:r>
              <a:rPr lang="en-GB" sz="3600" b="1" dirty="0">
                <a:solidFill>
                  <a:schemeClr val="tx1"/>
                </a:solidFill>
                <a:latin typeface="Century Gothic" panose="020B0502020202020204" pitchFamily="34" charset="0"/>
              </a:rPr>
              <a:t>tropical climate zone</a:t>
            </a:r>
            <a:r>
              <a:rPr lang="en-GB" sz="3600" dirty="0">
                <a:solidFill>
                  <a:schemeClr val="tx1"/>
                </a:solidFill>
                <a:latin typeface="Century Gothic" panose="020B0502020202020204" pitchFamily="34" charset="0"/>
              </a:rPr>
              <a:t>.</a:t>
            </a:r>
            <a:r>
              <a:rPr lang="en-GB" sz="3600" b="1" dirty="0">
                <a:solidFill>
                  <a:schemeClr val="tx1"/>
                </a:solidFill>
                <a:latin typeface="Century Gothic" panose="020B0502020202020204" pitchFamily="34" charset="0"/>
              </a:rPr>
              <a:t> </a:t>
            </a:r>
            <a:r>
              <a:rPr lang="en-GB" sz="2800" dirty="0">
                <a:solidFill>
                  <a:schemeClr val="tx1"/>
                </a:solidFill>
                <a:latin typeface="Century Gothic" panose="020B0502020202020204" pitchFamily="34" charset="0"/>
              </a:rPr>
              <a:t>A tropical climate zone has a rainy summer season and a very hot and very dry winter season. </a:t>
            </a:r>
          </a:p>
        </p:txBody>
      </p:sp>
      <p:pic>
        <p:nvPicPr>
          <p:cNvPr id="5" name="Picture 4">
            <a:extLst>
              <a:ext uri="{FF2B5EF4-FFF2-40B4-BE49-F238E27FC236}">
                <a16:creationId xmlns:a16="http://schemas.microsoft.com/office/drawing/2014/main" id="{FAA50C40-32EF-521F-E38C-6097AF2945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1850" y="907112"/>
            <a:ext cx="3040003" cy="5160313"/>
          </a:xfrm>
          <a:prstGeom prst="rect">
            <a:avLst/>
          </a:prstGeom>
        </p:spPr>
      </p:pic>
      <p:pic>
        <p:nvPicPr>
          <p:cNvPr id="7" name="Picture 2">
            <a:extLst>
              <a:ext uri="{FF2B5EF4-FFF2-40B4-BE49-F238E27FC236}">
                <a16:creationId xmlns:a16="http://schemas.microsoft.com/office/drawing/2014/main" id="{D07B860F-5145-FE1C-D2F8-86780618A7E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21215" y="5895065"/>
            <a:ext cx="790102" cy="790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388832-9F3B-472F-C55E-7F5DFDDF9C4D}"/>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93437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122177" y="2431485"/>
            <a:ext cx="4840159"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Key knowledge</a:t>
            </a:r>
            <a:endParaRPr lang="en-GB" dirty="0"/>
          </a:p>
        </p:txBody>
      </p:sp>
      <p:sp>
        <p:nvSpPr>
          <p:cNvPr id="9" name="Rounded Rectangle 8">
            <a:extLst>
              <a:ext uri="{FF2B5EF4-FFF2-40B4-BE49-F238E27FC236}">
                <a16:creationId xmlns:a16="http://schemas.microsoft.com/office/drawing/2014/main" id="{8A985030-0A98-D848-B7A7-8D0097EB7303}"/>
              </a:ext>
            </a:extLst>
          </p:cNvPr>
          <p:cNvSpPr/>
          <p:nvPr/>
        </p:nvSpPr>
        <p:spPr>
          <a:xfrm>
            <a:off x="374114" y="325798"/>
            <a:ext cx="9262255"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entury Gothic" panose="020B0502020202020204" pitchFamily="34" charset="0"/>
              </a:rPr>
              <a:t>What are tropical and equatorial climate zones like?</a:t>
            </a:r>
          </a:p>
        </p:txBody>
      </p:sp>
      <p:sp>
        <p:nvSpPr>
          <p:cNvPr id="11" name="Rounded Rectangle 10">
            <a:extLst>
              <a:ext uri="{FF2B5EF4-FFF2-40B4-BE49-F238E27FC236}">
                <a16:creationId xmlns:a16="http://schemas.microsoft.com/office/drawing/2014/main" id="{AF2BF696-2099-414E-AD08-02F8147DC62C}"/>
              </a:ext>
            </a:extLst>
          </p:cNvPr>
          <p:cNvSpPr/>
          <p:nvPr/>
        </p:nvSpPr>
        <p:spPr>
          <a:xfrm>
            <a:off x="7861386" y="1214625"/>
            <a:ext cx="2511340" cy="2732247"/>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374114" y="1214623"/>
            <a:ext cx="6742205" cy="4868405"/>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878615" y="1439642"/>
            <a:ext cx="2844524" cy="3175421"/>
          </a:xfrm>
          <a:prstGeom prst="rect">
            <a:avLst/>
          </a:prstGeom>
          <a:noFill/>
        </p:spPr>
        <p:txBody>
          <a:bodyPr wrap="square" rtlCol="0">
            <a:spAutoFit/>
          </a:bodyPr>
          <a:lstStyle/>
          <a:p>
            <a:pPr marL="0" indent="0">
              <a:lnSpc>
                <a:spcPct val="107000"/>
              </a:lnSpc>
              <a:spcAft>
                <a:spcPts val="800"/>
              </a:spcAft>
              <a:buNone/>
            </a:pPr>
            <a:r>
              <a:rPr lang="en-GB" sz="2400" b="1" u="sng" dirty="0">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dirty="0">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dirty="0">
                <a:latin typeface="Century Gothic" panose="020B0502020202020204" pitchFamily="34" charset="0"/>
              </a:rPr>
              <a:t>equatorial</a:t>
            </a:r>
          </a:p>
          <a:p>
            <a:pPr>
              <a:buClr>
                <a:srgbClr val="F5B333"/>
              </a:buClr>
            </a:pPr>
            <a:r>
              <a:rPr lang="en-GB" sz="2400" dirty="0">
                <a:latin typeface="Century Gothic" panose="020B0502020202020204" pitchFamily="34" charset="0"/>
              </a:rPr>
              <a:t>    climate zone</a:t>
            </a:r>
          </a:p>
          <a:p>
            <a:pPr marL="342900" indent="-342900">
              <a:buClr>
                <a:srgbClr val="F5B333"/>
              </a:buClr>
              <a:buFont typeface="Arial" panose="020B0604020202020204" pitchFamily="34" charset="0"/>
              <a:buChar char="•"/>
            </a:pPr>
            <a:r>
              <a:rPr lang="en-GB" sz="2400" dirty="0">
                <a:latin typeface="Century Gothic" panose="020B0502020202020204" pitchFamily="34" charset="0"/>
              </a:rPr>
              <a:t>rainfall</a:t>
            </a:r>
          </a:p>
          <a:p>
            <a:pPr marL="342900" indent="-342900">
              <a:buClr>
                <a:srgbClr val="F5B333"/>
              </a:buClr>
              <a:buFont typeface="Arial" panose="020B0604020202020204" pitchFamily="34" charset="0"/>
              <a:buChar char="•"/>
            </a:pPr>
            <a:r>
              <a:rPr lang="en-GB" sz="2400" dirty="0">
                <a:latin typeface="Century Gothic" panose="020B0502020202020204" pitchFamily="34" charset="0"/>
              </a:rPr>
              <a:t>season</a:t>
            </a:r>
          </a:p>
          <a:p>
            <a:pPr marL="342900" indent="-342900">
              <a:buClr>
                <a:srgbClr val="F5B333"/>
              </a:buClr>
              <a:buFont typeface="Arial" panose="020B0604020202020204" pitchFamily="34" charset="0"/>
              <a:buChar char="•"/>
            </a:pPr>
            <a:r>
              <a:rPr lang="en-GB" sz="2400" dirty="0">
                <a:latin typeface="Century Gothic" panose="020B0502020202020204" pitchFamily="34" charset="0"/>
              </a:rPr>
              <a:t>temperature</a:t>
            </a:r>
          </a:p>
          <a:p>
            <a:endParaRPr lang="en-GB" sz="2400" dirty="0">
              <a:latin typeface="Century Gothic" panose="020B0502020202020204" pitchFamily="34" charset="0"/>
            </a:endParaRPr>
          </a:p>
          <a:p>
            <a:endParaRPr lang="en-GB" sz="2400" dirty="0">
              <a:latin typeface="Century Gothic" panose="020B0502020202020204" pitchFamily="34" charset="0"/>
            </a:endParaRPr>
          </a:p>
        </p:txBody>
      </p:sp>
      <p:sp>
        <p:nvSpPr>
          <p:cNvPr id="15" name="TextBox 14">
            <a:extLst>
              <a:ext uri="{FF2B5EF4-FFF2-40B4-BE49-F238E27FC236}">
                <a16:creationId xmlns:a16="http://schemas.microsoft.com/office/drawing/2014/main" id="{E3ADB613-8A00-8D40-86AA-C7C9E8217C0D}"/>
              </a:ext>
            </a:extLst>
          </p:cNvPr>
          <p:cNvSpPr txBox="1"/>
          <p:nvPr/>
        </p:nvSpPr>
        <p:spPr>
          <a:xfrm>
            <a:off x="448496" y="1439642"/>
            <a:ext cx="6742205" cy="4643387"/>
          </a:xfrm>
          <a:prstGeom prst="rect">
            <a:avLst/>
          </a:prstGeom>
          <a:noFill/>
        </p:spPr>
        <p:txBody>
          <a:bodyPr wrap="square" rtlCol="0">
            <a:spAutoFit/>
          </a:bodyPr>
          <a:lstStyle/>
          <a:p>
            <a:pPr>
              <a:lnSpc>
                <a:spcPct val="107000"/>
              </a:lnSpc>
              <a:spcAft>
                <a:spcPts val="800"/>
              </a:spcAft>
            </a:pPr>
            <a:r>
              <a:rPr lang="en-GB" sz="2400" b="1" u="sng" dirty="0">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dirty="0">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spcBef>
                <a:spcPts val="1000"/>
              </a:spcBef>
              <a:spcAft>
                <a:spcPts val="800"/>
              </a:spcAft>
              <a:buClr>
                <a:srgbClr val="F5B333"/>
              </a:buClr>
              <a:buFont typeface="Arial" panose="020B0604020202020204" pitchFamily="34" charset="0"/>
              <a:buChar char="•"/>
            </a:pPr>
            <a:r>
              <a:rPr lang="en-GB" sz="2200" dirty="0">
                <a:latin typeface="Century Gothic" panose="020B0502020202020204" pitchFamily="34" charset="0"/>
              </a:rPr>
              <a:t>Tropical climate zones are located either side of the equatorial climate zones.</a:t>
            </a:r>
          </a:p>
          <a:p>
            <a:pPr marL="342900" indent="-342900">
              <a:lnSpc>
                <a:spcPct val="107000"/>
              </a:lnSpc>
              <a:spcBef>
                <a:spcPts val="1000"/>
              </a:spcBef>
              <a:spcAft>
                <a:spcPts val="800"/>
              </a:spcAft>
              <a:buClr>
                <a:srgbClr val="F5B333"/>
              </a:buClr>
              <a:buFont typeface="Arial" panose="020B0604020202020204" pitchFamily="34" charset="0"/>
              <a:buChar char="•"/>
            </a:pPr>
            <a:r>
              <a:rPr lang="en-GB" sz="2200" dirty="0">
                <a:latin typeface="Century Gothic" panose="020B0502020202020204" pitchFamily="34" charset="0"/>
              </a:rPr>
              <a:t>Tropical climate zones have two very different seasons: a rainy season and a dry season.</a:t>
            </a:r>
          </a:p>
          <a:p>
            <a:pPr marL="342900" indent="-342900">
              <a:lnSpc>
                <a:spcPct val="107000"/>
              </a:lnSpc>
              <a:spcBef>
                <a:spcPts val="1000"/>
              </a:spcBef>
              <a:spcAft>
                <a:spcPts val="800"/>
              </a:spcAft>
              <a:buClr>
                <a:srgbClr val="F5B333"/>
              </a:buClr>
              <a:buFont typeface="Arial" panose="020B0604020202020204" pitchFamily="34" charset="0"/>
              <a:buChar char="•"/>
            </a:pPr>
            <a:r>
              <a:rPr lang="en-GB" sz="2200" dirty="0">
                <a:latin typeface="Century Gothic" panose="020B0502020202020204" pitchFamily="34" charset="0"/>
              </a:rPr>
              <a:t>Equatorial climate zones are found along the Equator.</a:t>
            </a:r>
          </a:p>
          <a:p>
            <a:pPr marL="342900" indent="-342900">
              <a:lnSpc>
                <a:spcPct val="107000"/>
              </a:lnSpc>
              <a:spcBef>
                <a:spcPts val="1000"/>
              </a:spcBef>
              <a:spcAft>
                <a:spcPts val="800"/>
              </a:spcAft>
              <a:buClr>
                <a:srgbClr val="F5B333"/>
              </a:buClr>
              <a:buFont typeface="Arial" panose="020B0604020202020204" pitchFamily="34" charset="0"/>
              <a:buChar char="•"/>
            </a:pPr>
            <a:r>
              <a:rPr lang="en-GB" sz="2200" dirty="0">
                <a:latin typeface="Century Gothic" panose="020B0502020202020204" pitchFamily="34" charset="0"/>
              </a:rPr>
              <a:t>Equatorial climate zones are hot and humid all year round.</a:t>
            </a:r>
          </a:p>
        </p:txBody>
      </p:sp>
      <p:pic>
        <p:nvPicPr>
          <p:cNvPr id="1026" name="Picture 2">
            <a:extLst>
              <a:ext uri="{FF2B5EF4-FFF2-40B4-BE49-F238E27FC236}">
                <a16:creationId xmlns:a16="http://schemas.microsoft.com/office/drawing/2014/main" id="{4800A058-A4D2-E1A9-FB63-9B15E1ECA33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57603" y="5998865"/>
            <a:ext cx="734783" cy="7347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24D9750-1574-2FE1-3F1B-6CAD01155A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6865" y="4520572"/>
            <a:ext cx="1765504" cy="2337428"/>
          </a:xfrm>
          <a:prstGeom prst="rect">
            <a:avLst/>
          </a:prstGeom>
        </p:spPr>
      </p:pic>
      <p:sp>
        <p:nvSpPr>
          <p:cNvPr id="2" name="TextBox 1">
            <a:extLst>
              <a:ext uri="{FF2B5EF4-FFF2-40B4-BE49-F238E27FC236}">
                <a16:creationId xmlns:a16="http://schemas.microsoft.com/office/drawing/2014/main" id="{EC9A2E64-3766-936B-19D1-4B155E037DEC}"/>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26350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nature, outdoor, hill&#10;&#10;Description automatically generated">
            <a:extLst>
              <a:ext uri="{FF2B5EF4-FFF2-40B4-BE49-F238E27FC236}">
                <a16:creationId xmlns:a16="http://schemas.microsoft.com/office/drawing/2014/main" id="{66726CFF-C2CE-2A05-5C75-6BFBF3B068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2437" y="2508093"/>
            <a:ext cx="4318347" cy="2429071"/>
          </a:xfrm>
          <a:prstGeom prst="rect">
            <a:avLst/>
          </a:prstGeom>
        </p:spPr>
      </p:pic>
      <p:sp>
        <p:nvSpPr>
          <p:cNvPr id="2" name="Rectangle: Rounded Corners 1">
            <a:extLst>
              <a:ext uri="{FF2B5EF4-FFF2-40B4-BE49-F238E27FC236}">
                <a16:creationId xmlns:a16="http://schemas.microsoft.com/office/drawing/2014/main" id="{721762FD-A94B-7C6E-A1F7-C5984E046D2D}"/>
              </a:ext>
            </a:extLst>
          </p:cNvPr>
          <p:cNvSpPr/>
          <p:nvPr/>
        </p:nvSpPr>
        <p:spPr>
          <a:xfrm>
            <a:off x="356116" y="1095270"/>
            <a:ext cx="5280045" cy="5456255"/>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0807" y="1493155"/>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Read</a:t>
            </a:r>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8863252"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709245-20EE-3946-B8CA-74DC2851FFCD}"/>
              </a:ext>
            </a:extLst>
          </p:cNvPr>
          <p:cNvSpPr txBox="1"/>
          <p:nvPr/>
        </p:nvSpPr>
        <p:spPr>
          <a:xfrm>
            <a:off x="622392" y="407270"/>
            <a:ext cx="8863252"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What is the climate like in a t</a:t>
            </a:r>
            <a:r>
              <a:rPr lang="en-US" sz="2800" b="1" i="0" dirty="0">
                <a:solidFill>
                  <a:schemeClr val="bg1"/>
                </a:solidFill>
                <a:latin typeface="Century Gothic" panose="020B0502020202020204" pitchFamily="34" charset="0"/>
              </a:rPr>
              <a:t>ropical climate zone?</a:t>
            </a:r>
          </a:p>
        </p:txBody>
      </p:sp>
      <p:pic>
        <p:nvPicPr>
          <p:cNvPr id="15" name="Picture 14" descr="Icon&#10;&#10;Description automatically generated with medium confidence">
            <a:extLst>
              <a:ext uri="{FF2B5EF4-FFF2-40B4-BE49-F238E27FC236}">
                <a16:creationId xmlns:a16="http://schemas.microsoft.com/office/drawing/2014/main" id="{A12C44FF-4AAB-FB88-A178-B9917A5881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0623" y="4636455"/>
            <a:ext cx="1852070" cy="2048731"/>
          </a:xfrm>
          <a:prstGeom prst="rect">
            <a:avLst/>
          </a:prstGeom>
        </p:spPr>
      </p:pic>
      <p:sp>
        <p:nvSpPr>
          <p:cNvPr id="8" name="TextBox 7">
            <a:extLst>
              <a:ext uri="{FF2B5EF4-FFF2-40B4-BE49-F238E27FC236}">
                <a16:creationId xmlns:a16="http://schemas.microsoft.com/office/drawing/2014/main" id="{A5F1AC1C-90DA-202A-7AEE-C50FEE50F03F}"/>
              </a:ext>
            </a:extLst>
          </p:cNvPr>
          <p:cNvSpPr txBox="1"/>
          <p:nvPr/>
        </p:nvSpPr>
        <p:spPr>
          <a:xfrm>
            <a:off x="622392" y="1321972"/>
            <a:ext cx="5013769" cy="4801314"/>
          </a:xfrm>
          <a:prstGeom prst="rect">
            <a:avLst/>
          </a:prstGeom>
          <a:noFill/>
        </p:spPr>
        <p:txBody>
          <a:bodyPr wrap="square">
            <a:spAutoFit/>
          </a:bodyPr>
          <a:lstStyle/>
          <a:p>
            <a:pPr marL="0" indent="0">
              <a:spcAft>
                <a:spcPts val="800"/>
              </a:spcAft>
              <a:buClr>
                <a:srgbClr val="F5B333"/>
              </a:buClr>
              <a:buNone/>
            </a:pPr>
            <a:r>
              <a:rPr lang="en-GB" sz="2200" dirty="0">
                <a:solidFill>
                  <a:srgbClr val="211D1E"/>
                </a:solidFill>
                <a:effectLst/>
                <a:latin typeface="Century Gothic" panose="020B0502020202020204" pitchFamily="34" charset="0"/>
                <a:ea typeface="Calibri" panose="020F0502020204030204" pitchFamily="34" charset="0"/>
                <a:cs typeface="Century Gothic Pro"/>
              </a:rPr>
              <a:t>The </a:t>
            </a:r>
            <a:r>
              <a:rPr lang="en-GB" sz="2200" b="1" dirty="0">
                <a:solidFill>
                  <a:srgbClr val="211D1E"/>
                </a:solidFill>
                <a:effectLst/>
                <a:latin typeface="Century Gothic" panose="020B0502020202020204" pitchFamily="34" charset="0"/>
                <a:ea typeface="Calibri" panose="020F0502020204030204" pitchFamily="34" charset="0"/>
                <a:cs typeface="Century Gothic Pro"/>
              </a:rPr>
              <a:t>tropical climate zones</a:t>
            </a:r>
            <a:r>
              <a:rPr lang="en-GB" sz="2200" dirty="0">
                <a:solidFill>
                  <a:srgbClr val="211D1E"/>
                </a:solidFill>
                <a:effectLst/>
                <a:latin typeface="Century Gothic" panose="020B0502020202020204" pitchFamily="34" charset="0"/>
                <a:ea typeface="Calibri" panose="020F0502020204030204" pitchFamily="34" charset="0"/>
                <a:cs typeface="Century Gothic Pro"/>
              </a:rPr>
              <a:t> are mostly found between the Tropic of Cancer and the Tropic of Capricorn, but not along the Equator.</a:t>
            </a:r>
          </a:p>
          <a:p>
            <a:pPr marL="0" indent="0">
              <a:spcAft>
                <a:spcPts val="800"/>
              </a:spcAft>
              <a:buClr>
                <a:srgbClr val="F5B333"/>
              </a:buClr>
              <a:buNone/>
            </a:pPr>
            <a:r>
              <a:rPr lang="en-GB" sz="2200" dirty="0">
                <a:solidFill>
                  <a:srgbClr val="211D1E"/>
                </a:solidFill>
                <a:effectLst/>
                <a:latin typeface="Century Gothic" panose="020B0502020202020204" pitchFamily="34" charset="0"/>
                <a:ea typeface="Calibri" panose="020F0502020204030204" pitchFamily="34" charset="0"/>
                <a:cs typeface="Century Gothic Pro"/>
              </a:rPr>
              <a:t>They are either side of the equatorial climate zones. </a:t>
            </a:r>
          </a:p>
          <a:p>
            <a:pPr marL="0" indent="0">
              <a:spcAft>
                <a:spcPts val="800"/>
              </a:spcAft>
              <a:buClr>
                <a:srgbClr val="F5B333"/>
              </a:buClr>
              <a:buNone/>
            </a:pPr>
            <a:r>
              <a:rPr lang="en-GB" sz="2200" dirty="0">
                <a:solidFill>
                  <a:srgbClr val="211D1E"/>
                </a:solidFill>
                <a:effectLst/>
                <a:latin typeface="Century Gothic" panose="020B0502020202020204" pitchFamily="34" charset="0"/>
                <a:ea typeface="Calibri" panose="020F0502020204030204" pitchFamily="34" charset="0"/>
                <a:cs typeface="Century Gothic Pro"/>
              </a:rPr>
              <a:t>Places in the tropical climate zones have two very different </a:t>
            </a:r>
            <a:r>
              <a:rPr lang="en-GB" sz="2200" b="1" dirty="0">
                <a:solidFill>
                  <a:srgbClr val="211D1E"/>
                </a:solidFill>
                <a:effectLst/>
                <a:latin typeface="Century Gothic" panose="020B0502020202020204" pitchFamily="34" charset="0"/>
                <a:ea typeface="Calibri" panose="020F0502020204030204" pitchFamily="34" charset="0"/>
                <a:cs typeface="Century Gothic Pro"/>
              </a:rPr>
              <a:t>seasons</a:t>
            </a:r>
            <a:r>
              <a:rPr lang="en-GB" sz="2200" dirty="0">
                <a:solidFill>
                  <a:srgbClr val="211D1E"/>
                </a:solidFill>
                <a:effectLst/>
                <a:latin typeface="Century Gothic" panose="020B0502020202020204" pitchFamily="34" charset="0"/>
                <a:ea typeface="Calibri" panose="020F0502020204030204" pitchFamily="34" charset="0"/>
                <a:cs typeface="Century Gothic Pro"/>
              </a:rPr>
              <a:t>: </a:t>
            </a:r>
            <a:r>
              <a:rPr lang="en-GB" sz="2200" dirty="0">
                <a:solidFill>
                  <a:srgbClr val="211D1E"/>
                </a:solidFill>
                <a:latin typeface="Century Gothic" panose="020B0502020202020204" pitchFamily="34" charset="0"/>
                <a:ea typeface="Calibri" panose="020F0502020204030204" pitchFamily="34" charset="0"/>
                <a:cs typeface="Century Gothic Pro"/>
              </a:rPr>
              <a:t>a</a:t>
            </a:r>
            <a:r>
              <a:rPr lang="en-GB" sz="2200" dirty="0">
                <a:solidFill>
                  <a:srgbClr val="211D1E"/>
                </a:solidFill>
                <a:effectLst/>
                <a:latin typeface="Century Gothic" panose="020B0502020202020204" pitchFamily="34" charset="0"/>
                <a:ea typeface="Calibri" panose="020F0502020204030204" pitchFamily="34" charset="0"/>
                <a:cs typeface="Century Gothic Pro"/>
              </a:rPr>
              <a:t> rainy season and a dry season.</a:t>
            </a:r>
            <a:endParaRPr lang="en-GB" sz="2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spcAft>
                <a:spcPts val="800"/>
              </a:spcAft>
              <a:buClr>
                <a:srgbClr val="F5B333"/>
              </a:buClr>
              <a:buNone/>
            </a:pPr>
            <a:r>
              <a:rPr lang="en-GB" sz="2200" dirty="0">
                <a:solidFill>
                  <a:srgbClr val="211D1E"/>
                </a:solidFill>
                <a:effectLst/>
                <a:latin typeface="Century Gothic" panose="020B0502020202020204" pitchFamily="34" charset="0"/>
                <a:ea typeface="Calibri" panose="020F0502020204030204" pitchFamily="34" charset="0"/>
                <a:cs typeface="Century Gothic Pro"/>
              </a:rPr>
              <a:t>The rainy season (the summer) is hot and wet. The dry season (the winter) is very hot and very dry.</a:t>
            </a:r>
            <a:endParaRPr lang="en-GB" sz="2200" dirty="0"/>
          </a:p>
        </p:txBody>
      </p:sp>
      <p:sp>
        <p:nvSpPr>
          <p:cNvPr id="3" name="TextBox 2">
            <a:extLst>
              <a:ext uri="{FF2B5EF4-FFF2-40B4-BE49-F238E27FC236}">
                <a16:creationId xmlns:a16="http://schemas.microsoft.com/office/drawing/2014/main" id="{CEFB0816-95DD-8036-EB4C-48ADE08A9DFE}"/>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
        <p:nvSpPr>
          <p:cNvPr id="11" name="TextBox 10">
            <a:extLst>
              <a:ext uri="{FF2B5EF4-FFF2-40B4-BE49-F238E27FC236}">
                <a16:creationId xmlns:a16="http://schemas.microsoft.com/office/drawing/2014/main" id="{C7A28D8F-5078-2252-AA81-A1EA68316AED}"/>
              </a:ext>
            </a:extLst>
          </p:cNvPr>
          <p:cNvSpPr txBox="1"/>
          <p:nvPr/>
        </p:nvSpPr>
        <p:spPr>
          <a:xfrm>
            <a:off x="5906052" y="1323008"/>
            <a:ext cx="40021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Tropical rainforest regions of the world - 4th level Geography - Video - BBC Bitesize</a:t>
            </a:r>
            <a:endParaRPr lang="en-US"/>
          </a:p>
        </p:txBody>
      </p:sp>
    </p:spTree>
    <p:extLst>
      <p:ext uri="{BB962C8B-B14F-4D97-AF65-F5344CB8AC3E}">
        <p14:creationId xmlns:p14="http://schemas.microsoft.com/office/powerpoint/2010/main" val="163717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ree, outdoor, plant, palm&#10;&#10;Description automatically generated">
            <a:extLst>
              <a:ext uri="{FF2B5EF4-FFF2-40B4-BE49-F238E27FC236}">
                <a16:creationId xmlns:a16="http://schemas.microsoft.com/office/drawing/2014/main" id="{4E0BAA73-35CE-4B93-FD5A-D1A6C36776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4223" y="1964148"/>
            <a:ext cx="4402359" cy="2929702"/>
          </a:xfrm>
          <a:prstGeom prst="rect">
            <a:avLst/>
          </a:prstGeom>
        </p:spPr>
      </p:pic>
      <p:sp>
        <p:nvSpPr>
          <p:cNvPr id="3" name="Rectangle: Rounded Corners 2">
            <a:extLst>
              <a:ext uri="{FF2B5EF4-FFF2-40B4-BE49-F238E27FC236}">
                <a16:creationId xmlns:a16="http://schemas.microsoft.com/office/drawing/2014/main" id="{6826DE78-4F69-82D0-6FB1-7DC43E6ED14B}"/>
              </a:ext>
            </a:extLst>
          </p:cNvPr>
          <p:cNvSpPr/>
          <p:nvPr/>
        </p:nvSpPr>
        <p:spPr>
          <a:xfrm>
            <a:off x="376413" y="1085222"/>
            <a:ext cx="5719587" cy="4742822"/>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7816BC-B5DD-E941-A971-79035DF7E2C2}"/>
              </a:ext>
            </a:extLst>
          </p:cNvPr>
          <p:cNvSpPr/>
          <p:nvPr/>
        </p:nvSpPr>
        <p:spPr>
          <a:xfrm>
            <a:off x="11040532"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60510"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Read</a:t>
            </a:r>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9536492"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709245-20EE-3946-B8CA-74DC2851FFCD}"/>
              </a:ext>
            </a:extLst>
          </p:cNvPr>
          <p:cNvSpPr txBox="1"/>
          <p:nvPr/>
        </p:nvSpPr>
        <p:spPr>
          <a:xfrm>
            <a:off x="622392" y="383063"/>
            <a:ext cx="9536492"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What is the climate like in an equatorial </a:t>
            </a:r>
            <a:r>
              <a:rPr lang="en-US" sz="2800" b="1" i="0" dirty="0">
                <a:solidFill>
                  <a:schemeClr val="bg1"/>
                </a:solidFill>
                <a:latin typeface="Century Gothic" panose="020B0502020202020204" pitchFamily="34" charset="0"/>
              </a:rPr>
              <a:t>climate zone?</a:t>
            </a:r>
          </a:p>
        </p:txBody>
      </p:sp>
      <p:pic>
        <p:nvPicPr>
          <p:cNvPr id="11" name="Picture 10" descr="Icon&#10;&#10;Description automatically generated with medium confidence">
            <a:extLst>
              <a:ext uri="{FF2B5EF4-FFF2-40B4-BE49-F238E27FC236}">
                <a16:creationId xmlns:a16="http://schemas.microsoft.com/office/drawing/2014/main" id="{71B87AA3-BF7A-0EA0-3A5E-CA346FD4C6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0623" y="4636455"/>
            <a:ext cx="1852070" cy="2048731"/>
          </a:xfrm>
          <a:prstGeom prst="rect">
            <a:avLst/>
          </a:prstGeom>
        </p:spPr>
      </p:pic>
      <p:sp>
        <p:nvSpPr>
          <p:cNvPr id="8" name="TextBox 7">
            <a:extLst>
              <a:ext uri="{FF2B5EF4-FFF2-40B4-BE49-F238E27FC236}">
                <a16:creationId xmlns:a16="http://schemas.microsoft.com/office/drawing/2014/main" id="{F78DD0E3-72D5-DB9E-E9D7-01BA44E21921}"/>
              </a:ext>
            </a:extLst>
          </p:cNvPr>
          <p:cNvSpPr txBox="1"/>
          <p:nvPr/>
        </p:nvSpPr>
        <p:spPr>
          <a:xfrm>
            <a:off x="528123" y="1469488"/>
            <a:ext cx="5531613" cy="3919022"/>
          </a:xfrm>
          <a:prstGeom prst="rect">
            <a:avLst/>
          </a:prstGeom>
          <a:noFill/>
        </p:spPr>
        <p:txBody>
          <a:bodyPr wrap="square">
            <a:spAutoFit/>
          </a:bodyPr>
          <a:lstStyle/>
          <a:p>
            <a:pPr>
              <a:spcAft>
                <a:spcPts val="800"/>
              </a:spcAft>
            </a:pPr>
            <a:r>
              <a:rPr lang="en-GB" sz="2200" kern="1200" dirty="0">
                <a:solidFill>
                  <a:srgbClr val="211D1E"/>
                </a:solidFill>
                <a:effectLst/>
                <a:latin typeface="Century Gothic" panose="020B0502020202020204" pitchFamily="34" charset="0"/>
                <a:ea typeface="Calibri" panose="020F0502020204030204" pitchFamily="34" charset="0"/>
                <a:cs typeface="Century Gothic Pro"/>
              </a:rPr>
              <a:t>The </a:t>
            </a:r>
            <a:r>
              <a:rPr lang="en-GB" sz="2200" b="1" kern="1200" dirty="0">
                <a:solidFill>
                  <a:srgbClr val="211D1E"/>
                </a:solidFill>
                <a:effectLst/>
                <a:latin typeface="Century Gothic" panose="020B0502020202020204" pitchFamily="34" charset="0"/>
                <a:ea typeface="Calibri" panose="020F0502020204030204" pitchFamily="34" charset="0"/>
                <a:cs typeface="Century Gothic Pro"/>
              </a:rPr>
              <a:t>equatorial climate zones</a:t>
            </a:r>
            <a:r>
              <a:rPr lang="en-GB" sz="2200" kern="1200" dirty="0">
                <a:solidFill>
                  <a:srgbClr val="211D1E"/>
                </a:solidFill>
                <a:effectLst/>
                <a:latin typeface="Century Gothic" panose="020B0502020202020204" pitchFamily="34" charset="0"/>
                <a:ea typeface="Calibri" panose="020F0502020204030204" pitchFamily="34" charset="0"/>
                <a:cs typeface="Century Gothic Pro"/>
              </a:rPr>
              <a:t> are found along the Equator. The Sun’s heat is the most intense here, and so places in equatorial climate zones are hot all year round. There is also heavy </a:t>
            </a:r>
            <a:r>
              <a:rPr lang="en-GB" sz="2200" b="1" kern="1200" dirty="0">
                <a:solidFill>
                  <a:srgbClr val="211D1E"/>
                </a:solidFill>
                <a:effectLst/>
                <a:latin typeface="Century Gothic" panose="020B0502020202020204" pitchFamily="34" charset="0"/>
                <a:ea typeface="Calibri" panose="020F0502020204030204" pitchFamily="34" charset="0"/>
                <a:cs typeface="Century Gothic Pro"/>
              </a:rPr>
              <a:t>rainfall </a:t>
            </a:r>
            <a:r>
              <a:rPr lang="en-GB" sz="2200" kern="1200" dirty="0">
                <a:solidFill>
                  <a:srgbClr val="211D1E"/>
                </a:solidFill>
                <a:effectLst/>
                <a:latin typeface="Century Gothic" panose="020B0502020202020204" pitchFamily="34" charset="0"/>
                <a:ea typeface="Calibri" panose="020F0502020204030204" pitchFamily="34" charset="0"/>
                <a:cs typeface="Century Gothic Pro"/>
              </a:rPr>
              <a:t>throughout the year and the air nearly always feels humid.</a:t>
            </a:r>
            <a:endParaRPr lang="en-GB" sz="2200" dirty="0">
              <a:effectLst/>
              <a:latin typeface="Century Gothic" panose="020B0502020202020204" pitchFamily="34" charset="0"/>
              <a:ea typeface="Times New Roman" panose="02020603050405020304" pitchFamily="18" charset="0"/>
            </a:endParaRPr>
          </a:p>
          <a:p>
            <a:pPr>
              <a:spcAft>
                <a:spcPts val="800"/>
              </a:spcAft>
            </a:pPr>
            <a:r>
              <a:rPr lang="en-GB" sz="2200" kern="1200" dirty="0">
                <a:solidFill>
                  <a:srgbClr val="211D1E"/>
                </a:solidFill>
                <a:effectLst/>
                <a:latin typeface="Century Gothic" panose="020B0502020202020204" pitchFamily="34" charset="0"/>
                <a:ea typeface="Calibri" panose="020F0502020204030204" pitchFamily="34" charset="0"/>
                <a:cs typeface="Century Gothic Pro"/>
              </a:rPr>
              <a:t>All of the tropical rainforests are in equatorial climate zones (even</a:t>
            </a:r>
            <a:r>
              <a:rPr lang="en-GB" sz="2200" dirty="0">
                <a:latin typeface="Century Gothic" panose="020B0502020202020204" pitchFamily="34" charset="0"/>
                <a:ea typeface="Calibri" panose="020F0502020204030204" pitchFamily="34" charset="0"/>
              </a:rPr>
              <a:t> </a:t>
            </a:r>
            <a:r>
              <a:rPr lang="en-GB" sz="2200" kern="1200" dirty="0">
                <a:solidFill>
                  <a:srgbClr val="211D1E"/>
                </a:solidFill>
                <a:effectLst/>
                <a:latin typeface="Century Gothic" panose="020B0502020202020204" pitchFamily="34" charset="0"/>
                <a:ea typeface="Calibri" panose="020F0502020204030204" pitchFamily="34" charset="0"/>
                <a:cs typeface="Century Gothic Pro"/>
              </a:rPr>
              <a:t>though they sound like they should be in the tropical climate zones).</a:t>
            </a:r>
            <a:endParaRPr lang="en-GB" sz="2200" dirty="0">
              <a:effectLst/>
              <a:latin typeface="Century Gothic" panose="020B0502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9BECBFC8-B8B0-3EDC-A521-01BFA7F38F55}"/>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40155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12E195-EB5F-3BF5-E766-F6184DE9D05B}"/>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F526DF75-81BF-4FD2-6EB9-87469AFE86DB}"/>
              </a:ext>
            </a:extLst>
          </p:cNvPr>
          <p:cNvSpPr txBox="1">
            <a:spLocks/>
          </p:cNvSpPr>
          <p:nvPr/>
        </p:nvSpPr>
        <p:spPr>
          <a:xfrm rot="5400000">
            <a:off x="9508200" y="1933947"/>
            <a:ext cx="4042718" cy="74429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Investigate</a:t>
            </a:r>
          </a:p>
          <a:p>
            <a:pPr marL="0" indent="0">
              <a:buFont typeface="Arial" panose="020B0604020202020204" pitchFamily="34" charset="0"/>
              <a:buNone/>
            </a:pPr>
            <a:endParaRPr lang="en-GB" dirty="0"/>
          </a:p>
        </p:txBody>
      </p:sp>
      <p:sp>
        <p:nvSpPr>
          <p:cNvPr id="2" name="Rectangle: Rounded Corners 1">
            <a:extLst>
              <a:ext uri="{FF2B5EF4-FFF2-40B4-BE49-F238E27FC236}">
                <a16:creationId xmlns:a16="http://schemas.microsoft.com/office/drawing/2014/main" id="{2571556A-FD2B-9620-F3D1-EC43F0519FD4}"/>
              </a:ext>
            </a:extLst>
          </p:cNvPr>
          <p:cNvSpPr/>
          <p:nvPr/>
        </p:nvSpPr>
        <p:spPr>
          <a:xfrm>
            <a:off x="622392" y="1188720"/>
            <a:ext cx="6964113" cy="830997"/>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44051"/>
            <a:ext cx="8702478" cy="569543"/>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663492" y="443375"/>
            <a:ext cx="9862268" cy="523220"/>
          </a:xfrm>
          <a:prstGeom prst="rect">
            <a:avLst/>
          </a:prstGeom>
          <a:noFill/>
        </p:spPr>
        <p:txBody>
          <a:bodyPr wrap="square" rtlCol="0">
            <a:spAutoFit/>
          </a:bodyPr>
          <a:lstStyle/>
          <a:p>
            <a:r>
              <a:rPr lang="en-US" sz="2800" b="1" dirty="0">
                <a:solidFill>
                  <a:srgbClr val="D2451D"/>
                </a:solidFill>
                <a:latin typeface="Century Gothic" panose="020B0502020202020204" pitchFamily="34" charset="0"/>
              </a:rPr>
              <a:t>Find the equatorial and tropical zones in an atlas</a:t>
            </a:r>
            <a:endParaRPr lang="en-US" sz="2800" b="1" i="0" dirty="0">
              <a:solidFill>
                <a:srgbClr val="D2451D"/>
              </a:solidFill>
              <a:latin typeface="Century Gothic" panose="020B0502020202020204" pitchFamily="34" charset="0"/>
            </a:endParaRPr>
          </a:p>
        </p:txBody>
      </p:sp>
      <p:sp>
        <p:nvSpPr>
          <p:cNvPr id="5" name="TextBox 4">
            <a:extLst>
              <a:ext uri="{FF2B5EF4-FFF2-40B4-BE49-F238E27FC236}">
                <a16:creationId xmlns:a16="http://schemas.microsoft.com/office/drawing/2014/main" id="{6E2A9D50-A7F7-4311-8E68-7BB21E5FD2EA}"/>
              </a:ext>
            </a:extLst>
          </p:cNvPr>
          <p:cNvSpPr txBox="1"/>
          <p:nvPr/>
        </p:nvSpPr>
        <p:spPr>
          <a:xfrm>
            <a:off x="622392" y="1188720"/>
            <a:ext cx="9540240" cy="830997"/>
          </a:xfrm>
          <a:prstGeom prst="rect">
            <a:avLst/>
          </a:prstGeom>
          <a:noFill/>
        </p:spPr>
        <p:txBody>
          <a:bodyPr wrap="square" rtlCol="0">
            <a:spAutoFit/>
          </a:bodyPr>
          <a:lstStyle/>
          <a:p>
            <a:r>
              <a:rPr lang="en-GB" sz="2400" dirty="0">
                <a:latin typeface="Century Gothic" panose="020B0502020202020204" pitchFamily="34" charset="0"/>
              </a:rPr>
              <a:t>Colour the equatorial zones on the map </a:t>
            </a:r>
            <a:r>
              <a:rPr lang="en-GB" sz="2400" dirty="0">
                <a:solidFill>
                  <a:srgbClr val="FF0000"/>
                </a:solidFill>
                <a:latin typeface="Century Gothic" panose="020B0502020202020204" pitchFamily="34" charset="0"/>
              </a:rPr>
              <a:t>red</a:t>
            </a:r>
            <a:r>
              <a:rPr lang="en-GB" sz="2400" dirty="0">
                <a:latin typeface="Century Gothic" panose="020B0502020202020204" pitchFamily="34" charset="0"/>
              </a:rPr>
              <a:t>. </a:t>
            </a:r>
          </a:p>
          <a:p>
            <a:r>
              <a:rPr lang="en-GB" sz="2400" dirty="0">
                <a:latin typeface="Century Gothic" panose="020B0502020202020204" pitchFamily="34" charset="0"/>
              </a:rPr>
              <a:t>Colour the tropical zones on the map </a:t>
            </a:r>
            <a:r>
              <a:rPr lang="en-GB" sz="2400" dirty="0">
                <a:solidFill>
                  <a:srgbClr val="FFC000"/>
                </a:solidFill>
                <a:latin typeface="Century Gothic" panose="020B0502020202020204" pitchFamily="34" charset="0"/>
              </a:rPr>
              <a:t>orange</a:t>
            </a:r>
            <a:r>
              <a:rPr lang="en-GB" sz="2400" dirty="0">
                <a:latin typeface="Century Gothic" panose="020B0502020202020204" pitchFamily="34" charset="0"/>
              </a:rPr>
              <a:t>.</a:t>
            </a:r>
          </a:p>
        </p:txBody>
      </p:sp>
      <p:pic>
        <p:nvPicPr>
          <p:cNvPr id="8" name="Picture 7" descr="Diagram&#10;&#10;Description automatically generated">
            <a:extLst>
              <a:ext uri="{FF2B5EF4-FFF2-40B4-BE49-F238E27FC236}">
                <a16:creationId xmlns:a16="http://schemas.microsoft.com/office/drawing/2014/main" id="{A07DFDE0-976B-D768-5545-C50827BE2E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884" y="2178382"/>
            <a:ext cx="9408160" cy="4539385"/>
          </a:xfrm>
          <a:prstGeom prst="rect">
            <a:avLst/>
          </a:prstGeom>
        </p:spPr>
      </p:pic>
      <p:pic>
        <p:nvPicPr>
          <p:cNvPr id="7" name="Picture 6" descr="A picture containing text, toy&#10;&#10;Description automatically generated">
            <a:extLst>
              <a:ext uri="{FF2B5EF4-FFF2-40B4-BE49-F238E27FC236}">
                <a16:creationId xmlns:a16="http://schemas.microsoft.com/office/drawing/2014/main" id="{4EA1A961-0534-5F2F-E178-4C2F1455D0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07281" y="3834978"/>
            <a:ext cx="1151467" cy="2563162"/>
          </a:xfrm>
          <a:prstGeom prst="rect">
            <a:avLst/>
          </a:prstGeom>
        </p:spPr>
      </p:pic>
      <p:sp>
        <p:nvSpPr>
          <p:cNvPr id="3" name="TextBox 2">
            <a:extLst>
              <a:ext uri="{FF2B5EF4-FFF2-40B4-BE49-F238E27FC236}">
                <a16:creationId xmlns:a16="http://schemas.microsoft.com/office/drawing/2014/main" id="{3ACBD38A-DC15-4190-D311-0F34856A9B68}"/>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pic>
        <p:nvPicPr>
          <p:cNvPr id="1026" name="Picture 2">
            <a:extLst>
              <a:ext uri="{FF2B5EF4-FFF2-40B4-BE49-F238E27FC236}">
                <a16:creationId xmlns:a16="http://schemas.microsoft.com/office/drawing/2014/main" id="{EBD1F38F-2E33-7EE4-A6CC-45F40A44602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292032" y="6053978"/>
            <a:ext cx="746605" cy="74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525304" y="1916844"/>
            <a:ext cx="4010820" cy="74660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Investigate </a:t>
            </a:r>
          </a:p>
          <a:p>
            <a:pPr marL="0" indent="0">
              <a:buFont typeface="Arial" panose="020B0604020202020204" pitchFamily="34" charset="0"/>
              <a:buNone/>
            </a:pPr>
            <a:endParaRPr lang="en-GB" dirty="0"/>
          </a:p>
        </p:txBody>
      </p:sp>
      <p:pic>
        <p:nvPicPr>
          <p:cNvPr id="14" name="Picture 13" descr="A picture containing text, toy&#10;&#10;Description automatically generated">
            <a:extLst>
              <a:ext uri="{FF2B5EF4-FFF2-40B4-BE49-F238E27FC236}">
                <a16:creationId xmlns:a16="http://schemas.microsoft.com/office/drawing/2014/main" id="{F787F48C-7344-6A15-7486-7336682FEB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7281" y="3834978"/>
            <a:ext cx="1151467" cy="2563162"/>
          </a:xfrm>
          <a:prstGeom prst="rect">
            <a:avLst/>
          </a:prstGeom>
        </p:spPr>
      </p:pic>
      <p:pic>
        <p:nvPicPr>
          <p:cNvPr id="3" name="Picture 2" descr="Map&#10;&#10;Description automatically generated">
            <a:extLst>
              <a:ext uri="{FF2B5EF4-FFF2-40B4-BE49-F238E27FC236}">
                <a16:creationId xmlns:a16="http://schemas.microsoft.com/office/drawing/2014/main" id="{5D1E94BE-9FD1-EC56-55C5-6BAA9DD0ED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2503" y="1664286"/>
            <a:ext cx="9104698" cy="4387986"/>
          </a:xfrm>
          <a:prstGeom prst="rect">
            <a:avLst/>
          </a:prstGeom>
        </p:spPr>
      </p:pic>
      <p:sp>
        <p:nvSpPr>
          <p:cNvPr id="2" name="Rounded Rectangle 8">
            <a:extLst>
              <a:ext uri="{FF2B5EF4-FFF2-40B4-BE49-F238E27FC236}">
                <a16:creationId xmlns:a16="http://schemas.microsoft.com/office/drawing/2014/main" id="{C2642753-E32E-5AE0-E2DA-F93357E6014E}"/>
              </a:ext>
            </a:extLst>
          </p:cNvPr>
          <p:cNvSpPr/>
          <p:nvPr/>
        </p:nvSpPr>
        <p:spPr>
          <a:xfrm>
            <a:off x="622392" y="444051"/>
            <a:ext cx="8702478" cy="569543"/>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E12482-5129-17DD-5C89-0A8B205FF756}"/>
              </a:ext>
            </a:extLst>
          </p:cNvPr>
          <p:cNvSpPr txBox="1"/>
          <p:nvPr/>
        </p:nvSpPr>
        <p:spPr>
          <a:xfrm>
            <a:off x="663492" y="443375"/>
            <a:ext cx="9862268" cy="523220"/>
          </a:xfrm>
          <a:prstGeom prst="rect">
            <a:avLst/>
          </a:prstGeom>
          <a:noFill/>
        </p:spPr>
        <p:txBody>
          <a:bodyPr wrap="square" rtlCol="0">
            <a:spAutoFit/>
          </a:bodyPr>
          <a:lstStyle/>
          <a:p>
            <a:r>
              <a:rPr lang="en-US" sz="2800" b="1" dirty="0">
                <a:solidFill>
                  <a:srgbClr val="D2451D"/>
                </a:solidFill>
                <a:latin typeface="Century Gothic" panose="020B0502020202020204" pitchFamily="34" charset="0"/>
              </a:rPr>
              <a:t>Find the equatorial and tropical zones in an atlas</a:t>
            </a:r>
            <a:endParaRPr lang="en-US" sz="2800" b="1" i="0" dirty="0">
              <a:solidFill>
                <a:srgbClr val="D2451D"/>
              </a:solidFill>
              <a:latin typeface="Century Gothic" panose="020B0502020202020204" pitchFamily="34" charset="0"/>
            </a:endParaRPr>
          </a:p>
        </p:txBody>
      </p:sp>
      <p:sp>
        <p:nvSpPr>
          <p:cNvPr id="7" name="TextBox 6">
            <a:extLst>
              <a:ext uri="{FF2B5EF4-FFF2-40B4-BE49-F238E27FC236}">
                <a16:creationId xmlns:a16="http://schemas.microsoft.com/office/drawing/2014/main" id="{B419240D-5699-1D45-B959-0F15307DE93F}"/>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pic>
        <p:nvPicPr>
          <p:cNvPr id="8" name="Picture 2">
            <a:extLst>
              <a:ext uri="{FF2B5EF4-FFF2-40B4-BE49-F238E27FC236}">
                <a16:creationId xmlns:a16="http://schemas.microsoft.com/office/drawing/2014/main" id="{BC74A6F6-18AA-76E1-55B1-D0E1550A38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292032" y="6053978"/>
            <a:ext cx="746605" cy="74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1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6493-B210-2AB0-8495-0362C43C1826}"/>
              </a:ext>
            </a:extLst>
          </p:cNvPr>
          <p:cNvSpPr>
            <a:spLocks noGrp="1"/>
          </p:cNvSpPr>
          <p:nvPr>
            <p:ph type="title"/>
          </p:nvPr>
        </p:nvSpPr>
        <p:spPr/>
        <p:txBody>
          <a:bodyPr/>
          <a:lstStyle/>
          <a:p>
            <a:r>
              <a:rPr lang="en-GB" b="1" u="sng" dirty="0">
                <a:ea typeface="Calibri Light"/>
                <a:cs typeface="Calibri Light"/>
              </a:rPr>
              <a:t>Fact file</a:t>
            </a:r>
            <a:endParaRPr lang="en-GB" b="1"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333B1D0E-D87A-5553-1EDD-12B0F01D4BC3}"/>
              </a:ext>
            </a:extLst>
          </p:cNvPr>
          <p:cNvSpPr>
            <a:spLocks noGrp="1"/>
          </p:cNvSpPr>
          <p:nvPr>
            <p:ph idx="1"/>
          </p:nvPr>
        </p:nvSpPr>
        <p:spPr/>
        <p:txBody>
          <a:bodyPr vert="horz" lIns="91440" tIns="45720" rIns="91440" bIns="45720" rtlCol="0" anchor="t">
            <a:normAutofit/>
          </a:bodyPr>
          <a:lstStyle/>
          <a:p>
            <a:pPr marL="0" indent="0">
              <a:buNone/>
            </a:pPr>
            <a:r>
              <a:rPr lang="en-GB" dirty="0">
                <a:ea typeface="Calibri"/>
                <a:cs typeface="Calibri"/>
              </a:rPr>
              <a:t>Look at the following slides to help you complete your fact files.</a:t>
            </a:r>
          </a:p>
          <a:p>
            <a:pPr marL="0" indent="0">
              <a:buNone/>
            </a:pPr>
            <a:endParaRPr lang="en-GB" dirty="0">
              <a:ea typeface="Calibri"/>
              <a:cs typeface="Calibri"/>
            </a:endParaRPr>
          </a:p>
          <a:p>
            <a:pPr marL="0" indent="0">
              <a:buNone/>
            </a:pPr>
            <a:r>
              <a:rPr lang="en-GB" dirty="0">
                <a:ea typeface="Calibri"/>
                <a:cs typeface="Calibri"/>
              </a:rPr>
              <a:t>Write down the information carefully.</a:t>
            </a:r>
          </a:p>
        </p:txBody>
      </p:sp>
    </p:spTree>
    <p:extLst>
      <p:ext uri="{BB962C8B-B14F-4D97-AF65-F5344CB8AC3E}">
        <p14:creationId xmlns:p14="http://schemas.microsoft.com/office/powerpoint/2010/main" val="9405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20A9B-408D-44BB-6E68-9B6CA0D13A60}"/>
              </a:ext>
            </a:extLst>
          </p:cNvPr>
          <p:cNvSpPr txBox="1"/>
          <p:nvPr/>
        </p:nvSpPr>
        <p:spPr>
          <a:xfrm>
            <a:off x="8723" y="108264"/>
            <a:ext cx="1217854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latin typeface="Comic Sans MS"/>
              </a:rPr>
              <a:t>03.02.25 - Arithmetic paper</a:t>
            </a:r>
            <a:endParaRPr lang="en-US" dirty="0"/>
          </a:p>
          <a:p>
            <a:r>
              <a:rPr lang="en-US" sz="2800" u="sng" dirty="0">
                <a:latin typeface="Comic Sans MS"/>
                <a:ea typeface="+mn-lt"/>
                <a:cs typeface="+mn-lt"/>
              </a:rPr>
              <a:t>9.15am  - 10.00am</a:t>
            </a:r>
          </a:p>
          <a:p>
            <a:endParaRPr lang="en-US" sz="2800" u="sng" dirty="0">
              <a:latin typeface="Comic Sans MS"/>
            </a:endParaRPr>
          </a:p>
          <a:p>
            <a:endParaRPr lang="en-US" sz="2800" u="sng" dirty="0">
              <a:latin typeface="Comic Sans MS"/>
            </a:endParaRPr>
          </a:p>
          <a:p>
            <a:pPr marL="514350" indent="-514350">
              <a:buAutoNum type="arabicPeriod"/>
            </a:pPr>
            <a:endParaRPr lang="en-US" sz="2800" dirty="0">
              <a:latin typeface="Comic Sans MS"/>
            </a:endParaRPr>
          </a:p>
          <a:p>
            <a:pPr marL="514350" indent="-514350">
              <a:buAutoNum type="arabicPeriod"/>
            </a:pPr>
            <a:endParaRPr lang="en-US" sz="2800" u="sng" dirty="0">
              <a:latin typeface="Comic Sans MS"/>
            </a:endParaRPr>
          </a:p>
          <a:p>
            <a:pPr marL="514350" indent="-514350">
              <a:buAutoNum type="arabicPeriod"/>
            </a:pPr>
            <a:endParaRPr lang="en-US" sz="2800" u="sng" dirty="0">
              <a:latin typeface="Comic Sans MS"/>
            </a:endParaRPr>
          </a:p>
          <a:p>
            <a:pPr marL="514350" indent="-514350">
              <a:buAutoNum type="arabicPeriod"/>
            </a:pPr>
            <a:endParaRPr lang="en-US" sz="2800" u="sng" dirty="0">
              <a:latin typeface="Comic Sans MS"/>
            </a:endParaRPr>
          </a:p>
          <a:p>
            <a:pPr marL="514350" indent="-514350">
              <a:buAutoNum type="arabicPeriod"/>
            </a:pPr>
            <a:endParaRPr lang="en-US" sz="2800" u="sng" dirty="0">
              <a:latin typeface="Comic Sans MS"/>
            </a:endParaRPr>
          </a:p>
        </p:txBody>
      </p:sp>
      <p:pic>
        <p:nvPicPr>
          <p:cNvPr id="2" name="Picture 1" descr="Can You Teach Students To Love Math?">
            <a:extLst>
              <a:ext uri="{FF2B5EF4-FFF2-40B4-BE49-F238E27FC236}">
                <a16:creationId xmlns:a16="http://schemas.microsoft.com/office/drawing/2014/main" id="{B7DAB6E1-4011-360D-0E94-5083A50016A9}"/>
              </a:ext>
            </a:extLst>
          </p:cNvPr>
          <p:cNvPicPr>
            <a:picLocks noChangeAspect="1"/>
          </p:cNvPicPr>
          <p:nvPr/>
        </p:nvPicPr>
        <p:blipFill>
          <a:blip r:embed="rId2"/>
          <a:stretch>
            <a:fillRect/>
          </a:stretch>
        </p:blipFill>
        <p:spPr>
          <a:xfrm>
            <a:off x="349045" y="1300316"/>
            <a:ext cx="4562167" cy="5314335"/>
          </a:xfrm>
          <a:prstGeom prst="rect">
            <a:avLst/>
          </a:prstGeom>
        </p:spPr>
      </p:pic>
      <p:sp>
        <p:nvSpPr>
          <p:cNvPr id="4" name="TextBox 3">
            <a:extLst>
              <a:ext uri="{FF2B5EF4-FFF2-40B4-BE49-F238E27FC236}">
                <a16:creationId xmlns:a16="http://schemas.microsoft.com/office/drawing/2014/main" id="{52B5C63D-16DD-2551-5FB0-3C6CB9D22EF0}"/>
              </a:ext>
            </a:extLst>
          </p:cNvPr>
          <p:cNvSpPr txBox="1"/>
          <p:nvPr/>
        </p:nvSpPr>
        <p:spPr>
          <a:xfrm>
            <a:off x="5536905" y="113317"/>
            <a:ext cx="6123038" cy="76944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Recap – whiteboards</a:t>
            </a:r>
            <a:endParaRPr lang="en-US" sz="2000" dirty="0"/>
          </a:p>
          <a:p>
            <a:endParaRPr lang="en-GB" sz="2800" b="1" dirty="0"/>
          </a:p>
          <a:p>
            <a:r>
              <a:rPr lang="en-GB" sz="2800" dirty="0"/>
              <a:t>23 + 10 =</a:t>
            </a:r>
          </a:p>
          <a:p>
            <a:r>
              <a:rPr lang="en-GB" sz="2800" dirty="0"/>
              <a:t>476 + 282 =</a:t>
            </a:r>
          </a:p>
          <a:p>
            <a:endParaRPr lang="en-GB" sz="2800" dirty="0"/>
          </a:p>
          <a:p>
            <a:r>
              <a:rPr lang="en-GB" sz="2800" dirty="0"/>
              <a:t>539 – 50 =</a:t>
            </a:r>
          </a:p>
          <a:p>
            <a:r>
              <a:rPr lang="en-GB" sz="2800" dirty="0"/>
              <a:t>____ = 299 + 871</a:t>
            </a:r>
          </a:p>
          <a:p>
            <a:endParaRPr lang="en-GB" sz="2800" dirty="0"/>
          </a:p>
          <a:p>
            <a:r>
              <a:rPr lang="en-GB" sz="2800" dirty="0"/>
              <a:t>36 ÷ 3 =</a:t>
            </a:r>
          </a:p>
          <a:p>
            <a:r>
              <a:rPr lang="en-GB" sz="2800" dirty="0"/>
              <a:t>45 x 4 =</a:t>
            </a:r>
          </a:p>
          <a:p>
            <a:endParaRPr lang="en-GB" sz="2800" dirty="0"/>
          </a:p>
          <a:p>
            <a:r>
              <a:rPr lang="en-GB" sz="2800" dirty="0"/>
              <a:t>1/3 of 15 = </a:t>
            </a:r>
          </a:p>
          <a:p>
            <a:r>
              <a:rPr lang="en-GB" sz="2800" dirty="0"/>
              <a:t>2/4 of 24 =</a:t>
            </a:r>
          </a:p>
          <a:p>
            <a:endParaRPr lang="en-GB" sz="2800" dirty="0"/>
          </a:p>
          <a:p>
            <a:r>
              <a:rPr lang="en-GB" sz="2800" dirty="0"/>
              <a:t>4/9 + 2/9 =</a:t>
            </a:r>
          </a:p>
          <a:p>
            <a:endParaRPr lang="en-GB" sz="2800" b="1" dirty="0"/>
          </a:p>
          <a:p>
            <a:endParaRPr lang="en-GB" sz="2800" b="1" dirty="0"/>
          </a:p>
          <a:p>
            <a:endParaRPr lang="en-GB" dirty="0"/>
          </a:p>
        </p:txBody>
      </p:sp>
    </p:spTree>
    <p:extLst>
      <p:ext uri="{BB962C8B-B14F-4D97-AF65-F5344CB8AC3E}">
        <p14:creationId xmlns:p14="http://schemas.microsoft.com/office/powerpoint/2010/main" val="1773286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3CCB6FD-0D70-9654-8F8B-337806EAA536}"/>
              </a:ext>
            </a:extLst>
          </p:cNvPr>
          <p:cNvSpPr/>
          <p:nvPr/>
        </p:nvSpPr>
        <p:spPr>
          <a:xfrm>
            <a:off x="4953837" y="3949002"/>
            <a:ext cx="5436670" cy="2736184"/>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panose="020B0502020202020204" pitchFamily="34" charset="0"/>
              </a:rPr>
              <a:t>Senegal’s dry season lasts from January until the summer months, when the wet season begins. Temperatures range between 20 and 30 degrees Celsius all year round.</a:t>
            </a:r>
            <a:endParaRPr lang="en-GB" sz="2400" dirty="0">
              <a:solidFill>
                <a:schemeClr val="tx1"/>
              </a:solidFill>
              <a:latin typeface="Century Gothic" panose="020B0502020202020204" pitchFamily="34" charset="0"/>
            </a:endParaRPr>
          </a:p>
        </p:txBody>
      </p:sp>
      <p:pic>
        <p:nvPicPr>
          <p:cNvPr id="18" name="Picture 17" descr="A group of cows grazing in a field&#10;&#10;Description automatically generated with low confidence">
            <a:extLst>
              <a:ext uri="{FF2B5EF4-FFF2-40B4-BE49-F238E27FC236}">
                <a16:creationId xmlns:a16="http://schemas.microsoft.com/office/drawing/2014/main" id="{5490A373-7F3A-9E84-C186-EFD3D603A1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611" y="4051724"/>
            <a:ext cx="3721269" cy="2480846"/>
          </a:xfrm>
          <a:prstGeom prst="rect">
            <a:avLst/>
          </a:prstGeom>
        </p:spPr>
      </p:pic>
      <p:pic>
        <p:nvPicPr>
          <p:cNvPr id="16" name="Picture 15" descr="A picture containing sky, grass, outdoor, herd&#10;&#10;Description automatically generated">
            <a:extLst>
              <a:ext uri="{FF2B5EF4-FFF2-40B4-BE49-F238E27FC236}">
                <a16:creationId xmlns:a16="http://schemas.microsoft.com/office/drawing/2014/main" id="{AD40F3C3-BC7D-6362-5B1A-F9398DF083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611" y="1030768"/>
            <a:ext cx="3721269" cy="2790710"/>
          </a:xfrm>
          <a:prstGeom prst="rect">
            <a:avLst/>
          </a:prstGeom>
        </p:spPr>
      </p:pic>
      <p:pic>
        <p:nvPicPr>
          <p:cNvPr id="5" name="Picture 4" descr="Map&#10;&#10;Description automatically generated">
            <a:extLst>
              <a:ext uri="{FF2B5EF4-FFF2-40B4-BE49-F238E27FC236}">
                <a16:creationId xmlns:a16="http://schemas.microsoft.com/office/drawing/2014/main" id="{900123A7-33E2-D739-0E87-BD537C7E80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2772" y="290921"/>
            <a:ext cx="4331997" cy="3530557"/>
          </a:xfrm>
          <a:prstGeom prst="rect">
            <a:avLst/>
          </a:prstGeom>
        </p:spPr>
      </p:pic>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60510"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Read</a:t>
            </a:r>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9" name="Rounded Rectangle 8">
            <a:extLst>
              <a:ext uri="{FF2B5EF4-FFF2-40B4-BE49-F238E27FC236}">
                <a16:creationId xmlns:a16="http://schemas.microsoft.com/office/drawing/2014/main" id="{8A985030-0A98-D848-B7A7-8D0097EB7303}"/>
              </a:ext>
            </a:extLst>
          </p:cNvPr>
          <p:cNvSpPr/>
          <p:nvPr/>
        </p:nvSpPr>
        <p:spPr>
          <a:xfrm>
            <a:off x="622393" y="404602"/>
            <a:ext cx="3437141"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709245-20EE-3946-B8CA-74DC2851FFCD}"/>
              </a:ext>
            </a:extLst>
          </p:cNvPr>
          <p:cNvSpPr txBox="1"/>
          <p:nvPr/>
        </p:nvSpPr>
        <p:spPr>
          <a:xfrm>
            <a:off x="622393" y="387725"/>
            <a:ext cx="3437141"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Fact file 1: Senegal</a:t>
            </a:r>
            <a:endParaRPr lang="en-US" sz="2800" b="1" i="0" dirty="0">
              <a:solidFill>
                <a:schemeClr val="bg1"/>
              </a:solidFill>
              <a:latin typeface="Century Gothic" panose="020B0502020202020204" pitchFamily="34" charset="0"/>
            </a:endParaRPr>
          </a:p>
        </p:txBody>
      </p:sp>
      <p:pic>
        <p:nvPicPr>
          <p:cNvPr id="11" name="Picture 10" descr="Icon&#10;&#10;Description automatically generated with medium confidence">
            <a:extLst>
              <a:ext uri="{FF2B5EF4-FFF2-40B4-BE49-F238E27FC236}">
                <a16:creationId xmlns:a16="http://schemas.microsoft.com/office/drawing/2014/main" id="{DB4D5E93-1947-2D09-B29C-2F667AF603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45667" y="5029200"/>
            <a:ext cx="1497025" cy="1655986"/>
          </a:xfrm>
          <a:prstGeom prst="rect">
            <a:avLst/>
          </a:prstGeom>
        </p:spPr>
      </p:pic>
      <p:sp>
        <p:nvSpPr>
          <p:cNvPr id="14" name="TextBox 13">
            <a:extLst>
              <a:ext uri="{FF2B5EF4-FFF2-40B4-BE49-F238E27FC236}">
                <a16:creationId xmlns:a16="http://schemas.microsoft.com/office/drawing/2014/main" id="{7D2CC856-CF84-4DB6-6FDC-5FD725E9B5B2}"/>
              </a:ext>
            </a:extLst>
          </p:cNvPr>
          <p:cNvSpPr txBox="1"/>
          <p:nvPr/>
        </p:nvSpPr>
        <p:spPr>
          <a:xfrm>
            <a:off x="1661503" y="1066297"/>
            <a:ext cx="1679608" cy="369332"/>
          </a:xfrm>
          <a:prstGeom prst="rect">
            <a:avLst/>
          </a:prstGeom>
          <a:noFill/>
        </p:spPr>
        <p:txBody>
          <a:bodyPr wrap="square" rtlCol="0">
            <a:spAutoFit/>
          </a:bodyPr>
          <a:lstStyle/>
          <a:p>
            <a:pPr algn="ctr"/>
            <a:r>
              <a:rPr lang="en-GB" b="1" dirty="0">
                <a:latin typeface="Century Gothic" panose="020B0502020202020204" pitchFamily="34" charset="0"/>
              </a:rPr>
              <a:t>Dry season</a:t>
            </a:r>
          </a:p>
        </p:txBody>
      </p:sp>
      <p:sp>
        <p:nvSpPr>
          <p:cNvPr id="15" name="TextBox 14">
            <a:extLst>
              <a:ext uri="{FF2B5EF4-FFF2-40B4-BE49-F238E27FC236}">
                <a16:creationId xmlns:a16="http://schemas.microsoft.com/office/drawing/2014/main" id="{FF5E0165-324B-9CA7-F48F-848C6056BF16}"/>
              </a:ext>
            </a:extLst>
          </p:cNvPr>
          <p:cNvSpPr txBox="1"/>
          <p:nvPr/>
        </p:nvSpPr>
        <p:spPr>
          <a:xfrm>
            <a:off x="1710774" y="4141616"/>
            <a:ext cx="1581066" cy="369332"/>
          </a:xfrm>
          <a:prstGeom prst="rect">
            <a:avLst/>
          </a:prstGeom>
          <a:noFill/>
        </p:spPr>
        <p:txBody>
          <a:bodyPr wrap="square" rtlCol="0">
            <a:spAutoFit/>
          </a:bodyPr>
          <a:lstStyle/>
          <a:p>
            <a:pPr algn="ctr"/>
            <a:r>
              <a:rPr lang="en-GB" b="1" dirty="0">
                <a:latin typeface="Century Gothic" panose="020B0502020202020204" pitchFamily="34" charset="0"/>
              </a:rPr>
              <a:t>Wet season</a:t>
            </a:r>
          </a:p>
        </p:txBody>
      </p:sp>
      <p:sp>
        <p:nvSpPr>
          <p:cNvPr id="2" name="TextBox 1">
            <a:extLst>
              <a:ext uri="{FF2B5EF4-FFF2-40B4-BE49-F238E27FC236}">
                <a16:creationId xmlns:a16="http://schemas.microsoft.com/office/drawing/2014/main" id="{D45A98E1-1395-28C4-681C-2D799C353D0E}"/>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281223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60510"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Read</a:t>
            </a:r>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10" name="TextBox 9">
            <a:extLst>
              <a:ext uri="{FF2B5EF4-FFF2-40B4-BE49-F238E27FC236}">
                <a16:creationId xmlns:a16="http://schemas.microsoft.com/office/drawing/2014/main" id="{42709245-20EE-3946-B8CA-74DC2851FFCD}"/>
              </a:ext>
            </a:extLst>
          </p:cNvPr>
          <p:cNvSpPr txBox="1"/>
          <p:nvPr/>
        </p:nvSpPr>
        <p:spPr>
          <a:xfrm>
            <a:off x="734956" y="387725"/>
            <a:ext cx="9008484"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Fact file 1: Senegal</a:t>
            </a:r>
            <a:endParaRPr lang="en-US" sz="2800" b="1" i="0" dirty="0">
              <a:solidFill>
                <a:schemeClr val="bg1"/>
              </a:solidFill>
              <a:latin typeface="Century Gothic" panose="020B0502020202020204" pitchFamily="34" charset="0"/>
            </a:endParaRPr>
          </a:p>
        </p:txBody>
      </p:sp>
      <p:pic>
        <p:nvPicPr>
          <p:cNvPr id="11" name="Picture 10" descr="Icon&#10;&#10;Description automatically generated with medium confidence">
            <a:extLst>
              <a:ext uri="{FF2B5EF4-FFF2-40B4-BE49-F238E27FC236}">
                <a16:creationId xmlns:a16="http://schemas.microsoft.com/office/drawing/2014/main" id="{DB4D5E93-1947-2D09-B29C-2F667AF603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5667" y="5029200"/>
            <a:ext cx="1497025" cy="1655986"/>
          </a:xfrm>
          <a:prstGeom prst="rect">
            <a:avLst/>
          </a:prstGeom>
        </p:spPr>
      </p:pic>
      <p:pic>
        <p:nvPicPr>
          <p:cNvPr id="3" name="Picture 2" descr="Chart&#10;&#10;Description automatically generated">
            <a:extLst>
              <a:ext uri="{FF2B5EF4-FFF2-40B4-BE49-F238E27FC236}">
                <a16:creationId xmlns:a16="http://schemas.microsoft.com/office/drawing/2014/main" id="{2875AC1E-9888-928A-110C-F0A053365C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233" y="1587335"/>
            <a:ext cx="9039236" cy="3683329"/>
          </a:xfrm>
          <a:prstGeom prst="rect">
            <a:avLst/>
          </a:prstGeom>
        </p:spPr>
      </p:pic>
      <p:sp>
        <p:nvSpPr>
          <p:cNvPr id="2" name="Rounded Rectangle 8">
            <a:extLst>
              <a:ext uri="{FF2B5EF4-FFF2-40B4-BE49-F238E27FC236}">
                <a16:creationId xmlns:a16="http://schemas.microsoft.com/office/drawing/2014/main" id="{9618CF85-11A1-6EC7-19E0-0FEF33A8497C}"/>
              </a:ext>
            </a:extLst>
          </p:cNvPr>
          <p:cNvSpPr/>
          <p:nvPr/>
        </p:nvSpPr>
        <p:spPr>
          <a:xfrm>
            <a:off x="622393" y="404602"/>
            <a:ext cx="3437141"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45E0D2F-7DA7-9186-5113-3871877F0435}"/>
              </a:ext>
            </a:extLst>
          </p:cNvPr>
          <p:cNvSpPr txBox="1"/>
          <p:nvPr/>
        </p:nvSpPr>
        <p:spPr>
          <a:xfrm>
            <a:off x="622393" y="387725"/>
            <a:ext cx="3437141"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Fact file 1: Senegal</a:t>
            </a:r>
            <a:endParaRPr lang="en-US" sz="2800" b="1" i="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90914EC2-72A1-602C-E834-5F7D781EB027}"/>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253037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09654C7-98A4-6D8F-2CFD-D55F937BF279}"/>
              </a:ext>
            </a:extLst>
          </p:cNvPr>
          <p:cNvSpPr/>
          <p:nvPr/>
        </p:nvSpPr>
        <p:spPr>
          <a:xfrm>
            <a:off x="5236958" y="4416410"/>
            <a:ext cx="5375868" cy="2268776"/>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panose="020B0502020202020204" pitchFamily="34" charset="0"/>
              </a:rPr>
              <a:t>The Amazon rainforest in Brazil has heavy rainfall all year round, which peaks at the beginning of the year. Temperatures vary from around 26 to 27.5 degrees Celsius.</a:t>
            </a:r>
            <a:endParaRPr lang="en-GB" sz="2400" dirty="0">
              <a:solidFill>
                <a:schemeClr val="tx1"/>
              </a:solidFill>
              <a:latin typeface="Century Gothic" panose="020B0502020202020204" pitchFamily="34" charset="0"/>
            </a:endParaRPr>
          </a:p>
        </p:txBody>
      </p:sp>
      <p:pic>
        <p:nvPicPr>
          <p:cNvPr id="5" name="Picture 4" descr="Map&#10;&#10;Description automatically generated">
            <a:extLst>
              <a:ext uri="{FF2B5EF4-FFF2-40B4-BE49-F238E27FC236}">
                <a16:creationId xmlns:a16="http://schemas.microsoft.com/office/drawing/2014/main" id="{4A82F40C-04A4-AEA8-E154-EACBF68C2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968" y="1065125"/>
            <a:ext cx="4457779" cy="3152351"/>
          </a:xfrm>
          <a:prstGeom prst="rect">
            <a:avLst/>
          </a:prstGeom>
        </p:spPr>
      </p:pic>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60510"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Read</a:t>
            </a:r>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6260729"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709245-20EE-3946-B8CA-74DC2851FFCD}"/>
              </a:ext>
            </a:extLst>
          </p:cNvPr>
          <p:cNvSpPr txBox="1"/>
          <p:nvPr/>
        </p:nvSpPr>
        <p:spPr>
          <a:xfrm>
            <a:off x="622392" y="404602"/>
            <a:ext cx="6260729"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Fact file 2: Amazon rainforest, Brazil</a:t>
            </a:r>
            <a:endParaRPr lang="en-US" sz="2800" b="1" i="0" dirty="0">
              <a:solidFill>
                <a:schemeClr val="bg1"/>
              </a:solidFill>
              <a:latin typeface="Century Gothic" panose="020B0502020202020204" pitchFamily="34" charset="0"/>
            </a:endParaRPr>
          </a:p>
        </p:txBody>
      </p:sp>
      <p:pic>
        <p:nvPicPr>
          <p:cNvPr id="11" name="Picture 10" descr="Icon&#10;&#10;Description automatically generated with medium confidence">
            <a:extLst>
              <a:ext uri="{FF2B5EF4-FFF2-40B4-BE49-F238E27FC236}">
                <a16:creationId xmlns:a16="http://schemas.microsoft.com/office/drawing/2014/main" id="{0277201C-1738-C32B-750E-84DFBA6111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85118" y="5288421"/>
            <a:ext cx="1497025" cy="1655986"/>
          </a:xfrm>
          <a:prstGeom prst="rect">
            <a:avLst/>
          </a:prstGeom>
        </p:spPr>
      </p:pic>
      <p:sp>
        <p:nvSpPr>
          <p:cNvPr id="2" name="TextBox 1">
            <a:extLst>
              <a:ext uri="{FF2B5EF4-FFF2-40B4-BE49-F238E27FC236}">
                <a16:creationId xmlns:a16="http://schemas.microsoft.com/office/drawing/2014/main" id="{31C89851-E946-DFC8-583E-F24A77318911}"/>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pic>
        <p:nvPicPr>
          <p:cNvPr id="12" name="Picture 11" descr="A picture containing tree, outdoor, plant, palm&#10;&#10;Description automatically generated">
            <a:extLst>
              <a:ext uri="{FF2B5EF4-FFF2-40B4-BE49-F238E27FC236}">
                <a16:creationId xmlns:a16="http://schemas.microsoft.com/office/drawing/2014/main" id="{95CA26D0-EBCF-9272-886C-D673D571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0062" y="1215850"/>
            <a:ext cx="3821407" cy="2543087"/>
          </a:xfrm>
          <a:prstGeom prst="rect">
            <a:avLst/>
          </a:prstGeom>
        </p:spPr>
      </p:pic>
      <p:pic>
        <p:nvPicPr>
          <p:cNvPr id="16" name="Picture 15" descr="A picture containing tree, outdoor, nature, sunset&#10;&#10;Description automatically generated">
            <a:extLst>
              <a:ext uri="{FF2B5EF4-FFF2-40B4-BE49-F238E27FC236}">
                <a16:creationId xmlns:a16="http://schemas.microsoft.com/office/drawing/2014/main" id="{88F479AB-1329-DDB5-AFB2-D270027EAE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0061" y="3945002"/>
            <a:ext cx="3821407" cy="2547348"/>
          </a:xfrm>
          <a:prstGeom prst="rect">
            <a:avLst/>
          </a:prstGeom>
        </p:spPr>
      </p:pic>
    </p:spTree>
    <p:extLst>
      <p:ext uri="{BB962C8B-B14F-4D97-AF65-F5344CB8AC3E}">
        <p14:creationId xmlns:p14="http://schemas.microsoft.com/office/powerpoint/2010/main" val="66620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60510"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Read</a:t>
            </a:r>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10" name="TextBox 9">
            <a:extLst>
              <a:ext uri="{FF2B5EF4-FFF2-40B4-BE49-F238E27FC236}">
                <a16:creationId xmlns:a16="http://schemas.microsoft.com/office/drawing/2014/main" id="{42709245-20EE-3946-B8CA-74DC2851FFCD}"/>
              </a:ext>
            </a:extLst>
          </p:cNvPr>
          <p:cNvSpPr txBox="1"/>
          <p:nvPr/>
        </p:nvSpPr>
        <p:spPr>
          <a:xfrm>
            <a:off x="734956" y="387725"/>
            <a:ext cx="9008484"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Fact file 2: Amazon rainforest, Brazil</a:t>
            </a:r>
            <a:endParaRPr lang="en-US" sz="2800" b="1" i="0" dirty="0">
              <a:solidFill>
                <a:schemeClr val="bg1"/>
              </a:solidFill>
              <a:latin typeface="Century Gothic" panose="020B0502020202020204" pitchFamily="34" charset="0"/>
            </a:endParaRPr>
          </a:p>
        </p:txBody>
      </p:sp>
      <p:pic>
        <p:nvPicPr>
          <p:cNvPr id="3" name="Picture 2" descr="Chart&#10;&#10;Description automatically generated">
            <a:extLst>
              <a:ext uri="{FF2B5EF4-FFF2-40B4-BE49-F238E27FC236}">
                <a16:creationId xmlns:a16="http://schemas.microsoft.com/office/drawing/2014/main" id="{5D2DCD67-0894-B8AD-9B13-D1F28232DD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392" y="1445474"/>
            <a:ext cx="9957003" cy="3967051"/>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226CD55-6A83-6097-D8F1-BD3BEC5405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5667" y="5029200"/>
            <a:ext cx="1497025" cy="1655986"/>
          </a:xfrm>
          <a:prstGeom prst="rect">
            <a:avLst/>
          </a:prstGeom>
        </p:spPr>
      </p:pic>
      <p:sp>
        <p:nvSpPr>
          <p:cNvPr id="2" name="Rounded Rectangle 8">
            <a:extLst>
              <a:ext uri="{FF2B5EF4-FFF2-40B4-BE49-F238E27FC236}">
                <a16:creationId xmlns:a16="http://schemas.microsoft.com/office/drawing/2014/main" id="{199EE483-07A2-B478-AA0F-FD40923BDDA0}"/>
              </a:ext>
            </a:extLst>
          </p:cNvPr>
          <p:cNvSpPr/>
          <p:nvPr/>
        </p:nvSpPr>
        <p:spPr>
          <a:xfrm>
            <a:off x="622392" y="404602"/>
            <a:ext cx="6260729"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7F15264-A8FD-F14C-B154-A31DBE378612}"/>
              </a:ext>
            </a:extLst>
          </p:cNvPr>
          <p:cNvSpPr txBox="1"/>
          <p:nvPr/>
        </p:nvSpPr>
        <p:spPr>
          <a:xfrm>
            <a:off x="622392" y="404602"/>
            <a:ext cx="6260729"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Fact file 2: Amazon rainforest, Brazil</a:t>
            </a:r>
            <a:endParaRPr lang="en-US" sz="2800" b="1" i="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1FF6C807-35E2-E06A-12D9-07BADD50C7F0}"/>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402154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E1F99E2-F9B2-9905-8AA0-1C047F966589}"/>
              </a:ext>
            </a:extLst>
          </p:cNvPr>
          <p:cNvSpPr/>
          <p:nvPr/>
        </p:nvSpPr>
        <p:spPr>
          <a:xfrm>
            <a:off x="405952" y="1490764"/>
            <a:ext cx="9707313" cy="4031872"/>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786712" y="1766950"/>
            <a:ext cx="3511089"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Retrieval </a:t>
            </a:r>
          </a:p>
          <a:p>
            <a:pPr marL="0" indent="0">
              <a:buFont typeface="Arial" panose="020B0604020202020204" pitchFamily="34" charset="0"/>
              <a:buNone/>
            </a:pPr>
            <a:endParaRPr lang="en-GB" dirty="0"/>
          </a:p>
        </p:txBody>
      </p:sp>
      <p:sp>
        <p:nvSpPr>
          <p:cNvPr id="5" name="TextBox 4">
            <a:extLst>
              <a:ext uri="{FF2B5EF4-FFF2-40B4-BE49-F238E27FC236}">
                <a16:creationId xmlns:a16="http://schemas.microsoft.com/office/drawing/2014/main" id="{6E2A9D50-A7F7-4311-8E68-7BB21E5FD2EA}"/>
              </a:ext>
            </a:extLst>
          </p:cNvPr>
          <p:cNvSpPr txBox="1"/>
          <p:nvPr/>
        </p:nvSpPr>
        <p:spPr>
          <a:xfrm>
            <a:off x="668112" y="1796902"/>
            <a:ext cx="9294595" cy="3618235"/>
          </a:xfrm>
          <a:prstGeom prst="rect">
            <a:avLst/>
          </a:prstGeom>
          <a:noFill/>
        </p:spPr>
        <p:txBody>
          <a:bodyPr wrap="square" lIns="91440" tIns="45720" rIns="91440" bIns="45720" rtlCol="0" anchor="t">
            <a:spAutoFit/>
          </a:bodyPr>
          <a:lstStyle/>
          <a:p>
            <a:pPr>
              <a:lnSpc>
                <a:spcPct val="107000"/>
              </a:lnSpc>
              <a:spcAft>
                <a:spcPts val="800"/>
              </a:spcAft>
              <a:buClr>
                <a:srgbClr val="F5B333"/>
              </a:buClr>
            </a:pPr>
            <a:r>
              <a:rPr lang="en-GB" sz="2200" b="1" dirty="0">
                <a:latin typeface="Century Gothic"/>
                <a:ea typeface="Calibri"/>
                <a:cs typeface="Times New Roman"/>
              </a:rPr>
              <a:t>Underneath your fact file:</a:t>
            </a:r>
            <a:endParaRPr lang="en-GB" sz="2200" b="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F5B333"/>
              </a:buClr>
            </a:pPr>
            <a:r>
              <a:rPr lang="en-GB" sz="2200" dirty="0">
                <a:solidFill>
                  <a:srgbClr val="F5B333"/>
                </a:solidFill>
                <a:effectLst/>
                <a:latin typeface="Century Gothic"/>
                <a:ea typeface="Calibri"/>
                <a:cs typeface="Calibri"/>
              </a:rPr>
              <a:t> </a:t>
            </a:r>
            <a:r>
              <a:rPr lang="en-GB" sz="2200" dirty="0">
                <a:effectLst/>
                <a:latin typeface="Century Gothic"/>
                <a:ea typeface="Calibri"/>
                <a:cs typeface="Calibri"/>
              </a:rPr>
              <a:t>Write one thing that is similar about the two climate zones described</a:t>
            </a:r>
            <a:r>
              <a:rPr lang="en-GB" sz="2200" dirty="0">
                <a:latin typeface="Century Gothic"/>
                <a:ea typeface="Calibri"/>
                <a:cs typeface="Calibri"/>
              </a:rPr>
              <a:t> </a:t>
            </a:r>
            <a:r>
              <a:rPr lang="en-GB" sz="2200" dirty="0">
                <a:effectLst/>
                <a:latin typeface="Century Gothic"/>
                <a:ea typeface="Calibri"/>
                <a:cs typeface="Calibri"/>
              </a:rPr>
              <a:t>in the two fact files.</a:t>
            </a:r>
          </a:p>
          <a:p>
            <a:pPr>
              <a:lnSpc>
                <a:spcPct val="107000"/>
              </a:lnSpc>
              <a:spcAft>
                <a:spcPts val="800"/>
              </a:spcAft>
              <a:buClr>
                <a:srgbClr val="F5B333"/>
              </a:buClr>
            </a:pPr>
            <a:endParaRPr lang="en-GB" sz="2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F5B333"/>
              </a:buClr>
            </a:pPr>
            <a:endParaRPr lang="en-GB" sz="2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buClr>
                <a:srgbClr val="F5B333"/>
              </a:buClr>
            </a:pPr>
            <a:r>
              <a:rPr lang="en-GB" sz="2200" dirty="0">
                <a:effectLst/>
                <a:latin typeface="Century Gothic"/>
                <a:ea typeface="Calibri"/>
                <a:cs typeface="Calibri"/>
              </a:rPr>
              <a:t>Write one thing that is different</a:t>
            </a:r>
            <a:r>
              <a:rPr lang="en-GB" sz="2200" b="1" dirty="0">
                <a:effectLst/>
                <a:latin typeface="Century Gothic"/>
                <a:ea typeface="Calibri"/>
                <a:cs typeface="Calibri"/>
              </a:rPr>
              <a:t> </a:t>
            </a:r>
            <a:r>
              <a:rPr lang="en-GB" sz="2200" dirty="0">
                <a:effectLst/>
                <a:latin typeface="Century Gothic"/>
                <a:ea typeface="Calibri"/>
                <a:cs typeface="Calibri"/>
              </a:rPr>
              <a:t>about the two climate zones described in the fact files.</a:t>
            </a:r>
          </a:p>
          <a:p>
            <a:pPr>
              <a:lnSpc>
                <a:spcPct val="107000"/>
              </a:lnSpc>
              <a:spcAft>
                <a:spcPts val="800"/>
              </a:spcAft>
            </a:pPr>
            <a:br>
              <a:rPr lang="en-GB"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1B569E87-E71D-4A7F-A918-0FD106045EAC}"/>
              </a:ext>
            </a:extLst>
          </p:cNvPr>
          <p:cNvCxnSpPr/>
          <p:nvPr/>
        </p:nvCxnSpPr>
        <p:spPr>
          <a:xfrm>
            <a:off x="1208659" y="3459723"/>
            <a:ext cx="86593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8D5B0-3F6E-41B9-83A9-8A443527193F}"/>
              </a:ext>
            </a:extLst>
          </p:cNvPr>
          <p:cNvCxnSpPr/>
          <p:nvPr/>
        </p:nvCxnSpPr>
        <p:spPr>
          <a:xfrm>
            <a:off x="1208659" y="5058529"/>
            <a:ext cx="86593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810B4CB6-4FCC-8FBF-670E-E6875C8911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36792" y="5878754"/>
            <a:ext cx="758948" cy="7589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001C86C-10A5-5A67-CA7A-27BB4A8FDA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69433" y="3393596"/>
            <a:ext cx="2145534" cy="3641979"/>
          </a:xfrm>
          <a:prstGeom prst="rect">
            <a:avLst/>
          </a:prstGeom>
        </p:spPr>
      </p:pic>
      <p:sp>
        <p:nvSpPr>
          <p:cNvPr id="3" name="Rounded Rectangle 8">
            <a:extLst>
              <a:ext uri="{FF2B5EF4-FFF2-40B4-BE49-F238E27FC236}">
                <a16:creationId xmlns:a16="http://schemas.microsoft.com/office/drawing/2014/main" id="{B8ADF7A6-A8D7-8F1E-B045-60C4B2DD6D99}"/>
              </a:ext>
            </a:extLst>
          </p:cNvPr>
          <p:cNvSpPr/>
          <p:nvPr/>
        </p:nvSpPr>
        <p:spPr>
          <a:xfrm>
            <a:off x="622392" y="444052"/>
            <a:ext cx="4723331" cy="522544"/>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C08373D-3363-9CF7-44B4-2358149619DE}"/>
              </a:ext>
            </a:extLst>
          </p:cNvPr>
          <p:cNvSpPr txBox="1"/>
          <p:nvPr/>
        </p:nvSpPr>
        <p:spPr>
          <a:xfrm>
            <a:off x="622392" y="444052"/>
            <a:ext cx="9862268" cy="523220"/>
          </a:xfrm>
          <a:prstGeom prst="rect">
            <a:avLst/>
          </a:prstGeom>
          <a:noFill/>
        </p:spPr>
        <p:txBody>
          <a:bodyPr wrap="square" rtlCol="0">
            <a:spAutoFit/>
          </a:bodyPr>
          <a:lstStyle/>
          <a:p>
            <a:r>
              <a:rPr lang="en-US" sz="2800" b="1" dirty="0">
                <a:solidFill>
                  <a:srgbClr val="D2451D"/>
                </a:solidFill>
                <a:latin typeface="Century Gothic" panose="020B0502020202020204" pitchFamily="34" charset="0"/>
              </a:rPr>
              <a:t>Questions on the Fact files</a:t>
            </a:r>
            <a:endParaRPr lang="en-US" sz="2800" b="1" i="0" dirty="0">
              <a:solidFill>
                <a:srgbClr val="D2451D"/>
              </a:solidFill>
              <a:latin typeface="Century Gothic" panose="020B0502020202020204" pitchFamily="34" charset="0"/>
            </a:endParaRPr>
          </a:p>
        </p:txBody>
      </p:sp>
      <p:sp>
        <p:nvSpPr>
          <p:cNvPr id="9" name="TextBox 8">
            <a:extLst>
              <a:ext uri="{FF2B5EF4-FFF2-40B4-BE49-F238E27FC236}">
                <a16:creationId xmlns:a16="http://schemas.microsoft.com/office/drawing/2014/main" id="{868606FE-E906-86CC-F0FF-F3D5B6F25EEE}"/>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4052859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F873-B202-D703-789A-BF5EC5A68ED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9923D0-9A02-F341-013B-418A51AD1F3D}"/>
              </a:ext>
            </a:extLst>
          </p:cNvPr>
          <p:cNvSpPr/>
          <p:nvPr/>
        </p:nvSpPr>
        <p:spPr>
          <a:xfrm>
            <a:off x="405952" y="1490764"/>
            <a:ext cx="9707313" cy="4031872"/>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5042E1A-D30C-5120-41E7-FEF7765311EB}"/>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423F1E12-C5F5-0EDF-FD80-2C2F41B949B1}"/>
              </a:ext>
            </a:extLst>
          </p:cNvPr>
          <p:cNvSpPr txBox="1">
            <a:spLocks/>
          </p:cNvSpPr>
          <p:nvPr/>
        </p:nvSpPr>
        <p:spPr>
          <a:xfrm rot="5400000">
            <a:off x="9786712" y="1766950"/>
            <a:ext cx="3511089"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dirty="0">
                <a:solidFill>
                  <a:schemeClr val="bg1"/>
                </a:solidFill>
                <a:latin typeface="Century Gothic" panose="020B0502020202020204" pitchFamily="34" charset="0"/>
              </a:rPr>
              <a:t>Lesson 5: Retrieval </a:t>
            </a:r>
          </a:p>
          <a:p>
            <a:pPr marL="0" indent="0">
              <a:buFont typeface="Arial" panose="020B0604020202020204" pitchFamily="34" charset="0"/>
              <a:buNone/>
            </a:pPr>
            <a:endParaRPr lang="en-GB" dirty="0"/>
          </a:p>
        </p:txBody>
      </p:sp>
      <p:sp>
        <p:nvSpPr>
          <p:cNvPr id="5" name="TextBox 4">
            <a:extLst>
              <a:ext uri="{FF2B5EF4-FFF2-40B4-BE49-F238E27FC236}">
                <a16:creationId xmlns:a16="http://schemas.microsoft.com/office/drawing/2014/main" id="{887C4980-3D44-C822-7EE1-0F49E04C5140}"/>
              </a:ext>
            </a:extLst>
          </p:cNvPr>
          <p:cNvSpPr txBox="1"/>
          <p:nvPr/>
        </p:nvSpPr>
        <p:spPr>
          <a:xfrm>
            <a:off x="668112" y="1796902"/>
            <a:ext cx="9294595" cy="5949962"/>
          </a:xfrm>
          <a:prstGeom prst="rect">
            <a:avLst/>
          </a:prstGeom>
          <a:noFill/>
        </p:spPr>
        <p:txBody>
          <a:bodyPr wrap="square" lIns="91440" tIns="45720" rIns="91440" bIns="45720" rtlCol="0" anchor="t">
            <a:spAutoFit/>
          </a:bodyPr>
          <a:lstStyle/>
          <a:p>
            <a:pPr>
              <a:lnSpc>
                <a:spcPct val="107000"/>
              </a:lnSpc>
              <a:spcAft>
                <a:spcPts val="800"/>
              </a:spcAft>
              <a:buClr>
                <a:srgbClr val="F5B333"/>
              </a:buClr>
            </a:pPr>
            <a:r>
              <a:rPr lang="en-GB" sz="2400" b="1" dirty="0">
                <a:latin typeface="Comic Sans MS"/>
                <a:ea typeface="Calibri"/>
                <a:cs typeface="Times New Roman"/>
              </a:rPr>
              <a:t>Exit questions</a:t>
            </a:r>
            <a:endParaRPr lang="en-GB" sz="2400" b="1" dirty="0">
              <a:latin typeface="Comic Sans MS"/>
              <a:ea typeface="Calibri" panose="020F0502020204030204" pitchFamily="34" charset="0"/>
              <a:cs typeface="Times New Roman" panose="02020603050405020304" pitchFamily="18" charset="0"/>
            </a:endParaRPr>
          </a:p>
          <a:p>
            <a:pPr>
              <a:lnSpc>
                <a:spcPct val="107000"/>
              </a:lnSpc>
              <a:spcAft>
                <a:spcPts val="800"/>
              </a:spcAft>
            </a:pPr>
            <a:endParaRPr lang="en-GB" sz="2400" b="1">
              <a:effectLst/>
              <a:latin typeface="Comic Sans MS"/>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000000"/>
                </a:solidFill>
                <a:latin typeface="Comic Sans MS"/>
                <a:ea typeface="Calibri"/>
                <a:cs typeface="Times New Roman"/>
              </a:rPr>
              <a:t>What seasons are found in a tropical climate zone?</a:t>
            </a:r>
            <a:endParaRPr lang="en-GB" sz="2400" dirty="0">
              <a:solidFill>
                <a:srgbClr val="000000"/>
              </a:solidFill>
              <a:latin typeface="Comic Sans MS"/>
              <a:ea typeface="Calibri" panose="020F0502020204030204" pitchFamily="34" charset="0"/>
              <a:cs typeface="Times New Roman"/>
            </a:endParaRPr>
          </a:p>
          <a:p>
            <a:pPr>
              <a:lnSpc>
                <a:spcPct val="107000"/>
              </a:lnSpc>
              <a:spcAft>
                <a:spcPts val="800"/>
              </a:spcAft>
            </a:pPr>
            <a:endParaRPr lang="en-GB" sz="2400" dirty="0">
              <a:solidFill>
                <a:srgbClr val="000000"/>
              </a:solidFill>
              <a:latin typeface="Comic Sans MS"/>
              <a:ea typeface="Calibri" panose="020F0502020204030204" pitchFamily="34" charset="0"/>
              <a:cs typeface="Times New Roman"/>
            </a:endParaRPr>
          </a:p>
          <a:p>
            <a:pPr>
              <a:lnSpc>
                <a:spcPct val="107000"/>
              </a:lnSpc>
              <a:spcAft>
                <a:spcPts val="800"/>
              </a:spcAft>
            </a:pPr>
            <a:r>
              <a:rPr lang="en-GB" sz="2400" dirty="0">
                <a:solidFill>
                  <a:srgbClr val="000000"/>
                </a:solidFill>
                <a:latin typeface="Comic Sans MS"/>
                <a:ea typeface="Calibri"/>
                <a:cs typeface="Times New Roman"/>
              </a:rPr>
              <a:t>Where are equatorial climate zones found?</a:t>
            </a:r>
            <a:endParaRPr lang="en-GB" sz="2400" dirty="0">
              <a:solidFill>
                <a:srgbClr val="000000"/>
              </a:solidFill>
              <a:latin typeface="Comic Sans MS"/>
              <a:ea typeface="Calibri" panose="020F0502020204030204" pitchFamily="34" charset="0"/>
              <a:cs typeface="Times New Roman"/>
            </a:endParaRPr>
          </a:p>
          <a:p>
            <a:pPr>
              <a:lnSpc>
                <a:spcPct val="107000"/>
              </a:lnSpc>
              <a:spcAft>
                <a:spcPts val="800"/>
              </a:spcAft>
            </a:pPr>
            <a:endParaRPr lang="en-GB" sz="2200" b="1" dirty="0">
              <a:solidFill>
                <a:srgbClr val="000000"/>
              </a:solidFill>
              <a:latin typeface="Century Gothic"/>
              <a:ea typeface="Calibri" panose="020F0502020204030204" pitchFamily="34" charset="0"/>
              <a:cs typeface="Times New Roman"/>
            </a:endParaRPr>
          </a:p>
          <a:p>
            <a:pPr>
              <a:lnSpc>
                <a:spcPct val="107000"/>
              </a:lnSpc>
              <a:spcAft>
                <a:spcPts val="800"/>
              </a:spcAft>
            </a:pPr>
            <a:endParaRPr lang="en-GB" sz="2200" b="1" dirty="0">
              <a:solidFill>
                <a:srgbClr val="000000"/>
              </a:solidFill>
              <a:latin typeface="Century Gothic"/>
              <a:ea typeface="Calibri" panose="020F0502020204030204" pitchFamily="34" charset="0"/>
              <a:cs typeface="Times New Roman"/>
            </a:endParaRPr>
          </a:p>
          <a:p>
            <a:pPr>
              <a:lnSpc>
                <a:spcPct val="107000"/>
              </a:lnSpc>
              <a:spcAft>
                <a:spcPts val="800"/>
              </a:spcAft>
            </a:pPr>
            <a:endParaRPr lang="en-GB" sz="2200" b="1" dirty="0">
              <a:solidFill>
                <a:srgbClr val="000000"/>
              </a:solidFill>
              <a:latin typeface="Century Gothic"/>
              <a:ea typeface="Calibri" panose="020F0502020204030204" pitchFamily="34" charset="0"/>
              <a:cs typeface="Times New Roman"/>
            </a:endParaRPr>
          </a:p>
          <a:p>
            <a:pPr>
              <a:lnSpc>
                <a:spcPct val="107000"/>
              </a:lnSpc>
              <a:spcAft>
                <a:spcPts val="800"/>
              </a:spcAft>
            </a:pPr>
            <a:endParaRPr lang="en-GB" sz="2200" b="1" dirty="0">
              <a:solidFill>
                <a:srgbClr val="000000"/>
              </a:solidFill>
              <a:latin typeface="Century Gothic"/>
              <a:ea typeface="Calibri" panose="020F0502020204030204" pitchFamily="34" charset="0"/>
              <a:cs typeface="Times New Roman"/>
            </a:endParaRPr>
          </a:p>
          <a:p>
            <a:pPr>
              <a:lnSpc>
                <a:spcPct val="107000"/>
              </a:lnSpc>
              <a:spcAft>
                <a:spcPts val="800"/>
              </a:spcAft>
            </a:pPr>
            <a:endParaRPr lang="en-GB" sz="2200" b="1" dirty="0">
              <a:solidFill>
                <a:srgbClr val="000000"/>
              </a:solidFill>
              <a:latin typeface="Century Gothic"/>
              <a:ea typeface="Calibri" panose="020F0502020204030204" pitchFamily="34" charset="0"/>
              <a:cs typeface="Times New Roman"/>
            </a:endParaRPr>
          </a:p>
          <a:p>
            <a:pPr>
              <a:lnSpc>
                <a:spcPct val="107000"/>
              </a:lnSpc>
              <a:spcAft>
                <a:spcPts val="800"/>
              </a:spcAft>
            </a:pPr>
            <a:endParaRPr lang="en-GB" sz="2200" b="1" dirty="0">
              <a:solidFill>
                <a:srgbClr val="000000"/>
              </a:solidFill>
              <a:latin typeface="Century Gothic"/>
              <a:ea typeface="Calibri" panose="020F0502020204030204" pitchFamily="34" charset="0"/>
              <a:cs typeface="Times New Roman"/>
            </a:endParaRPr>
          </a:p>
          <a:p>
            <a:pPr>
              <a:lnSpc>
                <a:spcPct val="107000"/>
              </a:lnSpc>
              <a:spcAft>
                <a:spcPts val="800"/>
              </a:spcAft>
            </a:pPr>
            <a:br>
              <a:rPr lang="en-GB"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b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2">
            <a:extLst>
              <a:ext uri="{FF2B5EF4-FFF2-40B4-BE49-F238E27FC236}">
                <a16:creationId xmlns:a16="http://schemas.microsoft.com/office/drawing/2014/main" id="{36CE7B81-F079-8A09-7621-7037CC7C945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36792" y="5878754"/>
            <a:ext cx="758948" cy="7589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445CB72-9558-27A4-9979-448F72D999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69433" y="3393596"/>
            <a:ext cx="2145534" cy="3641979"/>
          </a:xfrm>
          <a:prstGeom prst="rect">
            <a:avLst/>
          </a:prstGeom>
        </p:spPr>
      </p:pic>
      <p:sp>
        <p:nvSpPr>
          <p:cNvPr id="3" name="Rounded Rectangle 8">
            <a:extLst>
              <a:ext uri="{FF2B5EF4-FFF2-40B4-BE49-F238E27FC236}">
                <a16:creationId xmlns:a16="http://schemas.microsoft.com/office/drawing/2014/main" id="{698743D1-7368-AA45-BDD6-D251FA443C60}"/>
              </a:ext>
            </a:extLst>
          </p:cNvPr>
          <p:cNvSpPr/>
          <p:nvPr/>
        </p:nvSpPr>
        <p:spPr>
          <a:xfrm>
            <a:off x="622392" y="444052"/>
            <a:ext cx="4723331" cy="522544"/>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905AA0-F6B6-2C1C-D475-4163F67EFDB5}"/>
              </a:ext>
            </a:extLst>
          </p:cNvPr>
          <p:cNvSpPr txBox="1"/>
          <p:nvPr/>
        </p:nvSpPr>
        <p:spPr>
          <a:xfrm>
            <a:off x="622392" y="444052"/>
            <a:ext cx="9862268" cy="523220"/>
          </a:xfrm>
          <a:prstGeom prst="rect">
            <a:avLst/>
          </a:prstGeom>
          <a:noFill/>
        </p:spPr>
        <p:txBody>
          <a:bodyPr wrap="square" rtlCol="0">
            <a:spAutoFit/>
          </a:bodyPr>
          <a:lstStyle/>
          <a:p>
            <a:r>
              <a:rPr lang="en-US" sz="2800" b="1" dirty="0">
                <a:solidFill>
                  <a:srgbClr val="D2451D"/>
                </a:solidFill>
                <a:latin typeface="Century Gothic" panose="020B0502020202020204" pitchFamily="34" charset="0"/>
              </a:rPr>
              <a:t>Questions on the Fact files</a:t>
            </a:r>
            <a:endParaRPr lang="en-US" sz="2800" b="1" i="0" dirty="0">
              <a:solidFill>
                <a:srgbClr val="D2451D"/>
              </a:solidFill>
              <a:latin typeface="Century Gothic" panose="020B0502020202020204" pitchFamily="34" charset="0"/>
            </a:endParaRPr>
          </a:p>
        </p:txBody>
      </p:sp>
      <p:sp>
        <p:nvSpPr>
          <p:cNvPr id="9" name="TextBox 8">
            <a:extLst>
              <a:ext uri="{FF2B5EF4-FFF2-40B4-BE49-F238E27FC236}">
                <a16:creationId xmlns:a16="http://schemas.microsoft.com/office/drawing/2014/main" id="{E716D0A7-CFB9-881C-7F3D-65847F7E6839}"/>
              </a:ext>
            </a:extLst>
          </p:cNvPr>
          <p:cNvSpPr txBox="1"/>
          <p:nvPr/>
        </p:nvSpPr>
        <p:spPr>
          <a:xfrm>
            <a:off x="165460" y="6569751"/>
            <a:ext cx="3658394" cy="230832"/>
          </a:xfrm>
          <a:prstGeom prst="rect">
            <a:avLst/>
          </a:prstGeom>
          <a:noFill/>
        </p:spPr>
        <p:txBody>
          <a:bodyPr wrap="square" rtlCol="0">
            <a:spAutoFit/>
          </a:bodyPr>
          <a:lstStyle/>
          <a:p>
            <a:r>
              <a:rPr lang="en-GB" sz="900" dirty="0">
                <a:effectLst/>
                <a:latin typeface="Arial" panose="020B0604020202020204" pitchFamily="34" charset="0"/>
                <a:ea typeface="Calibri" panose="020F0502020204030204" pitchFamily="34" charset="0"/>
              </a:rPr>
              <a:t>Copyright © </a:t>
            </a:r>
            <a:r>
              <a:rPr lang="en-GB" sz="900" dirty="0" err="1">
                <a:effectLst/>
                <a:latin typeface="Arial" panose="020B0604020202020204" pitchFamily="34" charset="0"/>
                <a:ea typeface="Calibri" panose="020F0502020204030204" pitchFamily="34" charset="0"/>
              </a:rPr>
              <a:t>ArkCurriculum</a:t>
            </a:r>
            <a:r>
              <a:rPr lang="en-GB" sz="900" dirty="0">
                <a:effectLst/>
                <a:latin typeface="Arial" panose="020B0604020202020204" pitchFamily="34" charset="0"/>
                <a:ea typeface="Calibri" panose="020F0502020204030204" pitchFamily="34" charset="0"/>
              </a:rPr>
              <a:t>+ 2022</a:t>
            </a:r>
            <a:r>
              <a:rPr lang="en-GB" sz="900" dirty="0">
                <a:effectLst/>
              </a:rPr>
              <a:t> </a:t>
            </a:r>
            <a:endParaRPr lang="en-US" sz="900" dirty="0"/>
          </a:p>
        </p:txBody>
      </p:sp>
    </p:spTree>
    <p:extLst>
      <p:ext uri="{BB962C8B-B14F-4D97-AF65-F5344CB8AC3E}">
        <p14:creationId xmlns:p14="http://schemas.microsoft.com/office/powerpoint/2010/main" val="36038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272561" y="106422"/>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err="1">
                <a:latin typeface="Comic Sans MS"/>
              </a:rPr>
              <a:t>lundi</a:t>
            </a:r>
            <a:r>
              <a:rPr lang="en-GB" sz="3000" u="sng" dirty="0">
                <a:latin typeface="Comic Sans MS"/>
              </a:rPr>
              <a:t> 3 </a:t>
            </a:r>
            <a:r>
              <a:rPr lang="en-GB" sz="3000" u="sng" dirty="0" err="1">
                <a:latin typeface="Comic Sans MS"/>
              </a:rPr>
              <a:t>février</a:t>
            </a:r>
            <a:endParaRPr lang="en-GB" sz="3000" u="sng" dirty="0">
              <a:latin typeface="Comic Sans MS"/>
            </a:endParaRPr>
          </a:p>
          <a:p>
            <a:r>
              <a:rPr lang="en-GB" sz="2400" u="sng" dirty="0">
                <a:latin typeface="Comic Sans MS"/>
              </a:rPr>
              <a:t>TBAT: use a verb for ‘to play’</a:t>
            </a:r>
          </a:p>
        </p:txBody>
      </p:sp>
      <p:sp>
        <p:nvSpPr>
          <p:cNvPr id="2" name="TextBox 1">
            <a:extLst>
              <a:ext uri="{FF2B5EF4-FFF2-40B4-BE49-F238E27FC236}">
                <a16:creationId xmlns:a16="http://schemas.microsoft.com/office/drawing/2014/main" id="{F507F4DF-37DA-3868-B89F-4464EA38DF96}"/>
              </a:ext>
            </a:extLst>
          </p:cNvPr>
          <p:cNvSpPr txBox="1"/>
          <p:nvPr/>
        </p:nvSpPr>
        <p:spPr>
          <a:xfrm>
            <a:off x="8653153" y="171598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Home (languageangels.com)</a:t>
            </a:r>
            <a:endParaRPr lang="en-US"/>
          </a:p>
          <a:p>
            <a:endParaRPr lang="en-US"/>
          </a:p>
        </p:txBody>
      </p:sp>
      <p:pic>
        <p:nvPicPr>
          <p:cNvPr id="4" name="Picture 3">
            <a:extLst>
              <a:ext uri="{FF2B5EF4-FFF2-40B4-BE49-F238E27FC236}">
                <a16:creationId xmlns:a16="http://schemas.microsoft.com/office/drawing/2014/main" id="{25831C52-8EC4-D3E4-6AAC-209529A5AA30}"/>
              </a:ext>
            </a:extLst>
          </p:cNvPr>
          <p:cNvPicPr>
            <a:picLocks noChangeAspect="1"/>
          </p:cNvPicPr>
          <p:nvPr/>
        </p:nvPicPr>
        <p:blipFill>
          <a:blip r:embed="rId3"/>
          <a:stretch>
            <a:fillRect/>
          </a:stretch>
        </p:blipFill>
        <p:spPr>
          <a:xfrm>
            <a:off x="272560" y="1368530"/>
            <a:ext cx="7940997" cy="5234515"/>
          </a:xfrm>
          <a:prstGeom prst="rect">
            <a:avLst/>
          </a:prstGeom>
        </p:spPr>
      </p:pic>
    </p:spTree>
    <p:extLst>
      <p:ext uri="{BB962C8B-B14F-4D97-AF65-F5344CB8AC3E}">
        <p14:creationId xmlns:p14="http://schemas.microsoft.com/office/powerpoint/2010/main" val="2298782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FEE10F-97EF-B1C6-2562-ED2E8EC7A403}"/>
              </a:ext>
            </a:extLst>
          </p:cNvPr>
          <p:cNvSpPr txBox="1"/>
          <p:nvPr/>
        </p:nvSpPr>
        <p:spPr>
          <a:xfrm>
            <a:off x="8653153" y="171598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Home (languageangels.com)</a:t>
            </a:r>
            <a:endParaRPr lang="en-US"/>
          </a:p>
          <a:p>
            <a:endParaRPr lang="en-US"/>
          </a:p>
        </p:txBody>
      </p:sp>
      <p:sp>
        <p:nvSpPr>
          <p:cNvPr id="3" name="TextBox 2">
            <a:extLst>
              <a:ext uri="{FF2B5EF4-FFF2-40B4-BE49-F238E27FC236}">
                <a16:creationId xmlns:a16="http://schemas.microsoft.com/office/drawing/2014/main" id="{D16E0F6A-602E-7AA0-A867-AB10C48A50EE}"/>
              </a:ext>
            </a:extLst>
          </p:cNvPr>
          <p:cNvSpPr txBox="1"/>
          <p:nvPr/>
        </p:nvSpPr>
        <p:spPr>
          <a:xfrm>
            <a:off x="272561" y="106422"/>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err="1">
                <a:latin typeface="Comic Sans MS"/>
              </a:rPr>
              <a:t>lundi</a:t>
            </a:r>
            <a:r>
              <a:rPr lang="en-GB" sz="3000" u="sng" dirty="0">
                <a:latin typeface="Comic Sans MS"/>
              </a:rPr>
              <a:t> 3 </a:t>
            </a:r>
            <a:r>
              <a:rPr lang="en-GB" sz="3000" u="sng" dirty="0" err="1">
                <a:latin typeface="Comic Sans MS"/>
              </a:rPr>
              <a:t>février</a:t>
            </a:r>
          </a:p>
          <a:p>
            <a:r>
              <a:rPr lang="en-GB" sz="2400" u="sng" dirty="0">
                <a:latin typeface="Comic Sans MS"/>
              </a:rPr>
              <a:t>TBAT: use a verb for ‘to play’</a:t>
            </a:r>
          </a:p>
        </p:txBody>
      </p:sp>
      <p:pic>
        <p:nvPicPr>
          <p:cNvPr id="5" name="Picture 4">
            <a:extLst>
              <a:ext uri="{FF2B5EF4-FFF2-40B4-BE49-F238E27FC236}">
                <a16:creationId xmlns:a16="http://schemas.microsoft.com/office/drawing/2014/main" id="{C0738255-2E97-044D-7826-D5AC52763A05}"/>
              </a:ext>
            </a:extLst>
          </p:cNvPr>
          <p:cNvPicPr>
            <a:picLocks noChangeAspect="1"/>
          </p:cNvPicPr>
          <p:nvPr/>
        </p:nvPicPr>
        <p:blipFill>
          <a:blip r:embed="rId3"/>
          <a:stretch>
            <a:fillRect/>
          </a:stretch>
        </p:blipFill>
        <p:spPr>
          <a:xfrm>
            <a:off x="437149" y="1246915"/>
            <a:ext cx="7978717" cy="5327958"/>
          </a:xfrm>
          <a:prstGeom prst="rect">
            <a:avLst/>
          </a:prstGeom>
        </p:spPr>
      </p:pic>
    </p:spTree>
    <p:extLst>
      <p:ext uri="{BB962C8B-B14F-4D97-AF65-F5344CB8AC3E}">
        <p14:creationId xmlns:p14="http://schemas.microsoft.com/office/powerpoint/2010/main" val="105118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9122E88F-0C9F-4C17-BF1E-03BA36F91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43B4E-A9D5-985D-3C81-DB851C743F06}"/>
              </a:ext>
            </a:extLst>
          </p:cNvPr>
          <p:cNvSpPr>
            <a:spLocks noGrp="1"/>
          </p:cNvSpPr>
          <p:nvPr>
            <p:ph type="title"/>
          </p:nvPr>
        </p:nvSpPr>
        <p:spPr>
          <a:xfrm>
            <a:off x="-44116" y="4178"/>
            <a:ext cx="10515600" cy="1325563"/>
          </a:xfrm>
        </p:spPr>
        <p:txBody>
          <a:bodyPr vert="horz" lIns="91440" tIns="45720" rIns="91440" bIns="45720" rtlCol="0" anchor="t">
            <a:normAutofit/>
          </a:bodyPr>
          <a:lstStyle/>
          <a:p>
            <a:r>
              <a:rPr lang="en-GB" sz="2800" u="sng" dirty="0">
                <a:latin typeface="Comic Sans MS"/>
                <a:cs typeface="Calibri Light"/>
              </a:rPr>
              <a:t>Monday 3rd February 2025</a:t>
            </a:r>
            <a:br>
              <a:rPr lang="en-GB" sz="2800" u="sng" dirty="0">
                <a:latin typeface="Comic Sans MS"/>
                <a:cs typeface="Calibri Light"/>
              </a:rPr>
            </a:br>
            <a:r>
              <a:rPr lang="en-GB" sz="2800" u="sng" dirty="0">
                <a:latin typeface="Comic Sans MS"/>
                <a:cs typeface="Calibri Light"/>
              </a:rPr>
              <a:t>TBAT: retrieve information from a text.</a:t>
            </a:r>
            <a:endParaRPr lang="en-GB" sz="2800" dirty="0">
              <a:latin typeface="Comic Sans MS"/>
            </a:endParaRPr>
          </a:p>
        </p:txBody>
      </p:sp>
      <p:sp>
        <p:nvSpPr>
          <p:cNvPr id="3" name="Content Placeholder 2">
            <a:extLst>
              <a:ext uri="{FF2B5EF4-FFF2-40B4-BE49-F238E27FC236}">
                <a16:creationId xmlns:a16="http://schemas.microsoft.com/office/drawing/2014/main" id="{370D9C50-0F40-876D-32D6-D33AFFC3F466}"/>
              </a:ext>
            </a:extLst>
          </p:cNvPr>
          <p:cNvSpPr>
            <a:spLocks noGrp="1"/>
          </p:cNvSpPr>
          <p:nvPr>
            <p:ph idx="1"/>
          </p:nvPr>
        </p:nvSpPr>
        <p:spPr>
          <a:xfrm>
            <a:off x="105309" y="1029989"/>
            <a:ext cx="12083585" cy="5083259"/>
          </a:xfrm>
        </p:spPr>
        <p:txBody>
          <a:bodyPr vert="horz" lIns="91440" tIns="45720" rIns="91440" bIns="45720" rtlCol="0" anchor="t">
            <a:noAutofit/>
          </a:bodyPr>
          <a:lstStyle/>
          <a:p>
            <a:pPr marL="0" indent="0">
              <a:buNone/>
            </a:pPr>
            <a:r>
              <a:rPr lang="en-GB" sz="2600" dirty="0">
                <a:latin typeface="Comic Sans MS"/>
                <a:cs typeface="Calibri"/>
              </a:rPr>
              <a:t>3 in 3</a:t>
            </a:r>
            <a:endParaRPr lang="en-US" sz="2600">
              <a:latin typeface="Comic Sans MS"/>
              <a:cs typeface="Calibri"/>
            </a:endParaRPr>
          </a:p>
          <a:p>
            <a:pPr>
              <a:buNone/>
            </a:pPr>
            <a:r>
              <a:rPr lang="en-GB" sz="2600" dirty="0">
                <a:latin typeface="Comic Sans MS"/>
                <a:cs typeface="Calibri"/>
              </a:rPr>
              <a:t>Troy sat on the wall outside the corner shop. Inside, his friends were enjoying the thrill of choosing their sweets. Having only three pence to his name, he knew that there would be nothing that he could afford, so there was no point in even looking. He reached into his pocket and pulled out his feeble collection of coins. Why did they even bother making them if they couldn’t be used to buy anything? He rubbed his thumb over the two pence piece, as if cleaning it up would somehow increase its value. But then something happened that made him rub his own eyes instead.</a:t>
            </a:r>
            <a:endParaRPr lang="en-GB" sz="2600">
              <a:latin typeface="Comic Sans MS"/>
            </a:endParaRPr>
          </a:p>
          <a:p>
            <a:pPr>
              <a:buNone/>
            </a:pPr>
            <a:endParaRPr lang="en-GB" sz="2600" dirty="0">
              <a:latin typeface="Comic Sans MS"/>
              <a:cs typeface="Calibri"/>
            </a:endParaRPr>
          </a:p>
          <a:p>
            <a:pPr>
              <a:buNone/>
            </a:pPr>
            <a:r>
              <a:rPr lang="en-GB" sz="2600" dirty="0">
                <a:latin typeface="Comic Sans MS"/>
                <a:cs typeface="Calibri"/>
              </a:rPr>
              <a:t>1. What was Troy sitting on?</a:t>
            </a:r>
            <a:endParaRPr lang="en-GB" sz="2600">
              <a:latin typeface="Comic Sans MS"/>
            </a:endParaRPr>
          </a:p>
          <a:p>
            <a:pPr>
              <a:buNone/>
            </a:pPr>
            <a:r>
              <a:rPr lang="en-GB" sz="2600" dirty="0">
                <a:latin typeface="Comic Sans MS"/>
                <a:cs typeface="Calibri"/>
              </a:rPr>
              <a:t>2. What were Troy’s friends doing?</a:t>
            </a:r>
            <a:endParaRPr lang="en-GB" sz="2600">
              <a:latin typeface="Comic Sans MS"/>
            </a:endParaRPr>
          </a:p>
          <a:p>
            <a:pPr>
              <a:buNone/>
            </a:pPr>
            <a:r>
              <a:rPr lang="en-GB" sz="2600" dirty="0">
                <a:latin typeface="Comic Sans MS"/>
                <a:cs typeface="Calibri"/>
              </a:rPr>
              <a:t>3. How much money did Troy have?</a:t>
            </a:r>
            <a:endParaRPr lang="en-GB" sz="2600" dirty="0">
              <a:latin typeface="Comic Sans MS"/>
            </a:endParaRPr>
          </a:p>
          <a:p>
            <a:pPr algn="just">
              <a:buNone/>
            </a:pPr>
            <a:endParaRPr lang="en-GB">
              <a:latin typeface="Calibri"/>
              <a:cs typeface="Calibri"/>
            </a:endParaRPr>
          </a:p>
          <a:p>
            <a:pPr marL="0" indent="0">
              <a:buNone/>
            </a:pPr>
            <a:endParaRPr lang="en-GB" sz="2400">
              <a:latin typeface="Comic Sans MS"/>
              <a:cs typeface="Calibri"/>
            </a:endParaRPr>
          </a:p>
        </p:txBody>
      </p:sp>
    </p:spTree>
    <p:extLst>
      <p:ext uri="{BB962C8B-B14F-4D97-AF65-F5344CB8AC3E}">
        <p14:creationId xmlns:p14="http://schemas.microsoft.com/office/powerpoint/2010/main" val="303734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D7941E-9264-05BF-B049-E3F7B8AFB0D2}"/>
              </a:ext>
            </a:extLst>
          </p:cNvPr>
          <p:cNvSpPr txBox="1"/>
          <p:nvPr/>
        </p:nvSpPr>
        <p:spPr>
          <a:xfrm>
            <a:off x="29307" y="117231"/>
            <a:ext cx="1198684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Monday 3rd February</a:t>
            </a:r>
            <a:br>
              <a:rPr lang="en-GB" sz="2800" u="sng" dirty="0">
                <a:latin typeface="Comic Sans MS"/>
              </a:rPr>
            </a:br>
            <a:r>
              <a:rPr lang="en-GB" sz="2800" u="sng" dirty="0">
                <a:latin typeface="Comic Sans MS"/>
              </a:rPr>
              <a:t>TBAT: retrieve information from a text.</a:t>
            </a:r>
            <a:endParaRPr lang="en-US" dirty="0"/>
          </a:p>
        </p:txBody>
      </p:sp>
      <p:pic>
        <p:nvPicPr>
          <p:cNvPr id="7" name="Picture 6" descr="A cartoon of a crystal ball&#10;&#10;AI-generated content may be incorrect.">
            <a:extLst>
              <a:ext uri="{FF2B5EF4-FFF2-40B4-BE49-F238E27FC236}">
                <a16:creationId xmlns:a16="http://schemas.microsoft.com/office/drawing/2014/main" id="{C7C45E47-431B-2FA4-3D93-0FC263C44124}"/>
              </a:ext>
            </a:extLst>
          </p:cNvPr>
          <p:cNvPicPr>
            <a:picLocks noChangeAspect="1"/>
          </p:cNvPicPr>
          <p:nvPr/>
        </p:nvPicPr>
        <p:blipFill>
          <a:blip r:embed="rId2"/>
          <a:stretch>
            <a:fillRect/>
          </a:stretch>
        </p:blipFill>
        <p:spPr>
          <a:xfrm>
            <a:off x="216729" y="1242412"/>
            <a:ext cx="1620152" cy="1825454"/>
          </a:xfrm>
          <a:prstGeom prst="rect">
            <a:avLst/>
          </a:prstGeom>
        </p:spPr>
      </p:pic>
      <p:sp>
        <p:nvSpPr>
          <p:cNvPr id="9" name="TextBox 8">
            <a:extLst>
              <a:ext uri="{FF2B5EF4-FFF2-40B4-BE49-F238E27FC236}">
                <a16:creationId xmlns:a16="http://schemas.microsoft.com/office/drawing/2014/main" id="{07800C1B-2912-59DC-EFEF-3E7D8DA0EEBF}"/>
              </a:ext>
            </a:extLst>
          </p:cNvPr>
          <p:cNvSpPr txBox="1"/>
          <p:nvPr/>
        </p:nvSpPr>
        <p:spPr>
          <a:xfrm>
            <a:off x="222217" y="3131839"/>
            <a:ext cx="29069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Predict </a:t>
            </a:r>
          </a:p>
        </p:txBody>
      </p:sp>
      <p:pic>
        <p:nvPicPr>
          <p:cNvPr id="2" name="Picture 1" descr="A dog sitting with its tongue out&#10;&#10;AI-generated content may be incorrect.">
            <a:extLst>
              <a:ext uri="{FF2B5EF4-FFF2-40B4-BE49-F238E27FC236}">
                <a16:creationId xmlns:a16="http://schemas.microsoft.com/office/drawing/2014/main" id="{524F40BD-F2F3-8FA5-6107-CCCE78FDE9AE}"/>
              </a:ext>
            </a:extLst>
          </p:cNvPr>
          <p:cNvPicPr>
            <a:picLocks noChangeAspect="1"/>
          </p:cNvPicPr>
          <p:nvPr/>
        </p:nvPicPr>
        <p:blipFill>
          <a:blip r:embed="rId3"/>
          <a:stretch>
            <a:fillRect/>
          </a:stretch>
        </p:blipFill>
        <p:spPr>
          <a:xfrm>
            <a:off x="3289987" y="1244428"/>
            <a:ext cx="1760838" cy="1846306"/>
          </a:xfrm>
          <a:prstGeom prst="rect">
            <a:avLst/>
          </a:prstGeom>
        </p:spPr>
      </p:pic>
      <p:sp>
        <p:nvSpPr>
          <p:cNvPr id="4" name="TextBox 3">
            <a:extLst>
              <a:ext uri="{FF2B5EF4-FFF2-40B4-BE49-F238E27FC236}">
                <a16:creationId xmlns:a16="http://schemas.microsoft.com/office/drawing/2014/main" id="{61485B56-D6EA-0CF5-FECB-DA50681971EE}"/>
              </a:ext>
            </a:extLst>
          </p:cNvPr>
          <p:cNvSpPr txBox="1"/>
          <p:nvPr/>
        </p:nvSpPr>
        <p:spPr>
          <a:xfrm>
            <a:off x="3293664" y="3131983"/>
            <a:ext cx="29069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Retrieve </a:t>
            </a:r>
          </a:p>
        </p:txBody>
      </p:sp>
      <p:pic>
        <p:nvPicPr>
          <p:cNvPr id="6" name="Picture 5" descr="A blue dictionary with gold text&#10;&#10;AI-generated content may be incorrect.">
            <a:extLst>
              <a:ext uri="{FF2B5EF4-FFF2-40B4-BE49-F238E27FC236}">
                <a16:creationId xmlns:a16="http://schemas.microsoft.com/office/drawing/2014/main" id="{6F790FDD-F110-ED47-17CB-D3EF54958FB8}"/>
              </a:ext>
            </a:extLst>
          </p:cNvPr>
          <p:cNvPicPr>
            <a:picLocks noChangeAspect="1"/>
          </p:cNvPicPr>
          <p:nvPr/>
        </p:nvPicPr>
        <p:blipFill>
          <a:blip r:embed="rId4"/>
          <a:stretch>
            <a:fillRect/>
          </a:stretch>
        </p:blipFill>
        <p:spPr>
          <a:xfrm>
            <a:off x="6024561" y="1259359"/>
            <a:ext cx="1769849" cy="1826741"/>
          </a:xfrm>
          <a:prstGeom prst="rect">
            <a:avLst/>
          </a:prstGeom>
        </p:spPr>
      </p:pic>
      <p:sp>
        <p:nvSpPr>
          <p:cNvPr id="10" name="TextBox 9">
            <a:extLst>
              <a:ext uri="{FF2B5EF4-FFF2-40B4-BE49-F238E27FC236}">
                <a16:creationId xmlns:a16="http://schemas.microsoft.com/office/drawing/2014/main" id="{81602AC6-2603-19F8-BB35-58699B809A0B}"/>
              </a:ext>
            </a:extLst>
          </p:cNvPr>
          <p:cNvSpPr txBox="1"/>
          <p:nvPr/>
        </p:nvSpPr>
        <p:spPr>
          <a:xfrm>
            <a:off x="5836519" y="3133648"/>
            <a:ext cx="29069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Vocabulary </a:t>
            </a:r>
          </a:p>
        </p:txBody>
      </p:sp>
      <p:pic>
        <p:nvPicPr>
          <p:cNvPr id="11" name="Picture 10" descr="Cartoon of a detective holding a magnifying glass&#10;&#10;AI-generated content may be incorrect.">
            <a:extLst>
              <a:ext uri="{FF2B5EF4-FFF2-40B4-BE49-F238E27FC236}">
                <a16:creationId xmlns:a16="http://schemas.microsoft.com/office/drawing/2014/main" id="{C354D879-259E-AE98-F9BF-990DCE7B8526}"/>
              </a:ext>
            </a:extLst>
          </p:cNvPr>
          <p:cNvPicPr>
            <a:picLocks noChangeAspect="1"/>
          </p:cNvPicPr>
          <p:nvPr/>
        </p:nvPicPr>
        <p:blipFill>
          <a:blip r:embed="rId5"/>
          <a:stretch>
            <a:fillRect/>
          </a:stretch>
        </p:blipFill>
        <p:spPr>
          <a:xfrm>
            <a:off x="9361915" y="1262834"/>
            <a:ext cx="1613330" cy="1871277"/>
          </a:xfrm>
          <a:prstGeom prst="rect">
            <a:avLst/>
          </a:prstGeom>
        </p:spPr>
      </p:pic>
      <p:sp>
        <p:nvSpPr>
          <p:cNvPr id="13" name="TextBox 12">
            <a:extLst>
              <a:ext uri="{FF2B5EF4-FFF2-40B4-BE49-F238E27FC236}">
                <a16:creationId xmlns:a16="http://schemas.microsoft.com/office/drawing/2014/main" id="{C6C3D9AF-9265-E0A7-D72D-848113C91E8B}"/>
              </a:ext>
            </a:extLst>
          </p:cNvPr>
          <p:cNvSpPr txBox="1"/>
          <p:nvPr/>
        </p:nvSpPr>
        <p:spPr>
          <a:xfrm>
            <a:off x="9358771" y="3131983"/>
            <a:ext cx="29069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Infer </a:t>
            </a:r>
          </a:p>
        </p:txBody>
      </p:sp>
      <p:pic>
        <p:nvPicPr>
          <p:cNvPr id="14" name="Picture 13" descr="A book with glasses on it&#10;&#10;AI-generated content may be incorrect.">
            <a:extLst>
              <a:ext uri="{FF2B5EF4-FFF2-40B4-BE49-F238E27FC236}">
                <a16:creationId xmlns:a16="http://schemas.microsoft.com/office/drawing/2014/main" id="{384E600E-5FC9-6717-C31C-F2529E274C11}"/>
              </a:ext>
            </a:extLst>
          </p:cNvPr>
          <p:cNvPicPr>
            <a:picLocks noChangeAspect="1"/>
          </p:cNvPicPr>
          <p:nvPr/>
        </p:nvPicPr>
        <p:blipFill>
          <a:blip r:embed="rId6"/>
          <a:stretch>
            <a:fillRect/>
          </a:stretch>
        </p:blipFill>
        <p:spPr>
          <a:xfrm>
            <a:off x="224738" y="3924942"/>
            <a:ext cx="2557334" cy="1716303"/>
          </a:xfrm>
          <a:prstGeom prst="rect">
            <a:avLst/>
          </a:prstGeom>
        </p:spPr>
      </p:pic>
      <p:sp>
        <p:nvSpPr>
          <p:cNvPr id="16" name="TextBox 15">
            <a:extLst>
              <a:ext uri="{FF2B5EF4-FFF2-40B4-BE49-F238E27FC236}">
                <a16:creationId xmlns:a16="http://schemas.microsoft.com/office/drawing/2014/main" id="{F1609FDF-139F-522A-084A-E93478E51812}"/>
              </a:ext>
            </a:extLst>
          </p:cNvPr>
          <p:cNvSpPr txBox="1"/>
          <p:nvPr/>
        </p:nvSpPr>
        <p:spPr>
          <a:xfrm>
            <a:off x="678149" y="5644524"/>
            <a:ext cx="29069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Explain content  </a:t>
            </a:r>
          </a:p>
        </p:txBody>
      </p:sp>
      <p:pic>
        <p:nvPicPr>
          <p:cNvPr id="17" name="Picture 16" descr="A cartoon of a person holding a sign&#10;&#10;AI-generated content may be incorrect.">
            <a:extLst>
              <a:ext uri="{FF2B5EF4-FFF2-40B4-BE49-F238E27FC236}">
                <a16:creationId xmlns:a16="http://schemas.microsoft.com/office/drawing/2014/main" id="{7864CD8E-96EC-2171-FD8E-65A23925B3EF}"/>
              </a:ext>
            </a:extLst>
          </p:cNvPr>
          <p:cNvPicPr>
            <a:picLocks noChangeAspect="1"/>
          </p:cNvPicPr>
          <p:nvPr/>
        </p:nvPicPr>
        <p:blipFill>
          <a:blip r:embed="rId7"/>
          <a:stretch>
            <a:fillRect/>
          </a:stretch>
        </p:blipFill>
        <p:spPr>
          <a:xfrm>
            <a:off x="3071683" y="3921983"/>
            <a:ext cx="3381634" cy="1238251"/>
          </a:xfrm>
          <a:prstGeom prst="rect">
            <a:avLst/>
          </a:prstGeom>
        </p:spPr>
      </p:pic>
      <p:sp>
        <p:nvSpPr>
          <p:cNvPr id="19" name="TextBox 18">
            <a:extLst>
              <a:ext uri="{FF2B5EF4-FFF2-40B4-BE49-F238E27FC236}">
                <a16:creationId xmlns:a16="http://schemas.microsoft.com/office/drawing/2014/main" id="{5682066A-804D-B075-A9ED-C0C839FFE3FD}"/>
              </a:ext>
            </a:extLst>
          </p:cNvPr>
          <p:cNvSpPr txBox="1"/>
          <p:nvPr/>
        </p:nvSpPr>
        <p:spPr>
          <a:xfrm>
            <a:off x="3437825" y="5160549"/>
            <a:ext cx="29069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Summarise </a:t>
            </a:r>
          </a:p>
        </p:txBody>
      </p:sp>
      <p:pic>
        <p:nvPicPr>
          <p:cNvPr id="20" name="Picture 19" descr="A cartoon of a balance scale&#10;&#10;AI-generated content may be incorrect.">
            <a:extLst>
              <a:ext uri="{FF2B5EF4-FFF2-40B4-BE49-F238E27FC236}">
                <a16:creationId xmlns:a16="http://schemas.microsoft.com/office/drawing/2014/main" id="{16FEEEDE-725E-12F4-1071-6D001EECDB01}"/>
              </a:ext>
            </a:extLst>
          </p:cNvPr>
          <p:cNvPicPr>
            <a:picLocks noChangeAspect="1"/>
          </p:cNvPicPr>
          <p:nvPr/>
        </p:nvPicPr>
        <p:blipFill>
          <a:blip r:embed="rId8"/>
          <a:stretch>
            <a:fillRect/>
          </a:stretch>
        </p:blipFill>
        <p:spPr>
          <a:xfrm>
            <a:off x="6905625" y="3923398"/>
            <a:ext cx="1984805" cy="1987122"/>
          </a:xfrm>
          <a:prstGeom prst="rect">
            <a:avLst/>
          </a:prstGeom>
        </p:spPr>
      </p:pic>
      <p:sp>
        <p:nvSpPr>
          <p:cNvPr id="22" name="TextBox 21">
            <a:extLst>
              <a:ext uri="{FF2B5EF4-FFF2-40B4-BE49-F238E27FC236}">
                <a16:creationId xmlns:a16="http://schemas.microsoft.com/office/drawing/2014/main" id="{CDDAA80A-53A2-4E90-6640-FCAAFF6F512A}"/>
              </a:ext>
            </a:extLst>
          </p:cNvPr>
          <p:cNvSpPr txBox="1"/>
          <p:nvPr/>
        </p:nvSpPr>
        <p:spPr>
          <a:xfrm>
            <a:off x="7010988" y="5912252"/>
            <a:ext cx="29069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Compare </a:t>
            </a:r>
          </a:p>
        </p:txBody>
      </p:sp>
      <p:pic>
        <p:nvPicPr>
          <p:cNvPr id="23" name="Picture 22" descr="A cartoon of a child holding a magnifying glass&#10;&#10;AI-generated content may be incorrect.">
            <a:extLst>
              <a:ext uri="{FF2B5EF4-FFF2-40B4-BE49-F238E27FC236}">
                <a16:creationId xmlns:a16="http://schemas.microsoft.com/office/drawing/2014/main" id="{935FFCBC-FFF7-D8B0-5B23-4599E59BB39D}"/>
              </a:ext>
            </a:extLst>
          </p:cNvPr>
          <p:cNvPicPr>
            <a:picLocks noChangeAspect="1"/>
          </p:cNvPicPr>
          <p:nvPr/>
        </p:nvPicPr>
        <p:blipFill>
          <a:blip r:embed="rId9"/>
          <a:stretch>
            <a:fillRect/>
          </a:stretch>
        </p:blipFill>
        <p:spPr>
          <a:xfrm>
            <a:off x="9099721" y="3923398"/>
            <a:ext cx="2920315" cy="1657607"/>
          </a:xfrm>
          <a:prstGeom prst="rect">
            <a:avLst/>
          </a:prstGeom>
        </p:spPr>
      </p:pic>
      <p:sp>
        <p:nvSpPr>
          <p:cNvPr id="25" name="TextBox 24">
            <a:extLst>
              <a:ext uri="{FF2B5EF4-FFF2-40B4-BE49-F238E27FC236}">
                <a16:creationId xmlns:a16="http://schemas.microsoft.com/office/drawing/2014/main" id="{A0B1EAE7-205F-D74A-326A-568444AE261C}"/>
              </a:ext>
            </a:extLst>
          </p:cNvPr>
          <p:cNvSpPr txBox="1"/>
          <p:nvPr/>
        </p:nvSpPr>
        <p:spPr>
          <a:xfrm>
            <a:off x="9286691" y="5582739"/>
            <a:ext cx="29069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rPr>
              <a:t>Words in context </a:t>
            </a:r>
          </a:p>
        </p:txBody>
      </p:sp>
      <p:sp>
        <p:nvSpPr>
          <p:cNvPr id="3" name="Oval 2">
            <a:extLst>
              <a:ext uri="{FF2B5EF4-FFF2-40B4-BE49-F238E27FC236}">
                <a16:creationId xmlns:a16="http://schemas.microsoft.com/office/drawing/2014/main" id="{B6098050-0329-7C09-39D2-D43AC0C0EC69}"/>
              </a:ext>
            </a:extLst>
          </p:cNvPr>
          <p:cNvSpPr/>
          <p:nvPr/>
        </p:nvSpPr>
        <p:spPr>
          <a:xfrm>
            <a:off x="3097505" y="1079631"/>
            <a:ext cx="2139461" cy="2256692"/>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265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9DF4FDD-E5F5-A833-CE64-710C449CA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882B1-4360-7C74-F4D1-9700145D60B0}"/>
              </a:ext>
            </a:extLst>
          </p:cNvPr>
          <p:cNvSpPr>
            <a:spLocks noGrp="1"/>
          </p:cNvSpPr>
          <p:nvPr>
            <p:ph type="title"/>
          </p:nvPr>
        </p:nvSpPr>
        <p:spPr>
          <a:xfrm>
            <a:off x="-44116" y="4178"/>
            <a:ext cx="10515600" cy="1325563"/>
          </a:xfrm>
        </p:spPr>
        <p:txBody>
          <a:bodyPr vert="horz" lIns="91440" tIns="45720" rIns="91440" bIns="45720" rtlCol="0" anchor="t">
            <a:normAutofit/>
          </a:bodyPr>
          <a:lstStyle/>
          <a:p>
            <a:r>
              <a:rPr lang="en-GB" sz="2800" u="sng" dirty="0">
                <a:latin typeface="Comic Sans MS"/>
                <a:cs typeface="Calibri Light"/>
              </a:rPr>
              <a:t>Monday 3rd February</a:t>
            </a:r>
            <a:br>
              <a:rPr lang="en-GB" sz="2800" u="sng" dirty="0">
                <a:latin typeface="Comic Sans MS"/>
                <a:cs typeface="Calibri Light"/>
              </a:rPr>
            </a:br>
            <a:r>
              <a:rPr lang="en-GB" sz="2800" u="sng" dirty="0">
                <a:latin typeface="Comic Sans MS"/>
                <a:cs typeface="Calibri Light"/>
              </a:rPr>
              <a:t>TBAT: retrieve information from a text.</a:t>
            </a:r>
            <a:endParaRPr lang="en-US" dirty="0"/>
          </a:p>
        </p:txBody>
      </p:sp>
      <p:sp>
        <p:nvSpPr>
          <p:cNvPr id="3" name="Content Placeholder 2">
            <a:extLst>
              <a:ext uri="{FF2B5EF4-FFF2-40B4-BE49-F238E27FC236}">
                <a16:creationId xmlns:a16="http://schemas.microsoft.com/office/drawing/2014/main" id="{608BD3C4-31BE-55F9-2756-B87948DA961A}"/>
              </a:ext>
            </a:extLst>
          </p:cNvPr>
          <p:cNvSpPr>
            <a:spLocks noGrp="1"/>
          </p:cNvSpPr>
          <p:nvPr>
            <p:ph idx="1"/>
          </p:nvPr>
        </p:nvSpPr>
        <p:spPr>
          <a:xfrm>
            <a:off x="206543" y="1244099"/>
            <a:ext cx="11137231" cy="5083259"/>
          </a:xfrm>
        </p:spPr>
        <p:txBody>
          <a:bodyPr vert="horz" lIns="91440" tIns="45720" rIns="91440" bIns="45720" rtlCol="0" anchor="t">
            <a:normAutofit/>
          </a:bodyPr>
          <a:lstStyle/>
          <a:p>
            <a:pPr marL="0" indent="0">
              <a:buNone/>
            </a:pPr>
            <a:r>
              <a:rPr lang="en-GB" dirty="0">
                <a:latin typeface="Comic Sans MS"/>
                <a:cs typeface="Calibri"/>
              </a:rPr>
              <a:t>Words you will find in the text:</a:t>
            </a:r>
          </a:p>
          <a:p>
            <a:pPr marL="0" indent="0">
              <a:buNone/>
            </a:pPr>
            <a:endParaRPr lang="en-GB" dirty="0">
              <a:latin typeface="Comic Sans MS"/>
              <a:cs typeface="Calibri"/>
            </a:endParaRPr>
          </a:p>
          <a:p>
            <a:pPr marL="0" indent="0">
              <a:buNone/>
            </a:pPr>
            <a:r>
              <a:rPr lang="en-GB" b="1" dirty="0">
                <a:latin typeface="Comic Sans MS"/>
                <a:cs typeface="Calibri"/>
              </a:rPr>
              <a:t>Revolt</a:t>
            </a:r>
            <a:r>
              <a:rPr lang="en-GB" dirty="0">
                <a:latin typeface="Comic Sans MS"/>
                <a:cs typeface="Calibri"/>
              </a:rPr>
              <a:t> – to take action against people in power. </a:t>
            </a:r>
            <a:endParaRPr lang="en-GB" sz="3200"/>
          </a:p>
          <a:p>
            <a:pPr marL="0" indent="0">
              <a:buNone/>
            </a:pPr>
            <a:endParaRPr lang="en-GB" dirty="0">
              <a:latin typeface="Comic Sans MS"/>
              <a:cs typeface="Calibri"/>
            </a:endParaRPr>
          </a:p>
          <a:p>
            <a:pPr marL="0" indent="0">
              <a:buNone/>
            </a:pPr>
            <a:r>
              <a:rPr lang="en-GB" b="1" dirty="0">
                <a:latin typeface="Comic Sans MS"/>
                <a:cs typeface="Calibri"/>
              </a:rPr>
              <a:t>Advisors</a:t>
            </a:r>
            <a:r>
              <a:rPr lang="en-GB" dirty="0">
                <a:latin typeface="Comic Sans MS"/>
                <a:cs typeface="Calibri"/>
              </a:rPr>
              <a:t> – someone who provides support.</a:t>
            </a:r>
          </a:p>
          <a:p>
            <a:pPr marL="0" indent="0">
              <a:buNone/>
            </a:pPr>
            <a:endParaRPr lang="en-GB" dirty="0">
              <a:latin typeface="Comic Sans MS"/>
              <a:cs typeface="Calibri"/>
            </a:endParaRPr>
          </a:p>
          <a:p>
            <a:pPr marL="0" indent="0">
              <a:buNone/>
            </a:pPr>
            <a:r>
              <a:rPr lang="en-GB" b="1" dirty="0">
                <a:latin typeface="Comic Sans MS"/>
                <a:cs typeface="Calibri"/>
              </a:rPr>
              <a:t>Banished</a:t>
            </a:r>
            <a:r>
              <a:rPr lang="en-GB" dirty="0">
                <a:latin typeface="Comic Sans MS"/>
                <a:cs typeface="Calibri"/>
              </a:rPr>
              <a:t> – forced to leave somewhere/to get </a:t>
            </a:r>
          </a:p>
          <a:p>
            <a:pPr marL="0" indent="0">
              <a:buNone/>
            </a:pPr>
            <a:r>
              <a:rPr lang="en-GB" dirty="0">
                <a:latin typeface="Comic Sans MS"/>
                <a:cs typeface="Calibri"/>
              </a:rPr>
              <a:t>rid of something. </a:t>
            </a:r>
            <a:endParaRPr lang="en-GB" dirty="0"/>
          </a:p>
          <a:p>
            <a:pPr marL="0" indent="0">
              <a:buNone/>
            </a:pPr>
            <a:endParaRPr lang="en-GB" dirty="0">
              <a:latin typeface="Comic Sans MS"/>
              <a:cs typeface="Calibri"/>
            </a:endParaRPr>
          </a:p>
          <a:p>
            <a:pPr marL="0" indent="0">
              <a:buNone/>
            </a:pPr>
            <a:r>
              <a:rPr lang="en-GB" b="1" dirty="0">
                <a:latin typeface="Comic Sans MS"/>
                <a:cs typeface="Calibri"/>
              </a:rPr>
              <a:t>Artificial</a:t>
            </a:r>
            <a:r>
              <a:rPr lang="en-GB" dirty="0">
                <a:latin typeface="Comic Sans MS"/>
                <a:cs typeface="Calibri"/>
              </a:rPr>
              <a:t> – made by people.</a:t>
            </a:r>
          </a:p>
        </p:txBody>
      </p:sp>
      <p:pic>
        <p:nvPicPr>
          <p:cNvPr id="5" name="Picture 4" descr="A painting of a person holding a flag&#10;&#10;AI-generated content may be incorrect.">
            <a:extLst>
              <a:ext uri="{FF2B5EF4-FFF2-40B4-BE49-F238E27FC236}">
                <a16:creationId xmlns:a16="http://schemas.microsoft.com/office/drawing/2014/main" id="{49766791-CBB3-A16F-1777-31B6D8B85733}"/>
              </a:ext>
            </a:extLst>
          </p:cNvPr>
          <p:cNvPicPr>
            <a:picLocks noChangeAspect="1"/>
          </p:cNvPicPr>
          <p:nvPr/>
        </p:nvPicPr>
        <p:blipFill>
          <a:blip r:embed="rId2"/>
          <a:stretch>
            <a:fillRect/>
          </a:stretch>
        </p:blipFill>
        <p:spPr>
          <a:xfrm>
            <a:off x="8544183" y="262710"/>
            <a:ext cx="3217906" cy="1976824"/>
          </a:xfrm>
          <a:prstGeom prst="rect">
            <a:avLst/>
          </a:prstGeom>
        </p:spPr>
      </p:pic>
      <p:pic>
        <p:nvPicPr>
          <p:cNvPr id="6" name="Picture 5" descr="Two people looking at a book&#10;&#10;AI-generated content may be incorrect.">
            <a:extLst>
              <a:ext uri="{FF2B5EF4-FFF2-40B4-BE49-F238E27FC236}">
                <a16:creationId xmlns:a16="http://schemas.microsoft.com/office/drawing/2014/main" id="{8D669831-3C3E-F820-EFE0-6013F27203D8}"/>
              </a:ext>
            </a:extLst>
          </p:cNvPr>
          <p:cNvPicPr>
            <a:picLocks noChangeAspect="1"/>
          </p:cNvPicPr>
          <p:nvPr/>
        </p:nvPicPr>
        <p:blipFill>
          <a:blip r:embed="rId3"/>
          <a:stretch>
            <a:fillRect/>
          </a:stretch>
        </p:blipFill>
        <p:spPr>
          <a:xfrm>
            <a:off x="8543022" y="2457578"/>
            <a:ext cx="3282008" cy="1942843"/>
          </a:xfrm>
          <a:prstGeom prst="rect">
            <a:avLst/>
          </a:prstGeom>
        </p:spPr>
      </p:pic>
      <p:pic>
        <p:nvPicPr>
          <p:cNvPr id="7" name="Picture 6" descr="A robot with a hand on his chin&#10;&#10;AI-generated content may be incorrect.">
            <a:extLst>
              <a:ext uri="{FF2B5EF4-FFF2-40B4-BE49-F238E27FC236}">
                <a16:creationId xmlns:a16="http://schemas.microsoft.com/office/drawing/2014/main" id="{E70F65ED-26FF-B8FC-19E9-54D5208E2FB0}"/>
              </a:ext>
            </a:extLst>
          </p:cNvPr>
          <p:cNvPicPr>
            <a:picLocks noChangeAspect="1"/>
          </p:cNvPicPr>
          <p:nvPr/>
        </p:nvPicPr>
        <p:blipFill>
          <a:blip r:embed="rId4"/>
          <a:stretch>
            <a:fillRect/>
          </a:stretch>
        </p:blipFill>
        <p:spPr>
          <a:xfrm>
            <a:off x="9019660" y="4607782"/>
            <a:ext cx="2328735" cy="2245327"/>
          </a:xfrm>
          <a:prstGeom prst="rect">
            <a:avLst/>
          </a:prstGeom>
        </p:spPr>
      </p:pic>
    </p:spTree>
    <p:extLst>
      <p:ext uri="{BB962C8B-B14F-4D97-AF65-F5344CB8AC3E}">
        <p14:creationId xmlns:p14="http://schemas.microsoft.com/office/powerpoint/2010/main" val="32114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2FD0C2A8-2B7E-3981-A712-2C4B07E10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2776C-6A2B-7C27-7A4B-98D4752C1BD9}"/>
              </a:ext>
            </a:extLst>
          </p:cNvPr>
          <p:cNvSpPr>
            <a:spLocks noGrp="1"/>
          </p:cNvSpPr>
          <p:nvPr>
            <p:ph type="title"/>
          </p:nvPr>
        </p:nvSpPr>
        <p:spPr>
          <a:xfrm>
            <a:off x="-44116" y="4178"/>
            <a:ext cx="10515600" cy="1325563"/>
          </a:xfrm>
        </p:spPr>
        <p:txBody>
          <a:bodyPr vert="horz" lIns="91440" tIns="45720" rIns="91440" bIns="45720" rtlCol="0" anchor="t">
            <a:normAutofit/>
          </a:bodyPr>
          <a:lstStyle/>
          <a:p>
            <a:r>
              <a:rPr lang="en-GB" sz="2800" u="sng" dirty="0">
                <a:latin typeface="Comic Sans MS"/>
                <a:cs typeface="Calibri Light"/>
              </a:rPr>
              <a:t>Monday 3rd February</a:t>
            </a:r>
            <a:br>
              <a:rPr lang="en-GB" sz="2800" u="sng" dirty="0">
                <a:latin typeface="Comic Sans MS"/>
                <a:cs typeface="Calibri Light"/>
              </a:rPr>
            </a:br>
            <a:r>
              <a:rPr lang="en-GB" sz="2800" u="sng" dirty="0">
                <a:latin typeface="Comic Sans MS"/>
                <a:cs typeface="Calibri Light"/>
              </a:rPr>
              <a:t>TBAT: retrieve information from a text.</a:t>
            </a:r>
            <a:endParaRPr lang="en-US" dirty="0"/>
          </a:p>
        </p:txBody>
      </p:sp>
      <p:sp>
        <p:nvSpPr>
          <p:cNvPr id="3" name="Content Placeholder 2">
            <a:extLst>
              <a:ext uri="{FF2B5EF4-FFF2-40B4-BE49-F238E27FC236}">
                <a16:creationId xmlns:a16="http://schemas.microsoft.com/office/drawing/2014/main" id="{C0827D0D-BCAC-B75D-A535-4635DF472384}"/>
              </a:ext>
            </a:extLst>
          </p:cNvPr>
          <p:cNvSpPr>
            <a:spLocks noGrp="1"/>
          </p:cNvSpPr>
          <p:nvPr>
            <p:ph idx="1"/>
          </p:nvPr>
        </p:nvSpPr>
        <p:spPr>
          <a:xfrm>
            <a:off x="287510" y="1111866"/>
            <a:ext cx="11622656" cy="5511741"/>
          </a:xfrm>
        </p:spPr>
        <p:txBody>
          <a:bodyPr vert="horz" lIns="91440" tIns="45720" rIns="91440" bIns="45720" rtlCol="0" anchor="t">
            <a:normAutofit/>
          </a:bodyPr>
          <a:lstStyle/>
          <a:p>
            <a:pPr marL="0" indent="0">
              <a:buNone/>
            </a:pPr>
            <a:r>
              <a:rPr lang="en-GB" i="1">
                <a:latin typeface="Comic Sans MS"/>
                <a:cs typeface="Calibri"/>
              </a:rPr>
              <a:t>Multiple choice questions</a:t>
            </a:r>
          </a:p>
          <a:p>
            <a:pPr marL="0" indent="0">
              <a:buNone/>
            </a:pPr>
            <a:endParaRPr lang="en-GB" i="1">
              <a:latin typeface="Comic Sans MS"/>
              <a:cs typeface="Calibri"/>
            </a:endParaRPr>
          </a:p>
          <a:p>
            <a:pPr marL="514350" indent="-514350">
              <a:buAutoNum type="arabicPeriod"/>
            </a:pPr>
            <a:r>
              <a:rPr lang="en-US">
                <a:latin typeface="Comic Sans MS"/>
                <a:cs typeface="Calibri"/>
              </a:rPr>
              <a:t>What did the advisors start to do?</a:t>
            </a:r>
            <a:endParaRPr lang="en-US">
              <a:latin typeface="Comic Sans MS"/>
            </a:endParaRPr>
          </a:p>
          <a:p>
            <a:pPr marL="0" indent="0">
              <a:buNone/>
            </a:pPr>
            <a:r>
              <a:rPr lang="en-US">
                <a:latin typeface="Comic Sans MS"/>
                <a:cs typeface="Calibri"/>
              </a:rPr>
              <a:t>     Talk about the King        Spread rumors about the dark</a:t>
            </a:r>
          </a:p>
          <a:p>
            <a:pPr marL="514350" indent="-514350">
              <a:buAutoNum type="arabicPeriod"/>
            </a:pPr>
            <a:endParaRPr lang="en-GB">
              <a:latin typeface="Comic Sans MS"/>
              <a:cs typeface="Calibri"/>
            </a:endParaRPr>
          </a:p>
          <a:p>
            <a:pPr marL="0" indent="0">
              <a:buNone/>
            </a:pPr>
            <a:r>
              <a:rPr lang="en-GB">
                <a:latin typeface="Comic Sans MS"/>
                <a:cs typeface="Calibri"/>
              </a:rPr>
              <a:t>2. Who was afraid of the dark? </a:t>
            </a:r>
          </a:p>
          <a:p>
            <a:pPr marL="0" indent="0">
              <a:buNone/>
            </a:pPr>
            <a:r>
              <a:rPr lang="en-GB">
                <a:latin typeface="Comic Sans MS"/>
                <a:cs typeface="Calibri"/>
              </a:rPr>
              <a:t>                          The boy       The advisors</a:t>
            </a:r>
          </a:p>
          <a:p>
            <a:pPr marL="0" indent="0">
              <a:buNone/>
            </a:pPr>
            <a:endParaRPr lang="en-GB">
              <a:latin typeface="Comic Sans MS"/>
              <a:cs typeface="Calibri"/>
            </a:endParaRPr>
          </a:p>
          <a:p>
            <a:pPr marL="0" indent="0">
              <a:buNone/>
            </a:pPr>
            <a:r>
              <a:rPr lang="en-GB">
                <a:latin typeface="Comic Sans MS"/>
                <a:cs typeface="Calibri"/>
              </a:rPr>
              <a:t>3. It is usual for children to be afraid of the dark. </a:t>
            </a:r>
          </a:p>
          <a:p>
            <a:pPr marL="0" indent="0">
              <a:buNone/>
            </a:pPr>
            <a:r>
              <a:rPr lang="en-GB">
                <a:latin typeface="Comic Sans MS"/>
                <a:cs typeface="Calibri"/>
              </a:rPr>
              <a:t>                            True            False</a:t>
            </a:r>
          </a:p>
        </p:txBody>
      </p:sp>
    </p:spTree>
    <p:extLst>
      <p:ext uri="{BB962C8B-B14F-4D97-AF65-F5344CB8AC3E}">
        <p14:creationId xmlns:p14="http://schemas.microsoft.com/office/powerpoint/2010/main" val="176802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C333B75-FC80-63AD-A18E-A7700080C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F4259-E37A-2ABD-7E86-7C1F15555DBF}"/>
              </a:ext>
            </a:extLst>
          </p:cNvPr>
          <p:cNvSpPr>
            <a:spLocks noGrp="1"/>
          </p:cNvSpPr>
          <p:nvPr>
            <p:ph type="title"/>
          </p:nvPr>
        </p:nvSpPr>
        <p:spPr>
          <a:xfrm>
            <a:off x="-44116" y="4178"/>
            <a:ext cx="10515600" cy="1325563"/>
          </a:xfrm>
        </p:spPr>
        <p:txBody>
          <a:bodyPr vert="horz" lIns="91440" tIns="45720" rIns="91440" bIns="45720" rtlCol="0" anchor="t">
            <a:normAutofit/>
          </a:bodyPr>
          <a:lstStyle/>
          <a:p>
            <a:r>
              <a:rPr lang="en-GB" sz="2800" u="sng" dirty="0">
                <a:latin typeface="Comic Sans MS"/>
                <a:cs typeface="Calibri Light"/>
              </a:rPr>
              <a:t>Monday 3rd February</a:t>
            </a:r>
            <a:br>
              <a:rPr lang="en-GB" sz="2800" u="sng" dirty="0">
                <a:latin typeface="Comic Sans MS"/>
                <a:cs typeface="Calibri Light"/>
              </a:rPr>
            </a:br>
            <a:r>
              <a:rPr lang="en-GB" sz="2800" u="sng" dirty="0">
                <a:latin typeface="Comic Sans MS"/>
                <a:cs typeface="Calibri Light"/>
              </a:rPr>
              <a:t>TBAT: retrieve information from a text.</a:t>
            </a:r>
            <a:endParaRPr lang="en-US" dirty="0"/>
          </a:p>
        </p:txBody>
      </p:sp>
      <p:sp>
        <p:nvSpPr>
          <p:cNvPr id="3" name="Content Placeholder 2">
            <a:extLst>
              <a:ext uri="{FF2B5EF4-FFF2-40B4-BE49-F238E27FC236}">
                <a16:creationId xmlns:a16="http://schemas.microsoft.com/office/drawing/2014/main" id="{1DB708E8-F3A2-C4B0-39B5-5C83FFF098CB}"/>
              </a:ext>
            </a:extLst>
          </p:cNvPr>
          <p:cNvSpPr>
            <a:spLocks noGrp="1"/>
          </p:cNvSpPr>
          <p:nvPr>
            <p:ph idx="1"/>
          </p:nvPr>
        </p:nvSpPr>
        <p:spPr>
          <a:xfrm>
            <a:off x="176842" y="1164267"/>
            <a:ext cx="11809561" cy="5702809"/>
          </a:xfrm>
        </p:spPr>
        <p:txBody>
          <a:bodyPr vert="horz" lIns="91440" tIns="45720" rIns="91440" bIns="45720" rtlCol="0" anchor="t">
            <a:normAutofit/>
          </a:bodyPr>
          <a:lstStyle/>
          <a:p>
            <a:pPr marL="0" indent="0">
              <a:buNone/>
            </a:pPr>
            <a:r>
              <a:rPr lang="en-GB" i="1">
                <a:latin typeface="Comic Sans MS"/>
                <a:cs typeface="Calibri"/>
              </a:rPr>
              <a:t>Retrieval questions</a:t>
            </a:r>
          </a:p>
          <a:p>
            <a:pPr marL="0" indent="0">
              <a:buNone/>
            </a:pPr>
            <a:endParaRPr lang="en-GB" i="1">
              <a:latin typeface="Comic Sans MS"/>
              <a:cs typeface="Calibri"/>
            </a:endParaRPr>
          </a:p>
          <a:p>
            <a:pPr marL="514350" indent="-514350">
              <a:buAutoNum type="arabicPeriod"/>
            </a:pPr>
            <a:r>
              <a:rPr lang="en-GB" i="1">
                <a:latin typeface="Comic Sans MS"/>
                <a:cs typeface="Calibri"/>
              </a:rPr>
              <a:t>Why was the little boy so special?</a:t>
            </a:r>
          </a:p>
          <a:p>
            <a:pPr marL="0" indent="0">
              <a:buNone/>
            </a:pPr>
            <a:r>
              <a:rPr lang="en-GB" i="1">
                <a:latin typeface="Comic Sans MS"/>
                <a:cs typeface="Calibri"/>
              </a:rPr>
              <a:t>2. When he became King, what was the little boy going to do?</a:t>
            </a:r>
          </a:p>
          <a:p>
            <a:pPr marL="0" indent="0">
              <a:buNone/>
            </a:pPr>
            <a:r>
              <a:rPr lang="en-GB" i="1">
                <a:latin typeface="Comic Sans MS"/>
                <a:cs typeface="Calibri"/>
              </a:rPr>
              <a:t>3. How long was it until the King told his advisors about his plan?</a:t>
            </a:r>
          </a:p>
          <a:p>
            <a:pPr marL="0" indent="0">
              <a:buNone/>
            </a:pPr>
            <a:r>
              <a:rPr lang="en-GB" i="1">
                <a:latin typeface="Comic Sans MS"/>
                <a:cs typeface="Calibri"/>
              </a:rPr>
              <a:t>4. List one of the rumours the advisors started to spread.</a:t>
            </a:r>
          </a:p>
          <a:p>
            <a:pPr marL="0" indent="0">
              <a:buNone/>
            </a:pPr>
            <a:r>
              <a:rPr lang="en-GB" i="1">
                <a:latin typeface="Comic Sans MS"/>
                <a:cs typeface="Calibri"/>
              </a:rPr>
              <a:t>5. What was installed above the Palace?</a:t>
            </a:r>
          </a:p>
          <a:p>
            <a:pPr marL="0" indent="0">
              <a:buNone/>
            </a:pPr>
            <a:endParaRPr lang="en-GB" i="1">
              <a:latin typeface="Comic Sans MS"/>
              <a:cs typeface="Calibri"/>
            </a:endParaRPr>
          </a:p>
          <a:p>
            <a:pPr marL="0" indent="0">
              <a:buNone/>
            </a:pPr>
            <a:r>
              <a:rPr lang="en-GB" i="1">
                <a:solidFill>
                  <a:srgbClr val="FF0000"/>
                </a:solidFill>
                <a:latin typeface="Comic Sans MS"/>
                <a:cs typeface="Calibri"/>
              </a:rPr>
              <a:t>Explain whether you think people in the town think the King may have made a mistake. Use evidence from the text to support your answer. </a:t>
            </a:r>
          </a:p>
        </p:txBody>
      </p:sp>
    </p:spTree>
    <p:extLst>
      <p:ext uri="{BB962C8B-B14F-4D97-AF65-F5344CB8AC3E}">
        <p14:creationId xmlns:p14="http://schemas.microsoft.com/office/powerpoint/2010/main" val="315032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554CD-C1A9-75D9-E81D-3D8D49B82374}"/>
              </a:ext>
            </a:extLst>
          </p:cNvPr>
          <p:cNvSpPr txBox="1"/>
          <p:nvPr/>
        </p:nvSpPr>
        <p:spPr>
          <a:xfrm>
            <a:off x="126918" y="176608"/>
            <a:ext cx="1198166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latin typeface="Comic Sans MS"/>
              </a:rPr>
              <a:t>Monday 3rd February 2025</a:t>
            </a:r>
          </a:p>
          <a:p>
            <a:r>
              <a:rPr lang="en-US" sz="3600" u="sng" dirty="0">
                <a:latin typeface="Comic Sans MS"/>
              </a:rPr>
              <a:t>Handwriting </a:t>
            </a:r>
          </a:p>
          <a:p>
            <a:endParaRPr lang="en-US" sz="3600" u="sng"/>
          </a:p>
          <a:p>
            <a:r>
              <a:rPr lang="en-US" sz="3600" b="1" dirty="0"/>
              <a:t>Warm up</a:t>
            </a:r>
            <a:r>
              <a:rPr lang="en-US" sz="3600" dirty="0"/>
              <a:t> – fine warm up – interlinking fingers</a:t>
            </a:r>
          </a:p>
          <a:p>
            <a:r>
              <a:rPr lang="en-US" sz="3600" b="1" dirty="0"/>
              <a:t>Posture – </a:t>
            </a:r>
            <a:r>
              <a:rPr lang="en-US" sz="3600" dirty="0"/>
              <a:t>are you sitting reading to write?</a:t>
            </a:r>
          </a:p>
          <a:p>
            <a:endParaRPr lang="en-US" sz="3600" u="sng"/>
          </a:p>
        </p:txBody>
      </p:sp>
      <p:pic>
        <p:nvPicPr>
          <p:cNvPr id="3" name="Picture 2" descr="Image result for penpals handwriting">
            <a:extLst>
              <a:ext uri="{FF2B5EF4-FFF2-40B4-BE49-F238E27FC236}">
                <a16:creationId xmlns:a16="http://schemas.microsoft.com/office/drawing/2014/main" id="{83F5BEEB-F3A5-9B61-8EFF-FFFF449BFA9E}"/>
              </a:ext>
            </a:extLst>
          </p:cNvPr>
          <p:cNvPicPr>
            <a:picLocks noChangeAspect="1"/>
          </p:cNvPicPr>
          <p:nvPr/>
        </p:nvPicPr>
        <p:blipFill>
          <a:blip r:embed="rId2"/>
          <a:stretch>
            <a:fillRect/>
          </a:stretch>
        </p:blipFill>
        <p:spPr>
          <a:xfrm>
            <a:off x="7759630" y="-2382"/>
            <a:ext cx="4340536" cy="1710288"/>
          </a:xfrm>
          <a:prstGeom prst="rect">
            <a:avLst/>
          </a:prstGeom>
        </p:spPr>
      </p:pic>
      <p:pic>
        <p:nvPicPr>
          <p:cNvPr id="4" name="Picture 3" descr="A young child sitting at a desk writing&#10;&#10;Description automatically generated">
            <a:extLst>
              <a:ext uri="{FF2B5EF4-FFF2-40B4-BE49-F238E27FC236}">
                <a16:creationId xmlns:a16="http://schemas.microsoft.com/office/drawing/2014/main" id="{D8B91610-1CF2-A73D-6CBC-A4D730F144A5}"/>
              </a:ext>
            </a:extLst>
          </p:cNvPr>
          <p:cNvPicPr>
            <a:picLocks noChangeAspect="1"/>
          </p:cNvPicPr>
          <p:nvPr/>
        </p:nvPicPr>
        <p:blipFill>
          <a:blip r:embed="rId3"/>
          <a:stretch>
            <a:fillRect/>
          </a:stretch>
        </p:blipFill>
        <p:spPr>
          <a:xfrm>
            <a:off x="2752828" y="3431243"/>
            <a:ext cx="3045619" cy="3107532"/>
          </a:xfrm>
          <a:prstGeom prst="rect">
            <a:avLst/>
          </a:prstGeom>
        </p:spPr>
      </p:pic>
      <p:pic>
        <p:nvPicPr>
          <p:cNvPr id="5" name="Picture 4" descr="A child sitting at a desk writing on a piece of paper&#10;&#10;Description automatically generated">
            <a:extLst>
              <a:ext uri="{FF2B5EF4-FFF2-40B4-BE49-F238E27FC236}">
                <a16:creationId xmlns:a16="http://schemas.microsoft.com/office/drawing/2014/main" id="{204CC880-0468-DC52-5CAA-70FAD42FC6E5}"/>
              </a:ext>
            </a:extLst>
          </p:cNvPr>
          <p:cNvPicPr>
            <a:picLocks noChangeAspect="1"/>
          </p:cNvPicPr>
          <p:nvPr/>
        </p:nvPicPr>
        <p:blipFill>
          <a:blip r:embed="rId4"/>
          <a:stretch>
            <a:fillRect/>
          </a:stretch>
        </p:blipFill>
        <p:spPr>
          <a:xfrm>
            <a:off x="6010275" y="3424237"/>
            <a:ext cx="3493294" cy="3105151"/>
          </a:xfrm>
          <a:prstGeom prst="rect">
            <a:avLst/>
          </a:prstGeom>
        </p:spPr>
      </p:pic>
      <p:sp>
        <p:nvSpPr>
          <p:cNvPr id="6" name="TextBox 5">
            <a:extLst>
              <a:ext uri="{FF2B5EF4-FFF2-40B4-BE49-F238E27FC236}">
                <a16:creationId xmlns:a16="http://schemas.microsoft.com/office/drawing/2014/main" id="{B5136F50-9D57-A738-1FEA-7EBE65189CC9}"/>
              </a:ext>
            </a:extLst>
          </p:cNvPr>
          <p:cNvSpPr txBox="1"/>
          <p:nvPr/>
        </p:nvSpPr>
        <p:spPr>
          <a:xfrm>
            <a:off x="121788" y="41721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Right-handed posture</a:t>
            </a:r>
          </a:p>
        </p:txBody>
      </p:sp>
      <p:sp>
        <p:nvSpPr>
          <p:cNvPr id="7" name="TextBox 6">
            <a:extLst>
              <a:ext uri="{FF2B5EF4-FFF2-40B4-BE49-F238E27FC236}">
                <a16:creationId xmlns:a16="http://schemas.microsoft.com/office/drawing/2014/main" id="{0D1AEE8F-6322-F9B5-2267-4473F2540545}"/>
              </a:ext>
            </a:extLst>
          </p:cNvPr>
          <p:cNvSpPr txBox="1"/>
          <p:nvPr/>
        </p:nvSpPr>
        <p:spPr>
          <a:xfrm>
            <a:off x="9718570" y="41721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Left-handed posture</a:t>
            </a:r>
          </a:p>
        </p:txBody>
      </p:sp>
    </p:spTree>
    <p:extLst>
      <p:ext uri="{BB962C8B-B14F-4D97-AF65-F5344CB8AC3E}">
        <p14:creationId xmlns:p14="http://schemas.microsoft.com/office/powerpoint/2010/main" val="185165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554CD-C1A9-75D9-E81D-3D8D49B82374}"/>
              </a:ext>
            </a:extLst>
          </p:cNvPr>
          <p:cNvSpPr txBox="1"/>
          <p:nvPr/>
        </p:nvSpPr>
        <p:spPr>
          <a:xfrm>
            <a:off x="126918" y="176608"/>
            <a:ext cx="11981663"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latin typeface="Comic Sans MS"/>
              </a:rPr>
              <a:t>Monday 3rd February 2025</a:t>
            </a:r>
            <a:endParaRPr lang="en-US" sz="3600" dirty="0">
              <a:latin typeface="Comic Sans MS"/>
            </a:endParaRPr>
          </a:p>
          <a:p>
            <a:r>
              <a:rPr lang="en-US" sz="3600" u="sng" dirty="0">
                <a:latin typeface="Comic Sans MS"/>
              </a:rPr>
              <a:t>Handwriting - Unit 2</a:t>
            </a:r>
          </a:p>
          <a:p>
            <a:endParaRPr lang="en-US" sz="3600" u="sng"/>
          </a:p>
          <a:p>
            <a:r>
              <a:rPr lang="en-US" sz="3600" u="sng" dirty="0"/>
              <a:t>Practice joins:</a:t>
            </a:r>
          </a:p>
          <a:p>
            <a:endParaRPr lang="en-US" sz="3600" u="sng"/>
          </a:p>
          <a:p>
            <a:r>
              <a:rPr lang="en-US" sz="3600" b="1" dirty="0"/>
              <a:t>Unit 2</a:t>
            </a:r>
            <a:r>
              <a:rPr lang="en-US" sz="3600" dirty="0"/>
              <a:t>– </a:t>
            </a:r>
            <a:r>
              <a:rPr lang="en-US" sz="3600" b="1" dirty="0"/>
              <a:t>First</a:t>
            </a:r>
            <a:r>
              <a:rPr lang="en-US" sz="3600" dirty="0"/>
              <a:t> – parallel ascenders – high frequency words</a:t>
            </a:r>
          </a:p>
          <a:p>
            <a:endParaRPr lang="en-US" sz="3600"/>
          </a:p>
          <a:p>
            <a:r>
              <a:rPr lang="en-US" sz="3600" b="1" dirty="0"/>
              <a:t>Then -</a:t>
            </a:r>
            <a:r>
              <a:rPr lang="en-US" sz="3600" dirty="0"/>
              <a:t> practice writing the words – beautiful, finish and school. </a:t>
            </a:r>
          </a:p>
          <a:p>
            <a:endParaRPr lang="en-US" sz="3600"/>
          </a:p>
          <a:p>
            <a:endParaRPr lang="en-US" sz="3600" b="1"/>
          </a:p>
          <a:p>
            <a:endParaRPr lang="en-US" sz="3600" u="sng"/>
          </a:p>
        </p:txBody>
      </p:sp>
      <p:pic>
        <p:nvPicPr>
          <p:cNvPr id="3" name="Picture 2" descr="Image result for penpals handwriting">
            <a:extLst>
              <a:ext uri="{FF2B5EF4-FFF2-40B4-BE49-F238E27FC236}">
                <a16:creationId xmlns:a16="http://schemas.microsoft.com/office/drawing/2014/main" id="{83F5BEEB-F3A5-9B61-8EFF-FFFF449BFA9E}"/>
              </a:ext>
            </a:extLst>
          </p:cNvPr>
          <p:cNvPicPr>
            <a:picLocks noChangeAspect="1"/>
          </p:cNvPicPr>
          <p:nvPr/>
        </p:nvPicPr>
        <p:blipFill>
          <a:blip r:embed="rId2"/>
          <a:stretch>
            <a:fillRect/>
          </a:stretch>
        </p:blipFill>
        <p:spPr>
          <a:xfrm>
            <a:off x="7759630" y="-2382"/>
            <a:ext cx="4340536" cy="1710288"/>
          </a:xfrm>
          <a:prstGeom prst="rect">
            <a:avLst/>
          </a:prstGeom>
        </p:spPr>
      </p:pic>
    </p:spTree>
    <p:extLst>
      <p:ext uri="{BB962C8B-B14F-4D97-AF65-F5344CB8AC3E}">
        <p14:creationId xmlns:p14="http://schemas.microsoft.com/office/powerpoint/2010/main" val="1589399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09BAB-7A83-4FD3-88EF-25D2F689BBB4}">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AE4A35-D10D-4CF0-A17E-90BE8B9868AA}">
  <ds:schemaRefs>
    <ds:schemaRef ds:uri="http://schemas.microsoft.com/sharepoint/v3/contenttype/forms"/>
  </ds:schemaRefs>
</ds:datastoreItem>
</file>

<file path=customXml/itemProps3.xml><?xml version="1.0" encoding="utf-8"?>
<ds:datastoreItem xmlns:ds="http://schemas.openxmlformats.org/officeDocument/2006/customXml" ds:itemID="{44990912-DB4C-4A5E-ADD5-634ABAECD75A}"/>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12</Notes>
  <HiddenSlides>0</HiddenSlide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office theme</vt:lpstr>
      <vt:lpstr>Office Theme</vt:lpstr>
      <vt:lpstr>office theme</vt:lpstr>
      <vt:lpstr>PowerPoint Presentation</vt:lpstr>
      <vt:lpstr>PowerPoint Presentation</vt:lpstr>
      <vt:lpstr>Monday 3rd February 2025 TBAT: retrieve information from a text.</vt:lpstr>
      <vt:lpstr>PowerPoint Presentation</vt:lpstr>
      <vt:lpstr>Monday 3rd February TBAT: retrieve information from a text.</vt:lpstr>
      <vt:lpstr>Monday 3rd February TBAT: retrieve information from a text.</vt:lpstr>
      <vt:lpstr>Monday 3rd February TBAT: retrieve information from a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541</cp:revision>
  <dcterms:created xsi:type="dcterms:W3CDTF">2024-12-20T13:08:30Z</dcterms:created>
  <dcterms:modified xsi:type="dcterms:W3CDTF">2025-02-03T08:06:23Z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