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4"/>
    <p:sldMasterId id="2147483655" r:id="rId5"/>
    <p:sldMasterId id="2147483866" r:id="rId6"/>
    <p:sldMasterId id="2147483867" r:id="rId7"/>
    <p:sldMasterId id="2147483880" r:id="rId8"/>
    <p:sldMasterId id="2147483660" r:id="rId9"/>
    <p:sldMasterId id="2147483881" r:id="rId10"/>
    <p:sldMasterId id="2147483889" r:id="rId11"/>
  </p:sldMasterIdLst>
  <p:notesMasterIdLst>
    <p:notesMasterId r:id="rId42"/>
  </p:notesMasterIdLst>
  <p:sldIdLst>
    <p:sldId id="256" r:id="rId12"/>
    <p:sldId id="533" r:id="rId13"/>
    <p:sldId id="280" r:id="rId14"/>
    <p:sldId id="281" r:id="rId15"/>
    <p:sldId id="270" r:id="rId16"/>
    <p:sldId id="271" r:id="rId17"/>
    <p:sldId id="272" r:id="rId18"/>
    <p:sldId id="436" r:id="rId19"/>
    <p:sldId id="622" r:id="rId20"/>
    <p:sldId id="453" r:id="rId21"/>
    <p:sldId id="525" r:id="rId22"/>
    <p:sldId id="623" r:id="rId23"/>
    <p:sldId id="624" r:id="rId24"/>
    <p:sldId id="626" r:id="rId25"/>
    <p:sldId id="625" r:id="rId26"/>
    <p:sldId id="418" r:id="rId27"/>
    <p:sldId id="423" r:id="rId28"/>
    <p:sldId id="539" r:id="rId29"/>
    <p:sldId id="573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6" r:id="rId38"/>
    <p:sldId id="268" r:id="rId39"/>
    <p:sldId id="577" r:id="rId40"/>
    <p:sldId id="5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A9ACD-F174-4F67-9F6A-F21C73EB4055}" v="73" dt="2025-02-03T14:59:55.504"/>
    <p1510:client id="{E5A7BD52-3183-4779-86F8-F83760871A89}" v="44" dt="2025-02-04T08:26:40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4A98F-1869-426A-9F75-DACD3FEEB096}" type="datetimeFigureOut"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9C53-F43E-4BA0-985A-E60AF47EA3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humb-up-hand-like-confirm-go-top-307176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3d9e063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e3d9e063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8091e05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8091e05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94013f0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94013f0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94013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94013f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a170d3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a170d3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8091e05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8091e05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8091e05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8091e05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3d9e0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3d9e0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lanit-maths-primary-teaching-resources-year-3/planit-maths-primary-teaching-resources-year-3-number---fractions/planit-maths-primary-teaching-resources-year-3-number---fractions-recognise-find-and-write-fractions-of-a-discrete-set-of-objects-unit-fractions-and-non-unit-fractions-with-small-denominators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lanit-maths-primary-teaching-resources-year-3/planit-maths-primary-teaching-resources-year-3-number---fractions/planit-maths-primary-teaching-resources-year-3-number---fractions-recognise-find-and-write-fractions-of-a-discrete-set-of-objects-unit-fractions-and-non-unit-fractions-with-small-denominators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6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40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27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93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Key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0BF20-1272-4A66-8D7B-C98EEFAAF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C5C3F-0E06-4616-B9AE-24FDF255647C}"/>
              </a:ext>
            </a:extLst>
          </p:cNvPr>
          <p:cNvSpPr txBox="1"/>
          <p:nvPr userDrawn="1"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D1FAEE-489F-4553-A82D-A0F68FD77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528" y="2125450"/>
            <a:ext cx="10482943" cy="313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5320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Question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D29493-C804-4451-B118-2E791354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DDBDCE6-E92B-4A64-8E30-4DD371889B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4467" y="2686017"/>
            <a:ext cx="8963066" cy="1775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NowThatWeHave</a:t>
            </a:r>
            <a:r>
              <a:rPr lang="en-GB"/>
              <a:t>…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4229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2E97D3A-E7BF-49BD-9CCB-DFE86FECC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E4FEF8-B347-4093-AFB5-AC1C551E0D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Century Gothic" panose="020B0502020202020204" pitchFamily="34" charset="0"/>
              </a:defRPr>
            </a:lvl1pPr>
            <a:lvl2pPr marL="457200" indent="0">
              <a:buNone/>
              <a:defRPr sz="1800" b="1"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err="1"/>
              <a:t>TopText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1F4440-FE66-49C1-B14D-9A367EF2A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938" y="4286247"/>
            <a:ext cx="11712574" cy="978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86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58400" y="637600"/>
            <a:ext cx="11533600" cy="1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48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8400" y="2182400"/>
            <a:ext cx="11533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53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7364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9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02500" y="769033"/>
            <a:ext cx="10794400" cy="2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73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0300" y="3553867"/>
            <a:ext cx="10794400" cy="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3568" y="5665533"/>
            <a:ext cx="1953897" cy="8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14533" y="629333"/>
            <a:ext cx="11361600" cy="5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14533" y="5709567"/>
            <a:ext cx="11361600" cy="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6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 b="0">
                <a:latin typeface="Quicksand"/>
                <a:ea typeface="Quicksand"/>
                <a:cs typeface="Quicksand"/>
                <a:sym typeface="Quicks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A6BD2-A09F-4241-B4B9-726B897B3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FBE626B6-D098-41BF-8C5F-981E4D0B589C}"/>
              </a:ext>
            </a:extLst>
          </p:cNvPr>
          <p:cNvSpPr/>
          <p:nvPr userDrawn="1"/>
        </p:nvSpPr>
        <p:spPr>
          <a:xfrm>
            <a:off x="223768" y="6018352"/>
            <a:ext cx="1307667" cy="65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598" y="2930434"/>
            <a:ext cx="10960101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609600" y="438152"/>
            <a:ext cx="10960099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7BA21-FDF5-471D-A59C-0F25A791D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 userDrawn="1"/>
        </p:nvSpPr>
        <p:spPr>
          <a:xfrm>
            <a:off x="223768" y="6018352"/>
            <a:ext cx="1307667" cy="65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30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09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4C352D-BC20-FA4A-FA63-213C8BBB641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65B420E-2F74-2066-F6DD-7566A3D24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873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25BC44-04E9-C095-70FB-A6EAAB549C9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A85DA5D-7B10-F8D5-17EC-6CB6D6808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3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19FFA73D-A76E-6F52-877A-159B135A8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344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277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5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99958F04-A6AD-72AC-462C-0338F0744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16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388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1A16B5-0315-D1A4-C404-A5AD210CB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96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4756927-7DB7-7D2E-E370-15A8110E5D4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7F27D05-1B31-BB46-8D76-93D8340923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25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92F7603C-82D2-B1C7-7A82-1B981BC6971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90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0892C58-E8A6-8FFD-5013-4A08995D0BF2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83B996C-7151-8F3C-DFDD-B9B2D25586FB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E14C4-6099-EBDE-1C61-D1C479D6D4E2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A1BC0C-2522-88AC-EEDB-6B2ED6CD5646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AB81B63A-E8F3-C083-09BA-600FF229C907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>
                <a:latin typeface="Twinkl" pitchFamily="50" charset="0"/>
              </a:rPr>
              <a:t>Statement 1 Lorem ipsum </a:t>
            </a:r>
            <a:r>
              <a:rPr lang="en-GB" sz="1800" err="1">
                <a:latin typeface="Twinkl" pitchFamily="50" charset="0"/>
              </a:rPr>
              <a:t>dolor</a:t>
            </a:r>
            <a:r>
              <a:rPr lang="en-GB" sz="1800">
                <a:latin typeface="Twinkl" pitchFamily="50" charset="0"/>
              </a:rPr>
              <a:t> sit </a:t>
            </a:r>
            <a:r>
              <a:rPr lang="en-GB" sz="1800" err="1">
                <a:latin typeface="Twinkl" pitchFamily="50" charset="0"/>
              </a:rPr>
              <a:t>amet</a:t>
            </a:r>
            <a:r>
              <a:rPr lang="en-GB" sz="1800">
                <a:latin typeface="Twinkl" pitchFamily="50" charset="0"/>
              </a:rPr>
              <a:t>, </a:t>
            </a:r>
            <a:r>
              <a:rPr lang="en-GB" sz="1800" err="1">
                <a:latin typeface="Twinkl" pitchFamily="50" charset="0"/>
              </a:rPr>
              <a:t>consectetur</a:t>
            </a:r>
            <a:r>
              <a:rPr lang="en-GB" sz="1800">
                <a:latin typeface="Twinkl" pitchFamily="50" charset="0"/>
              </a:rPr>
              <a:t> </a:t>
            </a:r>
            <a:r>
              <a:rPr lang="en-GB" sz="1800" err="1">
                <a:latin typeface="Twinkl" pitchFamily="50" charset="0"/>
              </a:rPr>
              <a:t>adipiscing</a:t>
            </a:r>
            <a:r>
              <a:rPr lang="en-GB" sz="1800">
                <a:latin typeface="Twinkl" pitchFamily="50" charset="0"/>
              </a:rPr>
              <a:t> </a:t>
            </a:r>
            <a:r>
              <a:rPr lang="en-GB" sz="1800" err="1">
                <a:latin typeface="Twinkl" pitchFamily="50" charset="0"/>
              </a:rPr>
              <a:t>elit</a:t>
            </a:r>
            <a:r>
              <a:rPr lang="en-GB" sz="180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220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D95215-345D-6F65-46A7-17553A04B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79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02500" y="769033"/>
            <a:ext cx="107944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0300" y="3553867"/>
            <a:ext cx="10794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23568" y="5665533"/>
            <a:ext cx="1953897" cy="8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4533" y="629333"/>
            <a:ext cx="11361600" cy="50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14533" y="5709567"/>
            <a:ext cx="113616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6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36CE99-7BE1-1643-93E2-330CB36DA81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0A9420D-71EA-6D22-8BEF-EC68CD0FB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0502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FEA18E-DDAD-0BB4-4DBA-BA354A7D3F9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02AD741-09AA-4496-F8B9-E9385D065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81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849FB4AD-E080-4712-3197-051254F1B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297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463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271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BFC914EE-FD61-2C2A-099C-49EA9690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9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662" r:id="rId2"/>
    <p:sldLayoutId id="2147483861" r:id="rId3"/>
    <p:sldLayoutId id="2147483664" r:id="rId4"/>
    <p:sldLayoutId id="2147483665" r:id="rId5"/>
    <p:sldLayoutId id="2147483864" r:id="rId6"/>
    <p:sldLayoutId id="2147483667" r:id="rId7"/>
    <p:sldLayoutId id="2147483668" r:id="rId8"/>
    <p:sldLayoutId id="2147483862" r:id="rId9"/>
    <p:sldLayoutId id="2147483863" r:id="rId10"/>
    <p:sldLayoutId id="2147483865" r:id="rId11"/>
    <p:sldLayoutId id="2147483791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85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4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633"/>
            <a:ext cx="12192000" cy="4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0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000" cy="5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1" userDrawn="1">
          <p15:clr>
            <a:srgbClr val="EA4335"/>
          </p15:clr>
        </p15:guide>
        <p15:guide id="2" orient="horz" pos="261" userDrawn="1">
          <p15:clr>
            <a:srgbClr val="EA4335"/>
          </p15:clr>
        </p15:guide>
        <p15:guide id="3" orient="horz" pos="855" userDrawn="1">
          <p15:clr>
            <a:srgbClr val="EA4335"/>
          </p15:clr>
        </p15:guide>
        <p15:guide id="4" pos="3701" userDrawn="1">
          <p15:clr>
            <a:srgbClr val="EA4335"/>
          </p15:clr>
        </p15:guide>
        <p15:guide id="5" orient="horz" pos="1083" userDrawn="1">
          <p15:clr>
            <a:srgbClr val="EA4335"/>
          </p15:clr>
        </p15:guide>
        <p15:guide id="6" pos="3979" userDrawn="1">
          <p15:clr>
            <a:srgbClr val="EA4335"/>
          </p15:clr>
        </p15:guide>
        <p15:guide id="7" pos="7419" userDrawn="1">
          <p15:clr>
            <a:srgbClr val="EA4335"/>
          </p15:clr>
        </p15:guide>
        <p15:guide id="8" orient="horz" pos="3456" userDrawn="1">
          <p15:clr>
            <a:srgbClr val="EA4335"/>
          </p15:clr>
        </p15:guide>
        <p15:guide id="9" pos="3264" userDrawn="1">
          <p15:clr>
            <a:srgbClr val="EA4335"/>
          </p15:clr>
        </p15:guide>
        <p15:guide id="10" pos="4416" userDrawn="1">
          <p15:clr>
            <a:srgbClr val="EA4335"/>
          </p15:clr>
        </p15:guide>
        <p15:guide id="11" orient="horz" pos="4055" userDrawn="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C1CA3-9326-4BB7-B1F8-9D9A2EC7757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0" r:id="rId2"/>
    <p:sldLayoutId id="2147483876" r:id="rId3"/>
    <p:sldLayoutId id="2147483877" r:id="rId4"/>
    <p:sldLayoutId id="2147483873" r:id="rId5"/>
    <p:sldLayoutId id="2147483878" r:id="rId6"/>
    <p:sldLayoutId id="21474838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A84BD-15D5-6D71-D329-58B5ECC371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06B9E7-36DF-A5E3-DA42-6D905B7B88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69" r:id="rId2"/>
    <p:sldLayoutId id="2147483663" r:id="rId3"/>
    <p:sldLayoutId id="2147483871" r:id="rId4"/>
    <p:sldLayoutId id="2147483872" r:id="rId5"/>
    <p:sldLayoutId id="2147483666" r:id="rId6"/>
    <p:sldLayoutId id="2147483874" r:id="rId7"/>
    <p:sldLayoutId id="2147483875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1453E8-4358-D4F4-7258-AEE6FA86D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9092B0-2DA6-CA1E-EB0F-CBF8EC421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633"/>
            <a:ext cx="12192000" cy="4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0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000" cy="5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1" userDrawn="1">
          <p15:clr>
            <a:srgbClr val="EA4335"/>
          </p15:clr>
        </p15:guide>
        <p15:guide id="2" orient="horz" pos="261" userDrawn="1">
          <p15:clr>
            <a:srgbClr val="EA4335"/>
          </p15:clr>
        </p15:guide>
        <p15:guide id="3" orient="horz" pos="855" userDrawn="1">
          <p15:clr>
            <a:srgbClr val="EA4335"/>
          </p15:clr>
        </p15:guide>
        <p15:guide id="4" pos="3701" userDrawn="1">
          <p15:clr>
            <a:srgbClr val="EA4335"/>
          </p15:clr>
        </p15:guide>
        <p15:guide id="5" orient="horz" pos="1083" userDrawn="1">
          <p15:clr>
            <a:srgbClr val="EA4335"/>
          </p15:clr>
        </p15:guide>
        <p15:guide id="6" pos="3979" userDrawn="1">
          <p15:clr>
            <a:srgbClr val="EA4335"/>
          </p15:clr>
        </p15:guide>
        <p15:guide id="7" pos="7419" userDrawn="1">
          <p15:clr>
            <a:srgbClr val="EA4335"/>
          </p15:clr>
        </p15:guide>
        <p15:guide id="8" orient="horz" pos="3456" userDrawn="1">
          <p15:clr>
            <a:srgbClr val="EA4335"/>
          </p15:clr>
        </p15:guide>
        <p15:guide id="9" pos="3264" userDrawn="1">
          <p15:clr>
            <a:srgbClr val="EA4335"/>
          </p15:clr>
        </p15:guide>
        <p15:guide id="10" pos="4416" userDrawn="1">
          <p15:clr>
            <a:srgbClr val="EA4335"/>
          </p15:clr>
        </p15:guide>
        <p15:guide id="11" orient="horz" pos="4055" userDrawn="1">
          <p15:clr>
            <a:srgbClr val="EA4335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CB1F1B-E059-4B35-FB8E-80F9C8FB93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04411B7-34B6-47D9-4268-F8D668B3F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1" r:id="rId4"/>
    <p:sldLayoutId id="2147483732" r:id="rId5"/>
    <p:sldLayoutId id="214748373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QU_E0u-t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primaryteacher.collinshub.co.uk/educator.html?s=qh2ZmR2XwgTM2QzXzFGcvlWd5RncldXc#course_library&amp;service=FederatedRhapsode&amp;service_name=Music%20Express&amp;content_type=package&amp;content_id=12512&amp;module_id=3563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pe.getset4education.co.uk/lesson/ks2/fundamentals-y3-4/1?years=100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76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u="sng" dirty="0"/>
              <a:t>Tuesday 4th February 2025</a:t>
            </a:r>
          </a:p>
          <a:p>
            <a:pPr algn="l"/>
            <a:r>
              <a:rPr lang="en-US" sz="3200" u="sng" dirty="0"/>
              <a:t>Morning challenge 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37435507-9604-D52C-391C-6B029858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241" y="-5020"/>
            <a:ext cx="1999264" cy="1201112"/>
          </a:xfrm>
          <a:prstGeom prst="rect">
            <a:avLst/>
          </a:prstGeom>
        </p:spPr>
      </p:pic>
      <p:pic>
        <p:nvPicPr>
          <p:cNvPr id="2" name="Picture 1" descr="Trivia Quizzes - Free Daily Trivia Games – Big Daily Trivia">
            <a:extLst>
              <a:ext uri="{FF2B5EF4-FFF2-40B4-BE49-F238E27FC236}">
                <a16:creationId xmlns:a16="http://schemas.microsoft.com/office/drawing/2014/main" id="{4252809B-1041-EDDA-B817-649343B3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162" y="56074"/>
            <a:ext cx="1500727" cy="1085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77EB0-61A1-0092-E7BF-7B03D6657A18}"/>
              </a:ext>
            </a:extLst>
          </p:cNvPr>
          <p:cNvSpPr txBox="1"/>
          <p:nvPr/>
        </p:nvSpPr>
        <p:spPr>
          <a:xfrm>
            <a:off x="6908662" y="1326162"/>
            <a:ext cx="5281813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ea typeface="+mn-lt"/>
                <a:cs typeface="+mn-lt"/>
              </a:rPr>
              <a:t>Infer</a:t>
            </a:r>
            <a:endParaRPr lang="en-US" sz="3200" b="1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How did the birds get there</a:t>
            </a: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What caused the flood? </a:t>
            </a: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Whose house is this? </a:t>
            </a: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What is in the floating bottle</a:t>
            </a: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What is submerged under the water? </a:t>
            </a:r>
          </a:p>
          <a:p>
            <a:pPr marL="514350" indent="-514350">
              <a:buAutoNum type="arabicPeriod"/>
            </a:pPr>
            <a:r>
              <a:rPr lang="en-GB" sz="3200" dirty="0">
                <a:ea typeface="+mn-lt"/>
                <a:cs typeface="+mn-lt"/>
              </a:rPr>
              <a:t>What do you think will happen next?</a:t>
            </a:r>
            <a:endParaRPr lang="en-GB" sz="3200" dirty="0"/>
          </a:p>
        </p:txBody>
      </p:sp>
      <p:pic>
        <p:nvPicPr>
          <p:cNvPr id="5" name="Picture 4" descr="Penguins in a kitchen&#10;&#10;AI-generated content may be incorrect.">
            <a:extLst>
              <a:ext uri="{FF2B5EF4-FFF2-40B4-BE49-F238E27FC236}">
                <a16:creationId xmlns:a16="http://schemas.microsoft.com/office/drawing/2014/main" id="{81453108-8715-0C2A-23CA-920812172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1330120"/>
            <a:ext cx="6638924" cy="43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1AA77-B609-20AE-A580-B53DF7C5618A}"/>
              </a:ext>
            </a:extLst>
          </p:cNvPr>
          <p:cNvSpPr txBox="1"/>
          <p:nvPr/>
        </p:nvSpPr>
        <p:spPr>
          <a:xfrm>
            <a:off x="31575" y="431861"/>
            <a:ext cx="5076903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sz="3200" u="sng" dirty="0"/>
              <a:t>Times table practice</a:t>
            </a:r>
            <a:endParaRPr lang="en-US" sz="3200" u="sng" dirty="0">
              <a:ea typeface="+mn-lt"/>
              <a:cs typeface="+mn-lt"/>
            </a:endParaRPr>
          </a:p>
          <a:p>
            <a:endParaRPr lang="en-US" sz="3200" u="sng"/>
          </a:p>
          <a:p>
            <a:endParaRPr lang="en-US" sz="3200" u="sng"/>
          </a:p>
          <a:p>
            <a:endParaRPr lang="en-US" sz="2000" u="sn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96562-9D80-4BE1-F00A-5643F6E4C84A}"/>
              </a:ext>
            </a:extLst>
          </p:cNvPr>
          <p:cNvSpPr txBox="1"/>
          <p:nvPr/>
        </p:nvSpPr>
        <p:spPr>
          <a:xfrm>
            <a:off x="-2996556" y="-386296"/>
            <a:ext cx="490870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600" u="sng">
              <a:latin typeface="Comic Sans MS"/>
            </a:endParaRPr>
          </a:p>
          <a:p>
            <a:pPr algn="r"/>
            <a:r>
              <a:rPr lang="en-GB" sz="3200" u="sng" dirty="0">
                <a:latin typeface="Comic Sans MS"/>
              </a:rPr>
              <a:t>04.02.25</a:t>
            </a:r>
            <a:endParaRPr lang="en-GB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934FDA1-ED32-1E56-BC3C-7AD570C48BE2}"/>
              </a:ext>
            </a:extLst>
          </p:cNvPr>
          <p:cNvSpPr txBox="1"/>
          <p:nvPr/>
        </p:nvSpPr>
        <p:spPr>
          <a:xfrm>
            <a:off x="6333654" y="183351"/>
            <a:ext cx="5750647" cy="1384995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Comic Sans MS"/>
              </a:rPr>
              <a:t>Times table spalt!</a:t>
            </a:r>
          </a:p>
          <a:p>
            <a:r>
              <a:rPr lang="en-US" sz="2800">
                <a:latin typeface="Comic Sans MS"/>
              </a:rPr>
              <a:t>2 children, 1 calculation. </a:t>
            </a:r>
          </a:p>
          <a:p>
            <a:r>
              <a:rPr lang="en-US" sz="2800">
                <a:latin typeface="Comic Sans MS"/>
              </a:rPr>
              <a:t>Who will splat the answer first?</a:t>
            </a:r>
            <a:endParaRPr lang="en-US"/>
          </a:p>
        </p:txBody>
      </p:sp>
      <p:sp>
        <p:nvSpPr>
          <p:cNvPr id="5" name="Star: 5 Points 4" descr="8&#10;">
            <a:extLst>
              <a:ext uri="{FF2B5EF4-FFF2-40B4-BE49-F238E27FC236}">
                <a16:creationId xmlns:a16="http://schemas.microsoft.com/office/drawing/2014/main" id="{343A076E-D448-0024-BDD3-C7FB72E00F07}"/>
              </a:ext>
            </a:extLst>
          </p:cNvPr>
          <p:cNvSpPr/>
          <p:nvPr/>
        </p:nvSpPr>
        <p:spPr>
          <a:xfrm>
            <a:off x="-5641" y="1509785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E4A0CCF-7709-D3EA-C9ED-67278DCAB154}"/>
              </a:ext>
            </a:extLst>
          </p:cNvPr>
          <p:cNvSpPr/>
          <p:nvPr/>
        </p:nvSpPr>
        <p:spPr>
          <a:xfrm>
            <a:off x="855750" y="3177350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5C3180A-4621-C6CD-2F40-7BDB645C7E93}"/>
              </a:ext>
            </a:extLst>
          </p:cNvPr>
          <p:cNvSpPr/>
          <p:nvPr/>
        </p:nvSpPr>
        <p:spPr>
          <a:xfrm>
            <a:off x="2192011" y="1509785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6E5654B-BB61-C47D-3E55-C28435156ECA}"/>
              </a:ext>
            </a:extLst>
          </p:cNvPr>
          <p:cNvSpPr/>
          <p:nvPr/>
        </p:nvSpPr>
        <p:spPr>
          <a:xfrm>
            <a:off x="8762880" y="4833871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EFC5FBC-0872-8336-F13D-F49DE85316F4}"/>
              </a:ext>
            </a:extLst>
          </p:cNvPr>
          <p:cNvSpPr/>
          <p:nvPr/>
        </p:nvSpPr>
        <p:spPr>
          <a:xfrm>
            <a:off x="10308967" y="3177350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F97F05A-AAEF-591C-AB29-901FC55FC365}"/>
              </a:ext>
            </a:extLst>
          </p:cNvPr>
          <p:cNvSpPr/>
          <p:nvPr/>
        </p:nvSpPr>
        <p:spPr>
          <a:xfrm>
            <a:off x="8597229" y="2338046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CDA0C76-7C17-FB23-82CD-E4EBD6986B9C}"/>
              </a:ext>
            </a:extLst>
          </p:cNvPr>
          <p:cNvSpPr/>
          <p:nvPr/>
        </p:nvSpPr>
        <p:spPr>
          <a:xfrm>
            <a:off x="7051141" y="3906220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6811E50-3866-B1ED-9D60-84E635F26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25228" y="2592046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8D67224-83B0-D1A5-AA1E-B03790C016EA}"/>
              </a:ext>
            </a:extLst>
          </p:cNvPr>
          <p:cNvSpPr/>
          <p:nvPr/>
        </p:nvSpPr>
        <p:spPr>
          <a:xfrm>
            <a:off x="5240011" y="4624045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A91C471-3E7B-414C-F11B-0A59331C241F}"/>
              </a:ext>
            </a:extLst>
          </p:cNvPr>
          <p:cNvSpPr/>
          <p:nvPr/>
        </p:nvSpPr>
        <p:spPr>
          <a:xfrm>
            <a:off x="2954010" y="4624045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5EFE447-A2B2-00D5-1A6D-BC9CF32582C8}"/>
              </a:ext>
            </a:extLst>
          </p:cNvPr>
          <p:cNvSpPr/>
          <p:nvPr/>
        </p:nvSpPr>
        <p:spPr>
          <a:xfrm>
            <a:off x="5402" y="5187263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89A4EE7-EB8C-98A0-736E-B7C0D873CF73}"/>
              </a:ext>
            </a:extLst>
          </p:cNvPr>
          <p:cNvSpPr/>
          <p:nvPr/>
        </p:nvSpPr>
        <p:spPr>
          <a:xfrm>
            <a:off x="6101402" y="2238654"/>
            <a:ext cx="1711351" cy="16699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D0987-B440-9F68-0F0F-EE06FC2C32AB}"/>
              </a:ext>
            </a:extLst>
          </p:cNvPr>
          <p:cNvSpPr txBox="1"/>
          <p:nvPr/>
        </p:nvSpPr>
        <p:spPr>
          <a:xfrm>
            <a:off x="620992" y="2050791"/>
            <a:ext cx="468244" cy="595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B0F20-FDB7-9E4E-C50D-57A25B637A11}"/>
              </a:ext>
            </a:extLst>
          </p:cNvPr>
          <p:cNvSpPr txBox="1"/>
          <p:nvPr/>
        </p:nvSpPr>
        <p:spPr>
          <a:xfrm>
            <a:off x="9212818" y="5463226"/>
            <a:ext cx="711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2B2437-9D92-2667-0E2A-EE057037E006}"/>
              </a:ext>
            </a:extLst>
          </p:cNvPr>
          <p:cNvSpPr txBox="1"/>
          <p:nvPr/>
        </p:nvSpPr>
        <p:spPr>
          <a:xfrm>
            <a:off x="7655688" y="4601833"/>
            <a:ext cx="6338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ACFE1-237C-81F2-8EFD-190399CDC089}"/>
              </a:ext>
            </a:extLst>
          </p:cNvPr>
          <p:cNvSpPr txBox="1"/>
          <p:nvPr/>
        </p:nvSpPr>
        <p:spPr>
          <a:xfrm>
            <a:off x="5734122" y="5286531"/>
            <a:ext cx="8326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/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F40946-3566-793F-2889-A9614708DC12}"/>
              </a:ext>
            </a:extLst>
          </p:cNvPr>
          <p:cNvSpPr txBox="1"/>
          <p:nvPr/>
        </p:nvSpPr>
        <p:spPr>
          <a:xfrm>
            <a:off x="499514" y="5761400"/>
            <a:ext cx="7443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6DC242-6D15-E62C-5A9F-0FE8A5BACD37}"/>
              </a:ext>
            </a:extLst>
          </p:cNvPr>
          <p:cNvSpPr txBox="1"/>
          <p:nvPr/>
        </p:nvSpPr>
        <p:spPr>
          <a:xfrm>
            <a:off x="9201775" y="2923226"/>
            <a:ext cx="7774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F63DF-0B99-91BD-F611-038D251C8E86}"/>
              </a:ext>
            </a:extLst>
          </p:cNvPr>
          <p:cNvSpPr txBox="1"/>
          <p:nvPr/>
        </p:nvSpPr>
        <p:spPr>
          <a:xfrm>
            <a:off x="3503339" y="5286530"/>
            <a:ext cx="7332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44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6843B-EA1F-E3F1-35E6-4C9299E8DAE2}"/>
              </a:ext>
            </a:extLst>
          </p:cNvPr>
          <p:cNvSpPr txBox="1"/>
          <p:nvPr/>
        </p:nvSpPr>
        <p:spPr>
          <a:xfrm>
            <a:off x="6716991" y="2923224"/>
            <a:ext cx="7553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0259D4-967F-B09C-1284-AFD38939DE35}"/>
              </a:ext>
            </a:extLst>
          </p:cNvPr>
          <p:cNvSpPr txBox="1"/>
          <p:nvPr/>
        </p:nvSpPr>
        <p:spPr>
          <a:xfrm>
            <a:off x="1405079" y="3806703"/>
            <a:ext cx="6449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181A1D-57FB-F078-30C8-5E02B41C9149}"/>
              </a:ext>
            </a:extLst>
          </p:cNvPr>
          <p:cNvSpPr txBox="1"/>
          <p:nvPr/>
        </p:nvSpPr>
        <p:spPr>
          <a:xfrm>
            <a:off x="4662903" y="3232442"/>
            <a:ext cx="7995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 dirty="0"/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5883FA-232F-E46C-2DE4-E4E5C28CDF0E}"/>
              </a:ext>
            </a:extLst>
          </p:cNvPr>
          <p:cNvSpPr txBox="1"/>
          <p:nvPr/>
        </p:nvSpPr>
        <p:spPr>
          <a:xfrm>
            <a:off x="2719252" y="2061835"/>
            <a:ext cx="7001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/>
              <a:t>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A636ED-0377-A00C-CAA3-EC89E5F371F8}"/>
              </a:ext>
            </a:extLst>
          </p:cNvPr>
          <p:cNvSpPr txBox="1"/>
          <p:nvPr/>
        </p:nvSpPr>
        <p:spPr>
          <a:xfrm>
            <a:off x="10803079" y="3773573"/>
            <a:ext cx="711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 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09F48-8BEE-48F3-639A-FCFB07359262}"/>
              </a:ext>
            </a:extLst>
          </p:cNvPr>
          <p:cNvSpPr txBox="1"/>
          <p:nvPr/>
        </p:nvSpPr>
        <p:spPr>
          <a:xfrm>
            <a:off x="3913239" y="17698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4 Times Table Song (Cover of I’m Still Standing by Taron Egerton)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8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15" y="21833"/>
            <a:ext cx="11637364" cy="429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04.02.25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 dirty="0">
              <a:latin typeface="Comic Sans MS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2" name="Picture 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C6E5DE5-D71B-72DD-2F28-7B26622F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09" y="1358702"/>
            <a:ext cx="3591464" cy="534829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25F5564-00A0-B142-E261-E4F8D7D731F7}"/>
              </a:ext>
            </a:extLst>
          </p:cNvPr>
          <p:cNvSpPr txBox="1"/>
          <p:nvPr/>
        </p:nvSpPr>
        <p:spPr>
          <a:xfrm>
            <a:off x="627270" y="2791791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/>
              </a:rPr>
              <a:t>Daily 10 - Mental Maths Challenge - Topmarks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2C70-63FE-78F1-71B8-9957CF32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B9BDF3-AB88-0C0E-0BD5-041D6C37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5" y="21833"/>
            <a:ext cx="11637364" cy="429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04.02.25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 dirty="0">
              <a:latin typeface="Comic Sans MS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A screenshot of a chat box&#10;&#10;AI-generated content may be incorrect.">
            <a:extLst>
              <a:ext uri="{FF2B5EF4-FFF2-40B4-BE49-F238E27FC236}">
                <a16:creationId xmlns:a16="http://schemas.microsoft.com/office/drawing/2014/main" id="{76E75113-3B4B-2DE7-7FC6-5CAE1666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6" y="513121"/>
            <a:ext cx="6986127" cy="4012790"/>
          </a:xfrm>
          <a:prstGeom prst="rect">
            <a:avLst/>
          </a:prstGeom>
        </p:spPr>
      </p:pic>
      <p:pic>
        <p:nvPicPr>
          <p:cNvPr id="6" name="Picture 5" descr="A rectangle with a rectangle and a rectangle with a rectangle and a rectangle with a rectangle with a rectangle and a rectangle with a rectangle with a rectangle&#10;&#10;AI-generated content may be incorrect.">
            <a:extLst>
              <a:ext uri="{FF2B5EF4-FFF2-40B4-BE49-F238E27FC236}">
                <a16:creationId xmlns:a16="http://schemas.microsoft.com/office/drawing/2014/main" id="{92BA82C8-D53D-01FD-4178-18685A98B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21" y="2852584"/>
            <a:ext cx="6047145" cy="40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6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1F41-F114-335D-4F11-5DFE209B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DB736F-3F82-4ABA-08BB-1CDE140D7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5" y="21833"/>
            <a:ext cx="11637364" cy="429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04.02.25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 dirty="0">
              <a:latin typeface="Comic Sans MS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2" name="Picture 1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1AAC69C1-2C22-20B3-B487-6E33B01D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8" y="798717"/>
            <a:ext cx="5972175" cy="5629275"/>
          </a:xfrm>
          <a:prstGeom prst="rect">
            <a:avLst/>
          </a:prstGeom>
        </p:spPr>
      </p:pic>
      <p:pic>
        <p:nvPicPr>
          <p:cNvPr id="4" name="Picture 3" descr="A black bucket with white text&#10;&#10;AI-generated content may be incorrect.">
            <a:extLst>
              <a:ext uri="{FF2B5EF4-FFF2-40B4-BE49-F238E27FC236}">
                <a16:creationId xmlns:a16="http://schemas.microsoft.com/office/drawing/2014/main" id="{CBD65AB8-66DC-FDE1-2568-9B47E16B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16" y="214773"/>
            <a:ext cx="4880794" cy="62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1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674DD-E76D-EB43-33B2-F200C5BF7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322A20-28FB-95DD-A5FC-AEB208E72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5" y="21833"/>
            <a:ext cx="11637364" cy="429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04.02.25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 dirty="0">
              <a:latin typeface="Comic Sans MS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5CC0B0D1-1EB6-62FD-14EF-07668058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2" y="826429"/>
            <a:ext cx="9068698" cy="45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94C31-D644-4F7D-2454-30B0DB0C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D0EAD9-0230-B2AA-95B2-0BE77143A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5" y="21833"/>
            <a:ext cx="11637364" cy="429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04.02.25 - 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l"/>
            <a:r>
              <a:rPr lang="en-GB" sz="3200" u="sng" dirty="0">
                <a:solidFill>
                  <a:srgbClr val="FF0000"/>
                </a:solidFill>
                <a:latin typeface="Comic Sans MS"/>
                <a:ea typeface="Calibri"/>
                <a:cs typeface="Calibri"/>
              </a:rPr>
              <a:t>Vocabulary </a:t>
            </a:r>
            <a:endParaRPr lang="en-GB" sz="3200" dirty="0">
              <a:solidFill>
                <a:srgbClr val="FF0000"/>
              </a:solidFill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 dirty="0">
              <a:latin typeface="Comic Sans MS"/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54E29-562D-0381-1657-B13382F9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1" y="1328738"/>
            <a:ext cx="4148905" cy="1140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30B45-8665-B5E6-B8F5-4B011C788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3" y="2993154"/>
            <a:ext cx="3808770" cy="63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DECA5-EE42-FED3-14B4-45EAA333E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0" y="4307451"/>
            <a:ext cx="2806187" cy="787194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D1BFFBF-6D8E-73AB-76CC-8B628C9D4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511" y="1194926"/>
            <a:ext cx="7685139" cy="1026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5543C6-0813-103F-8EE5-6B812484C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73" y="5493619"/>
            <a:ext cx="1501570" cy="786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55419-E0E6-F94F-5B50-4C53530FC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392" y="2723535"/>
            <a:ext cx="1771957" cy="550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49C701-B162-9120-1835-418CD465A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556" y="2469434"/>
            <a:ext cx="3299951" cy="849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636B9F-EBF1-888B-5386-36FF4A48EC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9005" y="3731341"/>
            <a:ext cx="5208023" cy="747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58DB5F-F5C5-3FF1-B038-B69945807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403" y="4701509"/>
            <a:ext cx="5328161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9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87D5D-3760-CBD5-6187-F61DD05809F1}"/>
              </a:ext>
            </a:extLst>
          </p:cNvPr>
          <p:cNvSpPr txBox="1"/>
          <p:nvPr/>
        </p:nvSpPr>
        <p:spPr>
          <a:xfrm>
            <a:off x="149963" y="2902"/>
            <a:ext cx="11522765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/>
              <a:t>Tuesday 4th February2025</a:t>
            </a:r>
            <a:endParaRPr lang="en-US" sz="3200" dirty="0"/>
          </a:p>
          <a:p>
            <a:r>
              <a:rPr lang="en-US" sz="3200" u="sng" dirty="0"/>
              <a:t>TBAT: </a:t>
            </a:r>
            <a:r>
              <a:rPr lang="en-US" sz="3200" u="sng" dirty="0">
                <a:ea typeface="+mn-lt"/>
                <a:cs typeface="+mn-lt"/>
              </a:rPr>
              <a:t>Understand pitch through melody and develop a song.</a:t>
            </a:r>
          </a:p>
          <a:p>
            <a:r>
              <a:rPr lang="en-US" sz="3200" dirty="0">
                <a:ea typeface="+mn-lt"/>
                <a:cs typeface="+mn-lt"/>
                <a:hlinkClick r:id="rId2"/>
              </a:rPr>
              <a:t>The Collins Hub Educator &gt; Library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r>
              <a:rPr lang="en-US" sz="3200" b="1" dirty="0"/>
              <a:t>Sounds – </a:t>
            </a:r>
            <a:r>
              <a:rPr lang="en-US" sz="3200" dirty="0"/>
              <a:t>Lesson 1 - Stamping tubes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Music Express Online | Music Mark">
            <a:extLst>
              <a:ext uri="{FF2B5EF4-FFF2-40B4-BE49-F238E27FC236}">
                <a16:creationId xmlns:a16="http://schemas.microsoft.com/office/drawing/2014/main" id="{3AB81B5F-45A8-366C-746D-FDA008F60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383" y="2551624"/>
            <a:ext cx="5119606" cy="30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45CCC-9A60-4CE3-B994-6B14B1392540}"/>
              </a:ext>
            </a:extLst>
          </p:cNvPr>
          <p:cNvSpPr txBox="1"/>
          <p:nvPr/>
        </p:nvSpPr>
        <p:spPr>
          <a:xfrm>
            <a:off x="270894" y="457550"/>
            <a:ext cx="1114692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latin typeface="Comic Sans MS"/>
                <a:cs typeface="Calibri"/>
              </a:rPr>
              <a:t>Tuesday 4th February 2025</a:t>
            </a:r>
            <a:endParaRPr lang="en-US" dirty="0"/>
          </a:p>
          <a:p>
            <a:r>
              <a:rPr lang="en-GB" sz="2400" u="sng" dirty="0">
                <a:latin typeface="Comic Sans MS"/>
                <a:cs typeface="Calibri"/>
              </a:rPr>
              <a:t>PE – fundamentals </a:t>
            </a:r>
          </a:p>
          <a:p>
            <a:r>
              <a:rPr lang="en-GB" sz="2400" u="sng" dirty="0">
                <a:latin typeface="Comic Sans MS"/>
                <a:cs typeface="Calibri"/>
              </a:rPr>
              <a:t>TBAT:</a:t>
            </a:r>
            <a:r>
              <a:rPr lang="en-GB" sz="2400" u="sng" dirty="0">
                <a:latin typeface="Comic Sans MS"/>
                <a:ea typeface="+mn-lt"/>
                <a:cs typeface="Calibri"/>
              </a:rPr>
              <a:t> </a:t>
            </a:r>
            <a:r>
              <a:rPr lang="en-GB" sz="2400" u="sng" dirty="0">
                <a:latin typeface="Comic Sans MS"/>
                <a:ea typeface="+mn-lt"/>
                <a:cs typeface="+mn-lt"/>
              </a:rPr>
              <a:t>develop balance and apply it to other fundamental movement skills. </a:t>
            </a:r>
            <a:endParaRPr lang="en-GB" sz="2400" u="sng" dirty="0">
              <a:latin typeface="Comic Sans MS"/>
              <a:ea typeface="Open Sans"/>
              <a:cs typeface="Calibri"/>
            </a:endParaRPr>
          </a:p>
          <a:p>
            <a:endParaRPr lang="en-GB" sz="2400" u="sng">
              <a:latin typeface="Comic Sans MS"/>
              <a:cs typeface="Calibri"/>
            </a:endParaRPr>
          </a:p>
          <a:p>
            <a:r>
              <a:rPr lang="en-GB" sz="2400" u="sng" dirty="0">
                <a:latin typeface="Comic Sans MS"/>
                <a:cs typeface="Calibri"/>
              </a:rPr>
              <a:t>This half term in P.E will be dance and fundamentals</a:t>
            </a:r>
            <a:endParaRPr lang="en-US" sz="2400" dirty="0">
              <a:latin typeface="Comic Sans MS"/>
              <a:cs typeface="Calibri"/>
            </a:endParaRPr>
          </a:p>
          <a:p>
            <a:endParaRPr lang="en-GB" sz="2400">
              <a:latin typeface="Comic Sans MS"/>
              <a:cs typeface="Calibri"/>
            </a:endParaRPr>
          </a:p>
          <a:p>
            <a:r>
              <a:rPr lang="en-GB" sz="2400" dirty="0">
                <a:latin typeface="Comic Sans MS"/>
                <a:cs typeface="Calibri"/>
              </a:rPr>
              <a:t>- Changing for PE</a:t>
            </a:r>
            <a:br>
              <a:rPr lang="en-GB" sz="2400" dirty="0">
                <a:latin typeface="Comic Sans MS"/>
                <a:cs typeface="Calibri"/>
              </a:rPr>
            </a:br>
            <a:br>
              <a:rPr lang="en-GB" sz="2400" dirty="0">
                <a:latin typeface="Comic Sans MS"/>
                <a:cs typeface="Calibri"/>
              </a:rPr>
            </a:br>
            <a:r>
              <a:rPr lang="en-GB" sz="2400" dirty="0">
                <a:latin typeface="Comic Sans MS"/>
                <a:cs typeface="Calibri"/>
              </a:rPr>
              <a:t>- Rules and expectations moving to PE</a:t>
            </a:r>
            <a:br>
              <a:rPr lang="en-GB" sz="2400" dirty="0">
                <a:latin typeface="Comic Sans MS"/>
                <a:cs typeface="Calibri"/>
              </a:rPr>
            </a:br>
            <a:br>
              <a:rPr lang="en-GB" sz="2400" dirty="0">
                <a:latin typeface="Comic Sans MS"/>
                <a:cs typeface="Calibri"/>
              </a:rPr>
            </a:br>
            <a:r>
              <a:rPr lang="en-GB" sz="2400" dirty="0">
                <a:latin typeface="Comic Sans MS"/>
                <a:cs typeface="Calibri"/>
              </a:rPr>
              <a:t>- Move to the downstairs hall or outside</a:t>
            </a:r>
            <a:endParaRPr lang="en-GB" dirty="0" err="1"/>
          </a:p>
          <a:p>
            <a:endParaRPr lang="en-GB" sz="2400" dirty="0">
              <a:latin typeface="Comic Sans MS"/>
              <a:ea typeface="+mn-lt"/>
              <a:cs typeface="Calibri"/>
            </a:endParaRPr>
          </a:p>
          <a:p>
            <a:r>
              <a:rPr lang="en-GB" sz="2400" dirty="0">
                <a:ea typeface="+mn-lt"/>
                <a:cs typeface="+mn-lt"/>
                <a:hlinkClick r:id="rId2"/>
              </a:rPr>
              <a:t>Get Set 4 PE - Lesson Plan -1 for Year 3 Fundamentals Y3/4</a:t>
            </a:r>
            <a:endParaRPr lang="en-GB"/>
          </a:p>
          <a:p>
            <a:endParaRPr lang="en-GB" sz="2400" u="sng">
              <a:latin typeface="Comic Sans MS"/>
              <a:cs typeface="Calibri"/>
            </a:endParaRPr>
          </a:p>
          <a:p>
            <a:endParaRPr lang="en-GB" sz="2400">
              <a:latin typeface="Aptos"/>
              <a:cs typeface="Calibri"/>
            </a:endParaRPr>
          </a:p>
        </p:txBody>
      </p: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:a16="http://schemas.microsoft.com/office/drawing/2014/main" id="{494D9E60-4537-8B4D-2C1B-11BAED10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09" y="2289089"/>
            <a:ext cx="2874491" cy="42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CA21-2D6B-6645-6F4B-C0F91E09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-318830"/>
            <a:ext cx="10515600" cy="3562401"/>
          </a:xfrm>
        </p:spPr>
        <p:txBody>
          <a:bodyPr>
            <a:normAutofit/>
          </a:bodyPr>
          <a:lstStyle/>
          <a:p>
            <a:r>
              <a:rPr lang="en-GB" sz="3100" u="sng" dirty="0">
                <a:latin typeface="Comic Sans MS"/>
              </a:rPr>
              <a:t>Tuesday 4th February 2025</a:t>
            </a:r>
            <a:br>
              <a:rPr lang="en-GB" sz="3100" u="sng" dirty="0">
                <a:latin typeface="Comic Sans MS"/>
              </a:rPr>
            </a:br>
            <a:r>
              <a:rPr lang="en-GB" sz="3100" u="sng" dirty="0">
                <a:latin typeface="Comic Sans MS"/>
              </a:rPr>
              <a:t>TBAT: change the appearance of my project</a:t>
            </a:r>
          </a:p>
          <a:p>
            <a:endParaRPr lang="en-GB" sz="3600" u="sng">
              <a:solidFill>
                <a:srgbClr val="000000"/>
              </a:solidFill>
              <a:latin typeface="Aptos"/>
            </a:endParaRPr>
          </a:p>
          <a:p>
            <a:br>
              <a:rPr lang="en" sz="3200" u="sng" dirty="0">
                <a:ea typeface="+mj-lt"/>
                <a:cs typeface="+mj-lt"/>
              </a:rPr>
            </a:br>
            <a:endParaRPr lang="en" sz="3200" u="sng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18F98-AE9B-9271-9993-935382B5075C}"/>
              </a:ext>
            </a:extLst>
          </p:cNvPr>
          <p:cNvSpPr txBox="1"/>
          <p:nvPr/>
        </p:nvSpPr>
        <p:spPr>
          <a:xfrm>
            <a:off x="238854" y="1892460"/>
            <a:ext cx="9638125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3200" b="1" dirty="0"/>
              <a:t>Learning objectives</a:t>
            </a:r>
            <a:endParaRPr lang="en-US" sz="3200" b="1" dirty="0"/>
          </a:p>
          <a:p>
            <a:endParaRPr lang="en" sz="3200" b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" sz="3200" dirty="0">
                <a:ea typeface="+mn-lt"/>
                <a:cs typeface="+mn-lt"/>
              </a:rPr>
              <a:t>I can build a sequence of commands </a:t>
            </a:r>
            <a:endParaRPr lang="en" sz="3200"/>
          </a:p>
          <a:p>
            <a:pPr>
              <a:buFont typeface="Arial"/>
              <a:buChar char="•"/>
            </a:pPr>
            <a:r>
              <a:rPr lang="en" sz="3200" dirty="0">
                <a:ea typeface="+mn-lt"/>
                <a:cs typeface="+mn-lt"/>
              </a:rPr>
              <a:t>I can decide the actions for each sprite in a program</a:t>
            </a:r>
            <a:endParaRPr lang="en" sz="3200"/>
          </a:p>
          <a:p>
            <a:pPr>
              <a:buFont typeface="Arial"/>
              <a:buChar char="•"/>
            </a:pPr>
            <a:r>
              <a:rPr lang="en" sz="3200" dirty="0">
                <a:ea typeface="+mn-lt"/>
                <a:cs typeface="+mn-lt"/>
              </a:rPr>
              <a:t>I can make design choices for my artwork</a:t>
            </a:r>
            <a:endParaRPr lang="en" sz="3200"/>
          </a:p>
          <a:p>
            <a:pPr marL="457200" indent="-457200">
              <a:buFont typeface="Arial"/>
              <a:buChar char="•"/>
            </a:pPr>
            <a:endParaRPr lang="en" sz="3200" dirty="0"/>
          </a:p>
          <a:p>
            <a:endParaRPr lang="en" sz="3200" b="1"/>
          </a:p>
          <a:p>
            <a:endParaRPr lang="en" sz="3200"/>
          </a:p>
          <a:p>
            <a:endParaRPr lang="en" sz="320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">
              <a:solidFill>
                <a:srgbClr val="5B5BA5"/>
              </a:solidFill>
            </a:endParaRPr>
          </a:p>
          <a:p>
            <a:pPr algn="l"/>
            <a:endParaRPr lang="en" sz="32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5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CA21-2D6B-6645-6F4B-C0F91E09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2215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400" u="sng" dirty="0">
                <a:latin typeface="Comic Sans MS"/>
                <a:ea typeface="+mj-lt"/>
                <a:cs typeface="+mj-lt"/>
              </a:rPr>
              <a:t>Tuesday 4th February 2025</a:t>
            </a:r>
            <a:br>
              <a:rPr lang="en-GB" sz="3400" u="sng" dirty="0">
                <a:latin typeface="Comic Sans MS"/>
                <a:ea typeface="+mj-lt"/>
                <a:cs typeface="+mj-lt"/>
              </a:rPr>
            </a:br>
            <a:r>
              <a:rPr lang="en-GB" sz="3400" u="sng" dirty="0">
                <a:latin typeface="Comic Sans MS"/>
                <a:ea typeface="+mj-lt"/>
                <a:cs typeface="+mj-lt"/>
              </a:rPr>
              <a:t>TBAT: change the appearance of my project.</a:t>
            </a:r>
            <a:br>
              <a:rPr lang="en" sz="3200" u="sng" dirty="0">
                <a:ea typeface="+mj-lt"/>
                <a:cs typeface="+mj-lt"/>
              </a:rPr>
            </a:br>
            <a:endParaRPr lang="en" sz="3200" u="sng"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B5EB4-8A53-5B0E-7614-31E4F9E4A1D6}"/>
              </a:ext>
            </a:extLst>
          </p:cNvPr>
          <p:cNvSpPr txBox="1"/>
          <p:nvPr/>
        </p:nvSpPr>
        <p:spPr>
          <a:xfrm>
            <a:off x="-2582" y="1418178"/>
            <a:ext cx="1267623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Blue</a:t>
            </a:r>
            <a:r>
              <a:rPr lang="en-GB" sz="4000" dirty="0"/>
              <a:t> – What will the event tabs do?</a:t>
            </a:r>
          </a:p>
          <a:p>
            <a:endParaRPr lang="en-GB" sz="4000"/>
          </a:p>
          <a:p>
            <a:endParaRPr lang="en-GB" sz="4000">
              <a:solidFill>
                <a:srgbClr val="000000"/>
              </a:solidFill>
            </a:endParaRPr>
          </a:p>
          <a:p>
            <a:r>
              <a:rPr lang="en-GB" sz="4000" dirty="0">
                <a:solidFill>
                  <a:srgbClr val="00B050"/>
                </a:solidFill>
              </a:rPr>
              <a:t>Green </a:t>
            </a:r>
            <a:r>
              <a:rPr lang="en-GB" sz="4000" dirty="0"/>
              <a:t>– What will the motion tabs do?</a:t>
            </a:r>
          </a:p>
          <a:p>
            <a:endParaRPr lang="en-GB" sz="4000"/>
          </a:p>
          <a:p>
            <a:endParaRPr lang="en-GB" sz="4000" dirty="0">
              <a:solidFill>
                <a:srgbClr val="000000"/>
              </a:solidFill>
            </a:endParaRPr>
          </a:p>
          <a:p>
            <a:endParaRPr lang="en-GB" sz="4000">
              <a:solidFill>
                <a:srgbClr val="000000"/>
              </a:solidFill>
            </a:endParaRPr>
          </a:p>
          <a:p>
            <a:r>
              <a:rPr lang="en-GB" sz="4000" dirty="0">
                <a:solidFill>
                  <a:srgbClr val="FF0000"/>
                </a:solidFill>
              </a:rPr>
              <a:t>Challenge </a:t>
            </a:r>
            <a:r>
              <a:rPr lang="en-GB" sz="4000" dirty="0"/>
              <a:t>– What happens when you combine the different blocks together?</a:t>
            </a: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649C91C2-06CD-136C-D8C5-00D2DAE5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7" r="610" b="38690"/>
          <a:stretch/>
        </p:blipFill>
        <p:spPr>
          <a:xfrm>
            <a:off x="7668260" y="1308100"/>
            <a:ext cx="2063790" cy="1730391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B89386A2-971F-DB25-4182-6F7F7300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525" y="3819525"/>
            <a:ext cx="1885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8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81B3-F274-D3A1-467C-773E5343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1" y="264145"/>
            <a:ext cx="1197781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u="sng" dirty="0">
                <a:latin typeface="Comic Sans MS"/>
              </a:rPr>
              <a:t>Tuesday 4th February 2025</a:t>
            </a:r>
            <a:br>
              <a:rPr lang="en-GB" sz="2800" u="sng" dirty="0">
                <a:latin typeface="Comic Sans MS"/>
              </a:rPr>
            </a:br>
            <a:r>
              <a:rPr lang="en-GB" sz="2800" u="sng" dirty="0">
                <a:latin typeface="Comic Sans MS"/>
              </a:rPr>
              <a:t>Word work </a:t>
            </a:r>
            <a:br>
              <a:rPr lang="en-GB" sz="2800" u="sng" dirty="0">
                <a:latin typeface="Comic Sans MS"/>
              </a:rPr>
            </a:br>
            <a:endParaRPr lang="en-GB" sz="2800" u="sng">
              <a:latin typeface="Comic Sans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C8029-95A0-2343-C89A-658A346C8119}"/>
              </a:ext>
            </a:extLst>
          </p:cNvPr>
          <p:cNvSpPr txBox="1"/>
          <p:nvPr/>
        </p:nvSpPr>
        <p:spPr>
          <a:xfrm>
            <a:off x="106933" y="1489543"/>
            <a:ext cx="1188426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omic Sans MS"/>
              </a:rPr>
              <a:t>With your partner, read out Leon and Aisha's conversation.</a:t>
            </a:r>
            <a:endParaRPr lang="en-US"/>
          </a:p>
          <a:p>
            <a:endParaRPr lang="en-GB" sz="3600"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4" name="Picture 3" descr="A person in a wheelchair&#10;&#10;AI-generated content may be incorrect.">
            <a:extLst>
              <a:ext uri="{FF2B5EF4-FFF2-40B4-BE49-F238E27FC236}">
                <a16:creationId xmlns:a16="http://schemas.microsoft.com/office/drawing/2014/main" id="{A5A908E7-8AA1-C067-3A31-15C07886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4" y="2024706"/>
            <a:ext cx="3903705" cy="4579722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26E8C79A-97ED-0F08-E72E-F90E0CB0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05" y="2024834"/>
            <a:ext cx="4374806" cy="4579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738008-B02F-8332-D422-9EB4E722A7F4}"/>
              </a:ext>
            </a:extLst>
          </p:cNvPr>
          <p:cNvSpPr txBox="1"/>
          <p:nvPr/>
        </p:nvSpPr>
        <p:spPr>
          <a:xfrm>
            <a:off x="8725876" y="2557445"/>
            <a:ext cx="335369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  <a:ea typeface="+mn-lt"/>
                <a:cs typeface="+mn-lt"/>
              </a:rPr>
              <a:t>What if a text has no speech bubbles?</a:t>
            </a:r>
          </a:p>
          <a:p>
            <a:endParaRPr lang="en-US" sz="2800" dirty="0">
              <a:latin typeface="Comic Sans MS"/>
            </a:endParaRPr>
          </a:p>
          <a:p>
            <a:r>
              <a:rPr lang="en-US" sz="2800" dirty="0">
                <a:latin typeface="Comic Sans MS"/>
                <a:ea typeface="+mn-lt"/>
                <a:cs typeface="+mn-lt"/>
              </a:rPr>
              <a:t>How can we turn this speech into a text?</a:t>
            </a:r>
            <a:endParaRPr lang="en-US" sz="2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2944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you learnt so far?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3617200" cy="50820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b="1"/>
              <a:t>Motion</a:t>
            </a:r>
            <a:endParaRPr b="1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376933" y="1356967"/>
            <a:ext cx="3617200" cy="50820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b="1"/>
              <a:t>Sounds</a:t>
            </a:r>
            <a:endParaRPr b="1"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39333" y="1356967"/>
            <a:ext cx="3617200" cy="50820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b="1"/>
              <a:t>Events</a:t>
            </a:r>
            <a:endParaRPr b="1"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r="31614" b="36664"/>
          <a:stretch/>
        </p:blipFill>
        <p:spPr>
          <a:xfrm>
            <a:off x="502663" y="2010833"/>
            <a:ext cx="29887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 rotWithShape="1">
          <a:blip r:embed="rId4">
            <a:alphaModFix/>
          </a:blip>
          <a:srcRect r="32028" b="43939"/>
          <a:stretch/>
        </p:blipFill>
        <p:spPr>
          <a:xfrm>
            <a:off x="4589998" y="2010834"/>
            <a:ext cx="2420401" cy="138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5">
            <a:alphaModFix/>
          </a:blip>
          <a:srcRect r="31029" b="38484"/>
          <a:stretch/>
        </p:blipFill>
        <p:spPr>
          <a:xfrm>
            <a:off x="8485701" y="2010834"/>
            <a:ext cx="2034665" cy="2581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/>
              <a:t>and of sounds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/>
              <a:t>...of motion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combined blocks to make sequences...</a:t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 r="32327" b="41211"/>
          <a:stretch/>
        </p:blipFill>
        <p:spPr>
          <a:xfrm>
            <a:off x="6448201" y="2597734"/>
            <a:ext cx="4192100" cy="323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 rotWithShape="1">
          <a:blip r:embed="rId4">
            <a:alphaModFix/>
          </a:blip>
          <a:srcRect r="30795" b="42964"/>
          <a:stretch/>
        </p:blipFill>
        <p:spPr>
          <a:xfrm>
            <a:off x="518434" y="2597734"/>
            <a:ext cx="2754535" cy="241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26823" y="1560165"/>
            <a:ext cx="7551355" cy="48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is different about this sequence?</a:t>
            </a:r>
            <a:endParaRPr lang="en-US" sz="280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" sz="2800" dirty="0"/>
              <a:t>What will happen when this sequence is run?</a:t>
            </a:r>
            <a:endParaRPr sz="280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" sz="2800" dirty="0"/>
              <a:t>Think, pair, share</a:t>
            </a:r>
            <a:endParaRPr sz="2000" dirty="0"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Sequences with movement and sound</a:t>
            </a:r>
            <a:endParaRPr lang="en-US" sz="2800"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r="32423" b="39697"/>
          <a:stretch/>
        </p:blipFill>
        <p:spPr>
          <a:xfrm>
            <a:off x="7604734" y="3533018"/>
            <a:ext cx="2883468" cy="2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667" y="1560118"/>
            <a:ext cx="13716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24143" y="4511967"/>
            <a:ext cx="6029935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Now try it out — were you right?</a:t>
            </a:r>
            <a:endParaRPr lang="en-US" sz="2800" dirty="0">
              <a:solidFill>
                <a:schemeClr val="dk1"/>
              </a:solidFill>
              <a:latin typeface="Quicksand"/>
              <a:ea typeface="Quicksand"/>
              <a:cs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291733" y="2909233"/>
            <a:ext cx="1371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cat</a:t>
            </a:r>
            <a:endParaRPr sz="2489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appearance of your sprite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818" y="1356933"/>
            <a:ext cx="8943316" cy="509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dirty="0"/>
              <a:t>You can use a very simple code sequence to animate the appearance of sprites:</a:t>
            </a:r>
            <a:endParaRPr sz="1850"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" sz="1850"/>
              <a:t>Try it </a:t>
            </a:r>
            <a:endParaRPr lang="en" sz="185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1850" dirty="0"/>
              <a:t>Which sprite has the most costumes?</a:t>
            </a:r>
            <a:endParaRPr sz="1850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Animate with costumes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r="32926" b="47473"/>
          <a:stretch/>
        </p:blipFill>
        <p:spPr>
          <a:xfrm>
            <a:off x="974152" y="1851453"/>
            <a:ext cx="2783899" cy="185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backdrop to your stage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451" y="1356967"/>
            <a:ext cx="8918036" cy="508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601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Quicksand"/>
                <a:ea typeface="Quicksand"/>
                <a:cs typeface="Quicksand"/>
                <a:sym typeface="Quicksand"/>
              </a:rPr>
              <a:t>Challenge:</a:t>
            </a:r>
            <a:endParaRPr lang="en-US" sz="5400" b="1">
              <a:latin typeface="Quicksand"/>
              <a:ea typeface="Quicksand"/>
              <a:cs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Create code for your drum to make a noise and change appearance</a:t>
            </a:r>
            <a:endParaRPr sz="5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19"/>
          <p:cNvGraphicFramePr/>
          <p:nvPr/>
        </p:nvGraphicFramePr>
        <p:xfrm>
          <a:off x="600267" y="1371334"/>
          <a:ext cx="10912599" cy="51105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3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5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Sprite 1 name and event: 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Drum, when clicked</a:t>
                      </a:r>
                      <a:endParaRPr sz="1900" b="1">
                        <a:solidFill>
                          <a:srgbClr val="0000FF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sounds will it make?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Two different drum beats</a:t>
                      </a: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How will it move or change?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Change the costume each time the drum beats</a:t>
                      </a: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Sprite 2 name and event: 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Saxophone, when S key pressed</a:t>
                      </a:r>
                      <a:endParaRPr sz="1900" b="1">
                        <a:solidFill>
                          <a:srgbClr val="0000FF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sounds will it make?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Play notes C, D, and G in that order</a:t>
                      </a:r>
                      <a:endParaRPr sz="1900">
                        <a:solidFill>
                          <a:srgbClr val="0000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How will it move or change?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Move 10 steps with each note</a:t>
                      </a: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Sprite 3 name and event: 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Guitar, when clicked</a:t>
                      </a:r>
                      <a:endParaRPr sz="1900" b="1">
                        <a:solidFill>
                          <a:srgbClr val="0000FF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sounds will it make?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Play notes G, B, and D together</a:t>
                      </a:r>
                      <a:endParaRPr sz="1900">
                        <a:solidFill>
                          <a:srgbClr val="0000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How will it move or change?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Change to costume b</a:t>
                      </a:r>
                      <a:endParaRPr sz="1900" b="1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84667" marR="84667" marT="84667" marB="84667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167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Stage:</a:t>
                      </a: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Which </a:t>
                      </a:r>
                      <a:r>
                        <a:rPr lang="en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backdrops </a:t>
                      </a:r>
                      <a:r>
                        <a:rPr lang="en" sz="15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will you use in your project?</a:t>
                      </a: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rgbClr val="0000FF"/>
                          </a:solidFill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The backdrop will switch between the concert and the spotlight backdrops, when the B key is pressed. </a:t>
                      </a:r>
                      <a:endParaRPr sz="1900" b="1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121920" marR="121920" marT="60960" marB="60960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project based on your design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67" y="1996900"/>
            <a:ext cx="769533" cy="7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831" y="2014299"/>
            <a:ext cx="568100" cy="73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1633" y="2049853"/>
            <a:ext cx="415600" cy="66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build a sequence of commands 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58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decide the actions for each sprite in a program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58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make design choices for my artwork</a:t>
            </a:r>
            <a:r>
              <a:rPr lang="en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How confident are you? (1–3)</a:t>
            </a:r>
            <a:endParaRPr sz="32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247467" y="1723467"/>
            <a:ext cx="253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– Very confident</a:t>
            </a:r>
            <a:endParaRPr sz="20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8247467" y="4552467"/>
            <a:ext cx="26420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en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20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Not confident</a:t>
            </a:r>
            <a:endParaRPr sz="20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633" y="1508894"/>
            <a:ext cx="647700" cy="10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642399" y="2923411"/>
            <a:ext cx="647700" cy="10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10166" y="4337911"/>
            <a:ext cx="647700" cy="10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8247467" y="3130067"/>
            <a:ext cx="1930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lang="en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20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Unsure </a:t>
            </a:r>
            <a:endParaRPr sz="20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CED2D-067E-8AC0-6D2F-8CBA698E5786}"/>
              </a:ext>
            </a:extLst>
          </p:cNvPr>
          <p:cNvSpPr txBox="1"/>
          <p:nvPr/>
        </p:nvSpPr>
        <p:spPr>
          <a:xfrm>
            <a:off x="112795" y="150395"/>
            <a:ext cx="1184358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 dirty="0">
                <a:latin typeface="Comic Sans MS"/>
                <a:ea typeface="Calibri"/>
                <a:cs typeface="Calibri"/>
              </a:rPr>
              <a:t>Tuesday 4th February</a:t>
            </a:r>
            <a:endParaRPr lang="en-US"/>
          </a:p>
          <a:p>
            <a:r>
              <a:rPr lang="en-GB" sz="2800" u="sng" dirty="0">
                <a:latin typeface="Comic Sans MS"/>
                <a:ea typeface="Calibri"/>
                <a:cs typeface="Calibri"/>
              </a:rPr>
              <a:t>TBAT: experiment with colour</a:t>
            </a:r>
            <a:endParaRPr lang="en-GB" sz="2800" u="sng">
              <a:latin typeface="Comic Sans MS"/>
              <a:ea typeface="Open Sans"/>
              <a:cs typeface="Open Sans"/>
            </a:endParaRPr>
          </a:p>
          <a:p>
            <a:endParaRPr lang="en-GB" sz="2800" u="sng">
              <a:latin typeface="Comic Sans MS"/>
              <a:ea typeface="Calibri"/>
              <a:cs typeface="Calibri"/>
            </a:endParaRPr>
          </a:p>
          <a:p>
            <a:endParaRPr lang="en-GB" sz="2800" u="sng">
              <a:latin typeface="Comic Sans MS"/>
              <a:ea typeface="Calibri"/>
              <a:cs typeface="Calibri"/>
            </a:endParaRPr>
          </a:p>
          <a:p>
            <a:pPr algn="ctr"/>
            <a:endParaRPr lang="en-GB" sz="400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4000" dirty="0">
                <a:solidFill>
                  <a:schemeClr val="accent1"/>
                </a:solidFill>
                <a:latin typeface="Comic Sans MS"/>
                <a:ea typeface="Calibri"/>
                <a:cs typeface="Calibri"/>
              </a:rPr>
              <a:t>What are the primary colours?</a:t>
            </a:r>
          </a:p>
          <a:p>
            <a:pPr algn="ctr"/>
            <a:endParaRPr lang="en-GB" sz="4000">
              <a:solidFill>
                <a:schemeClr val="accent6"/>
              </a:solidFill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4000" dirty="0">
                <a:solidFill>
                  <a:schemeClr val="accent6"/>
                </a:solidFill>
                <a:latin typeface="Comic Sans MS"/>
                <a:ea typeface="Calibri"/>
                <a:cs typeface="Calibri"/>
              </a:rPr>
              <a:t>How many colours can you make with the primary colours?</a:t>
            </a:r>
          </a:p>
        </p:txBody>
      </p:sp>
    </p:spTree>
    <p:extLst>
      <p:ext uri="{BB962C8B-B14F-4D97-AF65-F5344CB8AC3E}">
        <p14:creationId xmlns:p14="http://schemas.microsoft.com/office/powerpoint/2010/main" val="285891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3CBEBE9-F23F-37FE-8AD3-B05F35383492}"/>
              </a:ext>
            </a:extLst>
          </p:cNvPr>
          <p:cNvSpPr/>
          <p:nvPr/>
        </p:nvSpPr>
        <p:spPr>
          <a:xfrm>
            <a:off x="2266950" y="4117975"/>
            <a:ext cx="7645400" cy="800100"/>
          </a:xfrm>
          <a:prstGeom prst="rect">
            <a:avLst/>
          </a:prstGeom>
          <a:solidFill>
            <a:srgbClr val="7C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1A5A5B-94CE-48FB-A5F2-6B4AA38727E0}"/>
              </a:ext>
            </a:extLst>
          </p:cNvPr>
          <p:cNvSpPr/>
          <p:nvPr/>
        </p:nvSpPr>
        <p:spPr>
          <a:xfrm>
            <a:off x="2266950" y="1541464"/>
            <a:ext cx="7645400" cy="1887537"/>
          </a:xfrm>
          <a:prstGeom prst="rect">
            <a:avLst/>
          </a:prstGeom>
          <a:solidFill>
            <a:srgbClr val="FF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Title 5">
            <a:extLst>
              <a:ext uri="{FF2B5EF4-FFF2-40B4-BE49-F238E27FC236}">
                <a16:creationId xmlns:a16="http://schemas.microsoft.com/office/drawing/2014/main" id="{1D167DE8-AEF1-1C20-EAF0-C822A0EF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/>
              <a:t>Hello, Hello, Hello!</a:t>
            </a:r>
          </a:p>
        </p:txBody>
      </p:sp>
      <p:pic>
        <p:nvPicPr>
          <p:cNvPr id="14341" name="Whole Class">
            <a:extLst>
              <a:ext uri="{FF2B5EF4-FFF2-40B4-BE49-F238E27FC236}">
                <a16:creationId xmlns:a16="http://schemas.microsoft.com/office/drawing/2014/main" id="{0F009F9B-C5E1-7B17-2014-ED5C25DA8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">
            <a:extLst>
              <a:ext uri="{FF2B5EF4-FFF2-40B4-BE49-F238E27FC236}">
                <a16:creationId xmlns:a16="http://schemas.microsoft.com/office/drawing/2014/main" id="{A63BAAE0-5167-F8C4-71BC-72268775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376738"/>
            <a:ext cx="721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E6236A"/>
                </a:solidFill>
                <a:ea typeface="BPreplay" pitchFamily="50" charset="0"/>
                <a:cs typeface="BPreplay" pitchFamily="50" charset="0"/>
              </a:rPr>
              <a:t>‘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Hi Aisha. I like your new top,</a:t>
            </a:r>
            <a:r>
              <a:rPr lang="en-US" altLang="en-US" b="1">
                <a:solidFill>
                  <a:schemeClr val="accent2"/>
                </a:solidFill>
                <a:ea typeface="BPreplay" pitchFamily="50" charset="0"/>
                <a:cs typeface="BPreplay" pitchFamily="50" charset="0"/>
              </a:rPr>
              <a:t>’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 said Leon.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ea typeface="BPreplay" pitchFamily="50" charset="0"/>
              <a:cs typeface="BPreplay" pitchFamily="50" charset="0"/>
            </a:endParaRP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F10F7CC1-B982-D0ED-ED12-829C5807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1885950"/>
            <a:ext cx="424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‘Hi Aisha. I like your new top,’ said Leon.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‘Thank you, it is new. I wore it for my birthday party,’ replied Aisha.</a:t>
            </a:r>
          </a:p>
        </p:txBody>
      </p:sp>
      <p:pic>
        <p:nvPicPr>
          <p:cNvPr id="14344" name="Picture 24">
            <a:extLst>
              <a:ext uri="{FF2B5EF4-FFF2-40B4-BE49-F238E27FC236}">
                <a16:creationId xmlns:a16="http://schemas.microsoft.com/office/drawing/2014/main" id="{FDFEEE99-76A9-EF6B-B7F3-6B5AB448B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/>
          <a:stretch>
            <a:fillRect/>
          </a:stretch>
        </p:blipFill>
        <p:spPr bwMode="auto">
          <a:xfrm>
            <a:off x="2266951" y="1625600"/>
            <a:ext cx="27289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5">
            <a:extLst>
              <a:ext uri="{FF2B5EF4-FFF2-40B4-BE49-F238E27FC236}">
                <a16:creationId xmlns:a16="http://schemas.microsoft.com/office/drawing/2014/main" id="{1830601A-DED8-B9BE-9BB1-323D11F6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"/>
          <a:stretch>
            <a:fillRect/>
          </a:stretch>
        </p:blipFill>
        <p:spPr bwMode="auto">
          <a:xfrm>
            <a:off x="8147051" y="1638301"/>
            <a:ext cx="16351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1CE8BD-87FC-2C05-97E8-6D699CDD66ED}"/>
              </a:ext>
            </a:extLst>
          </p:cNvPr>
          <p:cNvSpPr/>
          <p:nvPr/>
        </p:nvSpPr>
        <p:spPr>
          <a:xfrm>
            <a:off x="2266950" y="3636963"/>
            <a:ext cx="7645400" cy="481012"/>
          </a:xfrm>
          <a:prstGeom prst="rect">
            <a:avLst/>
          </a:prstGeom>
          <a:solidFill>
            <a:srgbClr val="BDD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7" name="Rectangle 7">
            <a:extLst>
              <a:ext uri="{FF2B5EF4-FFF2-40B4-BE49-F238E27FC236}">
                <a16:creationId xmlns:a16="http://schemas.microsoft.com/office/drawing/2014/main" id="{6303F2A3-0E17-5C03-8889-D3D22D53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3692525"/>
            <a:ext cx="440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This </a:t>
            </a:r>
            <a:r>
              <a:rPr lang="en-US" altLang="en-US" b="1">
                <a:ea typeface="BPreplay" pitchFamily="50" charset="0"/>
                <a:cs typeface="BPreplay" pitchFamily="50" charset="0"/>
              </a:rPr>
              <a:t>direct speech 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uses</a:t>
            </a:r>
            <a:r>
              <a:rPr lang="en-US" altLang="en-US" b="1">
                <a:ea typeface="BPreplay" pitchFamily="50" charset="0"/>
                <a:cs typeface="BPreplay" pitchFamily="50" charset="0"/>
              </a:rPr>
              <a:t> inverted commas.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C3CDF4-A49F-A0D1-56D8-B114B20CB66E}"/>
              </a:ext>
            </a:extLst>
          </p:cNvPr>
          <p:cNvSpPr/>
          <p:nvPr/>
        </p:nvSpPr>
        <p:spPr>
          <a:xfrm>
            <a:off x="2266950" y="4918075"/>
            <a:ext cx="7645400" cy="1174750"/>
          </a:xfrm>
          <a:prstGeom prst="rect">
            <a:avLst/>
          </a:prstGeom>
          <a:solidFill>
            <a:srgbClr val="BDD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9" name="Rectangle 8">
            <a:extLst>
              <a:ext uri="{FF2B5EF4-FFF2-40B4-BE49-F238E27FC236}">
                <a16:creationId xmlns:a16="http://schemas.microsoft.com/office/drawing/2014/main" id="{0FA68C52-DEFB-8DDB-E786-DF7A96DE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9" y="5072064"/>
            <a:ext cx="6561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They look like commas floating in the air!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Inverted commas mark the </a:t>
            </a:r>
            <a:r>
              <a:rPr lang="en-US" altLang="en-US" b="1">
                <a:ea typeface="BPreplay" pitchFamily="50" charset="0"/>
                <a:cs typeface="BPreplay" pitchFamily="50" charset="0"/>
              </a:rPr>
              <a:t>beginning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 and </a:t>
            </a:r>
            <a:r>
              <a:rPr lang="en-US" altLang="en-US" b="1">
                <a:ea typeface="BPreplay" pitchFamily="50" charset="0"/>
                <a:cs typeface="BPreplay" pitchFamily="50" charset="0"/>
              </a:rPr>
              <a:t>end 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of direct speech.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01DD2B-859F-F1E8-A31C-23E1D5F29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7"/>
          <a:stretch>
            <a:fillRect/>
          </a:stretch>
        </p:blipFill>
        <p:spPr>
          <a:xfrm rot="16727456" flipH="1">
            <a:off x="3884964" y="4093646"/>
            <a:ext cx="411355" cy="226348"/>
          </a:xfrm>
          <a:custGeom>
            <a:avLst/>
            <a:gdLst>
              <a:gd name="connsiteX0" fmla="*/ 35004 w 411355"/>
              <a:gd name="connsiteY0" fmla="*/ 0 h 226348"/>
              <a:gd name="connsiteX1" fmla="*/ 0 w 411355"/>
              <a:gd name="connsiteY1" fmla="*/ 226348 h 226348"/>
              <a:gd name="connsiteX2" fmla="*/ 411355 w 411355"/>
              <a:gd name="connsiteY2" fmla="*/ 226348 h 226348"/>
              <a:gd name="connsiteX3" fmla="*/ 411355 w 411355"/>
              <a:gd name="connsiteY3" fmla="*/ 0 h 22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355" h="226348">
                <a:moveTo>
                  <a:pt x="35004" y="0"/>
                </a:moveTo>
                <a:lnTo>
                  <a:pt x="0" y="226348"/>
                </a:lnTo>
                <a:lnTo>
                  <a:pt x="411355" y="226348"/>
                </a:lnTo>
                <a:lnTo>
                  <a:pt x="411355" y="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3C5DC5-1FB3-7160-E5B9-209B7785C1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/>
          <a:stretch>
            <a:fillRect/>
          </a:stretch>
        </p:blipFill>
        <p:spPr>
          <a:xfrm rot="7588156">
            <a:off x="7027313" y="4090361"/>
            <a:ext cx="635718" cy="226348"/>
          </a:xfrm>
          <a:custGeom>
            <a:avLst/>
            <a:gdLst>
              <a:gd name="connsiteX0" fmla="*/ 167301 w 635718"/>
              <a:gd name="connsiteY0" fmla="*/ 226348 h 226348"/>
              <a:gd name="connsiteX1" fmla="*/ 0 w 635718"/>
              <a:gd name="connsiteY1" fmla="*/ 0 h 226348"/>
              <a:gd name="connsiteX2" fmla="*/ 635718 w 635718"/>
              <a:gd name="connsiteY2" fmla="*/ 0 h 226348"/>
              <a:gd name="connsiteX3" fmla="*/ 635718 w 635718"/>
              <a:gd name="connsiteY3" fmla="*/ 226348 h 22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718" h="226348">
                <a:moveTo>
                  <a:pt x="167301" y="226348"/>
                </a:moveTo>
                <a:lnTo>
                  <a:pt x="0" y="0"/>
                </a:lnTo>
                <a:lnTo>
                  <a:pt x="635718" y="0"/>
                </a:lnTo>
                <a:lnTo>
                  <a:pt x="635718" y="22634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5E0C2-4127-516B-0262-2D9797CC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int brushes in jars and jars of paint&#10;&#10;AI-generated content may be incorrect.">
            <a:extLst>
              <a:ext uri="{FF2B5EF4-FFF2-40B4-BE49-F238E27FC236}">
                <a16:creationId xmlns:a16="http://schemas.microsoft.com/office/drawing/2014/main" id="{E5ACF3AA-C9A2-D2DF-3083-26647ECE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1" r="13922" b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pile of paper plates with paint on them&#10;&#10;AI-generated content may be incorrect.">
            <a:extLst>
              <a:ext uri="{FF2B5EF4-FFF2-40B4-BE49-F238E27FC236}">
                <a16:creationId xmlns:a16="http://schemas.microsoft.com/office/drawing/2014/main" id="{9767A2D6-A878-79AE-371E-F8945A2981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11" r="15179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4" name="Freeform: Shape 1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35D30-8748-9072-E20D-49373E8BF95B}"/>
              </a:ext>
            </a:extLst>
          </p:cNvPr>
          <p:cNvSpPr txBox="1"/>
          <p:nvPr/>
        </p:nvSpPr>
        <p:spPr>
          <a:xfrm>
            <a:off x="448056" y="681038"/>
            <a:ext cx="2804504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Tuesday 4th February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TBAT: experiment with colour</a:t>
            </a: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F468F-F355-F652-7CA6-3F62C59A7873}"/>
              </a:ext>
            </a:extLst>
          </p:cNvPr>
          <p:cNvSpPr txBox="1"/>
          <p:nvPr/>
        </p:nvSpPr>
        <p:spPr>
          <a:xfrm>
            <a:off x="448056" y="2114606"/>
            <a:ext cx="2804504" cy="39187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Comic Sans MS"/>
              </a:rPr>
              <a:t>First, use paints to explore </a:t>
            </a:r>
            <a:r>
              <a:rPr lang="en-US" sz="2400" err="1">
                <a:latin typeface="Comic Sans MS"/>
              </a:rPr>
              <a:t>colour</a:t>
            </a:r>
            <a:r>
              <a:rPr lang="en-US" sz="2400">
                <a:latin typeface="Comic Sans MS"/>
              </a:rPr>
              <a:t> mixing, taking inspiration from the historical shades in the painting, but with a fresh and modern approach. </a:t>
            </a:r>
            <a:r>
              <a:rPr lang="en-US" sz="2400" err="1">
                <a:latin typeface="Comic Sans MS"/>
              </a:rPr>
              <a:t>Favourite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>
                <a:latin typeface="Comic Sans MS"/>
              </a:rPr>
              <a:t>shades to be painted on A5 paper and pinned up.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B4D51D6-8E36-649A-7E30-A76C77EAD49F}"/>
              </a:ext>
            </a:extLst>
          </p:cNvPr>
          <p:cNvSpPr/>
          <p:nvPr/>
        </p:nvSpPr>
        <p:spPr>
          <a:xfrm>
            <a:off x="6211888" y="3997325"/>
            <a:ext cx="3700462" cy="2095500"/>
          </a:xfrm>
          <a:prstGeom prst="rect">
            <a:avLst/>
          </a:prstGeom>
          <a:solidFill>
            <a:srgbClr val="FF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6A7F1E-7985-ECB3-785A-A4511C40087D}"/>
              </a:ext>
            </a:extLst>
          </p:cNvPr>
          <p:cNvSpPr/>
          <p:nvPr/>
        </p:nvSpPr>
        <p:spPr>
          <a:xfrm>
            <a:off x="2279651" y="3997325"/>
            <a:ext cx="3700463" cy="2095500"/>
          </a:xfrm>
          <a:prstGeom prst="rect">
            <a:avLst/>
          </a:prstGeom>
          <a:solidFill>
            <a:srgbClr val="FFE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AE2A48-3B80-9E5F-0D75-BC44CBB71F4A}"/>
              </a:ext>
            </a:extLst>
          </p:cNvPr>
          <p:cNvSpPr/>
          <p:nvPr/>
        </p:nvSpPr>
        <p:spPr>
          <a:xfrm>
            <a:off x="2279651" y="1766888"/>
            <a:ext cx="3700463" cy="1752600"/>
          </a:xfrm>
          <a:prstGeom prst="rect">
            <a:avLst/>
          </a:prstGeom>
          <a:solidFill>
            <a:srgbClr val="BDD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1" name="Title 5">
            <a:extLst>
              <a:ext uri="{FF2B5EF4-FFF2-40B4-BE49-F238E27FC236}">
                <a16:creationId xmlns:a16="http://schemas.microsoft.com/office/drawing/2014/main" id="{987409EF-C8E3-9D6D-E7F2-9E941FF2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/>
              <a:t>Hello, Hello, Hello!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C4D0A276-97DB-A2E1-FB4B-01C2051CA938}"/>
              </a:ext>
            </a:extLst>
          </p:cNvPr>
          <p:cNvSpPr/>
          <p:nvPr/>
        </p:nvSpPr>
        <p:spPr>
          <a:xfrm>
            <a:off x="4240214" y="2068514"/>
            <a:ext cx="1501775" cy="1106487"/>
          </a:xfrm>
          <a:prstGeom prst="wedgeEllipseCallout">
            <a:avLst>
              <a:gd name="adj1" fmla="val -83898"/>
              <a:gd name="adj2" fmla="val -6925"/>
            </a:avLst>
          </a:prstGeom>
          <a:solidFill>
            <a:srgbClr val="FFE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7" name="Rectangle 15">
            <a:extLst>
              <a:ext uri="{FF2B5EF4-FFF2-40B4-BE49-F238E27FC236}">
                <a16:creationId xmlns:a16="http://schemas.microsoft.com/office/drawing/2014/main" id="{22EDEBCA-97FE-C246-517B-981FD76B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2341563"/>
            <a:ext cx="1490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“Hi Aisha,” said Leon.</a:t>
            </a:r>
          </a:p>
        </p:txBody>
      </p:sp>
      <p:pic>
        <p:nvPicPr>
          <p:cNvPr id="15368" name="Whole Class">
            <a:extLst>
              <a:ext uri="{FF2B5EF4-FFF2-40B4-BE49-F238E27FC236}">
                <a16:creationId xmlns:a16="http://schemas.microsoft.com/office/drawing/2014/main" id="{8D6C788D-91A2-5709-990D-467E4E6EC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3">
            <a:extLst>
              <a:ext uri="{FF2B5EF4-FFF2-40B4-BE49-F238E27FC236}">
                <a16:creationId xmlns:a16="http://schemas.microsoft.com/office/drawing/2014/main" id="{3BA4CB53-4C85-F031-B9A8-DCD77DCD3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8572"/>
          <a:stretch>
            <a:fillRect/>
          </a:stretch>
        </p:blipFill>
        <p:spPr bwMode="auto">
          <a:xfrm>
            <a:off x="2405063" y="1874838"/>
            <a:ext cx="27289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28">
            <a:extLst>
              <a:ext uri="{FF2B5EF4-FFF2-40B4-BE49-F238E27FC236}">
                <a16:creationId xmlns:a16="http://schemas.microsoft.com/office/drawing/2014/main" id="{CA66864E-AB4D-556E-1020-8AE9EF23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319214"/>
            <a:ext cx="615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Can you spot the difference?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69442-224D-FFBB-C268-1754C797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4" y="3592514"/>
            <a:ext cx="730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Inverted commas can be used as “ double or ‘ single.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3C239-4F01-FC70-31C6-F5334016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4195763"/>
            <a:ext cx="37211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Notice where a comma appears in these sentences.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‘Hi Aisha</a:t>
            </a:r>
            <a:r>
              <a:rPr lang="en-US" altLang="en-US" b="1">
                <a:solidFill>
                  <a:schemeClr val="accent2"/>
                </a:solidFill>
                <a:ea typeface="BPreplay" pitchFamily="50" charset="0"/>
                <a:cs typeface="BPreplay" pitchFamily="50" charset="0"/>
              </a:rPr>
              <a:t>,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’ said Leon.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The comma appears </a:t>
            </a:r>
            <a:r>
              <a:rPr lang="en-US" altLang="en-US" b="1">
                <a:ea typeface="BPreplay" pitchFamily="50" charset="0"/>
                <a:cs typeface="BPreplay" pitchFamily="50" charset="0"/>
              </a:rPr>
              <a:t>before</a:t>
            </a:r>
            <a:r>
              <a:rPr lang="en-US" altLang="en-US">
                <a:ea typeface="BPreplay" pitchFamily="50" charset="0"/>
                <a:cs typeface="BPreplay" pitchFamily="50" charset="0"/>
              </a:rPr>
              <a:t> the last inverted comma.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5EC5C-63A6-5FA9-742A-00D3442B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4168775"/>
            <a:ext cx="3409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You can use either, but it is important to choose </a:t>
            </a: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either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double </a:t>
            </a: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or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single and stick with them.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Don’t switch between them during your writing.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59401A-89DF-10F3-73B4-FEBAE60272D1}"/>
              </a:ext>
            </a:extLst>
          </p:cNvPr>
          <p:cNvSpPr/>
          <p:nvPr/>
        </p:nvSpPr>
        <p:spPr>
          <a:xfrm>
            <a:off x="6211888" y="1766888"/>
            <a:ext cx="3700462" cy="1752600"/>
          </a:xfrm>
          <a:prstGeom prst="rect">
            <a:avLst/>
          </a:prstGeom>
          <a:solidFill>
            <a:srgbClr val="BDD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5A2EE57F-85C0-299F-771A-97C77C459E9B}"/>
              </a:ext>
            </a:extLst>
          </p:cNvPr>
          <p:cNvSpPr/>
          <p:nvPr/>
        </p:nvSpPr>
        <p:spPr>
          <a:xfrm>
            <a:off x="8172451" y="2068514"/>
            <a:ext cx="1501775" cy="1106487"/>
          </a:xfrm>
          <a:prstGeom prst="wedgeEllipseCallout">
            <a:avLst>
              <a:gd name="adj1" fmla="val -83898"/>
              <a:gd name="adj2" fmla="val -6925"/>
            </a:avLst>
          </a:prstGeom>
          <a:solidFill>
            <a:srgbClr val="FFE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6" name="Rectangle 35">
            <a:extLst>
              <a:ext uri="{FF2B5EF4-FFF2-40B4-BE49-F238E27FC236}">
                <a16:creationId xmlns:a16="http://schemas.microsoft.com/office/drawing/2014/main" id="{CF6B4C9C-4778-5676-880B-3DD6E9ED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23415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BPreplay" pitchFamily="50" charset="0"/>
                <a:cs typeface="BPreplay" pitchFamily="50" charset="0"/>
              </a:rPr>
              <a:t>‘Hi Aisha,’ said Leon.</a:t>
            </a:r>
          </a:p>
        </p:txBody>
      </p:sp>
      <p:pic>
        <p:nvPicPr>
          <p:cNvPr id="15377" name="Picture 36">
            <a:extLst>
              <a:ext uri="{FF2B5EF4-FFF2-40B4-BE49-F238E27FC236}">
                <a16:creationId xmlns:a16="http://schemas.microsoft.com/office/drawing/2014/main" id="{B5AC5ABD-E6BE-0024-B899-E2243F931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8572"/>
          <a:stretch>
            <a:fillRect/>
          </a:stretch>
        </p:blipFill>
        <p:spPr bwMode="auto">
          <a:xfrm>
            <a:off x="6337301" y="1874838"/>
            <a:ext cx="272891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BF38409-7EBD-540E-BA73-B96193504116}"/>
              </a:ext>
            </a:extLst>
          </p:cNvPr>
          <p:cNvSpPr/>
          <p:nvPr/>
        </p:nvSpPr>
        <p:spPr>
          <a:xfrm>
            <a:off x="2279650" y="2849563"/>
            <a:ext cx="7632700" cy="3243262"/>
          </a:xfrm>
          <a:prstGeom prst="rect">
            <a:avLst/>
          </a:prstGeom>
          <a:solidFill>
            <a:srgbClr val="6CB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2114AB-83F0-D87D-29A6-BD345C700471}"/>
              </a:ext>
            </a:extLst>
          </p:cNvPr>
          <p:cNvSpPr/>
          <p:nvPr/>
        </p:nvSpPr>
        <p:spPr>
          <a:xfrm>
            <a:off x="6445251" y="4859338"/>
            <a:ext cx="3063875" cy="874712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E70E62-9B4E-045A-BF3C-4C4D76E082E6}"/>
              </a:ext>
            </a:extLst>
          </p:cNvPr>
          <p:cNvSpPr/>
          <p:nvPr/>
        </p:nvSpPr>
        <p:spPr>
          <a:xfrm>
            <a:off x="2279650" y="2849563"/>
            <a:ext cx="7632700" cy="762000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0617C0-E4A1-4E1D-8884-3F55E5160E35}"/>
              </a:ext>
            </a:extLst>
          </p:cNvPr>
          <p:cNvSpPr/>
          <p:nvPr/>
        </p:nvSpPr>
        <p:spPr>
          <a:xfrm>
            <a:off x="2279650" y="1795463"/>
            <a:ext cx="7632700" cy="874712"/>
          </a:xfrm>
          <a:prstGeom prst="rect">
            <a:avLst/>
          </a:prstGeom>
          <a:solidFill>
            <a:srgbClr val="F9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6" name="Title 5">
            <a:extLst>
              <a:ext uri="{FF2B5EF4-FFF2-40B4-BE49-F238E27FC236}">
                <a16:creationId xmlns:a16="http://schemas.microsoft.com/office/drawing/2014/main" id="{4FDF5F5A-4A65-E851-4ED5-0D123185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/>
              <a:t>Hello, Hello, Hello!</a:t>
            </a:r>
          </a:p>
        </p:txBody>
      </p:sp>
      <p:sp>
        <p:nvSpPr>
          <p:cNvPr id="16391" name="Rectangle 8">
            <a:extLst>
              <a:ext uri="{FF2B5EF4-FFF2-40B4-BE49-F238E27FC236}">
                <a16:creationId xmlns:a16="http://schemas.microsoft.com/office/drawing/2014/main" id="{FA0A5E4B-A12E-1A06-C64F-52C9975FE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319214"/>
            <a:ext cx="615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As a class, punctuate this sentence.</a:t>
            </a:r>
          </a:p>
        </p:txBody>
      </p:sp>
      <p:pic>
        <p:nvPicPr>
          <p:cNvPr id="16392" name="Whole Class">
            <a:extLst>
              <a:ext uri="{FF2B5EF4-FFF2-40B4-BE49-F238E27FC236}">
                <a16:creationId xmlns:a16="http://schemas.microsoft.com/office/drawing/2014/main" id="{76CBFF7B-830A-5A69-B653-59F561129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2">
            <a:extLst>
              <a:ext uri="{FF2B5EF4-FFF2-40B4-BE49-F238E27FC236}">
                <a16:creationId xmlns:a16="http://schemas.microsoft.com/office/drawing/2014/main" id="{3D3C5DF1-D4FC-5C6C-F256-6361ECB0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4" y="1924051"/>
            <a:ext cx="710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Remember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that direct speech needs the inverted commas </a:t>
            </a: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and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a </a:t>
            </a:r>
            <a:r>
              <a:rPr lang="en-GB" altLang="en-US"/>
              <a:t>relevant punctuation mark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.</a:t>
            </a:r>
          </a:p>
        </p:txBody>
      </p:sp>
      <p:sp>
        <p:nvSpPr>
          <p:cNvPr id="16394" name="Rectangle 4">
            <a:extLst>
              <a:ext uri="{FF2B5EF4-FFF2-40B4-BE49-F238E27FC236}">
                <a16:creationId xmlns:a16="http://schemas.microsoft.com/office/drawing/2014/main" id="{2B8F15E3-9C90-A48D-C2EF-70452679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6" y="3046413"/>
            <a:ext cx="455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I would like a sandwich commented Ben.</a:t>
            </a:r>
          </a:p>
        </p:txBody>
      </p:sp>
      <p:pic>
        <p:nvPicPr>
          <p:cNvPr id="16395" name="Picture 6">
            <a:extLst>
              <a:ext uri="{FF2B5EF4-FFF2-40B4-BE49-F238E27FC236}">
                <a16:creationId xmlns:a16="http://schemas.microsoft.com/office/drawing/2014/main" id="{97A55057-A92F-21D1-069B-4388D4D81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719513"/>
            <a:ext cx="33337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3C30F7-7A63-A2DA-CD45-A9CA7E9365A0}"/>
              </a:ext>
            </a:extLst>
          </p:cNvPr>
          <p:cNvSpPr/>
          <p:nvPr/>
        </p:nvSpPr>
        <p:spPr>
          <a:xfrm>
            <a:off x="6740526" y="4084639"/>
            <a:ext cx="468313" cy="511175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cs typeface="BPreplay"/>
              </a:rPr>
              <a:t>‘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30AC3-17EB-68EB-71DC-304AB669CCCE}"/>
              </a:ext>
            </a:extLst>
          </p:cNvPr>
          <p:cNvSpPr/>
          <p:nvPr/>
        </p:nvSpPr>
        <p:spPr>
          <a:xfrm>
            <a:off x="7724776" y="4084639"/>
            <a:ext cx="468313" cy="511175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cs typeface="BPreplay"/>
              </a:rPr>
              <a:t>’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AD7B-9C71-60B2-C1A8-E01F3C3BCEF8}"/>
              </a:ext>
            </a:extLst>
          </p:cNvPr>
          <p:cNvSpPr/>
          <p:nvPr/>
        </p:nvSpPr>
        <p:spPr>
          <a:xfrm>
            <a:off x="8704263" y="4084639"/>
            <a:ext cx="468312" cy="511175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cs typeface="BPreplay"/>
              </a:rPr>
              <a:t>,</a:t>
            </a:r>
          </a:p>
        </p:txBody>
      </p:sp>
      <p:sp>
        <p:nvSpPr>
          <p:cNvPr id="16399" name="Rectangle 34">
            <a:extLst>
              <a:ext uri="{FF2B5EF4-FFF2-40B4-BE49-F238E27FC236}">
                <a16:creationId xmlns:a16="http://schemas.microsoft.com/office/drawing/2014/main" id="{F39D3707-A124-0420-1548-60F3C84C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5003800"/>
            <a:ext cx="276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Choose the correct punctuation for the sentence above.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86E8F94-1836-B91E-AC48-6DFB43C3DF74}"/>
              </a:ext>
            </a:extLst>
          </p:cNvPr>
          <p:cNvSpPr/>
          <p:nvPr/>
        </p:nvSpPr>
        <p:spPr>
          <a:xfrm>
            <a:off x="2279650" y="2849563"/>
            <a:ext cx="7632700" cy="3243262"/>
          </a:xfrm>
          <a:prstGeom prst="rect">
            <a:avLst/>
          </a:prstGeom>
          <a:solidFill>
            <a:srgbClr val="6CB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D5919A-E6E3-ADAE-BF44-9B896003965E}"/>
              </a:ext>
            </a:extLst>
          </p:cNvPr>
          <p:cNvSpPr/>
          <p:nvPr/>
        </p:nvSpPr>
        <p:spPr>
          <a:xfrm>
            <a:off x="2279650" y="2849563"/>
            <a:ext cx="7632700" cy="762000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65CDE3-6B34-A2F6-69B5-69CCCF4A306B}"/>
              </a:ext>
            </a:extLst>
          </p:cNvPr>
          <p:cNvSpPr/>
          <p:nvPr/>
        </p:nvSpPr>
        <p:spPr>
          <a:xfrm>
            <a:off x="2279650" y="4513263"/>
            <a:ext cx="7632700" cy="762000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7BC329-CB4F-7F4F-6F43-85242A5D15C9}"/>
              </a:ext>
            </a:extLst>
          </p:cNvPr>
          <p:cNvSpPr/>
          <p:nvPr/>
        </p:nvSpPr>
        <p:spPr>
          <a:xfrm>
            <a:off x="2279650" y="1795463"/>
            <a:ext cx="7632700" cy="874712"/>
          </a:xfrm>
          <a:prstGeom prst="rect">
            <a:avLst/>
          </a:prstGeom>
          <a:solidFill>
            <a:srgbClr val="F9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0" name="Title 5">
            <a:extLst>
              <a:ext uri="{FF2B5EF4-FFF2-40B4-BE49-F238E27FC236}">
                <a16:creationId xmlns:a16="http://schemas.microsoft.com/office/drawing/2014/main" id="{4C64B0AC-06BA-4AC9-D228-44C8BC8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/>
              <a:t>Hello, Hello, Hello!</a:t>
            </a: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CBC7BF42-A4D5-0A4A-8878-39FC8B27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319214"/>
            <a:ext cx="615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On whiteboards, try these with you partner.</a:t>
            </a:r>
          </a:p>
        </p:txBody>
      </p:sp>
      <p:sp>
        <p:nvSpPr>
          <p:cNvPr id="17416" name="Rectangle 2">
            <a:extLst>
              <a:ext uri="{FF2B5EF4-FFF2-40B4-BE49-F238E27FC236}">
                <a16:creationId xmlns:a16="http://schemas.microsoft.com/office/drawing/2014/main" id="{815AB000-ED02-3B9B-898C-6ECF0F98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4" y="1916113"/>
            <a:ext cx="710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Remember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that direct speech needs the inverted commas </a:t>
            </a: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and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 a </a:t>
            </a:r>
            <a:r>
              <a:rPr lang="en-GB" altLang="en-US"/>
              <a:t>relevant punctuation mark</a:t>
            </a: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.</a:t>
            </a:r>
          </a:p>
        </p:txBody>
      </p:sp>
      <p:sp>
        <p:nvSpPr>
          <p:cNvPr id="17417" name="Rectangle 4">
            <a:extLst>
              <a:ext uri="{FF2B5EF4-FFF2-40B4-BE49-F238E27FC236}">
                <a16:creationId xmlns:a16="http://schemas.microsoft.com/office/drawing/2014/main" id="{00F22F06-E769-E1F9-6366-3EC3857B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4" y="2967038"/>
            <a:ext cx="451008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I enjoy playing at the park murmured Ameera.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The sun is out and the sky is blue replied Jay.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My friends make me smile explained Beatrice.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I love Fridays commented Reuben.</a:t>
            </a:r>
          </a:p>
        </p:txBody>
      </p:sp>
      <p:pic>
        <p:nvPicPr>
          <p:cNvPr id="17418" name="Talking Partners">
            <a:extLst>
              <a:ext uri="{FF2B5EF4-FFF2-40B4-BE49-F238E27FC236}">
                <a16:creationId xmlns:a16="http://schemas.microsoft.com/office/drawing/2014/main" id="{B3B54969-39A3-FB90-FEA1-2479A325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09BF93A-3BA0-853D-6DC0-025C4123AC19}"/>
              </a:ext>
            </a:extLst>
          </p:cNvPr>
          <p:cNvSpPr/>
          <p:nvPr/>
        </p:nvSpPr>
        <p:spPr>
          <a:xfrm>
            <a:off x="2279650" y="2849563"/>
            <a:ext cx="7632700" cy="3243262"/>
          </a:xfrm>
          <a:prstGeom prst="rect">
            <a:avLst/>
          </a:prstGeom>
          <a:solidFill>
            <a:srgbClr val="6CB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922CA4-C5F5-9F7E-604E-918999B24BB0}"/>
              </a:ext>
            </a:extLst>
          </p:cNvPr>
          <p:cNvSpPr/>
          <p:nvPr/>
        </p:nvSpPr>
        <p:spPr>
          <a:xfrm>
            <a:off x="2279650" y="2849563"/>
            <a:ext cx="7632700" cy="762000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A7484-3572-FA72-D4DA-A4D71CEE4A22}"/>
              </a:ext>
            </a:extLst>
          </p:cNvPr>
          <p:cNvSpPr/>
          <p:nvPr/>
        </p:nvSpPr>
        <p:spPr>
          <a:xfrm>
            <a:off x="2279650" y="4513263"/>
            <a:ext cx="7632700" cy="762000"/>
          </a:xfrm>
          <a:prstGeom prst="rect">
            <a:avLst/>
          </a:prstGeom>
          <a:solidFill>
            <a:srgbClr val="A6D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0C1CD-2C03-03ED-4F6E-254C4511ABEC}"/>
              </a:ext>
            </a:extLst>
          </p:cNvPr>
          <p:cNvSpPr/>
          <p:nvPr/>
        </p:nvSpPr>
        <p:spPr>
          <a:xfrm>
            <a:off x="2279650" y="1847851"/>
            <a:ext cx="7632700" cy="657225"/>
          </a:xfrm>
          <a:prstGeom prst="rect">
            <a:avLst/>
          </a:prstGeom>
          <a:solidFill>
            <a:srgbClr val="F9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itle 5">
            <a:extLst>
              <a:ext uri="{FF2B5EF4-FFF2-40B4-BE49-F238E27FC236}">
                <a16:creationId xmlns:a16="http://schemas.microsoft.com/office/drawing/2014/main" id="{AC2B0B0D-020C-11CB-7132-DAEF6533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3600"/>
              <a:t>Hello, Hello, Hello!</a:t>
            </a:r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id="{9D56F7DF-830F-1354-D2A4-2344B1DFC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4" y="1992314"/>
            <a:ext cx="710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Answers</a:t>
            </a:r>
          </a:p>
        </p:txBody>
      </p:sp>
      <p:sp>
        <p:nvSpPr>
          <p:cNvPr id="18440" name="Rectangle 4">
            <a:extLst>
              <a:ext uri="{FF2B5EF4-FFF2-40B4-BE49-F238E27FC236}">
                <a16:creationId xmlns:a16="http://schemas.microsoft.com/office/drawing/2014/main" id="{5076C427-FDD6-7561-4BD5-55F36BD2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1" y="2967038"/>
            <a:ext cx="46656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‘I enjoy playing at the park,’ murmured Ameera.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‘The sun is out and the sky is blue,’ replied Jay.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‘My friends make me smile,’ explained Beatrice.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ea typeface="BPreplay" pitchFamily="50" charset="0"/>
              <a:cs typeface="BPreplay" pitchFamily="50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50" charset="0"/>
                <a:cs typeface="BPreplay" pitchFamily="50" charset="0"/>
              </a:rPr>
              <a:t>‘I love Fridays,’ commented Reuben.</a:t>
            </a:r>
          </a:p>
        </p:txBody>
      </p:sp>
      <p:pic>
        <p:nvPicPr>
          <p:cNvPr id="18441" name="Talking Partners">
            <a:extLst>
              <a:ext uri="{FF2B5EF4-FFF2-40B4-BE49-F238E27FC236}">
                <a16:creationId xmlns:a16="http://schemas.microsoft.com/office/drawing/2014/main" id="{E15150BA-EF86-00F1-2161-FD3ED0B8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15" y="-253"/>
            <a:ext cx="12227299" cy="6294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u="sng" dirty="0">
                <a:latin typeface="Comic Sans MS"/>
                <a:cs typeface="Calibri"/>
              </a:rPr>
              <a:t>04.02.25</a:t>
            </a:r>
            <a:endParaRPr lang="en-GB" sz="2800" u="sng" dirty="0">
              <a:latin typeface="Comic Sans MS"/>
              <a:ea typeface="Calibri"/>
              <a:cs typeface="Calibri"/>
            </a:endParaRPr>
          </a:p>
          <a:p>
            <a:pPr algn="l"/>
            <a:endParaRPr lang="en-GB" sz="28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2800" dirty="0">
              <a:latin typeface="Comic Sans MS"/>
              <a:ea typeface="Calibri"/>
              <a:cs typeface="Calibri"/>
            </a:endParaRPr>
          </a:p>
          <a:p>
            <a:pPr algn="l"/>
            <a:r>
              <a:rPr lang="en-GB" sz="2800" dirty="0">
                <a:latin typeface="Comic Sans MS"/>
                <a:ea typeface="Calibri"/>
                <a:cs typeface="Calibri"/>
              </a:rPr>
              <a:t> </a:t>
            </a:r>
            <a:r>
              <a:rPr lang="en-GB" sz="3200" dirty="0">
                <a:latin typeface="Comic Sans MS"/>
                <a:ea typeface="Calibri"/>
                <a:cs typeface="Calibri"/>
              </a:rPr>
              <a:t>Reading paper – Part 1 – 10.00am - 10:30am</a:t>
            </a:r>
            <a:endParaRPr lang="en-GB" sz="2800" u="sng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>
              <a:latin typeface="Comic Sans MS"/>
              <a:ea typeface="Calibri"/>
              <a:cs typeface="Calibri"/>
            </a:endParaRPr>
          </a:p>
          <a:p>
            <a:pPr algn="l"/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200">
              <a:latin typeface="Comic Sans MS"/>
              <a:ea typeface="Calibri"/>
              <a:cs typeface="Calibri"/>
            </a:endParaRPr>
          </a:p>
          <a:p>
            <a:pPr marL="514350" indent="-514350" algn="l">
              <a:buAutoNum type="arabicPeriod"/>
            </a:pPr>
            <a:endParaRPr lang="en-GB" sz="3200">
              <a:latin typeface="Comic Sans MS"/>
              <a:ea typeface="Calibri"/>
              <a:cs typeface="Calibri"/>
            </a:endParaRPr>
          </a:p>
          <a:p>
            <a:pPr marL="514350" indent="-514350" algn="l">
              <a:buAutoNum type="arabicPeriod"/>
            </a:pPr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500" u="sng">
              <a:latin typeface="Comic Sans MS"/>
              <a:ea typeface="Calibri"/>
              <a:cs typeface="Calibri"/>
            </a:endParaRPr>
          </a:p>
          <a:p>
            <a:pPr algn="l"/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500" u="sng">
              <a:latin typeface="Comic Sans MS"/>
              <a:ea typeface="Calibri"/>
              <a:cs typeface="Calibri"/>
            </a:endParaRPr>
          </a:p>
          <a:p>
            <a:endParaRPr lang="en-GB">
              <a:latin typeface="Aptos" panose="020B000402020202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22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B3932-AC3A-655E-6DFF-4FC27242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109C91-DCB1-FB3C-EACA-0BC948C1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5" y="-253"/>
            <a:ext cx="12227299" cy="6294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u="sng" dirty="0">
                <a:latin typeface="Comic Sans MS"/>
                <a:cs typeface="Calibri"/>
              </a:rPr>
              <a:t>04.02.25</a:t>
            </a:r>
            <a:endParaRPr lang="en-GB" sz="2800" u="sng" dirty="0">
              <a:latin typeface="Comic Sans MS"/>
              <a:ea typeface="Calibri"/>
              <a:cs typeface="Calibri"/>
            </a:endParaRPr>
          </a:p>
          <a:p>
            <a:pPr algn="l"/>
            <a:endParaRPr lang="en-GB" sz="2800" dirty="0">
              <a:latin typeface="Comic Sans MS"/>
              <a:ea typeface="Calibri"/>
              <a:cs typeface="Calibri"/>
            </a:endParaRPr>
          </a:p>
          <a:p>
            <a:pPr algn="l"/>
            <a:endParaRPr lang="en-GB" sz="2800" dirty="0">
              <a:latin typeface="Comic Sans MS"/>
              <a:ea typeface="Calibri"/>
              <a:cs typeface="Calibri"/>
            </a:endParaRPr>
          </a:p>
          <a:p>
            <a:pPr algn="l"/>
            <a:r>
              <a:rPr lang="en-GB" sz="2800" dirty="0">
                <a:latin typeface="Comic Sans MS"/>
                <a:ea typeface="Calibri"/>
                <a:cs typeface="Calibri"/>
              </a:rPr>
              <a:t> </a:t>
            </a:r>
            <a:r>
              <a:rPr lang="en-GB" sz="3200" dirty="0">
                <a:latin typeface="Comic Sans MS"/>
                <a:ea typeface="Calibri"/>
                <a:cs typeface="Calibri"/>
              </a:rPr>
              <a:t>Reading paper – Part 2 – 10.45am - 11.15am</a:t>
            </a:r>
            <a:endParaRPr lang="en-GB" sz="2800" u="sng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200" u="sng">
              <a:latin typeface="Comic Sans MS"/>
              <a:ea typeface="Calibri"/>
              <a:cs typeface="Calibri"/>
            </a:endParaRPr>
          </a:p>
          <a:p>
            <a:pPr marL="514350" indent="-514350" algn="l">
              <a:buAutoNum type="arabicPeriod"/>
            </a:pPr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200">
              <a:latin typeface="Comic Sans MS"/>
              <a:ea typeface="Calibri"/>
              <a:cs typeface="Calibri"/>
            </a:endParaRPr>
          </a:p>
          <a:p>
            <a:pPr marL="514350" indent="-514350" algn="l">
              <a:buAutoNum type="arabicPeriod"/>
            </a:pPr>
            <a:endParaRPr lang="en-GB" sz="3200">
              <a:latin typeface="Comic Sans MS"/>
              <a:ea typeface="Calibri"/>
              <a:cs typeface="Calibri"/>
            </a:endParaRPr>
          </a:p>
          <a:p>
            <a:pPr marL="514350" indent="-514350" algn="l">
              <a:buAutoNum type="arabicPeriod"/>
            </a:pPr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500" u="sng">
              <a:latin typeface="Comic Sans MS"/>
              <a:ea typeface="Calibri"/>
              <a:cs typeface="Calibri"/>
            </a:endParaRPr>
          </a:p>
          <a:p>
            <a:pPr algn="l"/>
            <a:endParaRPr lang="en-GB" sz="3200">
              <a:latin typeface="Comic Sans MS"/>
              <a:ea typeface="Calibri"/>
              <a:cs typeface="Calibri"/>
            </a:endParaRPr>
          </a:p>
          <a:p>
            <a:pPr algn="l"/>
            <a:endParaRPr lang="en-GB" sz="3500" u="sng">
              <a:latin typeface="Comic Sans MS"/>
              <a:ea typeface="Calibri"/>
              <a:cs typeface="Calibri"/>
            </a:endParaRPr>
          </a:p>
          <a:p>
            <a:endParaRPr lang="en-GB">
              <a:latin typeface="Aptos" panose="020B000402020202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69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 - NEW.pptx" id="{69020B00-A5F5-4D3F-8B9A-289DB732430C}" vid="{C5949826-713A-4F70-82E5-49F7CDEE4894}"/>
    </a:ext>
  </a:extLst>
</a:theme>
</file>

<file path=ppt/theme/theme4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7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77E949-6C4C-4367-804A-854D837D56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2AD3F8-6B42-434A-BCFC-FAD8BD8FA91D}"/>
</file>

<file path=customXml/itemProps3.xml><?xml version="1.0" encoding="utf-8"?>
<ds:datastoreItem xmlns:ds="http://schemas.openxmlformats.org/officeDocument/2006/customXml" ds:itemID="{7B414463-D1FF-4B07-966B-B487E40AC17C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30</Slides>
  <Notes>9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office theme</vt:lpstr>
      <vt:lpstr>NCCE Slides</vt:lpstr>
      <vt:lpstr>Office Theme</vt:lpstr>
      <vt:lpstr>Office Theme</vt:lpstr>
      <vt:lpstr>office theme</vt:lpstr>
      <vt:lpstr>Office Theme</vt:lpstr>
      <vt:lpstr>NCCE Slides</vt:lpstr>
      <vt:lpstr>Office Theme</vt:lpstr>
      <vt:lpstr>PowerPoint Presentation</vt:lpstr>
      <vt:lpstr>Tuesday 4th February 2025 Word work  </vt:lpstr>
      <vt:lpstr>Hello, Hello, Hello!</vt:lpstr>
      <vt:lpstr>Hello, Hello, Hello!</vt:lpstr>
      <vt:lpstr>Hello, Hello, Hello!</vt:lpstr>
      <vt:lpstr>Hello, Hello, Hello!</vt:lpstr>
      <vt:lpstr>Hello, Hello, 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 4th February 2025 TBAT: change the appearance of my project   </vt:lpstr>
      <vt:lpstr>Tuesday 4th February 2025 TBAT: change the appearance of my project. </vt:lpstr>
      <vt:lpstr>What have you learnt so far?</vt:lpstr>
      <vt:lpstr>You have combined blocks to make sequences...</vt:lpstr>
      <vt:lpstr>Sequences with movement and sound</vt:lpstr>
      <vt:lpstr>Change the appearance of your sprite</vt:lpstr>
      <vt:lpstr>Animate with costumes</vt:lpstr>
      <vt:lpstr>Add a backdrop to your stage</vt:lpstr>
      <vt:lpstr>Challenge: Create code for your drum to make a noise and change appearance</vt:lpstr>
      <vt:lpstr>Create a project based on your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361</cp:revision>
  <dcterms:created xsi:type="dcterms:W3CDTF">2024-09-07T10:33:58Z</dcterms:created>
  <dcterms:modified xsi:type="dcterms:W3CDTF">2025-02-04T08:26:53Z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