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1"/>
  </p:notesMasterIdLst>
  <p:sldIdLst>
    <p:sldId id="256" r:id="rId5"/>
    <p:sldId id="632" r:id="rId6"/>
    <p:sldId id="356" r:id="rId7"/>
    <p:sldId id="273" r:id="rId8"/>
    <p:sldId id="357" r:id="rId9"/>
    <p:sldId id="358" r:id="rId10"/>
    <p:sldId id="359" r:id="rId11"/>
    <p:sldId id="360" r:id="rId12"/>
    <p:sldId id="363" r:id="rId13"/>
    <p:sldId id="361" r:id="rId14"/>
    <p:sldId id="362" r:id="rId15"/>
    <p:sldId id="631" r:id="rId16"/>
    <p:sldId id="637" r:id="rId17"/>
    <p:sldId id="355" r:id="rId18"/>
    <p:sldId id="354" r:id="rId19"/>
    <p:sldId id="633" r:id="rId20"/>
    <p:sldId id="634" r:id="rId21"/>
    <p:sldId id="258" r:id="rId22"/>
    <p:sldId id="259" r:id="rId23"/>
    <p:sldId id="260" r:id="rId24"/>
    <p:sldId id="636" r:id="rId25"/>
    <p:sldId id="261" r:id="rId26"/>
    <p:sldId id="262" r:id="rId27"/>
    <p:sldId id="263" r:id="rId28"/>
    <p:sldId id="264" r:id="rId29"/>
    <p:sldId id="265" r:id="rId30"/>
    <p:sldId id="270" r:id="rId31"/>
    <p:sldId id="269" r:id="rId32"/>
    <p:sldId id="635" r:id="rId33"/>
    <p:sldId id="550" r:id="rId34"/>
    <p:sldId id="549" r:id="rId35"/>
    <p:sldId id="548" r:id="rId36"/>
    <p:sldId id="291" r:id="rId37"/>
    <p:sldId id="547" r:id="rId38"/>
    <p:sldId id="293" r:id="rId39"/>
    <p:sldId id="546" r:id="rId40"/>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9D1B5A-FD53-0395-CC39-E0A3A8F29C69}" v="459" dt="2025-02-06T10:24:34.943"/>
    <p1510:client id="{9A2C0795-16D6-E0FC-95FF-27123A4C9984}" v="1551" dt="2025-02-06T15:57:51.109"/>
    <p1510:client id="{B2AFC906-5C3D-ABA9-992B-D1EC29F02F76}" v="22" dt="2025-02-06T10:29:26.907"/>
    <p1510:client id="{B5C9BB40-8F15-9930-2285-8B8F377CA743}" v="2254" dt="2025-02-06T14:28:20.5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1796CC-A42D-4F0C-9CB1-5F5D1F5F676A}" type="datetimeFigureOut">
              <a:t>2/6/2025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3154F3-A395-45D9-B410-5A489ED45DF2}" type="slidenum">
              <a:t>‹#›</a:t>
            </a:fld>
            <a:endParaRPr lang="en-GB"/>
          </a:p>
        </p:txBody>
      </p:sp>
    </p:spTree>
    <p:extLst>
      <p:ext uri="{BB962C8B-B14F-4D97-AF65-F5344CB8AC3E}">
        <p14:creationId xmlns:p14="http://schemas.microsoft.com/office/powerpoint/2010/main" val="2292619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06/02/2025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06/02/2025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06/02/2025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06/02/2025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06/02/2025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06/02/2025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06/02/2025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06/02/2025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06/02/2025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06/02/2025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06/02/2025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06/02/2025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topmarks.co.uk/maths-games/daily10"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6B051D-C072-CC0A-1512-CA860307DE79}"/>
              </a:ext>
            </a:extLst>
          </p:cNvPr>
          <p:cNvSpPr txBox="1"/>
          <p:nvPr/>
        </p:nvSpPr>
        <p:spPr>
          <a:xfrm>
            <a:off x="193216" y="220819"/>
            <a:ext cx="11786243" cy="65556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u="sng" dirty="0"/>
              <a:t>Friday 7th February</a:t>
            </a:r>
          </a:p>
          <a:p>
            <a:r>
              <a:rPr lang="en-GB" sz="2800" dirty="0"/>
              <a:t>Morning challenge:</a:t>
            </a:r>
            <a:br>
              <a:rPr lang="en-GB" sz="2800" dirty="0"/>
            </a:br>
            <a:br>
              <a:rPr lang="en-GB" sz="2800" dirty="0"/>
            </a:br>
            <a:r>
              <a:rPr lang="en-GB" sz="2800" b="1" dirty="0"/>
              <a:t>Science – complete the results table:</a:t>
            </a:r>
            <a:br>
              <a:rPr lang="en-GB" sz="2800" b="1" dirty="0"/>
            </a:br>
            <a:endParaRPr lang="en-GB" sz="2800" b="1"/>
          </a:p>
          <a:p>
            <a:endParaRPr lang="en-GB" sz="2800" b="1" dirty="0"/>
          </a:p>
          <a:p>
            <a:endParaRPr lang="en-GB" sz="2800" b="1" dirty="0"/>
          </a:p>
          <a:p>
            <a:br>
              <a:rPr lang="en-GB" sz="2800" b="1" dirty="0"/>
            </a:br>
            <a:br>
              <a:rPr lang="en-GB" sz="2800" b="1" dirty="0"/>
            </a:br>
            <a:r>
              <a:rPr lang="en-GB" sz="2800" dirty="0"/>
              <a:t>Look at your results table. What have you found out? What does this tell you about what happens to the sun?</a:t>
            </a:r>
            <a:br>
              <a:rPr lang="en-GB" sz="2800" dirty="0"/>
            </a:br>
            <a:br>
              <a:rPr lang="en-GB" sz="2800" dirty="0"/>
            </a:br>
            <a:r>
              <a:rPr lang="en-GB" sz="2800" dirty="0"/>
              <a:t>In your answer include vocabulary: </a:t>
            </a:r>
            <a:br>
              <a:rPr lang="en-GB" sz="2800" dirty="0"/>
            </a:br>
            <a:br>
              <a:rPr lang="en-GB" sz="2800" dirty="0"/>
            </a:br>
            <a:r>
              <a:rPr lang="en-GB" sz="2800" dirty="0"/>
              <a:t>Rotate      east to west        axis         </a:t>
            </a:r>
            <a:r>
              <a:rPr lang="en-GB" dirty="0"/>
              <a:t> </a:t>
            </a:r>
            <a:endParaRPr lang="en-GB"/>
          </a:p>
        </p:txBody>
      </p:sp>
      <p:pic>
        <p:nvPicPr>
          <p:cNvPr id="6" name="Picture 5" descr="A cartoon of a child standing in a field with sun and clouds&#10;&#10;AI-generated content may be incorrect.">
            <a:extLst>
              <a:ext uri="{FF2B5EF4-FFF2-40B4-BE49-F238E27FC236}">
                <a16:creationId xmlns:a16="http://schemas.microsoft.com/office/drawing/2014/main" id="{48564F70-871C-E209-7A21-9BB6EB74AE54}"/>
              </a:ext>
            </a:extLst>
          </p:cNvPr>
          <p:cNvPicPr>
            <a:picLocks noChangeAspect="1"/>
          </p:cNvPicPr>
          <p:nvPr/>
        </p:nvPicPr>
        <p:blipFill>
          <a:blip r:embed="rId2"/>
          <a:stretch>
            <a:fillRect/>
          </a:stretch>
        </p:blipFill>
        <p:spPr>
          <a:xfrm>
            <a:off x="8276193" y="4652190"/>
            <a:ext cx="3331692" cy="2002053"/>
          </a:xfrm>
          <a:prstGeom prst="rect">
            <a:avLst/>
          </a:prstGeom>
        </p:spPr>
      </p:pic>
      <p:graphicFrame>
        <p:nvGraphicFramePr>
          <p:cNvPr id="2" name="Table 1">
            <a:extLst>
              <a:ext uri="{FF2B5EF4-FFF2-40B4-BE49-F238E27FC236}">
                <a16:creationId xmlns:a16="http://schemas.microsoft.com/office/drawing/2014/main" id="{04B8C684-CAD4-C027-F866-0E051EE6B3D6}"/>
              </a:ext>
            </a:extLst>
          </p:cNvPr>
          <p:cNvGraphicFramePr>
            <a:graphicFrameLocks noGrp="1"/>
          </p:cNvGraphicFramePr>
          <p:nvPr>
            <p:extLst>
              <p:ext uri="{D42A27DB-BD31-4B8C-83A1-F6EECF244321}">
                <p14:modId xmlns:p14="http://schemas.microsoft.com/office/powerpoint/2010/main" val="675311389"/>
              </p:ext>
            </p:extLst>
          </p:nvPr>
        </p:nvGraphicFramePr>
        <p:xfrm>
          <a:off x="6748437" y="959214"/>
          <a:ext cx="4279345" cy="2966720"/>
        </p:xfrm>
        <a:graphic>
          <a:graphicData uri="http://schemas.openxmlformats.org/drawingml/2006/table">
            <a:tbl>
              <a:tblPr firstRow="1" bandRow="1">
                <a:tableStyleId>{5940675A-B579-460E-94D1-54222C63F5DA}</a:tableStyleId>
              </a:tblPr>
              <a:tblGrid>
                <a:gridCol w="1697932">
                  <a:extLst>
                    <a:ext uri="{9D8B030D-6E8A-4147-A177-3AD203B41FA5}">
                      <a16:colId xmlns:a16="http://schemas.microsoft.com/office/drawing/2014/main" val="1419785917"/>
                    </a:ext>
                  </a:extLst>
                </a:gridCol>
                <a:gridCol w="2581413">
                  <a:extLst>
                    <a:ext uri="{9D8B030D-6E8A-4147-A177-3AD203B41FA5}">
                      <a16:colId xmlns:a16="http://schemas.microsoft.com/office/drawing/2014/main" val="4242490718"/>
                    </a:ext>
                  </a:extLst>
                </a:gridCol>
              </a:tblGrid>
              <a:tr h="370840">
                <a:tc>
                  <a:txBody>
                    <a:bodyPr/>
                    <a:lstStyle/>
                    <a:p>
                      <a:pPr algn="ctr"/>
                      <a:r>
                        <a:rPr lang="en-GB" dirty="0">
                          <a:latin typeface="Comic Sans MS"/>
                        </a:rPr>
                        <a:t>Time</a:t>
                      </a:r>
                    </a:p>
                  </a:txBody>
                  <a:tcPr/>
                </a:tc>
                <a:tc>
                  <a:txBody>
                    <a:bodyPr/>
                    <a:lstStyle/>
                    <a:p>
                      <a:pPr algn="ctr"/>
                      <a:r>
                        <a:rPr lang="en-GB">
                          <a:latin typeface="Comic Sans MS"/>
                        </a:rPr>
                        <a:t>Length of shadow (m)</a:t>
                      </a:r>
                      <a:endParaRPr lang="en-GB" dirty="0">
                        <a:latin typeface="Comic Sans MS"/>
                      </a:endParaRPr>
                    </a:p>
                  </a:txBody>
                  <a:tcPr/>
                </a:tc>
                <a:extLst>
                  <a:ext uri="{0D108BD9-81ED-4DB2-BD59-A6C34878D82A}">
                    <a16:rowId xmlns:a16="http://schemas.microsoft.com/office/drawing/2014/main" val="1309373485"/>
                  </a:ext>
                </a:extLst>
              </a:tr>
              <a:tr h="370840">
                <a:tc>
                  <a:txBody>
                    <a:bodyPr/>
                    <a:lstStyle/>
                    <a:p>
                      <a:pPr algn="ctr"/>
                      <a:r>
                        <a:rPr lang="en-GB" dirty="0">
                          <a:latin typeface="Comic Sans MS"/>
                        </a:rPr>
                        <a:t>9am</a:t>
                      </a:r>
                    </a:p>
                  </a:txBody>
                  <a:tcPr/>
                </a:tc>
                <a:tc>
                  <a:txBody>
                    <a:bodyPr/>
                    <a:lstStyle/>
                    <a:p>
                      <a:pPr algn="ctr"/>
                      <a:r>
                        <a:rPr lang="en-GB">
                          <a:latin typeface="Comic Sans MS"/>
                        </a:rPr>
                        <a:t>4.15m</a:t>
                      </a:r>
                      <a:endParaRPr lang="en-GB" dirty="0">
                        <a:latin typeface="Comic Sans MS"/>
                      </a:endParaRPr>
                    </a:p>
                  </a:txBody>
                  <a:tcPr/>
                </a:tc>
                <a:extLst>
                  <a:ext uri="{0D108BD9-81ED-4DB2-BD59-A6C34878D82A}">
                    <a16:rowId xmlns:a16="http://schemas.microsoft.com/office/drawing/2014/main" val="2023694248"/>
                  </a:ext>
                </a:extLst>
              </a:tr>
              <a:tr h="370840">
                <a:tc>
                  <a:txBody>
                    <a:bodyPr/>
                    <a:lstStyle/>
                    <a:p>
                      <a:pPr algn="ctr"/>
                      <a:r>
                        <a:rPr lang="en-GB" dirty="0">
                          <a:latin typeface="Comic Sans MS"/>
                        </a:rPr>
                        <a:t>10am</a:t>
                      </a:r>
                    </a:p>
                  </a:txBody>
                  <a:tcPr/>
                </a:tc>
                <a:tc>
                  <a:txBody>
                    <a:bodyPr/>
                    <a:lstStyle/>
                    <a:p>
                      <a:pPr algn="ctr"/>
                      <a:r>
                        <a:rPr lang="en-GB">
                          <a:latin typeface="Comic Sans MS"/>
                        </a:rPr>
                        <a:t>2.71m</a:t>
                      </a:r>
                      <a:endParaRPr lang="en-GB" dirty="0">
                        <a:latin typeface="Comic Sans MS"/>
                      </a:endParaRPr>
                    </a:p>
                  </a:txBody>
                  <a:tcPr/>
                </a:tc>
                <a:extLst>
                  <a:ext uri="{0D108BD9-81ED-4DB2-BD59-A6C34878D82A}">
                    <a16:rowId xmlns:a16="http://schemas.microsoft.com/office/drawing/2014/main" val="1348189071"/>
                  </a:ext>
                </a:extLst>
              </a:tr>
              <a:tr h="370840">
                <a:tc>
                  <a:txBody>
                    <a:bodyPr/>
                    <a:lstStyle/>
                    <a:p>
                      <a:pPr algn="ctr"/>
                      <a:r>
                        <a:rPr lang="en-GB" dirty="0">
                          <a:latin typeface="Comic Sans MS"/>
                        </a:rPr>
                        <a:t>11am</a:t>
                      </a:r>
                    </a:p>
                  </a:txBody>
                  <a:tcPr/>
                </a:tc>
                <a:tc>
                  <a:txBody>
                    <a:bodyPr/>
                    <a:lstStyle/>
                    <a:p>
                      <a:pPr algn="ctr"/>
                      <a:r>
                        <a:rPr lang="en-GB">
                          <a:latin typeface="Comic Sans MS"/>
                        </a:rPr>
                        <a:t>2.1m</a:t>
                      </a:r>
                      <a:endParaRPr lang="en-GB" dirty="0">
                        <a:latin typeface="Comic Sans MS"/>
                      </a:endParaRPr>
                    </a:p>
                  </a:txBody>
                  <a:tcPr/>
                </a:tc>
                <a:extLst>
                  <a:ext uri="{0D108BD9-81ED-4DB2-BD59-A6C34878D82A}">
                    <a16:rowId xmlns:a16="http://schemas.microsoft.com/office/drawing/2014/main" val="825434163"/>
                  </a:ext>
                </a:extLst>
              </a:tr>
              <a:tr h="370840">
                <a:tc>
                  <a:txBody>
                    <a:bodyPr/>
                    <a:lstStyle/>
                    <a:p>
                      <a:pPr algn="ctr"/>
                      <a:r>
                        <a:rPr lang="en-GB" dirty="0">
                          <a:latin typeface="Comic Sans MS"/>
                        </a:rPr>
                        <a:t>12pm</a:t>
                      </a:r>
                    </a:p>
                  </a:txBody>
                  <a:tcPr/>
                </a:tc>
                <a:tc>
                  <a:txBody>
                    <a:bodyPr/>
                    <a:lstStyle/>
                    <a:p>
                      <a:pPr algn="ctr"/>
                      <a:r>
                        <a:rPr lang="en-GB" dirty="0">
                          <a:latin typeface="Comic Sans MS"/>
                        </a:rPr>
                        <a:t>1.91m</a:t>
                      </a:r>
                    </a:p>
                  </a:txBody>
                  <a:tcPr/>
                </a:tc>
                <a:extLst>
                  <a:ext uri="{0D108BD9-81ED-4DB2-BD59-A6C34878D82A}">
                    <a16:rowId xmlns:a16="http://schemas.microsoft.com/office/drawing/2014/main" val="4100507195"/>
                  </a:ext>
                </a:extLst>
              </a:tr>
              <a:tr h="370840">
                <a:tc>
                  <a:txBody>
                    <a:bodyPr/>
                    <a:lstStyle/>
                    <a:p>
                      <a:pPr algn="ctr"/>
                      <a:r>
                        <a:rPr lang="en-GB" dirty="0">
                          <a:latin typeface="Comic Sans MS"/>
                        </a:rPr>
                        <a:t>1pm</a:t>
                      </a:r>
                    </a:p>
                  </a:txBody>
                  <a:tcPr/>
                </a:tc>
                <a:tc>
                  <a:txBody>
                    <a:bodyPr/>
                    <a:lstStyle/>
                    <a:p>
                      <a:pPr algn="ctr"/>
                      <a:r>
                        <a:rPr lang="en-GB" dirty="0">
                          <a:latin typeface="Comic Sans MS"/>
                        </a:rPr>
                        <a:t>2.68m</a:t>
                      </a:r>
                    </a:p>
                  </a:txBody>
                  <a:tcPr/>
                </a:tc>
                <a:extLst>
                  <a:ext uri="{0D108BD9-81ED-4DB2-BD59-A6C34878D82A}">
                    <a16:rowId xmlns:a16="http://schemas.microsoft.com/office/drawing/2014/main" val="1756806196"/>
                  </a:ext>
                </a:extLst>
              </a:tr>
              <a:tr h="370840">
                <a:tc>
                  <a:txBody>
                    <a:bodyPr/>
                    <a:lstStyle/>
                    <a:p>
                      <a:pPr algn="ctr"/>
                      <a:r>
                        <a:rPr lang="en-GB" dirty="0">
                          <a:latin typeface="Comic Sans MS"/>
                        </a:rPr>
                        <a:t>2pm</a:t>
                      </a:r>
                    </a:p>
                  </a:txBody>
                  <a:tcPr/>
                </a:tc>
                <a:tc>
                  <a:txBody>
                    <a:bodyPr/>
                    <a:lstStyle/>
                    <a:p>
                      <a:pPr algn="ctr"/>
                      <a:r>
                        <a:rPr lang="en-GB" dirty="0">
                          <a:latin typeface="Comic Sans MS"/>
                        </a:rPr>
                        <a:t>2.68m</a:t>
                      </a:r>
                    </a:p>
                  </a:txBody>
                  <a:tcPr/>
                </a:tc>
                <a:extLst>
                  <a:ext uri="{0D108BD9-81ED-4DB2-BD59-A6C34878D82A}">
                    <a16:rowId xmlns:a16="http://schemas.microsoft.com/office/drawing/2014/main" val="1047724632"/>
                  </a:ext>
                </a:extLst>
              </a:tr>
              <a:tr h="370840">
                <a:tc>
                  <a:txBody>
                    <a:bodyPr/>
                    <a:lstStyle/>
                    <a:p>
                      <a:pPr algn="ctr"/>
                      <a:r>
                        <a:rPr lang="en-GB" dirty="0">
                          <a:latin typeface="Comic Sans MS"/>
                        </a:rPr>
                        <a:t>3pm</a:t>
                      </a:r>
                    </a:p>
                  </a:txBody>
                  <a:tcPr/>
                </a:tc>
                <a:tc>
                  <a:txBody>
                    <a:bodyPr/>
                    <a:lstStyle/>
                    <a:p>
                      <a:pPr algn="ctr"/>
                      <a:r>
                        <a:rPr lang="en-GB" dirty="0">
                          <a:latin typeface="Comic Sans MS"/>
                        </a:rPr>
                        <a:t>3.49m</a:t>
                      </a:r>
                    </a:p>
                  </a:txBody>
                  <a:tcPr/>
                </a:tc>
                <a:extLst>
                  <a:ext uri="{0D108BD9-81ED-4DB2-BD59-A6C34878D82A}">
                    <a16:rowId xmlns:a16="http://schemas.microsoft.com/office/drawing/2014/main" val="471416283"/>
                  </a:ext>
                </a:extLst>
              </a:tr>
            </a:tbl>
          </a:graphicData>
        </a:graphic>
      </p:graphicFrame>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7CD590-4BFB-A31F-94DB-7E8652C6B9B9}"/>
            </a:ext>
          </a:extLst>
        </p:cNvPr>
        <p:cNvGrpSpPr/>
        <p:nvPr/>
      </p:nvGrpSpPr>
      <p:grpSpPr>
        <a:xfrm>
          <a:off x="0" y="0"/>
          <a:ext cx="0" cy="0"/>
          <a:chOff x="0" y="0"/>
          <a:chExt cx="0" cy="0"/>
        </a:xfrm>
      </p:grpSpPr>
      <p:sp>
        <p:nvSpPr>
          <p:cNvPr id="3" name="TextBox 1">
            <a:extLst>
              <a:ext uri="{FF2B5EF4-FFF2-40B4-BE49-F238E27FC236}">
                <a16:creationId xmlns:a16="http://schemas.microsoft.com/office/drawing/2014/main" id="{D04174A6-95C7-E950-6EF0-970EAF225995}"/>
              </a:ext>
            </a:extLst>
          </p:cNvPr>
          <p:cNvSpPr txBox="1"/>
          <p:nvPr/>
        </p:nvSpPr>
        <p:spPr>
          <a:xfrm>
            <a:off x="137192" y="2153719"/>
            <a:ext cx="4330838" cy="4708981"/>
          </a:xfrm>
          <a:prstGeom prst="rect">
            <a:avLst/>
          </a:prstGeom>
          <a:noFill/>
        </p:spPr>
        <p:txBody>
          <a:bodyPr wrap="square" lIns="91440" tIns="45720" rIns="91440" bIns="45720" rtlCol="0" anchor="t">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400" i="1"/>
          </a:p>
          <a:p>
            <a:endParaRPr lang="en-GB" sz="2400"/>
          </a:p>
          <a:p>
            <a:r>
              <a:rPr lang="en-GB" sz="2800" b="1">
                <a:solidFill>
                  <a:srgbClr val="FF0000"/>
                </a:solidFill>
              </a:rPr>
              <a:t>R- read the problem.  </a:t>
            </a:r>
          </a:p>
          <a:p>
            <a:endParaRPr lang="en-GB" sz="2800" b="1"/>
          </a:p>
          <a:p>
            <a:r>
              <a:rPr lang="en-GB" sz="2800" b="1">
                <a:solidFill>
                  <a:srgbClr val="7030A0"/>
                </a:solidFill>
              </a:rPr>
              <a:t>N- note/underline the key information.</a:t>
            </a:r>
          </a:p>
          <a:p>
            <a:endParaRPr lang="en-GB" sz="2800" b="1"/>
          </a:p>
          <a:p>
            <a:r>
              <a:rPr lang="en-GB" sz="2800" b="1">
                <a:solidFill>
                  <a:schemeClr val="accent6">
                    <a:lumMod val="75000"/>
                  </a:schemeClr>
                </a:solidFill>
              </a:rPr>
              <a:t>C- decide on the calculation. </a:t>
            </a:r>
          </a:p>
          <a:p>
            <a:endParaRPr lang="en-GB" sz="2800" b="1"/>
          </a:p>
          <a:p>
            <a:r>
              <a:rPr lang="en-GB" sz="2800" b="1">
                <a:solidFill>
                  <a:schemeClr val="accent2">
                    <a:lumMod val="50000"/>
                  </a:schemeClr>
                </a:solidFill>
              </a:rPr>
              <a:t>A- answer the problem. </a:t>
            </a:r>
          </a:p>
        </p:txBody>
      </p:sp>
      <p:sp>
        <p:nvSpPr>
          <p:cNvPr id="4" name="TextBox 3">
            <a:extLst>
              <a:ext uri="{FF2B5EF4-FFF2-40B4-BE49-F238E27FC236}">
                <a16:creationId xmlns:a16="http://schemas.microsoft.com/office/drawing/2014/main" id="{1FCE413D-87C9-056F-FF39-C4EC5C54432D}"/>
              </a:ext>
            </a:extLst>
          </p:cNvPr>
          <p:cNvSpPr txBox="1"/>
          <p:nvPr/>
        </p:nvSpPr>
        <p:spPr>
          <a:xfrm>
            <a:off x="661600" y="206588"/>
            <a:ext cx="1087536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i="1">
                <a:latin typeface="Aptos Display"/>
              </a:rPr>
              <a:t>Talk partners: How would we solve this problem? </a:t>
            </a:r>
            <a:endParaRPr lang="en-US"/>
          </a:p>
        </p:txBody>
      </p:sp>
      <p:sp>
        <p:nvSpPr>
          <p:cNvPr id="6" name="Rectangle 5">
            <a:extLst>
              <a:ext uri="{FF2B5EF4-FFF2-40B4-BE49-F238E27FC236}">
                <a16:creationId xmlns:a16="http://schemas.microsoft.com/office/drawing/2014/main" id="{4EEBCB97-2A11-3A2E-A7D4-A6E7FAEF9BD9}"/>
              </a:ext>
            </a:extLst>
          </p:cNvPr>
          <p:cNvSpPr/>
          <p:nvPr/>
        </p:nvSpPr>
        <p:spPr>
          <a:xfrm>
            <a:off x="5178318" y="1076495"/>
            <a:ext cx="6859207" cy="4858030"/>
          </a:xfrm>
          <a:prstGeom prst="rect">
            <a:avLst/>
          </a:prstGeom>
          <a:solidFill>
            <a:schemeClr val="bg1"/>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2934127-9D5A-EF6E-BA5E-18FC4C437EA4}"/>
              </a:ext>
            </a:extLst>
          </p:cNvPr>
          <p:cNvSpPr>
            <a:spLocks noGrp="1"/>
          </p:cNvSpPr>
          <p:nvPr>
            <p:ph type="title"/>
          </p:nvPr>
        </p:nvSpPr>
        <p:spPr>
          <a:xfrm>
            <a:off x="5605849" y="2105368"/>
            <a:ext cx="6273114" cy="1325563"/>
          </a:xfrm>
        </p:spPr>
        <p:txBody>
          <a:bodyPr>
            <a:normAutofit fontScale="90000"/>
          </a:bodyPr>
          <a:lstStyle/>
          <a:p>
            <a:br>
              <a:rPr lang="en-GB"/>
            </a:br>
            <a:br>
              <a:rPr lang="en-GB"/>
            </a:br>
            <a:br>
              <a:rPr lang="en-GB"/>
            </a:br>
            <a:r>
              <a:rPr lang="en-GB"/>
              <a:t>A loaf of bread cost £2.90. </a:t>
            </a:r>
            <a:br>
              <a:rPr lang="en-GB"/>
            </a:br>
            <a:br>
              <a:rPr lang="en-GB"/>
            </a:br>
            <a:r>
              <a:rPr lang="en-GB"/>
              <a:t>I bought a loaf of bread and two identical cupcakes. The total was £5.10. </a:t>
            </a:r>
            <a:br>
              <a:rPr lang="en-GB"/>
            </a:br>
            <a:br>
              <a:rPr lang="en-GB"/>
            </a:br>
            <a:r>
              <a:rPr lang="en-GB"/>
              <a:t>How much was one cupcake? </a:t>
            </a:r>
          </a:p>
        </p:txBody>
      </p:sp>
      <p:sp>
        <p:nvSpPr>
          <p:cNvPr id="5" name="TextBox 4">
            <a:extLst>
              <a:ext uri="{FF2B5EF4-FFF2-40B4-BE49-F238E27FC236}">
                <a16:creationId xmlns:a16="http://schemas.microsoft.com/office/drawing/2014/main" id="{D612E343-A89C-E4AE-BE8F-9902C6771665}"/>
              </a:ext>
            </a:extLst>
          </p:cNvPr>
          <p:cNvSpPr txBox="1"/>
          <p:nvPr/>
        </p:nvSpPr>
        <p:spPr>
          <a:xfrm>
            <a:off x="317428" y="1048892"/>
            <a:ext cx="397475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t>Task:   Complete the calculation on your whiteboard. </a:t>
            </a:r>
          </a:p>
        </p:txBody>
      </p:sp>
    </p:spTree>
    <p:extLst>
      <p:ext uri="{BB962C8B-B14F-4D97-AF65-F5344CB8AC3E}">
        <p14:creationId xmlns:p14="http://schemas.microsoft.com/office/powerpoint/2010/main" val="2012369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F4D719-D2D3-1B5E-367F-81F02E128BF8}"/>
            </a:ext>
          </a:extLst>
        </p:cNvPr>
        <p:cNvGrpSpPr/>
        <p:nvPr/>
      </p:nvGrpSpPr>
      <p:grpSpPr>
        <a:xfrm>
          <a:off x="0" y="0"/>
          <a:ext cx="0" cy="0"/>
          <a:chOff x="0" y="0"/>
          <a:chExt cx="0" cy="0"/>
        </a:xfrm>
      </p:grpSpPr>
      <p:sp>
        <p:nvSpPr>
          <p:cNvPr id="3" name="TextBox 1">
            <a:extLst>
              <a:ext uri="{FF2B5EF4-FFF2-40B4-BE49-F238E27FC236}">
                <a16:creationId xmlns:a16="http://schemas.microsoft.com/office/drawing/2014/main" id="{29A3065B-4779-59C6-7FE0-B1C8EF5C882B}"/>
              </a:ext>
            </a:extLst>
          </p:cNvPr>
          <p:cNvSpPr txBox="1"/>
          <p:nvPr/>
        </p:nvSpPr>
        <p:spPr>
          <a:xfrm>
            <a:off x="137192" y="2153719"/>
            <a:ext cx="4330838" cy="4708981"/>
          </a:xfrm>
          <a:prstGeom prst="rect">
            <a:avLst/>
          </a:prstGeom>
          <a:noFill/>
        </p:spPr>
        <p:txBody>
          <a:bodyPr wrap="square" lIns="91440" tIns="45720" rIns="91440" bIns="45720" rtlCol="0" anchor="t">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400" i="1"/>
          </a:p>
          <a:p>
            <a:endParaRPr lang="en-GB" sz="2400"/>
          </a:p>
          <a:p>
            <a:r>
              <a:rPr lang="en-GB" sz="2800" b="1">
                <a:solidFill>
                  <a:srgbClr val="FF0000"/>
                </a:solidFill>
              </a:rPr>
              <a:t>R- read the problem.  </a:t>
            </a:r>
          </a:p>
          <a:p>
            <a:endParaRPr lang="en-GB" sz="2800" b="1"/>
          </a:p>
          <a:p>
            <a:r>
              <a:rPr lang="en-GB" sz="2800" b="1">
                <a:solidFill>
                  <a:srgbClr val="7030A0"/>
                </a:solidFill>
              </a:rPr>
              <a:t>N- note/underline the key information.</a:t>
            </a:r>
          </a:p>
          <a:p>
            <a:endParaRPr lang="en-GB" sz="2800" b="1"/>
          </a:p>
          <a:p>
            <a:r>
              <a:rPr lang="en-GB" sz="2800" b="1">
                <a:solidFill>
                  <a:schemeClr val="accent6">
                    <a:lumMod val="75000"/>
                  </a:schemeClr>
                </a:solidFill>
              </a:rPr>
              <a:t>C- decide on the calculation. </a:t>
            </a:r>
          </a:p>
          <a:p>
            <a:endParaRPr lang="en-GB" sz="2800" b="1"/>
          </a:p>
          <a:p>
            <a:r>
              <a:rPr lang="en-GB" sz="2800" b="1">
                <a:solidFill>
                  <a:schemeClr val="accent2">
                    <a:lumMod val="50000"/>
                  </a:schemeClr>
                </a:solidFill>
              </a:rPr>
              <a:t>A- answer the problem. </a:t>
            </a:r>
          </a:p>
        </p:txBody>
      </p:sp>
      <p:sp>
        <p:nvSpPr>
          <p:cNvPr id="4" name="TextBox 3">
            <a:extLst>
              <a:ext uri="{FF2B5EF4-FFF2-40B4-BE49-F238E27FC236}">
                <a16:creationId xmlns:a16="http://schemas.microsoft.com/office/drawing/2014/main" id="{8D3860AB-7AA3-7654-C681-2DC571EF30BE}"/>
              </a:ext>
            </a:extLst>
          </p:cNvPr>
          <p:cNvSpPr txBox="1"/>
          <p:nvPr/>
        </p:nvSpPr>
        <p:spPr>
          <a:xfrm>
            <a:off x="661600" y="206588"/>
            <a:ext cx="1087536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i="1">
                <a:latin typeface="Aptos Display"/>
              </a:rPr>
              <a:t>Whiteboard work:</a:t>
            </a:r>
          </a:p>
        </p:txBody>
      </p:sp>
      <p:sp>
        <p:nvSpPr>
          <p:cNvPr id="6" name="Rectangle 5">
            <a:extLst>
              <a:ext uri="{FF2B5EF4-FFF2-40B4-BE49-F238E27FC236}">
                <a16:creationId xmlns:a16="http://schemas.microsoft.com/office/drawing/2014/main" id="{7A721F23-11FE-00DA-5B33-52D634C62B02}"/>
              </a:ext>
            </a:extLst>
          </p:cNvPr>
          <p:cNvSpPr/>
          <p:nvPr/>
        </p:nvSpPr>
        <p:spPr>
          <a:xfrm>
            <a:off x="5178318" y="1076495"/>
            <a:ext cx="6859207" cy="4858030"/>
          </a:xfrm>
          <a:prstGeom prst="rect">
            <a:avLst/>
          </a:prstGeom>
          <a:solidFill>
            <a:schemeClr val="bg1"/>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2298492-EE84-5AA0-F169-9947D3F5C07E}"/>
              </a:ext>
            </a:extLst>
          </p:cNvPr>
          <p:cNvSpPr>
            <a:spLocks noGrp="1"/>
          </p:cNvSpPr>
          <p:nvPr>
            <p:ph type="title"/>
          </p:nvPr>
        </p:nvSpPr>
        <p:spPr>
          <a:xfrm>
            <a:off x="5605849" y="2105368"/>
            <a:ext cx="6273114" cy="1325563"/>
          </a:xfrm>
        </p:spPr>
        <p:txBody>
          <a:bodyPr>
            <a:normAutofit fontScale="90000"/>
          </a:bodyPr>
          <a:lstStyle/>
          <a:p>
            <a:br>
              <a:rPr lang="en-GB"/>
            </a:br>
            <a:br>
              <a:rPr lang="en-GB"/>
            </a:br>
            <a:br>
              <a:rPr lang="en-GB"/>
            </a:br>
            <a:r>
              <a:rPr lang="en-GB"/>
              <a:t>The same coat has a different price in two shops. </a:t>
            </a:r>
            <a:br>
              <a:rPr lang="en-GB"/>
            </a:br>
            <a:r>
              <a:rPr lang="en-GB"/>
              <a:t>In shop A it costs £34.28. </a:t>
            </a:r>
            <a:br>
              <a:rPr lang="en-GB"/>
            </a:br>
            <a:r>
              <a:rPr lang="en-GB"/>
              <a:t>In shop B it costs £29.88 </a:t>
            </a:r>
            <a:br>
              <a:rPr lang="en-GB"/>
            </a:br>
            <a:br>
              <a:rPr lang="en-GB"/>
            </a:br>
            <a:r>
              <a:rPr lang="en-GB"/>
              <a:t>How much more does the coat cost in shop B, than shop A? </a:t>
            </a:r>
          </a:p>
        </p:txBody>
      </p:sp>
    </p:spTree>
    <p:extLst>
      <p:ext uri="{BB962C8B-B14F-4D97-AF65-F5344CB8AC3E}">
        <p14:creationId xmlns:p14="http://schemas.microsoft.com/office/powerpoint/2010/main" val="752996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73A2F-E7FF-33B1-8AA0-03E120AE961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1025874-0E8A-7D43-62FD-BFAC4E92E748}"/>
              </a:ext>
            </a:extLst>
          </p:cNvPr>
          <p:cNvSpPr txBox="1"/>
          <p:nvPr/>
        </p:nvSpPr>
        <p:spPr>
          <a:xfrm>
            <a:off x="183490" y="1109102"/>
            <a:ext cx="5737090" cy="3046988"/>
          </a:xfrm>
          <a:prstGeom prst="rect">
            <a:avLst/>
          </a:prstGeom>
          <a:ln w="57150"/>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t>Mia goes to the shop and buys two bags of sweets that cost £1.75 each. </a:t>
            </a:r>
          </a:p>
          <a:p>
            <a:r>
              <a:rPr lang="en-GB" sz="3200"/>
              <a:t>Mia says that she should get £2.50 change from £5, is this correct?</a:t>
            </a:r>
          </a:p>
        </p:txBody>
      </p:sp>
      <p:sp>
        <p:nvSpPr>
          <p:cNvPr id="6" name="TextBox 5">
            <a:extLst>
              <a:ext uri="{FF2B5EF4-FFF2-40B4-BE49-F238E27FC236}">
                <a16:creationId xmlns:a16="http://schemas.microsoft.com/office/drawing/2014/main" id="{FA8579EE-7003-6A8A-6463-142CE394FBF6}"/>
              </a:ext>
            </a:extLst>
          </p:cNvPr>
          <p:cNvSpPr txBox="1"/>
          <p:nvPr/>
        </p:nvSpPr>
        <p:spPr>
          <a:xfrm>
            <a:off x="6094138" y="1109102"/>
            <a:ext cx="5901846" cy="2062103"/>
          </a:xfrm>
          <a:prstGeom prst="rect">
            <a:avLst/>
          </a:prstGeom>
          <a:ln w="57150">
            <a:solidFill>
              <a:srgbClr val="00B050"/>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t> A packet of crisps cost £1.19. If I were to buy two packs, how much change would I get from £3? </a:t>
            </a:r>
          </a:p>
        </p:txBody>
      </p:sp>
      <p:sp>
        <p:nvSpPr>
          <p:cNvPr id="7" name="TextBox 6">
            <a:extLst>
              <a:ext uri="{FF2B5EF4-FFF2-40B4-BE49-F238E27FC236}">
                <a16:creationId xmlns:a16="http://schemas.microsoft.com/office/drawing/2014/main" id="{F77587F9-CAAC-B238-303D-0321E0D28C12}"/>
              </a:ext>
            </a:extLst>
          </p:cNvPr>
          <p:cNvSpPr txBox="1"/>
          <p:nvPr/>
        </p:nvSpPr>
        <p:spPr>
          <a:xfrm>
            <a:off x="778803" y="4660164"/>
            <a:ext cx="10640741"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solidFill>
                  <a:srgbClr val="FF0000"/>
                </a:solidFill>
              </a:rPr>
              <a:t>Challenge: An adult's bus ticket cost £1.80 and a child's is half this price. How much change would there be from £5 if one child and one adult boarded?</a:t>
            </a:r>
          </a:p>
        </p:txBody>
      </p:sp>
      <p:sp>
        <p:nvSpPr>
          <p:cNvPr id="2" name="TextBox 1">
            <a:extLst>
              <a:ext uri="{FF2B5EF4-FFF2-40B4-BE49-F238E27FC236}">
                <a16:creationId xmlns:a16="http://schemas.microsoft.com/office/drawing/2014/main" id="{73C225F7-67D9-A072-451F-27C4054E258A}"/>
              </a:ext>
            </a:extLst>
          </p:cNvPr>
          <p:cNvSpPr txBox="1"/>
          <p:nvPr/>
        </p:nvSpPr>
        <p:spPr>
          <a:xfrm>
            <a:off x="427837" y="386434"/>
            <a:ext cx="496843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In books:</a:t>
            </a:r>
          </a:p>
        </p:txBody>
      </p:sp>
    </p:spTree>
    <p:extLst>
      <p:ext uri="{BB962C8B-B14F-4D97-AF65-F5344CB8AC3E}">
        <p14:creationId xmlns:p14="http://schemas.microsoft.com/office/powerpoint/2010/main" val="689835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5EB02-15EE-0CCA-0E55-4DDD45D93A8D}"/>
              </a:ext>
            </a:extLst>
          </p:cNvPr>
          <p:cNvSpPr>
            <a:spLocks noGrp="1"/>
          </p:cNvSpPr>
          <p:nvPr>
            <p:ph type="title"/>
          </p:nvPr>
        </p:nvSpPr>
        <p:spPr>
          <a:xfrm>
            <a:off x="4119" y="-293902"/>
            <a:ext cx="10515600" cy="1325563"/>
          </a:xfrm>
        </p:spPr>
        <p:txBody>
          <a:bodyPr>
            <a:normAutofit/>
          </a:bodyPr>
          <a:lstStyle/>
          <a:p>
            <a:r>
              <a:rPr lang="en-GB" sz="3600"/>
              <a:t>Independent: </a:t>
            </a:r>
          </a:p>
        </p:txBody>
      </p:sp>
      <p:sp>
        <p:nvSpPr>
          <p:cNvPr id="3" name="TextBox 2">
            <a:extLst>
              <a:ext uri="{FF2B5EF4-FFF2-40B4-BE49-F238E27FC236}">
                <a16:creationId xmlns:a16="http://schemas.microsoft.com/office/drawing/2014/main" id="{D25C812F-27F3-038F-1453-FC37D80CC36C}"/>
              </a:ext>
            </a:extLst>
          </p:cNvPr>
          <p:cNvSpPr txBox="1"/>
          <p:nvPr/>
        </p:nvSpPr>
        <p:spPr>
          <a:xfrm>
            <a:off x="248421" y="855675"/>
            <a:ext cx="11960010" cy="66633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AutoNum type="arabicParenR"/>
            </a:pPr>
            <a:r>
              <a:rPr lang="en-GB" sz="2800">
                <a:latin typeface="Comic Sans MS"/>
              </a:rPr>
              <a:t>Charlotte has £15 to spend on rides at the fun fair. Her favourite ride (the rhythm rider) costs £4.45 per ride so she goes on it twice. How much does she spend? How much change will she have?</a:t>
            </a:r>
          </a:p>
          <a:p>
            <a:endParaRPr lang="en-GB" sz="4000">
              <a:latin typeface="Comic Sans MS"/>
            </a:endParaRPr>
          </a:p>
          <a:p>
            <a:r>
              <a:rPr lang="en-GB" sz="2800">
                <a:latin typeface="Comic Sans MS"/>
              </a:rPr>
              <a:t>2) </a:t>
            </a:r>
            <a:r>
              <a:rPr lang="en-GB" sz="2400">
                <a:latin typeface="Comic Sans MS"/>
              </a:rPr>
              <a:t>Popcorn costs £2.89.    A bag of sweets cost £1.65.    A drink costs £1.80.  </a:t>
            </a:r>
          </a:p>
          <a:p>
            <a:r>
              <a:rPr lang="en-GB" sz="2800">
                <a:latin typeface="Comic Sans MS"/>
              </a:rPr>
              <a:t>Could she buy all three items using her leftover money?</a:t>
            </a:r>
          </a:p>
          <a:p>
            <a:pPr marL="228600" indent="-228600">
              <a:buAutoNum type="arabicParenR"/>
            </a:pPr>
            <a:endParaRPr lang="en-GB" sz="2800">
              <a:latin typeface="Comic Sans MS"/>
            </a:endParaRPr>
          </a:p>
          <a:p>
            <a:r>
              <a:rPr lang="en-GB" sz="2800">
                <a:latin typeface="Comic Sans MS"/>
              </a:rPr>
              <a:t>3) Entry to the museum was £6.00 a child and £12.50 an adult. If a family of 2 adults and 3 children visited the museum, how much would it cost? </a:t>
            </a:r>
          </a:p>
          <a:p>
            <a:endParaRPr lang="en-GB" sz="2800">
              <a:latin typeface="Comic Sans MS"/>
            </a:endParaRPr>
          </a:p>
          <a:p>
            <a:r>
              <a:rPr lang="en-GB" sz="2800">
                <a:latin typeface="Comic Sans MS"/>
              </a:rPr>
              <a:t>4) If a family of 1 adult and 4 children went to the museum and paid with three £10 notes, how much change would they get? </a:t>
            </a:r>
          </a:p>
          <a:p>
            <a:pPr marL="228600" indent="-228600">
              <a:buAutoNum type="arabicParenR"/>
            </a:pPr>
            <a:endParaRPr lang="en-GB" sz="1100">
              <a:latin typeface="Comic Sans MS"/>
            </a:endParaRPr>
          </a:p>
          <a:p>
            <a:pPr marL="228600" indent="-228600">
              <a:buAutoNum type="arabicParenR"/>
            </a:pPr>
            <a:endParaRPr lang="en-GB" sz="1100">
              <a:latin typeface="Comic Sans MS"/>
            </a:endParaRPr>
          </a:p>
          <a:p>
            <a:pPr marL="228600" indent="-228600">
              <a:buAutoNum type="arabicParenR"/>
            </a:pPr>
            <a:endParaRPr lang="en-GB" sz="1100">
              <a:latin typeface="Comic Sans MS"/>
            </a:endParaRPr>
          </a:p>
          <a:p>
            <a:pPr marL="342900" indent="-342900">
              <a:buAutoNum type="arabicParenR"/>
            </a:pPr>
            <a:endParaRPr lang="en-GB"/>
          </a:p>
        </p:txBody>
      </p:sp>
    </p:spTree>
    <p:extLst>
      <p:ext uri="{BB962C8B-B14F-4D97-AF65-F5344CB8AC3E}">
        <p14:creationId xmlns:p14="http://schemas.microsoft.com/office/powerpoint/2010/main" val="1283407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scarves and hats&#10;&#10;AI-generated content may be incorrect.">
            <a:extLst>
              <a:ext uri="{FF2B5EF4-FFF2-40B4-BE49-F238E27FC236}">
                <a16:creationId xmlns:a16="http://schemas.microsoft.com/office/drawing/2014/main" id="{F438089F-773A-BACD-2C49-9312436F7D6D}"/>
              </a:ext>
            </a:extLst>
          </p:cNvPr>
          <p:cNvPicPr>
            <a:picLocks noChangeAspect="1"/>
          </p:cNvPicPr>
          <p:nvPr/>
        </p:nvPicPr>
        <p:blipFill>
          <a:blip r:embed="rId2"/>
          <a:stretch>
            <a:fillRect/>
          </a:stretch>
        </p:blipFill>
        <p:spPr>
          <a:xfrm>
            <a:off x="5890826" y="128"/>
            <a:ext cx="6115050" cy="5210175"/>
          </a:xfrm>
          <a:prstGeom prst="rect">
            <a:avLst/>
          </a:prstGeom>
        </p:spPr>
      </p:pic>
      <p:pic>
        <p:nvPicPr>
          <p:cNvPr id="6" name="Picture 5" descr="A screenshot of a computer&#10;&#10;AI-generated content may be incorrect.">
            <a:extLst>
              <a:ext uri="{FF2B5EF4-FFF2-40B4-BE49-F238E27FC236}">
                <a16:creationId xmlns:a16="http://schemas.microsoft.com/office/drawing/2014/main" id="{B2D11251-78BC-469A-F633-B3CDD53632E6}"/>
              </a:ext>
            </a:extLst>
          </p:cNvPr>
          <p:cNvPicPr>
            <a:picLocks noChangeAspect="1"/>
          </p:cNvPicPr>
          <p:nvPr/>
        </p:nvPicPr>
        <p:blipFill>
          <a:blip r:embed="rId3"/>
          <a:stretch>
            <a:fillRect/>
          </a:stretch>
        </p:blipFill>
        <p:spPr>
          <a:xfrm>
            <a:off x="572915" y="241986"/>
            <a:ext cx="4960466" cy="3696730"/>
          </a:xfrm>
          <a:prstGeom prst="rect">
            <a:avLst/>
          </a:prstGeom>
        </p:spPr>
      </p:pic>
      <p:pic>
        <p:nvPicPr>
          <p:cNvPr id="8" name="Picture 7" descr="A graph with a square in it&#10;&#10;AI-generated content may be incorrect.">
            <a:extLst>
              <a:ext uri="{FF2B5EF4-FFF2-40B4-BE49-F238E27FC236}">
                <a16:creationId xmlns:a16="http://schemas.microsoft.com/office/drawing/2014/main" id="{9568CADA-80EC-3E1A-0769-E5A073C707A9}"/>
              </a:ext>
            </a:extLst>
          </p:cNvPr>
          <p:cNvPicPr>
            <a:picLocks noChangeAspect="1"/>
          </p:cNvPicPr>
          <p:nvPr/>
        </p:nvPicPr>
        <p:blipFill>
          <a:blip r:embed="rId4"/>
          <a:stretch>
            <a:fillRect/>
          </a:stretch>
        </p:blipFill>
        <p:spPr>
          <a:xfrm>
            <a:off x="475735" y="3942707"/>
            <a:ext cx="5412260" cy="2586938"/>
          </a:xfrm>
          <a:prstGeom prst="rect">
            <a:avLst/>
          </a:prstGeom>
        </p:spPr>
      </p:pic>
    </p:spTree>
    <p:extLst>
      <p:ext uri="{BB962C8B-B14F-4D97-AF65-F5344CB8AC3E}">
        <p14:creationId xmlns:p14="http://schemas.microsoft.com/office/powerpoint/2010/main" val="3338543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BFB1E-877E-EA67-3E10-213D5C0A774A}"/>
              </a:ext>
            </a:extLst>
          </p:cNvPr>
          <p:cNvSpPr>
            <a:spLocks noGrp="1"/>
          </p:cNvSpPr>
          <p:nvPr>
            <p:ph type="title"/>
          </p:nvPr>
        </p:nvSpPr>
        <p:spPr/>
        <p:txBody>
          <a:bodyPr/>
          <a:lstStyle/>
          <a:p>
            <a:endParaRPr lang="en-GB"/>
          </a:p>
        </p:txBody>
      </p:sp>
      <p:pic>
        <p:nvPicPr>
          <p:cNvPr id="6" name="Picture 5" descr="A screenshot of a phone&#10;&#10;AI-generated content may be incorrect.">
            <a:extLst>
              <a:ext uri="{FF2B5EF4-FFF2-40B4-BE49-F238E27FC236}">
                <a16:creationId xmlns:a16="http://schemas.microsoft.com/office/drawing/2014/main" id="{10219245-9DBC-8C84-5C34-F12D9E66CBE9}"/>
              </a:ext>
            </a:extLst>
          </p:cNvPr>
          <p:cNvPicPr>
            <a:picLocks noChangeAspect="1"/>
          </p:cNvPicPr>
          <p:nvPr/>
        </p:nvPicPr>
        <p:blipFill>
          <a:blip r:embed="rId2"/>
          <a:stretch>
            <a:fillRect/>
          </a:stretch>
        </p:blipFill>
        <p:spPr>
          <a:xfrm>
            <a:off x="6830327" y="4671111"/>
            <a:ext cx="4524375" cy="2190750"/>
          </a:xfrm>
          <a:prstGeom prst="rect">
            <a:avLst/>
          </a:prstGeom>
        </p:spPr>
      </p:pic>
      <p:sp>
        <p:nvSpPr>
          <p:cNvPr id="3" name="TextBox 2">
            <a:extLst>
              <a:ext uri="{FF2B5EF4-FFF2-40B4-BE49-F238E27FC236}">
                <a16:creationId xmlns:a16="http://schemas.microsoft.com/office/drawing/2014/main" id="{205D246A-ABFF-7C73-C281-E86CDD5A37A3}"/>
              </a:ext>
            </a:extLst>
          </p:cNvPr>
          <p:cNvSpPr txBox="1"/>
          <p:nvPr/>
        </p:nvSpPr>
        <p:spPr>
          <a:xfrm>
            <a:off x="6220716" y="198"/>
            <a:ext cx="380913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Challenge: </a:t>
            </a:r>
          </a:p>
        </p:txBody>
      </p:sp>
      <p:pic>
        <p:nvPicPr>
          <p:cNvPr id="9" name="Picture 8" descr="A screenshot of a math test&#10;&#10;AI-generated content may be incorrect.">
            <a:extLst>
              <a:ext uri="{FF2B5EF4-FFF2-40B4-BE49-F238E27FC236}">
                <a16:creationId xmlns:a16="http://schemas.microsoft.com/office/drawing/2014/main" id="{8501973D-6379-0A61-9F73-9A8DAB1E6C71}"/>
              </a:ext>
            </a:extLst>
          </p:cNvPr>
          <p:cNvPicPr>
            <a:picLocks noChangeAspect="1"/>
          </p:cNvPicPr>
          <p:nvPr/>
        </p:nvPicPr>
        <p:blipFill>
          <a:blip r:embed="rId3"/>
          <a:stretch>
            <a:fillRect/>
          </a:stretch>
        </p:blipFill>
        <p:spPr>
          <a:xfrm>
            <a:off x="6215576" y="372248"/>
            <a:ext cx="5249304" cy="3528883"/>
          </a:xfrm>
          <a:prstGeom prst="rect">
            <a:avLst/>
          </a:prstGeom>
        </p:spPr>
      </p:pic>
      <p:sp>
        <p:nvSpPr>
          <p:cNvPr id="10" name="TextBox 9">
            <a:extLst>
              <a:ext uri="{FF2B5EF4-FFF2-40B4-BE49-F238E27FC236}">
                <a16:creationId xmlns:a16="http://schemas.microsoft.com/office/drawing/2014/main" id="{A95C7503-B987-4495-AD42-8A7CCE46F0CA}"/>
              </a:ext>
            </a:extLst>
          </p:cNvPr>
          <p:cNvSpPr txBox="1"/>
          <p:nvPr/>
        </p:nvSpPr>
        <p:spPr>
          <a:xfrm>
            <a:off x="6478148" y="4108819"/>
            <a:ext cx="380913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Mastery: </a:t>
            </a:r>
          </a:p>
        </p:txBody>
      </p:sp>
    </p:spTree>
    <p:extLst>
      <p:ext uri="{BB962C8B-B14F-4D97-AF65-F5344CB8AC3E}">
        <p14:creationId xmlns:p14="http://schemas.microsoft.com/office/powerpoint/2010/main" val="2514274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9CA9F-F416-24B1-5F5D-0CD0F3DB3254}"/>
              </a:ext>
            </a:extLst>
          </p:cNvPr>
          <p:cNvSpPr>
            <a:spLocks noGrp="1"/>
          </p:cNvSpPr>
          <p:nvPr>
            <p:ph type="title"/>
          </p:nvPr>
        </p:nvSpPr>
        <p:spPr>
          <a:xfrm>
            <a:off x="-1104" y="690"/>
            <a:ext cx="10515600" cy="1325563"/>
          </a:xfrm>
        </p:spPr>
        <p:txBody>
          <a:bodyPr/>
          <a:lstStyle/>
          <a:p>
            <a:r>
              <a:rPr lang="en-GB" u="sng"/>
              <a:t>Friday 7th February</a:t>
            </a:r>
            <a:br>
              <a:rPr lang="en-GB" u="sng"/>
            </a:br>
            <a:r>
              <a:rPr lang="en-GB" u="sng"/>
              <a:t>TBAT: Convey character's emotions.</a:t>
            </a:r>
          </a:p>
        </p:txBody>
      </p:sp>
      <p:sp>
        <p:nvSpPr>
          <p:cNvPr id="3" name="TextBox 2">
            <a:extLst>
              <a:ext uri="{FF2B5EF4-FFF2-40B4-BE49-F238E27FC236}">
                <a16:creationId xmlns:a16="http://schemas.microsoft.com/office/drawing/2014/main" id="{ADEE55B7-1032-CE48-6D12-508311A9B967}"/>
              </a:ext>
            </a:extLst>
          </p:cNvPr>
          <p:cNvSpPr txBox="1"/>
          <p:nvPr/>
        </p:nvSpPr>
        <p:spPr>
          <a:xfrm>
            <a:off x="207018" y="1393923"/>
            <a:ext cx="11772442"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dirty="0"/>
              <a:t>3 in 3</a:t>
            </a:r>
            <a:br>
              <a:rPr lang="en-GB" sz="2400" dirty="0"/>
            </a:br>
            <a:br>
              <a:rPr lang="en-GB" sz="2400" dirty="0"/>
            </a:br>
            <a:r>
              <a:rPr lang="en-GB" sz="2400" dirty="0">
                <a:ea typeface="+mn-lt"/>
                <a:cs typeface="+mn-lt"/>
              </a:rPr>
              <a:t>Ethan lounged in the leather armchair, a scowl etched deep into his face. He flicked through channels on the enormous TV, each click louder than the last. His mother stood nearby, her smile faltering as she held up a neatly wrapped gift. “It’s the latest one,” she offered hopefully. Ethan barely glanced at it. “Took you long enough,” he muttered, tossing the remote onto the floor with a thud. His father cleared his throat. “We thought you’d be excited.” Ethan rolled his eyes. “Whatever,” he drawled, already scrolling through his phone, ignoring the strained looks on their faces.</a:t>
            </a:r>
          </a:p>
          <a:p>
            <a:endParaRPr lang="en-GB" sz="2400" dirty="0"/>
          </a:p>
          <a:p>
            <a:pPr marL="342900" indent="-342900">
              <a:buAutoNum type="arabicPeriod"/>
            </a:pPr>
            <a:r>
              <a:rPr lang="en-GB" sz="2400" dirty="0"/>
              <a:t>What can you infer about Ethan from this text? Give evidence to support your answer.</a:t>
            </a:r>
          </a:p>
          <a:p>
            <a:r>
              <a:rPr lang="en-GB" sz="2400" dirty="0"/>
              <a:t>2. How are Ethan's parents feeling? How do you know?</a:t>
            </a:r>
          </a:p>
          <a:p>
            <a:r>
              <a:rPr lang="en-GB" sz="2400" dirty="0"/>
              <a:t>3. Find and copy a phrase which shows that Ethan's family could be wealthy.</a:t>
            </a:r>
          </a:p>
        </p:txBody>
      </p:sp>
    </p:spTree>
    <p:extLst>
      <p:ext uri="{BB962C8B-B14F-4D97-AF65-F5344CB8AC3E}">
        <p14:creationId xmlns:p14="http://schemas.microsoft.com/office/powerpoint/2010/main" val="1822692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F2390-E18F-1B24-67B5-89F34B09E5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B740AC-49A5-7854-FE01-EDF23309B43F}"/>
              </a:ext>
            </a:extLst>
          </p:cNvPr>
          <p:cNvSpPr>
            <a:spLocks noGrp="1"/>
          </p:cNvSpPr>
          <p:nvPr>
            <p:ph type="title"/>
          </p:nvPr>
        </p:nvSpPr>
        <p:spPr>
          <a:xfrm>
            <a:off x="-1104" y="690"/>
            <a:ext cx="10515600" cy="1325563"/>
          </a:xfrm>
        </p:spPr>
        <p:txBody>
          <a:bodyPr/>
          <a:lstStyle/>
          <a:p>
            <a:r>
              <a:rPr lang="en-GB" u="sng"/>
              <a:t>Friday 7th February</a:t>
            </a:r>
            <a:br>
              <a:rPr lang="en-GB" u="sng"/>
            </a:br>
            <a:r>
              <a:rPr lang="en-GB" u="sng"/>
              <a:t>TBAT: Convey character's emotions.</a:t>
            </a:r>
          </a:p>
        </p:txBody>
      </p:sp>
      <p:sp>
        <p:nvSpPr>
          <p:cNvPr id="3" name="TextBox 2">
            <a:extLst>
              <a:ext uri="{FF2B5EF4-FFF2-40B4-BE49-F238E27FC236}">
                <a16:creationId xmlns:a16="http://schemas.microsoft.com/office/drawing/2014/main" id="{5529DA59-B4A4-77C3-C7B7-FB756C6431CC}"/>
              </a:ext>
            </a:extLst>
          </p:cNvPr>
          <p:cNvSpPr txBox="1"/>
          <p:nvPr/>
        </p:nvSpPr>
        <p:spPr>
          <a:xfrm>
            <a:off x="207018" y="1393923"/>
            <a:ext cx="11772442"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solidFill>
                  <a:srgbClr val="0070C0"/>
                </a:solidFill>
              </a:rPr>
              <a:t>What does the phrase "</a:t>
            </a:r>
            <a:r>
              <a:rPr lang="en-GB" sz="2800" b="1" dirty="0">
                <a:solidFill>
                  <a:srgbClr val="0070C0"/>
                </a:solidFill>
              </a:rPr>
              <a:t>show not tell</a:t>
            </a:r>
            <a:r>
              <a:rPr lang="en-GB" sz="2800" dirty="0">
                <a:solidFill>
                  <a:srgbClr val="0070C0"/>
                </a:solidFill>
              </a:rPr>
              <a:t>" mean in writing? Can you give an example.</a:t>
            </a:r>
            <a:br>
              <a:rPr lang="en-GB" sz="2800" dirty="0"/>
            </a:br>
            <a:br>
              <a:rPr lang="en-GB" sz="2800" dirty="0"/>
            </a:br>
            <a:r>
              <a:rPr lang="en-GB" sz="2800" dirty="0">
                <a:solidFill>
                  <a:srgbClr val="00B050"/>
                </a:solidFill>
              </a:rPr>
              <a:t>How can you convey how a character is feeling? What features in writing can you use?</a:t>
            </a:r>
            <a:br>
              <a:rPr lang="en-GB" sz="2800" dirty="0"/>
            </a:br>
            <a:br>
              <a:rPr lang="en-GB" sz="2800" dirty="0"/>
            </a:br>
            <a:r>
              <a:rPr lang="en-GB" sz="2800" dirty="0">
                <a:solidFill>
                  <a:srgbClr val="FF0000"/>
                </a:solidFill>
              </a:rPr>
              <a:t>Which description is more interesting? Why?</a:t>
            </a:r>
            <a:br>
              <a:rPr lang="en-GB" sz="2800" dirty="0"/>
            </a:br>
            <a:br>
              <a:rPr lang="en-GB" sz="2800" dirty="0"/>
            </a:br>
            <a:r>
              <a:rPr lang="en-GB" sz="2800" i="1" dirty="0">
                <a:solidFill>
                  <a:srgbClr val="FF0000"/>
                </a:solidFill>
              </a:rPr>
              <a:t>a) John was crying because he was angry.</a:t>
            </a:r>
            <a:br>
              <a:rPr lang="en-GB" sz="2800" i="1" dirty="0"/>
            </a:br>
            <a:br>
              <a:rPr lang="en-GB" sz="2800" i="1" dirty="0"/>
            </a:br>
            <a:r>
              <a:rPr lang="en-GB" sz="2800" i="1" dirty="0">
                <a:solidFill>
                  <a:srgbClr val="FF0000"/>
                </a:solidFill>
              </a:rPr>
              <a:t>b) As he fought back the tears in his eyes, John clenched his hands into fists and began to tremble in frustration.</a:t>
            </a:r>
          </a:p>
        </p:txBody>
      </p:sp>
    </p:spTree>
    <p:extLst>
      <p:ext uri="{BB962C8B-B14F-4D97-AF65-F5344CB8AC3E}">
        <p14:creationId xmlns:p14="http://schemas.microsoft.com/office/powerpoint/2010/main" val="675711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Users\Oliver\Documents\Untitled 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5880" y="548680"/>
            <a:ext cx="5297096" cy="58326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50826" y="2926396"/>
            <a:ext cx="3108821" cy="1200329"/>
          </a:xfrm>
          <a:prstGeom prst="rect">
            <a:avLst/>
          </a:prstGeom>
          <a:noFill/>
        </p:spPr>
        <p:txBody>
          <a:bodyPr wrap="square" rtlCol="0">
            <a:spAutoFit/>
          </a:bodyPr>
          <a:lstStyle/>
          <a:p>
            <a:r>
              <a:rPr lang="en-GB" sz="2400" b="1">
                <a:solidFill>
                  <a:srgbClr val="FF0000"/>
                </a:solidFill>
              </a:rPr>
              <a:t>How do the emotions affect the face of these children?</a:t>
            </a:r>
          </a:p>
        </p:txBody>
      </p:sp>
      <p:pic>
        <p:nvPicPr>
          <p:cNvPr id="1026" name="Picture 2" descr="C:\Users\Oliver\Documents\Untitled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0825" y="260649"/>
            <a:ext cx="2891036" cy="14706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537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1545" y="650306"/>
            <a:ext cx="7746507" cy="53413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660794" y="44625"/>
            <a:ext cx="6387887" cy="461665"/>
          </a:xfrm>
          <a:prstGeom prst="rect">
            <a:avLst/>
          </a:prstGeom>
          <a:noFill/>
        </p:spPr>
        <p:txBody>
          <a:bodyPr wrap="square" rtlCol="0">
            <a:spAutoFit/>
          </a:bodyPr>
          <a:lstStyle/>
          <a:p>
            <a:r>
              <a:rPr lang="en-GB" sz="2400" b="1">
                <a:solidFill>
                  <a:srgbClr val="FF0000"/>
                </a:solidFill>
              </a:rPr>
              <a:t>How do these emotions affect body language?</a:t>
            </a:r>
          </a:p>
        </p:txBody>
      </p:sp>
    </p:spTree>
    <p:extLst>
      <p:ext uri="{BB962C8B-B14F-4D97-AF65-F5344CB8AC3E}">
        <p14:creationId xmlns:p14="http://schemas.microsoft.com/office/powerpoint/2010/main" val="1402471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687BA-0C1A-BFFD-3D59-79A6E456DFE9}"/>
              </a:ext>
            </a:extLst>
          </p:cNvPr>
          <p:cNvSpPr>
            <a:spLocks noGrp="1"/>
          </p:cNvSpPr>
          <p:nvPr>
            <p:ph type="title"/>
          </p:nvPr>
        </p:nvSpPr>
        <p:spPr/>
        <p:txBody>
          <a:bodyPr/>
          <a:lstStyle/>
          <a:p>
            <a:r>
              <a:rPr lang="en-GB">
                <a:latin typeface="Comic Sans MS"/>
              </a:rPr>
              <a:t>Spelling (Give example sentences)</a:t>
            </a:r>
          </a:p>
        </p:txBody>
      </p:sp>
      <p:sp>
        <p:nvSpPr>
          <p:cNvPr id="6" name="Content Placeholder 5">
            <a:extLst>
              <a:ext uri="{FF2B5EF4-FFF2-40B4-BE49-F238E27FC236}">
                <a16:creationId xmlns:a16="http://schemas.microsoft.com/office/drawing/2014/main" id="{3EAC4A9A-C8DA-2F86-5FA6-E8ADAB886912}"/>
              </a:ext>
            </a:extLst>
          </p:cNvPr>
          <p:cNvSpPr>
            <a:spLocks noGrp="1"/>
          </p:cNvSpPr>
          <p:nvPr>
            <p:ph idx="1"/>
          </p:nvPr>
        </p:nvSpPr>
        <p:spPr>
          <a:xfrm>
            <a:off x="838200" y="1825625"/>
            <a:ext cx="10515600" cy="4903511"/>
          </a:xfrm>
        </p:spPr>
        <p:txBody>
          <a:bodyPr vert="horz" lIns="91440" tIns="45720" rIns="91440" bIns="45720" rtlCol="0" anchor="t">
            <a:normAutofit/>
          </a:bodyPr>
          <a:lstStyle/>
          <a:p>
            <a:pPr marL="457200" indent="-457200">
              <a:buAutoNum type="arabicPeriod"/>
            </a:pPr>
            <a:r>
              <a:rPr lang="en-GB" sz="2400">
                <a:solidFill>
                  <a:srgbClr val="1C1C1C"/>
                </a:solidFill>
                <a:latin typeface="Comic Sans MS"/>
                <a:ea typeface="+mn-lt"/>
                <a:cs typeface="+mn-lt"/>
              </a:rPr>
              <a:t>altar</a:t>
            </a:r>
            <a:endParaRPr lang="en-US">
              <a:latin typeface="Comic Sans MS"/>
            </a:endParaRPr>
          </a:p>
          <a:p>
            <a:pPr>
              <a:buNone/>
            </a:pPr>
            <a:r>
              <a:rPr lang="en-GB" sz="2400">
                <a:solidFill>
                  <a:srgbClr val="1C1C1C"/>
                </a:solidFill>
                <a:latin typeface="Comic Sans MS"/>
                <a:ea typeface="+mn-lt"/>
                <a:cs typeface="+mn-lt"/>
              </a:rPr>
              <a:t>2.  alter</a:t>
            </a:r>
            <a:endParaRPr lang="en-GB">
              <a:latin typeface="Comic Sans MS"/>
            </a:endParaRPr>
          </a:p>
          <a:p>
            <a:pPr>
              <a:buNone/>
            </a:pPr>
            <a:r>
              <a:rPr lang="en-GB" sz="2400">
                <a:solidFill>
                  <a:srgbClr val="1C1C1C"/>
                </a:solidFill>
                <a:latin typeface="Comic Sans MS"/>
                <a:ea typeface="+mn-lt"/>
                <a:cs typeface="+mn-lt"/>
              </a:rPr>
              <a:t>3. ascent</a:t>
            </a:r>
            <a:endParaRPr lang="en-GB">
              <a:latin typeface="Comic Sans MS"/>
            </a:endParaRPr>
          </a:p>
          <a:p>
            <a:pPr>
              <a:buNone/>
            </a:pPr>
            <a:r>
              <a:rPr lang="en-GB" sz="2400">
                <a:solidFill>
                  <a:srgbClr val="1C1C1C"/>
                </a:solidFill>
                <a:latin typeface="Comic Sans MS"/>
                <a:ea typeface="+mn-lt"/>
                <a:cs typeface="+mn-lt"/>
              </a:rPr>
              <a:t>4. assent</a:t>
            </a:r>
            <a:endParaRPr lang="en-GB">
              <a:latin typeface="Comic Sans MS"/>
            </a:endParaRPr>
          </a:p>
          <a:p>
            <a:pPr>
              <a:buNone/>
            </a:pPr>
            <a:r>
              <a:rPr lang="en-GB" sz="2400">
                <a:solidFill>
                  <a:srgbClr val="1C1C1C"/>
                </a:solidFill>
                <a:latin typeface="Comic Sans MS"/>
                <a:ea typeface="+mn-lt"/>
                <a:cs typeface="+mn-lt"/>
              </a:rPr>
              <a:t>5. bridal</a:t>
            </a:r>
            <a:endParaRPr lang="en-GB">
              <a:latin typeface="Comic Sans MS"/>
            </a:endParaRPr>
          </a:p>
          <a:p>
            <a:pPr marL="0" indent="0">
              <a:buNone/>
            </a:pPr>
            <a:r>
              <a:rPr lang="en-GB" sz="2400">
                <a:solidFill>
                  <a:srgbClr val="1C1C1C"/>
                </a:solidFill>
                <a:latin typeface="Comic Sans MS"/>
                <a:ea typeface="+mn-lt"/>
                <a:cs typeface="+mn-lt"/>
              </a:rPr>
              <a:t>6. Bridle</a:t>
            </a:r>
            <a:endParaRPr lang="en-GB">
              <a:solidFill>
                <a:srgbClr val="000000"/>
              </a:solidFill>
              <a:latin typeface="Comic Sans MS"/>
              <a:ea typeface="+mn-lt"/>
              <a:cs typeface="+mn-lt"/>
            </a:endParaRPr>
          </a:p>
          <a:p>
            <a:pPr marL="0" indent="0">
              <a:buNone/>
            </a:pPr>
            <a:r>
              <a:rPr lang="en-GB" sz="2400">
                <a:solidFill>
                  <a:srgbClr val="1C1C1C"/>
                </a:solidFill>
                <a:latin typeface="Comic Sans MS"/>
                <a:ea typeface="+mn-lt"/>
                <a:cs typeface="+mn-lt"/>
              </a:rPr>
              <a:t>7. cereal</a:t>
            </a:r>
            <a:endParaRPr lang="en-GB">
              <a:latin typeface="Comic Sans MS"/>
            </a:endParaRPr>
          </a:p>
          <a:p>
            <a:pPr>
              <a:buNone/>
            </a:pPr>
            <a:r>
              <a:rPr lang="en-GB" sz="2400">
                <a:solidFill>
                  <a:srgbClr val="1C1C1C"/>
                </a:solidFill>
                <a:latin typeface="Comic Sans MS"/>
                <a:ea typeface="+mn-lt"/>
                <a:cs typeface="+mn-lt"/>
              </a:rPr>
              <a:t>8. serial</a:t>
            </a:r>
            <a:endParaRPr lang="en-GB">
              <a:latin typeface="Comic Sans MS"/>
            </a:endParaRPr>
          </a:p>
          <a:p>
            <a:pPr>
              <a:buNone/>
            </a:pPr>
            <a:r>
              <a:rPr lang="en-GB" sz="2400">
                <a:solidFill>
                  <a:srgbClr val="1C1C1C"/>
                </a:solidFill>
                <a:latin typeface="Comic Sans MS"/>
                <a:ea typeface="+mn-lt"/>
                <a:cs typeface="+mn-lt"/>
              </a:rPr>
              <a:t>9. compliment</a:t>
            </a:r>
            <a:endParaRPr lang="en-GB">
              <a:latin typeface="Comic Sans MS"/>
            </a:endParaRPr>
          </a:p>
          <a:p>
            <a:pPr>
              <a:buNone/>
            </a:pPr>
            <a:r>
              <a:rPr lang="en-GB" sz="2400">
                <a:solidFill>
                  <a:srgbClr val="1C1C1C"/>
                </a:solidFill>
                <a:latin typeface="Comic Sans MS"/>
                <a:ea typeface="+mn-lt"/>
                <a:cs typeface="+mn-lt"/>
              </a:rPr>
              <a:t>10. complement</a:t>
            </a:r>
            <a:endParaRPr lang="en-GB">
              <a:latin typeface="Comic Sans MS"/>
            </a:endParaRPr>
          </a:p>
          <a:p>
            <a:pPr algn="ctr">
              <a:buNone/>
            </a:pPr>
            <a:endParaRPr lang="en-GB" sz="2400">
              <a:ea typeface="+mn-lt"/>
              <a:cs typeface="+mn-lt"/>
            </a:endParaRPr>
          </a:p>
          <a:p>
            <a:pPr marL="0" indent="0">
              <a:buNone/>
            </a:pPr>
            <a:endParaRPr lang="en-GB"/>
          </a:p>
        </p:txBody>
      </p:sp>
      <p:pic>
        <p:nvPicPr>
          <p:cNvPr id="7" name="Picture 6" descr="150+ Spelling Bee Stock Illustrations, Royalty-Free Vector ...">
            <a:extLst>
              <a:ext uri="{FF2B5EF4-FFF2-40B4-BE49-F238E27FC236}">
                <a16:creationId xmlns:a16="http://schemas.microsoft.com/office/drawing/2014/main" id="{4C484D45-4980-E7B2-E3C3-14C854568306}"/>
              </a:ext>
            </a:extLst>
          </p:cNvPr>
          <p:cNvPicPr>
            <a:picLocks noChangeAspect="1"/>
          </p:cNvPicPr>
          <p:nvPr/>
        </p:nvPicPr>
        <p:blipFill>
          <a:blip r:embed="rId2"/>
          <a:stretch>
            <a:fillRect/>
          </a:stretch>
        </p:blipFill>
        <p:spPr>
          <a:xfrm>
            <a:off x="6981893" y="1962150"/>
            <a:ext cx="3694733" cy="2944743"/>
          </a:xfrm>
          <a:prstGeom prst="rect">
            <a:avLst/>
          </a:prstGeom>
        </p:spPr>
      </p:pic>
    </p:spTree>
    <p:extLst>
      <p:ext uri="{BB962C8B-B14F-4D97-AF65-F5344CB8AC3E}">
        <p14:creationId xmlns:p14="http://schemas.microsoft.com/office/powerpoint/2010/main" val="2840783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Oliver\Documents\Untitled 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521" y="332656"/>
            <a:ext cx="3903557" cy="56347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951984" y="1579477"/>
            <a:ext cx="4248472" cy="1200329"/>
          </a:xfrm>
          <a:prstGeom prst="rect">
            <a:avLst/>
          </a:prstGeom>
          <a:noFill/>
        </p:spPr>
        <p:txBody>
          <a:bodyPr wrap="square" rtlCol="0">
            <a:spAutoFit/>
          </a:bodyPr>
          <a:lstStyle/>
          <a:p>
            <a:r>
              <a:rPr lang="en-GB" sz="2400" b="1">
                <a:solidFill>
                  <a:srgbClr val="FF0000"/>
                </a:solidFill>
              </a:rPr>
              <a:t>Our bodies change when we are displaying different emotions – our </a:t>
            </a:r>
            <a:r>
              <a:rPr lang="en-GB" sz="2400" b="1">
                <a:solidFill>
                  <a:schemeClr val="accent2">
                    <a:lumMod val="50000"/>
                  </a:schemeClr>
                </a:solidFill>
              </a:rPr>
              <a:t>actions</a:t>
            </a:r>
            <a:r>
              <a:rPr lang="en-GB" sz="2400" b="1">
                <a:solidFill>
                  <a:srgbClr val="FF0000"/>
                </a:solidFill>
              </a:rPr>
              <a:t> change?</a:t>
            </a:r>
          </a:p>
        </p:txBody>
      </p:sp>
    </p:spTree>
    <p:extLst>
      <p:ext uri="{BB962C8B-B14F-4D97-AF65-F5344CB8AC3E}">
        <p14:creationId xmlns:p14="http://schemas.microsoft.com/office/powerpoint/2010/main" val="36702803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crying child&#10;&#10;AI-generated content may be incorrect.">
            <a:extLst>
              <a:ext uri="{FF2B5EF4-FFF2-40B4-BE49-F238E27FC236}">
                <a16:creationId xmlns:a16="http://schemas.microsoft.com/office/drawing/2014/main" id="{E880F600-9892-C4D9-E82E-3AB70AB14DED}"/>
              </a:ext>
            </a:extLst>
          </p:cNvPr>
          <p:cNvPicPr>
            <a:picLocks noChangeAspect="1"/>
          </p:cNvPicPr>
          <p:nvPr/>
        </p:nvPicPr>
        <p:blipFill>
          <a:blip r:embed="rId2"/>
          <a:stretch>
            <a:fillRect/>
          </a:stretch>
        </p:blipFill>
        <p:spPr>
          <a:xfrm>
            <a:off x="595312" y="614363"/>
            <a:ext cx="11001375" cy="5629275"/>
          </a:xfrm>
          <a:prstGeom prst="rect">
            <a:avLst/>
          </a:prstGeom>
        </p:spPr>
      </p:pic>
    </p:spTree>
    <p:extLst>
      <p:ext uri="{BB962C8B-B14F-4D97-AF65-F5344CB8AC3E}">
        <p14:creationId xmlns:p14="http://schemas.microsoft.com/office/powerpoint/2010/main" val="1541383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0925" y="147379"/>
            <a:ext cx="4798676" cy="46166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GB" sz="2400" b="1">
                <a:solidFill>
                  <a:schemeClr val="tx2">
                    <a:lumMod val="75000"/>
                  </a:schemeClr>
                </a:solidFill>
              </a:rPr>
              <a:t>Excited for what’s to come</a:t>
            </a:r>
          </a:p>
        </p:txBody>
      </p:sp>
      <p:sp>
        <p:nvSpPr>
          <p:cNvPr id="4" name="Rectangle 3"/>
          <p:cNvSpPr/>
          <p:nvPr/>
        </p:nvSpPr>
        <p:spPr>
          <a:xfrm>
            <a:off x="230925" y="613928"/>
            <a:ext cx="3404970" cy="369331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buFont typeface="Wingdings" panose="05000000000000000000" pitchFamily="2" charset="2"/>
              <a:buChar char="ü"/>
            </a:pPr>
            <a:r>
              <a:rPr lang="en-GB" sz="1800"/>
              <a:t>talkative, </a:t>
            </a:r>
          </a:p>
          <a:p>
            <a:pPr marL="285750" indent="-285750">
              <a:buFont typeface="Wingdings" panose="05000000000000000000" pitchFamily="2" charset="2"/>
              <a:buChar char="ü"/>
            </a:pPr>
            <a:r>
              <a:rPr lang="en-GB" sz="1800"/>
              <a:t>pacing around, </a:t>
            </a:r>
          </a:p>
          <a:p>
            <a:pPr marL="285750" indent="-285750">
              <a:buFont typeface="Wingdings" panose="05000000000000000000" pitchFamily="2" charset="2"/>
              <a:buChar char="ü"/>
            </a:pPr>
            <a:r>
              <a:rPr lang="en-GB" sz="1800"/>
              <a:t>rubbing hands, </a:t>
            </a:r>
          </a:p>
          <a:p>
            <a:pPr marL="285750" indent="-285750">
              <a:buFont typeface="Wingdings" panose="05000000000000000000" pitchFamily="2" charset="2"/>
              <a:buChar char="ü"/>
            </a:pPr>
            <a:r>
              <a:rPr lang="en-GB" sz="1800"/>
              <a:t>eyes darting around, </a:t>
            </a:r>
          </a:p>
          <a:p>
            <a:pPr marL="285750" indent="-285750">
              <a:buFont typeface="Wingdings" panose="05000000000000000000" pitchFamily="2" charset="2"/>
              <a:buChar char="ü"/>
            </a:pPr>
            <a:r>
              <a:rPr lang="en-GB" sz="1800"/>
              <a:t>big smiles, </a:t>
            </a:r>
          </a:p>
          <a:p>
            <a:pPr marL="285750" indent="-285750">
              <a:buFont typeface="Wingdings" panose="05000000000000000000" pitchFamily="2" charset="2"/>
              <a:buChar char="ü"/>
            </a:pPr>
            <a:r>
              <a:rPr lang="en-GB" sz="1800"/>
              <a:t>hugging, </a:t>
            </a:r>
          </a:p>
          <a:p>
            <a:pPr marL="285750" indent="-285750">
              <a:buFont typeface="Wingdings" panose="05000000000000000000" pitchFamily="2" charset="2"/>
              <a:buChar char="ü"/>
            </a:pPr>
            <a:r>
              <a:rPr lang="en-GB" sz="1800"/>
              <a:t>shaking hands, </a:t>
            </a:r>
          </a:p>
          <a:p>
            <a:pPr marL="285750" indent="-285750">
              <a:buFont typeface="Wingdings" panose="05000000000000000000" pitchFamily="2" charset="2"/>
              <a:buChar char="ü"/>
            </a:pPr>
            <a:r>
              <a:rPr lang="en-GB" sz="1800"/>
              <a:t>punching someone on the arm, </a:t>
            </a:r>
          </a:p>
          <a:p>
            <a:pPr marL="285750" indent="-285750">
              <a:buFont typeface="Wingdings" panose="05000000000000000000" pitchFamily="2" charset="2"/>
              <a:buChar char="ü"/>
            </a:pPr>
            <a:r>
              <a:rPr lang="en-GB" sz="1800"/>
              <a:t>giggles, </a:t>
            </a:r>
          </a:p>
          <a:p>
            <a:pPr marL="285750" indent="-285750">
              <a:buFont typeface="Wingdings" panose="05000000000000000000" pitchFamily="2" charset="2"/>
              <a:buChar char="ü"/>
            </a:pPr>
            <a:r>
              <a:rPr lang="en-GB" sz="1800"/>
              <a:t>victory dance, </a:t>
            </a:r>
          </a:p>
          <a:p>
            <a:pPr marL="285750" indent="-285750">
              <a:buFont typeface="Wingdings" panose="05000000000000000000" pitchFamily="2" charset="2"/>
              <a:buChar char="ü"/>
            </a:pPr>
            <a:r>
              <a:rPr lang="en-GB" sz="1800"/>
              <a:t>staring into the distance,</a:t>
            </a:r>
          </a:p>
          <a:p>
            <a:pPr marL="285750" indent="-285750">
              <a:buFont typeface="Wingdings" panose="05000000000000000000" pitchFamily="2" charset="2"/>
              <a:buChar char="ü"/>
            </a:pPr>
            <a:r>
              <a:rPr lang="en-GB" sz="1800"/>
              <a:t>group feeling of joy.</a:t>
            </a:r>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00627" y="143756"/>
            <a:ext cx="2091369" cy="2232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9041" y="402472"/>
            <a:ext cx="5472608"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95FF8C2F-C8FC-B5A8-B513-1D10BF61E0D3}"/>
              </a:ext>
            </a:extLst>
          </p:cNvPr>
          <p:cNvSpPr txBox="1"/>
          <p:nvPr/>
        </p:nvSpPr>
        <p:spPr>
          <a:xfrm>
            <a:off x="234620" y="4515500"/>
            <a:ext cx="11954868"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a:t>When might our main character show excitement? Look at your plan? Which paragraph?</a:t>
            </a:r>
            <a:br>
              <a:rPr lang="en-GB" sz="2000" b="1"/>
            </a:br>
            <a:br>
              <a:rPr lang="en-GB" sz="2000" b="1"/>
            </a:br>
            <a:r>
              <a:rPr lang="en-GB" sz="2000" b="1"/>
              <a:t>Add a sentence to the introduction to show your character is excited about the competition.</a:t>
            </a:r>
          </a:p>
          <a:p>
            <a:endParaRPr lang="en-GB" sz="2000" b="1"/>
          </a:p>
          <a:p>
            <a:r>
              <a:rPr lang="en-GB" sz="2000"/>
              <a:t>*If there is no room in your box, write it in your literacy book and show that it is for box 1:</a:t>
            </a:r>
            <a:br>
              <a:rPr lang="en-GB" sz="2000"/>
            </a:br>
            <a:r>
              <a:rPr lang="en-GB" sz="2000"/>
              <a:t>Box 1: Ellie began pacing around her bedroom; her eyes darting around excitedly as she began to think about her competition entry.</a:t>
            </a:r>
          </a:p>
        </p:txBody>
      </p:sp>
    </p:spTree>
    <p:extLst>
      <p:ext uri="{BB962C8B-B14F-4D97-AF65-F5344CB8AC3E}">
        <p14:creationId xmlns:p14="http://schemas.microsoft.com/office/powerpoint/2010/main" val="2513578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24086" y="260649"/>
            <a:ext cx="1559337" cy="46166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GB" sz="2400" b="1">
                <a:solidFill>
                  <a:schemeClr val="accent6">
                    <a:lumMod val="50000"/>
                  </a:schemeClr>
                </a:solidFill>
              </a:rPr>
              <a:t>Amused</a:t>
            </a:r>
          </a:p>
        </p:txBody>
      </p:sp>
      <p:sp>
        <p:nvSpPr>
          <p:cNvPr id="4" name="Rectangle 3"/>
          <p:cNvSpPr/>
          <p:nvPr/>
        </p:nvSpPr>
        <p:spPr>
          <a:xfrm>
            <a:off x="1828841" y="1268761"/>
            <a:ext cx="3384376" cy="452431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285750" indent="-285750">
              <a:buFont typeface="Wingdings" panose="05000000000000000000" pitchFamily="2" charset="2"/>
              <a:buChar char="ü"/>
            </a:pPr>
            <a:r>
              <a:rPr lang="en-GB" sz="1800"/>
              <a:t>smiling, </a:t>
            </a:r>
          </a:p>
          <a:p>
            <a:pPr marL="285750" indent="-285750">
              <a:buFont typeface="Wingdings" panose="05000000000000000000" pitchFamily="2" charset="2"/>
              <a:buChar char="ü"/>
            </a:pPr>
            <a:r>
              <a:rPr lang="en-GB" sz="1800"/>
              <a:t>eyes wide, </a:t>
            </a:r>
          </a:p>
          <a:p>
            <a:pPr marL="285750" indent="-285750">
              <a:buFont typeface="Wingdings" panose="05000000000000000000" pitchFamily="2" charset="2"/>
              <a:buChar char="ü"/>
            </a:pPr>
            <a:r>
              <a:rPr lang="en-GB" sz="1800"/>
              <a:t>head up, </a:t>
            </a:r>
          </a:p>
          <a:p>
            <a:pPr marL="285750" indent="-285750">
              <a:buFont typeface="Wingdings" panose="05000000000000000000" pitchFamily="2" charset="2"/>
              <a:buChar char="ü"/>
            </a:pPr>
            <a:r>
              <a:rPr lang="en-GB" sz="1800"/>
              <a:t>walking quickly, </a:t>
            </a:r>
          </a:p>
          <a:p>
            <a:pPr marL="285750" indent="-285750">
              <a:buFont typeface="Wingdings" panose="05000000000000000000" pitchFamily="2" charset="2"/>
              <a:buChar char="ü"/>
            </a:pPr>
            <a:r>
              <a:rPr lang="en-GB" sz="1800"/>
              <a:t>friendly, </a:t>
            </a:r>
          </a:p>
          <a:p>
            <a:pPr marL="285750" indent="-285750">
              <a:buFont typeface="Wingdings" panose="05000000000000000000" pitchFamily="2" charset="2"/>
              <a:buChar char="ü"/>
            </a:pPr>
            <a:r>
              <a:rPr lang="en-GB" sz="1800"/>
              <a:t>talkative, </a:t>
            </a:r>
          </a:p>
          <a:p>
            <a:pPr marL="285750" indent="-285750">
              <a:buFont typeface="Wingdings" panose="05000000000000000000" pitchFamily="2" charset="2"/>
              <a:buChar char="ü"/>
            </a:pPr>
            <a:r>
              <a:rPr lang="en-GB" sz="1800"/>
              <a:t>using arms a lot, </a:t>
            </a:r>
          </a:p>
          <a:p>
            <a:pPr marL="285750" indent="-285750">
              <a:buFont typeface="Wingdings" panose="05000000000000000000" pitchFamily="2" charset="2"/>
              <a:buChar char="ü"/>
            </a:pPr>
            <a:r>
              <a:rPr lang="en-GB" sz="1800"/>
              <a:t>throwing head back,  </a:t>
            </a:r>
          </a:p>
          <a:p>
            <a:pPr marL="285750" indent="-285750">
              <a:buFont typeface="Wingdings" panose="05000000000000000000" pitchFamily="2" charset="2"/>
              <a:buChar char="ü"/>
            </a:pPr>
            <a:r>
              <a:rPr lang="en-GB" sz="1800"/>
              <a:t>cupping the cheeks, </a:t>
            </a:r>
          </a:p>
          <a:p>
            <a:pPr marL="285750" indent="-285750">
              <a:buFont typeface="Wingdings" panose="05000000000000000000" pitchFamily="2" charset="2"/>
              <a:buChar char="ü"/>
            </a:pPr>
            <a:r>
              <a:rPr lang="en-GB" sz="1800"/>
              <a:t>holding ribs,  </a:t>
            </a:r>
          </a:p>
          <a:p>
            <a:pPr marL="285750" indent="-285750">
              <a:buFont typeface="Wingdings" panose="05000000000000000000" pitchFamily="2" charset="2"/>
              <a:buChar char="ü"/>
            </a:pPr>
            <a:r>
              <a:rPr lang="en-GB" sz="1800"/>
              <a:t>holding hand up to stay stop,  </a:t>
            </a:r>
          </a:p>
          <a:p>
            <a:pPr marL="285750" indent="-285750">
              <a:buFont typeface="Wingdings" panose="05000000000000000000" pitchFamily="2" charset="2"/>
              <a:buChar char="ü"/>
            </a:pPr>
            <a:r>
              <a:rPr lang="en-GB" sz="1800"/>
              <a:t>covering the mouth, </a:t>
            </a:r>
          </a:p>
          <a:p>
            <a:pPr marL="285750" indent="-285750">
              <a:buFont typeface="Wingdings" panose="05000000000000000000" pitchFamily="2" charset="2"/>
              <a:buChar char="ü"/>
            </a:pPr>
            <a:r>
              <a:rPr lang="en-GB" sz="1800"/>
              <a:t>trying to keep a straight face, </a:t>
            </a:r>
          </a:p>
          <a:p>
            <a:pPr marL="285750" indent="-285750">
              <a:buFont typeface="Wingdings" panose="05000000000000000000" pitchFamily="2" charset="2"/>
              <a:buChar char="ü"/>
            </a:pPr>
            <a:r>
              <a:rPr lang="en-GB" sz="1800"/>
              <a:t>bouncing on toes,  </a:t>
            </a:r>
          </a:p>
          <a:p>
            <a:pPr marL="285750" indent="-285750">
              <a:buFont typeface="Wingdings" panose="05000000000000000000" pitchFamily="2" charset="2"/>
              <a:buChar char="ü"/>
            </a:pPr>
            <a:r>
              <a:rPr lang="en-GB" sz="1800"/>
              <a:t>breathlessness, </a:t>
            </a:r>
          </a:p>
          <a:p>
            <a:pPr marL="285750" indent="-285750">
              <a:buFont typeface="Wingdings" panose="05000000000000000000" pitchFamily="2" charset="2"/>
              <a:buChar char="ü"/>
            </a:pPr>
            <a:r>
              <a:rPr lang="en-GB" sz="1800"/>
              <a:t>tapping with fingers.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9976" y="116633"/>
            <a:ext cx="4464496" cy="6314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0806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5016" y="157676"/>
            <a:ext cx="1170509" cy="461665"/>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GB" sz="2400" b="1">
                <a:solidFill>
                  <a:schemeClr val="tx1"/>
                </a:solidFill>
              </a:rPr>
              <a:t>Fear</a:t>
            </a:r>
          </a:p>
        </p:txBody>
      </p:sp>
      <p:sp>
        <p:nvSpPr>
          <p:cNvPr id="4" name="Rectangle 3"/>
          <p:cNvSpPr/>
          <p:nvPr/>
        </p:nvSpPr>
        <p:spPr>
          <a:xfrm>
            <a:off x="375014" y="784788"/>
            <a:ext cx="2592288" cy="424731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285750" indent="-285750">
              <a:buFont typeface="Wingdings" panose="05000000000000000000" pitchFamily="2" charset="2"/>
              <a:buChar char="ü"/>
            </a:pPr>
            <a:r>
              <a:rPr lang="en-GB" sz="1800"/>
              <a:t>dry mouth, </a:t>
            </a:r>
          </a:p>
          <a:p>
            <a:pPr marL="285750" indent="-285750">
              <a:buFont typeface="Wingdings" panose="05000000000000000000" pitchFamily="2" charset="2"/>
              <a:buChar char="ü"/>
            </a:pPr>
            <a:r>
              <a:rPr lang="en-GB" sz="1800"/>
              <a:t>biting lip, </a:t>
            </a:r>
          </a:p>
          <a:p>
            <a:pPr marL="285750" indent="-285750">
              <a:buFont typeface="Wingdings" panose="05000000000000000000" pitchFamily="2" charset="2"/>
              <a:buChar char="ü"/>
            </a:pPr>
            <a:r>
              <a:rPr lang="en-GB" sz="1800"/>
              <a:t>wanting to run, </a:t>
            </a:r>
          </a:p>
          <a:p>
            <a:pPr marL="285750" indent="-285750">
              <a:buFont typeface="Wingdings" panose="05000000000000000000" pitchFamily="2" charset="2"/>
              <a:buChar char="ü"/>
            </a:pPr>
            <a:r>
              <a:rPr lang="en-GB" sz="1800"/>
              <a:t>gasping for air, </a:t>
            </a:r>
          </a:p>
          <a:p>
            <a:pPr marL="285750" indent="-285750">
              <a:buFont typeface="Wingdings" panose="05000000000000000000" pitchFamily="2" charset="2"/>
              <a:buChar char="ü"/>
            </a:pPr>
            <a:r>
              <a:rPr lang="en-GB" sz="1800"/>
              <a:t>cold sweat, </a:t>
            </a:r>
          </a:p>
          <a:p>
            <a:pPr marL="285750" indent="-285750">
              <a:buFont typeface="Wingdings" panose="05000000000000000000" pitchFamily="2" charset="2"/>
              <a:buChar char="ü"/>
            </a:pPr>
            <a:r>
              <a:rPr lang="en-GB" sz="1800"/>
              <a:t>talking non stop, </a:t>
            </a:r>
          </a:p>
          <a:p>
            <a:pPr marL="285750" indent="-285750">
              <a:buFont typeface="Wingdings" panose="05000000000000000000" pitchFamily="2" charset="2"/>
              <a:buChar char="ü"/>
            </a:pPr>
            <a:r>
              <a:rPr lang="en-GB" sz="1800"/>
              <a:t>dizziness, </a:t>
            </a:r>
          </a:p>
          <a:p>
            <a:pPr marL="285750" indent="-285750">
              <a:buFont typeface="Wingdings" panose="05000000000000000000" pitchFamily="2" charset="2"/>
              <a:buChar char="ü"/>
            </a:pPr>
            <a:r>
              <a:rPr lang="en-GB" sz="1800"/>
              <a:t>shivery skin, </a:t>
            </a:r>
          </a:p>
          <a:p>
            <a:pPr marL="285750" indent="-285750">
              <a:buFont typeface="Wingdings" panose="05000000000000000000" pitchFamily="2" charset="2"/>
              <a:buChar char="ü"/>
            </a:pPr>
            <a:r>
              <a:rPr lang="en-GB" sz="1800"/>
              <a:t>flinching at noises, </a:t>
            </a:r>
          </a:p>
          <a:p>
            <a:pPr marL="285750" indent="-285750">
              <a:buFont typeface="Wingdings" panose="05000000000000000000" pitchFamily="2" charset="2"/>
              <a:buChar char="ü"/>
            </a:pPr>
            <a:r>
              <a:rPr lang="en-GB" sz="1800"/>
              <a:t>shaking, </a:t>
            </a:r>
          </a:p>
          <a:p>
            <a:pPr marL="285750" indent="-285750">
              <a:buFont typeface="Wingdings" panose="05000000000000000000" pitchFamily="2" charset="2"/>
              <a:buChar char="ü"/>
            </a:pPr>
            <a:r>
              <a:rPr lang="en-GB" sz="1800"/>
              <a:t>shrill voice, </a:t>
            </a:r>
          </a:p>
          <a:p>
            <a:pPr marL="285750" indent="-285750">
              <a:buFont typeface="Wingdings" panose="05000000000000000000" pitchFamily="2" charset="2"/>
              <a:buChar char="ü"/>
            </a:pPr>
            <a:r>
              <a:rPr lang="en-GB" sz="1800"/>
              <a:t>stuttering voice.</a:t>
            </a:r>
          </a:p>
          <a:p>
            <a:pPr marL="285750" indent="-285750">
              <a:buFont typeface="Wingdings" panose="05000000000000000000" pitchFamily="2" charset="2"/>
              <a:buChar char="ü"/>
            </a:pPr>
            <a:r>
              <a:rPr lang="en-GB" sz="1800"/>
              <a:t>crouching</a:t>
            </a:r>
          </a:p>
          <a:p>
            <a:pPr marL="285750" indent="-285750">
              <a:buFont typeface="Wingdings" panose="05000000000000000000" pitchFamily="2" charset="2"/>
              <a:buChar char="ü"/>
            </a:pPr>
            <a:r>
              <a:rPr lang="en-GB" sz="1800"/>
              <a:t>tip-toeing</a:t>
            </a:r>
          </a:p>
          <a:p>
            <a:pPr marL="285750" indent="-285750">
              <a:buFont typeface="Wingdings" panose="05000000000000000000" pitchFamily="2" charset="2"/>
              <a:buChar char="ü"/>
            </a:pPr>
            <a:r>
              <a:rPr lang="en-GB" sz="1800"/>
              <a:t>hands up</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3912" y="158448"/>
            <a:ext cx="4392488" cy="6213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0781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75521" y="260649"/>
            <a:ext cx="1272272"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GB" sz="2400" b="1">
                <a:solidFill>
                  <a:srgbClr val="FF0000"/>
                </a:solidFill>
              </a:rPr>
              <a:t>Anger</a:t>
            </a:r>
          </a:p>
        </p:txBody>
      </p:sp>
      <p:sp>
        <p:nvSpPr>
          <p:cNvPr id="4" name="Rectangle 3"/>
          <p:cNvSpPr/>
          <p:nvPr/>
        </p:nvSpPr>
        <p:spPr>
          <a:xfrm>
            <a:off x="1775520" y="1031557"/>
            <a:ext cx="3312368" cy="286232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285750" indent="-285750">
              <a:buFont typeface="Wingdings" panose="05000000000000000000" pitchFamily="2" charset="2"/>
              <a:buChar char="ü"/>
            </a:pPr>
            <a:r>
              <a:rPr lang="en-GB" sz="1800"/>
              <a:t>breathing deeply, </a:t>
            </a:r>
          </a:p>
          <a:p>
            <a:pPr marL="285750" indent="-285750">
              <a:buFont typeface="Wingdings" panose="05000000000000000000" pitchFamily="2" charset="2"/>
              <a:buChar char="ü"/>
            </a:pPr>
            <a:r>
              <a:rPr lang="en-GB" sz="1800"/>
              <a:t>picking fights, </a:t>
            </a:r>
          </a:p>
          <a:p>
            <a:pPr marL="285750" indent="-285750">
              <a:buFont typeface="Wingdings" panose="05000000000000000000" pitchFamily="2" charset="2"/>
              <a:buChar char="ü"/>
            </a:pPr>
            <a:r>
              <a:rPr lang="en-GB" sz="1800"/>
              <a:t>sarcasm, </a:t>
            </a:r>
          </a:p>
          <a:p>
            <a:pPr marL="285750" indent="-285750">
              <a:buFont typeface="Wingdings" panose="05000000000000000000" pitchFamily="2" charset="2"/>
              <a:buChar char="ü"/>
            </a:pPr>
            <a:r>
              <a:rPr lang="en-GB" sz="1800"/>
              <a:t>pounding fists, </a:t>
            </a:r>
          </a:p>
          <a:p>
            <a:pPr marL="285750" indent="-285750">
              <a:buFont typeface="Wingdings" panose="05000000000000000000" pitchFamily="2" charset="2"/>
              <a:buChar char="ü"/>
            </a:pPr>
            <a:r>
              <a:rPr lang="en-GB" sz="1800"/>
              <a:t>prodding finger,</a:t>
            </a:r>
          </a:p>
          <a:p>
            <a:pPr marL="285750" indent="-285750">
              <a:buFont typeface="Wingdings" panose="05000000000000000000" pitchFamily="2" charset="2"/>
              <a:buChar char="ü"/>
            </a:pPr>
            <a:r>
              <a:rPr lang="en-GB" sz="1800"/>
              <a:t>deeper louder voice, </a:t>
            </a:r>
          </a:p>
          <a:p>
            <a:pPr marL="285750" indent="-285750">
              <a:buFont typeface="Wingdings" panose="05000000000000000000" pitchFamily="2" charset="2"/>
              <a:buChar char="ü"/>
            </a:pPr>
            <a:r>
              <a:rPr lang="en-GB" sz="1800"/>
              <a:t>shoulders and head forward, </a:t>
            </a:r>
          </a:p>
          <a:p>
            <a:pPr marL="285750" indent="-285750">
              <a:buFont typeface="Wingdings" panose="05000000000000000000" pitchFamily="2" charset="2"/>
              <a:buChar char="ü"/>
            </a:pPr>
            <a:r>
              <a:rPr lang="en-GB" sz="1800"/>
              <a:t>eyes wide and glaring,  </a:t>
            </a:r>
          </a:p>
          <a:p>
            <a:pPr marL="285750" indent="-285750">
              <a:buFont typeface="Wingdings" panose="05000000000000000000" pitchFamily="2" charset="2"/>
              <a:buChar char="ü"/>
            </a:pPr>
            <a:r>
              <a:rPr lang="en-GB" sz="1800"/>
              <a:t>hands forward in fists, </a:t>
            </a:r>
          </a:p>
          <a:p>
            <a:pPr marL="285750" indent="-285750">
              <a:buFont typeface="Wingdings" panose="05000000000000000000" pitchFamily="2" charset="2"/>
              <a:buChar char="ü"/>
            </a:pPr>
            <a:r>
              <a:rPr lang="en-GB" sz="1800"/>
              <a:t>red face.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4311" y="219606"/>
            <a:ext cx="4536504" cy="641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B25C91CD-ACEC-284A-7F2C-C77ED523855B}"/>
              </a:ext>
            </a:extLst>
          </p:cNvPr>
          <p:cNvSpPr txBox="1"/>
          <p:nvPr/>
        </p:nvSpPr>
        <p:spPr>
          <a:xfrm>
            <a:off x="234620" y="4855311"/>
            <a:ext cx="6003031"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a:t>When might our main character show anger? Look at your plan? Which paragraph?</a:t>
            </a:r>
            <a:br>
              <a:rPr lang="en-GB" sz="2000" b="1"/>
            </a:br>
            <a:br>
              <a:rPr lang="en-GB" sz="2000" b="1"/>
            </a:br>
            <a:r>
              <a:rPr lang="en-GB" sz="2000" b="1"/>
              <a:t>Add a sentence to the box which announces the unworthy winner to show your character is angry.</a:t>
            </a:r>
          </a:p>
        </p:txBody>
      </p:sp>
    </p:spTree>
    <p:extLst>
      <p:ext uri="{BB962C8B-B14F-4D97-AF65-F5344CB8AC3E}">
        <p14:creationId xmlns:p14="http://schemas.microsoft.com/office/powerpoint/2010/main" val="12821819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75520" y="260648"/>
            <a:ext cx="1138617"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GB" sz="1800" b="1">
                <a:solidFill>
                  <a:srgbClr val="7030A0"/>
                </a:solidFill>
              </a:rPr>
              <a:t>Shock</a:t>
            </a:r>
          </a:p>
        </p:txBody>
      </p:sp>
      <p:sp>
        <p:nvSpPr>
          <p:cNvPr id="4" name="Rectangle 3"/>
          <p:cNvSpPr/>
          <p:nvPr/>
        </p:nvSpPr>
        <p:spPr>
          <a:xfrm>
            <a:off x="1775520" y="897692"/>
            <a:ext cx="4104529" cy="369331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285750" indent="-285750">
              <a:buFont typeface="Wingdings" panose="05000000000000000000" pitchFamily="2" charset="2"/>
              <a:buChar char="ü"/>
            </a:pPr>
            <a:r>
              <a:rPr lang="en-GB" sz="1800"/>
              <a:t>yelp or light scream, </a:t>
            </a:r>
          </a:p>
          <a:p>
            <a:pPr marL="285750" indent="-285750">
              <a:buFont typeface="Wingdings" panose="05000000000000000000" pitchFamily="2" charset="2"/>
              <a:buChar char="ü"/>
            </a:pPr>
            <a:r>
              <a:rPr lang="en-GB" sz="1800"/>
              <a:t>stiffening posture, </a:t>
            </a:r>
          </a:p>
          <a:p>
            <a:pPr marL="285750" indent="-285750">
              <a:buFont typeface="Wingdings" panose="05000000000000000000" pitchFamily="2" charset="2"/>
              <a:buChar char="ü"/>
            </a:pPr>
            <a:r>
              <a:rPr lang="en-GB" sz="1800"/>
              <a:t>sudden coldness,  </a:t>
            </a:r>
          </a:p>
          <a:p>
            <a:pPr marL="285750" indent="-285750">
              <a:buFont typeface="Wingdings" panose="05000000000000000000" pitchFamily="2" charset="2"/>
              <a:buChar char="ü"/>
            </a:pPr>
            <a:r>
              <a:rPr lang="en-GB" sz="1800"/>
              <a:t>eyes wide and water, </a:t>
            </a:r>
          </a:p>
          <a:p>
            <a:pPr marL="285750" indent="-285750">
              <a:buFont typeface="Wingdings" panose="05000000000000000000" pitchFamily="2" charset="2"/>
              <a:buChar char="ü"/>
            </a:pPr>
            <a:r>
              <a:rPr lang="en-GB" sz="1800"/>
              <a:t>head darting left and right</a:t>
            </a:r>
          </a:p>
          <a:p>
            <a:pPr marL="285750" indent="-285750">
              <a:buFont typeface="Wingdings" panose="05000000000000000000" pitchFamily="2" charset="2"/>
              <a:buChar char="ü"/>
            </a:pPr>
            <a:r>
              <a:rPr lang="en-GB" sz="1800"/>
              <a:t>hand against chest,  </a:t>
            </a:r>
          </a:p>
          <a:p>
            <a:pPr marL="285750" indent="-285750">
              <a:buFont typeface="Wingdings" panose="05000000000000000000" pitchFamily="2" charset="2"/>
              <a:buChar char="ü"/>
            </a:pPr>
            <a:r>
              <a:rPr lang="en-GB" sz="1800"/>
              <a:t>hand against throat, </a:t>
            </a:r>
          </a:p>
          <a:p>
            <a:pPr marL="285750" indent="-285750">
              <a:buFont typeface="Wingdings" panose="05000000000000000000" pitchFamily="2" charset="2"/>
              <a:buChar char="ü"/>
            </a:pPr>
            <a:r>
              <a:rPr lang="en-GB" sz="1800"/>
              <a:t>shaky soft voice, </a:t>
            </a:r>
          </a:p>
          <a:p>
            <a:pPr marL="285750" indent="-285750">
              <a:buFont typeface="Wingdings" panose="05000000000000000000" pitchFamily="2" charset="2"/>
              <a:buChar char="ü"/>
            </a:pPr>
            <a:r>
              <a:rPr lang="en-GB" sz="1800"/>
              <a:t>grabbing someone’s arm  for comfort,  </a:t>
            </a:r>
          </a:p>
          <a:p>
            <a:pPr marL="285750" indent="-285750">
              <a:buFont typeface="Wingdings" panose="05000000000000000000" pitchFamily="2" charset="2"/>
              <a:buChar char="ü"/>
            </a:pPr>
            <a:r>
              <a:rPr lang="en-GB" sz="1800"/>
              <a:t>heavy feeling in the stomach,  </a:t>
            </a:r>
          </a:p>
          <a:p>
            <a:pPr marL="285750" indent="-285750">
              <a:buFont typeface="Wingdings" panose="05000000000000000000" pitchFamily="2" charset="2"/>
              <a:buChar char="ü"/>
            </a:pPr>
            <a:r>
              <a:rPr lang="en-GB" sz="1800"/>
              <a:t>tingling skin, </a:t>
            </a:r>
          </a:p>
          <a:p>
            <a:pPr marL="285750" indent="-285750">
              <a:buFont typeface="Wingdings" panose="05000000000000000000" pitchFamily="2" charset="2"/>
              <a:buChar char="ü"/>
            </a:pPr>
            <a:r>
              <a:rPr lang="en-GB" sz="1800"/>
              <a:t>asking who, what, why questions.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3407" y="257933"/>
            <a:ext cx="819150"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5913" y="258859"/>
            <a:ext cx="3654666" cy="4300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80E2BFD8-20A2-5A27-19AB-C328DAD75DB0}"/>
              </a:ext>
            </a:extLst>
          </p:cNvPr>
          <p:cNvSpPr txBox="1"/>
          <p:nvPr/>
        </p:nvSpPr>
        <p:spPr>
          <a:xfrm>
            <a:off x="234620" y="4855311"/>
            <a:ext cx="6003031"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a:t>When might our main character show that they are shocked? Look at your plan? Which paragraph?</a:t>
            </a:r>
            <a:br>
              <a:rPr lang="en-GB" sz="2000" b="1"/>
            </a:br>
            <a:br>
              <a:rPr lang="en-GB" sz="2000" b="1"/>
            </a:br>
            <a:r>
              <a:rPr lang="en-GB" sz="2000" b="1"/>
              <a:t>Add a sentence to one of the boxes to show your character is shocked about the competition.</a:t>
            </a:r>
          </a:p>
        </p:txBody>
      </p:sp>
    </p:spTree>
    <p:extLst>
      <p:ext uri="{BB962C8B-B14F-4D97-AF65-F5344CB8AC3E}">
        <p14:creationId xmlns:p14="http://schemas.microsoft.com/office/powerpoint/2010/main" val="33239177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6339" y="322432"/>
            <a:ext cx="1229722" cy="46166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GB" sz="2400" b="1">
                <a:solidFill>
                  <a:schemeClr val="tx2">
                    <a:lumMod val="75000"/>
                  </a:schemeClr>
                </a:solidFill>
              </a:rPr>
              <a:t>Relief</a:t>
            </a:r>
          </a:p>
        </p:txBody>
      </p:sp>
      <p:sp>
        <p:nvSpPr>
          <p:cNvPr id="3" name="Rectangle 2"/>
          <p:cNvSpPr/>
          <p:nvPr/>
        </p:nvSpPr>
        <p:spPr>
          <a:xfrm>
            <a:off x="1786113" y="1374715"/>
            <a:ext cx="4032448" cy="258532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285750" indent="-285750">
              <a:buFont typeface="Wingdings" panose="05000000000000000000" pitchFamily="2" charset="2"/>
              <a:buChar char="ü"/>
            </a:pPr>
            <a:r>
              <a:rPr lang="en-GB" sz="1800"/>
              <a:t>smiling</a:t>
            </a:r>
          </a:p>
          <a:p>
            <a:pPr marL="285750" indent="-285750">
              <a:buFont typeface="Wingdings" panose="05000000000000000000" pitchFamily="2" charset="2"/>
              <a:buChar char="ü"/>
            </a:pPr>
            <a:r>
              <a:rPr lang="en-GB" sz="1800"/>
              <a:t>wide grinning eyes</a:t>
            </a:r>
          </a:p>
          <a:p>
            <a:pPr marL="285750" indent="-285750">
              <a:buFont typeface="Wingdings" panose="05000000000000000000" pitchFamily="2" charset="2"/>
              <a:buChar char="ü"/>
            </a:pPr>
            <a:r>
              <a:rPr lang="en-GB" sz="1800"/>
              <a:t>eyes closed</a:t>
            </a:r>
          </a:p>
          <a:p>
            <a:pPr marL="285750" indent="-285750">
              <a:buFont typeface="Wingdings" panose="05000000000000000000" pitchFamily="2" charset="2"/>
              <a:buChar char="ü"/>
            </a:pPr>
            <a:r>
              <a:rPr lang="en-GB" sz="1800"/>
              <a:t>hand holding brow</a:t>
            </a:r>
          </a:p>
          <a:p>
            <a:pPr marL="285750" indent="-285750">
              <a:buFont typeface="Wingdings" panose="05000000000000000000" pitchFamily="2" charset="2"/>
              <a:buChar char="ü"/>
            </a:pPr>
            <a:r>
              <a:rPr lang="en-GB" sz="1800"/>
              <a:t>blowing air out of mouth</a:t>
            </a:r>
          </a:p>
          <a:p>
            <a:pPr marL="285750" indent="-285750">
              <a:buFont typeface="Wingdings" panose="05000000000000000000" pitchFamily="2" charset="2"/>
              <a:buChar char="ü"/>
            </a:pPr>
            <a:r>
              <a:rPr lang="en-GB" sz="1800"/>
              <a:t>holding hair with both hands</a:t>
            </a:r>
          </a:p>
          <a:p>
            <a:pPr marL="285750" indent="-285750">
              <a:buFont typeface="Wingdings" panose="05000000000000000000" pitchFamily="2" charset="2"/>
              <a:buChar char="ü"/>
            </a:pPr>
            <a:r>
              <a:rPr lang="en-GB" sz="1800"/>
              <a:t>mouth open, hands wide</a:t>
            </a:r>
          </a:p>
          <a:p>
            <a:pPr marL="285750" indent="-285750">
              <a:buFont typeface="Wingdings" panose="05000000000000000000" pitchFamily="2" charset="2"/>
              <a:buChar char="ü"/>
            </a:pPr>
            <a:r>
              <a:rPr lang="en-GB" sz="1800"/>
              <a:t>shaking head, disbelief</a:t>
            </a:r>
          </a:p>
          <a:p>
            <a:pPr marL="285750" indent="-285750">
              <a:buFont typeface="Wingdings" panose="05000000000000000000" pitchFamily="2" charset="2"/>
              <a:buChar char="ü"/>
            </a:pPr>
            <a:r>
              <a:rPr lang="en-GB" sz="1800"/>
              <a:t>laughter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0016" y="343496"/>
            <a:ext cx="1514476" cy="13573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0217" y="471001"/>
            <a:ext cx="2385449" cy="23348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4375" y="4653136"/>
            <a:ext cx="2281290" cy="19046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2549" y="3564653"/>
            <a:ext cx="1905000" cy="2857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49716" y="2631674"/>
            <a:ext cx="2883224" cy="18761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5F4E4FF2-74DD-8771-5817-1A1F5FCB09F9}"/>
              </a:ext>
            </a:extLst>
          </p:cNvPr>
          <p:cNvSpPr txBox="1"/>
          <p:nvPr/>
        </p:nvSpPr>
        <p:spPr>
          <a:xfrm>
            <a:off x="234620" y="4505203"/>
            <a:ext cx="4015652"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a:t>When might our main character feel relieved? Look at your plan? Which paragraph?</a:t>
            </a:r>
            <a:br>
              <a:rPr lang="en-GB" sz="2000" b="1"/>
            </a:br>
            <a:br>
              <a:rPr lang="en-GB" sz="2000" b="1"/>
            </a:br>
            <a:r>
              <a:rPr lang="en-GB" sz="2000" b="1"/>
              <a:t>Add a sentence to one of your winner announcement boxes to show your character is relieved.</a:t>
            </a:r>
          </a:p>
        </p:txBody>
      </p:sp>
    </p:spTree>
    <p:extLst>
      <p:ext uri="{BB962C8B-B14F-4D97-AF65-F5344CB8AC3E}">
        <p14:creationId xmlns:p14="http://schemas.microsoft.com/office/powerpoint/2010/main" val="17746313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7528" y="116632"/>
            <a:ext cx="8352928"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sz="2000" b="1">
                <a:solidFill>
                  <a:schemeClr val="tx2">
                    <a:lumMod val="75000"/>
                  </a:schemeClr>
                </a:solidFill>
              </a:rPr>
              <a:t>A good writer shows emotions through ‘</a:t>
            </a:r>
            <a:r>
              <a:rPr lang="en-GB" sz="2000" b="1" u="sng">
                <a:solidFill>
                  <a:schemeClr val="tx2">
                    <a:lumMod val="75000"/>
                  </a:schemeClr>
                </a:solidFill>
              </a:rPr>
              <a:t>actions</a:t>
            </a:r>
            <a:r>
              <a:rPr lang="en-GB" sz="2000" b="1">
                <a:solidFill>
                  <a:schemeClr val="tx2">
                    <a:lumMod val="75000"/>
                  </a:schemeClr>
                </a:solidFill>
              </a:rPr>
              <a:t>’ rather than using the emotional word.</a:t>
            </a:r>
          </a:p>
        </p:txBody>
      </p:sp>
      <p:graphicFrame>
        <p:nvGraphicFramePr>
          <p:cNvPr id="6" name="Table 5"/>
          <p:cNvGraphicFramePr>
            <a:graphicFrameLocks noGrp="1"/>
          </p:cNvGraphicFramePr>
          <p:nvPr>
            <p:extLst>
              <p:ext uri="{D42A27DB-BD31-4B8C-83A1-F6EECF244321}">
                <p14:modId xmlns:p14="http://schemas.microsoft.com/office/powerpoint/2010/main" val="1136933767"/>
              </p:ext>
            </p:extLst>
          </p:nvPr>
        </p:nvGraphicFramePr>
        <p:xfrm>
          <a:off x="51486" y="823783"/>
          <a:ext cx="12148105" cy="4693920"/>
        </p:xfrm>
        <a:graphic>
          <a:graphicData uri="http://schemas.openxmlformats.org/drawingml/2006/table">
            <a:tbl>
              <a:tblPr firstRow="1" bandRow="1">
                <a:tableStyleId>{5940675A-B579-460E-94D1-54222C63F5DA}</a:tableStyleId>
              </a:tblPr>
              <a:tblGrid>
                <a:gridCol w="1974066">
                  <a:extLst>
                    <a:ext uri="{9D8B030D-6E8A-4147-A177-3AD203B41FA5}">
                      <a16:colId xmlns:a16="http://schemas.microsoft.com/office/drawing/2014/main" val="20000"/>
                    </a:ext>
                  </a:extLst>
                </a:gridCol>
                <a:gridCol w="10174039">
                  <a:extLst>
                    <a:ext uri="{9D8B030D-6E8A-4147-A177-3AD203B41FA5}">
                      <a16:colId xmlns:a16="http://schemas.microsoft.com/office/drawing/2014/main" val="20001"/>
                    </a:ext>
                  </a:extLst>
                </a:gridCol>
              </a:tblGrid>
              <a:tr h="240239">
                <a:tc>
                  <a:txBody>
                    <a:bodyPr/>
                    <a:lstStyle/>
                    <a:p>
                      <a:r>
                        <a:rPr lang="en-GB" sz="1600" b="1"/>
                        <a:t>Emotion</a:t>
                      </a:r>
                      <a:endParaRPr lang="en-GB" sz="1600" b="1">
                        <a:solidFill>
                          <a:srgbClr val="7030A0"/>
                        </a:solidFill>
                      </a:endParaRPr>
                    </a:p>
                  </a:txBody>
                  <a:tcPr/>
                </a:tc>
                <a:tc>
                  <a:txBody>
                    <a:bodyPr/>
                    <a:lstStyle/>
                    <a:p>
                      <a:r>
                        <a:rPr lang="en-GB" sz="1600" b="1"/>
                        <a:t>Actions</a:t>
                      </a:r>
                      <a:endParaRPr lang="en-GB" sz="1600" b="1">
                        <a:solidFill>
                          <a:srgbClr val="7030A0"/>
                        </a:solidFill>
                      </a:endParaRPr>
                    </a:p>
                  </a:txBody>
                  <a:tcPr/>
                </a:tc>
                <a:extLst>
                  <a:ext uri="{0D108BD9-81ED-4DB2-BD59-A6C34878D82A}">
                    <a16:rowId xmlns:a16="http://schemas.microsoft.com/office/drawing/2014/main" val="10000"/>
                  </a:ext>
                </a:extLst>
              </a:tr>
              <a:tr h="462684">
                <a:tc>
                  <a:txBody>
                    <a:bodyPr/>
                    <a:lstStyle/>
                    <a:p>
                      <a:r>
                        <a:rPr lang="en-GB" sz="1400" b="1"/>
                        <a:t>Amused</a:t>
                      </a:r>
                      <a:endParaRPr lang="en-GB" sz="1400" b="1">
                        <a:solidFill>
                          <a:schemeClr val="accent2">
                            <a:lumMod val="50000"/>
                          </a:schemeClr>
                        </a:solidFill>
                      </a:endParaRPr>
                    </a:p>
                  </a:txBody>
                  <a:tcPr/>
                </a:tc>
                <a:tc>
                  <a:txBody>
                    <a:bodyPr/>
                    <a:lstStyle/>
                    <a:p>
                      <a:r>
                        <a:rPr lang="en-GB" sz="1400"/>
                        <a:t>Smiling, eyes wide, head up, walking quickly, friendly, talkative,</a:t>
                      </a:r>
                      <a:r>
                        <a:rPr lang="en-GB" sz="1400" baseline="0"/>
                        <a:t> using arms a lot, throwing head back,  cupping the cheeks, holding ribs,  holding hand up to stay stop,  covering the mouth, trying to keep a straight face, bouncing on toes,  breathlessness, tapping with fingers.</a:t>
                      </a:r>
                      <a:endParaRPr lang="en-GB" sz="1400"/>
                    </a:p>
                  </a:txBody>
                  <a:tcPr/>
                </a:tc>
                <a:extLst>
                  <a:ext uri="{0D108BD9-81ED-4DB2-BD59-A6C34878D82A}">
                    <a16:rowId xmlns:a16="http://schemas.microsoft.com/office/drawing/2014/main" val="10001"/>
                  </a:ext>
                </a:extLst>
              </a:tr>
              <a:tr h="329218">
                <a:tc>
                  <a:txBody>
                    <a:bodyPr/>
                    <a:lstStyle/>
                    <a:p>
                      <a:r>
                        <a:rPr lang="en-GB" sz="1400" b="1"/>
                        <a:t>Fear</a:t>
                      </a:r>
                      <a:endParaRPr lang="en-GB" sz="1400" b="1">
                        <a:solidFill>
                          <a:schemeClr val="accent2">
                            <a:lumMod val="50000"/>
                          </a:schemeClr>
                        </a:solidFill>
                      </a:endParaRPr>
                    </a:p>
                  </a:txBody>
                  <a:tcPr/>
                </a:tc>
                <a:tc>
                  <a:txBody>
                    <a:bodyPr/>
                    <a:lstStyle/>
                    <a:p>
                      <a:r>
                        <a:rPr lang="en-GB" sz="1400"/>
                        <a:t>Dry mouth, biting lip, wanting</a:t>
                      </a:r>
                      <a:r>
                        <a:rPr lang="en-GB" sz="1400" baseline="0"/>
                        <a:t> to run, gasping for air, cold sweat, talking non stop, dizziness, shivery skin, flinching at noises, shaking, shrill voice, stuttering voice.</a:t>
                      </a:r>
                      <a:endParaRPr lang="en-GB" sz="1400"/>
                    </a:p>
                  </a:txBody>
                  <a:tcPr/>
                </a:tc>
                <a:extLst>
                  <a:ext uri="{0D108BD9-81ED-4DB2-BD59-A6C34878D82A}">
                    <a16:rowId xmlns:a16="http://schemas.microsoft.com/office/drawing/2014/main" val="10002"/>
                  </a:ext>
                </a:extLst>
              </a:tr>
              <a:tr h="329218">
                <a:tc>
                  <a:txBody>
                    <a:bodyPr/>
                    <a:lstStyle/>
                    <a:p>
                      <a:r>
                        <a:rPr lang="en-GB" sz="1400" b="1"/>
                        <a:t>Anger</a:t>
                      </a:r>
                      <a:endParaRPr lang="en-GB" sz="1400" b="1">
                        <a:solidFill>
                          <a:schemeClr val="accent2">
                            <a:lumMod val="50000"/>
                          </a:schemeClr>
                        </a:solidFill>
                      </a:endParaRPr>
                    </a:p>
                  </a:txBody>
                  <a:tcPr/>
                </a:tc>
                <a:tc>
                  <a:txBody>
                    <a:bodyPr/>
                    <a:lstStyle/>
                    <a:p>
                      <a:r>
                        <a:rPr lang="en-GB" sz="1400"/>
                        <a:t>Breathing deeply, picking fights, sarcasm, pounding fists, deeper louder</a:t>
                      </a:r>
                      <a:r>
                        <a:rPr lang="en-GB" sz="1400" baseline="0"/>
                        <a:t> voice, shoulders and head forward, eyes wide and glaring, </a:t>
                      </a:r>
                      <a:r>
                        <a:rPr lang="en-GB" sz="1400"/>
                        <a:t> hands forward in fists, red</a:t>
                      </a:r>
                      <a:r>
                        <a:rPr lang="en-GB" sz="1400" baseline="0"/>
                        <a:t> face.</a:t>
                      </a:r>
                      <a:endParaRPr lang="en-GB" sz="1400"/>
                    </a:p>
                  </a:txBody>
                  <a:tcPr/>
                </a:tc>
                <a:extLst>
                  <a:ext uri="{0D108BD9-81ED-4DB2-BD59-A6C34878D82A}">
                    <a16:rowId xmlns:a16="http://schemas.microsoft.com/office/drawing/2014/main" val="10003"/>
                  </a:ext>
                </a:extLst>
              </a:tr>
              <a:tr h="462684">
                <a:tc>
                  <a:txBody>
                    <a:bodyPr/>
                    <a:lstStyle/>
                    <a:p>
                      <a:r>
                        <a:rPr lang="en-GB" sz="1400" b="1"/>
                        <a:t>Shock or Surprise</a:t>
                      </a:r>
                      <a:endParaRPr lang="en-GB" sz="1400" b="1">
                        <a:solidFill>
                          <a:schemeClr val="accent2">
                            <a:lumMod val="50000"/>
                          </a:schemeClr>
                        </a:solidFill>
                      </a:endParaRPr>
                    </a:p>
                  </a:txBody>
                  <a:tcPr/>
                </a:tc>
                <a:tc>
                  <a:txBody>
                    <a:bodyPr/>
                    <a:lstStyle/>
                    <a:p>
                      <a:r>
                        <a:rPr lang="en-GB" sz="1400"/>
                        <a:t>Yelp, stiffening posture, sudden coldness,  eyes water, hand against chest,  hand against throat, shaky soft voice,</a:t>
                      </a:r>
                      <a:r>
                        <a:rPr lang="en-GB" sz="1400" baseline="0"/>
                        <a:t> grabbing someone for comfort,  heavy feeling in the stomach,  tingling skin, asking who, what, why questions.</a:t>
                      </a:r>
                      <a:endParaRPr lang="en-GB" sz="1400"/>
                    </a:p>
                  </a:txBody>
                  <a:tcPr/>
                </a:tc>
                <a:extLst>
                  <a:ext uri="{0D108BD9-81ED-4DB2-BD59-A6C34878D82A}">
                    <a16:rowId xmlns:a16="http://schemas.microsoft.com/office/drawing/2014/main" val="10004"/>
                  </a:ext>
                </a:extLst>
              </a:tr>
              <a:tr h="329218">
                <a:tc>
                  <a:txBody>
                    <a:bodyPr/>
                    <a:lstStyle/>
                    <a:p>
                      <a:r>
                        <a:rPr lang="en-GB" sz="1400" b="1"/>
                        <a:t>Curiosity</a:t>
                      </a:r>
                      <a:endParaRPr lang="en-GB" sz="1400" b="1">
                        <a:solidFill>
                          <a:schemeClr val="accent2">
                            <a:lumMod val="50000"/>
                          </a:schemeClr>
                        </a:solidFill>
                      </a:endParaRPr>
                    </a:p>
                  </a:txBody>
                  <a:tcPr/>
                </a:tc>
                <a:tc>
                  <a:txBody>
                    <a:bodyPr/>
                    <a:lstStyle/>
                    <a:p>
                      <a:r>
                        <a:rPr lang="en-GB" sz="1400"/>
                        <a:t>Straining to see, ears and</a:t>
                      </a:r>
                      <a:r>
                        <a:rPr lang="en-GB" sz="1400" baseline="0"/>
                        <a:t> head pointing to hear, shushing others to be quiet, wide eyes, slower breaths, lips parted slightly, gasp of wonder, small smile, soft voice</a:t>
                      </a:r>
                      <a:endParaRPr lang="en-GB" sz="1400"/>
                    </a:p>
                  </a:txBody>
                  <a:tcPr/>
                </a:tc>
                <a:extLst>
                  <a:ext uri="{0D108BD9-81ED-4DB2-BD59-A6C34878D82A}">
                    <a16:rowId xmlns:a16="http://schemas.microsoft.com/office/drawing/2014/main" val="10005"/>
                  </a:ext>
                </a:extLst>
              </a:tr>
              <a:tr h="462684">
                <a:tc>
                  <a:txBody>
                    <a:bodyPr/>
                    <a:lstStyle/>
                    <a:p>
                      <a:r>
                        <a:rPr lang="en-GB" sz="1400" b="1"/>
                        <a:t>Excited for what’s to come</a:t>
                      </a:r>
                      <a:endParaRPr lang="en-GB" sz="1400" b="1">
                        <a:solidFill>
                          <a:schemeClr val="accent2">
                            <a:lumMod val="50000"/>
                          </a:schemeClr>
                        </a:solidFill>
                      </a:endParaRPr>
                    </a:p>
                  </a:txBody>
                  <a:tcPr/>
                </a:tc>
                <a:tc>
                  <a:txBody>
                    <a:bodyPr/>
                    <a:lstStyle/>
                    <a:p>
                      <a:r>
                        <a:rPr lang="en-GB" sz="1400"/>
                        <a:t>Talkative, pacing around, rubbing hands, eyes darting around, big smiles, hugging,</a:t>
                      </a:r>
                      <a:r>
                        <a:rPr lang="en-GB" sz="1400" baseline="0"/>
                        <a:t> shaking hands, punching someone in fun on the arm, giggles, victory dance, group feeling of joy.</a:t>
                      </a:r>
                      <a:endParaRPr lang="en-GB" sz="1400"/>
                    </a:p>
                  </a:txBody>
                  <a:tcPr/>
                </a:tc>
                <a:extLst>
                  <a:ext uri="{0D108BD9-81ED-4DB2-BD59-A6C34878D82A}">
                    <a16:rowId xmlns:a16="http://schemas.microsoft.com/office/drawing/2014/main" val="10006"/>
                  </a:ext>
                </a:extLst>
              </a:tr>
              <a:tr h="4626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a:t>Embarrassment</a:t>
                      </a:r>
                    </a:p>
                    <a:p>
                      <a:endParaRPr lang="en-GB" sz="1400" b="1">
                        <a:solidFill>
                          <a:schemeClr val="accent2">
                            <a:lumMod val="50000"/>
                          </a:schemeClr>
                        </a:solidFill>
                      </a:endParaRPr>
                    </a:p>
                  </a:txBody>
                  <a:tcPr/>
                </a:tc>
                <a:tc>
                  <a:txBody>
                    <a:bodyPr/>
                    <a:lstStyle/>
                    <a:p>
                      <a:r>
                        <a:rPr lang="en-GB" sz="1400"/>
                        <a:t>Looking down, can’t look at others eyes, hiding face with long hair, walking quickly away, grasping things against chest, gritting teeth, keep swallowing, stammering, panicked thoughts,</a:t>
                      </a:r>
                      <a:r>
                        <a:rPr lang="en-GB" sz="1400" baseline="0"/>
                        <a:t> shoulders slumped, glancing around anxiously for an exit.</a:t>
                      </a:r>
                      <a:endParaRPr lang="en-GB" sz="1400"/>
                    </a:p>
                  </a:txBody>
                  <a:tcPr/>
                </a:tc>
                <a:extLst>
                  <a:ext uri="{0D108BD9-81ED-4DB2-BD59-A6C34878D82A}">
                    <a16:rowId xmlns:a16="http://schemas.microsoft.com/office/drawing/2014/main" val="10007"/>
                  </a:ext>
                </a:extLst>
              </a:tr>
              <a:tr h="329218">
                <a:tc>
                  <a:txBody>
                    <a:bodyPr/>
                    <a:lstStyle/>
                    <a:p>
                      <a:r>
                        <a:rPr lang="en-GB" sz="1400" b="1"/>
                        <a:t>Sadness</a:t>
                      </a:r>
                      <a:endParaRPr lang="en-GB" sz="1400" b="1">
                        <a:solidFill>
                          <a:schemeClr val="accent2">
                            <a:lumMod val="50000"/>
                          </a:schemeClr>
                        </a:solidFill>
                      </a:endParaRPr>
                    </a:p>
                  </a:txBody>
                  <a:tcPr/>
                </a:tc>
                <a:tc>
                  <a:txBody>
                    <a:bodyPr/>
                    <a:lstStyle/>
                    <a:p>
                      <a:r>
                        <a:rPr lang="en-GB" sz="1400"/>
                        <a:t>Downcast eyes, slow walk, feeling sick, crying, not wanting to talk, jerky breathing, shoulders slumped, rubbing face,</a:t>
                      </a:r>
                      <a:r>
                        <a:rPr lang="en-GB" sz="1400" baseline="0"/>
                        <a:t> avoiding others eyes.</a:t>
                      </a:r>
                      <a:endParaRPr lang="en-GB" sz="1400"/>
                    </a:p>
                  </a:txBody>
                  <a:tcPr/>
                </a:tc>
                <a:extLst>
                  <a:ext uri="{0D108BD9-81ED-4DB2-BD59-A6C34878D82A}">
                    <a16:rowId xmlns:a16="http://schemas.microsoft.com/office/drawing/2014/main" val="10008"/>
                  </a:ext>
                </a:extLst>
              </a:tr>
            </a:tbl>
          </a:graphicData>
        </a:graphic>
      </p:graphicFrame>
      <p:sp>
        <p:nvSpPr>
          <p:cNvPr id="3" name="TextBox 2">
            <a:extLst>
              <a:ext uri="{FF2B5EF4-FFF2-40B4-BE49-F238E27FC236}">
                <a16:creationId xmlns:a16="http://schemas.microsoft.com/office/drawing/2014/main" id="{183C0319-A17F-EB91-116F-2049EC8089E7}"/>
              </a:ext>
            </a:extLst>
          </p:cNvPr>
          <p:cNvSpPr txBox="1"/>
          <p:nvPr/>
        </p:nvSpPr>
        <p:spPr>
          <a:xfrm>
            <a:off x="134937" y="5614665"/>
            <a:ext cx="1191045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t>Task: Write your final paragraph to</a:t>
            </a:r>
            <a:r>
              <a:rPr lang="en-GB" sz="2400" b="1"/>
              <a:t> show and not tell</a:t>
            </a:r>
            <a:r>
              <a:rPr lang="en-GB" sz="2400"/>
              <a:t> that your character is feeling nervous about the final announcement.</a:t>
            </a:r>
            <a:br>
              <a:rPr lang="en-GB" sz="2400"/>
            </a:br>
            <a:r>
              <a:rPr lang="en-GB" sz="2400">
                <a:solidFill>
                  <a:srgbClr val="FF0000"/>
                </a:solidFill>
              </a:rPr>
              <a:t>Ch: Can you include a semi colon?</a:t>
            </a:r>
          </a:p>
        </p:txBody>
      </p:sp>
    </p:spTree>
    <p:extLst>
      <p:ext uri="{BB962C8B-B14F-4D97-AF65-F5344CB8AC3E}">
        <p14:creationId xmlns:p14="http://schemas.microsoft.com/office/powerpoint/2010/main" val="1397680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575737-E110-4F62-A6D6-A504B4D8D67E}"/>
              </a:ext>
            </a:extLst>
          </p:cNvPr>
          <p:cNvSpPr>
            <a:spLocks noGrp="1"/>
          </p:cNvSpPr>
          <p:nvPr>
            <p:ph type="title"/>
          </p:nvPr>
        </p:nvSpPr>
        <p:spPr/>
        <p:txBody>
          <a:bodyPr>
            <a:normAutofit fontScale="90000"/>
          </a:bodyPr>
          <a:lstStyle/>
          <a:p>
            <a:r>
              <a:rPr lang="en-GB" u="sng"/>
              <a:t>Friday 7th February</a:t>
            </a:r>
            <a:br>
              <a:rPr lang="en-GB" u="sng"/>
            </a:br>
            <a:br>
              <a:rPr lang="en-GB"/>
            </a:br>
            <a:r>
              <a:rPr lang="en-GB" u="sng"/>
              <a:t>Q- What does the Bible say about making the right decisions?</a:t>
            </a:r>
          </a:p>
        </p:txBody>
      </p:sp>
    </p:spTree>
    <p:extLst>
      <p:ext uri="{BB962C8B-B14F-4D97-AF65-F5344CB8AC3E}">
        <p14:creationId xmlns:p14="http://schemas.microsoft.com/office/powerpoint/2010/main" val="3037357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B8C0C-7D99-EB27-FD53-15CD0C3035C1}"/>
              </a:ext>
            </a:extLst>
          </p:cNvPr>
          <p:cNvSpPr>
            <a:spLocks noGrp="1"/>
          </p:cNvSpPr>
          <p:nvPr>
            <p:ph type="title"/>
          </p:nvPr>
        </p:nvSpPr>
        <p:spPr>
          <a:xfrm>
            <a:off x="549876" y="159179"/>
            <a:ext cx="10515600" cy="1325563"/>
          </a:xfrm>
        </p:spPr>
        <p:txBody>
          <a:bodyPr/>
          <a:lstStyle/>
          <a:p>
            <a:r>
              <a:rPr lang="en-GB"/>
              <a:t>TBAT- solve problems involving money. </a:t>
            </a:r>
          </a:p>
        </p:txBody>
      </p:sp>
      <p:sp>
        <p:nvSpPr>
          <p:cNvPr id="3" name="TextBox 2">
            <a:extLst>
              <a:ext uri="{FF2B5EF4-FFF2-40B4-BE49-F238E27FC236}">
                <a16:creationId xmlns:a16="http://schemas.microsoft.com/office/drawing/2014/main" id="{07CECCD8-9C45-8F8B-D2B7-2BCCEBA505BB}"/>
              </a:ext>
            </a:extLst>
          </p:cNvPr>
          <p:cNvSpPr txBox="1"/>
          <p:nvPr/>
        </p:nvSpPr>
        <p:spPr>
          <a:xfrm>
            <a:off x="552478" y="1709778"/>
            <a:ext cx="10820157"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arenR"/>
            </a:pPr>
            <a:r>
              <a:rPr lang="en-GB" sz="3600"/>
              <a:t> 5, 004 – 300 = </a:t>
            </a:r>
          </a:p>
          <a:p>
            <a:pPr marL="342900" indent="-342900">
              <a:buAutoNum type="arabicParenR"/>
            </a:pPr>
            <a:endParaRPr lang="en-GB" sz="3600"/>
          </a:p>
          <a:p>
            <a:pPr marL="342900" indent="-342900">
              <a:buAutoNum type="arabicParenR"/>
            </a:pPr>
            <a:r>
              <a:rPr lang="en-GB" sz="3600"/>
              <a:t>25.67 + 245 = </a:t>
            </a:r>
          </a:p>
          <a:p>
            <a:pPr marL="342900" indent="-342900">
              <a:buAutoNum type="arabicParenR"/>
            </a:pPr>
            <a:endParaRPr lang="en-GB" sz="3600"/>
          </a:p>
          <a:p>
            <a:pPr marL="342900" indent="-342900">
              <a:buAutoNum type="arabicParenR"/>
            </a:pPr>
            <a:r>
              <a:rPr lang="en-GB" sz="3600"/>
              <a:t>Place these numbers in descending order: </a:t>
            </a:r>
          </a:p>
          <a:p>
            <a:endParaRPr lang="en-GB" sz="3600"/>
          </a:p>
          <a:p>
            <a:r>
              <a:rPr lang="en-GB" sz="3600"/>
              <a:t>5.6     5.66   5.06    6.5  6.05</a:t>
            </a:r>
          </a:p>
        </p:txBody>
      </p:sp>
      <p:sp>
        <p:nvSpPr>
          <p:cNvPr id="4" name="TextBox 3">
            <a:extLst>
              <a:ext uri="{FF2B5EF4-FFF2-40B4-BE49-F238E27FC236}">
                <a16:creationId xmlns:a16="http://schemas.microsoft.com/office/drawing/2014/main" id="{697616DB-739C-48C6-D534-010363139013}"/>
              </a:ext>
            </a:extLst>
          </p:cNvPr>
          <p:cNvSpPr txBox="1"/>
          <p:nvPr/>
        </p:nvSpPr>
        <p:spPr>
          <a:xfrm>
            <a:off x="8574920" y="1182470"/>
            <a:ext cx="3615920"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solidFill>
                  <a:srgbClr val="FF0000"/>
                </a:solidFill>
              </a:rPr>
              <a:t>Challenge: </a:t>
            </a:r>
            <a:endParaRPr lang="en-US" sz="3200">
              <a:solidFill>
                <a:srgbClr val="FF0000"/>
              </a:solidFill>
            </a:endParaRPr>
          </a:p>
          <a:p>
            <a:pPr algn="l"/>
            <a:endParaRPr lang="en-GB" sz="3200">
              <a:solidFill>
                <a:srgbClr val="FF0000"/>
              </a:solidFill>
            </a:endParaRPr>
          </a:p>
          <a:p>
            <a:r>
              <a:rPr lang="en-GB" sz="3200" u="sng">
                <a:solidFill>
                  <a:srgbClr val="FF0000"/>
                </a:solidFill>
              </a:rPr>
              <a:t>   4    </a:t>
            </a:r>
            <a:r>
              <a:rPr lang="en-GB" sz="3200">
                <a:solidFill>
                  <a:srgbClr val="FF0000"/>
                </a:solidFill>
              </a:rPr>
              <a:t>   -      __1__   = </a:t>
            </a:r>
          </a:p>
          <a:p>
            <a:r>
              <a:rPr lang="en-GB" sz="3200">
                <a:solidFill>
                  <a:srgbClr val="FF0000"/>
                </a:solidFill>
              </a:rPr>
              <a:t>    5                  2 </a:t>
            </a:r>
          </a:p>
        </p:txBody>
      </p:sp>
    </p:spTree>
    <p:extLst>
      <p:ext uri="{BB962C8B-B14F-4D97-AF65-F5344CB8AC3E}">
        <p14:creationId xmlns:p14="http://schemas.microsoft.com/office/powerpoint/2010/main" val="40591152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F510D-A345-7172-54CA-FBD4168EEC02}"/>
              </a:ext>
            </a:extLst>
          </p:cNvPr>
          <p:cNvSpPr>
            <a:spLocks noGrp="1"/>
          </p:cNvSpPr>
          <p:nvPr>
            <p:ph type="title"/>
          </p:nvPr>
        </p:nvSpPr>
        <p:spPr/>
        <p:txBody>
          <a:bodyPr/>
          <a:lstStyle/>
          <a:p>
            <a:r>
              <a:rPr lang="en-GB">
                <a:ea typeface="Calibri Light"/>
                <a:cs typeface="Calibri Light"/>
              </a:rPr>
              <a:t>Mind map ideas about what the Bible says about making the right decisions. </a:t>
            </a:r>
          </a:p>
        </p:txBody>
      </p:sp>
    </p:spTree>
    <p:extLst>
      <p:ext uri="{BB962C8B-B14F-4D97-AF65-F5344CB8AC3E}">
        <p14:creationId xmlns:p14="http://schemas.microsoft.com/office/powerpoint/2010/main" val="32192407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F43E0C-0A24-4B48-8CD1-1F717EE9CA06}"/>
              </a:ext>
            </a:extLst>
          </p:cNvPr>
          <p:cNvSpPr txBox="1"/>
          <p:nvPr/>
        </p:nvSpPr>
        <p:spPr>
          <a:xfrm>
            <a:off x="220117" y="1219525"/>
            <a:ext cx="7263680" cy="4154984"/>
          </a:xfrm>
          <a:prstGeom prst="rect">
            <a:avLst/>
          </a:prstGeom>
          <a:noFill/>
        </p:spPr>
        <p:txBody>
          <a:bodyPr wrap="square" lIns="91440" tIns="45720" rIns="91440" bIns="45720" rtlCol="0" anchor="t">
            <a:spAutoFit/>
          </a:bodyPr>
          <a:lstStyle/>
          <a:p>
            <a:r>
              <a:rPr lang="en-GB" sz="2400"/>
              <a:t>Before we go any further let’s remind ourselves of a few things about the Bible.</a:t>
            </a:r>
            <a:endParaRPr lang="en-GB" sz="2400">
              <a:ea typeface="Calibri"/>
              <a:cs typeface="Calibri"/>
            </a:endParaRPr>
          </a:p>
          <a:p>
            <a:endParaRPr lang="en-GB" sz="2400">
              <a:ea typeface="Calibri"/>
              <a:cs typeface="Calibri"/>
            </a:endParaRPr>
          </a:p>
          <a:p>
            <a:r>
              <a:rPr lang="en-GB" sz="2400"/>
              <a:t>For Christians, the </a:t>
            </a:r>
            <a:r>
              <a:rPr lang="en-GB" sz="2400" b="1"/>
              <a:t>Bible</a:t>
            </a:r>
            <a:r>
              <a:rPr lang="en-GB" sz="2400"/>
              <a:t> is their holy text – they believe that it was written by human beings over many centuries but that those humans were inspired by God.</a:t>
            </a:r>
            <a:endParaRPr lang="en-GB" sz="2400">
              <a:ea typeface="Calibri"/>
              <a:cs typeface="Calibri"/>
            </a:endParaRPr>
          </a:p>
          <a:p>
            <a:endParaRPr lang="en-GB" sz="2400">
              <a:ea typeface="Calibri"/>
              <a:cs typeface="Calibri"/>
            </a:endParaRPr>
          </a:p>
          <a:p>
            <a:r>
              <a:rPr lang="en-GB" sz="2400"/>
              <a:t>They also believe that it contains the story of </a:t>
            </a:r>
            <a:r>
              <a:rPr lang="en-GB" sz="2400" b="1"/>
              <a:t>Jesus</a:t>
            </a:r>
            <a:r>
              <a:rPr lang="en-GB" sz="2400"/>
              <a:t> who was the son of God, and very importantly, the </a:t>
            </a:r>
            <a:r>
              <a:rPr lang="en-GB" sz="2400" b="1"/>
              <a:t>words he spoke </a:t>
            </a:r>
            <a:r>
              <a:rPr lang="en-GB" sz="2400"/>
              <a:t>and the </a:t>
            </a:r>
            <a:r>
              <a:rPr lang="en-GB" sz="2400" b="1"/>
              <a:t>messages he taught</a:t>
            </a:r>
            <a:r>
              <a:rPr lang="en-GB" sz="2400"/>
              <a:t>. </a:t>
            </a:r>
            <a:endParaRPr lang="en-GB" sz="2400">
              <a:ea typeface="Calibri"/>
              <a:cs typeface="Calibri"/>
            </a:endParaRPr>
          </a:p>
        </p:txBody>
      </p:sp>
      <p:pic>
        <p:nvPicPr>
          <p:cNvPr id="10242" name="Picture 2" descr="NRSV Bible with the Apocrypha, eBook eBook by Zondervan ...">
            <a:extLst>
              <a:ext uri="{FF2B5EF4-FFF2-40B4-BE49-F238E27FC236}">
                <a16:creationId xmlns:a16="http://schemas.microsoft.com/office/drawing/2014/main" id="{8AA045FD-6B67-45D6-B3E5-2A46E38D54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3354" y="828675"/>
            <a:ext cx="3362325" cy="520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8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ABC: Books of the Bible Poster (Poster) | Answers in Genesis">
            <a:extLst>
              <a:ext uri="{FF2B5EF4-FFF2-40B4-BE49-F238E27FC236}">
                <a16:creationId xmlns:a16="http://schemas.microsoft.com/office/drawing/2014/main" id="{0DE77381-5BA5-4BE2-992F-A6DBA1F97F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4807" y="1311009"/>
            <a:ext cx="5483470" cy="423598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77E9F79-256D-4121-B6AD-A8454D5EAEF6}"/>
              </a:ext>
            </a:extLst>
          </p:cNvPr>
          <p:cNvSpPr txBox="1"/>
          <p:nvPr/>
        </p:nvSpPr>
        <p:spPr>
          <a:xfrm>
            <a:off x="322539" y="3788"/>
            <a:ext cx="5609338" cy="6001643"/>
          </a:xfrm>
          <a:prstGeom prst="rect">
            <a:avLst/>
          </a:prstGeom>
          <a:noFill/>
        </p:spPr>
        <p:txBody>
          <a:bodyPr wrap="square" lIns="91440" tIns="45720" rIns="91440" bIns="45720" rtlCol="0" anchor="t">
            <a:spAutoFit/>
          </a:bodyPr>
          <a:lstStyle/>
          <a:p>
            <a:r>
              <a:rPr lang="en-GB" sz="2400"/>
              <a:t>Even though you might think of the Bible as a single book it is actually made up of dozens of individual books.</a:t>
            </a:r>
            <a:endParaRPr lang="en-GB" sz="2400">
              <a:ea typeface="Calibri"/>
              <a:cs typeface="Calibri"/>
            </a:endParaRPr>
          </a:p>
          <a:p>
            <a:endParaRPr lang="en-GB" sz="2400">
              <a:ea typeface="Calibri"/>
              <a:cs typeface="Calibri"/>
            </a:endParaRPr>
          </a:p>
          <a:p>
            <a:r>
              <a:rPr lang="en-GB" sz="2400"/>
              <a:t>They were written by many different authors in many different places across the course of hundreds of years.</a:t>
            </a:r>
            <a:endParaRPr lang="en-GB" sz="2400">
              <a:ea typeface="Calibri"/>
              <a:cs typeface="Calibri"/>
            </a:endParaRPr>
          </a:p>
          <a:p>
            <a:endParaRPr lang="en-GB" sz="2400">
              <a:ea typeface="Calibri"/>
              <a:cs typeface="Calibri"/>
            </a:endParaRPr>
          </a:p>
          <a:p>
            <a:r>
              <a:rPr lang="en-GB" sz="2400"/>
              <a:t>Some are books of poetry, some historical, some tell the story of Jesus, some are letters or records of wise sayings. </a:t>
            </a:r>
            <a:endParaRPr lang="en-GB" sz="2400">
              <a:ea typeface="Calibri"/>
              <a:cs typeface="Calibri"/>
            </a:endParaRPr>
          </a:p>
          <a:p>
            <a:endParaRPr lang="en-GB" sz="2400">
              <a:ea typeface="Calibri"/>
              <a:cs typeface="Calibri"/>
            </a:endParaRPr>
          </a:p>
          <a:p>
            <a:r>
              <a:rPr lang="en-GB" sz="2400"/>
              <a:t>For example, </a:t>
            </a:r>
            <a:endParaRPr lang="en-GB" sz="2400">
              <a:ea typeface="Calibri"/>
              <a:cs typeface="Calibri"/>
            </a:endParaRPr>
          </a:p>
          <a:p>
            <a:r>
              <a:rPr lang="en-GB" sz="2400" b="1"/>
              <a:t>Genesis</a:t>
            </a:r>
            <a:r>
              <a:rPr lang="en-GB" sz="2400"/>
              <a:t> is all about creation.</a:t>
            </a:r>
            <a:endParaRPr lang="en-GB" sz="2400">
              <a:ea typeface="Calibri"/>
              <a:cs typeface="Calibri"/>
            </a:endParaRPr>
          </a:p>
          <a:p>
            <a:r>
              <a:rPr lang="en-GB" sz="2400" b="1"/>
              <a:t>Psalms</a:t>
            </a:r>
            <a:r>
              <a:rPr lang="en-GB" sz="2400"/>
              <a:t> is a collection of songs and poems.</a:t>
            </a:r>
            <a:endParaRPr lang="en-GB" sz="2400">
              <a:ea typeface="Calibri"/>
              <a:cs typeface="Calibri"/>
            </a:endParaRPr>
          </a:p>
          <a:p>
            <a:r>
              <a:rPr lang="en-GB" sz="2400" b="1"/>
              <a:t>Acts</a:t>
            </a:r>
            <a:r>
              <a:rPr lang="en-GB" sz="2400"/>
              <a:t> tells the story of the early church.</a:t>
            </a:r>
            <a:endParaRPr lang="en-GB" sz="2000">
              <a:ea typeface="Calibri"/>
              <a:cs typeface="Calibri"/>
            </a:endParaRPr>
          </a:p>
        </p:txBody>
      </p:sp>
    </p:spTree>
    <p:extLst>
      <p:ext uri="{BB962C8B-B14F-4D97-AF65-F5344CB8AC3E}">
        <p14:creationId xmlns:p14="http://schemas.microsoft.com/office/powerpoint/2010/main" val="128954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7E9F79-256D-4121-B6AD-A8454D5EAEF6}"/>
              </a:ext>
            </a:extLst>
          </p:cNvPr>
          <p:cNvSpPr txBox="1"/>
          <p:nvPr/>
        </p:nvSpPr>
        <p:spPr>
          <a:xfrm>
            <a:off x="2694842" y="2551837"/>
            <a:ext cx="6802315" cy="3108543"/>
          </a:xfrm>
          <a:prstGeom prst="rect">
            <a:avLst/>
          </a:prstGeom>
          <a:noFill/>
        </p:spPr>
        <p:txBody>
          <a:bodyPr wrap="square" lIns="91440" tIns="45720" rIns="91440" bIns="45720" rtlCol="0" anchor="t">
            <a:spAutoFit/>
          </a:bodyPr>
          <a:lstStyle/>
          <a:p>
            <a:r>
              <a:rPr lang="en-GB" sz="2800"/>
              <a:t>A lot of these books contradict each other.</a:t>
            </a:r>
            <a:endParaRPr lang="en-GB" sz="2800">
              <a:ea typeface="Calibri"/>
              <a:cs typeface="Calibri"/>
            </a:endParaRPr>
          </a:p>
          <a:p>
            <a:endParaRPr lang="en-GB" sz="2800">
              <a:ea typeface="Calibri"/>
              <a:cs typeface="Calibri"/>
            </a:endParaRPr>
          </a:p>
          <a:p>
            <a:r>
              <a:rPr lang="en-GB" sz="2800"/>
              <a:t>That means they don’t agree with one another.</a:t>
            </a:r>
            <a:endParaRPr lang="en-GB" sz="2800">
              <a:ea typeface="Calibri"/>
              <a:cs typeface="Calibri"/>
            </a:endParaRPr>
          </a:p>
          <a:p>
            <a:endParaRPr lang="en-GB" sz="2800">
              <a:ea typeface="Calibri"/>
              <a:cs typeface="Calibri"/>
            </a:endParaRPr>
          </a:p>
          <a:p>
            <a:r>
              <a:rPr lang="en-GB" sz="2800"/>
              <a:t>Let’s look at an example a Christian might use to help them make a moral decision</a:t>
            </a:r>
            <a:endParaRPr lang="en-GB" sz="2800">
              <a:ea typeface="Calibri"/>
              <a:cs typeface="Calibri"/>
            </a:endParaRPr>
          </a:p>
        </p:txBody>
      </p:sp>
    </p:spTree>
    <p:extLst>
      <p:ext uri="{BB962C8B-B14F-4D97-AF65-F5344CB8AC3E}">
        <p14:creationId xmlns:p14="http://schemas.microsoft.com/office/powerpoint/2010/main" val="175878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417DB7-2AD3-4FB3-851F-99349B75D7E0}"/>
              </a:ext>
            </a:extLst>
          </p:cNvPr>
          <p:cNvSpPr/>
          <p:nvPr/>
        </p:nvSpPr>
        <p:spPr>
          <a:xfrm>
            <a:off x="3048000" y="821929"/>
            <a:ext cx="6096000" cy="1200329"/>
          </a:xfrm>
          <a:prstGeom prst="rect">
            <a:avLst/>
          </a:prstGeom>
          <a:solidFill>
            <a:schemeClr val="accent6">
              <a:lumMod val="20000"/>
              <a:lumOff val="80000"/>
            </a:schemeClr>
          </a:solidFill>
        </p:spPr>
        <p:txBody>
          <a:bodyPr>
            <a:spAutoFit/>
          </a:bodyPr>
          <a:lstStyle/>
          <a:p>
            <a:r>
              <a:rPr lang="en-GB"/>
              <a:t>“If a serious injury results, then you must require a life for a life— eye for eye, tooth for tooth, hand for hand, foot for foot, burn for burn, wound for wound, and stripe for stripe.”</a:t>
            </a:r>
          </a:p>
          <a:p>
            <a:r>
              <a:rPr lang="en-GB" b="1"/>
              <a:t>Exodus 21:23-25</a:t>
            </a:r>
          </a:p>
        </p:txBody>
      </p:sp>
      <p:sp>
        <p:nvSpPr>
          <p:cNvPr id="3" name="Rectangle 2">
            <a:extLst>
              <a:ext uri="{FF2B5EF4-FFF2-40B4-BE49-F238E27FC236}">
                <a16:creationId xmlns:a16="http://schemas.microsoft.com/office/drawing/2014/main" id="{E955B202-3983-45BA-A070-08772D218B7F}"/>
              </a:ext>
            </a:extLst>
          </p:cNvPr>
          <p:cNvSpPr/>
          <p:nvPr/>
        </p:nvSpPr>
        <p:spPr>
          <a:xfrm>
            <a:off x="3048000" y="2505670"/>
            <a:ext cx="6096000" cy="923330"/>
          </a:xfrm>
          <a:prstGeom prst="rect">
            <a:avLst/>
          </a:prstGeom>
        </p:spPr>
        <p:txBody>
          <a:bodyPr>
            <a:spAutoFit/>
          </a:bodyPr>
          <a:lstStyle/>
          <a:p>
            <a:r>
              <a:rPr lang="en-GB" b="1"/>
              <a:t>Can you work out what this quote is trying to say? </a:t>
            </a:r>
            <a:r>
              <a:rPr lang="en-GB"/>
              <a:t>It’s in a section of the Bible giving advice for solving arguments and making laws.</a:t>
            </a:r>
            <a:endParaRPr lang="en-GB" b="1"/>
          </a:p>
        </p:txBody>
      </p:sp>
      <p:sp>
        <p:nvSpPr>
          <p:cNvPr id="4" name="Rectangle 3">
            <a:extLst>
              <a:ext uri="{FF2B5EF4-FFF2-40B4-BE49-F238E27FC236}">
                <a16:creationId xmlns:a16="http://schemas.microsoft.com/office/drawing/2014/main" id="{DC244FF6-25E9-4630-BE7B-4E658F1AB6B2}"/>
              </a:ext>
            </a:extLst>
          </p:cNvPr>
          <p:cNvSpPr/>
          <p:nvPr/>
        </p:nvSpPr>
        <p:spPr>
          <a:xfrm>
            <a:off x="3048000" y="3732240"/>
            <a:ext cx="6096000" cy="2031325"/>
          </a:xfrm>
          <a:prstGeom prst="rect">
            <a:avLst/>
          </a:prstGeom>
        </p:spPr>
        <p:txBody>
          <a:bodyPr>
            <a:spAutoFit/>
          </a:bodyPr>
          <a:lstStyle/>
          <a:p>
            <a:r>
              <a:rPr lang="en-GB"/>
              <a:t>It’s saying that if someone kills someone they ought to be killed themselves.</a:t>
            </a:r>
          </a:p>
          <a:p>
            <a:r>
              <a:rPr lang="en-GB"/>
              <a:t>If someone wounds someone they should be wounded.</a:t>
            </a:r>
          </a:p>
          <a:p>
            <a:endParaRPr lang="en-GB"/>
          </a:p>
          <a:p>
            <a:r>
              <a:rPr lang="en-GB"/>
              <a:t>This is a very simple idea of justice, of balancing the scales. </a:t>
            </a:r>
          </a:p>
          <a:p>
            <a:endParaRPr lang="en-GB"/>
          </a:p>
          <a:p>
            <a:r>
              <a:rPr lang="en-GB" b="1"/>
              <a:t>Do you agree with it?</a:t>
            </a:r>
          </a:p>
        </p:txBody>
      </p:sp>
      <p:sp>
        <p:nvSpPr>
          <p:cNvPr id="5" name="TextBox 4">
            <a:extLst>
              <a:ext uri="{FF2B5EF4-FFF2-40B4-BE49-F238E27FC236}">
                <a16:creationId xmlns:a16="http://schemas.microsoft.com/office/drawing/2014/main" id="{40D290B4-E8F5-867C-FC90-E4E227CCC2A8}"/>
              </a:ext>
            </a:extLst>
          </p:cNvPr>
          <p:cNvSpPr txBox="1"/>
          <p:nvPr/>
        </p:nvSpPr>
        <p:spPr>
          <a:xfrm>
            <a:off x="1102894" y="187993"/>
            <a:ext cx="840957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ea typeface="Calibri"/>
                <a:cs typeface="Calibri"/>
              </a:rPr>
              <a:t>Write what you think the quote is saying. </a:t>
            </a:r>
            <a:endParaRPr lang="en-GB"/>
          </a:p>
        </p:txBody>
      </p:sp>
    </p:spTree>
    <p:extLst>
      <p:ext uri="{BB962C8B-B14F-4D97-AF65-F5344CB8AC3E}">
        <p14:creationId xmlns:p14="http://schemas.microsoft.com/office/powerpoint/2010/main" val="131567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417DB7-2AD3-4FB3-851F-99349B75D7E0}"/>
              </a:ext>
            </a:extLst>
          </p:cNvPr>
          <p:cNvSpPr/>
          <p:nvPr/>
        </p:nvSpPr>
        <p:spPr>
          <a:xfrm>
            <a:off x="3048000" y="821929"/>
            <a:ext cx="6096000" cy="1477328"/>
          </a:xfrm>
          <a:prstGeom prst="rect">
            <a:avLst/>
          </a:prstGeom>
          <a:solidFill>
            <a:schemeClr val="accent1">
              <a:lumMod val="20000"/>
              <a:lumOff val="80000"/>
            </a:schemeClr>
          </a:solidFill>
        </p:spPr>
        <p:txBody>
          <a:bodyPr lIns="91440" tIns="45720" rIns="91440" bIns="45720" anchor="t">
            <a:spAutoFit/>
          </a:bodyPr>
          <a:lstStyle/>
          <a:p>
            <a:r>
              <a:rPr lang="en-GB"/>
              <a:t>If you forgive others the wrongs they have done to you, your Father in heaven will also forgive you. But if you do not forgive others, then your Father will not forgive the wrongs you have done.”</a:t>
            </a:r>
          </a:p>
          <a:p>
            <a:r>
              <a:rPr lang="en-GB" b="1"/>
              <a:t>Matthew 6:14-15</a:t>
            </a:r>
          </a:p>
        </p:txBody>
      </p:sp>
      <p:sp>
        <p:nvSpPr>
          <p:cNvPr id="3" name="Rectangle 2">
            <a:extLst>
              <a:ext uri="{FF2B5EF4-FFF2-40B4-BE49-F238E27FC236}">
                <a16:creationId xmlns:a16="http://schemas.microsoft.com/office/drawing/2014/main" id="{E955B202-3983-45BA-A070-08772D218B7F}"/>
              </a:ext>
            </a:extLst>
          </p:cNvPr>
          <p:cNvSpPr/>
          <p:nvPr/>
        </p:nvSpPr>
        <p:spPr>
          <a:xfrm>
            <a:off x="3048000" y="2505670"/>
            <a:ext cx="6096000" cy="923330"/>
          </a:xfrm>
          <a:prstGeom prst="rect">
            <a:avLst/>
          </a:prstGeom>
        </p:spPr>
        <p:txBody>
          <a:bodyPr>
            <a:spAutoFit/>
          </a:bodyPr>
          <a:lstStyle/>
          <a:p>
            <a:r>
              <a:rPr lang="en-GB" b="1"/>
              <a:t>Can you work out what this quote is trying to say? </a:t>
            </a:r>
            <a:r>
              <a:rPr lang="en-GB"/>
              <a:t>It’s words spoken by Jesus when asked about the importance of forgiveness and loving others.</a:t>
            </a:r>
            <a:endParaRPr lang="en-GB" b="1"/>
          </a:p>
        </p:txBody>
      </p:sp>
      <p:sp>
        <p:nvSpPr>
          <p:cNvPr id="4" name="Rectangle 3">
            <a:extLst>
              <a:ext uri="{FF2B5EF4-FFF2-40B4-BE49-F238E27FC236}">
                <a16:creationId xmlns:a16="http://schemas.microsoft.com/office/drawing/2014/main" id="{DC244FF6-25E9-4630-BE7B-4E658F1AB6B2}"/>
              </a:ext>
            </a:extLst>
          </p:cNvPr>
          <p:cNvSpPr/>
          <p:nvPr/>
        </p:nvSpPr>
        <p:spPr>
          <a:xfrm>
            <a:off x="3048000" y="3732240"/>
            <a:ext cx="6096000" cy="2308324"/>
          </a:xfrm>
          <a:prstGeom prst="rect">
            <a:avLst/>
          </a:prstGeom>
        </p:spPr>
        <p:txBody>
          <a:bodyPr>
            <a:spAutoFit/>
          </a:bodyPr>
          <a:lstStyle/>
          <a:p>
            <a:r>
              <a:rPr lang="en-GB"/>
              <a:t>It’s saying that if someone hurts you or does you wrong you should forgive them otherwise, if you don’t you won’t be forgiven in turn.</a:t>
            </a:r>
          </a:p>
          <a:p>
            <a:endParaRPr lang="en-GB"/>
          </a:p>
          <a:p>
            <a:r>
              <a:rPr lang="en-GB"/>
              <a:t>This is a very different idea of justice – it’s about creating a more peaceful world where God is the judge.</a:t>
            </a:r>
          </a:p>
          <a:p>
            <a:endParaRPr lang="en-GB"/>
          </a:p>
          <a:p>
            <a:r>
              <a:rPr lang="en-GB" b="1"/>
              <a:t>Do you agree with it?</a:t>
            </a:r>
          </a:p>
        </p:txBody>
      </p:sp>
    </p:spTree>
    <p:extLst>
      <p:ext uri="{BB962C8B-B14F-4D97-AF65-F5344CB8AC3E}">
        <p14:creationId xmlns:p14="http://schemas.microsoft.com/office/powerpoint/2010/main" val="39809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E02709A-5BDE-49AB-A448-70D918C304B4}"/>
              </a:ext>
            </a:extLst>
          </p:cNvPr>
          <p:cNvGrpSpPr/>
          <p:nvPr/>
        </p:nvGrpSpPr>
        <p:grpSpPr>
          <a:xfrm>
            <a:off x="3465246" y="-509954"/>
            <a:ext cx="5261508" cy="5003359"/>
            <a:chOff x="1962104" y="-615462"/>
            <a:chExt cx="5261508" cy="5003359"/>
          </a:xfrm>
        </p:grpSpPr>
        <p:pic>
          <p:nvPicPr>
            <p:cNvPr id="4" name="Picture 3">
              <a:extLst>
                <a:ext uri="{FF2B5EF4-FFF2-40B4-BE49-F238E27FC236}">
                  <a16:creationId xmlns:a16="http://schemas.microsoft.com/office/drawing/2014/main" id="{E20B699D-3B84-4D83-AADF-A488987C99A9}"/>
                </a:ext>
              </a:extLst>
            </p:cNvPr>
            <p:cNvPicPr>
              <a:picLocks/>
            </p:cNvPicPr>
            <p:nvPr/>
          </p:nvPicPr>
          <p:blipFill>
            <a:blip r:embed="rId2"/>
            <a:stretch>
              <a:fillRect/>
            </a:stretch>
          </p:blipFill>
          <p:spPr>
            <a:xfrm>
              <a:off x="2178929" y="-615462"/>
              <a:ext cx="4767097" cy="5003359"/>
            </a:xfrm>
            <a:prstGeom prst="rect">
              <a:avLst/>
            </a:prstGeom>
          </p:spPr>
        </p:pic>
        <p:sp>
          <p:nvSpPr>
            <p:cNvPr id="2" name="Rectangle 1">
              <a:extLst>
                <a:ext uri="{FF2B5EF4-FFF2-40B4-BE49-F238E27FC236}">
                  <a16:creationId xmlns:a16="http://schemas.microsoft.com/office/drawing/2014/main" id="{96AF9DE9-6100-4B91-8D42-71644DB4DCC5}"/>
                </a:ext>
              </a:extLst>
            </p:cNvPr>
            <p:cNvSpPr/>
            <p:nvPr/>
          </p:nvSpPr>
          <p:spPr>
            <a:xfrm>
              <a:off x="1962104" y="2110154"/>
              <a:ext cx="2255225" cy="1815882"/>
            </a:xfrm>
            <a:prstGeom prst="rect">
              <a:avLst/>
            </a:prstGeom>
            <a:solidFill>
              <a:schemeClr val="accent6">
                <a:lumMod val="20000"/>
                <a:lumOff val="80000"/>
              </a:schemeClr>
            </a:solidFill>
          </p:spPr>
          <p:txBody>
            <a:bodyPr wrap="square">
              <a:spAutoFit/>
            </a:bodyPr>
            <a:lstStyle/>
            <a:p>
              <a:r>
                <a:rPr lang="en-GB" sz="1400"/>
                <a:t>“If a serious injury results, then you must require a life for a life— eye for eye, tooth for tooth, hand for hand, foot for foot, burn for burn, wound for wound, and stripe for stripe.”</a:t>
              </a:r>
            </a:p>
            <a:p>
              <a:r>
                <a:rPr lang="en-GB" sz="1400" b="1"/>
                <a:t>Exodus 21:23-25</a:t>
              </a:r>
            </a:p>
          </p:txBody>
        </p:sp>
        <p:sp>
          <p:nvSpPr>
            <p:cNvPr id="3" name="Rectangle 2">
              <a:extLst>
                <a:ext uri="{FF2B5EF4-FFF2-40B4-BE49-F238E27FC236}">
                  <a16:creationId xmlns:a16="http://schemas.microsoft.com/office/drawing/2014/main" id="{88757C03-6301-4490-BF83-BFF9D20C66F4}"/>
                </a:ext>
              </a:extLst>
            </p:cNvPr>
            <p:cNvSpPr/>
            <p:nvPr/>
          </p:nvSpPr>
          <p:spPr>
            <a:xfrm>
              <a:off x="4968387" y="2110154"/>
              <a:ext cx="2255225" cy="2031325"/>
            </a:xfrm>
            <a:prstGeom prst="rect">
              <a:avLst/>
            </a:prstGeom>
            <a:solidFill>
              <a:schemeClr val="accent1">
                <a:lumMod val="20000"/>
                <a:lumOff val="80000"/>
              </a:schemeClr>
            </a:solidFill>
          </p:spPr>
          <p:txBody>
            <a:bodyPr wrap="square">
              <a:spAutoFit/>
            </a:bodyPr>
            <a:lstStyle/>
            <a:p>
              <a:r>
                <a:rPr lang="en-GB" sz="1400"/>
                <a:t>If you forgive others the wrongs they have done to you, your Father in heaven will also forgive you. But if you do not forgive others, then your Father will not forgive the wrongs you have done.”</a:t>
              </a:r>
            </a:p>
            <a:p>
              <a:r>
                <a:rPr lang="en-GB" sz="1400" b="1"/>
                <a:t>Matthew 6:14-15</a:t>
              </a:r>
            </a:p>
          </p:txBody>
        </p:sp>
      </p:grpSp>
      <p:sp>
        <p:nvSpPr>
          <p:cNvPr id="6" name="TextBox 5">
            <a:extLst>
              <a:ext uri="{FF2B5EF4-FFF2-40B4-BE49-F238E27FC236}">
                <a16:creationId xmlns:a16="http://schemas.microsoft.com/office/drawing/2014/main" id="{3E77B937-B9C6-49FD-91B0-FA3171EFFD0F}"/>
              </a:ext>
            </a:extLst>
          </p:cNvPr>
          <p:cNvSpPr txBox="1"/>
          <p:nvPr/>
        </p:nvSpPr>
        <p:spPr>
          <a:xfrm>
            <a:off x="2870688" y="4626821"/>
            <a:ext cx="6802315" cy="1754326"/>
          </a:xfrm>
          <a:prstGeom prst="rect">
            <a:avLst/>
          </a:prstGeom>
          <a:noFill/>
        </p:spPr>
        <p:txBody>
          <a:bodyPr wrap="square" rtlCol="0">
            <a:spAutoFit/>
          </a:bodyPr>
          <a:lstStyle/>
          <a:p>
            <a:r>
              <a:rPr lang="en-GB"/>
              <a:t>The fact is that, as </a:t>
            </a:r>
            <a:r>
              <a:rPr lang="en-GB" b="1"/>
              <a:t>Aquinas</a:t>
            </a:r>
            <a:r>
              <a:rPr lang="en-GB"/>
              <a:t> argues, Christians have to use their </a:t>
            </a:r>
            <a:r>
              <a:rPr lang="en-GB" b="1"/>
              <a:t>reason</a:t>
            </a:r>
            <a:r>
              <a:rPr lang="en-GB"/>
              <a:t> (their thinking power) to work out what the message of the Bible is.  They can’t just rely on reading it and getting all the answers.</a:t>
            </a:r>
          </a:p>
          <a:p>
            <a:endParaRPr lang="en-GB"/>
          </a:p>
          <a:p>
            <a:r>
              <a:rPr lang="en-GB"/>
              <a:t>We’ve only looked at one example but there are hundreds of these problems that arise for Christians.</a:t>
            </a:r>
          </a:p>
        </p:txBody>
      </p:sp>
      <p:pic>
        <p:nvPicPr>
          <p:cNvPr id="7" name="Picture 6">
            <a:extLst>
              <a:ext uri="{FF2B5EF4-FFF2-40B4-BE49-F238E27FC236}">
                <a16:creationId xmlns:a16="http://schemas.microsoft.com/office/drawing/2014/main" id="{89D20EB7-D656-4DB6-BC9D-13EBEF306D17}"/>
              </a:ext>
            </a:extLst>
          </p:cNvPr>
          <p:cNvPicPr>
            <a:picLocks/>
          </p:cNvPicPr>
          <p:nvPr/>
        </p:nvPicPr>
        <p:blipFill>
          <a:blip r:embed="rId3"/>
          <a:stretch>
            <a:fillRect/>
          </a:stretch>
        </p:blipFill>
        <p:spPr>
          <a:xfrm>
            <a:off x="1038749" y="1708346"/>
            <a:ext cx="1511862" cy="1415257"/>
          </a:xfrm>
          <a:prstGeom prst="rect">
            <a:avLst/>
          </a:prstGeom>
        </p:spPr>
      </p:pic>
    </p:spTree>
    <p:extLst>
      <p:ext uri="{BB962C8B-B14F-4D97-AF65-F5344CB8AC3E}">
        <p14:creationId xmlns:p14="http://schemas.microsoft.com/office/powerpoint/2010/main" val="250206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game&#10;&#10;AI-generated content may be incorrect.">
            <a:extLst>
              <a:ext uri="{FF2B5EF4-FFF2-40B4-BE49-F238E27FC236}">
                <a16:creationId xmlns:a16="http://schemas.microsoft.com/office/drawing/2014/main" id="{989F65AE-0199-16CB-3F0B-3DA8CFE2BA21}"/>
              </a:ext>
            </a:extLst>
          </p:cNvPr>
          <p:cNvPicPr>
            <a:picLocks noChangeAspect="1"/>
          </p:cNvPicPr>
          <p:nvPr/>
        </p:nvPicPr>
        <p:blipFill>
          <a:blip r:embed="rId2"/>
          <a:stretch>
            <a:fillRect/>
          </a:stretch>
        </p:blipFill>
        <p:spPr>
          <a:xfrm>
            <a:off x="3343275" y="1371600"/>
            <a:ext cx="5505450" cy="4114800"/>
          </a:xfrm>
          <a:prstGeom prst="rect">
            <a:avLst/>
          </a:prstGeom>
        </p:spPr>
      </p:pic>
      <p:sp>
        <p:nvSpPr>
          <p:cNvPr id="3" name="TextBox 2">
            <a:extLst>
              <a:ext uri="{FF2B5EF4-FFF2-40B4-BE49-F238E27FC236}">
                <a16:creationId xmlns:a16="http://schemas.microsoft.com/office/drawing/2014/main" id="{E9592273-EA36-7958-F38A-A188C574B3F6}"/>
              </a:ext>
            </a:extLst>
          </p:cNvPr>
          <p:cNvSpPr txBox="1"/>
          <p:nvPr/>
        </p:nvSpPr>
        <p:spPr>
          <a:xfrm>
            <a:off x="605481" y="327454"/>
            <a:ext cx="936436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hlinkClick r:id="rId3"/>
              </a:rPr>
              <a:t>Daily 10 - Mental Maths Challenge - Topmarks</a:t>
            </a:r>
            <a:r>
              <a:rPr lang="en-US" sz="3200"/>
              <a:t>      x8</a:t>
            </a:r>
          </a:p>
        </p:txBody>
      </p:sp>
    </p:spTree>
    <p:extLst>
      <p:ext uri="{BB962C8B-B14F-4D97-AF65-F5344CB8AC3E}">
        <p14:creationId xmlns:p14="http://schemas.microsoft.com/office/powerpoint/2010/main" val="2259047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206C4-76EE-2560-D016-5D1C753C2256}"/>
              </a:ext>
            </a:extLst>
          </p:cNvPr>
          <p:cNvSpPr>
            <a:spLocks noGrp="1"/>
          </p:cNvSpPr>
          <p:nvPr>
            <p:ph type="title"/>
          </p:nvPr>
        </p:nvSpPr>
        <p:spPr>
          <a:xfrm>
            <a:off x="838200" y="3268963"/>
            <a:ext cx="10515600" cy="1325563"/>
          </a:xfrm>
        </p:spPr>
        <p:txBody>
          <a:bodyPr>
            <a:normAutofit fontScale="90000"/>
          </a:bodyPr>
          <a:lstStyle/>
          <a:p>
            <a:r>
              <a:rPr lang="en-GB" sz="3100"/>
              <a:t>Whiteboard work: Recap of prior learning     </a:t>
            </a:r>
            <a:br>
              <a:rPr lang="en-GB"/>
            </a:br>
            <a:br>
              <a:rPr lang="en-GB"/>
            </a:br>
            <a:r>
              <a:rPr lang="en-GB">
                <a:solidFill>
                  <a:srgbClr val="FF0000"/>
                </a:solidFill>
              </a:rPr>
              <a:t>How many hours are in a day? </a:t>
            </a:r>
            <a:br>
              <a:rPr lang="en-GB"/>
            </a:br>
            <a:br>
              <a:rPr lang="en-GB"/>
            </a:br>
            <a:r>
              <a:rPr lang="en-GB">
                <a:solidFill>
                  <a:srgbClr val="0070C0"/>
                </a:solidFill>
              </a:rPr>
              <a:t>How many days are in a week? </a:t>
            </a:r>
            <a:br>
              <a:rPr lang="en-GB"/>
            </a:br>
            <a:br>
              <a:rPr lang="en-GB"/>
            </a:br>
            <a:r>
              <a:rPr lang="en-GB">
                <a:solidFill>
                  <a:srgbClr val="7030A0"/>
                </a:solidFill>
              </a:rPr>
              <a:t>How many months are in a year? </a:t>
            </a:r>
            <a:br>
              <a:rPr lang="en-GB"/>
            </a:br>
            <a:br>
              <a:rPr lang="en-GB"/>
            </a:br>
            <a:r>
              <a:rPr lang="en-GB">
                <a:solidFill>
                  <a:schemeClr val="accent2">
                    <a:lumMod val="76000"/>
                  </a:schemeClr>
                </a:solidFill>
              </a:rPr>
              <a:t>How many minutes are in one hour? </a:t>
            </a:r>
            <a:br>
              <a:rPr lang="en-GB"/>
            </a:br>
            <a:br>
              <a:rPr lang="en-GB"/>
            </a:br>
            <a:r>
              <a:rPr lang="en-GB">
                <a:solidFill>
                  <a:srgbClr val="00B050"/>
                </a:solidFill>
              </a:rPr>
              <a:t>How many pence are in £1? </a:t>
            </a:r>
            <a:br>
              <a:rPr lang="en-GB"/>
            </a:br>
            <a:br>
              <a:rPr lang="en-GB"/>
            </a:br>
            <a:endParaRPr lang="en-GB"/>
          </a:p>
        </p:txBody>
      </p:sp>
    </p:spTree>
    <p:extLst>
      <p:ext uri="{BB962C8B-B14F-4D97-AF65-F5344CB8AC3E}">
        <p14:creationId xmlns:p14="http://schemas.microsoft.com/office/powerpoint/2010/main" val="455023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CD66C-8262-26E8-65A3-2988D5E18E59}"/>
              </a:ext>
            </a:extLst>
          </p:cNvPr>
          <p:cNvSpPr>
            <a:spLocks noGrp="1"/>
          </p:cNvSpPr>
          <p:nvPr>
            <p:ph type="title"/>
          </p:nvPr>
        </p:nvSpPr>
        <p:spPr/>
        <p:txBody>
          <a:bodyPr>
            <a:normAutofit fontScale="90000"/>
          </a:bodyPr>
          <a:lstStyle/>
          <a:p>
            <a:r>
              <a:rPr lang="en-GB"/>
              <a:t>Why has column method been used? </a:t>
            </a:r>
            <a:br>
              <a:rPr lang="en-GB"/>
            </a:br>
            <a:br>
              <a:rPr lang="en-GB"/>
            </a:br>
            <a:r>
              <a:rPr lang="en-GB">
                <a:solidFill>
                  <a:srgbClr val="0070C0"/>
                </a:solidFill>
              </a:rPr>
              <a:t>Blue     </a:t>
            </a:r>
            <a:r>
              <a:rPr lang="en-GB"/>
              <a:t>                           </a:t>
            </a:r>
            <a:r>
              <a:rPr lang="en-GB">
                <a:solidFill>
                  <a:srgbClr val="00B050"/>
                </a:solidFill>
              </a:rPr>
              <a:t>       Green </a:t>
            </a:r>
          </a:p>
        </p:txBody>
      </p:sp>
      <p:pic>
        <p:nvPicPr>
          <p:cNvPr id="3" name="Picture 2">
            <a:extLst>
              <a:ext uri="{FF2B5EF4-FFF2-40B4-BE49-F238E27FC236}">
                <a16:creationId xmlns:a16="http://schemas.microsoft.com/office/drawing/2014/main" id="{2E6BD892-2C2A-0BBF-13A3-5B8F091DBA76}"/>
              </a:ext>
            </a:extLst>
          </p:cNvPr>
          <p:cNvPicPr>
            <a:picLocks noChangeAspect="1"/>
          </p:cNvPicPr>
          <p:nvPr/>
        </p:nvPicPr>
        <p:blipFill>
          <a:blip r:embed="rId2"/>
          <a:stretch>
            <a:fillRect/>
          </a:stretch>
        </p:blipFill>
        <p:spPr>
          <a:xfrm>
            <a:off x="681037" y="2242622"/>
            <a:ext cx="7164087" cy="3186241"/>
          </a:xfrm>
          <a:prstGeom prst="rect">
            <a:avLst/>
          </a:prstGeom>
        </p:spPr>
      </p:pic>
      <p:sp>
        <p:nvSpPr>
          <p:cNvPr id="4" name="TextBox 3">
            <a:extLst>
              <a:ext uri="{FF2B5EF4-FFF2-40B4-BE49-F238E27FC236}">
                <a16:creationId xmlns:a16="http://schemas.microsoft.com/office/drawing/2014/main" id="{E27D1800-E98F-86D2-73BF-D127EDBF3CEC}"/>
              </a:ext>
            </a:extLst>
          </p:cNvPr>
          <p:cNvSpPr txBox="1"/>
          <p:nvPr/>
        </p:nvSpPr>
        <p:spPr>
          <a:xfrm>
            <a:off x="8680968" y="1559538"/>
            <a:ext cx="3050069"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solidFill>
                  <a:srgbClr val="FF0000"/>
                </a:solidFill>
              </a:rPr>
              <a:t>Challenge: What other method could be used to solve these problems? </a:t>
            </a:r>
          </a:p>
        </p:txBody>
      </p:sp>
    </p:spTree>
    <p:extLst>
      <p:ext uri="{BB962C8B-B14F-4D97-AF65-F5344CB8AC3E}">
        <p14:creationId xmlns:p14="http://schemas.microsoft.com/office/powerpoint/2010/main" val="91162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43815BE1-CA9F-AE6E-291C-8CA3C5C940F8}"/>
              </a:ext>
            </a:extLst>
          </p:cNvPr>
          <p:cNvSpPr txBox="1"/>
          <p:nvPr/>
        </p:nvSpPr>
        <p:spPr>
          <a:xfrm>
            <a:off x="168084" y="1216665"/>
            <a:ext cx="4330838" cy="4708981"/>
          </a:xfrm>
          <a:prstGeom prst="rect">
            <a:avLst/>
          </a:prstGeom>
          <a:noFill/>
        </p:spPr>
        <p:txBody>
          <a:bodyPr wrap="square" lIns="91440" tIns="45720" rIns="91440" bIns="45720" rtlCol="0" anchor="t">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400" i="1"/>
          </a:p>
          <a:p>
            <a:endParaRPr lang="en-GB" sz="2400"/>
          </a:p>
          <a:p>
            <a:r>
              <a:rPr lang="en-GB" sz="2800" b="1">
                <a:solidFill>
                  <a:srgbClr val="FF0000"/>
                </a:solidFill>
              </a:rPr>
              <a:t>R- read the problem.  </a:t>
            </a:r>
          </a:p>
          <a:p>
            <a:endParaRPr lang="en-GB" sz="2800" b="1"/>
          </a:p>
          <a:p>
            <a:r>
              <a:rPr lang="en-GB" sz="2800" b="1">
                <a:solidFill>
                  <a:srgbClr val="7030A0"/>
                </a:solidFill>
              </a:rPr>
              <a:t>N- note/underline the key information.</a:t>
            </a:r>
          </a:p>
          <a:p>
            <a:endParaRPr lang="en-GB" sz="2800" b="1"/>
          </a:p>
          <a:p>
            <a:r>
              <a:rPr lang="en-GB" sz="2800" b="1">
                <a:solidFill>
                  <a:schemeClr val="accent6">
                    <a:lumMod val="75000"/>
                  </a:schemeClr>
                </a:solidFill>
              </a:rPr>
              <a:t>C- decide on the calculation. </a:t>
            </a:r>
          </a:p>
          <a:p>
            <a:endParaRPr lang="en-GB" sz="2800" b="1"/>
          </a:p>
          <a:p>
            <a:r>
              <a:rPr lang="en-GB" sz="2800" b="1">
                <a:solidFill>
                  <a:schemeClr val="accent2">
                    <a:lumMod val="50000"/>
                  </a:schemeClr>
                </a:solidFill>
              </a:rPr>
              <a:t>A- answer the problem. </a:t>
            </a:r>
          </a:p>
        </p:txBody>
      </p:sp>
      <p:sp>
        <p:nvSpPr>
          <p:cNvPr id="4" name="TextBox 3">
            <a:extLst>
              <a:ext uri="{FF2B5EF4-FFF2-40B4-BE49-F238E27FC236}">
                <a16:creationId xmlns:a16="http://schemas.microsoft.com/office/drawing/2014/main" id="{74315299-F4DF-F7CC-9B4E-70C6DD077DEA}"/>
              </a:ext>
            </a:extLst>
          </p:cNvPr>
          <p:cNvSpPr txBox="1"/>
          <p:nvPr/>
        </p:nvSpPr>
        <p:spPr>
          <a:xfrm>
            <a:off x="496844" y="124210"/>
            <a:ext cx="1087536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i="1">
                <a:latin typeface="Aptos Display"/>
              </a:rPr>
              <a:t>Talk partners: How would we solve this problem? </a:t>
            </a:r>
            <a:endParaRPr lang="en-US"/>
          </a:p>
        </p:txBody>
      </p:sp>
      <p:sp>
        <p:nvSpPr>
          <p:cNvPr id="6" name="Rectangle 5">
            <a:extLst>
              <a:ext uri="{FF2B5EF4-FFF2-40B4-BE49-F238E27FC236}">
                <a16:creationId xmlns:a16="http://schemas.microsoft.com/office/drawing/2014/main" id="{FBC40A91-F8A5-1A78-1538-96D9B343C9CE}"/>
              </a:ext>
            </a:extLst>
          </p:cNvPr>
          <p:cNvSpPr/>
          <p:nvPr/>
        </p:nvSpPr>
        <p:spPr>
          <a:xfrm>
            <a:off x="5178318" y="1076495"/>
            <a:ext cx="6859207" cy="4858030"/>
          </a:xfrm>
          <a:prstGeom prst="rect">
            <a:avLst/>
          </a:prstGeom>
          <a:solidFill>
            <a:schemeClr val="bg1"/>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4F6B3B8-BFA3-48B3-D6C8-AB56BDE49B21}"/>
              </a:ext>
            </a:extLst>
          </p:cNvPr>
          <p:cNvSpPr>
            <a:spLocks noGrp="1"/>
          </p:cNvSpPr>
          <p:nvPr>
            <p:ph type="title"/>
          </p:nvPr>
        </p:nvSpPr>
        <p:spPr>
          <a:xfrm>
            <a:off x="5605849" y="2105368"/>
            <a:ext cx="6273114" cy="1325563"/>
          </a:xfrm>
        </p:spPr>
        <p:txBody>
          <a:bodyPr>
            <a:normAutofit fontScale="90000"/>
          </a:bodyPr>
          <a:lstStyle/>
          <a:p>
            <a:br>
              <a:rPr lang="en-GB"/>
            </a:br>
            <a:br>
              <a:rPr lang="en-GB"/>
            </a:br>
            <a:r>
              <a:rPr lang="en-GB"/>
              <a:t>Two children needed new school shoes. One pair was £14.99 and another were £21.45. </a:t>
            </a:r>
            <a:br>
              <a:rPr lang="en-GB"/>
            </a:br>
            <a:br>
              <a:rPr lang="en-GB"/>
            </a:br>
            <a:r>
              <a:rPr lang="en-GB"/>
              <a:t>What is the total cost of the shoes? </a:t>
            </a:r>
          </a:p>
        </p:txBody>
      </p:sp>
    </p:spTree>
    <p:extLst>
      <p:ext uri="{BB962C8B-B14F-4D97-AF65-F5344CB8AC3E}">
        <p14:creationId xmlns:p14="http://schemas.microsoft.com/office/powerpoint/2010/main" val="4163502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5BF2CB-DD19-31A7-D22C-0D51933154D0}"/>
            </a:ext>
          </a:extLst>
        </p:cNvPr>
        <p:cNvGrpSpPr/>
        <p:nvPr/>
      </p:nvGrpSpPr>
      <p:grpSpPr>
        <a:xfrm>
          <a:off x="0" y="0"/>
          <a:ext cx="0" cy="0"/>
          <a:chOff x="0" y="0"/>
          <a:chExt cx="0" cy="0"/>
        </a:xfrm>
      </p:grpSpPr>
      <p:sp>
        <p:nvSpPr>
          <p:cNvPr id="3" name="TextBox 1">
            <a:extLst>
              <a:ext uri="{FF2B5EF4-FFF2-40B4-BE49-F238E27FC236}">
                <a16:creationId xmlns:a16="http://schemas.microsoft.com/office/drawing/2014/main" id="{117737B5-3494-77FE-004E-42BCF491B9FC}"/>
              </a:ext>
            </a:extLst>
          </p:cNvPr>
          <p:cNvSpPr txBox="1"/>
          <p:nvPr/>
        </p:nvSpPr>
        <p:spPr>
          <a:xfrm>
            <a:off x="168084" y="1216665"/>
            <a:ext cx="4330838" cy="4708981"/>
          </a:xfrm>
          <a:prstGeom prst="rect">
            <a:avLst/>
          </a:prstGeom>
          <a:noFill/>
        </p:spPr>
        <p:txBody>
          <a:bodyPr wrap="square" lIns="91440" tIns="45720" rIns="91440" bIns="45720" rtlCol="0" anchor="t">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400" i="1"/>
          </a:p>
          <a:p>
            <a:endParaRPr lang="en-GB" sz="2400"/>
          </a:p>
          <a:p>
            <a:r>
              <a:rPr lang="en-GB" sz="2800" b="1">
                <a:solidFill>
                  <a:srgbClr val="FF0000"/>
                </a:solidFill>
              </a:rPr>
              <a:t>R- read the problem.  </a:t>
            </a:r>
          </a:p>
          <a:p>
            <a:endParaRPr lang="en-GB" sz="2800" b="1"/>
          </a:p>
          <a:p>
            <a:r>
              <a:rPr lang="en-GB" sz="2800" b="1">
                <a:solidFill>
                  <a:srgbClr val="7030A0"/>
                </a:solidFill>
              </a:rPr>
              <a:t>N- note/underline the key information.</a:t>
            </a:r>
          </a:p>
          <a:p>
            <a:endParaRPr lang="en-GB" sz="2800" b="1"/>
          </a:p>
          <a:p>
            <a:r>
              <a:rPr lang="en-GB" sz="2800" b="1">
                <a:solidFill>
                  <a:schemeClr val="accent6">
                    <a:lumMod val="75000"/>
                  </a:schemeClr>
                </a:solidFill>
              </a:rPr>
              <a:t>C- decide on the calculation. </a:t>
            </a:r>
          </a:p>
          <a:p>
            <a:endParaRPr lang="en-GB" sz="2800" b="1"/>
          </a:p>
          <a:p>
            <a:r>
              <a:rPr lang="en-GB" sz="2800" b="1">
                <a:solidFill>
                  <a:schemeClr val="accent2">
                    <a:lumMod val="50000"/>
                  </a:schemeClr>
                </a:solidFill>
              </a:rPr>
              <a:t>A- answer the problem. </a:t>
            </a:r>
          </a:p>
        </p:txBody>
      </p:sp>
      <p:sp>
        <p:nvSpPr>
          <p:cNvPr id="4" name="TextBox 3">
            <a:extLst>
              <a:ext uri="{FF2B5EF4-FFF2-40B4-BE49-F238E27FC236}">
                <a16:creationId xmlns:a16="http://schemas.microsoft.com/office/drawing/2014/main" id="{02A9EAC1-A024-7DB7-535A-53FC29743344}"/>
              </a:ext>
            </a:extLst>
          </p:cNvPr>
          <p:cNvSpPr txBox="1"/>
          <p:nvPr/>
        </p:nvSpPr>
        <p:spPr>
          <a:xfrm>
            <a:off x="496844" y="124210"/>
            <a:ext cx="1087536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i="1">
                <a:latin typeface="Aptos Display"/>
              </a:rPr>
              <a:t>Talk partners: How would we solve this problem? </a:t>
            </a:r>
            <a:endParaRPr lang="en-US"/>
          </a:p>
        </p:txBody>
      </p:sp>
      <p:sp>
        <p:nvSpPr>
          <p:cNvPr id="6" name="Rectangle 5">
            <a:extLst>
              <a:ext uri="{FF2B5EF4-FFF2-40B4-BE49-F238E27FC236}">
                <a16:creationId xmlns:a16="http://schemas.microsoft.com/office/drawing/2014/main" id="{4F6735D9-1FAB-C940-62B6-39312EA34C3F}"/>
              </a:ext>
            </a:extLst>
          </p:cNvPr>
          <p:cNvSpPr/>
          <p:nvPr/>
        </p:nvSpPr>
        <p:spPr>
          <a:xfrm>
            <a:off x="5178318" y="1076495"/>
            <a:ext cx="6859207" cy="4858030"/>
          </a:xfrm>
          <a:prstGeom prst="rect">
            <a:avLst/>
          </a:prstGeom>
          <a:solidFill>
            <a:schemeClr val="bg1"/>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8A4CF74-3A8A-725B-CC6B-1587A032EF95}"/>
              </a:ext>
            </a:extLst>
          </p:cNvPr>
          <p:cNvSpPr>
            <a:spLocks noGrp="1"/>
          </p:cNvSpPr>
          <p:nvPr>
            <p:ph type="title"/>
          </p:nvPr>
        </p:nvSpPr>
        <p:spPr>
          <a:xfrm>
            <a:off x="5605849" y="2105368"/>
            <a:ext cx="6273114" cy="1325563"/>
          </a:xfrm>
        </p:spPr>
        <p:txBody>
          <a:bodyPr>
            <a:normAutofit fontScale="90000"/>
          </a:bodyPr>
          <a:lstStyle/>
          <a:p>
            <a:br>
              <a:rPr lang="en-GB"/>
            </a:br>
            <a:br>
              <a:rPr lang="en-GB"/>
            </a:br>
            <a:r>
              <a:rPr lang="en-GB"/>
              <a:t>Two children needed new school shoes. One pair was £14.99 and another were £21.45. </a:t>
            </a:r>
            <a:br>
              <a:rPr lang="en-GB"/>
            </a:br>
            <a:br>
              <a:rPr lang="en-GB"/>
            </a:br>
            <a:r>
              <a:rPr lang="en-GB"/>
              <a:t>How much change would you get from £30? </a:t>
            </a:r>
          </a:p>
        </p:txBody>
      </p:sp>
    </p:spTree>
    <p:extLst>
      <p:ext uri="{BB962C8B-B14F-4D97-AF65-F5344CB8AC3E}">
        <p14:creationId xmlns:p14="http://schemas.microsoft.com/office/powerpoint/2010/main" val="25569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84F6C-B004-A40E-ECE7-0E6170B56322}"/>
            </a:ext>
          </a:extLst>
        </p:cNvPr>
        <p:cNvGrpSpPr/>
        <p:nvPr/>
      </p:nvGrpSpPr>
      <p:grpSpPr>
        <a:xfrm>
          <a:off x="0" y="0"/>
          <a:ext cx="0" cy="0"/>
          <a:chOff x="0" y="0"/>
          <a:chExt cx="0" cy="0"/>
        </a:xfrm>
      </p:grpSpPr>
      <p:sp>
        <p:nvSpPr>
          <p:cNvPr id="3" name="TextBox 1">
            <a:extLst>
              <a:ext uri="{FF2B5EF4-FFF2-40B4-BE49-F238E27FC236}">
                <a16:creationId xmlns:a16="http://schemas.microsoft.com/office/drawing/2014/main" id="{81CF483B-A00B-D1B2-0481-4650F6A7831E}"/>
              </a:ext>
            </a:extLst>
          </p:cNvPr>
          <p:cNvSpPr txBox="1"/>
          <p:nvPr/>
        </p:nvSpPr>
        <p:spPr>
          <a:xfrm>
            <a:off x="168084" y="1216665"/>
            <a:ext cx="4330838" cy="4708981"/>
          </a:xfrm>
          <a:prstGeom prst="rect">
            <a:avLst/>
          </a:prstGeom>
          <a:noFill/>
        </p:spPr>
        <p:txBody>
          <a:bodyPr wrap="square" lIns="91440" tIns="45720" rIns="91440" bIns="45720" rtlCol="0" anchor="t">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400" i="1"/>
          </a:p>
          <a:p>
            <a:endParaRPr lang="en-GB" sz="2400"/>
          </a:p>
          <a:p>
            <a:r>
              <a:rPr lang="en-GB" sz="2800" b="1">
                <a:solidFill>
                  <a:srgbClr val="FF0000"/>
                </a:solidFill>
              </a:rPr>
              <a:t>R- read the problem.  </a:t>
            </a:r>
          </a:p>
          <a:p>
            <a:endParaRPr lang="en-GB" sz="2800" b="1"/>
          </a:p>
          <a:p>
            <a:r>
              <a:rPr lang="en-GB" sz="2800" b="1">
                <a:solidFill>
                  <a:srgbClr val="7030A0"/>
                </a:solidFill>
              </a:rPr>
              <a:t>N- note/underline the key information.</a:t>
            </a:r>
          </a:p>
          <a:p>
            <a:endParaRPr lang="en-GB" sz="2800" b="1"/>
          </a:p>
          <a:p>
            <a:r>
              <a:rPr lang="en-GB" sz="2800" b="1">
                <a:solidFill>
                  <a:schemeClr val="accent6">
                    <a:lumMod val="75000"/>
                  </a:schemeClr>
                </a:solidFill>
              </a:rPr>
              <a:t>C- decide on the calculation. </a:t>
            </a:r>
          </a:p>
          <a:p>
            <a:endParaRPr lang="en-GB" sz="2800" b="1"/>
          </a:p>
          <a:p>
            <a:r>
              <a:rPr lang="en-GB" sz="2800" b="1">
                <a:solidFill>
                  <a:schemeClr val="accent2">
                    <a:lumMod val="50000"/>
                  </a:schemeClr>
                </a:solidFill>
              </a:rPr>
              <a:t>A- answer the problem. </a:t>
            </a:r>
          </a:p>
        </p:txBody>
      </p:sp>
      <p:sp>
        <p:nvSpPr>
          <p:cNvPr id="4" name="TextBox 3">
            <a:extLst>
              <a:ext uri="{FF2B5EF4-FFF2-40B4-BE49-F238E27FC236}">
                <a16:creationId xmlns:a16="http://schemas.microsoft.com/office/drawing/2014/main" id="{5B650868-62E5-75C8-19CA-CC36236BF7C5}"/>
              </a:ext>
            </a:extLst>
          </p:cNvPr>
          <p:cNvSpPr txBox="1"/>
          <p:nvPr/>
        </p:nvSpPr>
        <p:spPr>
          <a:xfrm>
            <a:off x="496844" y="124210"/>
            <a:ext cx="1087536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i="1">
                <a:latin typeface="Aptos Display"/>
              </a:rPr>
              <a:t>Whiteboard work:</a:t>
            </a:r>
            <a:endParaRPr lang="en-US"/>
          </a:p>
        </p:txBody>
      </p:sp>
      <p:sp>
        <p:nvSpPr>
          <p:cNvPr id="6" name="Rectangle 5">
            <a:extLst>
              <a:ext uri="{FF2B5EF4-FFF2-40B4-BE49-F238E27FC236}">
                <a16:creationId xmlns:a16="http://schemas.microsoft.com/office/drawing/2014/main" id="{09CA75ED-7A1F-56C3-1068-7E90ACF7E0F1}"/>
              </a:ext>
            </a:extLst>
          </p:cNvPr>
          <p:cNvSpPr/>
          <p:nvPr/>
        </p:nvSpPr>
        <p:spPr>
          <a:xfrm>
            <a:off x="5178318" y="1076495"/>
            <a:ext cx="6859207" cy="4858030"/>
          </a:xfrm>
          <a:prstGeom prst="rect">
            <a:avLst/>
          </a:prstGeom>
          <a:solidFill>
            <a:schemeClr val="bg1"/>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61D032A-E789-D383-53BC-9757B3E5CA77}"/>
              </a:ext>
            </a:extLst>
          </p:cNvPr>
          <p:cNvSpPr>
            <a:spLocks noGrp="1"/>
          </p:cNvSpPr>
          <p:nvPr>
            <p:ph type="title"/>
          </p:nvPr>
        </p:nvSpPr>
        <p:spPr>
          <a:xfrm>
            <a:off x="5605849" y="2105368"/>
            <a:ext cx="6273114" cy="1325563"/>
          </a:xfrm>
        </p:spPr>
        <p:txBody>
          <a:bodyPr>
            <a:normAutofit fontScale="90000"/>
          </a:bodyPr>
          <a:lstStyle/>
          <a:p>
            <a:br>
              <a:rPr lang="en-GB"/>
            </a:br>
            <a:br>
              <a:rPr lang="en-GB"/>
            </a:br>
            <a:r>
              <a:rPr lang="en-GB"/>
              <a:t>A sandwich cost £2.45. </a:t>
            </a:r>
            <a:br>
              <a:rPr lang="en-GB"/>
            </a:br>
            <a:r>
              <a:rPr lang="en-GB"/>
              <a:t>A drink cost £1.89. </a:t>
            </a:r>
            <a:br>
              <a:rPr lang="en-GB"/>
            </a:br>
            <a:br>
              <a:rPr lang="en-GB"/>
            </a:br>
            <a:r>
              <a:rPr lang="en-GB"/>
              <a:t>How much change would I get from £5 if I bought one of each?  </a:t>
            </a:r>
          </a:p>
        </p:txBody>
      </p:sp>
    </p:spTree>
    <p:extLst>
      <p:ext uri="{BB962C8B-B14F-4D97-AF65-F5344CB8AC3E}">
        <p14:creationId xmlns:p14="http://schemas.microsoft.com/office/powerpoint/2010/main" val="10356353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255f982-5f1f-41c7-871f-7a91432a5484" xsi:nil="true"/>
    <lcf76f155ced4ddcb4097134ff3c332f xmlns="5519ec2d-3025-400a-aa14-bba49a7e18f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8DABC899185B74BB2030808D3385A9C" ma:contentTypeVersion="18" ma:contentTypeDescription="Create a new document." ma:contentTypeScope="" ma:versionID="0cd5e201c5e6392a389a7288fb1eb275">
  <xsd:schema xmlns:xsd="http://www.w3.org/2001/XMLSchema" xmlns:xs="http://www.w3.org/2001/XMLSchema" xmlns:p="http://schemas.microsoft.com/office/2006/metadata/properties" xmlns:ns2="5519ec2d-3025-400a-aa14-bba49a7e18f3" xmlns:ns3="e255f982-5f1f-41c7-871f-7a91432a5484" targetNamespace="http://schemas.microsoft.com/office/2006/metadata/properties" ma:root="true" ma:fieldsID="c6dba6005af131f6ebb8b46ea4d332e1" ns2:_="" ns3:_="">
    <xsd:import namespace="5519ec2d-3025-400a-aa14-bba49a7e18f3"/>
    <xsd:import namespace="e255f982-5f1f-41c7-871f-7a91432a54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9ec2d-3025-400a-aa14-bba49a7e1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55f982-5f1f-41c7-871f-7a91432a54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8320c33-d570-4e0b-b288-e2b6c8d43477}" ma:internalName="TaxCatchAll" ma:showField="CatchAllData" ma:web="e255f982-5f1f-41c7-871f-7a91432a54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0906D6-4131-436A-ABEB-F3983DD22FDB}">
  <ds:schemaRefs>
    <ds:schemaRef ds:uri="http://schemas.microsoft.com/sharepoint/v3/contenttype/forms"/>
  </ds:schemaRefs>
</ds:datastoreItem>
</file>

<file path=customXml/itemProps2.xml><?xml version="1.0" encoding="utf-8"?>
<ds:datastoreItem xmlns:ds="http://schemas.openxmlformats.org/officeDocument/2006/customXml" ds:itemID="{B4B5023F-41E2-4171-BED4-CD9B2C3442D3}">
  <ds:schemaRefs>
    <ds:schemaRef ds:uri="5519ec2d-3025-400a-aa14-bba49a7e18f3"/>
    <ds:schemaRef ds:uri="e255f982-5f1f-41c7-871f-7a91432a5484"/>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342AE26-8496-47C3-A798-6FED9BC1B1E3}"/>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36</Slides>
  <Notes>0</Notes>
  <HiddenSlides>0</HiddenSlide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Spelling (Give example sentences)</vt:lpstr>
      <vt:lpstr>TBAT- solve problems involving money. </vt:lpstr>
      <vt:lpstr>PowerPoint Presentation</vt:lpstr>
      <vt:lpstr>Whiteboard work: Recap of prior learning       How many hours are in a day?   How many days are in a week?   How many months are in a year?   How many minutes are in one hour?   How many pence are in £1?   </vt:lpstr>
      <vt:lpstr>Why has column method been used?   Blue                                       Green </vt:lpstr>
      <vt:lpstr>  Two children needed new school shoes. One pair was £14.99 and another were £21.45.   What is the total cost of the shoes? </vt:lpstr>
      <vt:lpstr>  Two children needed new school shoes. One pair was £14.99 and another were £21.45.   How much change would you get from £30? </vt:lpstr>
      <vt:lpstr>  A sandwich cost £2.45.  A drink cost £1.89.   How much change would I get from £5 if I bought one of each?  </vt:lpstr>
      <vt:lpstr>   A loaf of bread cost £2.90.   I bought a loaf of bread and two identical cupcakes. The total was £5.10.   How much was one cupcake? </vt:lpstr>
      <vt:lpstr>   The same coat has a different price in two shops.  In shop A it costs £34.28.  In shop B it costs £29.88   How much more does the coat cost in shop B, than shop A? </vt:lpstr>
      <vt:lpstr>PowerPoint Presentation</vt:lpstr>
      <vt:lpstr>Independent: </vt:lpstr>
      <vt:lpstr>PowerPoint Presentation</vt:lpstr>
      <vt:lpstr>PowerPoint Presentation</vt:lpstr>
      <vt:lpstr>Friday 7th February TBAT: Convey character's emotions.</vt:lpstr>
      <vt:lpstr>Friday 7th February TBAT: Convey character's emotions.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Friday 7th February  Q- What does the Bible say about making the right decisions?</vt:lpstr>
      <vt:lpstr>Mind map ideas about what the Bible says about making the right decisions.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55</cp:revision>
  <dcterms:created xsi:type="dcterms:W3CDTF">2025-01-30T21:26:36Z</dcterms:created>
  <dcterms:modified xsi:type="dcterms:W3CDTF">2025-02-06T15:58:08Z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0x01010098DABC899185B74BB2030808D3385A9C</vt:lpwstr>
  </property>
  <property fmtid="{D5CDD505-2E9C-101B-9397-08002B2CF9AE}" pid="3" name="MediaServiceImageTags">
    <vt:lpwstr/>
  </property>
</Properties>
</file>