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sldIdLst>
    <p:sldId id="257" r:id="rId8"/>
    <p:sldId id="623" r:id="rId9"/>
    <p:sldId id="624" r:id="rId10"/>
    <p:sldId id="625" r:id="rId11"/>
    <p:sldId id="622" r:id="rId12"/>
    <p:sldId id="258" r:id="rId13"/>
    <p:sldId id="261" r:id="rId14"/>
    <p:sldId id="262" r:id="rId15"/>
    <p:sldId id="259" r:id="rId16"/>
    <p:sldId id="260" r:id="rId17"/>
    <p:sldId id="263" r:id="rId18"/>
    <p:sldId id="264" r:id="rId19"/>
    <p:sldId id="619" r:id="rId20"/>
    <p:sldId id="627" r:id="rId21"/>
    <p:sldId id="626" r:id="rId22"/>
    <p:sldId id="620" r:id="rId23"/>
    <p:sldId id="621" r:id="rId24"/>
    <p:sldId id="628" r:id="rId25"/>
    <p:sldId id="612" r:id="rId26"/>
    <p:sldId id="611" r:id="rId27"/>
    <p:sldId id="613" r:id="rId28"/>
    <p:sldId id="614" r:id="rId29"/>
    <p:sldId id="554" r:id="rId30"/>
    <p:sldId id="556" r:id="rId31"/>
    <p:sldId id="555" r:id="rId32"/>
    <p:sldId id="629" r:id="rId3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1C7F4-3524-C7BD-1114-E06E1CEF52D1}" v="14" dt="2025-02-05T22:23:01.660"/>
    <p1510:client id="{52164EA8-56F1-EF7C-C785-C15A8C591146}" v="571" dt="2025-02-05T19:25:39.149"/>
    <p1510:client id="{93CD9BAE-4907-BEEA-A30B-7A77732F38B4}" v="24" dt="2025-02-05T22:17:21.429"/>
    <p1510:client id="{9FE38044-07EB-A261-D04C-FBC3FAE6EDA2}" v="2" dt="2025-02-04T11:45:45.941"/>
    <p1510:client id="{E086E923-EC78-DB58-9992-1260D781F07A}" v="8" dt="2025-02-04T12:28:25.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36" Type="http://schemas.openxmlformats.org/officeDocument/2006/relationships/theme" Target="theme/theme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05/02/2025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05/02/2025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05/02/2025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05/02/2025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hildrens.poetryarchive.org/poem/ghost-in-the-garden/"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accessart.org.uk/making-a-simple-folded-sketchbook/"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63E7-69E9-DDD7-5839-1A9A42501578}"/>
              </a:ext>
            </a:extLst>
          </p:cNvPr>
          <p:cNvSpPr>
            <a:spLocks noGrp="1"/>
          </p:cNvSpPr>
          <p:nvPr>
            <p:ph type="title"/>
          </p:nvPr>
        </p:nvSpPr>
        <p:spPr>
          <a:xfrm>
            <a:off x="4118" y="1528721"/>
            <a:ext cx="10515600" cy="1325563"/>
          </a:xfrm>
        </p:spPr>
        <p:txBody>
          <a:bodyPr>
            <a:normAutofit fontScale="90000"/>
          </a:bodyPr>
          <a:lstStyle/>
          <a:p>
            <a:br>
              <a:rPr lang="en-GB" u="sng" dirty="0"/>
            </a:br>
            <a:r>
              <a:rPr lang="en-GB" u="sng" dirty="0"/>
              <a:t>Thursday 6th February</a:t>
            </a:r>
            <a:br>
              <a:rPr lang="en-GB" dirty="0"/>
            </a:br>
            <a:r>
              <a:rPr lang="en-GB" dirty="0"/>
              <a:t>Morning challenge</a:t>
            </a:r>
            <a:br>
              <a:rPr lang="en-GB" dirty="0"/>
            </a:br>
            <a:br>
              <a:rPr lang="en-GB" dirty="0"/>
            </a:br>
            <a:r>
              <a:rPr lang="en-GB" dirty="0"/>
              <a:t>- complete Science - up to </a:t>
            </a:r>
            <a:br>
              <a:rPr lang="en-GB" dirty="0"/>
            </a:br>
            <a:r>
              <a:rPr lang="en-GB" dirty="0"/>
              <a:t>results table.</a:t>
            </a:r>
            <a:br>
              <a:rPr lang="en-GB" dirty="0"/>
            </a:br>
            <a:br>
              <a:rPr lang="en-GB" dirty="0"/>
            </a:br>
            <a:r>
              <a:rPr lang="en-GB" dirty="0"/>
              <a:t>- complete spelling sheet</a:t>
            </a:r>
            <a:br>
              <a:rPr lang="en-GB" dirty="0"/>
            </a:br>
            <a:endParaRPr lang="en-GB"/>
          </a:p>
        </p:txBody>
      </p:sp>
      <p:pic>
        <p:nvPicPr>
          <p:cNvPr id="4" name="Picture 3" descr="A game with a couple of people&#10;&#10;AI-generated content may be incorrect.">
            <a:extLst>
              <a:ext uri="{FF2B5EF4-FFF2-40B4-BE49-F238E27FC236}">
                <a16:creationId xmlns:a16="http://schemas.microsoft.com/office/drawing/2014/main" id="{4407F0A3-67BE-7744-4149-ACEDCD78D210}"/>
              </a:ext>
            </a:extLst>
          </p:cNvPr>
          <p:cNvPicPr>
            <a:picLocks noChangeAspect="1"/>
          </p:cNvPicPr>
          <p:nvPr/>
        </p:nvPicPr>
        <p:blipFill>
          <a:blip r:embed="rId2"/>
          <a:stretch>
            <a:fillRect/>
          </a:stretch>
        </p:blipFill>
        <p:spPr>
          <a:xfrm>
            <a:off x="6654628" y="228600"/>
            <a:ext cx="5143500" cy="6400800"/>
          </a:xfrm>
          <a:prstGeom prst="rect">
            <a:avLst/>
          </a:prstGeom>
        </p:spPr>
      </p:pic>
    </p:spTree>
    <p:extLst>
      <p:ext uri="{BB962C8B-B14F-4D97-AF65-F5344CB8AC3E}">
        <p14:creationId xmlns:p14="http://schemas.microsoft.com/office/powerpoint/2010/main" val="2200916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8BA8B-E30F-ACD7-FFF8-467A56149F21}"/>
              </a:ext>
            </a:extLst>
          </p:cNvPr>
          <p:cNvPicPr>
            <a:picLocks noChangeAspect="1"/>
          </p:cNvPicPr>
          <p:nvPr/>
        </p:nvPicPr>
        <p:blipFill>
          <a:blip r:embed="rId2"/>
          <a:stretch>
            <a:fillRect/>
          </a:stretch>
        </p:blipFill>
        <p:spPr>
          <a:xfrm>
            <a:off x="2274110" y="655655"/>
            <a:ext cx="7909830" cy="5546690"/>
          </a:xfrm>
          <a:prstGeom prst="rect">
            <a:avLst/>
          </a:prstGeom>
        </p:spPr>
      </p:pic>
    </p:spTree>
    <p:extLst>
      <p:ext uri="{BB962C8B-B14F-4D97-AF65-F5344CB8AC3E}">
        <p14:creationId xmlns:p14="http://schemas.microsoft.com/office/powerpoint/2010/main" val="322821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3335AB-B5F5-B35C-AA6F-96106F32030D}"/>
              </a:ext>
            </a:extLst>
          </p:cNvPr>
          <p:cNvPicPr>
            <a:picLocks noChangeAspect="1"/>
          </p:cNvPicPr>
          <p:nvPr/>
        </p:nvPicPr>
        <p:blipFill>
          <a:blip r:embed="rId2"/>
          <a:stretch>
            <a:fillRect/>
          </a:stretch>
        </p:blipFill>
        <p:spPr>
          <a:xfrm>
            <a:off x="254776" y="152682"/>
            <a:ext cx="6843685" cy="3829626"/>
          </a:xfrm>
          <a:prstGeom prst="rect">
            <a:avLst/>
          </a:prstGeom>
        </p:spPr>
      </p:pic>
      <p:pic>
        <p:nvPicPr>
          <p:cNvPr id="4" name="Picture 3">
            <a:extLst>
              <a:ext uri="{FF2B5EF4-FFF2-40B4-BE49-F238E27FC236}">
                <a16:creationId xmlns:a16="http://schemas.microsoft.com/office/drawing/2014/main" id="{2479BF90-B5FA-A3F2-E0B6-869C1043C8C9}"/>
              </a:ext>
            </a:extLst>
          </p:cNvPr>
          <p:cNvPicPr>
            <a:picLocks noChangeAspect="1"/>
          </p:cNvPicPr>
          <p:nvPr/>
        </p:nvPicPr>
        <p:blipFill>
          <a:blip r:embed="rId3"/>
          <a:stretch>
            <a:fillRect/>
          </a:stretch>
        </p:blipFill>
        <p:spPr>
          <a:xfrm>
            <a:off x="1930040" y="3982307"/>
            <a:ext cx="4648603" cy="2530059"/>
          </a:xfrm>
          <a:prstGeom prst="rect">
            <a:avLst/>
          </a:prstGeom>
        </p:spPr>
      </p:pic>
      <p:pic>
        <p:nvPicPr>
          <p:cNvPr id="7" name="Picture 6">
            <a:extLst>
              <a:ext uri="{FF2B5EF4-FFF2-40B4-BE49-F238E27FC236}">
                <a16:creationId xmlns:a16="http://schemas.microsoft.com/office/drawing/2014/main" id="{6E1779BC-4C62-90D2-1CEF-B3521173C15E}"/>
              </a:ext>
            </a:extLst>
          </p:cNvPr>
          <p:cNvPicPr>
            <a:picLocks noChangeAspect="1"/>
          </p:cNvPicPr>
          <p:nvPr/>
        </p:nvPicPr>
        <p:blipFill>
          <a:blip r:embed="rId4"/>
          <a:stretch>
            <a:fillRect/>
          </a:stretch>
        </p:blipFill>
        <p:spPr>
          <a:xfrm>
            <a:off x="8085410" y="211918"/>
            <a:ext cx="3436918" cy="2872989"/>
          </a:xfrm>
          <a:prstGeom prst="rect">
            <a:avLst/>
          </a:prstGeom>
        </p:spPr>
      </p:pic>
      <p:sp>
        <p:nvSpPr>
          <p:cNvPr id="8" name="TextBox 7">
            <a:extLst>
              <a:ext uri="{FF2B5EF4-FFF2-40B4-BE49-F238E27FC236}">
                <a16:creationId xmlns:a16="http://schemas.microsoft.com/office/drawing/2014/main" id="{0233613A-44E0-C980-94CD-B81DC92A719E}"/>
              </a:ext>
            </a:extLst>
          </p:cNvPr>
          <p:cNvSpPr txBox="1"/>
          <p:nvPr/>
        </p:nvSpPr>
        <p:spPr>
          <a:xfrm>
            <a:off x="254776" y="211918"/>
            <a:ext cx="4769508" cy="369332"/>
          </a:xfrm>
          <a:prstGeom prst="rect">
            <a:avLst/>
          </a:prstGeom>
          <a:noFill/>
        </p:spPr>
        <p:txBody>
          <a:bodyPr wrap="square" rtlCol="0">
            <a:spAutoFit/>
          </a:bodyPr>
          <a:lstStyle/>
          <a:p>
            <a:r>
              <a:rPr lang="en-GB"/>
              <a:t>Independent: </a:t>
            </a:r>
          </a:p>
        </p:txBody>
      </p:sp>
      <p:pic>
        <p:nvPicPr>
          <p:cNvPr id="9" name="Picture 8">
            <a:extLst>
              <a:ext uri="{FF2B5EF4-FFF2-40B4-BE49-F238E27FC236}">
                <a16:creationId xmlns:a16="http://schemas.microsoft.com/office/drawing/2014/main" id="{CC0914D5-5289-8A5D-F461-5C2C7D1D965B}"/>
              </a:ext>
            </a:extLst>
          </p:cNvPr>
          <p:cNvPicPr>
            <a:picLocks noChangeAspect="1"/>
          </p:cNvPicPr>
          <p:nvPr/>
        </p:nvPicPr>
        <p:blipFill>
          <a:blip r:embed="rId5"/>
          <a:stretch>
            <a:fillRect/>
          </a:stretch>
        </p:blipFill>
        <p:spPr>
          <a:xfrm>
            <a:off x="7529999" y="3561176"/>
            <a:ext cx="4592804" cy="3084906"/>
          </a:xfrm>
          <a:prstGeom prst="rect">
            <a:avLst/>
          </a:prstGeom>
        </p:spPr>
      </p:pic>
    </p:spTree>
    <p:extLst>
      <p:ext uri="{BB962C8B-B14F-4D97-AF65-F5344CB8AC3E}">
        <p14:creationId xmlns:p14="http://schemas.microsoft.com/office/powerpoint/2010/main" val="1142152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6DA203-242D-10FB-64F2-7DB430F5BE3A}"/>
              </a:ext>
            </a:extLst>
          </p:cNvPr>
          <p:cNvPicPr>
            <a:picLocks noChangeAspect="1"/>
          </p:cNvPicPr>
          <p:nvPr/>
        </p:nvPicPr>
        <p:blipFill>
          <a:blip r:embed="rId2"/>
          <a:stretch>
            <a:fillRect/>
          </a:stretch>
        </p:blipFill>
        <p:spPr>
          <a:xfrm>
            <a:off x="821170" y="441612"/>
            <a:ext cx="8799273" cy="2783369"/>
          </a:xfrm>
          <a:prstGeom prst="rect">
            <a:avLst/>
          </a:prstGeom>
        </p:spPr>
      </p:pic>
      <p:sp>
        <p:nvSpPr>
          <p:cNvPr id="12" name="TextBox 11">
            <a:extLst>
              <a:ext uri="{FF2B5EF4-FFF2-40B4-BE49-F238E27FC236}">
                <a16:creationId xmlns:a16="http://schemas.microsoft.com/office/drawing/2014/main" id="{849420F8-2959-B853-ED7C-7AAF6B6D7372}"/>
              </a:ext>
            </a:extLst>
          </p:cNvPr>
          <p:cNvSpPr txBox="1"/>
          <p:nvPr/>
        </p:nvSpPr>
        <p:spPr>
          <a:xfrm>
            <a:off x="560438" y="156693"/>
            <a:ext cx="3303639" cy="369332"/>
          </a:xfrm>
          <a:prstGeom prst="rect">
            <a:avLst/>
          </a:prstGeom>
          <a:noFill/>
        </p:spPr>
        <p:txBody>
          <a:bodyPr wrap="square" rtlCol="0">
            <a:spAutoFit/>
          </a:bodyPr>
          <a:lstStyle/>
          <a:p>
            <a:r>
              <a:rPr lang="en-GB"/>
              <a:t>Challenge: </a:t>
            </a:r>
          </a:p>
        </p:txBody>
      </p:sp>
      <p:sp>
        <p:nvSpPr>
          <p:cNvPr id="15" name="TextBox 14">
            <a:extLst>
              <a:ext uri="{FF2B5EF4-FFF2-40B4-BE49-F238E27FC236}">
                <a16:creationId xmlns:a16="http://schemas.microsoft.com/office/drawing/2014/main" id="{FB75DDE0-99BA-4A98-DA28-E58D8EF92A7F}"/>
              </a:ext>
            </a:extLst>
          </p:cNvPr>
          <p:cNvSpPr txBox="1"/>
          <p:nvPr/>
        </p:nvSpPr>
        <p:spPr>
          <a:xfrm>
            <a:off x="1260386" y="4549843"/>
            <a:ext cx="3436919" cy="1631216"/>
          </a:xfrm>
          <a:prstGeom prst="rect">
            <a:avLst/>
          </a:prstGeom>
          <a:noFill/>
        </p:spPr>
        <p:txBody>
          <a:bodyPr wrap="square">
            <a:spAutoFit/>
          </a:bodyPr>
          <a:lstStyle/>
          <a:p>
            <a:r>
              <a:rPr lang="en-GB" sz="2000"/>
              <a:t>Sam has £26 more than Tom and Amy has £17.10 which is £11.05 less than Tom. How much do they have altogether?</a:t>
            </a:r>
          </a:p>
        </p:txBody>
      </p:sp>
      <p:sp>
        <p:nvSpPr>
          <p:cNvPr id="16" name="TextBox 15">
            <a:extLst>
              <a:ext uri="{FF2B5EF4-FFF2-40B4-BE49-F238E27FC236}">
                <a16:creationId xmlns:a16="http://schemas.microsoft.com/office/drawing/2014/main" id="{E85E7BC2-F5EB-DC4D-CF66-7E9CE4949D6D}"/>
              </a:ext>
            </a:extLst>
          </p:cNvPr>
          <p:cNvSpPr txBox="1"/>
          <p:nvPr/>
        </p:nvSpPr>
        <p:spPr>
          <a:xfrm>
            <a:off x="821170" y="3888035"/>
            <a:ext cx="3303639" cy="369332"/>
          </a:xfrm>
          <a:prstGeom prst="rect">
            <a:avLst/>
          </a:prstGeom>
          <a:noFill/>
        </p:spPr>
        <p:txBody>
          <a:bodyPr wrap="square" rtlCol="0">
            <a:spAutoFit/>
          </a:bodyPr>
          <a:lstStyle/>
          <a:p>
            <a:r>
              <a:rPr lang="en-GB"/>
              <a:t>Mastery:</a:t>
            </a:r>
          </a:p>
        </p:txBody>
      </p:sp>
    </p:spTree>
    <p:extLst>
      <p:ext uri="{BB962C8B-B14F-4D97-AF65-F5344CB8AC3E}">
        <p14:creationId xmlns:p14="http://schemas.microsoft.com/office/powerpoint/2010/main" val="19453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68986"/>
            <a:ext cx="12191999" cy="2387600"/>
          </a:xfrm>
        </p:spPr>
        <p:txBody>
          <a:bodyPr vert="horz" lIns="91440" tIns="45720" rIns="91440" bIns="45720" rtlCol="0" anchor="b">
            <a:noAutofit/>
          </a:bodyPr>
          <a:lstStyle/>
          <a:p>
            <a:pPr algn="l"/>
            <a:r>
              <a:rPr lang="en-GB" sz="2400" u="sng" dirty="0">
                <a:latin typeface="Comic Sans MS"/>
              </a:rPr>
              <a:t>Thursday 6th February</a:t>
            </a:r>
            <a:br>
              <a:rPr lang="en-GB" sz="2400" u="sng" dirty="0">
                <a:latin typeface="Comic Sans MS"/>
              </a:rPr>
            </a:br>
            <a:r>
              <a:rPr lang="en-GB" sz="2400" u="sng" dirty="0">
                <a:latin typeface="Comic Sans MS"/>
              </a:rPr>
              <a:t>TBAT: plan a narrative</a:t>
            </a:r>
            <a:br>
              <a:rPr lang="en-GB" sz="2400" dirty="0">
                <a:latin typeface="Comic Sans MS"/>
              </a:rPr>
            </a:br>
            <a:br>
              <a:rPr lang="en-GB" sz="2400" dirty="0">
                <a:latin typeface="Comic Sans MS"/>
              </a:rPr>
            </a:br>
            <a:r>
              <a:rPr lang="en-GB" sz="2400" u="sng" dirty="0">
                <a:latin typeface="Comic Sans MS"/>
              </a:rPr>
              <a:t>3 in 3</a:t>
            </a:r>
            <a:br>
              <a:rPr lang="en-GB" sz="2400" u="sng" dirty="0">
                <a:latin typeface="Comic Sans MS"/>
              </a:rPr>
            </a:br>
            <a:r>
              <a:rPr lang="en-GB" sz="2400" dirty="0">
                <a:latin typeface="Comic Sans MS"/>
                <a:ea typeface="+mj-lt"/>
                <a:cs typeface="+mj-lt"/>
              </a:rPr>
              <a:t>Leo’s heart thumped wildly, each beat louder than the last, as he sat frozen on the edge of the sofa. The news anchor’s voice filled the room, sharp with suspense. "And now," she declared dramatically, "the announcement you’ve all been waiting for — the final winner of the LEGO Junior Master Inventor competition." Leo’s breath came in shallow gasps, nerves twisting in his stomach. Was his creation imaginative enough? Had his futuristic city design impressed the judges? He wiped his sweaty palms on his jeans, trying to steady himself. The air was thick with anticipation when suddenly, his phone vibrated against his leg. His pulse quickened as he stared at the glowing screen. Slowly, he lifted it, eyes widening as he read the first few words...</a:t>
            </a:r>
            <a:br>
              <a:rPr lang="en-GB" sz="2400" dirty="0">
                <a:latin typeface="Comic Sans MS"/>
                <a:ea typeface="+mj-lt"/>
                <a:cs typeface="+mj-lt"/>
              </a:rPr>
            </a:br>
            <a:br>
              <a:rPr lang="en-GB" sz="2400" dirty="0">
                <a:latin typeface="Comic Sans MS"/>
                <a:ea typeface="+mj-lt"/>
                <a:cs typeface="+mj-lt"/>
              </a:rPr>
            </a:br>
            <a:r>
              <a:rPr lang="en-GB" sz="2400" dirty="0">
                <a:latin typeface="Comic Sans MS"/>
                <a:ea typeface="+mj-lt"/>
                <a:cs typeface="+mj-lt"/>
              </a:rPr>
              <a:t>1. Find and copy a word which means reporter.</a:t>
            </a:r>
            <a:br>
              <a:rPr lang="en-GB" sz="2400" dirty="0">
                <a:latin typeface="Comic Sans MS"/>
                <a:ea typeface="+mj-lt"/>
                <a:cs typeface="+mj-lt"/>
              </a:rPr>
            </a:br>
            <a:r>
              <a:rPr lang="en-GB" sz="2400" dirty="0">
                <a:latin typeface="Comic Sans MS"/>
                <a:ea typeface="+mj-lt"/>
                <a:cs typeface="+mj-lt"/>
              </a:rPr>
              <a:t>2. "He wiped his sweaty palms on his jeans, trying to steady himself." How is Leo feeling in this sentence?</a:t>
            </a:r>
            <a:br>
              <a:rPr lang="en-GB" sz="2400" dirty="0">
                <a:latin typeface="Comic Sans MS"/>
                <a:ea typeface="+mj-lt"/>
                <a:cs typeface="+mj-lt"/>
              </a:rPr>
            </a:br>
            <a:r>
              <a:rPr lang="en-GB" sz="2400" dirty="0">
                <a:latin typeface="Comic Sans MS"/>
                <a:ea typeface="+mj-lt"/>
                <a:cs typeface="+mj-lt"/>
              </a:rPr>
              <a:t>3. How has the author left the reader wanting to read on?</a:t>
            </a:r>
          </a:p>
        </p:txBody>
      </p:sp>
      <p:sp>
        <p:nvSpPr>
          <p:cNvPr id="3" name="Subtitle 2"/>
          <p:cNvSpPr>
            <a:spLocks noGrp="1"/>
          </p:cNvSpPr>
          <p:nvPr>
            <p:ph type="subTitle" idx="1"/>
          </p:nvPr>
        </p:nvSpPr>
        <p:spPr>
          <a:xfrm>
            <a:off x="0" y="1346930"/>
            <a:ext cx="12202296" cy="4013843"/>
          </a:xfrm>
        </p:spPr>
        <p:txBody>
          <a:bodyPr vert="horz" lIns="91440" tIns="45720" rIns="91440" bIns="45720" rtlCol="0" anchor="t">
            <a:normAutofit/>
          </a:bodyPr>
          <a:lstStyle/>
          <a:p>
            <a:pPr algn="l"/>
            <a:endParaRPr lang="en-GB" sz="3200" dirty="0">
              <a:solidFill>
                <a:srgbClr val="00B0F0"/>
              </a:solidFill>
              <a:latin typeface="Aptos Display"/>
            </a:endParaRPr>
          </a:p>
          <a:p>
            <a:endParaRPr lang="en-GB" dirty="0"/>
          </a:p>
        </p:txBody>
      </p:sp>
    </p:spTree>
    <p:extLst>
      <p:ext uri="{BB962C8B-B14F-4D97-AF65-F5344CB8AC3E}">
        <p14:creationId xmlns:p14="http://schemas.microsoft.com/office/powerpoint/2010/main" val="1260536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A7F3D-4E98-F979-D71E-6A5463F97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310960-D9FE-FE57-E719-EF9348868699}"/>
              </a:ext>
            </a:extLst>
          </p:cNvPr>
          <p:cNvSpPr>
            <a:spLocks noGrp="1"/>
          </p:cNvSpPr>
          <p:nvPr>
            <p:ph type="ctrTitle"/>
          </p:nvPr>
        </p:nvSpPr>
        <p:spPr>
          <a:xfrm>
            <a:off x="0" y="4468986"/>
            <a:ext cx="12191999" cy="2387600"/>
          </a:xfrm>
        </p:spPr>
        <p:txBody>
          <a:bodyPr vert="horz" lIns="91440" tIns="45720" rIns="91440" bIns="45720" rtlCol="0" anchor="b">
            <a:noAutofit/>
          </a:bodyPr>
          <a:lstStyle/>
          <a:p>
            <a:pPr algn="l"/>
            <a:r>
              <a:rPr lang="en-GB" sz="2400" u="sng" dirty="0">
                <a:latin typeface="Comic Sans MS"/>
              </a:rPr>
              <a:t>Thursday 6th February</a:t>
            </a:r>
            <a:br>
              <a:rPr lang="en-GB" sz="2400" u="sng" dirty="0">
                <a:latin typeface="Comic Sans MS"/>
              </a:rPr>
            </a:br>
            <a:r>
              <a:rPr lang="en-GB" sz="2400" u="sng" dirty="0">
                <a:latin typeface="Comic Sans MS"/>
              </a:rPr>
              <a:t>TBAT: plan a narrative</a:t>
            </a:r>
            <a:br>
              <a:rPr lang="en-GB" sz="2400" dirty="0">
                <a:latin typeface="Comic Sans MS"/>
              </a:rPr>
            </a:br>
            <a:br>
              <a:rPr lang="en-GB" sz="2400" dirty="0">
                <a:latin typeface="Comic Sans MS"/>
              </a:rPr>
            </a:br>
            <a:r>
              <a:rPr lang="en-GB" sz="2400" u="sng" dirty="0">
                <a:latin typeface="Comic Sans MS"/>
                <a:ea typeface="+mj-lt"/>
                <a:cs typeface="+mj-lt"/>
              </a:rPr>
              <a:t>Talk partners:</a:t>
            </a:r>
            <a:br>
              <a:rPr lang="en-GB" sz="2400" u="sng" dirty="0">
                <a:latin typeface="Comic Sans MS"/>
                <a:ea typeface="+mj-lt"/>
                <a:cs typeface="+mj-lt"/>
              </a:rPr>
            </a:br>
            <a:br>
              <a:rPr lang="en-GB" sz="2400" u="sng" dirty="0">
                <a:latin typeface="Comic Sans MS"/>
                <a:ea typeface="+mj-lt"/>
                <a:cs typeface="+mj-lt"/>
              </a:rPr>
            </a:br>
            <a:r>
              <a:rPr lang="en-GB" sz="3600" dirty="0">
                <a:latin typeface="Comic Sans MS"/>
                <a:ea typeface="+mj-lt"/>
                <a:cs typeface="+mj-lt"/>
              </a:rPr>
              <a:t>Summarise your plan to your partner.</a:t>
            </a:r>
            <a:br>
              <a:rPr lang="en-GB" sz="3600" dirty="0">
                <a:latin typeface="Comic Sans MS"/>
                <a:ea typeface="+mj-lt"/>
                <a:cs typeface="+mj-lt"/>
              </a:rPr>
            </a:br>
            <a:br>
              <a:rPr lang="en-GB" sz="3600" dirty="0">
                <a:latin typeface="Comic Sans MS"/>
                <a:ea typeface="+mj-lt"/>
                <a:cs typeface="+mj-lt"/>
              </a:rPr>
            </a:br>
            <a:r>
              <a:rPr lang="en-GB" sz="3600" dirty="0">
                <a:latin typeface="Comic Sans MS"/>
                <a:ea typeface="+mj-lt"/>
                <a:cs typeface="+mj-lt"/>
              </a:rPr>
              <a:t>What happens in your story? Who are your characters? What are your character's traits?</a:t>
            </a:r>
            <a:br>
              <a:rPr lang="en-GB" sz="3600" dirty="0">
                <a:latin typeface="Comic Sans MS"/>
                <a:ea typeface="+mj-lt"/>
                <a:cs typeface="+mj-lt"/>
              </a:rPr>
            </a:br>
            <a:br>
              <a:rPr lang="en-GB" sz="3600" dirty="0">
                <a:latin typeface="Comic Sans MS"/>
                <a:ea typeface="+mj-lt"/>
                <a:cs typeface="+mj-lt"/>
              </a:rPr>
            </a:br>
            <a:r>
              <a:rPr lang="en-GB" sz="3600" dirty="0">
                <a:latin typeface="Comic Sans MS"/>
                <a:ea typeface="+mj-lt"/>
                <a:cs typeface="+mj-lt"/>
              </a:rPr>
              <a:t>How will your story end?</a:t>
            </a:r>
            <a:br>
              <a:rPr lang="en-GB" sz="2400" dirty="0">
                <a:latin typeface="Comic Sans MS"/>
                <a:ea typeface="+mj-lt"/>
                <a:cs typeface="+mj-lt"/>
              </a:rPr>
            </a:br>
            <a:br>
              <a:rPr lang="en-GB" sz="2400" dirty="0">
                <a:latin typeface="Comic Sans MS"/>
                <a:ea typeface="+mj-lt"/>
                <a:cs typeface="+mj-lt"/>
              </a:rPr>
            </a:br>
            <a:endParaRPr lang="en-GB" sz="2400" dirty="0">
              <a:latin typeface="Comic Sans MS"/>
              <a:ea typeface="+mj-lt"/>
              <a:cs typeface="+mj-lt"/>
            </a:endParaRPr>
          </a:p>
        </p:txBody>
      </p:sp>
      <p:sp>
        <p:nvSpPr>
          <p:cNvPr id="3" name="Subtitle 2">
            <a:extLst>
              <a:ext uri="{FF2B5EF4-FFF2-40B4-BE49-F238E27FC236}">
                <a16:creationId xmlns:a16="http://schemas.microsoft.com/office/drawing/2014/main" id="{AC1157DD-7E72-4F7A-F6D7-F44C240DACB3}"/>
              </a:ext>
            </a:extLst>
          </p:cNvPr>
          <p:cNvSpPr>
            <a:spLocks noGrp="1"/>
          </p:cNvSpPr>
          <p:nvPr>
            <p:ph type="subTitle" idx="1"/>
          </p:nvPr>
        </p:nvSpPr>
        <p:spPr>
          <a:xfrm>
            <a:off x="0" y="1346930"/>
            <a:ext cx="12202296" cy="4013843"/>
          </a:xfrm>
        </p:spPr>
        <p:txBody>
          <a:bodyPr vert="horz" lIns="91440" tIns="45720" rIns="91440" bIns="45720" rtlCol="0" anchor="t">
            <a:normAutofit/>
          </a:bodyPr>
          <a:lstStyle/>
          <a:p>
            <a:pPr algn="l"/>
            <a:endParaRPr lang="en-GB" sz="3200" dirty="0">
              <a:solidFill>
                <a:srgbClr val="00B0F0"/>
              </a:solidFill>
              <a:latin typeface="Aptos Display"/>
            </a:endParaRPr>
          </a:p>
          <a:p>
            <a:endParaRPr lang="en-GB" dirty="0"/>
          </a:p>
        </p:txBody>
      </p:sp>
    </p:spTree>
    <p:extLst>
      <p:ext uri="{BB962C8B-B14F-4D97-AF65-F5344CB8AC3E}">
        <p14:creationId xmlns:p14="http://schemas.microsoft.com/office/powerpoint/2010/main" val="327800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C0485-C669-FCB1-1ED2-91315F2F5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FAC08-9386-BDE1-3E55-9E9CC207CDEA}"/>
              </a:ext>
            </a:extLst>
          </p:cNvPr>
          <p:cNvSpPr>
            <a:spLocks noGrp="1"/>
          </p:cNvSpPr>
          <p:nvPr>
            <p:ph type="ctrTitle"/>
          </p:nvPr>
        </p:nvSpPr>
        <p:spPr>
          <a:xfrm>
            <a:off x="0" y="-1194528"/>
            <a:ext cx="9144000" cy="2387600"/>
          </a:xfrm>
        </p:spPr>
        <p:txBody>
          <a:bodyPr/>
          <a:lstStyle/>
          <a:p>
            <a:pPr algn="l"/>
            <a:r>
              <a:rPr lang="en-GB" sz="3600"/>
              <a:t>Literacy</a:t>
            </a:r>
            <a:br>
              <a:rPr lang="en-GB" sz="3600" dirty="0"/>
            </a:br>
            <a:r>
              <a:rPr lang="en-GB" sz="3600"/>
              <a:t>Planning for paragraph 6</a:t>
            </a:r>
            <a:endParaRPr lang="en-US" sz="3600"/>
          </a:p>
        </p:txBody>
      </p:sp>
      <p:sp>
        <p:nvSpPr>
          <p:cNvPr id="3" name="Subtitle 2">
            <a:extLst>
              <a:ext uri="{FF2B5EF4-FFF2-40B4-BE49-F238E27FC236}">
                <a16:creationId xmlns:a16="http://schemas.microsoft.com/office/drawing/2014/main" id="{85A5FA1B-DAF7-C6D2-3550-B05E024C1BA8}"/>
              </a:ext>
            </a:extLst>
          </p:cNvPr>
          <p:cNvSpPr>
            <a:spLocks noGrp="1"/>
          </p:cNvSpPr>
          <p:nvPr>
            <p:ph type="subTitle" idx="1"/>
          </p:nvPr>
        </p:nvSpPr>
        <p:spPr>
          <a:xfrm>
            <a:off x="0" y="1346930"/>
            <a:ext cx="12202296" cy="4013843"/>
          </a:xfrm>
        </p:spPr>
        <p:txBody>
          <a:bodyPr vert="horz" lIns="91440" tIns="45720" rIns="91440" bIns="45720" rtlCol="0" anchor="t">
            <a:normAutofit lnSpcReduction="10000"/>
          </a:bodyPr>
          <a:lstStyle/>
          <a:p>
            <a:pPr algn="l"/>
            <a:r>
              <a:rPr lang="en-GB" sz="3200" dirty="0">
                <a:latin typeface="Aptos Display"/>
              </a:rPr>
              <a:t>Ellie’s heart thumped loudly in her chest as she waited for the final announcement. “Only one spot remains,” the reporter teased, “and the judges have made their decision.” Ellie swallowed hard. Could it be her? She had poured her heart into her submission. Her palms grew sweaty as she stared at her phone, willing it to buzz. Suddenly, it vibrated in her hand. A notification popped up on the screen. Ellie’s breath caught in her throat as she read the first few words—</a:t>
            </a:r>
            <a:br>
              <a:rPr lang="en-GB" sz="3200" dirty="0">
                <a:latin typeface="Aptos Display"/>
              </a:rPr>
            </a:br>
            <a:br>
              <a:rPr lang="en-GB" sz="3200" dirty="0">
                <a:latin typeface="Aptos Display"/>
              </a:rPr>
            </a:br>
            <a:r>
              <a:rPr lang="en-GB" sz="3200" dirty="0">
                <a:solidFill>
                  <a:srgbClr val="7030A0"/>
                </a:solidFill>
                <a:latin typeface="Aptos Display"/>
              </a:rPr>
              <a:t>What do you like about this paragraph?</a:t>
            </a:r>
            <a:br>
              <a:rPr lang="en-GB" sz="3200" dirty="0">
                <a:solidFill>
                  <a:srgbClr val="7030A0"/>
                </a:solidFill>
                <a:latin typeface="Aptos Display"/>
              </a:rPr>
            </a:br>
            <a:r>
              <a:rPr lang="en-GB" sz="3200" dirty="0">
                <a:solidFill>
                  <a:srgbClr val="00B0F0"/>
                </a:solidFill>
                <a:latin typeface="Aptos Display"/>
              </a:rPr>
              <a:t>What features have been used?</a:t>
            </a:r>
          </a:p>
          <a:p>
            <a:endParaRPr lang="en-GB" dirty="0"/>
          </a:p>
        </p:txBody>
      </p:sp>
    </p:spTree>
    <p:extLst>
      <p:ext uri="{BB962C8B-B14F-4D97-AF65-F5344CB8AC3E}">
        <p14:creationId xmlns:p14="http://schemas.microsoft.com/office/powerpoint/2010/main" val="1569367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43FE6-F053-F2E6-C5CA-EAB04D4C8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E3D2F-9A84-92A3-A9A7-8727AE69145D}"/>
              </a:ext>
            </a:extLst>
          </p:cNvPr>
          <p:cNvSpPr>
            <a:spLocks noGrp="1"/>
          </p:cNvSpPr>
          <p:nvPr>
            <p:ph type="ctrTitle"/>
          </p:nvPr>
        </p:nvSpPr>
        <p:spPr>
          <a:xfrm>
            <a:off x="92676" y="236795"/>
            <a:ext cx="9144000" cy="2387600"/>
          </a:xfrm>
        </p:spPr>
        <p:txBody>
          <a:bodyPr>
            <a:normAutofit/>
          </a:bodyPr>
          <a:lstStyle/>
          <a:p>
            <a:pPr algn="l"/>
            <a:endParaRPr lang="en-GB" sz="2400" dirty="0"/>
          </a:p>
          <a:p>
            <a:pPr algn="l"/>
            <a:endParaRPr lang="en-GB"/>
          </a:p>
        </p:txBody>
      </p:sp>
      <p:sp>
        <p:nvSpPr>
          <p:cNvPr id="4" name="TextBox 3">
            <a:extLst>
              <a:ext uri="{FF2B5EF4-FFF2-40B4-BE49-F238E27FC236}">
                <a16:creationId xmlns:a16="http://schemas.microsoft.com/office/drawing/2014/main" id="{80790C78-6AB8-6C0F-9FAA-3FF2E4684BAB}"/>
              </a:ext>
            </a:extLst>
          </p:cNvPr>
          <p:cNvSpPr txBox="1"/>
          <p:nvPr/>
        </p:nvSpPr>
        <p:spPr>
          <a:xfrm>
            <a:off x="372633" y="252140"/>
            <a:ext cx="1172617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t>Task: Write your main characters final thoughts on the competition – there is one space left.</a:t>
            </a:r>
            <a:br>
              <a:rPr lang="en-GB" sz="3600" dirty="0"/>
            </a:br>
            <a:br>
              <a:rPr lang="en-GB" sz="3600" dirty="0"/>
            </a:br>
            <a:br>
              <a:rPr lang="en-GB" sz="3600" dirty="0"/>
            </a:br>
            <a:r>
              <a:rPr lang="en-GB" sz="3600" dirty="0">
                <a:solidFill>
                  <a:srgbClr val="0070C0"/>
                </a:solidFill>
              </a:rPr>
              <a:t>How is your main character feeling physically?</a:t>
            </a:r>
            <a:br>
              <a:rPr lang="en-GB" sz="3600" dirty="0"/>
            </a:br>
            <a:r>
              <a:rPr lang="en-GB" sz="3600" dirty="0">
                <a:solidFill>
                  <a:srgbClr val="0070C0"/>
                </a:solidFill>
              </a:rPr>
              <a:t>Sick? Can you uplevel this word?</a:t>
            </a:r>
            <a:br>
              <a:rPr lang="en-GB" sz="3600" dirty="0"/>
            </a:br>
            <a:endParaRPr lang="en-GB" sz="3600" dirty="0">
              <a:solidFill>
                <a:srgbClr val="0070C0"/>
              </a:solidFill>
            </a:endParaRPr>
          </a:p>
          <a:p>
            <a:br>
              <a:rPr lang="en-GB" sz="3600" dirty="0"/>
            </a:br>
            <a:r>
              <a:rPr lang="en-GB" sz="3600" dirty="0">
                <a:solidFill>
                  <a:srgbClr val="00B050"/>
                </a:solidFill>
              </a:rPr>
              <a:t>How is your main character feeling emotionally?</a:t>
            </a:r>
            <a:br>
              <a:rPr lang="en-GB" sz="3600" dirty="0"/>
            </a:br>
            <a:r>
              <a:rPr lang="en-GB" sz="3600" dirty="0">
                <a:solidFill>
                  <a:srgbClr val="00B050"/>
                </a:solidFill>
              </a:rPr>
              <a:t>Hopeful, anxious? Can you uplevel these words?</a:t>
            </a:r>
            <a:endParaRPr lang="en-GB"/>
          </a:p>
        </p:txBody>
      </p:sp>
    </p:spTree>
    <p:extLst>
      <p:ext uri="{BB962C8B-B14F-4D97-AF65-F5344CB8AC3E}">
        <p14:creationId xmlns:p14="http://schemas.microsoft.com/office/powerpoint/2010/main" val="398596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E774E-CCF0-6B94-5852-48359ECA0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331B37-ECF6-7EC9-CDDE-56B17C27CA01}"/>
              </a:ext>
            </a:extLst>
          </p:cNvPr>
          <p:cNvSpPr>
            <a:spLocks noGrp="1"/>
          </p:cNvSpPr>
          <p:nvPr>
            <p:ph type="ctrTitle"/>
          </p:nvPr>
        </p:nvSpPr>
        <p:spPr>
          <a:xfrm>
            <a:off x="92676" y="236795"/>
            <a:ext cx="9144000" cy="2387600"/>
          </a:xfrm>
        </p:spPr>
        <p:txBody>
          <a:bodyPr>
            <a:normAutofit/>
          </a:bodyPr>
          <a:lstStyle/>
          <a:p>
            <a:pPr algn="l"/>
            <a:endParaRPr lang="en-GB" sz="2400" dirty="0"/>
          </a:p>
          <a:p>
            <a:pPr algn="l"/>
            <a:endParaRPr lang="en-GB"/>
          </a:p>
        </p:txBody>
      </p:sp>
      <p:sp>
        <p:nvSpPr>
          <p:cNvPr id="4" name="TextBox 3">
            <a:extLst>
              <a:ext uri="{FF2B5EF4-FFF2-40B4-BE49-F238E27FC236}">
                <a16:creationId xmlns:a16="http://schemas.microsoft.com/office/drawing/2014/main" id="{1B93235F-D91A-EAEE-1CAA-B84BD362AC84}"/>
              </a:ext>
            </a:extLst>
          </p:cNvPr>
          <p:cNvSpPr txBox="1"/>
          <p:nvPr/>
        </p:nvSpPr>
        <p:spPr>
          <a:xfrm>
            <a:off x="372633" y="252140"/>
            <a:ext cx="1172617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t>Task: Write your main characters final thoughts on the competition – there is one space left. (Box 6)</a:t>
            </a:r>
            <a:br>
              <a:rPr lang="en-GB" sz="3600" dirty="0"/>
            </a:br>
            <a:endParaRPr lang="en-GB" sz="3600" dirty="0"/>
          </a:p>
          <a:p>
            <a:r>
              <a:rPr lang="en-GB" sz="3600" dirty="0"/>
              <a:t>P6 include:</a:t>
            </a:r>
            <a:br>
              <a:rPr lang="en-GB" sz="3600" dirty="0"/>
            </a:br>
            <a:r>
              <a:rPr lang="en-GB" sz="3600" dirty="0">
                <a:solidFill>
                  <a:schemeClr val="accent5"/>
                </a:solidFill>
              </a:rPr>
              <a:t>-Figurative language to show main</a:t>
            </a:r>
            <a:br>
              <a:rPr lang="en-GB" sz="3600" dirty="0">
                <a:solidFill>
                  <a:schemeClr val="accent5"/>
                </a:solidFill>
              </a:rPr>
            </a:br>
            <a:r>
              <a:rPr lang="en-GB" sz="3600" dirty="0">
                <a:solidFill>
                  <a:schemeClr val="accent5"/>
                </a:solidFill>
              </a:rPr>
              <a:t>character's physical feelings.</a:t>
            </a:r>
            <a:br>
              <a:rPr lang="en-GB" sz="3600" dirty="0"/>
            </a:br>
            <a:r>
              <a:rPr lang="en-GB" sz="3600" dirty="0">
                <a:solidFill>
                  <a:srgbClr val="00B050"/>
                </a:solidFill>
              </a:rPr>
              <a:t>-an announcement/tweet from Lego</a:t>
            </a:r>
            <a:br>
              <a:rPr lang="en-GB" sz="3600" dirty="0">
                <a:solidFill>
                  <a:srgbClr val="00B050"/>
                </a:solidFill>
              </a:rPr>
            </a:br>
            <a:r>
              <a:rPr lang="en-GB" sz="3600" dirty="0">
                <a:solidFill>
                  <a:srgbClr val="00B050"/>
                </a:solidFill>
              </a:rPr>
              <a:t>to say the final spot remains</a:t>
            </a:r>
            <a:br>
              <a:rPr lang="en-GB" sz="3600" dirty="0">
                <a:solidFill>
                  <a:srgbClr val="00B050"/>
                </a:solidFill>
              </a:rPr>
            </a:br>
            <a:r>
              <a:rPr lang="en-GB" sz="3600" dirty="0">
                <a:solidFill>
                  <a:schemeClr val="accent2"/>
                </a:solidFill>
              </a:rPr>
              <a:t>-rhetorical question</a:t>
            </a:r>
            <a:br>
              <a:rPr lang="en-GB" sz="3600" dirty="0">
                <a:solidFill>
                  <a:schemeClr val="accent2"/>
                </a:solidFill>
              </a:rPr>
            </a:br>
            <a:r>
              <a:rPr lang="en-GB" sz="3600" dirty="0">
                <a:solidFill>
                  <a:srgbClr val="00B0F0"/>
                </a:solidFill>
              </a:rPr>
              <a:t>-description of how the character is feeling.</a:t>
            </a:r>
          </a:p>
        </p:txBody>
      </p:sp>
      <p:pic>
        <p:nvPicPr>
          <p:cNvPr id="3" name="Picture 2" descr="670+ Girl Worried Phone Stock Illustrations, Royalty-Free ...">
            <a:extLst>
              <a:ext uri="{FF2B5EF4-FFF2-40B4-BE49-F238E27FC236}">
                <a16:creationId xmlns:a16="http://schemas.microsoft.com/office/drawing/2014/main" id="{1B3FBCDA-AE68-7ED3-47FA-5CE1BCBFF5EF}"/>
              </a:ext>
            </a:extLst>
          </p:cNvPr>
          <p:cNvPicPr>
            <a:picLocks noChangeAspect="1"/>
          </p:cNvPicPr>
          <p:nvPr/>
        </p:nvPicPr>
        <p:blipFill>
          <a:blip r:embed="rId2"/>
          <a:stretch>
            <a:fillRect/>
          </a:stretch>
        </p:blipFill>
        <p:spPr>
          <a:xfrm>
            <a:off x="8684988" y="1826987"/>
            <a:ext cx="3204024" cy="3204024"/>
          </a:xfrm>
          <a:prstGeom prst="rect">
            <a:avLst/>
          </a:prstGeom>
        </p:spPr>
      </p:pic>
    </p:spTree>
    <p:extLst>
      <p:ext uri="{BB962C8B-B14F-4D97-AF65-F5344CB8AC3E}">
        <p14:creationId xmlns:p14="http://schemas.microsoft.com/office/powerpoint/2010/main" val="272795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C667B-6A1D-CB91-95F3-C46817744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AEDA6-55CC-681D-2E7F-0F754C9D16B7}"/>
              </a:ext>
            </a:extLst>
          </p:cNvPr>
          <p:cNvSpPr>
            <a:spLocks noGrp="1"/>
          </p:cNvSpPr>
          <p:nvPr>
            <p:ph type="title"/>
          </p:nvPr>
        </p:nvSpPr>
        <p:spPr>
          <a:xfrm>
            <a:off x="214745" y="-200602"/>
            <a:ext cx="11934825" cy="1735138"/>
          </a:xfrm>
        </p:spPr>
        <p:txBody>
          <a:bodyPr/>
          <a:lstStyle/>
          <a:p>
            <a:r>
              <a:rPr lang="en-GB" dirty="0">
                <a:cs typeface="Calibri Light"/>
              </a:rPr>
              <a:t>Thursday 6th February     ART</a:t>
            </a:r>
            <a:br>
              <a:rPr lang="en-GB" dirty="0">
                <a:cs typeface="Calibri Light"/>
              </a:rPr>
            </a:br>
            <a:r>
              <a:rPr lang="en-GB" b="1" dirty="0">
                <a:cs typeface="Calibri Light"/>
              </a:rPr>
              <a:t>TBAT- begin to create a visual poetry zine</a:t>
            </a:r>
            <a:endParaRPr lang="en-GB" b="1" dirty="0"/>
          </a:p>
        </p:txBody>
      </p:sp>
      <p:sp>
        <p:nvSpPr>
          <p:cNvPr id="5" name="TextBox 4">
            <a:extLst>
              <a:ext uri="{FF2B5EF4-FFF2-40B4-BE49-F238E27FC236}">
                <a16:creationId xmlns:a16="http://schemas.microsoft.com/office/drawing/2014/main" id="{1F7E8BF8-D832-227B-2D9A-C064F1CF9762}"/>
              </a:ext>
            </a:extLst>
          </p:cNvPr>
          <p:cNvSpPr txBox="1"/>
          <p:nvPr/>
        </p:nvSpPr>
        <p:spPr>
          <a:xfrm>
            <a:off x="219075" y="1321593"/>
            <a:ext cx="11625695"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300">
                <a:latin typeface="Arial"/>
                <a:cs typeface="Arial"/>
              </a:rPr>
              <a:t>We're going to make a zine over the next few lessons based on a poem.</a:t>
            </a:r>
            <a:endParaRPr lang="en-GB" sz="2300">
              <a:solidFill>
                <a:srgbClr val="F17E30"/>
              </a:solidFill>
              <a:latin typeface="Arial"/>
              <a:cs typeface="Arial"/>
            </a:endParaRPr>
          </a:p>
          <a:p>
            <a:endParaRPr lang="en-GB" sz="2300">
              <a:solidFill>
                <a:srgbClr val="000000"/>
              </a:solidFill>
              <a:latin typeface="Arial"/>
              <a:cs typeface="Arial"/>
            </a:endParaRPr>
          </a:p>
          <a:p>
            <a:r>
              <a:rPr lang="en-GB" sz="2300">
                <a:solidFill>
                  <a:srgbClr val="000000"/>
                </a:solidFill>
                <a:latin typeface="Arial"/>
                <a:cs typeface="Arial"/>
              </a:rPr>
              <a:t> </a:t>
            </a:r>
            <a:r>
              <a:rPr lang="en-GB" sz="2300" b="1">
                <a:solidFill>
                  <a:srgbClr val="000000"/>
                </a:solidFill>
                <a:latin typeface="Arial"/>
                <a:cs typeface="Arial"/>
              </a:rPr>
              <a:t>What is a zine?</a:t>
            </a:r>
          </a:p>
          <a:p>
            <a:endParaRPr lang="en-GB" sz="2300">
              <a:solidFill>
                <a:srgbClr val="000000"/>
              </a:solidFill>
              <a:latin typeface="Arial"/>
              <a:cs typeface="Arial"/>
            </a:endParaRPr>
          </a:p>
          <a:p>
            <a:r>
              <a:rPr lang="en-GB" sz="2000">
                <a:latin typeface="Arial"/>
                <a:cs typeface="Arial"/>
              </a:rPr>
              <a:t>A zine is a self-published, non-commercial print-work that is typically produced in small, limited batches.  Zines are created and bound in many DIY ways, but traditionally editions are easily reproduced. Zines may also be sewn, taped, glued—or even exist in unbound and other non-folio formats.  The main rule is that there are no rules!</a:t>
            </a:r>
            <a:endParaRPr lang="en-GB" sz="2000">
              <a:cs typeface="Calibri"/>
            </a:endParaRPr>
          </a:p>
          <a:p>
            <a:endParaRPr lang="en-GB" sz="2000">
              <a:cs typeface="Calibri"/>
            </a:endParaRPr>
          </a:p>
          <a:p>
            <a:r>
              <a:rPr lang="en-GB" sz="2000">
                <a:latin typeface="Arial"/>
                <a:cs typeface="Arial"/>
              </a:rPr>
              <a:t>People who create zines are likely to be more motivated by self-expression and artistic passion than they are by profit: zines are usually inexpensive and sometimes distributed for free. </a:t>
            </a:r>
          </a:p>
          <a:p>
            <a:br>
              <a:rPr lang="en-US"/>
            </a:br>
            <a:endParaRPr lang="en-US"/>
          </a:p>
          <a:p>
            <a:pPr algn="l"/>
            <a:endParaRPr lang="en-GB">
              <a:cs typeface="Calibri"/>
            </a:endParaRPr>
          </a:p>
        </p:txBody>
      </p:sp>
      <p:pic>
        <p:nvPicPr>
          <p:cNvPr id="7" name="Picture 9" descr="A picture containing table, floor, wooden, indoor&#10;&#10;Description automatically generated">
            <a:extLst>
              <a:ext uri="{FF2B5EF4-FFF2-40B4-BE49-F238E27FC236}">
                <a16:creationId xmlns:a16="http://schemas.microsoft.com/office/drawing/2014/main" id="{4EE30222-82EF-AB45-991F-0A9DDAAAD05A}"/>
              </a:ext>
            </a:extLst>
          </p:cNvPr>
          <p:cNvPicPr>
            <a:picLocks noChangeAspect="1"/>
          </p:cNvPicPr>
          <p:nvPr/>
        </p:nvPicPr>
        <p:blipFill>
          <a:blip r:embed="rId2"/>
          <a:stretch>
            <a:fillRect/>
          </a:stretch>
        </p:blipFill>
        <p:spPr>
          <a:xfrm>
            <a:off x="3944463" y="4934301"/>
            <a:ext cx="3150424" cy="1643289"/>
          </a:xfrm>
          <a:prstGeom prst="rect">
            <a:avLst/>
          </a:prstGeom>
        </p:spPr>
      </p:pic>
    </p:spTree>
    <p:extLst>
      <p:ext uri="{BB962C8B-B14F-4D97-AF65-F5344CB8AC3E}">
        <p14:creationId xmlns:p14="http://schemas.microsoft.com/office/powerpoint/2010/main" val="3929319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5;p13">
            <a:extLst>
              <a:ext uri="{FF2B5EF4-FFF2-40B4-BE49-F238E27FC236}">
                <a16:creationId xmlns:a16="http://schemas.microsoft.com/office/drawing/2014/main" id="{4BE749BC-DE8C-56CC-1B2C-47C9D80ECD70}"/>
              </a:ext>
            </a:extLst>
          </p:cNvPr>
          <p:cNvSpPr txBox="1"/>
          <p:nvPr/>
        </p:nvSpPr>
        <p:spPr>
          <a:xfrm>
            <a:off x="258233" y="-1506"/>
            <a:ext cx="11677996" cy="1585009"/>
          </a:xfrm>
          <a:prstGeom prst="rect">
            <a:avLst/>
          </a:prstGeom>
          <a:noFill/>
          <a:ln>
            <a:noFill/>
          </a:ln>
        </p:spPr>
        <p:txBody>
          <a:bodyPr spcFirstLastPara="1" wrap="square" lIns="121900" tIns="121900" rIns="121900" bIns="121900" anchor="t" anchorCtr="0">
            <a:spAutoFit/>
          </a:bodyPr>
          <a:lstStyle/>
          <a:p>
            <a:r>
              <a:rPr lang="en" sz="2400" u="sng">
                <a:latin typeface="Comic Sans MS"/>
                <a:ea typeface="Comic Sans MS"/>
                <a:cs typeface="Comic Sans MS"/>
              </a:rPr>
              <a:t>TBAT: create a visual poetry zine.</a:t>
            </a:r>
            <a:br>
              <a:rPr lang="en" sz="2100" u="sng">
                <a:latin typeface="Comic Sans MS"/>
                <a:ea typeface="Comic Sans MS"/>
                <a:cs typeface="Comic Sans MS"/>
              </a:rPr>
            </a:br>
            <a:br>
              <a:rPr lang="en" sz="2100" u="sng">
                <a:latin typeface="Comic Sans MS"/>
                <a:ea typeface="Comic Sans MS"/>
                <a:cs typeface="Comic Sans MS"/>
              </a:rPr>
            </a:br>
            <a:br>
              <a:rPr lang="en" sz="2100" u="sng">
                <a:latin typeface="Comic Sans MS"/>
                <a:ea typeface="Comic Sans MS"/>
                <a:cs typeface="Comic Sans MS"/>
              </a:rPr>
            </a:br>
            <a:endParaRPr lang="en" sz="2100" u="sng">
              <a:latin typeface="Comic Sans MS"/>
              <a:ea typeface="Comic Sans MS"/>
              <a:cs typeface="Comic Sans MS"/>
            </a:endParaRPr>
          </a:p>
        </p:txBody>
      </p:sp>
      <p:sp>
        <p:nvSpPr>
          <p:cNvPr id="2" name="TextBox 1">
            <a:extLst>
              <a:ext uri="{FF2B5EF4-FFF2-40B4-BE49-F238E27FC236}">
                <a16:creationId xmlns:a16="http://schemas.microsoft.com/office/drawing/2014/main" id="{130545F0-0211-AAB8-3E99-E5B755E99E30}"/>
              </a:ext>
            </a:extLst>
          </p:cNvPr>
          <p:cNvSpPr txBox="1"/>
          <p:nvPr/>
        </p:nvSpPr>
        <p:spPr>
          <a:xfrm>
            <a:off x="221673" y="138941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Ghost in the Garden - Children's Poetry Archive</a:t>
            </a:r>
            <a:endParaRPr lang="en-US"/>
          </a:p>
        </p:txBody>
      </p:sp>
      <p:pic>
        <p:nvPicPr>
          <p:cNvPr id="3" name="Picture 3" descr="Text&#10;&#10;Description automatically generated">
            <a:extLst>
              <a:ext uri="{FF2B5EF4-FFF2-40B4-BE49-F238E27FC236}">
                <a16:creationId xmlns:a16="http://schemas.microsoft.com/office/drawing/2014/main" id="{22402819-676C-564A-F052-A6D2AE0FE04E}"/>
              </a:ext>
            </a:extLst>
          </p:cNvPr>
          <p:cNvPicPr>
            <a:picLocks noChangeAspect="1"/>
          </p:cNvPicPr>
          <p:nvPr/>
        </p:nvPicPr>
        <p:blipFill>
          <a:blip r:embed="rId3"/>
          <a:stretch>
            <a:fillRect/>
          </a:stretch>
        </p:blipFill>
        <p:spPr>
          <a:xfrm>
            <a:off x="8467406" y="-1978"/>
            <a:ext cx="2277482" cy="6685807"/>
          </a:xfrm>
          <a:prstGeom prst="rect">
            <a:avLst/>
          </a:prstGeom>
        </p:spPr>
      </p:pic>
      <p:sp>
        <p:nvSpPr>
          <p:cNvPr id="4" name="TextBox 3">
            <a:extLst>
              <a:ext uri="{FF2B5EF4-FFF2-40B4-BE49-F238E27FC236}">
                <a16:creationId xmlns:a16="http://schemas.microsoft.com/office/drawing/2014/main" id="{F35908B9-FE3D-D995-C819-8C5CEC80532C}"/>
              </a:ext>
            </a:extLst>
          </p:cNvPr>
          <p:cNvSpPr txBox="1"/>
          <p:nvPr/>
        </p:nvSpPr>
        <p:spPr>
          <a:xfrm>
            <a:off x="566552" y="4077194"/>
            <a:ext cx="766948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Comic Sans MS"/>
                <a:ea typeface="+mn-lt"/>
                <a:cs typeface="+mn-lt"/>
              </a:rPr>
              <a:t>Make sure to recite it out loud many times to get a real feel for the sound of the words and the senses/images that they evoke.</a:t>
            </a:r>
            <a:endParaRPr lang="en-US" sz="2800">
              <a:latin typeface="Comic Sans MS"/>
            </a:endParaRPr>
          </a:p>
        </p:txBody>
      </p:sp>
      <p:pic>
        <p:nvPicPr>
          <p:cNvPr id="10" name="Picture 10" descr="Graphical user interface, text, application&#10;&#10;Description automatically generated">
            <a:extLst>
              <a:ext uri="{FF2B5EF4-FFF2-40B4-BE49-F238E27FC236}">
                <a16:creationId xmlns:a16="http://schemas.microsoft.com/office/drawing/2014/main" id="{71180413-D47C-9FBD-897E-D0A1914AF6D8}"/>
              </a:ext>
            </a:extLst>
          </p:cNvPr>
          <p:cNvPicPr>
            <a:picLocks noChangeAspect="1"/>
          </p:cNvPicPr>
          <p:nvPr/>
        </p:nvPicPr>
        <p:blipFill>
          <a:blip r:embed="rId4"/>
          <a:stretch>
            <a:fillRect/>
          </a:stretch>
        </p:blipFill>
        <p:spPr>
          <a:xfrm>
            <a:off x="3556660" y="1555305"/>
            <a:ext cx="3990109" cy="2322351"/>
          </a:xfrm>
          <a:prstGeom prst="rect">
            <a:avLst/>
          </a:prstGeom>
        </p:spPr>
      </p:pic>
    </p:spTree>
    <p:extLst>
      <p:ext uri="{BB962C8B-B14F-4D97-AF65-F5344CB8AC3E}">
        <p14:creationId xmlns:p14="http://schemas.microsoft.com/office/powerpoint/2010/main" val="2995000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DFBE0-29F1-50B8-75CE-19C3DDABB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E00F32-DF67-C17F-7F31-F3AC5A9D5051}"/>
              </a:ext>
            </a:extLst>
          </p:cNvPr>
          <p:cNvSpPr>
            <a:spLocks noGrp="1"/>
          </p:cNvSpPr>
          <p:nvPr>
            <p:ph type="title"/>
          </p:nvPr>
        </p:nvSpPr>
        <p:spPr>
          <a:xfrm>
            <a:off x="4118" y="2486370"/>
            <a:ext cx="10515600" cy="1325563"/>
          </a:xfrm>
        </p:spPr>
        <p:txBody>
          <a:bodyPr>
            <a:normAutofit fontScale="90000"/>
          </a:bodyPr>
          <a:lstStyle/>
          <a:p>
            <a:br>
              <a:rPr lang="en-GB" u="sng" dirty="0"/>
            </a:br>
            <a:r>
              <a:rPr lang="en-GB" u="sng" dirty="0"/>
              <a:t>Thursday 6th February</a:t>
            </a:r>
            <a:br>
              <a:rPr lang="en-GB" dirty="0"/>
            </a:br>
            <a:r>
              <a:rPr lang="en-GB" dirty="0"/>
              <a:t>Word work:</a:t>
            </a:r>
            <a:br>
              <a:rPr lang="en-GB" dirty="0"/>
            </a:br>
            <a:br>
              <a:rPr lang="en-GB" dirty="0"/>
            </a:br>
            <a:r>
              <a:rPr lang="en-GB" u="sng" dirty="0"/>
              <a:t>TBAT: Upskill my vocabulary</a:t>
            </a:r>
            <a:br>
              <a:rPr lang="en-GB" u="sng" dirty="0"/>
            </a:br>
            <a:br>
              <a:rPr lang="en-GB" u="sng" dirty="0"/>
            </a:br>
            <a:r>
              <a:rPr lang="en-GB" dirty="0"/>
              <a:t>Read through your plan in your literacy books.</a:t>
            </a:r>
            <a:br>
              <a:rPr lang="en-GB" dirty="0"/>
            </a:br>
            <a:br>
              <a:rPr lang="en-GB" dirty="0"/>
            </a:br>
            <a:r>
              <a:rPr lang="en-GB" dirty="0"/>
              <a:t>Circle 5 words which you could up skill.</a:t>
            </a:r>
            <a:br>
              <a:rPr lang="en-GB" dirty="0"/>
            </a:br>
            <a:br>
              <a:rPr lang="en-GB" dirty="0"/>
            </a:br>
            <a:r>
              <a:rPr lang="en-GB" dirty="0"/>
              <a:t>Share these words with your partner.</a:t>
            </a:r>
            <a:br>
              <a:rPr lang="en-GB" dirty="0"/>
            </a:br>
            <a:endParaRPr lang="en-GB"/>
          </a:p>
        </p:txBody>
      </p:sp>
    </p:spTree>
    <p:extLst>
      <p:ext uri="{BB962C8B-B14F-4D97-AF65-F5344CB8AC3E}">
        <p14:creationId xmlns:p14="http://schemas.microsoft.com/office/powerpoint/2010/main" val="515721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5;p13">
            <a:extLst>
              <a:ext uri="{FF2B5EF4-FFF2-40B4-BE49-F238E27FC236}">
                <a16:creationId xmlns:a16="http://schemas.microsoft.com/office/drawing/2014/main" id="{4BE749BC-DE8C-56CC-1B2C-47C9D80ECD70}"/>
              </a:ext>
            </a:extLst>
          </p:cNvPr>
          <p:cNvSpPr txBox="1"/>
          <p:nvPr/>
        </p:nvSpPr>
        <p:spPr>
          <a:xfrm>
            <a:off x="258233" y="-1506"/>
            <a:ext cx="11677996" cy="1954341"/>
          </a:xfrm>
          <a:prstGeom prst="rect">
            <a:avLst/>
          </a:prstGeom>
          <a:noFill/>
          <a:ln>
            <a:noFill/>
          </a:ln>
        </p:spPr>
        <p:txBody>
          <a:bodyPr spcFirstLastPara="1" wrap="square" lIns="121900" tIns="121900" rIns="121900" bIns="121900" anchor="t" anchorCtr="0">
            <a:spAutoFit/>
          </a:bodyPr>
          <a:lstStyle/>
          <a:p>
            <a:endParaRPr lang="en" sz="2400" u="sng" dirty="0">
              <a:latin typeface="Comic Sans MS"/>
              <a:cs typeface="Calibri"/>
            </a:endParaRPr>
          </a:p>
          <a:p>
            <a:r>
              <a:rPr lang="en" sz="2400" u="sng" dirty="0">
                <a:latin typeface="Comic Sans MS"/>
                <a:ea typeface="Comic Sans MS"/>
                <a:cs typeface="Comic Sans MS"/>
              </a:rPr>
              <a:t>TBAT: create a visual poetry zine.</a:t>
            </a:r>
            <a:br>
              <a:rPr lang="en" sz="2100" u="sng" dirty="0">
                <a:latin typeface="Comic Sans MS"/>
                <a:ea typeface="Comic Sans MS"/>
                <a:cs typeface="Comic Sans MS"/>
              </a:rPr>
            </a:br>
            <a:br>
              <a:rPr lang="en" sz="2100" u="sng" dirty="0">
                <a:latin typeface="Comic Sans MS"/>
                <a:ea typeface="Comic Sans MS"/>
                <a:cs typeface="Comic Sans MS"/>
              </a:rPr>
            </a:br>
            <a:br>
              <a:rPr lang="en" sz="2100" u="sng" dirty="0">
                <a:latin typeface="Comic Sans MS"/>
                <a:ea typeface="Comic Sans MS"/>
                <a:cs typeface="Comic Sans MS"/>
              </a:rPr>
            </a:br>
            <a:endParaRPr lang="en" sz="2100" u="sng">
              <a:latin typeface="Comic Sans MS"/>
              <a:ea typeface="Comic Sans MS"/>
              <a:cs typeface="Comic Sans MS"/>
            </a:endParaRPr>
          </a:p>
        </p:txBody>
      </p:sp>
      <p:sp>
        <p:nvSpPr>
          <p:cNvPr id="6" name="TextBox 5">
            <a:extLst>
              <a:ext uri="{FF2B5EF4-FFF2-40B4-BE49-F238E27FC236}">
                <a16:creationId xmlns:a16="http://schemas.microsoft.com/office/drawing/2014/main" id="{8DB1681D-FB23-7587-A090-7E0C6E6D3C05}"/>
              </a:ext>
            </a:extLst>
          </p:cNvPr>
          <p:cNvSpPr txBox="1"/>
          <p:nvPr/>
        </p:nvSpPr>
        <p:spPr>
          <a:xfrm>
            <a:off x="300842" y="146858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Making a Simple Folded Sketchbook (accessart.org.uk)</a:t>
            </a:r>
            <a:endParaRPr lang="en-US"/>
          </a:p>
        </p:txBody>
      </p:sp>
      <p:pic>
        <p:nvPicPr>
          <p:cNvPr id="7" name="Picture 7" descr="Text&#10;&#10;Description automatically generated">
            <a:extLst>
              <a:ext uri="{FF2B5EF4-FFF2-40B4-BE49-F238E27FC236}">
                <a16:creationId xmlns:a16="http://schemas.microsoft.com/office/drawing/2014/main" id="{90670E84-2135-A9C3-B31F-F7C846325D0A}"/>
              </a:ext>
            </a:extLst>
          </p:cNvPr>
          <p:cNvPicPr>
            <a:picLocks noChangeAspect="1"/>
          </p:cNvPicPr>
          <p:nvPr/>
        </p:nvPicPr>
        <p:blipFill>
          <a:blip r:embed="rId3"/>
          <a:stretch>
            <a:fillRect/>
          </a:stretch>
        </p:blipFill>
        <p:spPr>
          <a:xfrm>
            <a:off x="3051959" y="1349982"/>
            <a:ext cx="5163670" cy="2901376"/>
          </a:xfrm>
          <a:prstGeom prst="rect">
            <a:avLst/>
          </a:prstGeom>
        </p:spPr>
      </p:pic>
      <p:sp>
        <p:nvSpPr>
          <p:cNvPr id="8" name="TextBox 7">
            <a:extLst>
              <a:ext uri="{FF2B5EF4-FFF2-40B4-BE49-F238E27FC236}">
                <a16:creationId xmlns:a16="http://schemas.microsoft.com/office/drawing/2014/main" id="{EECC58CB-9747-FF31-AB34-BD56F58FD81C}"/>
              </a:ext>
            </a:extLst>
          </p:cNvPr>
          <p:cNvSpPr txBox="1"/>
          <p:nvPr/>
        </p:nvSpPr>
        <p:spPr>
          <a:xfrm>
            <a:off x="8374577" y="1521526"/>
            <a:ext cx="3574967"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Comic Sans MS"/>
              </a:rPr>
              <a:t>Making a small “booklet” sketchbook out of a single piece of paper is a handy trick to have up your sleeve! These versatile sketchbooks can be made in a variety of sizes and used for drawing exercises, specific projects or even to accompany pupils on school trips</a:t>
            </a:r>
            <a:r>
              <a:rPr lang="en-GB"/>
              <a:t>.</a:t>
            </a:r>
            <a:endParaRPr lang="en-US"/>
          </a:p>
          <a:p>
            <a:pPr algn="l"/>
            <a:endParaRPr lang="en-GB">
              <a:cs typeface="Calibri"/>
            </a:endParaRPr>
          </a:p>
        </p:txBody>
      </p:sp>
      <p:pic>
        <p:nvPicPr>
          <p:cNvPr id="9" name="Picture 9" descr="A picture containing table, floor, wooden, indoor&#10;&#10;Description automatically generated">
            <a:extLst>
              <a:ext uri="{FF2B5EF4-FFF2-40B4-BE49-F238E27FC236}">
                <a16:creationId xmlns:a16="http://schemas.microsoft.com/office/drawing/2014/main" id="{1B65BB6D-01BA-B7D1-3B28-3490332BBB28}"/>
              </a:ext>
            </a:extLst>
          </p:cNvPr>
          <p:cNvPicPr>
            <a:picLocks noChangeAspect="1"/>
          </p:cNvPicPr>
          <p:nvPr/>
        </p:nvPicPr>
        <p:blipFill>
          <a:blip r:embed="rId4"/>
          <a:stretch>
            <a:fillRect/>
          </a:stretch>
        </p:blipFill>
        <p:spPr>
          <a:xfrm>
            <a:off x="182088" y="4305651"/>
            <a:ext cx="4712524" cy="2462439"/>
          </a:xfrm>
          <a:prstGeom prst="rect">
            <a:avLst/>
          </a:prstGeom>
        </p:spPr>
      </p:pic>
    </p:spTree>
    <p:extLst>
      <p:ext uri="{BB962C8B-B14F-4D97-AF65-F5344CB8AC3E}">
        <p14:creationId xmlns:p14="http://schemas.microsoft.com/office/powerpoint/2010/main" val="2392728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5;p13">
            <a:extLst>
              <a:ext uri="{FF2B5EF4-FFF2-40B4-BE49-F238E27FC236}">
                <a16:creationId xmlns:a16="http://schemas.microsoft.com/office/drawing/2014/main" id="{4BE749BC-DE8C-56CC-1B2C-47C9D80ECD70}"/>
              </a:ext>
            </a:extLst>
          </p:cNvPr>
          <p:cNvSpPr txBox="1"/>
          <p:nvPr/>
        </p:nvSpPr>
        <p:spPr>
          <a:xfrm>
            <a:off x="258233" y="-1506"/>
            <a:ext cx="11677996" cy="1585009"/>
          </a:xfrm>
          <a:prstGeom prst="rect">
            <a:avLst/>
          </a:prstGeom>
          <a:noFill/>
          <a:ln>
            <a:noFill/>
          </a:ln>
        </p:spPr>
        <p:txBody>
          <a:bodyPr spcFirstLastPara="1" wrap="square" lIns="121900" tIns="121900" rIns="121900" bIns="121900" anchor="t" anchorCtr="0">
            <a:spAutoFit/>
          </a:bodyPr>
          <a:lstStyle/>
          <a:p>
            <a:r>
              <a:rPr lang="en" sz="2400" u="sng">
                <a:latin typeface="Comic Sans MS"/>
                <a:ea typeface="Comic Sans MS"/>
                <a:cs typeface="Comic Sans MS"/>
              </a:rPr>
              <a:t>TBAT: create a visual poetry zine.</a:t>
            </a:r>
            <a:br>
              <a:rPr lang="en" sz="2100" u="sng">
                <a:latin typeface="Comic Sans MS"/>
                <a:ea typeface="Comic Sans MS"/>
                <a:cs typeface="Comic Sans MS"/>
              </a:rPr>
            </a:br>
            <a:br>
              <a:rPr lang="en" sz="2100" u="sng">
                <a:latin typeface="Comic Sans MS"/>
                <a:ea typeface="Comic Sans MS"/>
                <a:cs typeface="Comic Sans MS"/>
              </a:rPr>
            </a:br>
            <a:br>
              <a:rPr lang="en" sz="2100" u="sng">
                <a:latin typeface="Comic Sans MS"/>
                <a:ea typeface="Comic Sans MS"/>
                <a:cs typeface="Comic Sans MS"/>
              </a:rPr>
            </a:br>
            <a:endParaRPr lang="en" sz="2100" u="sng">
              <a:latin typeface="Comic Sans MS"/>
              <a:ea typeface="Comic Sans MS"/>
              <a:cs typeface="Comic Sans MS"/>
            </a:endParaRPr>
          </a:p>
        </p:txBody>
      </p:sp>
      <p:sp>
        <p:nvSpPr>
          <p:cNvPr id="6" name="TextBox 5">
            <a:extLst>
              <a:ext uri="{FF2B5EF4-FFF2-40B4-BE49-F238E27FC236}">
                <a16:creationId xmlns:a16="http://schemas.microsoft.com/office/drawing/2014/main" id="{A13EF066-DDB6-F0FA-4663-C04379A7F2EE}"/>
              </a:ext>
            </a:extLst>
          </p:cNvPr>
          <p:cNvSpPr txBox="1"/>
          <p:nvPr/>
        </p:nvSpPr>
        <p:spPr>
          <a:xfrm>
            <a:off x="159822" y="1088200"/>
            <a:ext cx="11689772"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i="1">
                <a:latin typeface="Comic Sans MS"/>
                <a:ea typeface="+mn-lt"/>
                <a:cs typeface="+mn-lt"/>
              </a:rPr>
              <a:t>Today we will create the page backgrounds…</a:t>
            </a:r>
            <a:endParaRPr lang="en-US" sz="2000">
              <a:latin typeface="Comic Sans MS"/>
            </a:endParaRPr>
          </a:p>
          <a:p>
            <a:endParaRPr lang="en-GB" sz="2000" b="1" i="1">
              <a:latin typeface="Comic Sans MS"/>
              <a:ea typeface="+mn-lt"/>
              <a:cs typeface="+mn-lt"/>
            </a:endParaRPr>
          </a:p>
          <a:p>
            <a:r>
              <a:rPr lang="en-GB" sz="2000">
                <a:latin typeface="Comic Sans MS"/>
                <a:ea typeface="+mn-lt"/>
                <a:cs typeface="+mn-lt"/>
              </a:rPr>
              <a:t>The next step is to create backgrounds – using paint. The monotype drawings you make will be made over the page backgrounds.</a:t>
            </a:r>
            <a:endParaRPr lang="en-GB" sz="2000">
              <a:latin typeface="Comic Sans MS"/>
              <a:cs typeface="Calibri"/>
            </a:endParaRPr>
          </a:p>
          <a:p>
            <a:r>
              <a:rPr lang="en-GB" sz="2000">
                <a:latin typeface="Comic Sans MS"/>
                <a:ea typeface="+mn-lt"/>
                <a:cs typeface="+mn-lt"/>
              </a:rPr>
              <a:t>With the sense and imagery evoked by the poetry in your head, start to mix colours that you might like to use as background colour. This is an opportunity for you to explore how you can mix a variety of hues and tints so that the colours you use are quite subtle. </a:t>
            </a:r>
          </a:p>
          <a:p>
            <a:endParaRPr lang="en-GB" sz="2000">
              <a:latin typeface="Comic Sans MS"/>
              <a:ea typeface="+mn-lt"/>
              <a:cs typeface="+mn-lt"/>
            </a:endParaRPr>
          </a:p>
          <a:p>
            <a:r>
              <a:rPr lang="en-GB" sz="2000">
                <a:latin typeface="Comic Sans MS"/>
                <a:ea typeface="+mn-lt"/>
                <a:cs typeface="+mn-lt"/>
              </a:rPr>
              <a:t>Remember colour mixing basics – which primary colours make which secondary colours etc. A good tip to pass on is that generally you will need far less blue or red when mixing with yellow – a tiny bit of blue will help turn yellow green, and a tiny bit of red will help turn yellow orange. You can always add more after.</a:t>
            </a:r>
            <a:endParaRPr lang="en-GB" sz="2000">
              <a:latin typeface="Comic Sans MS"/>
            </a:endParaRPr>
          </a:p>
          <a:p>
            <a:endParaRPr lang="en-GB" sz="2000">
              <a:latin typeface="Comic Sans MS"/>
              <a:ea typeface="+mn-lt"/>
              <a:cs typeface="+mn-lt"/>
            </a:endParaRPr>
          </a:p>
          <a:p>
            <a:r>
              <a:rPr lang="en-GB" sz="2000">
                <a:latin typeface="Comic Sans MS"/>
                <a:ea typeface="+mn-lt"/>
                <a:cs typeface="+mn-lt"/>
              </a:rPr>
              <a:t>Don’t mix too much of any one colour – and keep tweaking colours already mixed by adding a small amount of extra colour. As you work, keep going back to the poem. What kinds of colours does the language evoke to you?</a:t>
            </a:r>
            <a:endParaRPr lang="en-GB" sz="2000">
              <a:latin typeface="Comic Sans MS"/>
            </a:endParaRPr>
          </a:p>
          <a:p>
            <a:r>
              <a:rPr lang="en-GB" sz="2000">
                <a:latin typeface="Comic Sans MS"/>
                <a:ea typeface="+mn-lt"/>
                <a:cs typeface="+mn-lt"/>
              </a:rPr>
              <a:t>Try to avoid making backgrounds too dark as the monotype drawings won’t show up.</a:t>
            </a:r>
            <a:endParaRPr lang="en-GB" sz="2000">
              <a:latin typeface="Comic Sans MS"/>
            </a:endParaRPr>
          </a:p>
          <a:p>
            <a:pPr algn="l"/>
            <a:endParaRPr lang="en-GB">
              <a:cs typeface="Calibri"/>
            </a:endParaRPr>
          </a:p>
        </p:txBody>
      </p:sp>
    </p:spTree>
    <p:extLst>
      <p:ext uri="{BB962C8B-B14F-4D97-AF65-F5344CB8AC3E}">
        <p14:creationId xmlns:p14="http://schemas.microsoft.com/office/powerpoint/2010/main" val="1559864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5;p13">
            <a:extLst>
              <a:ext uri="{FF2B5EF4-FFF2-40B4-BE49-F238E27FC236}">
                <a16:creationId xmlns:a16="http://schemas.microsoft.com/office/drawing/2014/main" id="{4BE749BC-DE8C-56CC-1B2C-47C9D80ECD70}"/>
              </a:ext>
            </a:extLst>
          </p:cNvPr>
          <p:cNvSpPr txBox="1"/>
          <p:nvPr/>
        </p:nvSpPr>
        <p:spPr>
          <a:xfrm>
            <a:off x="258233" y="-1506"/>
            <a:ext cx="11677996" cy="1585009"/>
          </a:xfrm>
          <a:prstGeom prst="rect">
            <a:avLst/>
          </a:prstGeom>
          <a:noFill/>
          <a:ln>
            <a:noFill/>
          </a:ln>
        </p:spPr>
        <p:txBody>
          <a:bodyPr spcFirstLastPara="1" wrap="square" lIns="121900" tIns="121900" rIns="121900" bIns="121900" anchor="t" anchorCtr="0">
            <a:spAutoFit/>
          </a:bodyPr>
          <a:lstStyle/>
          <a:p>
            <a:r>
              <a:rPr lang="en" sz="2400" u="sng">
                <a:latin typeface="Comic Sans MS"/>
                <a:ea typeface="Comic Sans MS"/>
                <a:cs typeface="Comic Sans MS"/>
              </a:rPr>
              <a:t>TBAT: create a visual poetry zine.</a:t>
            </a:r>
            <a:br>
              <a:rPr lang="en" sz="2100" u="sng">
                <a:latin typeface="Comic Sans MS"/>
                <a:ea typeface="Comic Sans MS"/>
                <a:cs typeface="Comic Sans MS"/>
              </a:rPr>
            </a:br>
            <a:br>
              <a:rPr lang="en" sz="2100" u="sng">
                <a:latin typeface="Comic Sans MS"/>
                <a:ea typeface="Comic Sans MS"/>
                <a:cs typeface="Comic Sans MS"/>
              </a:rPr>
            </a:br>
            <a:br>
              <a:rPr lang="en" sz="2100" u="sng">
                <a:latin typeface="Comic Sans MS"/>
                <a:ea typeface="Comic Sans MS"/>
                <a:cs typeface="Comic Sans MS"/>
              </a:rPr>
            </a:br>
            <a:endParaRPr lang="en" sz="2100" u="sng">
              <a:latin typeface="Comic Sans MS"/>
              <a:ea typeface="Comic Sans MS"/>
              <a:cs typeface="Comic Sans MS"/>
            </a:endParaRPr>
          </a:p>
        </p:txBody>
      </p:sp>
      <p:pic>
        <p:nvPicPr>
          <p:cNvPr id="2" name="Picture 2" descr="A picture containing vegetable&#10;&#10;Description automatically generated">
            <a:extLst>
              <a:ext uri="{FF2B5EF4-FFF2-40B4-BE49-F238E27FC236}">
                <a16:creationId xmlns:a16="http://schemas.microsoft.com/office/drawing/2014/main" id="{E7618E01-0682-1B7F-9710-E68C596F5DB8}"/>
              </a:ext>
            </a:extLst>
          </p:cNvPr>
          <p:cNvPicPr>
            <a:picLocks noChangeAspect="1"/>
          </p:cNvPicPr>
          <p:nvPr/>
        </p:nvPicPr>
        <p:blipFill>
          <a:blip r:embed="rId2"/>
          <a:stretch>
            <a:fillRect/>
          </a:stretch>
        </p:blipFill>
        <p:spPr>
          <a:xfrm>
            <a:off x="2721" y="793555"/>
            <a:ext cx="4059381" cy="2752084"/>
          </a:xfrm>
          <a:prstGeom prst="rect">
            <a:avLst/>
          </a:prstGeom>
        </p:spPr>
      </p:pic>
      <p:pic>
        <p:nvPicPr>
          <p:cNvPr id="3" name="Picture 3" descr="A picture containing plastic, close&#10;&#10;Description automatically generated">
            <a:extLst>
              <a:ext uri="{FF2B5EF4-FFF2-40B4-BE49-F238E27FC236}">
                <a16:creationId xmlns:a16="http://schemas.microsoft.com/office/drawing/2014/main" id="{693EA0AF-F723-BF01-DDE0-C5DA024A095D}"/>
              </a:ext>
            </a:extLst>
          </p:cNvPr>
          <p:cNvPicPr>
            <a:picLocks noChangeAspect="1"/>
          </p:cNvPicPr>
          <p:nvPr/>
        </p:nvPicPr>
        <p:blipFill>
          <a:blip r:embed="rId3"/>
          <a:stretch>
            <a:fillRect/>
          </a:stretch>
        </p:blipFill>
        <p:spPr>
          <a:xfrm>
            <a:off x="7743796" y="789715"/>
            <a:ext cx="4365913" cy="2758097"/>
          </a:xfrm>
          <a:prstGeom prst="rect">
            <a:avLst/>
          </a:prstGeom>
        </p:spPr>
      </p:pic>
      <p:pic>
        <p:nvPicPr>
          <p:cNvPr id="4" name="Picture 6" descr="A picture containing indoor, several&#10;&#10;Description automatically generated">
            <a:extLst>
              <a:ext uri="{FF2B5EF4-FFF2-40B4-BE49-F238E27FC236}">
                <a16:creationId xmlns:a16="http://schemas.microsoft.com/office/drawing/2014/main" id="{A7CC7C32-B8DA-412E-CF75-F7B1287506A3}"/>
              </a:ext>
            </a:extLst>
          </p:cNvPr>
          <p:cNvPicPr>
            <a:picLocks noChangeAspect="1"/>
          </p:cNvPicPr>
          <p:nvPr/>
        </p:nvPicPr>
        <p:blipFill>
          <a:blip r:embed="rId4"/>
          <a:stretch>
            <a:fillRect/>
          </a:stretch>
        </p:blipFill>
        <p:spPr>
          <a:xfrm>
            <a:off x="4063267" y="796697"/>
            <a:ext cx="3678381" cy="2756437"/>
          </a:xfrm>
          <a:prstGeom prst="rect">
            <a:avLst/>
          </a:prstGeom>
        </p:spPr>
      </p:pic>
      <p:pic>
        <p:nvPicPr>
          <p:cNvPr id="7" name="Picture 7">
            <a:extLst>
              <a:ext uri="{FF2B5EF4-FFF2-40B4-BE49-F238E27FC236}">
                <a16:creationId xmlns:a16="http://schemas.microsoft.com/office/drawing/2014/main" id="{193369A2-536E-FFDF-4843-7374B007553C}"/>
              </a:ext>
            </a:extLst>
          </p:cNvPr>
          <p:cNvPicPr>
            <a:picLocks noChangeAspect="1"/>
          </p:cNvPicPr>
          <p:nvPr/>
        </p:nvPicPr>
        <p:blipFill>
          <a:blip r:embed="rId5"/>
          <a:stretch>
            <a:fillRect/>
          </a:stretch>
        </p:blipFill>
        <p:spPr>
          <a:xfrm>
            <a:off x="6534142" y="3728409"/>
            <a:ext cx="3950524" cy="2918232"/>
          </a:xfrm>
          <a:prstGeom prst="rect">
            <a:avLst/>
          </a:prstGeom>
        </p:spPr>
      </p:pic>
      <p:sp>
        <p:nvSpPr>
          <p:cNvPr id="8" name="TextBox 7">
            <a:extLst>
              <a:ext uri="{FF2B5EF4-FFF2-40B4-BE49-F238E27FC236}">
                <a16:creationId xmlns:a16="http://schemas.microsoft.com/office/drawing/2014/main" id="{2CBE40F5-4C08-0408-F5B5-EBBB1F7FFCC8}"/>
              </a:ext>
            </a:extLst>
          </p:cNvPr>
          <p:cNvSpPr txBox="1"/>
          <p:nvPr/>
        </p:nvSpPr>
        <p:spPr>
          <a:xfrm>
            <a:off x="373578" y="4247902"/>
            <a:ext cx="476497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Comic Sans MS"/>
                <a:ea typeface="+mn-lt"/>
                <a:cs typeface="+mn-lt"/>
              </a:rPr>
              <a:t>Test the colours in sketchbooks so you have a record of your colour palette, but don’t work so slowly that your colours dry before you have painted the backgrounds.</a:t>
            </a:r>
            <a:endParaRPr lang="en-US" sz="2400">
              <a:latin typeface="Comic Sans MS"/>
            </a:endParaRPr>
          </a:p>
        </p:txBody>
      </p:sp>
    </p:spTree>
    <p:extLst>
      <p:ext uri="{BB962C8B-B14F-4D97-AF65-F5344CB8AC3E}">
        <p14:creationId xmlns:p14="http://schemas.microsoft.com/office/powerpoint/2010/main" val="1616357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Google Shape;55;p13">
            <a:extLst>
              <a:ext uri="{FF2B5EF4-FFF2-40B4-BE49-F238E27FC236}">
                <a16:creationId xmlns:a16="http://schemas.microsoft.com/office/drawing/2014/main" id="{E755350F-BB14-E940-6E37-758F16FC97E0}"/>
              </a:ext>
            </a:extLst>
          </p:cNvPr>
          <p:cNvSpPr txBox="1"/>
          <p:nvPr/>
        </p:nvSpPr>
        <p:spPr>
          <a:xfrm>
            <a:off x="154305" y="77719"/>
            <a:ext cx="5082977" cy="1290091"/>
          </a:xfrm>
          <a:prstGeom prst="rect">
            <a:avLst/>
          </a:prstGeom>
        </p:spPr>
        <p:txBody>
          <a:bodyPr spcFirstLastPara="1" vert="horz" lIns="91440" tIns="45720" rIns="91440" bIns="45720" rtlCol="0" anchor="b" anchorCtr="0">
            <a:normAutofit fontScale="92500" lnSpcReduction="20000"/>
          </a:bodyPr>
          <a:lstStyle/>
          <a:p>
            <a:pPr>
              <a:lnSpc>
                <a:spcPct val="90000"/>
              </a:lnSpc>
              <a:spcBef>
                <a:spcPct val="0"/>
              </a:spcBef>
              <a:spcAft>
                <a:spcPts val="600"/>
              </a:spcAft>
            </a:pPr>
            <a:endParaRPr lang="en-US" sz="2400" u="sng">
              <a:latin typeface="Comic Sans MS"/>
              <a:ea typeface="+mj-ea"/>
              <a:cs typeface="+mj-cs"/>
            </a:endParaRPr>
          </a:p>
          <a:p>
            <a:pPr>
              <a:lnSpc>
                <a:spcPct val="90000"/>
              </a:lnSpc>
              <a:spcBef>
                <a:spcPct val="0"/>
              </a:spcBef>
              <a:spcAft>
                <a:spcPts val="600"/>
              </a:spcAft>
            </a:pPr>
            <a:r>
              <a:rPr lang="en-US" sz="2400" u="sng">
                <a:latin typeface="Comic Sans MS"/>
                <a:ea typeface="+mj-ea"/>
                <a:cs typeface="+mj-cs"/>
              </a:rPr>
              <a:t>TBAT: create a visual poetry zine.</a:t>
            </a:r>
            <a:br>
              <a:rPr lang="en-US" u="sng">
                <a:latin typeface="+mj-lt"/>
                <a:ea typeface="+mj-ea"/>
                <a:cs typeface="+mj-cs"/>
              </a:rPr>
            </a:br>
            <a:br>
              <a:rPr lang="en-US" u="sng">
                <a:latin typeface="+mj-lt"/>
                <a:ea typeface="+mj-ea"/>
                <a:cs typeface="+mj-cs"/>
              </a:rPr>
            </a:br>
            <a:br>
              <a:rPr lang="en-US" u="sng">
                <a:latin typeface="+mj-lt"/>
                <a:ea typeface="+mj-ea"/>
                <a:cs typeface="+mj-cs"/>
              </a:rPr>
            </a:br>
            <a:endParaRPr lang="en-US" u="sng">
              <a:latin typeface="+mj-lt"/>
              <a:ea typeface="+mj-ea"/>
              <a:cs typeface="+mj-cs"/>
            </a:endParaRPr>
          </a:p>
        </p:txBody>
      </p:sp>
      <p:sp>
        <p:nvSpPr>
          <p:cNvPr id="2" name="TextBox 1">
            <a:extLst>
              <a:ext uri="{FF2B5EF4-FFF2-40B4-BE49-F238E27FC236}">
                <a16:creationId xmlns:a16="http://schemas.microsoft.com/office/drawing/2014/main" id="{B1984F3F-83F9-71ED-6EBF-B8D92D95313E}"/>
              </a:ext>
            </a:extLst>
          </p:cNvPr>
          <p:cNvSpPr txBox="1"/>
          <p:nvPr/>
        </p:nvSpPr>
        <p:spPr>
          <a:xfrm>
            <a:off x="297180" y="1710849"/>
            <a:ext cx="4796039" cy="197764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a:t>Paint small sheets of paper with the paint, so over one session you build up a collection of painted sheets. At this stage you are covering the entire sheet with one </a:t>
            </a:r>
            <a:r>
              <a:rPr lang="en-US" sz="2200" err="1"/>
              <a:t>colour</a:t>
            </a:r>
            <a:r>
              <a:rPr lang="en-US" sz="2200"/>
              <a:t> – you are going to use these painted sheets to collage with.</a:t>
            </a:r>
          </a:p>
        </p:txBody>
      </p:sp>
      <p:pic>
        <p:nvPicPr>
          <p:cNvPr id="3" name="Picture 3" descr="Shape&#10;&#10;Description automatically generated">
            <a:extLst>
              <a:ext uri="{FF2B5EF4-FFF2-40B4-BE49-F238E27FC236}">
                <a16:creationId xmlns:a16="http://schemas.microsoft.com/office/drawing/2014/main" id="{1988023D-CBD7-4D6C-9E8B-9FFB66A9C5D2}"/>
              </a:ext>
            </a:extLst>
          </p:cNvPr>
          <p:cNvPicPr>
            <a:picLocks noChangeAspect="1"/>
          </p:cNvPicPr>
          <p:nvPr/>
        </p:nvPicPr>
        <p:blipFill rotWithShape="1">
          <a:blip r:embed="rId2"/>
          <a:srcRect l="9780" r="15493"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84004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5;p13">
            <a:extLst>
              <a:ext uri="{FF2B5EF4-FFF2-40B4-BE49-F238E27FC236}">
                <a16:creationId xmlns:a16="http://schemas.microsoft.com/office/drawing/2014/main" id="{E755350F-BB14-E940-6E37-758F16FC97E0}"/>
              </a:ext>
            </a:extLst>
          </p:cNvPr>
          <p:cNvSpPr txBox="1"/>
          <p:nvPr/>
        </p:nvSpPr>
        <p:spPr>
          <a:xfrm>
            <a:off x="640080" y="325369"/>
            <a:ext cx="4368602" cy="1537741"/>
          </a:xfrm>
          <a:prstGeom prst="rect">
            <a:avLst/>
          </a:prstGeom>
        </p:spPr>
        <p:txBody>
          <a:bodyPr spcFirstLastPara="1" vert="horz" lIns="91440" tIns="45720" rIns="91440" bIns="45720" rtlCol="0" anchor="b" anchorCtr="0">
            <a:normAutofit fontScale="92500" lnSpcReduction="20000"/>
          </a:bodyPr>
          <a:lstStyle/>
          <a:p>
            <a:pPr>
              <a:lnSpc>
                <a:spcPct val="90000"/>
              </a:lnSpc>
              <a:spcBef>
                <a:spcPct val="0"/>
              </a:spcBef>
              <a:spcAft>
                <a:spcPts val="600"/>
              </a:spcAft>
            </a:pPr>
            <a:endParaRPr lang="en-US" u="sng" dirty="0">
              <a:latin typeface="+mj-lt"/>
              <a:ea typeface="+mj-ea"/>
              <a:cs typeface="Calibri Light"/>
            </a:endParaRPr>
          </a:p>
          <a:p>
            <a:pPr>
              <a:lnSpc>
                <a:spcPct val="90000"/>
              </a:lnSpc>
              <a:spcBef>
                <a:spcPct val="0"/>
              </a:spcBef>
              <a:spcAft>
                <a:spcPts val="600"/>
              </a:spcAft>
            </a:pPr>
            <a:r>
              <a:rPr lang="en-US" u="sng" dirty="0">
                <a:latin typeface="+mj-lt"/>
                <a:ea typeface="+mj-ea"/>
                <a:cs typeface="+mj-cs"/>
              </a:rPr>
              <a:t>TBAT: create a visual poetry zine.</a:t>
            </a:r>
            <a:br>
              <a:rPr lang="en-US" u="sng" dirty="0">
                <a:latin typeface="+mj-lt"/>
                <a:ea typeface="+mj-ea"/>
                <a:cs typeface="+mj-cs"/>
              </a:rPr>
            </a:br>
            <a:endParaRPr lang="en-US" u="sng">
              <a:latin typeface="+mj-lt"/>
              <a:ea typeface="+mj-ea"/>
              <a:cs typeface="Calibri Light" panose="020F0302020204030204"/>
            </a:endParaRPr>
          </a:p>
          <a:p>
            <a:pPr>
              <a:lnSpc>
                <a:spcPct val="90000"/>
              </a:lnSpc>
              <a:spcBef>
                <a:spcPct val="0"/>
              </a:spcBef>
              <a:spcAft>
                <a:spcPts val="600"/>
              </a:spcAft>
            </a:pPr>
            <a:br>
              <a:rPr lang="en-US" u="sng" dirty="0">
                <a:latin typeface="+mj-lt"/>
                <a:ea typeface="+mj-ea"/>
                <a:cs typeface="+mj-cs"/>
              </a:rPr>
            </a:br>
            <a:br>
              <a:rPr lang="en-US" u="sng" dirty="0">
                <a:latin typeface="+mj-lt"/>
                <a:ea typeface="+mj-ea"/>
                <a:cs typeface="+mj-cs"/>
              </a:rPr>
            </a:br>
            <a:endParaRPr lang="en-US" u="sng">
              <a:latin typeface="+mj-lt"/>
              <a:ea typeface="+mj-ea"/>
              <a:cs typeface="Calibri Light"/>
            </a:endParaRPr>
          </a:p>
        </p:txBody>
      </p:sp>
      <p:sp>
        <p:nvSpPr>
          <p:cNvPr id="2" name="TextBox 1">
            <a:extLst>
              <a:ext uri="{FF2B5EF4-FFF2-40B4-BE49-F238E27FC236}">
                <a16:creationId xmlns:a16="http://schemas.microsoft.com/office/drawing/2014/main" id="{B1984F3F-83F9-71ED-6EBF-B8D92D95313E}"/>
              </a:ext>
            </a:extLst>
          </p:cNvPr>
          <p:cNvSpPr txBox="1"/>
          <p:nvPr/>
        </p:nvSpPr>
        <p:spPr>
          <a:xfrm>
            <a:off x="640080" y="1337038"/>
            <a:ext cx="4243589" cy="483514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dirty="0">
                <a:cs typeface="Calibri"/>
              </a:rPr>
              <a:t>Once the rectangles are dry, u</a:t>
            </a:r>
            <a:r>
              <a:rPr lang="en-US" sz="2000" dirty="0"/>
              <a:t>se scissors to cut out some shapes.</a:t>
            </a:r>
            <a:endParaRPr lang="en-US">
              <a:cs typeface="Calibri"/>
            </a:endParaRPr>
          </a:p>
          <a:p>
            <a:pPr indent="-228600">
              <a:lnSpc>
                <a:spcPct val="90000"/>
              </a:lnSpc>
              <a:spcAft>
                <a:spcPts val="600"/>
              </a:spcAft>
              <a:buFont typeface="Arial" panose="020B0604020202020204" pitchFamily="34" charset="0"/>
              <a:buChar char="•"/>
            </a:pPr>
            <a:r>
              <a:rPr lang="en-US" sz="2000"/>
              <a:t> Don’t draw the shapes first, instead just cut into the </a:t>
            </a:r>
            <a:r>
              <a:rPr lang="en-US" sz="2000" err="1"/>
              <a:t>coloured</a:t>
            </a:r>
            <a:r>
              <a:rPr lang="en-US" sz="2000"/>
              <a:t> paper. In terms of the shapes you cut, again listen to the poem and let the content of the poem guide the imagery. </a:t>
            </a:r>
            <a:endParaRPr lang="en-US"/>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dirty="0"/>
              <a:t>In this case – Ghost in the Garden made us think of leaf shapes, grass shapes, cobwebs etc.</a:t>
            </a:r>
            <a:endParaRPr lang="en-US" dirty="0">
              <a:cs typeface="Calibri"/>
            </a:endParaRPr>
          </a:p>
        </p:txBody>
      </p:sp>
      <p:pic>
        <p:nvPicPr>
          <p:cNvPr id="6" name="Picture 6" descr="A picture containing paper&#10;&#10;Description automatically generated">
            <a:extLst>
              <a:ext uri="{FF2B5EF4-FFF2-40B4-BE49-F238E27FC236}">
                <a16:creationId xmlns:a16="http://schemas.microsoft.com/office/drawing/2014/main" id="{4FFB6C4B-FC20-5B74-78C7-EA0D31064AE3}"/>
              </a:ext>
            </a:extLst>
          </p:cNvPr>
          <p:cNvPicPr>
            <a:picLocks noChangeAspect="1"/>
          </p:cNvPicPr>
          <p:nvPr/>
        </p:nvPicPr>
        <p:blipFill rotWithShape="1">
          <a:blip r:embed="rId2"/>
          <a:srcRect l="15007" r="10015"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94355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46FDB8FF-043C-7CC4-69A0-550BC7D409B9}"/>
              </a:ext>
            </a:extLst>
          </p:cNvPr>
          <p:cNvPicPr>
            <a:picLocks noChangeAspect="1"/>
          </p:cNvPicPr>
          <p:nvPr/>
        </p:nvPicPr>
        <p:blipFill rotWithShape="1">
          <a:blip r:embed="rId2"/>
          <a:srcRect t="2967" r="-2" b="2805"/>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8" name="Picture 8" descr="A picture containing plant, grass, several&#10;&#10;Description automatically generated">
            <a:extLst>
              <a:ext uri="{FF2B5EF4-FFF2-40B4-BE49-F238E27FC236}">
                <a16:creationId xmlns:a16="http://schemas.microsoft.com/office/drawing/2014/main" id="{9FDE7DCB-1A5B-9D88-BC5D-B2407BB34221}"/>
              </a:ext>
            </a:extLst>
          </p:cNvPr>
          <p:cNvPicPr>
            <a:picLocks noChangeAspect="1"/>
          </p:cNvPicPr>
          <p:nvPr/>
        </p:nvPicPr>
        <p:blipFill rotWithShape="1">
          <a:blip r:embed="rId3"/>
          <a:srcRect t="31643" r="1" b="472"/>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9" name="Picture 9">
            <a:extLst>
              <a:ext uri="{FF2B5EF4-FFF2-40B4-BE49-F238E27FC236}">
                <a16:creationId xmlns:a16="http://schemas.microsoft.com/office/drawing/2014/main" id="{FB854E5F-A4D5-CDA8-EDC8-C4B9FA96F673}"/>
              </a:ext>
            </a:extLst>
          </p:cNvPr>
          <p:cNvPicPr>
            <a:picLocks noChangeAspect="1"/>
          </p:cNvPicPr>
          <p:nvPr/>
        </p:nvPicPr>
        <p:blipFill rotWithShape="1">
          <a:blip r:embed="rId4"/>
          <a:srcRect t="7301" r="2" b="2"/>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4" name="TextBox 3">
            <a:extLst>
              <a:ext uri="{FF2B5EF4-FFF2-40B4-BE49-F238E27FC236}">
                <a16:creationId xmlns:a16="http://schemas.microsoft.com/office/drawing/2014/main" id="{21DD8AF2-C8F0-E17E-A55F-24B67D25A0B3}"/>
              </a:ext>
            </a:extLst>
          </p:cNvPr>
          <p:cNvSpPr txBox="1"/>
          <p:nvPr/>
        </p:nvSpPr>
        <p:spPr>
          <a:xfrm>
            <a:off x="448056" y="685800"/>
            <a:ext cx="2807208"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endParaRPr lang="en-US" u="sng" dirty="0">
              <a:latin typeface="Aptos Display"/>
              <a:ea typeface="+mj-ea"/>
              <a:cs typeface="+mj-cs"/>
            </a:endParaRPr>
          </a:p>
          <a:p>
            <a:pPr>
              <a:lnSpc>
                <a:spcPct val="90000"/>
              </a:lnSpc>
              <a:spcBef>
                <a:spcPct val="0"/>
              </a:spcBef>
              <a:spcAft>
                <a:spcPts val="600"/>
              </a:spcAft>
            </a:pPr>
            <a:r>
              <a:rPr lang="en-US" u="sng" kern="1200" dirty="0">
                <a:latin typeface="+mj-lt"/>
                <a:ea typeface="+mj-ea"/>
                <a:cs typeface="+mj-cs"/>
              </a:rPr>
              <a:t>TBAT: create a visual poetry zine.</a:t>
            </a:r>
            <a:endParaRPr lang="en-US" kern="1200" dirty="0">
              <a:latin typeface="+mj-lt"/>
              <a:ea typeface="+mj-ea"/>
              <a:cs typeface="+mj-cs"/>
            </a:endParaRPr>
          </a:p>
        </p:txBody>
      </p:sp>
      <p:sp>
        <p:nvSpPr>
          <p:cNvPr id="5" name="TextBox 4">
            <a:extLst>
              <a:ext uri="{FF2B5EF4-FFF2-40B4-BE49-F238E27FC236}">
                <a16:creationId xmlns:a16="http://schemas.microsoft.com/office/drawing/2014/main" id="{FF0ADB84-2096-E230-60F7-D773E7C06581}"/>
              </a:ext>
            </a:extLst>
          </p:cNvPr>
          <p:cNvSpPr txBox="1"/>
          <p:nvPr/>
        </p:nvSpPr>
        <p:spPr>
          <a:xfrm>
            <a:off x="448056" y="2258568"/>
            <a:ext cx="2807208" cy="392277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dirty="0"/>
              <a:t>Experiment with how you would like to use the shapes to collage backgrounds on the pages of the blank zine. Play around with the pieces of painted paper before you finally stick them down.</a:t>
            </a:r>
          </a:p>
        </p:txBody>
      </p:sp>
      <p:pic>
        <p:nvPicPr>
          <p:cNvPr id="7" name="Picture 7" descr="A picture containing cloth, different, fabric, several&#10;&#10;Description automatically generated">
            <a:extLst>
              <a:ext uri="{FF2B5EF4-FFF2-40B4-BE49-F238E27FC236}">
                <a16:creationId xmlns:a16="http://schemas.microsoft.com/office/drawing/2014/main" id="{8A42353E-A304-E789-4D52-DC5B474A0AE9}"/>
              </a:ext>
            </a:extLst>
          </p:cNvPr>
          <p:cNvPicPr>
            <a:picLocks noChangeAspect="1"/>
          </p:cNvPicPr>
          <p:nvPr/>
        </p:nvPicPr>
        <p:blipFill rotWithShape="1">
          <a:blip r:embed="rId5"/>
          <a:srcRect l="14496" r="-1" b="-1"/>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4264491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5F18F-1AF7-770C-A62E-C6074AF55718}"/>
              </a:ext>
            </a:extLst>
          </p:cNvPr>
          <p:cNvSpPr>
            <a:spLocks noGrp="1"/>
          </p:cNvSpPr>
          <p:nvPr>
            <p:ph type="title"/>
          </p:nvPr>
        </p:nvSpPr>
        <p:spPr/>
        <p:txBody>
          <a:bodyPr/>
          <a:lstStyle/>
          <a:p>
            <a:endParaRPr lang="en-GB"/>
          </a:p>
        </p:txBody>
      </p:sp>
      <p:pic>
        <p:nvPicPr>
          <p:cNvPr id="4" name="Content Placeholder 3" descr="A screenshot of a video game&#10;&#10;AI-generated content may be incorrect.">
            <a:extLst>
              <a:ext uri="{FF2B5EF4-FFF2-40B4-BE49-F238E27FC236}">
                <a16:creationId xmlns:a16="http://schemas.microsoft.com/office/drawing/2014/main" id="{740540E1-25C4-659B-BD84-92E4225B86D0}"/>
              </a:ext>
            </a:extLst>
          </p:cNvPr>
          <p:cNvPicPr>
            <a:picLocks noGrp="1" noChangeAspect="1"/>
          </p:cNvPicPr>
          <p:nvPr>
            <p:ph idx="1"/>
          </p:nvPr>
        </p:nvPicPr>
        <p:blipFill>
          <a:blip r:embed="rId2"/>
          <a:stretch>
            <a:fillRect/>
          </a:stretch>
        </p:blipFill>
        <p:spPr>
          <a:xfrm>
            <a:off x="8223" y="260436"/>
            <a:ext cx="12185850" cy="6338716"/>
          </a:xfrm>
        </p:spPr>
      </p:pic>
    </p:spTree>
    <p:extLst>
      <p:ext uri="{BB962C8B-B14F-4D97-AF65-F5344CB8AC3E}">
        <p14:creationId xmlns:p14="http://schemas.microsoft.com/office/powerpoint/2010/main" val="413029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AF9D6-03C0-9750-D16E-C7BD6E8FD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C81A61-DC72-2334-CD1C-558BB5180272}"/>
              </a:ext>
            </a:extLst>
          </p:cNvPr>
          <p:cNvSpPr>
            <a:spLocks noGrp="1"/>
          </p:cNvSpPr>
          <p:nvPr>
            <p:ph type="title"/>
          </p:nvPr>
        </p:nvSpPr>
        <p:spPr>
          <a:xfrm>
            <a:off x="4118" y="2486370"/>
            <a:ext cx="10515600" cy="1325563"/>
          </a:xfrm>
        </p:spPr>
        <p:txBody>
          <a:bodyPr>
            <a:normAutofit fontScale="90000"/>
          </a:bodyPr>
          <a:lstStyle/>
          <a:p>
            <a:br>
              <a:rPr lang="en-GB" u="sng" dirty="0"/>
            </a:br>
            <a:r>
              <a:rPr lang="en-GB" u="sng" dirty="0"/>
              <a:t>Thursday 6th February</a:t>
            </a:r>
            <a:br>
              <a:rPr lang="en-GB" dirty="0"/>
            </a:br>
            <a:r>
              <a:rPr lang="en-GB" dirty="0"/>
              <a:t>Word work:</a:t>
            </a:r>
            <a:br>
              <a:rPr lang="en-GB" dirty="0"/>
            </a:br>
            <a:br>
              <a:rPr lang="en-GB" dirty="0"/>
            </a:br>
            <a:r>
              <a:rPr lang="en-GB" u="sng" dirty="0"/>
              <a:t>TBAT: Upskill my vocabulary</a:t>
            </a:r>
            <a:br>
              <a:rPr lang="en-GB" u="sng" dirty="0"/>
            </a:br>
            <a:br>
              <a:rPr lang="en-GB" u="sng" dirty="0"/>
            </a:br>
            <a:r>
              <a:rPr lang="en-GB" dirty="0"/>
              <a:t>Read through your plan in your literacy books.</a:t>
            </a:r>
            <a:br>
              <a:rPr lang="en-GB" dirty="0"/>
            </a:br>
            <a:br>
              <a:rPr lang="en-GB" dirty="0"/>
            </a:br>
            <a:r>
              <a:rPr lang="en-GB" dirty="0"/>
              <a:t>Circle 5 words which you could up skill.</a:t>
            </a:r>
            <a:br>
              <a:rPr lang="en-GB" dirty="0"/>
            </a:br>
            <a:br>
              <a:rPr lang="en-GB" dirty="0"/>
            </a:br>
            <a:r>
              <a:rPr lang="en-GB" dirty="0"/>
              <a:t>Share these words with your partner.</a:t>
            </a:r>
            <a:br>
              <a:rPr lang="en-GB" dirty="0"/>
            </a:br>
            <a:endParaRPr lang="en-GB"/>
          </a:p>
        </p:txBody>
      </p:sp>
    </p:spTree>
    <p:extLst>
      <p:ext uri="{BB962C8B-B14F-4D97-AF65-F5344CB8AC3E}">
        <p14:creationId xmlns:p14="http://schemas.microsoft.com/office/powerpoint/2010/main" val="355211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2C93A-9987-4FDA-4117-43418CB27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F7A5F-7EB8-60DD-6700-6E0B9E0F9B75}"/>
              </a:ext>
            </a:extLst>
          </p:cNvPr>
          <p:cNvSpPr>
            <a:spLocks noGrp="1"/>
          </p:cNvSpPr>
          <p:nvPr>
            <p:ph type="title"/>
          </p:nvPr>
        </p:nvSpPr>
        <p:spPr>
          <a:xfrm>
            <a:off x="4118" y="2486370"/>
            <a:ext cx="12194059" cy="1325563"/>
          </a:xfrm>
        </p:spPr>
        <p:txBody>
          <a:bodyPr>
            <a:normAutofit fontScale="90000"/>
          </a:bodyPr>
          <a:lstStyle/>
          <a:p>
            <a:br>
              <a:rPr lang="en-GB" u="sng" dirty="0"/>
            </a:br>
            <a:r>
              <a:rPr lang="en-GB" u="sng" dirty="0"/>
              <a:t>Thursday 6th February</a:t>
            </a:r>
            <a:br>
              <a:rPr lang="en-GB" dirty="0"/>
            </a:br>
            <a:r>
              <a:rPr lang="en-GB" dirty="0"/>
              <a:t>Word work:</a:t>
            </a:r>
            <a:br>
              <a:rPr lang="en-GB" dirty="0"/>
            </a:br>
            <a:br>
              <a:rPr lang="en-GB" dirty="0"/>
            </a:br>
            <a:r>
              <a:rPr lang="en-GB" u="sng" dirty="0"/>
              <a:t>TBAT: Upskill my vocabulary</a:t>
            </a:r>
            <a:br>
              <a:rPr lang="en-GB" u="sng" dirty="0"/>
            </a:br>
            <a:br>
              <a:rPr lang="en-GB" u="sng" dirty="0"/>
            </a:br>
            <a:r>
              <a:rPr lang="en-GB" dirty="0"/>
              <a:t>Can your partner think of a better word for your circled word? </a:t>
            </a:r>
            <a:br>
              <a:rPr lang="en-GB" dirty="0"/>
            </a:br>
            <a:br>
              <a:rPr lang="en-GB" dirty="0"/>
            </a:br>
            <a:r>
              <a:rPr lang="en-GB" dirty="0"/>
              <a:t>Use a thesaurus to upskill your word.</a:t>
            </a:r>
            <a:br>
              <a:rPr lang="en-GB" dirty="0"/>
            </a:br>
            <a:br>
              <a:rPr lang="en-GB" dirty="0"/>
            </a:br>
            <a:r>
              <a:rPr lang="en-GB" dirty="0">
                <a:solidFill>
                  <a:srgbClr val="FF0000"/>
                </a:solidFill>
              </a:rPr>
              <a:t>Can you upskill the sentence which your word is in?</a:t>
            </a:r>
            <a:br>
              <a:rPr lang="en-GB" dirty="0">
                <a:solidFill>
                  <a:srgbClr val="FF0000"/>
                </a:solidFill>
              </a:rPr>
            </a:br>
            <a:r>
              <a:rPr lang="en-GB" i="1" dirty="0">
                <a:solidFill>
                  <a:srgbClr val="FF0000"/>
                </a:solidFill>
              </a:rPr>
              <a:t>Fronted adverbial      subordinate clause      relative clause</a:t>
            </a:r>
            <a:br>
              <a:rPr lang="en-GB" dirty="0"/>
            </a:br>
            <a:endParaRPr lang="en-GB"/>
          </a:p>
        </p:txBody>
      </p:sp>
    </p:spTree>
    <p:extLst>
      <p:ext uri="{BB962C8B-B14F-4D97-AF65-F5344CB8AC3E}">
        <p14:creationId xmlns:p14="http://schemas.microsoft.com/office/powerpoint/2010/main" val="249161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72D31-5302-979A-5D2E-CABDC60D1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FD5CC2-3C62-6D17-2BE3-0571D52238AF}"/>
              </a:ext>
            </a:extLst>
          </p:cNvPr>
          <p:cNvSpPr>
            <a:spLocks noGrp="1"/>
          </p:cNvSpPr>
          <p:nvPr>
            <p:ph type="title"/>
          </p:nvPr>
        </p:nvSpPr>
        <p:spPr>
          <a:xfrm>
            <a:off x="333632" y="2661423"/>
            <a:ext cx="10515600" cy="1325563"/>
          </a:xfrm>
        </p:spPr>
        <p:txBody>
          <a:bodyPr>
            <a:normAutofit fontScale="90000"/>
          </a:bodyPr>
          <a:lstStyle/>
          <a:p>
            <a:r>
              <a:rPr lang="en-GB" u="sng" dirty="0"/>
              <a:t>06.02.25</a:t>
            </a:r>
            <a:br>
              <a:rPr lang="en-GB" u="sng" dirty="0"/>
            </a:br>
            <a:r>
              <a:rPr lang="en-GB" u="sng" dirty="0"/>
              <a:t>TBAT- solve addition and subtraction problems. </a:t>
            </a:r>
            <a:br>
              <a:rPr lang="en-GB" dirty="0"/>
            </a:br>
            <a:br>
              <a:rPr lang="en-GB" dirty="0"/>
            </a:br>
            <a:r>
              <a:rPr lang="en-GB" sz="2700" dirty="0"/>
              <a:t>3 in 3 </a:t>
            </a:r>
            <a:br>
              <a:rPr lang="en-GB" dirty="0"/>
            </a:br>
            <a:r>
              <a:rPr lang="en-GB" dirty="0"/>
              <a:t>1) Perimeter:              Area:</a:t>
            </a:r>
            <a:br>
              <a:rPr lang="en-GB" dirty="0"/>
            </a:br>
            <a:br>
              <a:rPr lang="en-GB" dirty="0"/>
            </a:br>
            <a:br>
              <a:rPr lang="en-GB" dirty="0"/>
            </a:br>
            <a:br>
              <a:rPr lang="en-GB" dirty="0"/>
            </a:br>
            <a:br>
              <a:rPr lang="en-GB" dirty="0"/>
            </a:br>
            <a:r>
              <a:rPr lang="en-GB" dirty="0"/>
              <a:t>2)   0.87 + 12.7 = </a:t>
            </a:r>
            <a:br>
              <a:rPr lang="en-GB" dirty="0"/>
            </a:br>
            <a:br>
              <a:rPr lang="en-GB" dirty="0"/>
            </a:br>
            <a:r>
              <a:rPr lang="en-GB" dirty="0"/>
              <a:t>3) 60%   = ______ = 0. ___</a:t>
            </a:r>
          </a:p>
        </p:txBody>
      </p:sp>
      <p:pic>
        <p:nvPicPr>
          <p:cNvPr id="3" name="Picture 2" descr="A football field with a field and a field with a field and a field with a field and a field with a field and a field with a field and a field with a field and a field&#10;&#10;AI-generated content may be incorrect.">
            <a:extLst>
              <a:ext uri="{FF2B5EF4-FFF2-40B4-BE49-F238E27FC236}">
                <a16:creationId xmlns:a16="http://schemas.microsoft.com/office/drawing/2014/main" id="{AA4E5D33-F5F7-CE2B-8DE5-517728380251}"/>
              </a:ext>
            </a:extLst>
          </p:cNvPr>
          <p:cNvPicPr>
            <a:picLocks noChangeAspect="1"/>
          </p:cNvPicPr>
          <p:nvPr/>
        </p:nvPicPr>
        <p:blipFill>
          <a:blip r:embed="rId2"/>
          <a:stretch>
            <a:fillRect/>
          </a:stretch>
        </p:blipFill>
        <p:spPr>
          <a:xfrm>
            <a:off x="1183031" y="2782972"/>
            <a:ext cx="3400425" cy="1971675"/>
          </a:xfrm>
          <a:prstGeom prst="rect">
            <a:avLst/>
          </a:prstGeom>
        </p:spPr>
      </p:pic>
      <p:sp>
        <p:nvSpPr>
          <p:cNvPr id="5" name="TextBox 4">
            <a:extLst>
              <a:ext uri="{FF2B5EF4-FFF2-40B4-BE49-F238E27FC236}">
                <a16:creationId xmlns:a16="http://schemas.microsoft.com/office/drawing/2014/main" id="{78F644EB-1401-E80A-51D5-C77F18FA933E}"/>
              </a:ext>
            </a:extLst>
          </p:cNvPr>
          <p:cNvSpPr txBox="1"/>
          <p:nvPr/>
        </p:nvSpPr>
        <p:spPr>
          <a:xfrm>
            <a:off x="7576870" y="1835562"/>
            <a:ext cx="390574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Challenge: </a:t>
            </a:r>
          </a:p>
          <a:p>
            <a:endParaRPr lang="en-GB" sz="3200"/>
          </a:p>
          <a:p>
            <a:r>
              <a:rPr lang="en-GB" sz="3200"/>
              <a:t>1/3 + ¾ = </a:t>
            </a:r>
          </a:p>
        </p:txBody>
      </p:sp>
    </p:spTree>
    <p:extLst>
      <p:ext uri="{BB962C8B-B14F-4D97-AF65-F5344CB8AC3E}">
        <p14:creationId xmlns:p14="http://schemas.microsoft.com/office/powerpoint/2010/main" val="174577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ath game&#10;&#10;AI-generated content may be incorrect.">
            <a:extLst>
              <a:ext uri="{FF2B5EF4-FFF2-40B4-BE49-F238E27FC236}">
                <a16:creationId xmlns:a16="http://schemas.microsoft.com/office/drawing/2014/main" id="{81C4844E-FB53-D660-794C-B6DC1660B612}"/>
              </a:ext>
            </a:extLst>
          </p:cNvPr>
          <p:cNvPicPr>
            <a:picLocks noChangeAspect="1"/>
          </p:cNvPicPr>
          <p:nvPr/>
        </p:nvPicPr>
        <p:blipFill>
          <a:blip r:embed="rId2"/>
          <a:stretch>
            <a:fillRect/>
          </a:stretch>
        </p:blipFill>
        <p:spPr>
          <a:xfrm>
            <a:off x="2276577" y="494535"/>
            <a:ext cx="8318443" cy="6142496"/>
          </a:xfrm>
          <a:prstGeom prst="rect">
            <a:avLst/>
          </a:prstGeom>
        </p:spPr>
      </p:pic>
      <p:sp>
        <p:nvSpPr>
          <p:cNvPr id="4" name="TextBox 3">
            <a:extLst>
              <a:ext uri="{FF2B5EF4-FFF2-40B4-BE49-F238E27FC236}">
                <a16:creationId xmlns:a16="http://schemas.microsoft.com/office/drawing/2014/main" id="{B78D9171-F908-276D-7D97-CFFA2AA3618C}"/>
              </a:ext>
            </a:extLst>
          </p:cNvPr>
          <p:cNvSpPr txBox="1"/>
          <p:nvPr/>
        </p:nvSpPr>
        <p:spPr>
          <a:xfrm>
            <a:off x="276024" y="234620"/>
            <a:ext cx="5851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Paired work: </a:t>
            </a:r>
          </a:p>
        </p:txBody>
      </p:sp>
    </p:spTree>
    <p:extLst>
      <p:ext uri="{BB962C8B-B14F-4D97-AF65-F5344CB8AC3E}">
        <p14:creationId xmlns:p14="http://schemas.microsoft.com/office/powerpoint/2010/main" val="303042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11E901-9EFE-8431-7F2C-46C7AE959F0B}"/>
              </a:ext>
            </a:extLst>
          </p:cNvPr>
          <p:cNvPicPr>
            <a:picLocks noChangeAspect="1"/>
          </p:cNvPicPr>
          <p:nvPr/>
        </p:nvPicPr>
        <p:blipFill>
          <a:blip r:embed="rId2"/>
          <a:stretch>
            <a:fillRect/>
          </a:stretch>
        </p:blipFill>
        <p:spPr>
          <a:xfrm>
            <a:off x="1986662" y="1029422"/>
            <a:ext cx="8075178" cy="5069928"/>
          </a:xfrm>
          <a:prstGeom prst="rect">
            <a:avLst/>
          </a:prstGeom>
        </p:spPr>
      </p:pic>
      <p:sp>
        <p:nvSpPr>
          <p:cNvPr id="4" name="TextBox 3">
            <a:extLst>
              <a:ext uri="{FF2B5EF4-FFF2-40B4-BE49-F238E27FC236}">
                <a16:creationId xmlns:a16="http://schemas.microsoft.com/office/drawing/2014/main" id="{9A14D277-5108-9B0C-C807-6A3367DD0867}"/>
              </a:ext>
            </a:extLst>
          </p:cNvPr>
          <p:cNvSpPr txBox="1"/>
          <p:nvPr/>
        </p:nvSpPr>
        <p:spPr>
          <a:xfrm>
            <a:off x="673240" y="90435"/>
            <a:ext cx="6481186" cy="646331"/>
          </a:xfrm>
          <a:prstGeom prst="rect">
            <a:avLst/>
          </a:prstGeom>
          <a:noFill/>
        </p:spPr>
        <p:txBody>
          <a:bodyPr wrap="square" rtlCol="0">
            <a:spAutoFit/>
          </a:bodyPr>
          <a:lstStyle/>
          <a:p>
            <a:r>
              <a:rPr lang="en-GB" sz="3600"/>
              <a:t>Talk partners: </a:t>
            </a:r>
          </a:p>
        </p:txBody>
      </p:sp>
    </p:spTree>
    <p:extLst>
      <p:ext uri="{BB962C8B-B14F-4D97-AF65-F5344CB8AC3E}">
        <p14:creationId xmlns:p14="http://schemas.microsoft.com/office/powerpoint/2010/main" val="179311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E9E21B-B0A2-2825-88CB-D303866AC199}"/>
              </a:ext>
            </a:extLst>
          </p:cNvPr>
          <p:cNvPicPr>
            <a:picLocks noChangeAspect="1"/>
          </p:cNvPicPr>
          <p:nvPr/>
        </p:nvPicPr>
        <p:blipFill>
          <a:blip r:embed="rId2"/>
          <a:stretch>
            <a:fillRect/>
          </a:stretch>
        </p:blipFill>
        <p:spPr>
          <a:xfrm>
            <a:off x="1876258" y="349994"/>
            <a:ext cx="8403206" cy="5902739"/>
          </a:xfrm>
          <a:prstGeom prst="rect">
            <a:avLst/>
          </a:prstGeom>
        </p:spPr>
      </p:pic>
    </p:spTree>
    <p:extLst>
      <p:ext uri="{BB962C8B-B14F-4D97-AF65-F5344CB8AC3E}">
        <p14:creationId xmlns:p14="http://schemas.microsoft.com/office/powerpoint/2010/main" val="113586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chool building with text&#10;&#10;AI-generated content may be incorrect.">
            <a:extLst>
              <a:ext uri="{FF2B5EF4-FFF2-40B4-BE49-F238E27FC236}">
                <a16:creationId xmlns:a16="http://schemas.microsoft.com/office/drawing/2014/main" id="{DCD73BF8-308A-B3D4-A11B-28BFEC691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360" y="141913"/>
            <a:ext cx="6842196" cy="6516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815BE1-CA9F-AE6E-291C-8CA3C5C940F8}"/>
              </a:ext>
            </a:extLst>
          </p:cNvPr>
          <p:cNvSpPr txBox="1"/>
          <p:nvPr/>
        </p:nvSpPr>
        <p:spPr>
          <a:xfrm>
            <a:off x="281355" y="351692"/>
            <a:ext cx="4330838" cy="4708981"/>
          </a:xfrm>
          <a:prstGeom prst="rect">
            <a:avLst/>
          </a:prstGeom>
          <a:noFill/>
        </p:spPr>
        <p:txBody>
          <a:bodyPr wrap="square" rtlCol="0">
            <a:spAutoFit/>
          </a:bodyPr>
          <a:lstStyle/>
          <a:p>
            <a:r>
              <a:rPr lang="en-GB" sz="2400" i="1"/>
              <a:t>Paired work: </a:t>
            </a:r>
          </a:p>
          <a:p>
            <a:endParaRPr lang="en-GB" sz="2400"/>
          </a:p>
          <a:p>
            <a:r>
              <a:rPr lang="en-GB" sz="2800" b="1">
                <a:solidFill>
                  <a:srgbClr val="FF0000"/>
                </a:solidFill>
              </a:rPr>
              <a:t>R- read the problem.  </a:t>
            </a:r>
          </a:p>
          <a:p>
            <a:endParaRPr lang="en-GB" sz="2800" b="1"/>
          </a:p>
          <a:p>
            <a:r>
              <a:rPr lang="en-GB" sz="2800" b="1">
                <a:solidFill>
                  <a:srgbClr val="7030A0"/>
                </a:solidFill>
              </a:rPr>
              <a:t>N- note/underline the key information.</a:t>
            </a:r>
          </a:p>
          <a:p>
            <a:endParaRPr lang="en-GB" sz="2800" b="1"/>
          </a:p>
          <a:p>
            <a:r>
              <a:rPr lang="en-GB" sz="2800" b="1">
                <a:solidFill>
                  <a:schemeClr val="accent6">
                    <a:lumMod val="75000"/>
                  </a:schemeClr>
                </a:solidFill>
              </a:rPr>
              <a:t>C- decide on the calculation. </a:t>
            </a:r>
          </a:p>
          <a:p>
            <a:endParaRPr lang="en-GB" sz="2800" b="1"/>
          </a:p>
          <a:p>
            <a:r>
              <a:rPr lang="en-GB" sz="2800" b="1">
                <a:solidFill>
                  <a:schemeClr val="accent2">
                    <a:lumMod val="50000"/>
                  </a:schemeClr>
                </a:solidFill>
              </a:rPr>
              <a:t>A- answer the problem. </a:t>
            </a:r>
          </a:p>
        </p:txBody>
      </p:sp>
    </p:spTree>
    <p:extLst>
      <p:ext uri="{BB962C8B-B14F-4D97-AF65-F5344CB8AC3E}">
        <p14:creationId xmlns:p14="http://schemas.microsoft.com/office/powerpoint/2010/main" val="1950868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3" ma:contentTypeDescription="Create a new document." ma:contentTypeScope="" ma:versionID="55357837c66ba28c0496ef9e2519812c">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373f22cb83cd0f3b329091a5cdb28f2c"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5ade466-6de5-4735-a402-dbed587f50ec}"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A6CA06-780B-49C9-BBFA-953A21BD70C2}">
  <ds:schemaRefs>
    <ds:schemaRef ds:uri="http://schemas.microsoft.com/sharepoint/v3/contenttype/forms"/>
  </ds:schemaRefs>
</ds:datastoreItem>
</file>

<file path=customXml/itemProps2.xml><?xml version="1.0" encoding="utf-8"?>
<ds:datastoreItem xmlns:ds="http://schemas.openxmlformats.org/officeDocument/2006/customXml" ds:itemID="{715F5A4B-BAB4-4BD0-8FC5-851D5B0E2744}">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5A08E18-B89F-4DDB-A639-C2F116F91EAF}">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62416E5C-6C2A-472B-9213-89E6618C6DC9}"/>
</file>

<file path=customXml/itemProps5.xml><?xml version="1.0" encoding="utf-8"?>
<ds:datastoreItem xmlns:ds="http://schemas.openxmlformats.org/officeDocument/2006/customXml" ds:itemID="{AA369329-70FB-4EB0-BBE0-319F37C72C93}">
  <ds:schemaRefs>
    <ds:schemaRef ds:uri="5519ec2d-3025-400a-aa14-bba49a7e18f3"/>
    <ds:schemaRef ds:uri="e255f982-5f1f-41c7-871f-7a91432a54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6.xml><?xml version="1.0" encoding="utf-8"?>
<ds:datastoreItem xmlns:ds="http://schemas.openxmlformats.org/officeDocument/2006/customXml" ds:itemID="{0B60E6B6-BCF3-423A-BAB6-CE7B76D338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26</Slides>
  <Notes>0</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Thursday 6th February Morning challenge  - complete Science - up to  results table.  - complete spelling sheet </vt:lpstr>
      <vt:lpstr> Thursday 6th February Word work:  TBAT: Upskill my vocabulary  Read through your plan in your literacy books.  Circle 5 words which you could up skill.  Share these words with your partner. </vt:lpstr>
      <vt:lpstr> Thursday 6th February Word work:  TBAT: Upskill my vocabulary  Read through your plan in your literacy books.  Circle 5 words which you could up skill.  Share these words with your partner. </vt:lpstr>
      <vt:lpstr> Thursday 6th February Word work:  TBAT: Upskill my vocabulary  Can your partner think of a better word for your circled word?   Use a thesaurus to upskill your word.  Can you upskill the sentence which your word is in? Fronted adverbial      subordinate clause      relative clause </vt:lpstr>
      <vt:lpstr>06.02.25 TBAT- solve addition and subtraction problems.   3 in 3  1) Perimeter:              Area:     2)   0.87 + 12.7 =   3) 60%   = ______ = 0. ___</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Thursday 6th February TBAT: plan a narrative  3 in 3 Leo’s heart thumped wildly, each beat louder than the last, as he sat frozen on the edge of the sofa. The news anchor’s voice filled the room, sharp with suspense. "And now," she declared dramatically, "the announcement you’ve all been waiting for — the final winner of the LEGO Junior Master Inventor competition." Leo’s breath came in shallow gasps, nerves twisting in his stomach. Was his creation imaginative enough? Had his futuristic city design impressed the judges? He wiped his sweaty palms on his jeans, trying to steady himself. The air was thick with anticipation when suddenly, his phone vibrated against his leg. His pulse quickened as he stared at the glowing screen. Slowly, he lifted it, eyes widening as he read the first few words...  1. Find and copy a word which means reporter. 2. "He wiped his sweaty palms on his jeans, trying to steady himself." How is Leo feeling in this sentence? 3. How has the author left the reader wanting to read on?</vt:lpstr>
      <vt:lpstr>Thursday 6th February TBAT: plan a narrative  Talk partners:  Summarise your plan to your partner.  What happens in your story? Who are your characters? What are your character's traits?  How will your story end?  </vt:lpstr>
      <vt:lpstr>Literacy Planning for paragraph 6</vt:lpstr>
      <vt:lpstr> </vt:lpstr>
      <vt:lpstr> </vt:lpstr>
      <vt:lpstr>Thursday 6th February     ART TBAT- begin to create a visual poetry zine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113</cp:revision>
  <dcterms:created xsi:type="dcterms:W3CDTF">2025-01-30T21:13:42Z</dcterms:created>
  <dcterms:modified xsi:type="dcterms:W3CDTF">2025-02-05T22:23:12Z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