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571" r:id="rId5"/>
    <p:sldId id="627" r:id="rId6"/>
    <p:sldId id="272" r:id="rId7"/>
    <p:sldId id="304" r:id="rId8"/>
    <p:sldId id="288" r:id="rId9"/>
    <p:sldId id="289" r:id="rId10"/>
    <p:sldId id="290" r:id="rId11"/>
    <p:sldId id="291" r:id="rId12"/>
    <p:sldId id="292" r:id="rId13"/>
    <p:sldId id="294" r:id="rId14"/>
    <p:sldId id="295" r:id="rId15"/>
    <p:sldId id="628" r:id="rId16"/>
    <p:sldId id="260" r:id="rId17"/>
    <p:sldId id="262" r:id="rId18"/>
    <p:sldId id="352" r:id="rId19"/>
    <p:sldId id="261" r:id="rId20"/>
    <p:sldId id="353" r:id="rId21"/>
    <p:sldId id="259" r:id="rId22"/>
    <p:sldId id="257" r:id="rId23"/>
    <p:sldId id="258" r:id="rId24"/>
    <p:sldId id="355" r:id="rId25"/>
    <p:sldId id="618" r:id="rId26"/>
    <p:sldId id="535" r:id="rId27"/>
    <p:sldId id="615" r:id="rId28"/>
    <p:sldId id="616" r:id="rId29"/>
    <p:sldId id="617" r:id="rId30"/>
    <p:sldId id="266" r:id="rId31"/>
    <p:sldId id="263" r:id="rId32"/>
    <p:sldId id="356" r:id="rId33"/>
    <p:sldId id="622" r:id="rId34"/>
    <p:sldId id="623" r:id="rId35"/>
    <p:sldId id="587" r:id="rId36"/>
    <p:sldId id="586" r:id="rId37"/>
    <p:sldId id="585" r:id="rId38"/>
    <p:sldId id="584" r:id="rId39"/>
    <p:sldId id="583" r:id="rId40"/>
    <p:sldId id="582" r:id="rId41"/>
    <p:sldId id="581" r:id="rId42"/>
    <p:sldId id="576" r:id="rId43"/>
    <p:sldId id="580" r:id="rId44"/>
    <p:sldId id="577" r:id="rId45"/>
    <p:sldId id="579" r:id="rId46"/>
    <p:sldId id="575" r:id="rId47"/>
    <p:sldId id="624" r:id="rId48"/>
    <p:sldId id="626" r:id="rId49"/>
    <p:sldId id="625" r:id="rId5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0D050-CAD7-8BD2-8E5D-71E870CDB95E}" v="1192" dt="2025-02-04T16:22:55.306"/>
    <p1510:client id="{72F4E78A-E4C1-0390-5655-FF32F449772D}" v="13" dt="2025-02-03T14:38:04.701"/>
    <p1510:client id="{8BBFEC92-A532-610A-44FF-D0496682CF76}" v="190" dt="2025-02-04T22:43:46.427"/>
    <p1510:client id="{F5AFC0E6-584D-4F69-3E3F-EDBF5033A810}" v="2" dt="2025-02-04T11:45:5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1F0B5-952D-48E3-9B8D-09BA71F85682}" type="datetimeFigureOut">
              <a:t>2/4/2025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9E4B8-4CCD-490B-9502-45CFCD8FB18F}" type="slidenum">
              <a:t>‹#›</a:t>
            </a:fld>
            <a:endParaRPr lang="en-GB"/>
          </a:p>
        </p:txBody>
      </p:sp>
    </p:spTree>
    <p:extLst>
      <p:ext uri="{BB962C8B-B14F-4D97-AF65-F5344CB8AC3E}">
        <p14:creationId xmlns:p14="http://schemas.microsoft.com/office/powerpoint/2010/main" val="3830598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85584ef28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085584ef28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92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85584ef28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085584ef28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21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5975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ar 1 2A / Year 2 2B">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FE8A59DF-E994-2955-07EC-E2D11D3BAFD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845740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ear 5 2A / Year 6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47F328D-1567-B6BF-B09C-28E11AA04D3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3261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04/02/2025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04/02/2025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04/02/2025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ww.bbc.co.uk/bitesize/articles/zn34r2p"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_MFM8PFio6k" TargetMode="External"/><Relationship Id="rId2" Type="http://schemas.openxmlformats.org/officeDocument/2006/relationships/hyperlink" Target="https://www.youtube.com/watch?v=awvaVy2Y6Mc" TargetMode="Externa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youtube.com/watch?v=3weU3tST3EM"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A0F7-7BF2-FBC2-61B5-7CD28E82A75D}"/>
              </a:ext>
            </a:extLst>
          </p:cNvPr>
          <p:cNvSpPr>
            <a:spLocks noGrp="1"/>
          </p:cNvSpPr>
          <p:nvPr>
            <p:ph type="title"/>
          </p:nvPr>
        </p:nvSpPr>
        <p:spPr>
          <a:xfrm>
            <a:off x="748553" y="2314948"/>
            <a:ext cx="10515600" cy="1325563"/>
          </a:xfrm>
        </p:spPr>
        <p:txBody>
          <a:bodyPr>
            <a:normAutofit fontScale="90000"/>
          </a:bodyPr>
          <a:lstStyle/>
          <a:p>
            <a:r>
              <a:rPr lang="en-GB">
                <a:cs typeface="Calibri Light"/>
              </a:rPr>
              <a:t>Exit Questions:</a:t>
            </a:r>
            <a:br>
              <a:rPr lang="en-GB">
                <a:cs typeface="Calibri Light"/>
              </a:rPr>
            </a:br>
            <a:br>
              <a:rPr lang="en-GB">
                <a:cs typeface="Calibri Light"/>
              </a:rPr>
            </a:br>
            <a:r>
              <a:rPr lang="en-GB">
                <a:cs typeface="Calibri Light"/>
              </a:rPr>
              <a:t>Mountains are most often formed by the ____________ of _________   _______.</a:t>
            </a:r>
            <a:br>
              <a:rPr lang="en-GB">
                <a:cs typeface="Calibri Light"/>
              </a:rPr>
            </a:br>
            <a:br>
              <a:rPr lang="en-GB">
                <a:cs typeface="Calibri Light"/>
              </a:rPr>
            </a:br>
            <a:r>
              <a:rPr lang="en-GB">
                <a:cs typeface="Calibri Light"/>
              </a:rPr>
              <a:t>To be classed as a mountain, it needs to measure ______________ or above. </a:t>
            </a:r>
            <a:br>
              <a:rPr lang="en-GB">
                <a:cs typeface="Calibri Light"/>
              </a:rPr>
            </a:br>
            <a:r>
              <a:rPr lang="en-GB">
                <a:cs typeface="Calibri Light"/>
              </a:rPr>
              <a:t>Which mountain range is the highest?</a:t>
            </a:r>
          </a:p>
        </p:txBody>
      </p:sp>
    </p:spTree>
    <p:extLst>
      <p:ext uri="{BB962C8B-B14F-4D97-AF65-F5344CB8AC3E}">
        <p14:creationId xmlns:p14="http://schemas.microsoft.com/office/powerpoint/2010/main" val="659701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EFF30D-4BFF-3AB9-649A-2B2709EB9062}"/>
              </a:ext>
            </a:extLst>
          </p:cNvPr>
          <p:cNvSpPr/>
          <p:nvPr/>
        </p:nvSpPr>
        <p:spPr bwMode="auto">
          <a:xfrm>
            <a:off x="6486525" y="5402263"/>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29F0936A-55D9-1221-0E88-2BE810F3691D}"/>
              </a:ext>
            </a:extLst>
          </p:cNvPr>
          <p:cNvSpPr/>
          <p:nvPr/>
        </p:nvSpPr>
        <p:spPr bwMode="auto">
          <a:xfrm>
            <a:off x="6486525" y="2670176"/>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C5B20284-7129-3513-039A-75DB2830DC02}"/>
              </a:ext>
            </a:extLst>
          </p:cNvPr>
          <p:cNvSpPr/>
          <p:nvPr/>
        </p:nvSpPr>
        <p:spPr bwMode="auto">
          <a:xfrm>
            <a:off x="2698750" y="5402263"/>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Oval 1">
            <a:extLst>
              <a:ext uri="{FF2B5EF4-FFF2-40B4-BE49-F238E27FC236}">
                <a16:creationId xmlns:a16="http://schemas.microsoft.com/office/drawing/2014/main" id="{9EA27FDD-D4BF-5E26-BA12-A3A3E20DEC56}"/>
              </a:ext>
            </a:extLst>
          </p:cNvPr>
          <p:cNvSpPr/>
          <p:nvPr/>
        </p:nvSpPr>
        <p:spPr bwMode="auto">
          <a:xfrm>
            <a:off x="2698750" y="2670176"/>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870" name="TextBox 3">
            <a:extLst>
              <a:ext uri="{FF2B5EF4-FFF2-40B4-BE49-F238E27FC236}">
                <a16:creationId xmlns:a16="http://schemas.microsoft.com/office/drawing/2014/main" id="{5E905CBC-0602-866C-ED1E-3761E27E2138}"/>
              </a:ext>
            </a:extLst>
          </p:cNvPr>
          <p:cNvSpPr txBox="1">
            <a:spLocks noChangeArrowheads="1"/>
          </p:cNvSpPr>
          <p:nvPr/>
        </p:nvSpPr>
        <p:spPr bwMode="auto">
          <a:xfrm>
            <a:off x="2295525" y="695326"/>
            <a:ext cx="7615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000">
                <a:solidFill>
                  <a:schemeClr val="tx1"/>
                </a:solidFill>
                <a:latin typeface="Twinkl SemiBold" pitchFamily="2" charset="0"/>
              </a:rPr>
              <a:t>Write down the pair of homophones for these definitions. Use a dictionary if you need to.</a:t>
            </a:r>
          </a:p>
        </p:txBody>
      </p:sp>
      <p:sp>
        <p:nvSpPr>
          <p:cNvPr id="3" name="Rectangle 2">
            <a:extLst>
              <a:ext uri="{FF2B5EF4-FFF2-40B4-BE49-F238E27FC236}">
                <a16:creationId xmlns:a16="http://schemas.microsoft.com/office/drawing/2014/main" id="{71712715-4F49-1D06-C970-6E0BB483600D}"/>
              </a:ext>
            </a:extLst>
          </p:cNvPr>
          <p:cNvSpPr>
            <a:spLocks noChangeArrowheads="1"/>
          </p:cNvSpPr>
          <p:nvPr/>
        </p:nvSpPr>
        <p:spPr bwMode="auto">
          <a:xfrm>
            <a:off x="3505201"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1</a:t>
            </a:r>
            <a:endParaRPr lang="en-GB" altLang="en-US" sz="1100">
              <a:solidFill>
                <a:srgbClr val="FF0000"/>
              </a:solidFill>
            </a:endParaRPr>
          </a:p>
        </p:txBody>
      </p:sp>
      <p:sp>
        <p:nvSpPr>
          <p:cNvPr id="17" name="Rectangle 16">
            <a:extLst>
              <a:ext uri="{FF2B5EF4-FFF2-40B4-BE49-F238E27FC236}">
                <a16:creationId xmlns:a16="http://schemas.microsoft.com/office/drawing/2014/main" id="{2F298FC4-D2D4-4D4F-D51F-21170F1536AA}"/>
              </a:ext>
            </a:extLst>
          </p:cNvPr>
          <p:cNvSpPr>
            <a:spLocks noChangeArrowheads="1"/>
          </p:cNvSpPr>
          <p:nvPr/>
        </p:nvSpPr>
        <p:spPr bwMode="auto">
          <a:xfrm>
            <a:off x="2698750" y="5387975"/>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compliment</a:t>
            </a:r>
            <a:endParaRPr lang="en-GB" altLang="en-US">
              <a:solidFill>
                <a:srgbClr val="FF0000"/>
              </a:solidFill>
            </a:endParaRPr>
          </a:p>
        </p:txBody>
      </p:sp>
      <p:sp>
        <p:nvSpPr>
          <p:cNvPr id="20" name="Rectangle 19">
            <a:extLst>
              <a:ext uri="{FF2B5EF4-FFF2-40B4-BE49-F238E27FC236}">
                <a16:creationId xmlns:a16="http://schemas.microsoft.com/office/drawing/2014/main" id="{1D140F63-EB41-8652-E120-52373BB93B56}"/>
              </a:ext>
            </a:extLst>
          </p:cNvPr>
          <p:cNvSpPr>
            <a:spLocks noChangeArrowheads="1"/>
          </p:cNvSpPr>
          <p:nvPr/>
        </p:nvSpPr>
        <p:spPr bwMode="auto">
          <a:xfrm>
            <a:off x="6486525" y="5383213"/>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complement</a:t>
            </a:r>
            <a:endParaRPr lang="en-GB" altLang="en-US">
              <a:solidFill>
                <a:srgbClr val="FF0000"/>
              </a:solidFill>
            </a:endParaRPr>
          </a:p>
        </p:txBody>
      </p:sp>
      <p:sp>
        <p:nvSpPr>
          <p:cNvPr id="14" name="Rectangle 13">
            <a:extLst>
              <a:ext uri="{FF2B5EF4-FFF2-40B4-BE49-F238E27FC236}">
                <a16:creationId xmlns:a16="http://schemas.microsoft.com/office/drawing/2014/main" id="{EC25CE29-C171-98EF-5993-88E17036348A}"/>
              </a:ext>
            </a:extLst>
          </p:cNvPr>
          <p:cNvSpPr>
            <a:spLocks noChangeArrowheads="1"/>
          </p:cNvSpPr>
          <p:nvPr/>
        </p:nvSpPr>
        <p:spPr bwMode="auto">
          <a:xfrm>
            <a:off x="7208839"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2</a:t>
            </a:r>
            <a:endParaRPr lang="en-GB" altLang="en-US" sz="1100">
              <a:solidFill>
                <a:srgbClr val="FF0000"/>
              </a:solidFill>
            </a:endParaRPr>
          </a:p>
        </p:txBody>
      </p:sp>
      <p:sp>
        <p:nvSpPr>
          <p:cNvPr id="25" name="Rectangle 24">
            <a:extLst>
              <a:ext uri="{FF2B5EF4-FFF2-40B4-BE49-F238E27FC236}">
                <a16:creationId xmlns:a16="http://schemas.microsoft.com/office/drawing/2014/main" id="{0B7299CF-B4A0-CD9B-4D0C-DE94D3A932F6}"/>
              </a:ext>
            </a:extLst>
          </p:cNvPr>
          <p:cNvSpPr>
            <a:spLocks noChangeArrowheads="1"/>
          </p:cNvSpPr>
          <p:nvPr/>
        </p:nvSpPr>
        <p:spPr bwMode="auto">
          <a:xfrm>
            <a:off x="2390775" y="1995488"/>
            <a:ext cx="3392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To give someone praise.</a:t>
            </a:r>
            <a:endParaRPr lang="en-GB" altLang="en-US" sz="1100">
              <a:solidFill>
                <a:srgbClr val="FF0000"/>
              </a:solidFill>
              <a:latin typeface="Twinkl SemiBold" pitchFamily="2" charset="0"/>
            </a:endParaRPr>
          </a:p>
        </p:txBody>
      </p:sp>
      <p:sp>
        <p:nvSpPr>
          <p:cNvPr id="26" name="Rectangle 25">
            <a:extLst>
              <a:ext uri="{FF2B5EF4-FFF2-40B4-BE49-F238E27FC236}">
                <a16:creationId xmlns:a16="http://schemas.microsoft.com/office/drawing/2014/main" id="{7C39D0B7-9DA5-0664-B080-66A28250F18D}"/>
              </a:ext>
            </a:extLst>
          </p:cNvPr>
          <p:cNvSpPr>
            <a:spLocks noChangeArrowheads="1"/>
          </p:cNvSpPr>
          <p:nvPr/>
        </p:nvSpPr>
        <p:spPr bwMode="auto">
          <a:xfrm>
            <a:off x="6173789" y="1971676"/>
            <a:ext cx="345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A perfect accompaniment or accessory.</a:t>
            </a:r>
            <a:endParaRPr lang="en-GB" altLang="en-US" sz="1100">
              <a:solidFill>
                <a:srgbClr val="FF0000"/>
              </a:solidFill>
              <a:latin typeface="Twinkl SemiBold" pitchFamily="2" charset="0"/>
            </a:endParaRPr>
          </a:p>
        </p:txBody>
      </p:sp>
      <p:pic>
        <p:nvPicPr>
          <p:cNvPr id="5" name="Picture 4">
            <a:extLst>
              <a:ext uri="{FF2B5EF4-FFF2-40B4-BE49-F238E27FC236}">
                <a16:creationId xmlns:a16="http://schemas.microsoft.com/office/drawing/2014/main" id="{8A4FDCB5-A94B-5499-81BC-BBB58436DB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3050" y="2803525"/>
            <a:ext cx="25733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EFB7076-4788-78F3-C336-58470976C0A0}"/>
              </a:ext>
            </a:extLst>
          </p:cNvPr>
          <p:cNvGrpSpPr>
            <a:grpSpLocks/>
          </p:cNvGrpSpPr>
          <p:nvPr/>
        </p:nvGrpSpPr>
        <p:grpSpPr bwMode="auto">
          <a:xfrm>
            <a:off x="3197226" y="2898775"/>
            <a:ext cx="1825625" cy="1270000"/>
            <a:chOff x="1673225" y="2898775"/>
            <a:chExt cx="1825625" cy="1270000"/>
          </a:xfrm>
        </p:grpSpPr>
        <p:sp>
          <p:nvSpPr>
            <p:cNvPr id="29" name="Freeform 28">
              <a:extLst>
                <a:ext uri="{FF2B5EF4-FFF2-40B4-BE49-F238E27FC236}">
                  <a16:creationId xmlns:a16="http://schemas.microsoft.com/office/drawing/2014/main" id="{2F78DCED-8054-0660-EDB4-860980AF5F7F}"/>
                </a:ext>
              </a:extLst>
            </p:cNvPr>
            <p:cNvSpPr/>
            <p:nvPr/>
          </p:nvSpPr>
          <p:spPr>
            <a:xfrm rot="6621994">
              <a:off x="1930400" y="2641600"/>
              <a:ext cx="1270000" cy="1784350"/>
            </a:xfrm>
            <a:custGeom>
              <a:avLst/>
              <a:gdLst>
                <a:gd name="connsiteX0" fmla="*/ 535493 w 1270871"/>
                <a:gd name="connsiteY0" fmla="*/ 1715621 h 1784910"/>
                <a:gd name="connsiteX1" fmla="*/ 6670 w 1270871"/>
                <a:gd name="connsiteY1" fmla="*/ 291114 h 1784910"/>
                <a:gd name="connsiteX2" fmla="*/ 69289 w 1270871"/>
                <a:gd name="connsiteY2" fmla="*/ 154552 h 1784910"/>
                <a:gd name="connsiteX3" fmla="*/ 467644 w 1270871"/>
                <a:gd name="connsiteY3" fmla="*/ 6670 h 1784910"/>
                <a:gd name="connsiteX4" fmla="*/ 604206 w 1270871"/>
                <a:gd name="connsiteY4" fmla="*/ 69289 h 1784910"/>
                <a:gd name="connsiteX5" fmla="*/ 1094828 w 1270871"/>
                <a:gd name="connsiteY5" fmla="*/ 1390893 h 1784910"/>
                <a:gd name="connsiteX6" fmla="*/ 1270871 w 1270871"/>
                <a:gd name="connsiteY6" fmla="*/ 1477454 h 1784910"/>
                <a:gd name="connsiteX7" fmla="*/ 1126963 w 1270871"/>
                <a:gd name="connsiteY7" fmla="*/ 1477454 h 1784910"/>
                <a:gd name="connsiteX8" fmla="*/ 1133029 w 1270871"/>
                <a:gd name="connsiteY8" fmla="*/ 1493796 h 1784910"/>
                <a:gd name="connsiteX9" fmla="*/ 1070410 w 1270871"/>
                <a:gd name="connsiteY9" fmla="*/ 1630358 h 1784910"/>
                <a:gd name="connsiteX10" fmla="*/ 672056 w 1270871"/>
                <a:gd name="connsiteY10" fmla="*/ 1778241 h 1784910"/>
                <a:gd name="connsiteX11" fmla="*/ 535493 w 1270871"/>
                <a:gd name="connsiteY11" fmla="*/ 1715621 h 17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0871" h="1784910">
                  <a:moveTo>
                    <a:pt x="535493" y="1715621"/>
                  </a:moveTo>
                  <a:lnTo>
                    <a:pt x="6670" y="291114"/>
                  </a:lnTo>
                  <a:cubicBezTo>
                    <a:pt x="-13749" y="236112"/>
                    <a:pt x="14287" y="174970"/>
                    <a:pt x="69289" y="154552"/>
                  </a:cubicBezTo>
                  <a:lnTo>
                    <a:pt x="467644" y="6670"/>
                  </a:lnTo>
                  <a:cubicBezTo>
                    <a:pt x="522646" y="-13749"/>
                    <a:pt x="583787" y="14287"/>
                    <a:pt x="604206" y="69289"/>
                  </a:cubicBezTo>
                  <a:lnTo>
                    <a:pt x="1094828" y="1390893"/>
                  </a:lnTo>
                  <a:lnTo>
                    <a:pt x="1270871" y="1477454"/>
                  </a:lnTo>
                  <a:lnTo>
                    <a:pt x="1126963" y="1477454"/>
                  </a:lnTo>
                  <a:lnTo>
                    <a:pt x="1133029" y="1493796"/>
                  </a:lnTo>
                  <a:cubicBezTo>
                    <a:pt x="1153448" y="1548798"/>
                    <a:pt x="1125412" y="1609940"/>
                    <a:pt x="1070410" y="1630358"/>
                  </a:cubicBezTo>
                  <a:lnTo>
                    <a:pt x="672056" y="1778241"/>
                  </a:lnTo>
                  <a:cubicBezTo>
                    <a:pt x="617053" y="1798659"/>
                    <a:pt x="555912" y="1770623"/>
                    <a:pt x="535493" y="171562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6881" name="Rectangle 29">
              <a:extLst>
                <a:ext uri="{FF2B5EF4-FFF2-40B4-BE49-F238E27FC236}">
                  <a16:creationId xmlns:a16="http://schemas.microsoft.com/office/drawing/2014/main" id="{A1BCE5C0-CFAD-7755-5275-1115581147FC}"/>
                </a:ext>
              </a:extLst>
            </p:cNvPr>
            <p:cNvSpPr>
              <a:spLocks noChangeArrowheads="1"/>
            </p:cNvSpPr>
            <p:nvPr/>
          </p:nvSpPr>
          <p:spPr bwMode="auto">
            <a:xfrm>
              <a:off x="1770063" y="3170238"/>
              <a:ext cx="1728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You did really well!</a:t>
              </a:r>
              <a:endParaRPr lang="en-GB" altLang="en-US" sz="1100">
                <a:solidFill>
                  <a:srgbClr val="FF0000"/>
                </a:solidFill>
              </a:endParaRPr>
            </a:p>
          </p:txBody>
        </p:sp>
      </p:grpSp>
      <p:pic>
        <p:nvPicPr>
          <p:cNvPr id="7" name="Picture 6">
            <a:extLst>
              <a:ext uri="{FF2B5EF4-FFF2-40B4-BE49-F238E27FC236}">
                <a16:creationId xmlns:a16="http://schemas.microsoft.com/office/drawing/2014/main" id="{E67B7506-E1C8-5BD9-F287-2901227B07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2801938"/>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0" grpId="0"/>
      <p:bldP spid="1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F8F21E-E25F-2285-AD5B-A0D50E5B7AC9}"/>
              </a:ext>
            </a:extLst>
          </p:cNvPr>
          <p:cNvSpPr/>
          <p:nvPr/>
        </p:nvSpPr>
        <p:spPr bwMode="auto">
          <a:xfrm>
            <a:off x="6486525" y="5421313"/>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B2C7483C-5045-76FA-391E-4F3AD68B041A}"/>
              </a:ext>
            </a:extLst>
          </p:cNvPr>
          <p:cNvSpPr/>
          <p:nvPr/>
        </p:nvSpPr>
        <p:spPr bwMode="auto">
          <a:xfrm>
            <a:off x="6486525" y="2689226"/>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0A853B26-E8CD-73E9-717C-C29F8F659E22}"/>
              </a:ext>
            </a:extLst>
          </p:cNvPr>
          <p:cNvSpPr/>
          <p:nvPr/>
        </p:nvSpPr>
        <p:spPr bwMode="auto">
          <a:xfrm>
            <a:off x="2698750" y="5421313"/>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Oval 1">
            <a:extLst>
              <a:ext uri="{FF2B5EF4-FFF2-40B4-BE49-F238E27FC236}">
                <a16:creationId xmlns:a16="http://schemas.microsoft.com/office/drawing/2014/main" id="{38ACEBA8-A30E-FFEB-BA7B-C1EE82C9C2E3}"/>
              </a:ext>
            </a:extLst>
          </p:cNvPr>
          <p:cNvSpPr/>
          <p:nvPr/>
        </p:nvSpPr>
        <p:spPr bwMode="auto">
          <a:xfrm>
            <a:off x="2698750" y="2689226"/>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894" name="TextBox 3">
            <a:extLst>
              <a:ext uri="{FF2B5EF4-FFF2-40B4-BE49-F238E27FC236}">
                <a16:creationId xmlns:a16="http://schemas.microsoft.com/office/drawing/2014/main" id="{A54EDFE2-1A4F-50B5-5139-94B2F84427B6}"/>
              </a:ext>
            </a:extLst>
          </p:cNvPr>
          <p:cNvSpPr txBox="1">
            <a:spLocks noChangeArrowheads="1"/>
          </p:cNvSpPr>
          <p:nvPr/>
        </p:nvSpPr>
        <p:spPr bwMode="auto">
          <a:xfrm>
            <a:off x="2295525" y="695326"/>
            <a:ext cx="7615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000">
                <a:solidFill>
                  <a:schemeClr val="tx1"/>
                </a:solidFill>
                <a:latin typeface="Twinkl SemiBold" pitchFamily="2" charset="0"/>
              </a:rPr>
              <a:t>Write down the pair of homophones for these definitions. Use a dictionary if you need to.</a:t>
            </a:r>
          </a:p>
        </p:txBody>
      </p:sp>
      <p:sp>
        <p:nvSpPr>
          <p:cNvPr id="3" name="Rectangle 2">
            <a:extLst>
              <a:ext uri="{FF2B5EF4-FFF2-40B4-BE49-F238E27FC236}">
                <a16:creationId xmlns:a16="http://schemas.microsoft.com/office/drawing/2014/main" id="{219C71CE-DF23-9C9F-7B7C-F2D3A8EC1124}"/>
              </a:ext>
            </a:extLst>
          </p:cNvPr>
          <p:cNvSpPr>
            <a:spLocks noChangeArrowheads="1"/>
          </p:cNvSpPr>
          <p:nvPr/>
        </p:nvSpPr>
        <p:spPr bwMode="auto">
          <a:xfrm>
            <a:off x="3505201"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1</a:t>
            </a:r>
            <a:endParaRPr lang="en-GB" altLang="en-US" sz="1100">
              <a:solidFill>
                <a:srgbClr val="FF0000"/>
              </a:solidFill>
            </a:endParaRPr>
          </a:p>
        </p:txBody>
      </p:sp>
      <p:sp>
        <p:nvSpPr>
          <p:cNvPr id="17" name="Rectangle 16">
            <a:extLst>
              <a:ext uri="{FF2B5EF4-FFF2-40B4-BE49-F238E27FC236}">
                <a16:creationId xmlns:a16="http://schemas.microsoft.com/office/drawing/2014/main" id="{B4B85A6B-B99F-F855-9E6F-2DACAE3DD377}"/>
              </a:ext>
            </a:extLst>
          </p:cNvPr>
          <p:cNvSpPr>
            <a:spLocks noChangeArrowheads="1"/>
          </p:cNvSpPr>
          <p:nvPr/>
        </p:nvSpPr>
        <p:spPr bwMode="auto">
          <a:xfrm>
            <a:off x="2698750" y="5407025"/>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assent</a:t>
            </a:r>
            <a:endParaRPr lang="en-GB" altLang="en-US">
              <a:solidFill>
                <a:srgbClr val="FF0000"/>
              </a:solidFill>
            </a:endParaRPr>
          </a:p>
        </p:txBody>
      </p:sp>
      <p:sp>
        <p:nvSpPr>
          <p:cNvPr id="20" name="Rectangle 19">
            <a:extLst>
              <a:ext uri="{FF2B5EF4-FFF2-40B4-BE49-F238E27FC236}">
                <a16:creationId xmlns:a16="http://schemas.microsoft.com/office/drawing/2014/main" id="{0FC41A05-E3A1-2B16-FF9E-759EDA0516A6}"/>
              </a:ext>
            </a:extLst>
          </p:cNvPr>
          <p:cNvSpPr>
            <a:spLocks noChangeArrowheads="1"/>
          </p:cNvSpPr>
          <p:nvPr/>
        </p:nvSpPr>
        <p:spPr bwMode="auto">
          <a:xfrm>
            <a:off x="6486525" y="5402263"/>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ascent</a:t>
            </a:r>
            <a:endParaRPr lang="en-GB" altLang="en-US">
              <a:solidFill>
                <a:srgbClr val="FF0000"/>
              </a:solidFill>
            </a:endParaRPr>
          </a:p>
        </p:txBody>
      </p:sp>
      <p:sp>
        <p:nvSpPr>
          <p:cNvPr id="14" name="Rectangle 13">
            <a:extLst>
              <a:ext uri="{FF2B5EF4-FFF2-40B4-BE49-F238E27FC236}">
                <a16:creationId xmlns:a16="http://schemas.microsoft.com/office/drawing/2014/main" id="{FCF952DC-D767-5776-B80F-E746421B3C5C}"/>
              </a:ext>
            </a:extLst>
          </p:cNvPr>
          <p:cNvSpPr>
            <a:spLocks noChangeArrowheads="1"/>
          </p:cNvSpPr>
          <p:nvPr/>
        </p:nvSpPr>
        <p:spPr bwMode="auto">
          <a:xfrm>
            <a:off x="7208839"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2</a:t>
            </a:r>
            <a:endParaRPr lang="en-GB" altLang="en-US" sz="1100">
              <a:solidFill>
                <a:srgbClr val="FF0000"/>
              </a:solidFill>
            </a:endParaRPr>
          </a:p>
        </p:txBody>
      </p:sp>
      <p:sp>
        <p:nvSpPr>
          <p:cNvPr id="25" name="Rectangle 24">
            <a:extLst>
              <a:ext uri="{FF2B5EF4-FFF2-40B4-BE49-F238E27FC236}">
                <a16:creationId xmlns:a16="http://schemas.microsoft.com/office/drawing/2014/main" id="{4F201FB3-F200-95C0-BAA8-A919E64036F3}"/>
              </a:ext>
            </a:extLst>
          </p:cNvPr>
          <p:cNvSpPr>
            <a:spLocks noChangeArrowheads="1"/>
          </p:cNvSpPr>
          <p:nvPr/>
        </p:nvSpPr>
        <p:spPr bwMode="auto">
          <a:xfrm>
            <a:off x="2390775" y="1995488"/>
            <a:ext cx="3392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To express approval or agreement.</a:t>
            </a:r>
            <a:endParaRPr lang="en-GB" altLang="en-US" sz="1100">
              <a:solidFill>
                <a:srgbClr val="FF0000"/>
              </a:solidFill>
              <a:latin typeface="Twinkl SemiBold" pitchFamily="2" charset="0"/>
            </a:endParaRPr>
          </a:p>
        </p:txBody>
      </p:sp>
      <p:sp>
        <p:nvSpPr>
          <p:cNvPr id="26" name="Rectangle 25">
            <a:extLst>
              <a:ext uri="{FF2B5EF4-FFF2-40B4-BE49-F238E27FC236}">
                <a16:creationId xmlns:a16="http://schemas.microsoft.com/office/drawing/2014/main" id="{C1C59333-2376-8581-4EC3-F19E2328FEB8}"/>
              </a:ext>
            </a:extLst>
          </p:cNvPr>
          <p:cNvSpPr>
            <a:spLocks noChangeArrowheads="1"/>
          </p:cNvSpPr>
          <p:nvPr/>
        </p:nvSpPr>
        <p:spPr bwMode="auto">
          <a:xfrm>
            <a:off x="6173789" y="1971676"/>
            <a:ext cx="345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A climb to the top of a mountain or hill.</a:t>
            </a:r>
            <a:endParaRPr lang="en-GB" altLang="en-US" sz="1100">
              <a:solidFill>
                <a:srgbClr val="FF0000"/>
              </a:solidFill>
              <a:latin typeface="Twinkl SemiBold" pitchFamily="2" charset="0"/>
            </a:endParaRPr>
          </a:p>
        </p:txBody>
      </p:sp>
      <p:pic>
        <p:nvPicPr>
          <p:cNvPr id="29" name="Picture 28">
            <a:extLst>
              <a:ext uri="{FF2B5EF4-FFF2-40B4-BE49-F238E27FC236}">
                <a16:creationId xmlns:a16="http://schemas.microsoft.com/office/drawing/2014/main" id="{45872D02-871F-ED19-92C9-108A44D6FB4C}"/>
              </a:ext>
            </a:extLst>
          </p:cNvPr>
          <p:cNvPicPr>
            <a:picLocks noChangeAspect="1"/>
          </p:cNvPicPr>
          <p:nvPr/>
        </p:nvPicPr>
        <p:blipFill>
          <a:blip r:embed="rId2">
            <a:extLst>
              <a:ext uri="{28A0092B-C50C-407E-A947-70E740481C1C}">
                <a14:useLocalDpi xmlns:a14="http://schemas.microsoft.com/office/drawing/2010/main" val="0"/>
              </a:ext>
            </a:extLst>
          </a:blip>
          <a:srcRect l="40087" t="13953" r="7699" b="9981"/>
          <a:stretch>
            <a:fillRect/>
          </a:stretch>
        </p:blipFill>
        <p:spPr>
          <a:xfrm>
            <a:off x="6612731" y="2816224"/>
            <a:ext cx="2573338" cy="2574926"/>
          </a:xfrm>
          <a:custGeom>
            <a:avLst/>
            <a:gdLst>
              <a:gd name="connsiteX0" fmla="*/ 1286669 w 2573338"/>
              <a:gd name="connsiteY0" fmla="*/ 0 h 2574926"/>
              <a:gd name="connsiteX1" fmla="*/ 2573338 w 2573338"/>
              <a:gd name="connsiteY1" fmla="*/ 1287463 h 2574926"/>
              <a:gd name="connsiteX2" fmla="*/ 1286669 w 2573338"/>
              <a:gd name="connsiteY2" fmla="*/ 2574926 h 2574926"/>
              <a:gd name="connsiteX3" fmla="*/ 0 w 2573338"/>
              <a:gd name="connsiteY3" fmla="*/ 1287463 h 2574926"/>
              <a:gd name="connsiteX4" fmla="*/ 1286669 w 2573338"/>
              <a:gd name="connsiteY4" fmla="*/ 0 h 2574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338" h="2574926">
                <a:moveTo>
                  <a:pt x="1286669" y="0"/>
                </a:moveTo>
                <a:cubicBezTo>
                  <a:pt x="1997277" y="0"/>
                  <a:pt x="2573338" y="576417"/>
                  <a:pt x="2573338" y="1287463"/>
                </a:cubicBezTo>
                <a:cubicBezTo>
                  <a:pt x="2573338" y="1998509"/>
                  <a:pt x="1997277" y="2574926"/>
                  <a:pt x="1286669" y="2574926"/>
                </a:cubicBezTo>
                <a:cubicBezTo>
                  <a:pt x="576061" y="2574926"/>
                  <a:pt x="0" y="1998509"/>
                  <a:pt x="0" y="1287463"/>
                </a:cubicBezTo>
                <a:cubicBezTo>
                  <a:pt x="0" y="576417"/>
                  <a:pt x="576061" y="0"/>
                  <a:pt x="1286669" y="0"/>
                </a:cubicBezTo>
                <a:close/>
              </a:path>
            </a:pathLst>
          </a:custGeom>
        </p:spPr>
      </p:pic>
      <p:pic>
        <p:nvPicPr>
          <p:cNvPr id="5" name="Picture 4">
            <a:extLst>
              <a:ext uri="{FF2B5EF4-FFF2-40B4-BE49-F238E27FC236}">
                <a16:creationId xmlns:a16="http://schemas.microsoft.com/office/drawing/2014/main" id="{E3670F47-432F-BE79-CE1C-B40268436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7813" y="2814638"/>
            <a:ext cx="25717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nodeType="afterGroup">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0" grpId="0"/>
      <p:bldP spid="1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1AAB-37A4-1B39-991B-84DA44EDB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6E094-9C71-0C12-B362-5E3D914417CE}"/>
              </a:ext>
            </a:extLst>
          </p:cNvPr>
          <p:cNvSpPr>
            <a:spLocks noGrp="1"/>
          </p:cNvSpPr>
          <p:nvPr>
            <p:ph type="ctrTitle"/>
          </p:nvPr>
        </p:nvSpPr>
        <p:spPr/>
        <p:txBody>
          <a:bodyPr/>
          <a:lstStyle/>
          <a:p>
            <a:r>
              <a:rPr lang="en-GB" dirty="0"/>
              <a:t>Spelling Bee</a:t>
            </a:r>
          </a:p>
        </p:txBody>
      </p:sp>
      <p:sp>
        <p:nvSpPr>
          <p:cNvPr id="3" name="Subtitle 2">
            <a:extLst>
              <a:ext uri="{FF2B5EF4-FFF2-40B4-BE49-F238E27FC236}">
                <a16:creationId xmlns:a16="http://schemas.microsoft.com/office/drawing/2014/main" id="{7EDAC9E6-FE04-33B3-3DB8-247E4E36F482}"/>
              </a:ext>
            </a:extLst>
          </p:cNvPr>
          <p:cNvSpPr>
            <a:spLocks noGrp="1"/>
          </p:cNvSpPr>
          <p:nvPr>
            <p:ph type="subTitle" idx="1"/>
          </p:nvPr>
        </p:nvSpPr>
        <p:spPr/>
        <p:txBody>
          <a:bodyPr vert="horz" lIns="91440" tIns="45720" rIns="91440" bIns="45720" rtlCol="0" anchor="t">
            <a:normAutofit/>
          </a:bodyPr>
          <a:lstStyle/>
          <a:p>
            <a:r>
              <a:rPr lang="en-GB" dirty="0"/>
              <a:t>Using homophones/near homophones from this week and last week.</a:t>
            </a:r>
          </a:p>
        </p:txBody>
      </p:sp>
    </p:spTree>
    <p:extLst>
      <p:ext uri="{BB962C8B-B14F-4D97-AF65-F5344CB8AC3E}">
        <p14:creationId xmlns:p14="http://schemas.microsoft.com/office/powerpoint/2010/main" val="68267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8949-7524-0AF0-5104-4C281ED800BC}"/>
              </a:ext>
            </a:extLst>
          </p:cNvPr>
          <p:cNvSpPr>
            <a:spLocks noGrp="1"/>
          </p:cNvSpPr>
          <p:nvPr>
            <p:ph type="title"/>
          </p:nvPr>
        </p:nvSpPr>
        <p:spPr>
          <a:xfrm>
            <a:off x="189471" y="365125"/>
            <a:ext cx="11895437" cy="1346157"/>
          </a:xfrm>
        </p:spPr>
        <p:txBody>
          <a:bodyPr>
            <a:normAutofit fontScale="90000"/>
          </a:bodyPr>
          <a:lstStyle/>
          <a:p>
            <a:br>
              <a:rPr lang="en-GB" u="sng" dirty="0"/>
            </a:br>
            <a:r>
              <a:rPr lang="en-GB" u="sng" dirty="0"/>
              <a:t>5.2.25</a:t>
            </a:r>
            <a:br>
              <a:rPr lang="en-GB" u="sng" dirty="0"/>
            </a:br>
            <a:r>
              <a:rPr lang="en-GB" u="sng" dirty="0"/>
              <a:t>TBAT- select an appropriate method for subtraction. </a:t>
            </a:r>
          </a:p>
        </p:txBody>
      </p:sp>
    </p:spTree>
    <p:extLst>
      <p:ext uri="{BB962C8B-B14F-4D97-AF65-F5344CB8AC3E}">
        <p14:creationId xmlns:p14="http://schemas.microsoft.com/office/powerpoint/2010/main" val="2758962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184A-E394-6221-3CF9-7285163DC5FC}"/>
              </a:ext>
            </a:extLst>
          </p:cNvPr>
          <p:cNvSpPr>
            <a:spLocks noGrp="1"/>
          </p:cNvSpPr>
          <p:nvPr>
            <p:ph type="title"/>
          </p:nvPr>
        </p:nvSpPr>
        <p:spPr>
          <a:xfrm>
            <a:off x="220362" y="4720"/>
            <a:ext cx="11699789" cy="1325563"/>
          </a:xfrm>
        </p:spPr>
        <p:txBody>
          <a:bodyPr>
            <a:normAutofit/>
          </a:bodyPr>
          <a:lstStyle/>
          <a:p>
            <a:r>
              <a:rPr lang="en-GB" sz="2400" b="1" dirty="0"/>
              <a:t>Whiteboard work:  </a:t>
            </a:r>
            <a:br>
              <a:rPr lang="en-GB" dirty="0"/>
            </a:br>
            <a:endParaRPr lang="en-GB" dirty="0"/>
          </a:p>
        </p:txBody>
      </p:sp>
      <p:sp>
        <p:nvSpPr>
          <p:cNvPr id="3" name="TextBox 2">
            <a:extLst>
              <a:ext uri="{FF2B5EF4-FFF2-40B4-BE49-F238E27FC236}">
                <a16:creationId xmlns:a16="http://schemas.microsoft.com/office/drawing/2014/main" id="{FCA95602-5796-9334-9AEA-2BF1F126678C}"/>
              </a:ext>
            </a:extLst>
          </p:cNvPr>
          <p:cNvSpPr txBox="1"/>
          <p:nvPr/>
        </p:nvSpPr>
        <p:spPr>
          <a:xfrm>
            <a:off x="2708113" y="2825888"/>
            <a:ext cx="67385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dirty="0"/>
              <a:t>4, 538 – 3, 001 =</a:t>
            </a:r>
          </a:p>
        </p:txBody>
      </p:sp>
      <p:sp>
        <p:nvSpPr>
          <p:cNvPr id="4" name="TextBox 3">
            <a:extLst>
              <a:ext uri="{FF2B5EF4-FFF2-40B4-BE49-F238E27FC236}">
                <a16:creationId xmlns:a16="http://schemas.microsoft.com/office/drawing/2014/main" id="{1CDC9BCD-F3DC-7DC4-648F-B34305E415C8}"/>
              </a:ext>
            </a:extLst>
          </p:cNvPr>
          <p:cNvSpPr txBox="1"/>
          <p:nvPr/>
        </p:nvSpPr>
        <p:spPr>
          <a:xfrm>
            <a:off x="125283" y="1023650"/>
            <a:ext cx="122515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t>Talk partners: </a:t>
            </a:r>
            <a:endParaRPr lang="en-US"/>
          </a:p>
          <a:p>
            <a:r>
              <a:rPr lang="en-GB" sz="3600" dirty="0"/>
              <a:t>What method should be used to solve this problem?</a:t>
            </a:r>
            <a:endParaRPr lang="en-GB"/>
          </a:p>
        </p:txBody>
      </p:sp>
    </p:spTree>
    <p:extLst>
      <p:ext uri="{BB962C8B-B14F-4D97-AF65-F5344CB8AC3E}">
        <p14:creationId xmlns:p14="http://schemas.microsoft.com/office/powerpoint/2010/main" val="256607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713408-6C0D-380D-16BB-ED95D9E74860}"/>
              </a:ext>
            </a:extLst>
          </p:cNvPr>
          <p:cNvSpPr txBox="1"/>
          <p:nvPr/>
        </p:nvSpPr>
        <p:spPr>
          <a:xfrm>
            <a:off x="8436" y="1109102"/>
            <a:ext cx="5737090" cy="2123658"/>
          </a:xfrm>
          <a:prstGeom prst="rect">
            <a:avLst/>
          </a:prstGeom>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 2, 910 – 999= </a:t>
            </a:r>
            <a:endParaRPr lang="en-US" dirty="0"/>
          </a:p>
          <a:p>
            <a:endParaRPr lang="en-GB" sz="4400" dirty="0"/>
          </a:p>
          <a:p>
            <a:r>
              <a:rPr lang="en-GB" sz="4400" dirty="0"/>
              <a:t>12, 839 – 10, 019=</a:t>
            </a:r>
          </a:p>
        </p:txBody>
      </p:sp>
      <p:sp>
        <p:nvSpPr>
          <p:cNvPr id="6" name="TextBox 5">
            <a:extLst>
              <a:ext uri="{FF2B5EF4-FFF2-40B4-BE49-F238E27FC236}">
                <a16:creationId xmlns:a16="http://schemas.microsoft.com/office/drawing/2014/main" id="{362CD355-1490-B8D9-82F1-723E920549F8}"/>
              </a:ext>
            </a:extLst>
          </p:cNvPr>
          <p:cNvSpPr txBox="1"/>
          <p:nvPr/>
        </p:nvSpPr>
        <p:spPr>
          <a:xfrm>
            <a:off x="6094138" y="1109102"/>
            <a:ext cx="5901846" cy="2123658"/>
          </a:xfrm>
          <a:prstGeom prst="rect">
            <a:avLst/>
          </a:prstGeom>
          <a:ln w="57150">
            <a:solidFill>
              <a:srgbClr val="00B050"/>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4, 368 – 999= </a:t>
            </a:r>
          </a:p>
          <a:p>
            <a:endParaRPr lang="en-GB" sz="4400" dirty="0"/>
          </a:p>
          <a:p>
            <a:r>
              <a:rPr lang="en-GB" sz="4400" dirty="0"/>
              <a:t>25, 633 – 10, 003=</a:t>
            </a:r>
          </a:p>
        </p:txBody>
      </p:sp>
      <p:sp>
        <p:nvSpPr>
          <p:cNvPr id="7" name="TextBox 6">
            <a:extLst>
              <a:ext uri="{FF2B5EF4-FFF2-40B4-BE49-F238E27FC236}">
                <a16:creationId xmlns:a16="http://schemas.microsoft.com/office/drawing/2014/main" id="{D2D00FFA-8354-84CC-B812-15F4AB84BA26}"/>
              </a:ext>
            </a:extLst>
          </p:cNvPr>
          <p:cNvSpPr txBox="1"/>
          <p:nvPr/>
        </p:nvSpPr>
        <p:spPr>
          <a:xfrm>
            <a:off x="428695" y="4536596"/>
            <a:ext cx="106407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FF0000"/>
                </a:solidFill>
              </a:rPr>
              <a:t>Challenge:  65, 290 - ? = 12, 999</a:t>
            </a:r>
          </a:p>
        </p:txBody>
      </p:sp>
      <p:sp>
        <p:nvSpPr>
          <p:cNvPr id="2" name="TextBox 1">
            <a:extLst>
              <a:ext uri="{FF2B5EF4-FFF2-40B4-BE49-F238E27FC236}">
                <a16:creationId xmlns:a16="http://schemas.microsoft.com/office/drawing/2014/main" id="{5950DF0A-F261-A5EE-0BA7-C74CDA90D61F}"/>
              </a:ext>
            </a:extLst>
          </p:cNvPr>
          <p:cNvSpPr txBox="1"/>
          <p:nvPr/>
        </p:nvSpPr>
        <p:spPr>
          <a:xfrm>
            <a:off x="427837" y="386434"/>
            <a:ext cx="4968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 </a:t>
            </a:r>
            <a:r>
              <a:rPr lang="en-GB" dirty="0" err="1"/>
              <a:t>books:Mental</a:t>
            </a:r>
            <a:r>
              <a:rPr lang="en-GB" dirty="0"/>
              <a:t> methods </a:t>
            </a:r>
          </a:p>
        </p:txBody>
      </p:sp>
    </p:spTree>
    <p:extLst>
      <p:ext uri="{BB962C8B-B14F-4D97-AF65-F5344CB8AC3E}">
        <p14:creationId xmlns:p14="http://schemas.microsoft.com/office/powerpoint/2010/main" val="52022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B9A9-0499-FEF2-7DE6-20F5DEEB5846}"/>
              </a:ext>
            </a:extLst>
          </p:cNvPr>
          <p:cNvSpPr>
            <a:spLocks noGrp="1"/>
          </p:cNvSpPr>
          <p:nvPr>
            <p:ph type="title"/>
          </p:nvPr>
        </p:nvSpPr>
        <p:spPr>
          <a:xfrm>
            <a:off x="4119" y="-108551"/>
            <a:ext cx="10515600" cy="1325563"/>
          </a:xfrm>
        </p:spPr>
        <p:txBody>
          <a:bodyPr>
            <a:normAutofit/>
          </a:bodyPr>
          <a:lstStyle/>
          <a:p>
            <a:r>
              <a:rPr lang="en-GB" sz="3200" dirty="0"/>
              <a:t>Whiteboard work: written method</a:t>
            </a:r>
          </a:p>
        </p:txBody>
      </p:sp>
      <p:pic>
        <p:nvPicPr>
          <p:cNvPr id="3" name="Picture 2" descr="A grid with numbers and letters&#10;&#10;AI-generated content may be incorrect.">
            <a:extLst>
              <a:ext uri="{FF2B5EF4-FFF2-40B4-BE49-F238E27FC236}">
                <a16:creationId xmlns:a16="http://schemas.microsoft.com/office/drawing/2014/main" id="{805719CD-7E1D-220C-9F7C-80E935031F4D}"/>
              </a:ext>
            </a:extLst>
          </p:cNvPr>
          <p:cNvPicPr>
            <a:picLocks noChangeAspect="1"/>
          </p:cNvPicPr>
          <p:nvPr/>
        </p:nvPicPr>
        <p:blipFill>
          <a:blip r:embed="rId2"/>
          <a:stretch>
            <a:fillRect/>
          </a:stretch>
        </p:blipFill>
        <p:spPr>
          <a:xfrm>
            <a:off x="1871018" y="1218427"/>
            <a:ext cx="8470556" cy="4781549"/>
          </a:xfrm>
          <a:prstGeom prst="rect">
            <a:avLst/>
          </a:prstGeom>
        </p:spPr>
      </p:pic>
    </p:spTree>
    <p:extLst>
      <p:ext uri="{BB962C8B-B14F-4D97-AF65-F5344CB8AC3E}">
        <p14:creationId xmlns:p14="http://schemas.microsoft.com/office/powerpoint/2010/main" val="1738915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26178-642B-0AB8-F75A-84D47BF308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050E37-9123-A7E5-F257-2750BD9D2BD7}"/>
              </a:ext>
            </a:extLst>
          </p:cNvPr>
          <p:cNvSpPr txBox="1"/>
          <p:nvPr/>
        </p:nvSpPr>
        <p:spPr>
          <a:xfrm>
            <a:off x="8436" y="1109102"/>
            <a:ext cx="5737090" cy="830997"/>
          </a:xfrm>
          <a:prstGeom prst="rect">
            <a:avLst/>
          </a:prstGeom>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t>67, 293 – 6, 384= </a:t>
            </a:r>
          </a:p>
        </p:txBody>
      </p:sp>
      <p:sp>
        <p:nvSpPr>
          <p:cNvPr id="6" name="TextBox 5">
            <a:extLst>
              <a:ext uri="{FF2B5EF4-FFF2-40B4-BE49-F238E27FC236}">
                <a16:creationId xmlns:a16="http://schemas.microsoft.com/office/drawing/2014/main" id="{53DFF284-D0CC-4A90-2892-D317B4C2E5BC}"/>
              </a:ext>
            </a:extLst>
          </p:cNvPr>
          <p:cNvSpPr txBox="1"/>
          <p:nvPr/>
        </p:nvSpPr>
        <p:spPr>
          <a:xfrm>
            <a:off x="6094138" y="1109102"/>
            <a:ext cx="5901846" cy="830997"/>
          </a:xfrm>
          <a:prstGeom prst="rect">
            <a:avLst/>
          </a:prstGeom>
          <a:ln w="57150">
            <a:solidFill>
              <a:srgbClr val="00B050"/>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t>84, 276 – 44, 827=</a:t>
            </a:r>
          </a:p>
        </p:txBody>
      </p:sp>
      <p:sp>
        <p:nvSpPr>
          <p:cNvPr id="7" name="TextBox 6">
            <a:extLst>
              <a:ext uri="{FF2B5EF4-FFF2-40B4-BE49-F238E27FC236}">
                <a16:creationId xmlns:a16="http://schemas.microsoft.com/office/drawing/2014/main" id="{011DC918-73EA-A76B-4C68-551CF51C7F1E}"/>
              </a:ext>
            </a:extLst>
          </p:cNvPr>
          <p:cNvSpPr txBox="1"/>
          <p:nvPr/>
        </p:nvSpPr>
        <p:spPr>
          <a:xfrm>
            <a:off x="428695" y="3311218"/>
            <a:ext cx="106407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FF0000"/>
                </a:solidFill>
              </a:rPr>
              <a:t>Challenge:  There was £350 in the bank. I spent 20% of it, how much is left? </a:t>
            </a:r>
          </a:p>
        </p:txBody>
      </p:sp>
      <p:sp>
        <p:nvSpPr>
          <p:cNvPr id="2" name="TextBox 1">
            <a:extLst>
              <a:ext uri="{FF2B5EF4-FFF2-40B4-BE49-F238E27FC236}">
                <a16:creationId xmlns:a16="http://schemas.microsoft.com/office/drawing/2014/main" id="{4C24FD96-65B8-7C69-078F-5B5FAE21FBAA}"/>
              </a:ext>
            </a:extLst>
          </p:cNvPr>
          <p:cNvSpPr txBox="1"/>
          <p:nvPr/>
        </p:nvSpPr>
        <p:spPr>
          <a:xfrm>
            <a:off x="427837" y="386434"/>
            <a:ext cx="4968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 </a:t>
            </a:r>
            <a:r>
              <a:rPr lang="en-GB" dirty="0" err="1"/>
              <a:t>books:Mental</a:t>
            </a:r>
            <a:r>
              <a:rPr lang="en-GB" dirty="0"/>
              <a:t> methods </a:t>
            </a:r>
          </a:p>
        </p:txBody>
      </p:sp>
    </p:spTree>
    <p:extLst>
      <p:ext uri="{BB962C8B-B14F-4D97-AF65-F5344CB8AC3E}">
        <p14:creationId xmlns:p14="http://schemas.microsoft.com/office/powerpoint/2010/main" val="1295514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of a scooter and a skateboard&#10;&#10;AI-generated content may be incorrect.">
            <a:extLst>
              <a:ext uri="{FF2B5EF4-FFF2-40B4-BE49-F238E27FC236}">
                <a16:creationId xmlns:a16="http://schemas.microsoft.com/office/drawing/2014/main" id="{692DFA78-BE57-055A-816D-4EAAB8BC4C5A}"/>
              </a:ext>
            </a:extLst>
          </p:cNvPr>
          <p:cNvPicPr>
            <a:picLocks noChangeAspect="1"/>
          </p:cNvPicPr>
          <p:nvPr/>
        </p:nvPicPr>
        <p:blipFill>
          <a:blip r:embed="rId2"/>
          <a:stretch>
            <a:fillRect/>
          </a:stretch>
        </p:blipFill>
        <p:spPr>
          <a:xfrm>
            <a:off x="2139908" y="109151"/>
            <a:ext cx="8849239" cy="6752967"/>
          </a:xfrm>
          <a:prstGeom prst="rect">
            <a:avLst/>
          </a:prstGeom>
        </p:spPr>
      </p:pic>
      <p:sp>
        <p:nvSpPr>
          <p:cNvPr id="3" name="TextBox 2">
            <a:extLst>
              <a:ext uri="{FF2B5EF4-FFF2-40B4-BE49-F238E27FC236}">
                <a16:creationId xmlns:a16="http://schemas.microsoft.com/office/drawing/2014/main" id="{DD4B0605-F801-4B99-B14B-CBA678565984}"/>
              </a:ext>
            </a:extLst>
          </p:cNvPr>
          <p:cNvSpPr txBox="1"/>
          <p:nvPr/>
        </p:nvSpPr>
        <p:spPr>
          <a:xfrm>
            <a:off x="151813" y="220819"/>
            <a:ext cx="4112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Whiteboard work: </a:t>
            </a:r>
          </a:p>
        </p:txBody>
      </p:sp>
    </p:spTree>
    <p:extLst>
      <p:ext uri="{BB962C8B-B14F-4D97-AF65-F5344CB8AC3E}">
        <p14:creationId xmlns:p14="http://schemas.microsoft.com/office/powerpoint/2010/main" val="372454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th problem with numbers&#10;&#10;AI-generated content may be incorrect.">
            <a:extLst>
              <a:ext uri="{FF2B5EF4-FFF2-40B4-BE49-F238E27FC236}">
                <a16:creationId xmlns:a16="http://schemas.microsoft.com/office/drawing/2014/main" id="{4C22EE7C-7129-A906-0545-AD129EF38734}"/>
              </a:ext>
            </a:extLst>
          </p:cNvPr>
          <p:cNvPicPr>
            <a:picLocks noChangeAspect="1"/>
          </p:cNvPicPr>
          <p:nvPr/>
        </p:nvPicPr>
        <p:blipFill>
          <a:blip r:embed="rId2"/>
          <a:stretch>
            <a:fillRect/>
          </a:stretch>
        </p:blipFill>
        <p:spPr>
          <a:xfrm>
            <a:off x="570342" y="651433"/>
            <a:ext cx="11043593" cy="5906529"/>
          </a:xfrm>
          <a:prstGeom prst="rect">
            <a:avLst/>
          </a:prstGeom>
        </p:spPr>
      </p:pic>
      <p:sp>
        <p:nvSpPr>
          <p:cNvPr id="3" name="TextBox 2">
            <a:extLst>
              <a:ext uri="{FF2B5EF4-FFF2-40B4-BE49-F238E27FC236}">
                <a16:creationId xmlns:a16="http://schemas.microsoft.com/office/drawing/2014/main" id="{E2FD6976-D33E-FB66-B6EE-AF6329E1BE71}"/>
              </a:ext>
            </a:extLst>
          </p:cNvPr>
          <p:cNvSpPr txBox="1"/>
          <p:nvPr/>
        </p:nvSpPr>
        <p:spPr>
          <a:xfrm>
            <a:off x="1312475" y="2909840"/>
            <a:ext cx="21391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0070C0"/>
                </a:solidFill>
              </a:rPr>
              <a:t>Blue </a:t>
            </a:r>
            <a:endParaRPr lang="en-GB" sz="1100" dirty="0">
              <a:solidFill>
                <a:srgbClr val="0070C0"/>
              </a:solidFill>
            </a:endParaRPr>
          </a:p>
        </p:txBody>
      </p:sp>
      <p:sp>
        <p:nvSpPr>
          <p:cNvPr id="4" name="TextBox 3">
            <a:extLst>
              <a:ext uri="{FF2B5EF4-FFF2-40B4-BE49-F238E27FC236}">
                <a16:creationId xmlns:a16="http://schemas.microsoft.com/office/drawing/2014/main" id="{DAB5018F-B05F-C246-7B76-E83533C3E538}"/>
              </a:ext>
            </a:extLst>
          </p:cNvPr>
          <p:cNvSpPr txBox="1"/>
          <p:nvPr/>
        </p:nvSpPr>
        <p:spPr>
          <a:xfrm>
            <a:off x="1312475" y="4258786"/>
            <a:ext cx="21391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B050"/>
                </a:solidFill>
              </a:rPr>
              <a:t>Green </a:t>
            </a:r>
            <a:endParaRPr lang="en-GB" sz="1100" dirty="0">
              <a:solidFill>
                <a:srgbClr val="00B050"/>
              </a:solidFill>
            </a:endParaRPr>
          </a:p>
        </p:txBody>
      </p:sp>
    </p:spTree>
    <p:extLst>
      <p:ext uri="{BB962C8B-B14F-4D97-AF65-F5344CB8AC3E}">
        <p14:creationId xmlns:p14="http://schemas.microsoft.com/office/powerpoint/2010/main" val="147400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90776-4317-1F2E-CF64-7FBE6C770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3F476-6A26-DEEF-0E41-7E6A8FBBD5CC}"/>
              </a:ext>
            </a:extLst>
          </p:cNvPr>
          <p:cNvSpPr>
            <a:spLocks noGrp="1"/>
          </p:cNvSpPr>
          <p:nvPr>
            <p:ph type="ctrTitle"/>
          </p:nvPr>
        </p:nvSpPr>
        <p:spPr/>
        <p:txBody>
          <a:bodyPr/>
          <a:lstStyle/>
          <a:p>
            <a:r>
              <a:rPr lang="en-GB" dirty="0"/>
              <a:t>Word work</a:t>
            </a:r>
          </a:p>
        </p:txBody>
      </p:sp>
      <p:sp>
        <p:nvSpPr>
          <p:cNvPr id="3" name="Subtitle 2">
            <a:extLst>
              <a:ext uri="{FF2B5EF4-FFF2-40B4-BE49-F238E27FC236}">
                <a16:creationId xmlns:a16="http://schemas.microsoft.com/office/drawing/2014/main" id="{559AF991-BEDB-4CBA-645A-F4811D4D3C49}"/>
              </a:ext>
            </a:extLst>
          </p:cNvPr>
          <p:cNvSpPr>
            <a:spLocks noGrp="1"/>
          </p:cNvSpPr>
          <p:nvPr>
            <p:ph type="subTitle" idx="1"/>
          </p:nvPr>
        </p:nvSpPr>
        <p:spPr/>
        <p:txBody>
          <a:bodyPr vert="horz" lIns="91440" tIns="45720" rIns="91440" bIns="45720" rtlCol="0" anchor="t">
            <a:normAutofit/>
          </a:bodyPr>
          <a:lstStyle/>
          <a:p>
            <a:r>
              <a:rPr lang="en-GB" dirty="0"/>
              <a:t>Whiteboard work</a:t>
            </a:r>
          </a:p>
        </p:txBody>
      </p:sp>
    </p:spTree>
    <p:extLst>
      <p:ext uri="{BB962C8B-B14F-4D97-AF65-F5344CB8AC3E}">
        <p14:creationId xmlns:p14="http://schemas.microsoft.com/office/powerpoint/2010/main" val="265601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FBA7C-F43B-5BE6-A7AE-06DED450068C}"/>
              </a:ext>
            </a:extLst>
          </p:cNvPr>
          <p:cNvSpPr txBox="1"/>
          <p:nvPr/>
        </p:nvSpPr>
        <p:spPr>
          <a:xfrm>
            <a:off x="55205" y="138012"/>
            <a:ext cx="54790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Independent: </a:t>
            </a:r>
          </a:p>
        </p:txBody>
      </p:sp>
      <p:sp>
        <p:nvSpPr>
          <p:cNvPr id="5" name="TextBox 4">
            <a:extLst>
              <a:ext uri="{FF2B5EF4-FFF2-40B4-BE49-F238E27FC236}">
                <a16:creationId xmlns:a16="http://schemas.microsoft.com/office/drawing/2014/main" id="{92E4FA63-760C-85EA-EAA8-2B0B61E5F542}"/>
              </a:ext>
            </a:extLst>
          </p:cNvPr>
          <p:cNvSpPr txBox="1"/>
          <p:nvPr/>
        </p:nvSpPr>
        <p:spPr>
          <a:xfrm>
            <a:off x="6097214" y="506851"/>
            <a:ext cx="603006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mn-lt"/>
                <a:cs typeface="+mn-lt"/>
              </a:rPr>
              <a:t>RP:</a:t>
            </a:r>
          </a:p>
          <a:p>
            <a:pPr marL="514350" indent="-514350">
              <a:buAutoNum type="arabicParenR"/>
            </a:pPr>
            <a:r>
              <a:rPr lang="en-GB" sz="2800" dirty="0">
                <a:ea typeface="+mn-lt"/>
                <a:cs typeface="+mn-lt"/>
              </a:rPr>
              <a:t>8000 – 4321 = 4321 </a:t>
            </a:r>
            <a:endParaRPr lang="en-US" sz="2800">
              <a:ea typeface="+mn-lt"/>
              <a:cs typeface="+mn-lt"/>
            </a:endParaRPr>
          </a:p>
          <a:p>
            <a:r>
              <a:rPr lang="en-GB" sz="2800" dirty="0">
                <a:ea typeface="+mn-lt"/>
                <a:cs typeface="+mn-lt"/>
              </a:rPr>
              <a:t>Why is this calculation incorrect? Where did the student go wrong?</a:t>
            </a:r>
            <a:endParaRPr lang="en-US" sz="2800">
              <a:ea typeface="+mn-lt"/>
              <a:cs typeface="+mn-lt"/>
            </a:endParaRPr>
          </a:p>
          <a:p>
            <a:endParaRPr lang="en-GB" sz="2800" dirty="0"/>
          </a:p>
          <a:p>
            <a:r>
              <a:rPr lang="en-GB" sz="2800" dirty="0">
                <a:ea typeface="+mn-lt"/>
                <a:cs typeface="+mn-lt"/>
              </a:rPr>
              <a:t>2) True or false? Explain your answer. </a:t>
            </a:r>
          </a:p>
          <a:p>
            <a:r>
              <a:rPr lang="en-GB" sz="2800" dirty="0">
                <a:ea typeface="+mn-lt"/>
                <a:cs typeface="+mn-lt"/>
              </a:rPr>
              <a:t>A) 12999 – 6999 = 13000 – 7000</a:t>
            </a:r>
            <a:endParaRPr lang="en-GB" sz="2800" dirty="0"/>
          </a:p>
          <a:p>
            <a:endParaRPr lang="en-GB" sz="2800" dirty="0">
              <a:ea typeface="+mn-lt"/>
              <a:cs typeface="+mn-lt"/>
            </a:endParaRPr>
          </a:p>
          <a:p>
            <a:r>
              <a:rPr lang="en-GB" sz="2800" dirty="0">
                <a:ea typeface="+mn-lt"/>
                <a:cs typeface="+mn-lt"/>
              </a:rPr>
              <a:t>B) 16732 – 13421 = 16733 – 13422</a:t>
            </a:r>
            <a:r>
              <a:rPr lang="en-GB" sz="2400" dirty="0">
                <a:ea typeface="+mn-lt"/>
                <a:cs typeface="+mn-lt"/>
              </a:rPr>
              <a:t> </a:t>
            </a:r>
            <a:endParaRPr lang="en-GB" sz="2400" dirty="0"/>
          </a:p>
        </p:txBody>
      </p:sp>
      <p:sp>
        <p:nvSpPr>
          <p:cNvPr id="7" name="TextBox 6">
            <a:extLst>
              <a:ext uri="{FF2B5EF4-FFF2-40B4-BE49-F238E27FC236}">
                <a16:creationId xmlns:a16="http://schemas.microsoft.com/office/drawing/2014/main" id="{1E48B8B5-4022-9B92-221A-7E3EDED882B4}"/>
              </a:ext>
            </a:extLst>
          </p:cNvPr>
          <p:cNvSpPr txBox="1"/>
          <p:nvPr/>
        </p:nvSpPr>
        <p:spPr>
          <a:xfrm>
            <a:off x="247921" y="1048892"/>
            <a:ext cx="491373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GB" sz="4000" b="1" dirty="0"/>
              <a:t>75, 369 – 35, 826 = </a:t>
            </a:r>
          </a:p>
          <a:p>
            <a:endParaRPr lang="en-GB" sz="4000" b="1" dirty="0"/>
          </a:p>
          <a:p>
            <a:r>
              <a:rPr lang="en-GB" sz="4000" b="1" dirty="0"/>
              <a:t>2) 64, 329 – 32, 876 = </a:t>
            </a:r>
          </a:p>
          <a:p>
            <a:endParaRPr lang="en-GB" sz="4000" b="1" dirty="0"/>
          </a:p>
          <a:p>
            <a:r>
              <a:rPr lang="en-GB" sz="4000" b="1" dirty="0"/>
              <a:t>3) 45, 378 – 19, 999 =</a:t>
            </a:r>
          </a:p>
          <a:p>
            <a:endParaRPr lang="en-GB" sz="4000" b="1" dirty="0"/>
          </a:p>
          <a:p>
            <a:r>
              <a:rPr lang="en-GB" sz="4000" b="1" dirty="0"/>
              <a:t>4) 62.75 - 11.03 =</a:t>
            </a:r>
          </a:p>
        </p:txBody>
      </p:sp>
    </p:spTree>
    <p:extLst>
      <p:ext uri="{BB962C8B-B14F-4D97-AF65-F5344CB8AC3E}">
        <p14:creationId xmlns:p14="http://schemas.microsoft.com/office/powerpoint/2010/main" val="14504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3BCFA-32C6-820E-025D-6509221F7285}"/>
              </a:ext>
            </a:extLst>
          </p:cNvPr>
          <p:cNvPicPr>
            <a:picLocks noChangeAspect="1"/>
          </p:cNvPicPr>
          <p:nvPr/>
        </p:nvPicPr>
        <p:blipFill>
          <a:blip r:embed="rId2"/>
          <a:stretch>
            <a:fillRect/>
          </a:stretch>
        </p:blipFill>
        <p:spPr>
          <a:xfrm>
            <a:off x="4826214" y="5227938"/>
            <a:ext cx="2333625" cy="1447800"/>
          </a:xfrm>
          <a:prstGeom prst="rect">
            <a:avLst/>
          </a:prstGeom>
        </p:spPr>
      </p:pic>
      <p:sp>
        <p:nvSpPr>
          <p:cNvPr id="5" name="TextBox 4">
            <a:extLst>
              <a:ext uri="{FF2B5EF4-FFF2-40B4-BE49-F238E27FC236}">
                <a16:creationId xmlns:a16="http://schemas.microsoft.com/office/drawing/2014/main" id="{1CA1C5E2-E541-0CCF-97B3-FA14CB2CF666}"/>
              </a:ext>
            </a:extLst>
          </p:cNvPr>
          <p:cNvSpPr txBox="1"/>
          <p:nvPr/>
        </p:nvSpPr>
        <p:spPr>
          <a:xfrm>
            <a:off x="565134" y="3864342"/>
            <a:ext cx="1120237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ea typeface="+mn-lt"/>
                <a:cs typeface="+mn-lt"/>
              </a:rPr>
              <a:t>Mastery:</a:t>
            </a:r>
          </a:p>
          <a:p>
            <a:r>
              <a:rPr lang="en-GB" sz="2800" dirty="0">
                <a:ea typeface="+mn-lt"/>
                <a:cs typeface="+mn-lt"/>
              </a:rPr>
              <a:t>Make up a subtraction problem with missing boxes for me to work out! Both numbers should contain at least 2 decimal places. See example below. </a:t>
            </a:r>
            <a:endParaRPr lang="en-US" sz="2800"/>
          </a:p>
        </p:txBody>
      </p:sp>
      <p:sp>
        <p:nvSpPr>
          <p:cNvPr id="6" name="TextBox 5">
            <a:extLst>
              <a:ext uri="{FF2B5EF4-FFF2-40B4-BE49-F238E27FC236}">
                <a16:creationId xmlns:a16="http://schemas.microsoft.com/office/drawing/2014/main" id="{9A9BFF26-ECBF-431A-E8F1-D511B017B5B7}"/>
              </a:ext>
            </a:extLst>
          </p:cNvPr>
          <p:cNvSpPr txBox="1"/>
          <p:nvPr/>
        </p:nvSpPr>
        <p:spPr>
          <a:xfrm>
            <a:off x="569997" y="372132"/>
            <a:ext cx="1000588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ea typeface="+mn-lt"/>
                <a:cs typeface="+mn-lt"/>
              </a:rPr>
              <a:t>Challenge: </a:t>
            </a:r>
          </a:p>
          <a:p>
            <a:r>
              <a:rPr lang="en-GB" sz="2800" dirty="0">
                <a:ea typeface="+mn-lt"/>
                <a:cs typeface="+mn-lt"/>
              </a:rPr>
              <a:t>Tom is struggling with the calculation 5000 – 3321. </a:t>
            </a:r>
            <a:endParaRPr lang="en-US" sz="2800" dirty="0">
              <a:ea typeface="+mn-lt"/>
              <a:cs typeface="+mn-lt"/>
            </a:endParaRPr>
          </a:p>
          <a:p>
            <a:r>
              <a:rPr lang="en-GB" sz="2800" dirty="0">
                <a:ea typeface="+mn-lt"/>
                <a:cs typeface="+mn-lt"/>
              </a:rPr>
              <a:t>Can you give a step-by-step explanation about how to do this calculation? </a:t>
            </a:r>
            <a:endParaRPr lang="en-US" sz="2800">
              <a:ea typeface="+mn-lt"/>
              <a:cs typeface="+mn-lt"/>
            </a:endParaRPr>
          </a:p>
          <a:p>
            <a:r>
              <a:rPr lang="en-GB" sz="2800" dirty="0">
                <a:ea typeface="+mn-lt"/>
                <a:cs typeface="+mn-lt"/>
              </a:rPr>
              <a:t>Make sure to clearly explain how to exchange and  use diagrams to help explain it!</a:t>
            </a:r>
            <a:endParaRPr lang="en-US" sz="2800" dirty="0"/>
          </a:p>
        </p:txBody>
      </p:sp>
    </p:spTree>
    <p:extLst>
      <p:ext uri="{BB962C8B-B14F-4D97-AF65-F5344CB8AC3E}">
        <p14:creationId xmlns:p14="http://schemas.microsoft.com/office/powerpoint/2010/main" val="3584896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9119E-81D6-B69B-144B-C5A2DBECC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382F6-7707-8020-FAA3-6CF97465A7BF}"/>
              </a:ext>
            </a:extLst>
          </p:cNvPr>
          <p:cNvSpPr>
            <a:spLocks noGrp="1"/>
          </p:cNvSpPr>
          <p:nvPr>
            <p:ph type="title"/>
          </p:nvPr>
        </p:nvSpPr>
        <p:spPr>
          <a:xfrm>
            <a:off x="-1843" y="3010717"/>
            <a:ext cx="12307329" cy="1325563"/>
          </a:xfrm>
        </p:spPr>
        <p:txBody>
          <a:bodyPr>
            <a:normAutofit fontScale="90000"/>
          </a:bodyPr>
          <a:lstStyle/>
          <a:p>
            <a:r>
              <a:rPr lang="en-GB" b="1" u="sng" dirty="0">
                <a:cs typeface="Calibri Light"/>
              </a:rPr>
              <a:t>Wednesday 5th February</a:t>
            </a:r>
            <a:br>
              <a:rPr lang="en-GB" b="1" u="sng" dirty="0">
                <a:cs typeface="Calibri Light"/>
              </a:rPr>
            </a:br>
            <a:r>
              <a:rPr lang="en-GB" b="1" u="sng" dirty="0">
                <a:cs typeface="Calibri Light"/>
              </a:rPr>
              <a:t>TBAT- plan a narrative.</a:t>
            </a:r>
            <a:br>
              <a:rPr lang="en-GB" b="1" u="sng" dirty="0">
                <a:cs typeface="Calibri Light"/>
              </a:rPr>
            </a:br>
            <a:br>
              <a:rPr lang="en-GB" b="1" u="sng" dirty="0">
                <a:cs typeface="Calibri Light"/>
              </a:rPr>
            </a:br>
            <a:r>
              <a:rPr lang="en-GB" sz="2700" b="1" u="sng" dirty="0">
                <a:cs typeface="Calibri Light"/>
              </a:rPr>
              <a:t>3 in 3</a:t>
            </a:r>
            <a:br>
              <a:rPr lang="en-GB" sz="2700" b="1" u="sng" dirty="0">
                <a:cs typeface="Calibri Light"/>
              </a:rPr>
            </a:br>
            <a:r>
              <a:rPr lang="en-GB" sz="2700" dirty="0">
                <a:ea typeface="+mj-lt"/>
                <a:cs typeface="+mj-lt"/>
              </a:rPr>
              <a:t>The camera panned across the cosy living room, the shelves brimming with colourful LEGO models towering like miniature cities. The cameraman moved carefully, capturing every detail before focusing on the wide-eyed child seated proudly in the centre. The news reporter beamed at the camera, microphone in hand. "We’re here live at the home of our final LEGO competition winner, the brilliant young inventor who wowed the judges with their stunning design for a futuristic floating city!" she announced with excitement. Turning toward the child, she added, "Meet twelve-year-old Leo, a creative genius with a heart full of imagination. Leo, how does it feel to win this incredible opportunity?" The camera zoomed in on Leo's bright smile as they grinned nervously but proudly. "It’s amazing," they said, their voice full of wonder. "I just can’t believe it!"</a:t>
            </a:r>
            <a:br>
              <a:rPr lang="en-GB" sz="2700" dirty="0">
                <a:cs typeface="Calibri Light"/>
              </a:rPr>
            </a:br>
            <a:br>
              <a:rPr lang="en-GB" sz="2700" dirty="0">
                <a:cs typeface="Calibri Light"/>
              </a:rPr>
            </a:br>
            <a:r>
              <a:rPr lang="en-GB" sz="2700" dirty="0">
                <a:cs typeface="Calibri Light"/>
              </a:rPr>
              <a:t>1. Find and copy a word which means to follow.</a:t>
            </a:r>
            <a:br>
              <a:rPr lang="en-GB" sz="2700" dirty="0">
                <a:cs typeface="Calibri Light"/>
              </a:rPr>
            </a:br>
            <a:r>
              <a:rPr lang="en-GB" sz="2700" dirty="0">
                <a:cs typeface="Calibri Light"/>
              </a:rPr>
              <a:t>2. What is the camera capturing?</a:t>
            </a:r>
            <a:br>
              <a:rPr lang="en-GB" sz="2700" dirty="0">
                <a:cs typeface="Calibri Light"/>
              </a:rPr>
            </a:br>
            <a:r>
              <a:rPr lang="en-GB" sz="2700" dirty="0">
                <a:cs typeface="Calibri Light"/>
              </a:rPr>
              <a:t>3. How does Leo feel about winning?</a:t>
            </a:r>
            <a:br>
              <a:rPr lang="en-GB" b="1" u="sng" dirty="0">
                <a:cs typeface="Calibri Light"/>
              </a:rPr>
            </a:br>
            <a:endParaRPr lang="en-GB">
              <a:cs typeface="Calibri Light"/>
            </a:endParaRPr>
          </a:p>
        </p:txBody>
      </p:sp>
    </p:spTree>
    <p:extLst>
      <p:ext uri="{BB962C8B-B14F-4D97-AF65-F5344CB8AC3E}">
        <p14:creationId xmlns:p14="http://schemas.microsoft.com/office/powerpoint/2010/main" val="897106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7685-9256-B353-E8F3-6262DDDE49EA}"/>
              </a:ext>
            </a:extLst>
          </p:cNvPr>
          <p:cNvSpPr>
            <a:spLocks noGrp="1"/>
          </p:cNvSpPr>
          <p:nvPr>
            <p:ph type="title"/>
          </p:nvPr>
        </p:nvSpPr>
        <p:spPr>
          <a:xfrm>
            <a:off x="638175" y="3275399"/>
            <a:ext cx="10515600" cy="1325563"/>
          </a:xfrm>
        </p:spPr>
        <p:txBody>
          <a:bodyPr>
            <a:normAutofit fontScale="90000"/>
          </a:bodyPr>
          <a:lstStyle/>
          <a:p>
            <a:r>
              <a:rPr lang="en-GB" dirty="0">
                <a:solidFill>
                  <a:srgbClr val="0070C0"/>
                </a:solidFill>
                <a:cs typeface="Calibri Light"/>
              </a:rPr>
              <a:t>P1- Competition announcement. </a:t>
            </a:r>
            <a:br>
              <a:rPr lang="en-GB" dirty="0">
                <a:cs typeface="Calibri Light"/>
              </a:rPr>
            </a:br>
            <a:r>
              <a:rPr lang="en-GB" dirty="0">
                <a:solidFill>
                  <a:srgbClr val="0070C0"/>
                </a:solidFill>
                <a:cs typeface="Calibri Light"/>
              </a:rPr>
              <a:t>X 2 questions and bullet points </a:t>
            </a:r>
            <a:br>
              <a:rPr lang="en-GB" dirty="0">
                <a:cs typeface="Calibri Light"/>
              </a:rPr>
            </a:br>
            <a:br>
              <a:rPr lang="en-GB" dirty="0">
                <a:cs typeface="Calibri Light"/>
              </a:rPr>
            </a:br>
            <a:r>
              <a:rPr lang="en-GB" dirty="0">
                <a:cs typeface="Calibri Light"/>
              </a:rPr>
              <a:t>P3, P4 and P5 </a:t>
            </a:r>
            <a:br>
              <a:rPr lang="en-GB" dirty="0">
                <a:cs typeface="Calibri Light"/>
              </a:rPr>
            </a:br>
            <a:r>
              <a:rPr lang="en-GB" dirty="0">
                <a:cs typeface="Calibri Light"/>
              </a:rPr>
              <a:t>Winner announcements</a:t>
            </a:r>
            <a:br>
              <a:rPr lang="en-GB" dirty="0">
                <a:cs typeface="Calibri Light"/>
              </a:rPr>
            </a:br>
            <a:br>
              <a:rPr lang="en-GB" dirty="0">
                <a:cs typeface="Calibri Light"/>
              </a:rPr>
            </a:br>
            <a:r>
              <a:rPr lang="en-GB" dirty="0">
                <a:solidFill>
                  <a:srgbClr val="7030A0"/>
                </a:solidFill>
                <a:cs typeface="Calibri Light"/>
              </a:rPr>
              <a:t>P2- Last Tuesday's lesson</a:t>
            </a:r>
            <a:br>
              <a:rPr lang="en-GB" dirty="0">
                <a:cs typeface="Calibri Light"/>
              </a:rPr>
            </a:br>
            <a:br>
              <a:rPr lang="en-GB" dirty="0">
                <a:cs typeface="Calibri Light"/>
              </a:rPr>
            </a:br>
            <a:r>
              <a:rPr lang="en-GB" dirty="0">
                <a:solidFill>
                  <a:srgbClr val="FF0000"/>
                </a:solidFill>
                <a:cs typeface="Calibri Light"/>
              </a:rPr>
              <a:t>3- First announcement . Yesterday's lesson</a:t>
            </a:r>
            <a:br>
              <a:rPr lang="en-GB" dirty="0">
                <a:solidFill>
                  <a:srgbClr val="FF0000"/>
                </a:solidFill>
                <a:cs typeface="Calibri Light"/>
              </a:rPr>
            </a:br>
            <a:br>
              <a:rPr lang="en-GB" dirty="0">
                <a:solidFill>
                  <a:srgbClr val="FF0000"/>
                </a:solidFill>
                <a:cs typeface="Calibri Light"/>
              </a:rPr>
            </a:br>
            <a:r>
              <a:rPr lang="en-GB" dirty="0">
                <a:solidFill>
                  <a:srgbClr val="FF0000"/>
                </a:solidFill>
                <a:cs typeface="Calibri Light"/>
              </a:rPr>
              <a:t>P6 – Main character's final thoughts (tomorrow)</a:t>
            </a:r>
            <a:br>
              <a:rPr lang="en-GB" dirty="0">
                <a:cs typeface="Calibri Light"/>
              </a:rPr>
            </a:br>
            <a:endParaRPr lang="en-GB"/>
          </a:p>
        </p:txBody>
      </p:sp>
    </p:spTree>
    <p:extLst>
      <p:ext uri="{BB962C8B-B14F-4D97-AF65-F5344CB8AC3E}">
        <p14:creationId xmlns:p14="http://schemas.microsoft.com/office/powerpoint/2010/main" val="219227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26E4-461B-4429-B260-F6DDA68ED2F6}"/>
              </a:ext>
            </a:extLst>
          </p:cNvPr>
          <p:cNvSpPr>
            <a:spLocks noGrp="1"/>
          </p:cNvSpPr>
          <p:nvPr>
            <p:ph type="title"/>
          </p:nvPr>
        </p:nvSpPr>
        <p:spPr>
          <a:xfrm>
            <a:off x="106278" y="3112335"/>
            <a:ext cx="11758863" cy="1325563"/>
          </a:xfrm>
        </p:spPr>
        <p:txBody>
          <a:bodyPr>
            <a:normAutofit fontScale="90000"/>
          </a:bodyPr>
          <a:lstStyle/>
          <a:p>
            <a:r>
              <a:rPr lang="en-GB" sz="4000" b="1">
                <a:cs typeface="Calibri Light"/>
              </a:rPr>
              <a:t>P4- Second announcement</a:t>
            </a:r>
            <a:br>
              <a:rPr lang="en-GB" sz="4000" b="1">
                <a:cs typeface="Calibri Light"/>
              </a:rPr>
            </a:br>
            <a:r>
              <a:rPr lang="en-GB" sz="3500">
                <a:cs typeface="Calibri Light"/>
              </a:rPr>
              <a:t>-Presenter introduce the character:</a:t>
            </a:r>
            <a:br>
              <a:rPr lang="en-GB" sz="3500">
                <a:cs typeface="Calibri Light"/>
              </a:rPr>
            </a:br>
            <a:r>
              <a:rPr lang="en-GB" sz="3500" i="1">
                <a:solidFill>
                  <a:srgbClr val="FF0000"/>
                </a:solidFill>
                <a:cs typeface="Calibri Light"/>
              </a:rPr>
              <a:t>"Welcome to the home of Felix Gold, a ten –year old boy from the little village of Croston."</a:t>
            </a:r>
            <a:br>
              <a:rPr lang="en-GB" sz="3500" i="1">
                <a:cs typeface="Calibri Light"/>
              </a:rPr>
            </a:br>
            <a:br>
              <a:rPr lang="en-GB" sz="3500">
                <a:cs typeface="Calibri Light"/>
              </a:rPr>
            </a:br>
            <a:r>
              <a:rPr lang="en-GB" sz="3500">
                <a:cs typeface="Calibri Light"/>
              </a:rPr>
              <a:t>-What can the camera see? Describe the room they're in, or where they are sat.</a:t>
            </a:r>
            <a:br>
              <a:rPr lang="en-GB" sz="3500">
                <a:cs typeface="Calibri Light"/>
              </a:rPr>
            </a:br>
            <a:r>
              <a:rPr lang="en-GB" sz="3500" i="1" err="1">
                <a:solidFill>
                  <a:srgbClr val="FF0000"/>
                </a:solidFill>
                <a:cs typeface="Calibri Light"/>
              </a:rPr>
              <a:t>Eg</a:t>
            </a:r>
            <a:r>
              <a:rPr lang="en-GB" sz="3500" i="1">
                <a:solidFill>
                  <a:srgbClr val="FF0000"/>
                </a:solidFill>
                <a:cs typeface="Calibri Light"/>
              </a:rPr>
              <a:t>, Giana could barely see the child due to the monstrous sofas he was sinking into. Whilst his parents pondered to his every need, he sat eyes glued to the screen almost as if no reporters were there at all. </a:t>
            </a:r>
            <a:br>
              <a:rPr lang="en-GB" sz="3500" i="1">
                <a:cs typeface="Calibri Light"/>
              </a:rPr>
            </a:br>
            <a:br>
              <a:rPr lang="en-GB" sz="3500">
                <a:cs typeface="Calibri Light"/>
              </a:rPr>
            </a:br>
            <a:r>
              <a:rPr lang="en-GB" sz="3500">
                <a:cs typeface="Calibri Light"/>
              </a:rPr>
              <a:t>-Presenter ask the winner how they feel. </a:t>
            </a:r>
            <a:br>
              <a:rPr lang="en-GB" sz="3500">
                <a:cs typeface="Calibri Light"/>
              </a:rPr>
            </a:br>
            <a:r>
              <a:rPr lang="en-GB" sz="3500" i="1">
                <a:solidFill>
                  <a:srgbClr val="FF0000"/>
                </a:solidFill>
                <a:cs typeface="Calibri Light"/>
              </a:rPr>
              <a:t>"So how does it feel to be our youngest winner yet?"</a:t>
            </a:r>
            <a:br>
              <a:rPr lang="en-GB" sz="4000">
                <a:cs typeface="Calibri Light"/>
              </a:rPr>
            </a:br>
            <a:br>
              <a:rPr lang="en-GB" sz="3100">
                <a:cs typeface="Calibri Light"/>
              </a:rPr>
            </a:br>
            <a:endParaRPr lang="en-GB" sz="4000">
              <a:cs typeface="Calibri Light"/>
            </a:endParaRPr>
          </a:p>
        </p:txBody>
      </p:sp>
    </p:spTree>
    <p:extLst>
      <p:ext uri="{BB962C8B-B14F-4D97-AF65-F5344CB8AC3E}">
        <p14:creationId xmlns:p14="http://schemas.microsoft.com/office/powerpoint/2010/main" val="3186105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21257-7FE3-D534-653E-494F23CA12AF}"/>
              </a:ext>
            </a:extLst>
          </p:cNvPr>
          <p:cNvSpPr txBox="1"/>
          <p:nvPr/>
        </p:nvSpPr>
        <p:spPr>
          <a:xfrm>
            <a:off x="264459" y="701488"/>
            <a:ext cx="11528611"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a:latin typeface="Calibri Light"/>
                <a:cs typeface="Calibri Light"/>
              </a:rPr>
              <a:t>-Winner respond with how they feel.​</a:t>
            </a:r>
            <a:br>
              <a:rPr lang="en-GB" sz="3500">
                <a:latin typeface="Calibri Light"/>
                <a:cs typeface="Calibri Light"/>
              </a:rPr>
            </a:br>
            <a:r>
              <a:rPr lang="en-GB" sz="3500" i="1">
                <a:solidFill>
                  <a:srgbClr val="FF0000"/>
                </a:solidFill>
                <a:latin typeface="Calibri Light"/>
                <a:cs typeface="Calibri Light"/>
              </a:rPr>
              <a:t>Silence filled the air, before the reporter repeated the question for the fourth time. "Yes...yes, can you not see I'm a bit busy here. I built it, so what! I think I've actually done better to be honest." </a:t>
            </a:r>
            <a:r>
              <a:rPr lang="en-GB" sz="3500">
                <a:solidFill>
                  <a:srgbClr val="FF0000"/>
                </a:solidFill>
                <a:latin typeface="Calibri Light"/>
                <a:cs typeface="Calibri Light"/>
              </a:rPr>
              <a:t>​</a:t>
            </a:r>
            <a:endParaRPr lang="en-GB" sz="3500">
              <a:solidFill>
                <a:srgbClr val="000000"/>
              </a:solidFill>
              <a:latin typeface="Calibri" panose="020F0502020204030204"/>
              <a:cs typeface="Calibri" panose="020F0502020204030204"/>
            </a:endParaRPr>
          </a:p>
          <a:p>
            <a:br>
              <a:rPr lang="en-GB" sz="3500">
                <a:latin typeface="Calibri Light"/>
                <a:cs typeface="Calibri Light"/>
              </a:rPr>
            </a:br>
            <a:r>
              <a:rPr lang="en-GB" sz="3500">
                <a:latin typeface="Calibri Light"/>
                <a:cs typeface="Calibri Light"/>
              </a:rPr>
              <a:t>Your main character's comment ​</a:t>
            </a:r>
            <a:br>
              <a:rPr lang="en-GB" sz="3500">
                <a:latin typeface="Calibri Light"/>
                <a:cs typeface="Calibri Light"/>
              </a:rPr>
            </a:br>
            <a:r>
              <a:rPr lang="en-GB" sz="3500" i="1">
                <a:solidFill>
                  <a:srgbClr val="FF0000"/>
                </a:solidFill>
                <a:latin typeface="Calibri Light"/>
                <a:cs typeface="Calibri Light"/>
              </a:rPr>
              <a:t>Without hesitation Giana had her head in hand and one thought was going through her mind: don't take the ticket then.</a:t>
            </a:r>
            <a:endParaRPr lang="en-GB" sz="3500">
              <a:cs typeface="Calibri"/>
            </a:endParaRPr>
          </a:p>
        </p:txBody>
      </p:sp>
    </p:spTree>
    <p:extLst>
      <p:ext uri="{BB962C8B-B14F-4D97-AF65-F5344CB8AC3E}">
        <p14:creationId xmlns:p14="http://schemas.microsoft.com/office/powerpoint/2010/main" val="2860576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background&#10;&#10;Description automatically generated">
            <a:extLst>
              <a:ext uri="{FF2B5EF4-FFF2-40B4-BE49-F238E27FC236}">
                <a16:creationId xmlns:a16="http://schemas.microsoft.com/office/drawing/2014/main" id="{90513B46-6039-F566-EEDB-E6565FB567AB}"/>
              </a:ext>
            </a:extLst>
          </p:cNvPr>
          <p:cNvPicPr>
            <a:picLocks noChangeAspect="1"/>
          </p:cNvPicPr>
          <p:nvPr/>
        </p:nvPicPr>
        <p:blipFill>
          <a:blip r:embed="rId2"/>
          <a:stretch>
            <a:fillRect/>
          </a:stretch>
        </p:blipFill>
        <p:spPr>
          <a:xfrm>
            <a:off x="155720" y="138690"/>
            <a:ext cx="11742015" cy="6268893"/>
          </a:xfrm>
          <a:prstGeom prst="rect">
            <a:avLst/>
          </a:prstGeom>
        </p:spPr>
      </p:pic>
    </p:spTree>
    <p:extLst>
      <p:ext uri="{BB962C8B-B14F-4D97-AF65-F5344CB8AC3E}">
        <p14:creationId xmlns:p14="http://schemas.microsoft.com/office/powerpoint/2010/main" val="2309982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E547-E3F3-B81B-92F5-6F8F661770D4}"/>
              </a:ext>
            </a:extLst>
          </p:cNvPr>
          <p:cNvSpPr>
            <a:spLocks noGrp="1"/>
          </p:cNvSpPr>
          <p:nvPr>
            <p:ph type="title"/>
          </p:nvPr>
        </p:nvSpPr>
        <p:spPr>
          <a:xfrm>
            <a:off x="52019" y="-262404"/>
            <a:ext cx="10976810" cy="1335589"/>
          </a:xfrm>
        </p:spPr>
        <p:txBody>
          <a:bodyPr>
            <a:normAutofit/>
          </a:bodyPr>
          <a:lstStyle/>
          <a:p>
            <a:r>
              <a:rPr lang="en-GB" sz="3200">
                <a:cs typeface="Calibri Light"/>
              </a:rPr>
              <a:t>Talk partners: How is this announcement different to the others?</a:t>
            </a:r>
            <a:endParaRPr lang="en-GB" sz="3200"/>
          </a:p>
        </p:txBody>
      </p:sp>
      <p:pic>
        <p:nvPicPr>
          <p:cNvPr id="4" name="Picture 3" descr="A blue text on a white background&#10;&#10;Description automatically generated">
            <a:extLst>
              <a:ext uri="{FF2B5EF4-FFF2-40B4-BE49-F238E27FC236}">
                <a16:creationId xmlns:a16="http://schemas.microsoft.com/office/drawing/2014/main" id="{7926FADC-78EB-01B0-1C76-D899596D2D9A}"/>
              </a:ext>
            </a:extLst>
          </p:cNvPr>
          <p:cNvPicPr>
            <a:picLocks noChangeAspect="1"/>
          </p:cNvPicPr>
          <p:nvPr/>
        </p:nvPicPr>
        <p:blipFill>
          <a:blip r:embed="rId2"/>
          <a:stretch>
            <a:fillRect/>
          </a:stretch>
        </p:blipFill>
        <p:spPr>
          <a:xfrm>
            <a:off x="96253" y="781802"/>
            <a:ext cx="10177378" cy="5877987"/>
          </a:xfrm>
          <a:prstGeom prst="rect">
            <a:avLst/>
          </a:prstGeom>
        </p:spPr>
      </p:pic>
    </p:spTree>
    <p:extLst>
      <p:ext uri="{BB962C8B-B14F-4D97-AF65-F5344CB8AC3E}">
        <p14:creationId xmlns:p14="http://schemas.microsoft.com/office/powerpoint/2010/main" val="4131952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7463-AC6B-B428-608C-940BC9C8082B}"/>
              </a:ext>
            </a:extLst>
          </p:cNvPr>
          <p:cNvSpPr>
            <a:spLocks noGrp="1"/>
          </p:cNvSpPr>
          <p:nvPr>
            <p:ph type="title"/>
          </p:nvPr>
        </p:nvSpPr>
        <p:spPr>
          <a:xfrm>
            <a:off x="136358" y="64336"/>
            <a:ext cx="10515600" cy="673853"/>
          </a:xfrm>
        </p:spPr>
        <p:txBody>
          <a:bodyPr>
            <a:normAutofit fontScale="90000"/>
          </a:bodyPr>
          <a:lstStyle/>
          <a:p>
            <a:r>
              <a:rPr lang="en-GB" sz="3600">
                <a:cs typeface="Calibri Light"/>
              </a:rPr>
              <a:t>5- Write the third announcement on your planning sheet.</a:t>
            </a:r>
          </a:p>
        </p:txBody>
      </p:sp>
      <p:pic>
        <p:nvPicPr>
          <p:cNvPr id="3" name="Picture 2" descr="A blue text on a white background&#10;&#10;Description automatically generated">
            <a:extLst>
              <a:ext uri="{FF2B5EF4-FFF2-40B4-BE49-F238E27FC236}">
                <a16:creationId xmlns:a16="http://schemas.microsoft.com/office/drawing/2014/main" id="{F70F806D-8C75-3EC7-E4F5-99020506EA81}"/>
              </a:ext>
            </a:extLst>
          </p:cNvPr>
          <p:cNvPicPr>
            <a:picLocks noChangeAspect="1"/>
          </p:cNvPicPr>
          <p:nvPr/>
        </p:nvPicPr>
        <p:blipFill>
          <a:blip r:embed="rId2"/>
          <a:stretch>
            <a:fillRect/>
          </a:stretch>
        </p:blipFill>
        <p:spPr>
          <a:xfrm>
            <a:off x="96253" y="781802"/>
            <a:ext cx="10177378" cy="5877987"/>
          </a:xfrm>
          <a:prstGeom prst="rect">
            <a:avLst/>
          </a:prstGeom>
        </p:spPr>
      </p:pic>
    </p:spTree>
    <p:extLst>
      <p:ext uri="{BB962C8B-B14F-4D97-AF65-F5344CB8AC3E}">
        <p14:creationId xmlns:p14="http://schemas.microsoft.com/office/powerpoint/2010/main" val="474699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object with black lines&#10;&#10;Description automatically generated">
            <a:extLst>
              <a:ext uri="{FF2B5EF4-FFF2-40B4-BE49-F238E27FC236}">
                <a16:creationId xmlns:a16="http://schemas.microsoft.com/office/drawing/2014/main" id="{E814674D-37EA-6903-C0EE-C4045E77DEDF}"/>
              </a:ext>
            </a:extLst>
          </p:cNvPr>
          <p:cNvPicPr>
            <a:picLocks noChangeAspect="1"/>
          </p:cNvPicPr>
          <p:nvPr/>
        </p:nvPicPr>
        <p:blipFill>
          <a:blip r:embed="rId2"/>
          <a:stretch>
            <a:fillRect/>
          </a:stretch>
        </p:blipFill>
        <p:spPr>
          <a:xfrm>
            <a:off x="201902" y="102033"/>
            <a:ext cx="11649652" cy="6192115"/>
          </a:xfrm>
          <a:prstGeom prst="rect">
            <a:avLst/>
          </a:prstGeom>
        </p:spPr>
      </p:pic>
    </p:spTree>
    <p:extLst>
      <p:ext uri="{BB962C8B-B14F-4D97-AF65-F5344CB8AC3E}">
        <p14:creationId xmlns:p14="http://schemas.microsoft.com/office/powerpoint/2010/main" val="90514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a:extLst>
              <a:ext uri="{FF2B5EF4-FFF2-40B4-BE49-F238E27FC236}">
                <a16:creationId xmlns:a16="http://schemas.microsoft.com/office/drawing/2014/main" id="{ABA8C726-FD97-DC49-F46A-9DA71C37D458}"/>
              </a:ext>
            </a:extLst>
          </p:cNvPr>
          <p:cNvSpPr txBox="1">
            <a:spLocks noChangeArrowheads="1"/>
          </p:cNvSpPr>
          <p:nvPr/>
        </p:nvSpPr>
        <p:spPr bwMode="auto">
          <a:xfrm>
            <a:off x="2279650" y="612776"/>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a:solidFill>
                  <a:schemeClr val="tx1"/>
                </a:solidFill>
              </a:rPr>
              <a:t>Homophones and Near Homophones</a:t>
            </a:r>
          </a:p>
        </p:txBody>
      </p:sp>
      <p:sp>
        <p:nvSpPr>
          <p:cNvPr id="43011" name="TextBox 4">
            <a:extLst>
              <a:ext uri="{FF2B5EF4-FFF2-40B4-BE49-F238E27FC236}">
                <a16:creationId xmlns:a16="http://schemas.microsoft.com/office/drawing/2014/main" id="{39A3260F-901B-5743-FD9D-E9E45E68F493}"/>
              </a:ext>
            </a:extLst>
          </p:cNvPr>
          <p:cNvSpPr txBox="1">
            <a:spLocks noChangeArrowheads="1"/>
          </p:cNvSpPr>
          <p:nvPr/>
        </p:nvSpPr>
        <p:spPr bwMode="auto">
          <a:xfrm>
            <a:off x="2279650" y="1368426"/>
            <a:ext cx="76327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buFont typeface="Arial" panose="020B0604020202020204" pitchFamily="34" charset="0"/>
              <a:buNone/>
            </a:pPr>
            <a:r>
              <a:rPr lang="en-GB" altLang="en-US"/>
              <a:t>This week we are going to look at some more tricky homophones and near homophones.</a:t>
            </a:r>
            <a:endParaRPr lang="en-GB" altLang="en-US" sz="2800"/>
          </a:p>
        </p:txBody>
      </p:sp>
      <p:sp>
        <p:nvSpPr>
          <p:cNvPr id="2" name="Rectangle 1">
            <a:extLst>
              <a:ext uri="{FF2B5EF4-FFF2-40B4-BE49-F238E27FC236}">
                <a16:creationId xmlns:a16="http://schemas.microsoft.com/office/drawing/2014/main" id="{07419AE0-FCCB-40A3-8AEC-621459C726BD}"/>
              </a:ext>
            </a:extLst>
          </p:cNvPr>
          <p:cNvSpPr/>
          <p:nvPr/>
        </p:nvSpPr>
        <p:spPr>
          <a:xfrm>
            <a:off x="1971675" y="2174875"/>
            <a:ext cx="824865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013" name="TextBox 4">
            <a:extLst>
              <a:ext uri="{FF2B5EF4-FFF2-40B4-BE49-F238E27FC236}">
                <a16:creationId xmlns:a16="http://schemas.microsoft.com/office/drawing/2014/main" id="{E29B73F2-A621-1A73-6910-0E709A181A56}"/>
              </a:ext>
            </a:extLst>
          </p:cNvPr>
          <p:cNvSpPr txBox="1">
            <a:spLocks noChangeArrowheads="1"/>
          </p:cNvSpPr>
          <p:nvPr/>
        </p:nvSpPr>
        <p:spPr bwMode="auto">
          <a:xfrm>
            <a:off x="2279650" y="2243138"/>
            <a:ext cx="7632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Can you remember what homophones are?</a:t>
            </a:r>
            <a:endParaRPr lang="en-GB" altLang="en-US" sz="3600">
              <a:solidFill>
                <a:schemeClr val="bg1"/>
              </a:solidFill>
            </a:endParaRPr>
          </a:p>
        </p:txBody>
      </p:sp>
      <p:pic>
        <p:nvPicPr>
          <p:cNvPr id="43014" name="Picture 6">
            <a:extLst>
              <a:ext uri="{FF2B5EF4-FFF2-40B4-BE49-F238E27FC236}">
                <a16:creationId xmlns:a16="http://schemas.microsoft.com/office/drawing/2014/main" id="{A94D646B-2D32-F85B-05FA-DF1349FA8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022"/>
          <a:stretch>
            <a:fillRect/>
          </a:stretch>
        </p:blipFill>
        <p:spPr bwMode="auto">
          <a:xfrm>
            <a:off x="2103439" y="2667000"/>
            <a:ext cx="7659687"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4">
            <a:extLst>
              <a:ext uri="{FF2B5EF4-FFF2-40B4-BE49-F238E27FC236}">
                <a16:creationId xmlns:a16="http://schemas.microsoft.com/office/drawing/2014/main" id="{22372170-C9CB-C0B7-6EB0-6C1CBDE03AC7}"/>
              </a:ext>
            </a:extLst>
          </p:cNvPr>
          <p:cNvSpPr txBox="1">
            <a:spLocks noChangeArrowheads="1"/>
          </p:cNvSpPr>
          <p:nvPr/>
        </p:nvSpPr>
        <p:spPr bwMode="auto">
          <a:xfrm>
            <a:off x="5934076" y="3760789"/>
            <a:ext cx="326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buFont typeface="Arial" panose="020B0604020202020204" pitchFamily="34" charset="0"/>
              <a:buNone/>
            </a:pPr>
            <a:r>
              <a:rPr lang="en-GB" altLang="en-US"/>
              <a:t>Homophones (or near </a:t>
            </a:r>
            <a:br>
              <a:rPr lang="en-GB" altLang="en-US"/>
            </a:br>
            <a:r>
              <a:rPr lang="en-GB" altLang="en-US"/>
              <a:t>homophones) are words that sound the same but have different spellings and meanings.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8"/>
          <p:cNvSpPr txBox="1">
            <a:spLocks noGrp="1"/>
          </p:cNvSpPr>
          <p:nvPr>
            <p:ph type="title"/>
          </p:nvPr>
        </p:nvSpPr>
        <p:spPr>
          <a:xfrm>
            <a:off x="415600" y="79017"/>
            <a:ext cx="11360800" cy="1277950"/>
          </a:xfrm>
          <a:prstGeom prst="rect">
            <a:avLst/>
          </a:prstGeom>
        </p:spPr>
        <p:txBody>
          <a:bodyPr spcFirstLastPara="1" wrap="square" lIns="121900" tIns="121900" rIns="121900" bIns="121900" anchor="t" anchorCtr="0">
            <a:normAutofit fontScale="90000"/>
          </a:bodyPr>
          <a:lstStyle/>
          <a:p>
            <a:r>
              <a:rPr lang="en-GB" dirty="0"/>
              <a:t>Science                                                                   05/02/24</a:t>
            </a:r>
            <a:endParaRPr dirty="0"/>
          </a:p>
        </p:txBody>
      </p:sp>
      <p:sp>
        <p:nvSpPr>
          <p:cNvPr id="292" name="Google Shape;292;p48"/>
          <p:cNvSpPr txBox="1">
            <a:spLocks noGrp="1"/>
          </p:cNvSpPr>
          <p:nvPr>
            <p:ph type="body" idx="1"/>
          </p:nvPr>
        </p:nvSpPr>
        <p:spPr>
          <a:xfrm>
            <a:off x="487680" y="712278"/>
            <a:ext cx="11288720" cy="6324893"/>
          </a:xfrm>
          <a:prstGeom prst="rect">
            <a:avLst/>
          </a:prstGeom>
        </p:spPr>
        <p:txBody>
          <a:bodyPr spcFirstLastPara="1" wrap="square" lIns="121900" tIns="121900" rIns="121900" bIns="121900" anchor="t" anchorCtr="0">
            <a:normAutofit fontScale="25000" lnSpcReduction="20000"/>
          </a:bodyPr>
          <a:lstStyle/>
          <a:p>
            <a:pPr marL="0" indent="0">
              <a:buNone/>
            </a:pPr>
            <a:r>
              <a:rPr lang="en-GB" sz="9600" dirty="0">
                <a:latin typeface="Comic Sans MS"/>
              </a:rPr>
              <a:t>Q: How do we get Day and Night? </a:t>
            </a:r>
          </a:p>
          <a:p>
            <a:pPr marL="0" indent="0">
              <a:buNone/>
            </a:pPr>
            <a:endParaRPr lang="en-GB" sz="9600" dirty="0">
              <a:latin typeface="Comic Sans MS"/>
            </a:endParaRPr>
          </a:p>
          <a:p>
            <a:pPr marL="0" indent="0">
              <a:buNone/>
            </a:pPr>
            <a:r>
              <a:rPr lang="en-GB" sz="9600" u="sng" dirty="0">
                <a:latin typeface="Comic Sans MS"/>
              </a:rPr>
              <a:t>3 in 3</a:t>
            </a: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u="sng"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0" indent="0">
              <a:buNone/>
            </a:pPr>
            <a:endParaRPr lang="en-GB" sz="3600" dirty="0">
              <a:latin typeface="Comic Sans MS"/>
            </a:endParaRPr>
          </a:p>
          <a:p>
            <a:pPr marL="514350" indent="-514350">
              <a:buAutoNum type="arabicPeriod"/>
            </a:pPr>
            <a:endParaRPr lang="en-GB" sz="3600" dirty="0">
              <a:latin typeface="Comic Sans MS"/>
            </a:endParaRPr>
          </a:p>
          <a:p>
            <a:pPr marL="514350" indent="-514350">
              <a:buAutoNum type="arabicPeriod"/>
            </a:pPr>
            <a:endParaRPr lang="en-GB" sz="3600" dirty="0">
              <a:latin typeface="Comic Sans MS"/>
            </a:endParaRPr>
          </a:p>
          <a:p>
            <a:pPr marL="514350" indent="-514350">
              <a:buAutoNum type="arabicPeriod"/>
            </a:pPr>
            <a:endParaRPr lang="en-GB" sz="3600" dirty="0">
              <a:latin typeface="Comic Sans MS"/>
            </a:endParaRPr>
          </a:p>
          <a:p>
            <a:pPr marL="514350" indent="-514350">
              <a:buAutoNum type="arabicPeriod"/>
            </a:pPr>
            <a:r>
              <a:rPr lang="en-GB" sz="9600" dirty="0">
                <a:latin typeface="Comic Sans MS"/>
              </a:rPr>
              <a:t>What do we call it when the Moon appears to be getting bigger?</a:t>
            </a:r>
          </a:p>
          <a:p>
            <a:pPr marL="514350" indent="-514350">
              <a:buAutoNum type="arabicPeriod"/>
            </a:pPr>
            <a:endParaRPr lang="en-GB" sz="9600" dirty="0">
              <a:latin typeface="Comic Sans MS"/>
            </a:endParaRPr>
          </a:p>
          <a:p>
            <a:pPr marL="514350" indent="-514350">
              <a:buAutoNum type="arabicPeriod"/>
            </a:pPr>
            <a:r>
              <a:rPr lang="en-GB" sz="9600" dirty="0">
                <a:latin typeface="Comic Sans MS"/>
              </a:rPr>
              <a:t>What do we call it when the Moon appears to be getting smaller?</a:t>
            </a:r>
          </a:p>
          <a:p>
            <a:pPr marL="514350" indent="-514350">
              <a:buAutoNum type="arabicPeriod"/>
            </a:pPr>
            <a:endParaRPr lang="en-GB" sz="9600" dirty="0">
              <a:latin typeface="Comic Sans MS"/>
            </a:endParaRPr>
          </a:p>
          <a:p>
            <a:pPr marL="514350" indent="-514350">
              <a:buAutoNum type="arabicPeriod"/>
            </a:pPr>
            <a:r>
              <a:rPr lang="en-GB" sz="9600" dirty="0">
                <a:latin typeface="Comic Sans MS"/>
              </a:rPr>
              <a:t>T/F We see more of the moon in a New Moon than in a Full Moon.</a:t>
            </a:r>
          </a:p>
          <a:p>
            <a:pPr marL="514350" indent="-514350">
              <a:buAutoNum type="arabicPeriod"/>
            </a:pPr>
            <a:endParaRPr lang="en-GB" sz="3067">
              <a:solidFill>
                <a:srgbClr val="0000FF"/>
              </a:solidFill>
            </a:endParaRPr>
          </a:p>
          <a:p>
            <a:pPr marL="514350" indent="-514350">
              <a:buAutoNum type="arabicPeriod"/>
            </a:pPr>
            <a:endParaRPr lang="en-GB" sz="3067">
              <a:solidFill>
                <a:srgbClr val="0000FF"/>
              </a:solidFill>
            </a:endParaRPr>
          </a:p>
          <a:p>
            <a:pPr marL="0" indent="0">
              <a:buNone/>
            </a:pPr>
            <a:r>
              <a:rPr lang="en-GB" sz="3050" dirty="0">
                <a:solidFill>
                  <a:srgbClr val="0000FF"/>
                </a:solidFill>
              </a:rPr>
              <a:t> </a:t>
            </a:r>
            <a:endParaRPr sz="3050" dirty="0">
              <a:solidFill>
                <a:srgbClr val="0000FF"/>
              </a:solidFill>
            </a:endParaRPr>
          </a:p>
          <a:p>
            <a:pPr marL="0" indent="0">
              <a:spcBef>
                <a:spcPts val="1600"/>
              </a:spcBef>
              <a:spcAft>
                <a:spcPts val="1600"/>
              </a:spcAft>
              <a:buNone/>
            </a:pPr>
            <a:r>
              <a:rPr lang="en" sz="3050" dirty="0"/>
              <a:t>  </a:t>
            </a:r>
            <a:r>
              <a:rPr lang="en" dirty="0"/>
              <a:t> </a:t>
            </a:r>
            <a:endParaRPr dirty="0"/>
          </a:p>
        </p:txBody>
      </p:sp>
      <p:pic>
        <p:nvPicPr>
          <p:cNvPr id="3" name="Picture 2">
            <a:extLst>
              <a:ext uri="{FF2B5EF4-FFF2-40B4-BE49-F238E27FC236}">
                <a16:creationId xmlns:a16="http://schemas.microsoft.com/office/drawing/2014/main" id="{29F079DC-6A92-680F-A9E3-E0750D2EDC85}"/>
              </a:ext>
            </a:extLst>
          </p:cNvPr>
          <p:cNvPicPr>
            <a:picLocks noChangeAspect="1"/>
          </p:cNvPicPr>
          <p:nvPr/>
        </p:nvPicPr>
        <p:blipFill>
          <a:blip r:embed="rId3"/>
          <a:stretch>
            <a:fillRect/>
          </a:stretch>
        </p:blipFill>
        <p:spPr>
          <a:xfrm>
            <a:off x="489373" y="2106863"/>
            <a:ext cx="8010984" cy="2512762"/>
          </a:xfrm>
          <a:prstGeom prst="rect">
            <a:avLst/>
          </a:prstGeom>
        </p:spPr>
      </p:pic>
      <p:pic>
        <p:nvPicPr>
          <p:cNvPr id="5" name="Picture 4">
            <a:extLst>
              <a:ext uri="{FF2B5EF4-FFF2-40B4-BE49-F238E27FC236}">
                <a16:creationId xmlns:a16="http://schemas.microsoft.com/office/drawing/2014/main" id="{710E31CB-F1CB-D10F-737B-3AA4795F5155}"/>
              </a:ext>
            </a:extLst>
          </p:cNvPr>
          <p:cNvPicPr>
            <a:picLocks noChangeAspect="1"/>
          </p:cNvPicPr>
          <p:nvPr/>
        </p:nvPicPr>
        <p:blipFill>
          <a:blip r:embed="rId4"/>
          <a:stretch>
            <a:fillRect/>
          </a:stretch>
        </p:blipFill>
        <p:spPr>
          <a:xfrm>
            <a:off x="8574130" y="2222201"/>
            <a:ext cx="3516498" cy="2058438"/>
          </a:xfrm>
          <a:prstGeom prst="rect">
            <a:avLst/>
          </a:prstGeom>
        </p:spPr>
      </p:pic>
    </p:spTree>
    <p:extLst>
      <p:ext uri="{BB962C8B-B14F-4D97-AF65-F5344CB8AC3E}">
        <p14:creationId xmlns:p14="http://schemas.microsoft.com/office/powerpoint/2010/main" val="4023216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48"/>
          <p:cNvSpPr txBox="1">
            <a:spLocks noGrp="1"/>
          </p:cNvSpPr>
          <p:nvPr>
            <p:ph type="body" idx="1"/>
          </p:nvPr>
        </p:nvSpPr>
        <p:spPr>
          <a:xfrm>
            <a:off x="415600" y="269494"/>
            <a:ext cx="11360800" cy="6283705"/>
          </a:xfrm>
          <a:prstGeom prst="rect">
            <a:avLst/>
          </a:prstGeom>
        </p:spPr>
        <p:txBody>
          <a:bodyPr spcFirstLastPara="1" wrap="square" lIns="121900" tIns="121900" rIns="121900" bIns="121900" anchor="t" anchorCtr="0">
            <a:normAutofit fontScale="70000" lnSpcReduction="20000"/>
          </a:bodyPr>
          <a:lstStyle/>
          <a:p>
            <a:pPr marL="0" indent="0">
              <a:buNone/>
            </a:pPr>
            <a:endParaRPr lang="en-GB" sz="4200" dirty="0">
              <a:solidFill>
                <a:srgbClr val="0000FF"/>
              </a:solidFill>
            </a:endParaRPr>
          </a:p>
          <a:p>
            <a:pPr marL="0" indent="0">
              <a:buNone/>
            </a:pPr>
            <a:r>
              <a:rPr lang="en-GB" sz="4200" dirty="0">
                <a:solidFill>
                  <a:srgbClr val="00B050"/>
                </a:solidFill>
              </a:rPr>
              <a:t>Green: How long does it take the Moon to orbit the Earth?</a:t>
            </a:r>
          </a:p>
          <a:p>
            <a:pPr marL="0" indent="0">
              <a:buNone/>
            </a:pPr>
            <a:endParaRPr lang="en-GB" sz="4200" dirty="0">
              <a:solidFill>
                <a:srgbClr val="00B050"/>
              </a:solidFill>
            </a:endParaRPr>
          </a:p>
          <a:p>
            <a:pPr marL="0" indent="0">
              <a:buNone/>
            </a:pPr>
            <a:endParaRPr lang="en-GB" sz="4200" dirty="0">
              <a:solidFill>
                <a:srgbClr val="00B050"/>
              </a:solidFill>
            </a:endParaRPr>
          </a:p>
          <a:p>
            <a:pPr marL="0" indent="0">
              <a:buNone/>
            </a:pPr>
            <a:endParaRPr lang="en-GB" sz="4200" dirty="0">
              <a:solidFill>
                <a:srgbClr val="00B050"/>
              </a:solidFill>
            </a:endParaRPr>
          </a:p>
          <a:p>
            <a:pPr marL="0" indent="0">
              <a:buNone/>
            </a:pPr>
            <a:endParaRPr lang="en-GB" sz="4200" dirty="0">
              <a:solidFill>
                <a:srgbClr val="0000FF"/>
              </a:solidFill>
            </a:endParaRPr>
          </a:p>
          <a:p>
            <a:pPr marL="0" indent="0">
              <a:buNone/>
            </a:pPr>
            <a:r>
              <a:rPr lang="en-GB" sz="4200" dirty="0">
                <a:solidFill>
                  <a:srgbClr val="0000FF"/>
                </a:solidFill>
              </a:rPr>
              <a:t>Blue: What is the Latin word for the Moon?</a:t>
            </a:r>
            <a:br>
              <a:rPr lang="en-GB" sz="4200" dirty="0">
                <a:solidFill>
                  <a:srgbClr val="0000FF"/>
                </a:solidFill>
              </a:rPr>
            </a:br>
            <a:endParaRPr lang="en-GB" sz="4200">
              <a:solidFill>
                <a:srgbClr val="0000FF"/>
              </a:solidFill>
            </a:endParaRPr>
          </a:p>
          <a:p>
            <a:pPr marL="0" indent="0">
              <a:buNone/>
            </a:pPr>
            <a:endParaRPr lang="en-GB" sz="4200" dirty="0"/>
          </a:p>
          <a:p>
            <a:pPr marL="0" indent="0">
              <a:buNone/>
            </a:pPr>
            <a:br>
              <a:rPr lang="en-GB" sz="4200" dirty="0">
                <a:solidFill>
                  <a:srgbClr val="0000FF"/>
                </a:solidFill>
              </a:rPr>
            </a:br>
            <a:br>
              <a:rPr lang="en-GB" sz="4200" dirty="0"/>
            </a:br>
            <a:r>
              <a:rPr lang="en-GB" sz="4200" dirty="0">
                <a:solidFill>
                  <a:srgbClr val="FF0000"/>
                </a:solidFill>
              </a:rPr>
              <a:t>Explain the journey of the moon, the earth and the sun.</a:t>
            </a:r>
            <a:endParaRPr lang="en-GB" dirty="0"/>
          </a:p>
          <a:p>
            <a:pPr marL="0" indent="0">
              <a:buNone/>
            </a:pPr>
            <a:endParaRPr lang="en-GB" sz="3067">
              <a:solidFill>
                <a:srgbClr val="0000FF"/>
              </a:solidFill>
            </a:endParaRPr>
          </a:p>
          <a:p>
            <a:pPr marL="0" indent="0">
              <a:buNone/>
            </a:pPr>
            <a:endParaRPr lang="en-GB" sz="3067">
              <a:solidFill>
                <a:srgbClr val="0000FF"/>
              </a:solidFill>
            </a:endParaRPr>
          </a:p>
          <a:p>
            <a:pPr marL="514350" indent="-514350">
              <a:buAutoNum type="arabicPeriod"/>
            </a:pPr>
            <a:endParaRPr lang="en-GB" sz="3067">
              <a:solidFill>
                <a:srgbClr val="0000FF"/>
              </a:solidFill>
            </a:endParaRPr>
          </a:p>
          <a:p>
            <a:pPr marL="514350" indent="-514350">
              <a:buAutoNum type="arabicPeriod"/>
            </a:pPr>
            <a:endParaRPr lang="en-GB" sz="3067">
              <a:solidFill>
                <a:srgbClr val="0000FF"/>
              </a:solidFill>
            </a:endParaRPr>
          </a:p>
          <a:p>
            <a:pPr marL="514350" indent="-514350">
              <a:buAutoNum type="arabicPeriod"/>
            </a:pPr>
            <a:endParaRPr lang="en-GB" sz="3067">
              <a:solidFill>
                <a:srgbClr val="0000FF"/>
              </a:solidFill>
            </a:endParaRPr>
          </a:p>
          <a:p>
            <a:pPr marL="514350" indent="-514350">
              <a:buAutoNum type="arabicPeriod"/>
            </a:pPr>
            <a:endParaRPr lang="en-GB" sz="3067">
              <a:solidFill>
                <a:srgbClr val="0000FF"/>
              </a:solidFill>
            </a:endParaRPr>
          </a:p>
          <a:p>
            <a:pPr marL="0" indent="0">
              <a:buNone/>
            </a:pPr>
            <a:r>
              <a:rPr lang="en-GB" sz="3050" dirty="0">
                <a:solidFill>
                  <a:srgbClr val="0000FF"/>
                </a:solidFill>
              </a:rPr>
              <a:t> </a:t>
            </a:r>
            <a:endParaRPr sz="3050" dirty="0">
              <a:solidFill>
                <a:srgbClr val="0000FF"/>
              </a:solidFill>
            </a:endParaRPr>
          </a:p>
          <a:p>
            <a:pPr marL="0" indent="0">
              <a:spcBef>
                <a:spcPts val="1600"/>
              </a:spcBef>
              <a:spcAft>
                <a:spcPts val="1600"/>
              </a:spcAft>
              <a:buNone/>
            </a:pPr>
            <a:r>
              <a:rPr lang="en" sz="3050" dirty="0"/>
              <a:t>  </a:t>
            </a:r>
            <a:r>
              <a:rPr lang="en" dirty="0"/>
              <a:t> </a:t>
            </a:r>
            <a:endParaRPr dirty="0"/>
          </a:p>
        </p:txBody>
      </p:sp>
    </p:spTree>
    <p:extLst>
      <p:ext uri="{BB962C8B-B14F-4D97-AF65-F5344CB8AC3E}">
        <p14:creationId xmlns:p14="http://schemas.microsoft.com/office/powerpoint/2010/main" val="2653519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1</a:t>
            </a:r>
            <a:endParaRPr sz="2400">
              <a:latin typeface="Sassoon Sans Rg" pitchFamily="50" charset="0"/>
              <a:cs typeface="Arial"/>
            </a:endParaRPr>
          </a:p>
        </p:txBody>
      </p:sp>
      <p:grpSp>
        <p:nvGrpSpPr>
          <p:cNvPr id="3" name="object 3"/>
          <p:cNvGrpSpPr/>
          <p:nvPr/>
        </p:nvGrpSpPr>
        <p:grpSpPr>
          <a:xfrm>
            <a:off x="1899993" y="2311812"/>
            <a:ext cx="8462010" cy="1454785"/>
            <a:chOff x="1899993" y="2311812"/>
            <a:chExt cx="8462010" cy="1454785"/>
          </a:xfrm>
        </p:grpSpPr>
        <p:sp>
          <p:nvSpPr>
            <p:cNvPr id="4" name="object 4"/>
            <p:cNvSpPr/>
            <p:nvPr/>
          </p:nvSpPr>
          <p:spPr>
            <a:xfrm>
              <a:off x="1906343" y="2318162"/>
              <a:ext cx="8449310" cy="1442085"/>
            </a:xfrm>
            <a:custGeom>
              <a:avLst/>
              <a:gdLst/>
              <a:ahLst/>
              <a:cxnLst/>
              <a:rect l="l" t="t" r="r" b="b"/>
              <a:pathLst>
                <a:path w="8449310" h="1442085">
                  <a:moveTo>
                    <a:pt x="8410829" y="0"/>
                  </a:moveTo>
                  <a:lnTo>
                    <a:pt x="38100" y="0"/>
                  </a:lnTo>
                  <a:lnTo>
                    <a:pt x="23268" y="2993"/>
                  </a:lnTo>
                  <a:lnTo>
                    <a:pt x="11158" y="11158"/>
                  </a:lnTo>
                  <a:lnTo>
                    <a:pt x="2993" y="23268"/>
                  </a:lnTo>
                  <a:lnTo>
                    <a:pt x="0" y="38099"/>
                  </a:lnTo>
                  <a:lnTo>
                    <a:pt x="0" y="1403540"/>
                  </a:lnTo>
                  <a:lnTo>
                    <a:pt x="2993" y="1418371"/>
                  </a:lnTo>
                  <a:lnTo>
                    <a:pt x="11158" y="1430481"/>
                  </a:lnTo>
                  <a:lnTo>
                    <a:pt x="23268" y="1438646"/>
                  </a:lnTo>
                  <a:lnTo>
                    <a:pt x="38100" y="1441640"/>
                  </a:lnTo>
                  <a:lnTo>
                    <a:pt x="8410829" y="1441640"/>
                  </a:lnTo>
                  <a:lnTo>
                    <a:pt x="8425660" y="1438646"/>
                  </a:lnTo>
                  <a:lnTo>
                    <a:pt x="8437770" y="1430481"/>
                  </a:lnTo>
                  <a:lnTo>
                    <a:pt x="8445935" y="1418371"/>
                  </a:lnTo>
                  <a:lnTo>
                    <a:pt x="8448929" y="1403540"/>
                  </a:lnTo>
                  <a:lnTo>
                    <a:pt x="8448929" y="38099"/>
                  </a:lnTo>
                  <a:lnTo>
                    <a:pt x="8445935" y="23268"/>
                  </a:lnTo>
                  <a:lnTo>
                    <a:pt x="8437770" y="11158"/>
                  </a:lnTo>
                  <a:lnTo>
                    <a:pt x="8425660" y="2993"/>
                  </a:lnTo>
                  <a:lnTo>
                    <a:pt x="8410829" y="0"/>
                  </a:lnTo>
                  <a:close/>
                </a:path>
              </a:pathLst>
            </a:custGeom>
            <a:solidFill>
              <a:srgbClr val="FBD385"/>
            </a:solidFill>
          </p:spPr>
          <p:txBody>
            <a:bodyPr wrap="square" lIns="0" tIns="0" rIns="0" bIns="0" rtlCol="0"/>
            <a:lstStyle/>
            <a:p>
              <a:endParaRPr/>
            </a:p>
          </p:txBody>
        </p:sp>
        <p:sp>
          <p:nvSpPr>
            <p:cNvPr id="5" name="object 5"/>
            <p:cNvSpPr/>
            <p:nvPr/>
          </p:nvSpPr>
          <p:spPr>
            <a:xfrm>
              <a:off x="1906343" y="2318162"/>
              <a:ext cx="8449310" cy="1442085"/>
            </a:xfrm>
            <a:custGeom>
              <a:avLst/>
              <a:gdLst/>
              <a:ahLst/>
              <a:cxnLst/>
              <a:rect l="l" t="t" r="r" b="b"/>
              <a:pathLst>
                <a:path w="8449310" h="1442085">
                  <a:moveTo>
                    <a:pt x="8410829" y="1441640"/>
                  </a:moveTo>
                  <a:lnTo>
                    <a:pt x="38100" y="1441640"/>
                  </a:lnTo>
                  <a:lnTo>
                    <a:pt x="23268" y="1438646"/>
                  </a:lnTo>
                  <a:lnTo>
                    <a:pt x="11158" y="1430481"/>
                  </a:lnTo>
                  <a:lnTo>
                    <a:pt x="2993" y="1418371"/>
                  </a:lnTo>
                  <a:lnTo>
                    <a:pt x="0" y="1403540"/>
                  </a:lnTo>
                  <a:lnTo>
                    <a:pt x="0" y="38099"/>
                  </a:lnTo>
                  <a:lnTo>
                    <a:pt x="2993" y="23268"/>
                  </a:lnTo>
                  <a:lnTo>
                    <a:pt x="11158" y="11158"/>
                  </a:lnTo>
                  <a:lnTo>
                    <a:pt x="23268" y="2993"/>
                  </a:lnTo>
                  <a:lnTo>
                    <a:pt x="38100" y="0"/>
                  </a:lnTo>
                  <a:lnTo>
                    <a:pt x="8410829" y="0"/>
                  </a:lnTo>
                  <a:lnTo>
                    <a:pt x="8425660" y="2993"/>
                  </a:lnTo>
                  <a:lnTo>
                    <a:pt x="8437770" y="11158"/>
                  </a:lnTo>
                  <a:lnTo>
                    <a:pt x="8445935" y="23268"/>
                  </a:lnTo>
                  <a:lnTo>
                    <a:pt x="8448929" y="38099"/>
                  </a:lnTo>
                  <a:lnTo>
                    <a:pt x="8448929" y="1403540"/>
                  </a:lnTo>
                  <a:lnTo>
                    <a:pt x="8445935" y="1418371"/>
                  </a:lnTo>
                  <a:lnTo>
                    <a:pt x="8437770" y="1430481"/>
                  </a:lnTo>
                  <a:lnTo>
                    <a:pt x="8425660" y="1438646"/>
                  </a:lnTo>
                  <a:lnTo>
                    <a:pt x="8410829" y="1441640"/>
                  </a:lnTo>
                  <a:close/>
                </a:path>
              </a:pathLst>
            </a:custGeom>
            <a:ln w="12700">
              <a:solidFill>
                <a:srgbClr val="000000"/>
              </a:solidFill>
            </a:ln>
          </p:spPr>
          <p:txBody>
            <a:bodyPr wrap="square" lIns="0" tIns="0" rIns="0" bIns="0" rtlCol="0"/>
            <a:lstStyle/>
            <a:p>
              <a:endParaRPr/>
            </a:p>
          </p:txBody>
        </p:sp>
      </p:grpSp>
      <p:sp>
        <p:nvSpPr>
          <p:cNvPr id="6" name="object 6"/>
          <p:cNvSpPr txBox="1"/>
          <p:nvPr/>
        </p:nvSpPr>
        <p:spPr>
          <a:xfrm>
            <a:off x="3721199" y="2715414"/>
            <a:ext cx="4813201" cy="2085186"/>
          </a:xfrm>
          <a:prstGeom prst="rect">
            <a:avLst/>
          </a:prstGeom>
        </p:spPr>
        <p:txBody>
          <a:bodyPr vert="horz" wrap="square" lIns="0" tIns="12700" rIns="0" bIns="0" rtlCol="0">
            <a:spAutoFit/>
          </a:bodyPr>
          <a:lstStyle/>
          <a:p>
            <a:pPr marL="19685" algn="ctr">
              <a:lnSpc>
                <a:spcPct val="100000"/>
              </a:lnSpc>
              <a:spcBef>
                <a:spcPts val="100"/>
              </a:spcBef>
            </a:pPr>
            <a:r>
              <a:rPr sz="2400">
                <a:solidFill>
                  <a:srgbClr val="1B283D"/>
                </a:solidFill>
                <a:latin typeface="Sassoon Sans Rg" pitchFamily="50" charset="0"/>
                <a:cs typeface="Arial MT"/>
              </a:rPr>
              <a:t>What have you learnt so far in our</a:t>
            </a:r>
            <a:endParaRPr sz="2400">
              <a:latin typeface="Sassoon Sans Rg" pitchFamily="50" charset="0"/>
              <a:cs typeface="Arial MT"/>
            </a:endParaRPr>
          </a:p>
          <a:p>
            <a:pPr marL="20320" algn="ctr">
              <a:lnSpc>
                <a:spcPct val="100000"/>
              </a:lnSpc>
              <a:spcBef>
                <a:spcPts val="120"/>
              </a:spcBef>
            </a:pPr>
            <a:r>
              <a:rPr sz="2400" b="1">
                <a:solidFill>
                  <a:srgbClr val="1B283D"/>
                </a:solidFill>
                <a:latin typeface="Sassoon Sans Rg" pitchFamily="50" charset="0"/>
                <a:cs typeface="Arial"/>
              </a:rPr>
              <a:t>Earth </a:t>
            </a:r>
            <a:r>
              <a:rPr sz="2400">
                <a:solidFill>
                  <a:srgbClr val="1B283D"/>
                </a:solidFill>
                <a:latin typeface="Sassoon Sans Rg" pitchFamily="50" charset="0"/>
                <a:cs typeface="Arial MT"/>
              </a:rPr>
              <a:t>and </a:t>
            </a:r>
            <a:r>
              <a:rPr sz="2400" b="1">
                <a:solidFill>
                  <a:srgbClr val="1B283D"/>
                </a:solidFill>
                <a:latin typeface="Sassoon Sans Rg" pitchFamily="50" charset="0"/>
                <a:cs typeface="Arial"/>
              </a:rPr>
              <a:t>Space </a:t>
            </a:r>
            <a:r>
              <a:rPr sz="2400">
                <a:solidFill>
                  <a:srgbClr val="1B283D"/>
                </a:solidFill>
                <a:latin typeface="Sassoon Sans Rg" pitchFamily="50" charset="0"/>
                <a:cs typeface="Arial MT"/>
              </a:rPr>
              <a:t>topic?</a:t>
            </a:r>
            <a:endParaRPr sz="2400">
              <a:latin typeface="Sassoon Sans Rg" pitchFamily="50" charset="0"/>
              <a:cs typeface="Arial MT"/>
            </a:endParaRPr>
          </a:p>
          <a:p>
            <a:pPr>
              <a:lnSpc>
                <a:spcPct val="100000"/>
              </a:lnSpc>
            </a:pPr>
            <a:endParaRPr sz="2800">
              <a:latin typeface="Arial MT"/>
              <a:cs typeface="Arial MT"/>
            </a:endParaRPr>
          </a:p>
          <a:p>
            <a:pPr marL="12700" marR="5080" algn="ctr">
              <a:lnSpc>
                <a:spcPct val="100000"/>
              </a:lnSpc>
              <a:spcBef>
                <a:spcPts val="1939"/>
              </a:spcBef>
            </a:pPr>
            <a:r>
              <a:rPr sz="2100" b="1">
                <a:solidFill>
                  <a:srgbClr val="1B283D"/>
                </a:solidFill>
                <a:latin typeface="Sassoon Sans Rg" pitchFamily="50" charset="0"/>
                <a:cs typeface="Arial"/>
              </a:rPr>
              <a:t>Share your thoughts with your partner  before we discuss them as a class.</a:t>
            </a:r>
            <a:endParaRPr sz="2100">
              <a:latin typeface="Sassoon Sans Rg" pitchFamily="50" charset="0"/>
              <a:cs typeface="Arial"/>
            </a:endParaRPr>
          </a:p>
        </p:txBody>
      </p:sp>
      <p:grpSp>
        <p:nvGrpSpPr>
          <p:cNvPr id="7" name="object 7"/>
          <p:cNvGrpSpPr/>
          <p:nvPr/>
        </p:nvGrpSpPr>
        <p:grpSpPr>
          <a:xfrm>
            <a:off x="4047789" y="169619"/>
            <a:ext cx="4097020" cy="755650"/>
            <a:chOff x="4047789" y="169619"/>
            <a:chExt cx="4097020" cy="755650"/>
          </a:xfrm>
        </p:grpSpPr>
        <p:sp>
          <p:nvSpPr>
            <p:cNvPr id="8" name="object 8"/>
            <p:cNvSpPr/>
            <p:nvPr/>
          </p:nvSpPr>
          <p:spPr>
            <a:xfrm>
              <a:off x="4054139" y="175969"/>
              <a:ext cx="4084320" cy="742950"/>
            </a:xfrm>
            <a:custGeom>
              <a:avLst/>
              <a:gdLst/>
              <a:ahLst/>
              <a:cxnLst/>
              <a:rect l="l" t="t" r="r" b="b"/>
              <a:pathLst>
                <a:path w="4084320" h="742950">
                  <a:moveTo>
                    <a:pt x="4045623"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045623" y="742441"/>
                  </a:lnTo>
                  <a:lnTo>
                    <a:pt x="4060416" y="739435"/>
                  </a:lnTo>
                  <a:lnTo>
                    <a:pt x="4072531" y="731250"/>
                  </a:lnTo>
                  <a:lnTo>
                    <a:pt x="4080716" y="719135"/>
                  </a:lnTo>
                  <a:lnTo>
                    <a:pt x="4083723" y="704341"/>
                  </a:lnTo>
                  <a:lnTo>
                    <a:pt x="4083723" y="38099"/>
                  </a:lnTo>
                  <a:lnTo>
                    <a:pt x="4080716" y="23306"/>
                  </a:lnTo>
                  <a:lnTo>
                    <a:pt x="4072531" y="11191"/>
                  </a:lnTo>
                  <a:lnTo>
                    <a:pt x="4060416" y="3006"/>
                  </a:lnTo>
                  <a:lnTo>
                    <a:pt x="4045623" y="0"/>
                  </a:lnTo>
                  <a:close/>
                </a:path>
              </a:pathLst>
            </a:custGeom>
            <a:solidFill>
              <a:srgbClr val="FBD385"/>
            </a:solidFill>
          </p:spPr>
          <p:txBody>
            <a:bodyPr wrap="square" lIns="0" tIns="0" rIns="0" bIns="0" rtlCol="0"/>
            <a:lstStyle/>
            <a:p>
              <a:endParaRPr/>
            </a:p>
          </p:txBody>
        </p:sp>
        <p:sp>
          <p:nvSpPr>
            <p:cNvPr id="9" name="object 9"/>
            <p:cNvSpPr/>
            <p:nvPr/>
          </p:nvSpPr>
          <p:spPr>
            <a:xfrm>
              <a:off x="4054139" y="175969"/>
              <a:ext cx="4084320" cy="742950"/>
            </a:xfrm>
            <a:custGeom>
              <a:avLst/>
              <a:gdLst/>
              <a:ahLst/>
              <a:cxnLst/>
              <a:rect l="l" t="t" r="r" b="b"/>
              <a:pathLst>
                <a:path w="4084320" h="742950">
                  <a:moveTo>
                    <a:pt x="4045623"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045623" y="0"/>
                  </a:lnTo>
                  <a:lnTo>
                    <a:pt x="4060416" y="3006"/>
                  </a:lnTo>
                  <a:lnTo>
                    <a:pt x="4072531" y="11191"/>
                  </a:lnTo>
                  <a:lnTo>
                    <a:pt x="4080716" y="23306"/>
                  </a:lnTo>
                  <a:lnTo>
                    <a:pt x="4083723" y="38099"/>
                  </a:lnTo>
                  <a:lnTo>
                    <a:pt x="4083723" y="704341"/>
                  </a:lnTo>
                  <a:lnTo>
                    <a:pt x="4080716" y="719135"/>
                  </a:lnTo>
                  <a:lnTo>
                    <a:pt x="4072531" y="731250"/>
                  </a:lnTo>
                  <a:lnTo>
                    <a:pt x="4060416" y="739435"/>
                  </a:lnTo>
                  <a:lnTo>
                    <a:pt x="4045623" y="742441"/>
                  </a:lnTo>
                  <a:close/>
                </a:path>
              </a:pathLst>
            </a:custGeom>
            <a:ln w="12700">
              <a:solidFill>
                <a:srgbClr val="000000"/>
              </a:solidFill>
            </a:ln>
          </p:spPr>
          <p:txBody>
            <a:bodyPr wrap="square" lIns="0" tIns="0" rIns="0" bIns="0" rtlCol="0"/>
            <a:lstStyle/>
            <a:p>
              <a:endParaRPr/>
            </a:p>
          </p:txBody>
        </p:sp>
      </p:grpSp>
      <p:sp>
        <p:nvSpPr>
          <p:cNvPr id="10" name="object 10"/>
          <p:cNvSpPr txBox="1">
            <a:spLocks noGrp="1"/>
          </p:cNvSpPr>
          <p:nvPr>
            <p:ph type="title"/>
          </p:nvPr>
        </p:nvSpPr>
        <p:spPr>
          <a:xfrm>
            <a:off x="4055788" y="178000"/>
            <a:ext cx="4482378" cy="689932"/>
          </a:xfrm>
          <a:prstGeom prst="rect">
            <a:avLst/>
          </a:prstGeom>
        </p:spPr>
        <p:txBody>
          <a:bodyPr vert="horz" wrap="square" lIns="0" tIns="12700" rIns="0" bIns="0" rtlCol="0">
            <a:spAutoFit/>
          </a:bodyPr>
          <a:lstStyle/>
          <a:p>
            <a:pPr marL="142240">
              <a:lnSpc>
                <a:spcPct val="100000"/>
              </a:lnSpc>
              <a:spcBef>
                <a:spcPts val="100"/>
              </a:spcBef>
            </a:pPr>
            <a:r>
              <a:rPr>
                <a:latin typeface="Sassoon Sans Rg" pitchFamily="50" charset="0"/>
              </a:rPr>
              <a:t>Reflection Time…</a:t>
            </a:r>
          </a:p>
        </p:txBody>
      </p:sp>
      <p:pic>
        <p:nvPicPr>
          <p:cNvPr id="11" name="object 11"/>
          <p:cNvPicPr/>
          <p:nvPr/>
        </p:nvPicPr>
        <p:blipFill>
          <a:blip r:embed="rId2" cstate="print"/>
          <a:stretch>
            <a:fillRect/>
          </a:stretch>
        </p:blipFill>
        <p:spPr>
          <a:xfrm>
            <a:off x="8910935" y="796023"/>
            <a:ext cx="2258388" cy="6061976"/>
          </a:xfrm>
          <a:prstGeom prst="rect">
            <a:avLst/>
          </a:prstGeom>
        </p:spPr>
      </p:pic>
      <p:pic>
        <p:nvPicPr>
          <p:cNvPr id="12" name="object 12"/>
          <p:cNvPicPr/>
          <p:nvPr/>
        </p:nvPicPr>
        <p:blipFill>
          <a:blip r:embed="rId3" cstate="print"/>
          <a:stretch>
            <a:fillRect/>
          </a:stretch>
        </p:blipFill>
        <p:spPr>
          <a:xfrm>
            <a:off x="376442" y="923023"/>
            <a:ext cx="3546533" cy="5934976"/>
          </a:xfrm>
          <a:prstGeom prst="rect">
            <a:avLst/>
          </a:prstGeom>
        </p:spPr>
      </p:pic>
    </p:spTree>
    <p:extLst>
      <p:ext uri="{BB962C8B-B14F-4D97-AF65-F5344CB8AC3E}">
        <p14:creationId xmlns:p14="http://schemas.microsoft.com/office/powerpoint/2010/main" val="3057648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2</a:t>
            </a:r>
            <a:endParaRPr sz="2400">
              <a:latin typeface="Sassoon Sans Rg" pitchFamily="50" charset="0"/>
              <a:cs typeface="Arial"/>
            </a:endParaRPr>
          </a:p>
        </p:txBody>
      </p:sp>
      <p:grpSp>
        <p:nvGrpSpPr>
          <p:cNvPr id="3" name="object 3"/>
          <p:cNvGrpSpPr/>
          <p:nvPr/>
        </p:nvGrpSpPr>
        <p:grpSpPr>
          <a:xfrm>
            <a:off x="527067" y="169619"/>
            <a:ext cx="3839210" cy="755650"/>
            <a:chOff x="527067" y="169619"/>
            <a:chExt cx="3839210" cy="755650"/>
          </a:xfrm>
        </p:grpSpPr>
        <p:sp>
          <p:nvSpPr>
            <p:cNvPr id="4" name="object 4"/>
            <p:cNvSpPr/>
            <p:nvPr/>
          </p:nvSpPr>
          <p:spPr>
            <a:xfrm>
              <a:off x="533417" y="175969"/>
              <a:ext cx="3826510" cy="742950"/>
            </a:xfrm>
            <a:custGeom>
              <a:avLst/>
              <a:gdLst/>
              <a:ahLst/>
              <a:cxnLst/>
              <a:rect l="l" t="t" r="r" b="b"/>
              <a:pathLst>
                <a:path w="3826510" h="742950">
                  <a:moveTo>
                    <a:pt x="3787876"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3787876" y="742441"/>
                  </a:lnTo>
                  <a:lnTo>
                    <a:pt x="3802670" y="739435"/>
                  </a:lnTo>
                  <a:lnTo>
                    <a:pt x="3814784" y="731250"/>
                  </a:lnTo>
                  <a:lnTo>
                    <a:pt x="3822970" y="719135"/>
                  </a:lnTo>
                  <a:lnTo>
                    <a:pt x="3825976" y="704341"/>
                  </a:lnTo>
                  <a:lnTo>
                    <a:pt x="3825976" y="38099"/>
                  </a:lnTo>
                  <a:lnTo>
                    <a:pt x="3822970" y="23306"/>
                  </a:lnTo>
                  <a:lnTo>
                    <a:pt x="3814784" y="11191"/>
                  </a:lnTo>
                  <a:lnTo>
                    <a:pt x="3802670" y="3006"/>
                  </a:lnTo>
                  <a:lnTo>
                    <a:pt x="3787876" y="0"/>
                  </a:lnTo>
                  <a:close/>
                </a:path>
              </a:pathLst>
            </a:custGeom>
            <a:solidFill>
              <a:srgbClr val="FBD385"/>
            </a:solidFill>
          </p:spPr>
          <p:txBody>
            <a:bodyPr wrap="square" lIns="0" tIns="0" rIns="0" bIns="0" rtlCol="0"/>
            <a:lstStyle/>
            <a:p>
              <a:endParaRPr/>
            </a:p>
          </p:txBody>
        </p:sp>
        <p:sp>
          <p:nvSpPr>
            <p:cNvPr id="5" name="object 5"/>
            <p:cNvSpPr/>
            <p:nvPr/>
          </p:nvSpPr>
          <p:spPr>
            <a:xfrm>
              <a:off x="533417" y="175969"/>
              <a:ext cx="3826510" cy="742950"/>
            </a:xfrm>
            <a:custGeom>
              <a:avLst/>
              <a:gdLst/>
              <a:ahLst/>
              <a:cxnLst/>
              <a:rect l="l" t="t" r="r" b="b"/>
              <a:pathLst>
                <a:path w="3826510" h="742950">
                  <a:moveTo>
                    <a:pt x="3787876"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3787876" y="0"/>
                  </a:lnTo>
                  <a:lnTo>
                    <a:pt x="3802670" y="3006"/>
                  </a:lnTo>
                  <a:lnTo>
                    <a:pt x="3814784" y="11191"/>
                  </a:lnTo>
                  <a:lnTo>
                    <a:pt x="3822970" y="23306"/>
                  </a:lnTo>
                  <a:lnTo>
                    <a:pt x="3825976" y="38099"/>
                  </a:lnTo>
                  <a:lnTo>
                    <a:pt x="3825976" y="704341"/>
                  </a:lnTo>
                  <a:lnTo>
                    <a:pt x="3822970" y="719135"/>
                  </a:lnTo>
                  <a:lnTo>
                    <a:pt x="3814784" y="731250"/>
                  </a:lnTo>
                  <a:lnTo>
                    <a:pt x="3802670" y="739435"/>
                  </a:lnTo>
                  <a:lnTo>
                    <a:pt x="3787876" y="742441"/>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545363" y="248920"/>
            <a:ext cx="3802379" cy="589280"/>
          </a:xfrm>
          <a:prstGeom prst="rect">
            <a:avLst/>
          </a:prstGeom>
        </p:spPr>
        <p:txBody>
          <a:bodyPr vert="horz" wrap="square" lIns="0" tIns="12700" rIns="0" bIns="0" rtlCol="0">
            <a:spAutoFit/>
          </a:bodyPr>
          <a:lstStyle/>
          <a:p>
            <a:pPr marL="247015">
              <a:lnSpc>
                <a:spcPct val="100000"/>
              </a:lnSpc>
              <a:spcBef>
                <a:spcPts val="100"/>
              </a:spcBef>
            </a:pPr>
            <a:r>
              <a:rPr>
                <a:latin typeface="Sassoon Sans Rg" pitchFamily="50" charset="0"/>
              </a:rPr>
              <a:t>Day and Night</a:t>
            </a:r>
          </a:p>
        </p:txBody>
      </p:sp>
      <p:sp>
        <p:nvSpPr>
          <p:cNvPr id="7" name="object 7"/>
          <p:cNvSpPr txBox="1"/>
          <p:nvPr/>
        </p:nvSpPr>
        <p:spPr>
          <a:xfrm>
            <a:off x="4188326" y="1141449"/>
            <a:ext cx="4495336" cy="654025"/>
          </a:xfrm>
          <a:prstGeom prst="rect">
            <a:avLst/>
          </a:prstGeom>
        </p:spPr>
        <p:txBody>
          <a:bodyPr vert="horz" wrap="square" lIns="0" tIns="12700" rIns="0" bIns="0" rtlCol="0">
            <a:spAutoFit/>
          </a:bodyPr>
          <a:lstStyle/>
          <a:p>
            <a:pPr marL="147320">
              <a:lnSpc>
                <a:spcPts val="2510"/>
              </a:lnSpc>
              <a:spcBef>
                <a:spcPts val="100"/>
              </a:spcBef>
            </a:pPr>
            <a:r>
              <a:rPr sz="2100">
                <a:solidFill>
                  <a:srgbClr val="1B283D"/>
                </a:solidFill>
                <a:latin typeface="Sassoon Sans Rg" pitchFamily="50" charset="0"/>
                <a:cs typeface="Arial MT"/>
              </a:rPr>
              <a:t>How do we know it is </a:t>
            </a:r>
            <a:r>
              <a:rPr sz="2100" b="1">
                <a:solidFill>
                  <a:srgbClr val="1B283D"/>
                </a:solidFill>
                <a:latin typeface="Sassoon Sans Rg" pitchFamily="50" charset="0"/>
                <a:cs typeface="Arial"/>
              </a:rPr>
              <a:t>daytime?</a:t>
            </a:r>
            <a:endParaRPr sz="2100">
              <a:latin typeface="Sassoon Sans Rg" pitchFamily="50" charset="0"/>
              <a:cs typeface="Arial"/>
            </a:endParaRPr>
          </a:p>
          <a:p>
            <a:pPr marL="12700">
              <a:lnSpc>
                <a:spcPts val="2510"/>
              </a:lnSpc>
            </a:pPr>
            <a:r>
              <a:rPr sz="2100">
                <a:solidFill>
                  <a:srgbClr val="1B283D"/>
                </a:solidFill>
                <a:latin typeface="Sassoon Sans Rg" pitchFamily="50" charset="0"/>
                <a:cs typeface="Arial MT"/>
              </a:rPr>
              <a:t>How do we know it is </a:t>
            </a:r>
            <a:r>
              <a:rPr sz="2100" b="1">
                <a:solidFill>
                  <a:srgbClr val="1B283D"/>
                </a:solidFill>
                <a:latin typeface="Sassoon Sans Rg" pitchFamily="50" charset="0"/>
                <a:cs typeface="Arial"/>
              </a:rPr>
              <a:t>night-time?</a:t>
            </a:r>
            <a:endParaRPr sz="2100">
              <a:latin typeface="Sassoon Sans Rg" pitchFamily="50" charset="0"/>
              <a:cs typeface="Arial"/>
            </a:endParaRPr>
          </a:p>
        </p:txBody>
      </p:sp>
      <p:pic>
        <p:nvPicPr>
          <p:cNvPr id="8" name="object 8"/>
          <p:cNvPicPr/>
          <p:nvPr/>
        </p:nvPicPr>
        <p:blipFill>
          <a:blip r:embed="rId2" cstate="print"/>
          <a:stretch>
            <a:fillRect/>
          </a:stretch>
        </p:blipFill>
        <p:spPr>
          <a:xfrm>
            <a:off x="1198771" y="1994471"/>
            <a:ext cx="4708632" cy="2843404"/>
          </a:xfrm>
          <a:prstGeom prst="rect">
            <a:avLst/>
          </a:prstGeom>
        </p:spPr>
      </p:pic>
      <p:grpSp>
        <p:nvGrpSpPr>
          <p:cNvPr id="9" name="object 9"/>
          <p:cNvGrpSpPr/>
          <p:nvPr/>
        </p:nvGrpSpPr>
        <p:grpSpPr>
          <a:xfrm>
            <a:off x="2683884" y="1994457"/>
            <a:ext cx="8309609" cy="4131310"/>
            <a:chOff x="2683884" y="1994457"/>
            <a:chExt cx="8309609" cy="4131310"/>
          </a:xfrm>
        </p:grpSpPr>
        <p:pic>
          <p:nvPicPr>
            <p:cNvPr id="10" name="object 10"/>
            <p:cNvPicPr/>
            <p:nvPr/>
          </p:nvPicPr>
          <p:blipFill>
            <a:blip r:embed="rId3" cstate="print"/>
            <a:stretch>
              <a:fillRect/>
            </a:stretch>
          </p:blipFill>
          <p:spPr>
            <a:xfrm>
              <a:off x="6285779" y="1994457"/>
              <a:ext cx="4707449" cy="2842234"/>
            </a:xfrm>
            <a:prstGeom prst="rect">
              <a:avLst/>
            </a:prstGeom>
          </p:spPr>
        </p:pic>
        <p:sp>
          <p:nvSpPr>
            <p:cNvPr id="11" name="object 11"/>
            <p:cNvSpPr/>
            <p:nvPr/>
          </p:nvSpPr>
          <p:spPr>
            <a:xfrm>
              <a:off x="2690234" y="5166347"/>
              <a:ext cx="5885180" cy="952500"/>
            </a:xfrm>
            <a:custGeom>
              <a:avLst/>
              <a:gdLst/>
              <a:ahLst/>
              <a:cxnLst/>
              <a:rect l="l" t="t" r="r" b="b"/>
              <a:pathLst>
                <a:path w="5885180" h="952500">
                  <a:moveTo>
                    <a:pt x="5846533" y="0"/>
                  </a:moveTo>
                  <a:lnTo>
                    <a:pt x="38100" y="0"/>
                  </a:lnTo>
                  <a:lnTo>
                    <a:pt x="23268" y="2993"/>
                  </a:lnTo>
                  <a:lnTo>
                    <a:pt x="11158" y="11158"/>
                  </a:lnTo>
                  <a:lnTo>
                    <a:pt x="2993" y="23268"/>
                  </a:lnTo>
                  <a:lnTo>
                    <a:pt x="0" y="38100"/>
                  </a:lnTo>
                  <a:lnTo>
                    <a:pt x="0" y="914374"/>
                  </a:lnTo>
                  <a:lnTo>
                    <a:pt x="2993" y="929205"/>
                  </a:lnTo>
                  <a:lnTo>
                    <a:pt x="11158" y="941316"/>
                  </a:lnTo>
                  <a:lnTo>
                    <a:pt x="23268" y="949480"/>
                  </a:lnTo>
                  <a:lnTo>
                    <a:pt x="38100" y="952474"/>
                  </a:lnTo>
                  <a:lnTo>
                    <a:pt x="5846533" y="952474"/>
                  </a:lnTo>
                  <a:lnTo>
                    <a:pt x="5861364" y="949480"/>
                  </a:lnTo>
                  <a:lnTo>
                    <a:pt x="5873475" y="941316"/>
                  </a:lnTo>
                  <a:lnTo>
                    <a:pt x="5881640" y="929205"/>
                  </a:lnTo>
                  <a:lnTo>
                    <a:pt x="5884633" y="914374"/>
                  </a:lnTo>
                  <a:lnTo>
                    <a:pt x="5884633" y="38100"/>
                  </a:lnTo>
                  <a:lnTo>
                    <a:pt x="5881640" y="23268"/>
                  </a:lnTo>
                  <a:lnTo>
                    <a:pt x="5873475" y="11158"/>
                  </a:lnTo>
                  <a:lnTo>
                    <a:pt x="5861364" y="2993"/>
                  </a:lnTo>
                  <a:lnTo>
                    <a:pt x="5846533" y="0"/>
                  </a:lnTo>
                  <a:close/>
                </a:path>
              </a:pathLst>
            </a:custGeom>
            <a:solidFill>
              <a:srgbClr val="FBD385"/>
            </a:solidFill>
          </p:spPr>
          <p:txBody>
            <a:bodyPr wrap="square" lIns="0" tIns="0" rIns="0" bIns="0" rtlCol="0"/>
            <a:lstStyle/>
            <a:p>
              <a:endParaRPr/>
            </a:p>
          </p:txBody>
        </p:sp>
        <p:sp>
          <p:nvSpPr>
            <p:cNvPr id="12" name="object 12"/>
            <p:cNvSpPr/>
            <p:nvPr/>
          </p:nvSpPr>
          <p:spPr>
            <a:xfrm>
              <a:off x="2690234" y="5166347"/>
              <a:ext cx="5885180" cy="952500"/>
            </a:xfrm>
            <a:custGeom>
              <a:avLst/>
              <a:gdLst/>
              <a:ahLst/>
              <a:cxnLst/>
              <a:rect l="l" t="t" r="r" b="b"/>
              <a:pathLst>
                <a:path w="5885180" h="952500">
                  <a:moveTo>
                    <a:pt x="5846533" y="952474"/>
                  </a:moveTo>
                  <a:lnTo>
                    <a:pt x="38100" y="952474"/>
                  </a:lnTo>
                  <a:lnTo>
                    <a:pt x="23268" y="949480"/>
                  </a:lnTo>
                  <a:lnTo>
                    <a:pt x="11158" y="941316"/>
                  </a:lnTo>
                  <a:lnTo>
                    <a:pt x="2993" y="929205"/>
                  </a:lnTo>
                  <a:lnTo>
                    <a:pt x="0" y="914374"/>
                  </a:lnTo>
                  <a:lnTo>
                    <a:pt x="0" y="38100"/>
                  </a:lnTo>
                  <a:lnTo>
                    <a:pt x="2993" y="23268"/>
                  </a:lnTo>
                  <a:lnTo>
                    <a:pt x="11158" y="11158"/>
                  </a:lnTo>
                  <a:lnTo>
                    <a:pt x="23268" y="2993"/>
                  </a:lnTo>
                  <a:lnTo>
                    <a:pt x="38100" y="0"/>
                  </a:lnTo>
                  <a:lnTo>
                    <a:pt x="5846533" y="0"/>
                  </a:lnTo>
                  <a:lnTo>
                    <a:pt x="5861364" y="2993"/>
                  </a:lnTo>
                  <a:lnTo>
                    <a:pt x="5873475" y="11158"/>
                  </a:lnTo>
                  <a:lnTo>
                    <a:pt x="5881640" y="23268"/>
                  </a:lnTo>
                  <a:lnTo>
                    <a:pt x="5884633" y="38100"/>
                  </a:lnTo>
                  <a:lnTo>
                    <a:pt x="5884633" y="914374"/>
                  </a:lnTo>
                  <a:lnTo>
                    <a:pt x="5881640" y="929205"/>
                  </a:lnTo>
                  <a:lnTo>
                    <a:pt x="5873475" y="941316"/>
                  </a:lnTo>
                  <a:lnTo>
                    <a:pt x="5861364" y="949480"/>
                  </a:lnTo>
                  <a:lnTo>
                    <a:pt x="5846533" y="952474"/>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3387600" y="5455211"/>
            <a:ext cx="3775200" cy="335989"/>
          </a:xfrm>
          <a:prstGeom prst="rect">
            <a:avLst/>
          </a:prstGeom>
        </p:spPr>
        <p:txBody>
          <a:bodyPr vert="horz" wrap="square" lIns="0" tIns="12700" rIns="0" bIns="0" rtlCol="0">
            <a:spAutoFit/>
          </a:bodyPr>
          <a:lstStyle/>
          <a:p>
            <a:pPr marL="12700">
              <a:lnSpc>
                <a:spcPct val="100000"/>
              </a:lnSpc>
              <a:spcBef>
                <a:spcPts val="100"/>
              </a:spcBef>
            </a:pPr>
            <a:r>
              <a:rPr sz="2100">
                <a:solidFill>
                  <a:srgbClr val="1B283D"/>
                </a:solidFill>
                <a:latin typeface="Sassoon Sans Rg" pitchFamily="50" charset="0"/>
                <a:cs typeface="Arial MT"/>
              </a:rPr>
              <a:t>How do we have </a:t>
            </a:r>
            <a:r>
              <a:rPr sz="2100" b="1">
                <a:solidFill>
                  <a:srgbClr val="1B283D"/>
                </a:solidFill>
                <a:latin typeface="Sassoon Sans Rg" pitchFamily="50" charset="0"/>
                <a:cs typeface="Arial"/>
              </a:rPr>
              <a:t>day </a:t>
            </a:r>
            <a:r>
              <a:rPr sz="2100">
                <a:solidFill>
                  <a:srgbClr val="1B283D"/>
                </a:solidFill>
                <a:latin typeface="Sassoon Sans Rg" pitchFamily="50" charset="0"/>
                <a:cs typeface="Arial MT"/>
              </a:rPr>
              <a:t>and </a:t>
            </a:r>
            <a:r>
              <a:rPr sz="2100" b="1">
                <a:solidFill>
                  <a:srgbClr val="1B283D"/>
                </a:solidFill>
                <a:latin typeface="Sassoon Sans Rg" pitchFamily="50" charset="0"/>
                <a:cs typeface="Arial"/>
              </a:rPr>
              <a:t>night</a:t>
            </a:r>
            <a:r>
              <a:rPr sz="2100">
                <a:solidFill>
                  <a:srgbClr val="1B283D"/>
                </a:solidFill>
                <a:latin typeface="Sassoon Sans Rg" pitchFamily="50" charset="0"/>
                <a:cs typeface="Arial MT"/>
              </a:rPr>
              <a:t>?</a:t>
            </a:r>
            <a:endParaRPr sz="2100">
              <a:latin typeface="Sassoon Sans Rg" pitchFamily="50" charset="0"/>
              <a:cs typeface="Arial MT"/>
            </a:endParaRPr>
          </a:p>
        </p:txBody>
      </p:sp>
      <p:pic>
        <p:nvPicPr>
          <p:cNvPr id="14" name="object 14"/>
          <p:cNvPicPr/>
          <p:nvPr/>
        </p:nvPicPr>
        <p:blipFill>
          <a:blip r:embed="rId4" cstate="print"/>
          <a:stretch>
            <a:fillRect/>
          </a:stretch>
        </p:blipFill>
        <p:spPr>
          <a:xfrm>
            <a:off x="7024471" y="4317482"/>
            <a:ext cx="2477296" cy="2540517"/>
          </a:xfrm>
          <a:prstGeom prst="rect">
            <a:avLst/>
          </a:prstGeom>
        </p:spPr>
      </p:pic>
    </p:spTree>
    <p:extLst>
      <p:ext uri="{BB962C8B-B14F-4D97-AF65-F5344CB8AC3E}">
        <p14:creationId xmlns:p14="http://schemas.microsoft.com/office/powerpoint/2010/main" val="2796549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3</a:t>
            </a:r>
            <a:endParaRPr sz="2400">
              <a:latin typeface="Sassoon Sans Rg" pitchFamily="50" charset="0"/>
              <a:cs typeface="Arial"/>
            </a:endParaRPr>
          </a:p>
        </p:txBody>
      </p:sp>
      <p:grpSp>
        <p:nvGrpSpPr>
          <p:cNvPr id="3" name="object 3"/>
          <p:cNvGrpSpPr/>
          <p:nvPr/>
        </p:nvGrpSpPr>
        <p:grpSpPr>
          <a:xfrm>
            <a:off x="527067" y="169619"/>
            <a:ext cx="3839210" cy="755650"/>
            <a:chOff x="527067" y="169619"/>
            <a:chExt cx="3839210" cy="755650"/>
          </a:xfrm>
        </p:grpSpPr>
        <p:sp>
          <p:nvSpPr>
            <p:cNvPr id="4" name="object 4"/>
            <p:cNvSpPr/>
            <p:nvPr/>
          </p:nvSpPr>
          <p:spPr>
            <a:xfrm>
              <a:off x="533417" y="175969"/>
              <a:ext cx="3826510" cy="742950"/>
            </a:xfrm>
            <a:custGeom>
              <a:avLst/>
              <a:gdLst/>
              <a:ahLst/>
              <a:cxnLst/>
              <a:rect l="l" t="t" r="r" b="b"/>
              <a:pathLst>
                <a:path w="3826510" h="742950">
                  <a:moveTo>
                    <a:pt x="3787876"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3787876" y="742441"/>
                  </a:lnTo>
                  <a:lnTo>
                    <a:pt x="3802670" y="739435"/>
                  </a:lnTo>
                  <a:lnTo>
                    <a:pt x="3814784" y="731250"/>
                  </a:lnTo>
                  <a:lnTo>
                    <a:pt x="3822970" y="719135"/>
                  </a:lnTo>
                  <a:lnTo>
                    <a:pt x="3825976" y="704341"/>
                  </a:lnTo>
                  <a:lnTo>
                    <a:pt x="3825976" y="38099"/>
                  </a:lnTo>
                  <a:lnTo>
                    <a:pt x="3822970" y="23306"/>
                  </a:lnTo>
                  <a:lnTo>
                    <a:pt x="3814784" y="11191"/>
                  </a:lnTo>
                  <a:lnTo>
                    <a:pt x="3802670" y="3006"/>
                  </a:lnTo>
                  <a:lnTo>
                    <a:pt x="3787876" y="0"/>
                  </a:lnTo>
                  <a:close/>
                </a:path>
              </a:pathLst>
            </a:custGeom>
            <a:solidFill>
              <a:srgbClr val="FBD385"/>
            </a:solidFill>
          </p:spPr>
          <p:txBody>
            <a:bodyPr wrap="square" lIns="0" tIns="0" rIns="0" bIns="0" rtlCol="0"/>
            <a:lstStyle/>
            <a:p>
              <a:endParaRPr/>
            </a:p>
          </p:txBody>
        </p:sp>
        <p:sp>
          <p:nvSpPr>
            <p:cNvPr id="5" name="object 5"/>
            <p:cNvSpPr/>
            <p:nvPr/>
          </p:nvSpPr>
          <p:spPr>
            <a:xfrm>
              <a:off x="533417" y="175969"/>
              <a:ext cx="3826510" cy="742950"/>
            </a:xfrm>
            <a:custGeom>
              <a:avLst/>
              <a:gdLst/>
              <a:ahLst/>
              <a:cxnLst/>
              <a:rect l="l" t="t" r="r" b="b"/>
              <a:pathLst>
                <a:path w="3826510" h="742950">
                  <a:moveTo>
                    <a:pt x="3787876"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3787876" y="0"/>
                  </a:lnTo>
                  <a:lnTo>
                    <a:pt x="3802670" y="3006"/>
                  </a:lnTo>
                  <a:lnTo>
                    <a:pt x="3814784" y="11191"/>
                  </a:lnTo>
                  <a:lnTo>
                    <a:pt x="3822970" y="23306"/>
                  </a:lnTo>
                  <a:lnTo>
                    <a:pt x="3825976" y="38099"/>
                  </a:lnTo>
                  <a:lnTo>
                    <a:pt x="3825976" y="704341"/>
                  </a:lnTo>
                  <a:lnTo>
                    <a:pt x="3822970" y="719135"/>
                  </a:lnTo>
                  <a:lnTo>
                    <a:pt x="3814784" y="731250"/>
                  </a:lnTo>
                  <a:lnTo>
                    <a:pt x="3802670" y="739435"/>
                  </a:lnTo>
                  <a:lnTo>
                    <a:pt x="3787876" y="742441"/>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545363" y="248920"/>
            <a:ext cx="3802379" cy="589280"/>
          </a:xfrm>
          <a:prstGeom prst="rect">
            <a:avLst/>
          </a:prstGeom>
        </p:spPr>
        <p:txBody>
          <a:bodyPr vert="horz" wrap="square" lIns="0" tIns="12700" rIns="0" bIns="0" rtlCol="0">
            <a:spAutoFit/>
          </a:bodyPr>
          <a:lstStyle/>
          <a:p>
            <a:pPr marL="247015">
              <a:lnSpc>
                <a:spcPct val="100000"/>
              </a:lnSpc>
              <a:spcBef>
                <a:spcPts val="100"/>
              </a:spcBef>
            </a:pPr>
            <a:r>
              <a:rPr>
                <a:latin typeface="Sassoon Sans Rg" pitchFamily="50" charset="0"/>
              </a:rPr>
              <a:t>Day and Night</a:t>
            </a:r>
          </a:p>
        </p:txBody>
      </p:sp>
      <p:pic>
        <p:nvPicPr>
          <p:cNvPr id="7" name="object 7"/>
          <p:cNvPicPr/>
          <p:nvPr/>
        </p:nvPicPr>
        <p:blipFill>
          <a:blip r:embed="rId2" cstate="print"/>
          <a:stretch>
            <a:fillRect/>
          </a:stretch>
        </p:blipFill>
        <p:spPr>
          <a:xfrm>
            <a:off x="6332461" y="1825675"/>
            <a:ext cx="5336857" cy="3222255"/>
          </a:xfrm>
          <a:prstGeom prst="rect">
            <a:avLst/>
          </a:prstGeom>
        </p:spPr>
      </p:pic>
      <p:pic>
        <p:nvPicPr>
          <p:cNvPr id="8" name="object 8"/>
          <p:cNvPicPr/>
          <p:nvPr/>
        </p:nvPicPr>
        <p:blipFill>
          <a:blip r:embed="rId3" cstate="print"/>
          <a:stretch>
            <a:fillRect/>
          </a:stretch>
        </p:blipFill>
        <p:spPr>
          <a:xfrm>
            <a:off x="565290" y="1825675"/>
            <a:ext cx="5338207" cy="3223590"/>
          </a:xfrm>
          <a:prstGeom prst="rect">
            <a:avLst/>
          </a:prstGeom>
        </p:spPr>
      </p:pic>
    </p:spTree>
    <p:extLst>
      <p:ext uri="{BB962C8B-B14F-4D97-AF65-F5344CB8AC3E}">
        <p14:creationId xmlns:p14="http://schemas.microsoft.com/office/powerpoint/2010/main" val="3490174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4</a:t>
            </a:r>
            <a:endParaRPr sz="2400">
              <a:latin typeface="Sassoon Sans Rg" pitchFamily="50" charset="0"/>
              <a:cs typeface="Arial"/>
            </a:endParaRPr>
          </a:p>
        </p:txBody>
      </p:sp>
      <p:grpSp>
        <p:nvGrpSpPr>
          <p:cNvPr id="3" name="object 3"/>
          <p:cNvGrpSpPr/>
          <p:nvPr/>
        </p:nvGrpSpPr>
        <p:grpSpPr>
          <a:xfrm>
            <a:off x="1378757" y="3954157"/>
            <a:ext cx="5012055" cy="1263015"/>
            <a:chOff x="1378757" y="3954157"/>
            <a:chExt cx="5012055" cy="1263015"/>
          </a:xfrm>
        </p:grpSpPr>
        <p:sp>
          <p:nvSpPr>
            <p:cNvPr id="4" name="object 4"/>
            <p:cNvSpPr/>
            <p:nvPr/>
          </p:nvSpPr>
          <p:spPr>
            <a:xfrm>
              <a:off x="1385107" y="3960507"/>
              <a:ext cx="4999355" cy="1250315"/>
            </a:xfrm>
            <a:custGeom>
              <a:avLst/>
              <a:gdLst/>
              <a:ahLst/>
              <a:cxnLst/>
              <a:rect l="l" t="t" r="r" b="b"/>
              <a:pathLst>
                <a:path w="4999355" h="1250314">
                  <a:moveTo>
                    <a:pt x="4961178" y="0"/>
                  </a:moveTo>
                  <a:lnTo>
                    <a:pt x="38100" y="0"/>
                  </a:lnTo>
                  <a:lnTo>
                    <a:pt x="23268" y="2993"/>
                  </a:lnTo>
                  <a:lnTo>
                    <a:pt x="11158" y="11158"/>
                  </a:lnTo>
                  <a:lnTo>
                    <a:pt x="2993" y="23268"/>
                  </a:lnTo>
                  <a:lnTo>
                    <a:pt x="0" y="38100"/>
                  </a:lnTo>
                  <a:lnTo>
                    <a:pt x="0" y="1211630"/>
                  </a:lnTo>
                  <a:lnTo>
                    <a:pt x="2993" y="1226461"/>
                  </a:lnTo>
                  <a:lnTo>
                    <a:pt x="11158" y="1238572"/>
                  </a:lnTo>
                  <a:lnTo>
                    <a:pt x="23268" y="1246736"/>
                  </a:lnTo>
                  <a:lnTo>
                    <a:pt x="38100" y="1249730"/>
                  </a:lnTo>
                  <a:lnTo>
                    <a:pt x="4961178" y="1249730"/>
                  </a:lnTo>
                  <a:lnTo>
                    <a:pt x="4976009" y="1246736"/>
                  </a:lnTo>
                  <a:lnTo>
                    <a:pt x="4988120" y="1238572"/>
                  </a:lnTo>
                  <a:lnTo>
                    <a:pt x="4996284" y="1226461"/>
                  </a:lnTo>
                  <a:lnTo>
                    <a:pt x="4999278" y="1211630"/>
                  </a:lnTo>
                  <a:lnTo>
                    <a:pt x="4999278" y="38100"/>
                  </a:lnTo>
                  <a:lnTo>
                    <a:pt x="4996284" y="23268"/>
                  </a:lnTo>
                  <a:lnTo>
                    <a:pt x="4988120" y="11158"/>
                  </a:lnTo>
                  <a:lnTo>
                    <a:pt x="4976009" y="2993"/>
                  </a:lnTo>
                  <a:lnTo>
                    <a:pt x="4961178" y="0"/>
                  </a:lnTo>
                  <a:close/>
                </a:path>
              </a:pathLst>
            </a:custGeom>
            <a:solidFill>
              <a:srgbClr val="FBD385"/>
            </a:solidFill>
          </p:spPr>
          <p:txBody>
            <a:bodyPr wrap="square" lIns="0" tIns="0" rIns="0" bIns="0" rtlCol="0"/>
            <a:lstStyle/>
            <a:p>
              <a:endParaRPr/>
            </a:p>
          </p:txBody>
        </p:sp>
        <p:sp>
          <p:nvSpPr>
            <p:cNvPr id="5" name="object 5"/>
            <p:cNvSpPr/>
            <p:nvPr/>
          </p:nvSpPr>
          <p:spPr>
            <a:xfrm>
              <a:off x="1385107" y="3960507"/>
              <a:ext cx="4999355" cy="1250315"/>
            </a:xfrm>
            <a:custGeom>
              <a:avLst/>
              <a:gdLst/>
              <a:ahLst/>
              <a:cxnLst/>
              <a:rect l="l" t="t" r="r" b="b"/>
              <a:pathLst>
                <a:path w="4999355" h="1250314">
                  <a:moveTo>
                    <a:pt x="4961178" y="1249730"/>
                  </a:moveTo>
                  <a:lnTo>
                    <a:pt x="38100" y="1249730"/>
                  </a:lnTo>
                  <a:lnTo>
                    <a:pt x="23268" y="1246736"/>
                  </a:lnTo>
                  <a:lnTo>
                    <a:pt x="11158" y="1238572"/>
                  </a:lnTo>
                  <a:lnTo>
                    <a:pt x="2993" y="1226461"/>
                  </a:lnTo>
                  <a:lnTo>
                    <a:pt x="0" y="1211630"/>
                  </a:lnTo>
                  <a:lnTo>
                    <a:pt x="0" y="38100"/>
                  </a:lnTo>
                  <a:lnTo>
                    <a:pt x="2993" y="23268"/>
                  </a:lnTo>
                  <a:lnTo>
                    <a:pt x="11158" y="11158"/>
                  </a:lnTo>
                  <a:lnTo>
                    <a:pt x="23268" y="2993"/>
                  </a:lnTo>
                  <a:lnTo>
                    <a:pt x="38100" y="0"/>
                  </a:lnTo>
                  <a:lnTo>
                    <a:pt x="4961178" y="0"/>
                  </a:lnTo>
                  <a:lnTo>
                    <a:pt x="4976009" y="2993"/>
                  </a:lnTo>
                  <a:lnTo>
                    <a:pt x="4988120" y="11158"/>
                  </a:lnTo>
                  <a:lnTo>
                    <a:pt x="4996284" y="23268"/>
                  </a:lnTo>
                  <a:lnTo>
                    <a:pt x="4999278" y="38100"/>
                  </a:lnTo>
                  <a:lnTo>
                    <a:pt x="4999278" y="1211630"/>
                  </a:lnTo>
                  <a:lnTo>
                    <a:pt x="4996284" y="1226461"/>
                  </a:lnTo>
                  <a:lnTo>
                    <a:pt x="4988120" y="1238572"/>
                  </a:lnTo>
                  <a:lnTo>
                    <a:pt x="4976009" y="1246736"/>
                  </a:lnTo>
                  <a:lnTo>
                    <a:pt x="4961178" y="124973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527067" y="169619"/>
            <a:ext cx="3839210" cy="755650"/>
            <a:chOff x="527067" y="169619"/>
            <a:chExt cx="3839210" cy="755650"/>
          </a:xfrm>
        </p:grpSpPr>
        <p:sp>
          <p:nvSpPr>
            <p:cNvPr id="7" name="object 7"/>
            <p:cNvSpPr/>
            <p:nvPr/>
          </p:nvSpPr>
          <p:spPr>
            <a:xfrm>
              <a:off x="533417" y="175969"/>
              <a:ext cx="3826510" cy="742950"/>
            </a:xfrm>
            <a:custGeom>
              <a:avLst/>
              <a:gdLst/>
              <a:ahLst/>
              <a:cxnLst/>
              <a:rect l="l" t="t" r="r" b="b"/>
              <a:pathLst>
                <a:path w="3826510" h="742950">
                  <a:moveTo>
                    <a:pt x="3787876"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3787876" y="742441"/>
                  </a:lnTo>
                  <a:lnTo>
                    <a:pt x="3802670" y="739435"/>
                  </a:lnTo>
                  <a:lnTo>
                    <a:pt x="3814784" y="731250"/>
                  </a:lnTo>
                  <a:lnTo>
                    <a:pt x="3822970" y="719135"/>
                  </a:lnTo>
                  <a:lnTo>
                    <a:pt x="3825976" y="704341"/>
                  </a:lnTo>
                  <a:lnTo>
                    <a:pt x="3825976" y="38099"/>
                  </a:lnTo>
                  <a:lnTo>
                    <a:pt x="3822970" y="23306"/>
                  </a:lnTo>
                  <a:lnTo>
                    <a:pt x="3814784" y="11191"/>
                  </a:lnTo>
                  <a:lnTo>
                    <a:pt x="3802670" y="3006"/>
                  </a:lnTo>
                  <a:lnTo>
                    <a:pt x="3787876" y="0"/>
                  </a:lnTo>
                  <a:close/>
                </a:path>
              </a:pathLst>
            </a:custGeom>
            <a:solidFill>
              <a:srgbClr val="FBD385"/>
            </a:solidFill>
          </p:spPr>
          <p:txBody>
            <a:bodyPr wrap="square" lIns="0" tIns="0" rIns="0" bIns="0" rtlCol="0"/>
            <a:lstStyle/>
            <a:p>
              <a:endParaRPr/>
            </a:p>
          </p:txBody>
        </p:sp>
        <p:sp>
          <p:nvSpPr>
            <p:cNvPr id="8" name="object 8"/>
            <p:cNvSpPr/>
            <p:nvPr/>
          </p:nvSpPr>
          <p:spPr>
            <a:xfrm>
              <a:off x="533417" y="175969"/>
              <a:ext cx="3826510" cy="742950"/>
            </a:xfrm>
            <a:custGeom>
              <a:avLst/>
              <a:gdLst/>
              <a:ahLst/>
              <a:cxnLst/>
              <a:rect l="l" t="t" r="r" b="b"/>
              <a:pathLst>
                <a:path w="3826510" h="742950">
                  <a:moveTo>
                    <a:pt x="3787876"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3787876" y="0"/>
                  </a:lnTo>
                  <a:lnTo>
                    <a:pt x="3802670" y="3006"/>
                  </a:lnTo>
                  <a:lnTo>
                    <a:pt x="3814784" y="11191"/>
                  </a:lnTo>
                  <a:lnTo>
                    <a:pt x="3822970" y="23306"/>
                  </a:lnTo>
                  <a:lnTo>
                    <a:pt x="3825976" y="38099"/>
                  </a:lnTo>
                  <a:lnTo>
                    <a:pt x="3825976" y="704341"/>
                  </a:lnTo>
                  <a:lnTo>
                    <a:pt x="3822970" y="719135"/>
                  </a:lnTo>
                  <a:lnTo>
                    <a:pt x="3814784" y="731250"/>
                  </a:lnTo>
                  <a:lnTo>
                    <a:pt x="3802670" y="739435"/>
                  </a:lnTo>
                  <a:lnTo>
                    <a:pt x="3787876" y="742441"/>
                  </a:lnTo>
                  <a:close/>
                </a:path>
              </a:pathLst>
            </a:custGeom>
            <a:ln w="12700">
              <a:solidFill>
                <a:srgbClr val="000000"/>
              </a:solidFill>
            </a:ln>
          </p:spPr>
          <p:txBody>
            <a:bodyPr wrap="square" lIns="0" tIns="0" rIns="0" bIns="0" rtlCol="0"/>
            <a:lstStyle/>
            <a:p>
              <a:endParaRPr/>
            </a:p>
          </p:txBody>
        </p:sp>
      </p:grpSp>
      <p:sp>
        <p:nvSpPr>
          <p:cNvPr id="9" name="object 9"/>
          <p:cNvSpPr txBox="1">
            <a:spLocks noGrp="1"/>
          </p:cNvSpPr>
          <p:nvPr>
            <p:ph type="title"/>
          </p:nvPr>
        </p:nvSpPr>
        <p:spPr>
          <a:xfrm>
            <a:off x="545363" y="248920"/>
            <a:ext cx="3802379" cy="589280"/>
          </a:xfrm>
          <a:prstGeom prst="rect">
            <a:avLst/>
          </a:prstGeom>
        </p:spPr>
        <p:txBody>
          <a:bodyPr vert="horz" wrap="square" lIns="0" tIns="12700" rIns="0" bIns="0" rtlCol="0">
            <a:spAutoFit/>
          </a:bodyPr>
          <a:lstStyle/>
          <a:p>
            <a:pPr marL="247015">
              <a:lnSpc>
                <a:spcPct val="100000"/>
              </a:lnSpc>
              <a:spcBef>
                <a:spcPts val="100"/>
              </a:spcBef>
            </a:pPr>
            <a:r>
              <a:rPr>
                <a:latin typeface="Sassoon Sans Rg" pitchFamily="50" charset="0"/>
              </a:rPr>
              <a:t>Day and Night</a:t>
            </a:r>
          </a:p>
        </p:txBody>
      </p:sp>
      <p:sp>
        <p:nvSpPr>
          <p:cNvPr id="10" name="object 10"/>
          <p:cNvSpPr txBox="1"/>
          <p:nvPr/>
        </p:nvSpPr>
        <p:spPr>
          <a:xfrm>
            <a:off x="812338" y="1615089"/>
            <a:ext cx="5588462" cy="3344505"/>
          </a:xfrm>
          <a:prstGeom prst="rect">
            <a:avLst/>
          </a:prstGeom>
        </p:spPr>
        <p:txBody>
          <a:bodyPr vert="horz" wrap="square" lIns="0" tIns="12700" rIns="0" bIns="0" rtlCol="0">
            <a:spAutoFit/>
          </a:bodyPr>
          <a:lstStyle/>
          <a:p>
            <a:pPr marL="12700">
              <a:lnSpc>
                <a:spcPts val="2515"/>
              </a:lnSpc>
              <a:spcBef>
                <a:spcPts val="100"/>
              </a:spcBef>
            </a:pPr>
            <a:r>
              <a:rPr sz="2100">
                <a:solidFill>
                  <a:srgbClr val="1B283D"/>
                </a:solidFill>
                <a:latin typeface="Sassoon Sans Rg" pitchFamily="50" charset="0"/>
                <a:cs typeface="Arial MT"/>
              </a:rPr>
              <a:t>The </a:t>
            </a:r>
            <a:r>
              <a:rPr sz="2100" b="1">
                <a:solidFill>
                  <a:srgbClr val="1B283D"/>
                </a:solidFill>
                <a:latin typeface="Sassoon Sans Rg" pitchFamily="50" charset="0"/>
                <a:cs typeface="Arial"/>
              </a:rPr>
              <a:t>Earth </a:t>
            </a:r>
            <a:r>
              <a:rPr sz="2100">
                <a:solidFill>
                  <a:srgbClr val="1B283D"/>
                </a:solidFill>
                <a:latin typeface="Sassoon Sans Rg" pitchFamily="50" charset="0"/>
                <a:cs typeface="Arial MT"/>
              </a:rPr>
              <a:t>is constantly spinning on its </a:t>
            </a:r>
            <a:r>
              <a:rPr sz="2100" b="1">
                <a:solidFill>
                  <a:srgbClr val="1B283D"/>
                </a:solidFill>
                <a:latin typeface="Sassoon Sans Rg" pitchFamily="50" charset="0"/>
                <a:cs typeface="Arial"/>
              </a:rPr>
              <a:t>axis</a:t>
            </a:r>
            <a:r>
              <a:rPr sz="2100">
                <a:solidFill>
                  <a:srgbClr val="1B283D"/>
                </a:solidFill>
                <a:latin typeface="Sassoon Sans Rg" pitchFamily="50" charset="0"/>
                <a:cs typeface="Arial MT"/>
              </a:rPr>
              <a:t>.</a:t>
            </a:r>
            <a:endParaRPr sz="2100">
              <a:latin typeface="Sassoon Sans Rg" pitchFamily="50" charset="0"/>
              <a:cs typeface="Arial MT"/>
            </a:endParaRPr>
          </a:p>
          <a:p>
            <a:pPr marL="12700">
              <a:lnSpc>
                <a:spcPts val="2515"/>
              </a:lnSpc>
            </a:pPr>
            <a:r>
              <a:rPr sz="2100">
                <a:solidFill>
                  <a:srgbClr val="1B283D"/>
                </a:solidFill>
                <a:latin typeface="Sassoon Sans Rg" pitchFamily="50" charset="0"/>
                <a:cs typeface="Arial MT"/>
              </a:rPr>
              <a:t>It takes </a:t>
            </a:r>
            <a:r>
              <a:rPr sz="2100" b="1">
                <a:solidFill>
                  <a:srgbClr val="1B283D"/>
                </a:solidFill>
                <a:latin typeface="Sassoon Sans Rg" pitchFamily="50" charset="0"/>
                <a:cs typeface="Arial"/>
              </a:rPr>
              <a:t>24 hours </a:t>
            </a:r>
            <a:r>
              <a:rPr sz="2100">
                <a:solidFill>
                  <a:srgbClr val="1B283D"/>
                </a:solidFill>
                <a:latin typeface="Sassoon Sans Rg" pitchFamily="50" charset="0"/>
                <a:cs typeface="Arial MT"/>
              </a:rPr>
              <a:t>for the Earth to completely spin.</a:t>
            </a:r>
            <a:endParaRPr sz="2100">
              <a:latin typeface="Sassoon Sans Rg" pitchFamily="50" charset="0"/>
              <a:cs typeface="Arial MT"/>
            </a:endParaRPr>
          </a:p>
          <a:p>
            <a:pPr>
              <a:lnSpc>
                <a:spcPct val="100000"/>
              </a:lnSpc>
              <a:spcBef>
                <a:spcPts val="35"/>
              </a:spcBef>
            </a:pPr>
            <a:endParaRPr sz="2150">
              <a:latin typeface="Sassoon Sans Rg" pitchFamily="50" charset="0"/>
              <a:cs typeface="Arial MT"/>
            </a:endParaRPr>
          </a:p>
          <a:p>
            <a:pPr marL="12700" marR="387350">
              <a:lnSpc>
                <a:spcPct val="100000"/>
              </a:lnSpc>
            </a:pPr>
            <a:r>
              <a:rPr sz="2100">
                <a:solidFill>
                  <a:srgbClr val="1B283D"/>
                </a:solidFill>
                <a:latin typeface="Sassoon Sans Rg" pitchFamily="50" charset="0"/>
                <a:cs typeface="Arial MT"/>
              </a:rPr>
              <a:t>When the UK is facing the Sun, it is </a:t>
            </a:r>
            <a:r>
              <a:rPr sz="2100" b="1">
                <a:solidFill>
                  <a:srgbClr val="1B283D"/>
                </a:solidFill>
                <a:latin typeface="Sassoon Sans Rg" pitchFamily="50" charset="0"/>
                <a:cs typeface="Arial"/>
              </a:rPr>
              <a:t>daytime</a:t>
            </a:r>
            <a:r>
              <a:rPr sz="2100">
                <a:solidFill>
                  <a:srgbClr val="1B283D"/>
                </a:solidFill>
                <a:latin typeface="Sassoon Sans Rg" pitchFamily="50" charset="0"/>
                <a:cs typeface="Arial MT"/>
              </a:rPr>
              <a:t>.  When the UK is facing away from the Sun, it is  </a:t>
            </a:r>
            <a:r>
              <a:rPr sz="2100" b="1">
                <a:solidFill>
                  <a:srgbClr val="1B283D"/>
                </a:solidFill>
                <a:latin typeface="Sassoon Sans Rg" pitchFamily="50" charset="0"/>
                <a:cs typeface="Arial"/>
              </a:rPr>
              <a:t>night-time</a:t>
            </a:r>
            <a:r>
              <a:rPr sz="2100">
                <a:solidFill>
                  <a:srgbClr val="1B283D"/>
                </a:solidFill>
                <a:latin typeface="Sassoon Sans Rg" pitchFamily="50" charset="0"/>
                <a:cs typeface="Arial MT"/>
              </a:rPr>
              <a:t>.</a:t>
            </a:r>
            <a:endParaRPr sz="2100">
              <a:latin typeface="Sassoon Sans Rg" pitchFamily="50" charset="0"/>
              <a:cs typeface="Arial MT"/>
            </a:endParaRPr>
          </a:p>
          <a:p>
            <a:pPr>
              <a:lnSpc>
                <a:spcPct val="100000"/>
              </a:lnSpc>
            </a:pPr>
            <a:endParaRPr sz="2500">
              <a:latin typeface="Sassoon Sans Rg" pitchFamily="50" charset="0"/>
              <a:cs typeface="Arial MT"/>
            </a:endParaRPr>
          </a:p>
          <a:p>
            <a:pPr>
              <a:lnSpc>
                <a:spcPct val="100000"/>
              </a:lnSpc>
              <a:spcBef>
                <a:spcPts val="50"/>
              </a:spcBef>
            </a:pPr>
            <a:endParaRPr sz="2250">
              <a:latin typeface="Sassoon Sans Rg" pitchFamily="50" charset="0"/>
              <a:cs typeface="Arial MT"/>
            </a:endParaRPr>
          </a:p>
          <a:p>
            <a:pPr marL="1441450" marR="638810">
              <a:lnSpc>
                <a:spcPct val="100000"/>
              </a:lnSpc>
            </a:pPr>
            <a:r>
              <a:rPr sz="2100">
                <a:solidFill>
                  <a:srgbClr val="1B283D"/>
                </a:solidFill>
                <a:latin typeface="Sassoon Sans Rg" pitchFamily="50" charset="0"/>
                <a:cs typeface="Arial MT"/>
              </a:rPr>
              <a:t>Does the whole world have day  and night </a:t>
            </a:r>
            <a:r>
              <a:rPr sz="2100" b="1">
                <a:solidFill>
                  <a:srgbClr val="1B283D"/>
                </a:solidFill>
                <a:latin typeface="Sassoon Sans Rg" pitchFamily="50" charset="0"/>
                <a:cs typeface="Arial"/>
              </a:rPr>
              <a:t>at the same time</a:t>
            </a:r>
            <a:r>
              <a:rPr sz="2100">
                <a:solidFill>
                  <a:srgbClr val="1B283D"/>
                </a:solidFill>
                <a:latin typeface="Sassoon Sans Rg" pitchFamily="50" charset="0"/>
                <a:cs typeface="Arial MT"/>
              </a:rPr>
              <a:t>?</a:t>
            </a:r>
            <a:endParaRPr sz="2100">
              <a:latin typeface="Sassoon Sans Rg" pitchFamily="50" charset="0"/>
              <a:cs typeface="Arial MT"/>
            </a:endParaRPr>
          </a:p>
        </p:txBody>
      </p:sp>
      <p:pic>
        <p:nvPicPr>
          <p:cNvPr id="11" name="object 11"/>
          <p:cNvPicPr/>
          <p:nvPr/>
        </p:nvPicPr>
        <p:blipFill>
          <a:blip r:embed="rId2" cstate="print"/>
          <a:stretch>
            <a:fillRect/>
          </a:stretch>
        </p:blipFill>
        <p:spPr>
          <a:xfrm>
            <a:off x="6913409" y="1143000"/>
            <a:ext cx="4351274" cy="4351268"/>
          </a:xfrm>
          <a:prstGeom prst="rect">
            <a:avLst/>
          </a:prstGeom>
        </p:spPr>
      </p:pic>
      <p:pic>
        <p:nvPicPr>
          <p:cNvPr id="12" name="object 12"/>
          <p:cNvPicPr/>
          <p:nvPr/>
        </p:nvPicPr>
        <p:blipFill>
          <a:blip r:embed="rId3" cstate="print"/>
          <a:stretch>
            <a:fillRect/>
          </a:stretch>
        </p:blipFill>
        <p:spPr>
          <a:xfrm>
            <a:off x="0" y="3550107"/>
            <a:ext cx="3233140" cy="3307892"/>
          </a:xfrm>
          <a:prstGeom prst="rect">
            <a:avLst/>
          </a:prstGeom>
        </p:spPr>
      </p:pic>
      <p:sp>
        <p:nvSpPr>
          <p:cNvPr id="15" name="object 11"/>
          <p:cNvSpPr txBox="1"/>
          <p:nvPr/>
        </p:nvSpPr>
        <p:spPr>
          <a:xfrm>
            <a:off x="3094421" y="5791200"/>
            <a:ext cx="6735379" cy="671979"/>
          </a:xfrm>
          <a:prstGeom prst="rect">
            <a:avLst/>
          </a:prstGeom>
        </p:spPr>
        <p:txBody>
          <a:bodyPr vert="horz" wrap="square" lIns="0" tIns="12700" rIns="0" bIns="0" rtlCol="0" anchor="t">
            <a:spAutoFit/>
          </a:bodyPr>
          <a:lstStyle/>
          <a:p>
            <a:pPr marL="12700">
              <a:spcBef>
                <a:spcPts val="100"/>
              </a:spcBef>
            </a:pPr>
            <a:r>
              <a:rPr lang="en-US" sz="2100" dirty="0">
                <a:solidFill>
                  <a:srgbClr val="313D4F"/>
                </a:solidFill>
                <a:ea typeface="+mn-lt"/>
                <a:cs typeface="+mn-lt"/>
                <a:hlinkClick r:id="rId4"/>
              </a:rPr>
              <a:t>Day and night - BBC Bitesize</a:t>
            </a:r>
            <a:endParaRPr lang="en-US">
              <a:solidFill>
                <a:srgbClr val="000000"/>
              </a:solidFill>
              <a:ea typeface="+mn-lt"/>
              <a:cs typeface="+mn-lt"/>
            </a:endParaRPr>
          </a:p>
          <a:p>
            <a:pPr marL="12700">
              <a:spcBef>
                <a:spcPts val="100"/>
              </a:spcBef>
            </a:pPr>
            <a:endParaRPr lang="en-US" sz="2100" dirty="0">
              <a:solidFill>
                <a:srgbClr val="313D4F"/>
              </a:solidFill>
            </a:endParaRPr>
          </a:p>
        </p:txBody>
      </p:sp>
    </p:spTree>
    <p:extLst>
      <p:ext uri="{BB962C8B-B14F-4D97-AF65-F5344CB8AC3E}">
        <p14:creationId xmlns:p14="http://schemas.microsoft.com/office/powerpoint/2010/main" val="667506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5</a:t>
            </a:r>
            <a:endParaRPr sz="2400">
              <a:latin typeface="Sassoon Sans Rg" pitchFamily="50" charset="0"/>
              <a:cs typeface="Arial"/>
            </a:endParaRPr>
          </a:p>
        </p:txBody>
      </p:sp>
      <p:grpSp>
        <p:nvGrpSpPr>
          <p:cNvPr id="3" name="object 3"/>
          <p:cNvGrpSpPr/>
          <p:nvPr/>
        </p:nvGrpSpPr>
        <p:grpSpPr>
          <a:xfrm>
            <a:off x="4210697" y="169619"/>
            <a:ext cx="3770629" cy="755650"/>
            <a:chOff x="4210697" y="169619"/>
            <a:chExt cx="3770629" cy="755650"/>
          </a:xfrm>
        </p:grpSpPr>
        <p:sp>
          <p:nvSpPr>
            <p:cNvPr id="4" name="object 4"/>
            <p:cNvSpPr/>
            <p:nvPr/>
          </p:nvSpPr>
          <p:spPr>
            <a:xfrm>
              <a:off x="4217047" y="175969"/>
              <a:ext cx="3757929" cy="742950"/>
            </a:xfrm>
            <a:custGeom>
              <a:avLst/>
              <a:gdLst/>
              <a:ahLst/>
              <a:cxnLst/>
              <a:rect l="l" t="t" r="r" b="b"/>
              <a:pathLst>
                <a:path w="3757929" h="742950">
                  <a:moveTo>
                    <a:pt x="3719804"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3719804" y="742441"/>
                  </a:lnTo>
                  <a:lnTo>
                    <a:pt x="3734598" y="739435"/>
                  </a:lnTo>
                  <a:lnTo>
                    <a:pt x="3746712" y="731250"/>
                  </a:lnTo>
                  <a:lnTo>
                    <a:pt x="3754898" y="719135"/>
                  </a:lnTo>
                  <a:lnTo>
                    <a:pt x="3757904" y="704341"/>
                  </a:lnTo>
                  <a:lnTo>
                    <a:pt x="3757904" y="38099"/>
                  </a:lnTo>
                  <a:lnTo>
                    <a:pt x="3754898" y="23306"/>
                  </a:lnTo>
                  <a:lnTo>
                    <a:pt x="3746712" y="11191"/>
                  </a:lnTo>
                  <a:lnTo>
                    <a:pt x="3734598" y="3006"/>
                  </a:lnTo>
                  <a:lnTo>
                    <a:pt x="3719804" y="0"/>
                  </a:lnTo>
                  <a:close/>
                </a:path>
              </a:pathLst>
            </a:custGeom>
            <a:solidFill>
              <a:srgbClr val="FBD385"/>
            </a:solidFill>
          </p:spPr>
          <p:txBody>
            <a:bodyPr wrap="square" lIns="0" tIns="0" rIns="0" bIns="0" rtlCol="0"/>
            <a:lstStyle/>
            <a:p>
              <a:endParaRPr/>
            </a:p>
          </p:txBody>
        </p:sp>
        <p:sp>
          <p:nvSpPr>
            <p:cNvPr id="5" name="object 5"/>
            <p:cNvSpPr/>
            <p:nvPr/>
          </p:nvSpPr>
          <p:spPr>
            <a:xfrm>
              <a:off x="4217047" y="175969"/>
              <a:ext cx="3757929" cy="742950"/>
            </a:xfrm>
            <a:custGeom>
              <a:avLst/>
              <a:gdLst/>
              <a:ahLst/>
              <a:cxnLst/>
              <a:rect l="l" t="t" r="r" b="b"/>
              <a:pathLst>
                <a:path w="3757929" h="742950">
                  <a:moveTo>
                    <a:pt x="3719804"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3719804" y="0"/>
                  </a:lnTo>
                  <a:lnTo>
                    <a:pt x="3734598" y="3006"/>
                  </a:lnTo>
                  <a:lnTo>
                    <a:pt x="3746712" y="11191"/>
                  </a:lnTo>
                  <a:lnTo>
                    <a:pt x="3754898" y="23306"/>
                  </a:lnTo>
                  <a:lnTo>
                    <a:pt x="3757904" y="38099"/>
                  </a:lnTo>
                  <a:lnTo>
                    <a:pt x="3757904" y="704341"/>
                  </a:lnTo>
                  <a:lnTo>
                    <a:pt x="3754898" y="719135"/>
                  </a:lnTo>
                  <a:lnTo>
                    <a:pt x="3746712" y="731250"/>
                  </a:lnTo>
                  <a:lnTo>
                    <a:pt x="3734598" y="739435"/>
                  </a:lnTo>
                  <a:lnTo>
                    <a:pt x="3719804" y="742441"/>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4228993" y="248920"/>
            <a:ext cx="3734435" cy="589280"/>
          </a:xfrm>
          <a:prstGeom prst="rect">
            <a:avLst/>
          </a:prstGeom>
        </p:spPr>
        <p:txBody>
          <a:bodyPr vert="horz" wrap="square" lIns="0" tIns="12700" rIns="0" bIns="0" rtlCol="0">
            <a:spAutoFit/>
          </a:bodyPr>
          <a:lstStyle/>
          <a:p>
            <a:pPr marL="307975">
              <a:lnSpc>
                <a:spcPct val="100000"/>
              </a:lnSpc>
              <a:spcBef>
                <a:spcPts val="100"/>
              </a:spcBef>
            </a:pPr>
            <a:r>
              <a:rPr>
                <a:latin typeface="Sassoon Sans Rg" pitchFamily="50" charset="0"/>
              </a:rPr>
              <a:t>Thinking time!</a:t>
            </a:r>
          </a:p>
        </p:txBody>
      </p:sp>
      <p:grpSp>
        <p:nvGrpSpPr>
          <p:cNvPr id="7" name="object 7"/>
          <p:cNvGrpSpPr/>
          <p:nvPr/>
        </p:nvGrpSpPr>
        <p:grpSpPr>
          <a:xfrm>
            <a:off x="1315558" y="2299686"/>
            <a:ext cx="9631045" cy="2011045"/>
            <a:chOff x="1315558" y="2299686"/>
            <a:chExt cx="9631045" cy="2011045"/>
          </a:xfrm>
        </p:grpSpPr>
        <p:sp>
          <p:nvSpPr>
            <p:cNvPr id="8" name="object 8"/>
            <p:cNvSpPr/>
            <p:nvPr/>
          </p:nvSpPr>
          <p:spPr>
            <a:xfrm>
              <a:off x="1321908" y="2306036"/>
              <a:ext cx="9618345" cy="1998345"/>
            </a:xfrm>
            <a:custGeom>
              <a:avLst/>
              <a:gdLst/>
              <a:ahLst/>
              <a:cxnLst/>
              <a:rect l="l" t="t" r="r" b="b"/>
              <a:pathLst>
                <a:path w="9618345" h="1998345">
                  <a:moveTo>
                    <a:pt x="9579698" y="0"/>
                  </a:moveTo>
                  <a:lnTo>
                    <a:pt x="38100" y="0"/>
                  </a:lnTo>
                  <a:lnTo>
                    <a:pt x="23268" y="2995"/>
                  </a:lnTo>
                  <a:lnTo>
                    <a:pt x="11158" y="11163"/>
                  </a:lnTo>
                  <a:lnTo>
                    <a:pt x="2993" y="23274"/>
                  </a:lnTo>
                  <a:lnTo>
                    <a:pt x="0" y="38100"/>
                  </a:lnTo>
                  <a:lnTo>
                    <a:pt x="0" y="1959965"/>
                  </a:lnTo>
                  <a:lnTo>
                    <a:pt x="2993" y="1974796"/>
                  </a:lnTo>
                  <a:lnTo>
                    <a:pt x="11158" y="1986907"/>
                  </a:lnTo>
                  <a:lnTo>
                    <a:pt x="23268" y="1995071"/>
                  </a:lnTo>
                  <a:lnTo>
                    <a:pt x="38100" y="1998065"/>
                  </a:lnTo>
                  <a:lnTo>
                    <a:pt x="9579698" y="1998065"/>
                  </a:lnTo>
                  <a:lnTo>
                    <a:pt x="9594529" y="1995071"/>
                  </a:lnTo>
                  <a:lnTo>
                    <a:pt x="9606640" y="1986907"/>
                  </a:lnTo>
                  <a:lnTo>
                    <a:pt x="9614805" y="1974796"/>
                  </a:lnTo>
                  <a:lnTo>
                    <a:pt x="9617798" y="1959965"/>
                  </a:lnTo>
                  <a:lnTo>
                    <a:pt x="9617798" y="38100"/>
                  </a:lnTo>
                  <a:lnTo>
                    <a:pt x="9614805" y="23274"/>
                  </a:lnTo>
                  <a:lnTo>
                    <a:pt x="9606640" y="11163"/>
                  </a:lnTo>
                  <a:lnTo>
                    <a:pt x="9594529" y="2995"/>
                  </a:lnTo>
                  <a:lnTo>
                    <a:pt x="9579698" y="0"/>
                  </a:lnTo>
                  <a:close/>
                </a:path>
              </a:pathLst>
            </a:custGeom>
            <a:solidFill>
              <a:srgbClr val="FBD385"/>
            </a:solidFill>
          </p:spPr>
          <p:txBody>
            <a:bodyPr wrap="square" lIns="0" tIns="0" rIns="0" bIns="0" rtlCol="0"/>
            <a:lstStyle/>
            <a:p>
              <a:endParaRPr/>
            </a:p>
          </p:txBody>
        </p:sp>
        <p:sp>
          <p:nvSpPr>
            <p:cNvPr id="9" name="object 9"/>
            <p:cNvSpPr/>
            <p:nvPr/>
          </p:nvSpPr>
          <p:spPr>
            <a:xfrm>
              <a:off x="1321908" y="2306036"/>
              <a:ext cx="9618345" cy="1998345"/>
            </a:xfrm>
            <a:custGeom>
              <a:avLst/>
              <a:gdLst/>
              <a:ahLst/>
              <a:cxnLst/>
              <a:rect l="l" t="t" r="r" b="b"/>
              <a:pathLst>
                <a:path w="9618345" h="1998345">
                  <a:moveTo>
                    <a:pt x="9579698" y="1998065"/>
                  </a:moveTo>
                  <a:lnTo>
                    <a:pt x="38100" y="1998065"/>
                  </a:lnTo>
                  <a:lnTo>
                    <a:pt x="23268" y="1995071"/>
                  </a:lnTo>
                  <a:lnTo>
                    <a:pt x="11158" y="1986907"/>
                  </a:lnTo>
                  <a:lnTo>
                    <a:pt x="2993" y="1974796"/>
                  </a:lnTo>
                  <a:lnTo>
                    <a:pt x="0" y="1959965"/>
                  </a:lnTo>
                  <a:lnTo>
                    <a:pt x="0" y="38100"/>
                  </a:lnTo>
                  <a:lnTo>
                    <a:pt x="2993" y="23274"/>
                  </a:lnTo>
                  <a:lnTo>
                    <a:pt x="11158" y="11163"/>
                  </a:lnTo>
                  <a:lnTo>
                    <a:pt x="23268" y="2995"/>
                  </a:lnTo>
                  <a:lnTo>
                    <a:pt x="38100" y="0"/>
                  </a:lnTo>
                  <a:lnTo>
                    <a:pt x="9579698" y="0"/>
                  </a:lnTo>
                  <a:lnTo>
                    <a:pt x="9594529" y="2995"/>
                  </a:lnTo>
                  <a:lnTo>
                    <a:pt x="9606640" y="11163"/>
                  </a:lnTo>
                  <a:lnTo>
                    <a:pt x="9614805" y="23274"/>
                  </a:lnTo>
                  <a:lnTo>
                    <a:pt x="9617798" y="38100"/>
                  </a:lnTo>
                  <a:lnTo>
                    <a:pt x="9617798" y="1959965"/>
                  </a:lnTo>
                  <a:lnTo>
                    <a:pt x="9614805" y="1974796"/>
                  </a:lnTo>
                  <a:lnTo>
                    <a:pt x="9606640" y="1986907"/>
                  </a:lnTo>
                  <a:lnTo>
                    <a:pt x="9594529" y="1995071"/>
                  </a:lnTo>
                  <a:lnTo>
                    <a:pt x="9579698" y="1998065"/>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3962400" y="2895600"/>
            <a:ext cx="4550569" cy="779701"/>
          </a:xfrm>
          <a:prstGeom prst="rect">
            <a:avLst/>
          </a:prstGeom>
        </p:spPr>
        <p:txBody>
          <a:bodyPr vert="horz" wrap="square" lIns="0" tIns="10160" rIns="0" bIns="0" rtlCol="0">
            <a:spAutoFit/>
          </a:bodyPr>
          <a:lstStyle/>
          <a:p>
            <a:pPr marL="637540" marR="5080" indent="-625475">
              <a:lnSpc>
                <a:spcPts val="3000"/>
              </a:lnSpc>
              <a:spcBef>
                <a:spcPts val="80"/>
              </a:spcBef>
            </a:pPr>
            <a:r>
              <a:rPr sz="2400">
                <a:solidFill>
                  <a:srgbClr val="1B283D"/>
                </a:solidFill>
                <a:latin typeface="Sassoon Sans Rg" pitchFamily="50" charset="0"/>
                <a:cs typeface="Arial MT"/>
              </a:rPr>
              <a:t>Does the whole world have day and  night </a:t>
            </a:r>
            <a:r>
              <a:rPr sz="2400" b="1">
                <a:solidFill>
                  <a:srgbClr val="1B283D"/>
                </a:solidFill>
                <a:latin typeface="Sassoon Sans Rg" pitchFamily="50" charset="0"/>
                <a:cs typeface="Arial"/>
              </a:rPr>
              <a:t>at the same time</a:t>
            </a:r>
            <a:r>
              <a:rPr sz="2400">
                <a:solidFill>
                  <a:srgbClr val="1B283D"/>
                </a:solidFill>
                <a:latin typeface="Sassoon Sans Rg" pitchFamily="50" charset="0"/>
                <a:cs typeface="Arial MT"/>
              </a:rPr>
              <a:t>?</a:t>
            </a:r>
            <a:endParaRPr sz="2400">
              <a:latin typeface="Sassoon Sans Rg" pitchFamily="50" charset="0"/>
              <a:cs typeface="Arial MT"/>
            </a:endParaRPr>
          </a:p>
        </p:txBody>
      </p:sp>
      <p:grpSp>
        <p:nvGrpSpPr>
          <p:cNvPr id="11" name="object 11"/>
          <p:cNvGrpSpPr/>
          <p:nvPr/>
        </p:nvGrpSpPr>
        <p:grpSpPr>
          <a:xfrm>
            <a:off x="0" y="641059"/>
            <a:ext cx="11648440" cy="6217285"/>
            <a:chOff x="0" y="641059"/>
            <a:chExt cx="11648440" cy="6217285"/>
          </a:xfrm>
        </p:grpSpPr>
        <p:pic>
          <p:nvPicPr>
            <p:cNvPr id="12" name="object 12"/>
            <p:cNvPicPr/>
            <p:nvPr/>
          </p:nvPicPr>
          <p:blipFill>
            <a:blip r:embed="rId2" cstate="print"/>
            <a:stretch>
              <a:fillRect/>
            </a:stretch>
          </p:blipFill>
          <p:spPr>
            <a:xfrm>
              <a:off x="9389630" y="796023"/>
              <a:ext cx="2258387" cy="6061976"/>
            </a:xfrm>
            <a:prstGeom prst="rect">
              <a:avLst/>
            </a:prstGeom>
          </p:spPr>
        </p:pic>
        <p:pic>
          <p:nvPicPr>
            <p:cNvPr id="13" name="object 13"/>
            <p:cNvPicPr/>
            <p:nvPr/>
          </p:nvPicPr>
          <p:blipFill>
            <a:blip r:embed="rId3" cstate="print"/>
            <a:stretch>
              <a:fillRect/>
            </a:stretch>
          </p:blipFill>
          <p:spPr>
            <a:xfrm>
              <a:off x="0" y="641059"/>
              <a:ext cx="3389231" cy="6216940"/>
            </a:xfrm>
            <a:prstGeom prst="rect">
              <a:avLst/>
            </a:prstGeom>
          </p:spPr>
        </p:pic>
      </p:grpSp>
    </p:spTree>
    <p:extLst>
      <p:ext uri="{BB962C8B-B14F-4D97-AF65-F5344CB8AC3E}">
        <p14:creationId xmlns:p14="http://schemas.microsoft.com/office/powerpoint/2010/main" val="2845769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6</a:t>
            </a:r>
            <a:endParaRPr sz="2400">
              <a:latin typeface="Sassoon Sans Rg" pitchFamily="50" charset="0"/>
              <a:cs typeface="Arial"/>
            </a:endParaRPr>
          </a:p>
        </p:txBody>
      </p:sp>
      <p:grpSp>
        <p:nvGrpSpPr>
          <p:cNvPr id="3" name="object 3"/>
          <p:cNvGrpSpPr/>
          <p:nvPr/>
        </p:nvGrpSpPr>
        <p:grpSpPr>
          <a:xfrm>
            <a:off x="527061" y="169619"/>
            <a:ext cx="3114040" cy="755650"/>
            <a:chOff x="527061" y="169619"/>
            <a:chExt cx="3114040" cy="755650"/>
          </a:xfrm>
        </p:grpSpPr>
        <p:sp>
          <p:nvSpPr>
            <p:cNvPr id="4" name="object 4"/>
            <p:cNvSpPr/>
            <p:nvPr/>
          </p:nvSpPr>
          <p:spPr>
            <a:xfrm>
              <a:off x="533411" y="175969"/>
              <a:ext cx="3101340" cy="742950"/>
            </a:xfrm>
            <a:custGeom>
              <a:avLst/>
              <a:gdLst/>
              <a:ahLst/>
              <a:cxnLst/>
              <a:rect l="l" t="t" r="r" b="b"/>
              <a:pathLst>
                <a:path w="3101340" h="742950">
                  <a:moveTo>
                    <a:pt x="3062668"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3062668" y="742441"/>
                  </a:lnTo>
                  <a:lnTo>
                    <a:pt x="3077462" y="739435"/>
                  </a:lnTo>
                  <a:lnTo>
                    <a:pt x="3089576" y="731250"/>
                  </a:lnTo>
                  <a:lnTo>
                    <a:pt x="3097762" y="719135"/>
                  </a:lnTo>
                  <a:lnTo>
                    <a:pt x="3100768" y="704341"/>
                  </a:lnTo>
                  <a:lnTo>
                    <a:pt x="3100768" y="38099"/>
                  </a:lnTo>
                  <a:lnTo>
                    <a:pt x="3097762" y="23306"/>
                  </a:lnTo>
                  <a:lnTo>
                    <a:pt x="3089576" y="11191"/>
                  </a:lnTo>
                  <a:lnTo>
                    <a:pt x="3077462" y="3006"/>
                  </a:lnTo>
                  <a:lnTo>
                    <a:pt x="3062668" y="0"/>
                  </a:lnTo>
                  <a:close/>
                </a:path>
              </a:pathLst>
            </a:custGeom>
            <a:solidFill>
              <a:srgbClr val="FBD385"/>
            </a:solidFill>
          </p:spPr>
          <p:txBody>
            <a:bodyPr wrap="square" lIns="0" tIns="0" rIns="0" bIns="0" rtlCol="0"/>
            <a:lstStyle/>
            <a:p>
              <a:endParaRPr/>
            </a:p>
          </p:txBody>
        </p:sp>
        <p:sp>
          <p:nvSpPr>
            <p:cNvPr id="5" name="object 5"/>
            <p:cNvSpPr/>
            <p:nvPr/>
          </p:nvSpPr>
          <p:spPr>
            <a:xfrm>
              <a:off x="533411" y="175969"/>
              <a:ext cx="3101340" cy="742950"/>
            </a:xfrm>
            <a:custGeom>
              <a:avLst/>
              <a:gdLst/>
              <a:ahLst/>
              <a:cxnLst/>
              <a:rect l="l" t="t" r="r" b="b"/>
              <a:pathLst>
                <a:path w="3101340" h="742950">
                  <a:moveTo>
                    <a:pt x="3062668"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3062668" y="0"/>
                  </a:lnTo>
                  <a:lnTo>
                    <a:pt x="3077462" y="3006"/>
                  </a:lnTo>
                  <a:lnTo>
                    <a:pt x="3089576" y="11191"/>
                  </a:lnTo>
                  <a:lnTo>
                    <a:pt x="3097762" y="23306"/>
                  </a:lnTo>
                  <a:lnTo>
                    <a:pt x="3100768" y="38099"/>
                  </a:lnTo>
                  <a:lnTo>
                    <a:pt x="3100768" y="704341"/>
                  </a:lnTo>
                  <a:lnTo>
                    <a:pt x="3097762" y="719135"/>
                  </a:lnTo>
                  <a:lnTo>
                    <a:pt x="3089576" y="731250"/>
                  </a:lnTo>
                  <a:lnTo>
                    <a:pt x="3077462" y="739435"/>
                  </a:lnTo>
                  <a:lnTo>
                    <a:pt x="3062668" y="742441"/>
                  </a:lnTo>
                  <a:close/>
                </a:path>
              </a:pathLst>
            </a:custGeom>
            <a:ln w="12699">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545357" y="248920"/>
            <a:ext cx="3077210" cy="589280"/>
          </a:xfrm>
          <a:prstGeom prst="rect">
            <a:avLst/>
          </a:prstGeom>
        </p:spPr>
        <p:txBody>
          <a:bodyPr vert="horz" wrap="square" lIns="0" tIns="12700" rIns="0" bIns="0" rtlCol="0">
            <a:spAutoFit/>
          </a:bodyPr>
          <a:lstStyle/>
          <a:p>
            <a:pPr marL="247015">
              <a:lnSpc>
                <a:spcPct val="100000"/>
              </a:lnSpc>
              <a:spcBef>
                <a:spcPts val="100"/>
              </a:spcBef>
            </a:pPr>
            <a:r>
              <a:rPr>
                <a:latin typeface="Sassoon Sans Rg" pitchFamily="50" charset="0"/>
              </a:rPr>
              <a:t>Time Zones</a:t>
            </a:r>
          </a:p>
        </p:txBody>
      </p:sp>
      <p:sp>
        <p:nvSpPr>
          <p:cNvPr id="7" name="object 7"/>
          <p:cNvSpPr txBox="1"/>
          <p:nvPr/>
        </p:nvSpPr>
        <p:spPr>
          <a:xfrm>
            <a:off x="796000" y="1835150"/>
            <a:ext cx="4593407" cy="984250"/>
          </a:xfrm>
          <a:prstGeom prst="rect">
            <a:avLst/>
          </a:prstGeom>
        </p:spPr>
        <p:txBody>
          <a:bodyPr vert="horz" wrap="square" lIns="0" tIns="12700" rIns="0" bIns="0" rtlCol="0">
            <a:spAutoFit/>
          </a:bodyPr>
          <a:lstStyle/>
          <a:p>
            <a:pPr marL="12700" marR="5080">
              <a:lnSpc>
                <a:spcPct val="100000"/>
              </a:lnSpc>
              <a:spcBef>
                <a:spcPts val="100"/>
              </a:spcBef>
            </a:pPr>
            <a:r>
              <a:rPr sz="2100">
                <a:solidFill>
                  <a:srgbClr val="1B283D"/>
                </a:solidFill>
                <a:latin typeface="Sassoon Sans Rg" pitchFamily="50" charset="0"/>
                <a:cs typeface="Arial MT"/>
              </a:rPr>
              <a:t>We have learnt that some </a:t>
            </a:r>
            <a:r>
              <a:rPr sz="2100" b="1">
                <a:solidFill>
                  <a:srgbClr val="1B283D"/>
                </a:solidFill>
                <a:latin typeface="Sassoon Sans Rg" pitchFamily="50" charset="0"/>
                <a:cs typeface="Arial"/>
              </a:rPr>
              <a:t>countries </a:t>
            </a:r>
            <a:r>
              <a:rPr sz="2100">
                <a:solidFill>
                  <a:srgbClr val="1B283D"/>
                </a:solidFill>
                <a:latin typeface="Sassoon Sans Rg" pitchFamily="50" charset="0"/>
                <a:cs typeface="Arial MT"/>
              </a:rPr>
              <a:t>may  have their daytime whilst others have  their night-time.</a:t>
            </a:r>
            <a:endParaRPr sz="2100">
              <a:latin typeface="Sassoon Sans Rg" pitchFamily="50" charset="0"/>
              <a:cs typeface="Arial MT"/>
            </a:endParaRPr>
          </a:p>
        </p:txBody>
      </p:sp>
      <p:sp>
        <p:nvSpPr>
          <p:cNvPr id="8" name="object 8"/>
          <p:cNvSpPr txBox="1"/>
          <p:nvPr/>
        </p:nvSpPr>
        <p:spPr>
          <a:xfrm>
            <a:off x="796000" y="3135218"/>
            <a:ext cx="5071400" cy="2274982"/>
          </a:xfrm>
          <a:prstGeom prst="rect">
            <a:avLst/>
          </a:prstGeom>
        </p:spPr>
        <p:txBody>
          <a:bodyPr vert="horz" wrap="square" lIns="0" tIns="12700" rIns="0" bIns="0" rtlCol="0">
            <a:spAutoFit/>
          </a:bodyPr>
          <a:lstStyle/>
          <a:p>
            <a:pPr marL="12700" marR="5080">
              <a:lnSpc>
                <a:spcPct val="100000"/>
              </a:lnSpc>
              <a:spcBef>
                <a:spcPts val="100"/>
              </a:spcBef>
            </a:pPr>
            <a:r>
              <a:rPr sz="2100">
                <a:solidFill>
                  <a:srgbClr val="1B283D"/>
                </a:solidFill>
                <a:latin typeface="Sassoon Sans Rg" pitchFamily="50" charset="0"/>
                <a:cs typeface="Arial MT"/>
              </a:rPr>
              <a:t>That means that </a:t>
            </a:r>
            <a:r>
              <a:rPr sz="2100" b="1">
                <a:solidFill>
                  <a:srgbClr val="1B283D"/>
                </a:solidFill>
                <a:latin typeface="Sassoon Sans Rg" pitchFamily="50" charset="0"/>
                <a:cs typeface="Arial"/>
              </a:rPr>
              <a:t>all the countries cannot  have the same time</a:t>
            </a:r>
            <a:r>
              <a:rPr sz="2100">
                <a:solidFill>
                  <a:srgbClr val="1B283D"/>
                </a:solidFill>
                <a:latin typeface="Sassoon Sans Rg" pitchFamily="50" charset="0"/>
                <a:cs typeface="Arial MT"/>
              </a:rPr>
              <a:t>. For example, if it is 12  noon here (lunchtime), it cannot be 12 noon  for every country, as some will be in darkness  at that time. When you go on holiday, you  might go to a di</a:t>
            </a:r>
            <a:r>
              <a:rPr lang="en-US" sz="2100">
                <a:solidFill>
                  <a:srgbClr val="1B283D"/>
                </a:solidFill>
                <a:latin typeface="Sassoon Sans Rg" pitchFamily="50" charset="0"/>
                <a:cs typeface="Arial MT"/>
              </a:rPr>
              <a:t>ff</a:t>
            </a:r>
            <a:r>
              <a:rPr sz="2100">
                <a:solidFill>
                  <a:srgbClr val="1B283D"/>
                </a:solidFill>
                <a:latin typeface="Sassoon Sans Rg" pitchFamily="50" charset="0"/>
                <a:cs typeface="Arial MT"/>
              </a:rPr>
              <a:t>erent country with a  </a:t>
            </a:r>
            <a:r>
              <a:rPr sz="2100" b="1">
                <a:solidFill>
                  <a:srgbClr val="1B283D"/>
                </a:solidFill>
                <a:latin typeface="Sassoon Sans Rg" pitchFamily="50" charset="0"/>
                <a:cs typeface="Arial"/>
              </a:rPr>
              <a:t>different time zone</a:t>
            </a:r>
            <a:r>
              <a:rPr sz="2100">
                <a:solidFill>
                  <a:srgbClr val="1B283D"/>
                </a:solidFill>
                <a:latin typeface="Sassoon Sans Rg" pitchFamily="50" charset="0"/>
                <a:cs typeface="Arial MT"/>
              </a:rPr>
              <a:t>.</a:t>
            </a:r>
            <a:endParaRPr sz="2100">
              <a:latin typeface="Sassoon Sans Rg" pitchFamily="50" charset="0"/>
              <a:cs typeface="Arial MT"/>
            </a:endParaRPr>
          </a:p>
        </p:txBody>
      </p:sp>
      <p:sp>
        <p:nvSpPr>
          <p:cNvPr id="9" name="object 9"/>
          <p:cNvSpPr txBox="1"/>
          <p:nvPr/>
        </p:nvSpPr>
        <p:spPr>
          <a:xfrm>
            <a:off x="6477000" y="5184639"/>
            <a:ext cx="5150477" cy="243656"/>
          </a:xfrm>
          <a:prstGeom prst="rect">
            <a:avLst/>
          </a:prstGeom>
        </p:spPr>
        <p:txBody>
          <a:bodyPr vert="horz" wrap="square" lIns="0" tIns="12700" rIns="0" bIns="0" rtlCol="0">
            <a:spAutoFit/>
          </a:bodyPr>
          <a:lstStyle/>
          <a:p>
            <a:pPr marL="12700">
              <a:lnSpc>
                <a:spcPct val="100000"/>
              </a:lnSpc>
              <a:spcBef>
                <a:spcPts val="100"/>
              </a:spcBef>
            </a:pPr>
            <a:r>
              <a:rPr sz="1500" b="1" spc="-30">
                <a:solidFill>
                  <a:srgbClr val="30393F"/>
                </a:solidFill>
                <a:latin typeface="Sassoon Sans Rg" pitchFamily="50" charset="0"/>
                <a:cs typeface="Arial"/>
              </a:rPr>
              <a:t>This map shows the differences in times across the world.</a:t>
            </a:r>
            <a:endParaRPr sz="1500" spc="-30">
              <a:latin typeface="Sassoon Sans Rg" pitchFamily="50" charset="0"/>
              <a:cs typeface="Arial"/>
            </a:endParaRPr>
          </a:p>
        </p:txBody>
      </p:sp>
      <p:pic>
        <p:nvPicPr>
          <p:cNvPr id="10" name="object 10"/>
          <p:cNvPicPr/>
          <p:nvPr/>
        </p:nvPicPr>
        <p:blipFill>
          <a:blip r:embed="rId2" cstate="print"/>
          <a:stretch>
            <a:fillRect/>
          </a:stretch>
        </p:blipFill>
        <p:spPr>
          <a:xfrm>
            <a:off x="5389407" y="1416633"/>
            <a:ext cx="5885792" cy="3700690"/>
          </a:xfrm>
          <a:prstGeom prst="rect">
            <a:avLst/>
          </a:prstGeom>
        </p:spPr>
      </p:pic>
    </p:spTree>
    <p:extLst>
      <p:ext uri="{BB962C8B-B14F-4D97-AF65-F5344CB8AC3E}">
        <p14:creationId xmlns:p14="http://schemas.microsoft.com/office/powerpoint/2010/main" val="460851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6010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7</a:t>
            </a:r>
            <a:endParaRPr sz="2400">
              <a:latin typeface="Sassoon Sans Rg" pitchFamily="50" charset="0"/>
              <a:cs typeface="Arial"/>
            </a:endParaRPr>
          </a:p>
        </p:txBody>
      </p:sp>
      <p:grpSp>
        <p:nvGrpSpPr>
          <p:cNvPr id="3" name="object 3"/>
          <p:cNvGrpSpPr/>
          <p:nvPr/>
        </p:nvGrpSpPr>
        <p:grpSpPr>
          <a:xfrm>
            <a:off x="3574821" y="169619"/>
            <a:ext cx="5042535" cy="755650"/>
            <a:chOff x="3574821" y="169619"/>
            <a:chExt cx="5042535" cy="755650"/>
          </a:xfrm>
        </p:grpSpPr>
        <p:sp>
          <p:nvSpPr>
            <p:cNvPr id="4" name="object 4"/>
            <p:cNvSpPr/>
            <p:nvPr/>
          </p:nvSpPr>
          <p:spPr>
            <a:xfrm>
              <a:off x="3581171" y="175969"/>
              <a:ext cx="5029835" cy="742950"/>
            </a:xfrm>
            <a:custGeom>
              <a:avLst/>
              <a:gdLst/>
              <a:ahLst/>
              <a:cxnLst/>
              <a:rect l="l" t="t" r="r" b="b"/>
              <a:pathLst>
                <a:path w="5029834" h="742950">
                  <a:moveTo>
                    <a:pt x="4991557"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991557" y="742441"/>
                  </a:lnTo>
                  <a:lnTo>
                    <a:pt x="5006350" y="739435"/>
                  </a:lnTo>
                  <a:lnTo>
                    <a:pt x="5018465" y="731250"/>
                  </a:lnTo>
                  <a:lnTo>
                    <a:pt x="5026650" y="719135"/>
                  </a:lnTo>
                  <a:lnTo>
                    <a:pt x="5029657" y="704341"/>
                  </a:lnTo>
                  <a:lnTo>
                    <a:pt x="5029657" y="38099"/>
                  </a:lnTo>
                  <a:lnTo>
                    <a:pt x="5026650" y="23306"/>
                  </a:lnTo>
                  <a:lnTo>
                    <a:pt x="5018465" y="11191"/>
                  </a:lnTo>
                  <a:lnTo>
                    <a:pt x="5006350" y="3006"/>
                  </a:lnTo>
                  <a:lnTo>
                    <a:pt x="4991557" y="0"/>
                  </a:lnTo>
                  <a:close/>
                </a:path>
              </a:pathLst>
            </a:custGeom>
            <a:solidFill>
              <a:srgbClr val="FBD385"/>
            </a:solidFill>
          </p:spPr>
          <p:txBody>
            <a:bodyPr wrap="square" lIns="0" tIns="0" rIns="0" bIns="0" rtlCol="0"/>
            <a:lstStyle/>
            <a:p>
              <a:endParaRPr/>
            </a:p>
          </p:txBody>
        </p:sp>
        <p:sp>
          <p:nvSpPr>
            <p:cNvPr id="5" name="object 5"/>
            <p:cNvSpPr/>
            <p:nvPr/>
          </p:nvSpPr>
          <p:spPr>
            <a:xfrm>
              <a:off x="3581171" y="175969"/>
              <a:ext cx="5029835" cy="742950"/>
            </a:xfrm>
            <a:custGeom>
              <a:avLst/>
              <a:gdLst/>
              <a:ahLst/>
              <a:cxnLst/>
              <a:rect l="l" t="t" r="r" b="b"/>
              <a:pathLst>
                <a:path w="5029834" h="742950">
                  <a:moveTo>
                    <a:pt x="4991557"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991557" y="0"/>
                  </a:lnTo>
                  <a:lnTo>
                    <a:pt x="5006350" y="3006"/>
                  </a:lnTo>
                  <a:lnTo>
                    <a:pt x="5018465" y="11191"/>
                  </a:lnTo>
                  <a:lnTo>
                    <a:pt x="5026650" y="23306"/>
                  </a:lnTo>
                  <a:lnTo>
                    <a:pt x="5029657" y="38099"/>
                  </a:lnTo>
                  <a:lnTo>
                    <a:pt x="5029657" y="704341"/>
                  </a:lnTo>
                  <a:lnTo>
                    <a:pt x="5026650" y="719135"/>
                  </a:lnTo>
                  <a:lnTo>
                    <a:pt x="5018465" y="731250"/>
                  </a:lnTo>
                  <a:lnTo>
                    <a:pt x="5006350" y="739435"/>
                  </a:lnTo>
                  <a:lnTo>
                    <a:pt x="4991557" y="742441"/>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3593117" y="248920"/>
            <a:ext cx="5006340" cy="589280"/>
          </a:xfrm>
          <a:prstGeom prst="rect">
            <a:avLst/>
          </a:prstGeom>
        </p:spPr>
        <p:txBody>
          <a:bodyPr vert="horz" wrap="square" lIns="0" tIns="12700" rIns="0" bIns="0" rtlCol="0">
            <a:spAutoFit/>
          </a:bodyPr>
          <a:lstStyle/>
          <a:p>
            <a:pPr marL="269240">
              <a:lnSpc>
                <a:spcPct val="100000"/>
              </a:lnSpc>
              <a:spcBef>
                <a:spcPts val="100"/>
              </a:spcBef>
            </a:pPr>
            <a:r>
              <a:rPr>
                <a:latin typeface="Sassoon Sans Rg" pitchFamily="50" charset="0"/>
              </a:rPr>
              <a:t>Independent Activity</a:t>
            </a:r>
          </a:p>
        </p:txBody>
      </p:sp>
      <p:sp>
        <p:nvSpPr>
          <p:cNvPr id="7" name="object 7"/>
          <p:cNvSpPr txBox="1"/>
          <p:nvPr/>
        </p:nvSpPr>
        <p:spPr>
          <a:xfrm>
            <a:off x="796000" y="1193948"/>
            <a:ext cx="10466200" cy="1636345"/>
          </a:xfrm>
          <a:prstGeom prst="rect">
            <a:avLst/>
          </a:prstGeom>
        </p:spPr>
        <p:txBody>
          <a:bodyPr vert="horz" wrap="square" lIns="0" tIns="12700" rIns="0" bIns="0" rtlCol="0">
            <a:spAutoFit/>
          </a:bodyPr>
          <a:lstStyle/>
          <a:p>
            <a:pPr marL="12700" marR="20955">
              <a:lnSpc>
                <a:spcPct val="100000"/>
              </a:lnSpc>
              <a:spcBef>
                <a:spcPts val="100"/>
              </a:spcBef>
            </a:pPr>
            <a:r>
              <a:rPr sz="2100">
                <a:solidFill>
                  <a:srgbClr val="1B283D"/>
                </a:solidFill>
                <a:latin typeface="Sassoon Sans Rg" pitchFamily="50" charset="0"/>
                <a:cs typeface="Arial MT"/>
              </a:rPr>
              <a:t>You will now </a:t>
            </a:r>
            <a:r>
              <a:rPr sz="2100" b="1">
                <a:solidFill>
                  <a:srgbClr val="1B283D"/>
                </a:solidFill>
                <a:latin typeface="Sassoon Sans Rg" pitchFamily="50" charset="0"/>
                <a:cs typeface="Arial"/>
              </a:rPr>
              <a:t>plan an investigation </a:t>
            </a:r>
            <a:r>
              <a:rPr sz="2100">
                <a:solidFill>
                  <a:srgbClr val="1B283D"/>
                </a:solidFill>
                <a:latin typeface="Sassoon Sans Rg" pitchFamily="50" charset="0"/>
                <a:cs typeface="Arial MT"/>
              </a:rPr>
              <a:t>to see what happens to the Sun during the day. The best  way to do this is to look at our </a:t>
            </a:r>
            <a:r>
              <a:rPr sz="2100" b="1">
                <a:solidFill>
                  <a:srgbClr val="1B283D"/>
                </a:solidFill>
                <a:latin typeface="Sassoon Sans Rg" pitchFamily="50" charset="0"/>
                <a:cs typeface="Arial"/>
              </a:rPr>
              <a:t>shadows</a:t>
            </a:r>
            <a:r>
              <a:rPr sz="2100">
                <a:solidFill>
                  <a:srgbClr val="1B283D"/>
                </a:solidFill>
                <a:latin typeface="Sassoon Sans Rg" pitchFamily="50" charset="0"/>
                <a:cs typeface="Arial MT"/>
              </a:rPr>
              <a:t>.</a:t>
            </a:r>
            <a:endParaRPr sz="2100">
              <a:latin typeface="Sassoon Sans Rg" pitchFamily="50" charset="0"/>
              <a:cs typeface="Arial MT"/>
            </a:endParaRPr>
          </a:p>
          <a:p>
            <a:pPr>
              <a:lnSpc>
                <a:spcPct val="100000"/>
              </a:lnSpc>
              <a:spcBef>
                <a:spcPts val="25"/>
              </a:spcBef>
            </a:pPr>
            <a:endParaRPr sz="2150">
              <a:latin typeface="Sassoon Sans Rg" pitchFamily="50" charset="0"/>
              <a:cs typeface="Arial MT"/>
            </a:endParaRPr>
          </a:p>
          <a:p>
            <a:pPr marL="12700" marR="5080">
              <a:lnSpc>
                <a:spcPct val="100000"/>
              </a:lnSpc>
            </a:pPr>
            <a:r>
              <a:rPr sz="2100">
                <a:solidFill>
                  <a:srgbClr val="1B283D"/>
                </a:solidFill>
                <a:latin typeface="Sassoon Sans Rg" pitchFamily="50" charset="0"/>
                <a:cs typeface="Arial MT"/>
              </a:rPr>
              <a:t>You will be </a:t>
            </a:r>
            <a:r>
              <a:rPr sz="2100" b="1">
                <a:solidFill>
                  <a:srgbClr val="1B283D"/>
                </a:solidFill>
                <a:latin typeface="Sassoon Sans Rg" pitchFamily="50" charset="0"/>
                <a:cs typeface="Arial"/>
              </a:rPr>
              <a:t>working in groups </a:t>
            </a:r>
            <a:r>
              <a:rPr sz="2100">
                <a:solidFill>
                  <a:srgbClr val="1B283D"/>
                </a:solidFill>
                <a:latin typeface="Sassoon Sans Rg" pitchFamily="50" charset="0"/>
                <a:cs typeface="Arial MT"/>
              </a:rPr>
              <a:t>to plan and carry out your investigation. You will have to plan  what you need to do throughout the day (e.g. when/how often will you look at the shadows?).</a:t>
            </a:r>
            <a:endParaRPr sz="2100">
              <a:latin typeface="Sassoon Sans Rg" pitchFamily="50" charset="0"/>
              <a:cs typeface="Arial MT"/>
            </a:endParaRPr>
          </a:p>
        </p:txBody>
      </p:sp>
      <p:grpSp>
        <p:nvGrpSpPr>
          <p:cNvPr id="8" name="object 8"/>
          <p:cNvGrpSpPr/>
          <p:nvPr/>
        </p:nvGrpSpPr>
        <p:grpSpPr>
          <a:xfrm>
            <a:off x="4617560" y="3230736"/>
            <a:ext cx="6650990" cy="3037205"/>
            <a:chOff x="4617560" y="3230736"/>
            <a:chExt cx="6650990" cy="3037205"/>
          </a:xfrm>
        </p:grpSpPr>
        <p:sp>
          <p:nvSpPr>
            <p:cNvPr id="9" name="object 9"/>
            <p:cNvSpPr/>
            <p:nvPr/>
          </p:nvSpPr>
          <p:spPr>
            <a:xfrm>
              <a:off x="4623910" y="3237086"/>
              <a:ext cx="6638290" cy="3024505"/>
            </a:xfrm>
            <a:custGeom>
              <a:avLst/>
              <a:gdLst/>
              <a:ahLst/>
              <a:cxnLst/>
              <a:rect l="l" t="t" r="r" b="b"/>
              <a:pathLst>
                <a:path w="6638290" h="3024504">
                  <a:moveTo>
                    <a:pt x="6599974" y="0"/>
                  </a:moveTo>
                  <a:lnTo>
                    <a:pt x="38100" y="0"/>
                  </a:lnTo>
                  <a:lnTo>
                    <a:pt x="23268" y="2993"/>
                  </a:lnTo>
                  <a:lnTo>
                    <a:pt x="11158" y="11158"/>
                  </a:lnTo>
                  <a:lnTo>
                    <a:pt x="2993" y="23268"/>
                  </a:lnTo>
                  <a:lnTo>
                    <a:pt x="0" y="38100"/>
                  </a:lnTo>
                  <a:lnTo>
                    <a:pt x="0" y="2985782"/>
                  </a:lnTo>
                  <a:lnTo>
                    <a:pt x="2993" y="3000613"/>
                  </a:lnTo>
                  <a:lnTo>
                    <a:pt x="11158" y="3012724"/>
                  </a:lnTo>
                  <a:lnTo>
                    <a:pt x="23268" y="3020888"/>
                  </a:lnTo>
                  <a:lnTo>
                    <a:pt x="38100" y="3023882"/>
                  </a:lnTo>
                  <a:lnTo>
                    <a:pt x="6599974" y="3023882"/>
                  </a:lnTo>
                  <a:lnTo>
                    <a:pt x="6614805" y="3020888"/>
                  </a:lnTo>
                  <a:lnTo>
                    <a:pt x="6626915" y="3012724"/>
                  </a:lnTo>
                  <a:lnTo>
                    <a:pt x="6635080" y="3000613"/>
                  </a:lnTo>
                  <a:lnTo>
                    <a:pt x="6638074" y="2985782"/>
                  </a:lnTo>
                  <a:lnTo>
                    <a:pt x="6638074" y="38100"/>
                  </a:lnTo>
                  <a:lnTo>
                    <a:pt x="6635080" y="23268"/>
                  </a:lnTo>
                  <a:lnTo>
                    <a:pt x="6626915" y="11158"/>
                  </a:lnTo>
                  <a:lnTo>
                    <a:pt x="6614805" y="2993"/>
                  </a:lnTo>
                  <a:lnTo>
                    <a:pt x="6599974" y="0"/>
                  </a:lnTo>
                  <a:close/>
                </a:path>
              </a:pathLst>
            </a:custGeom>
            <a:solidFill>
              <a:srgbClr val="FBD385"/>
            </a:solidFill>
          </p:spPr>
          <p:txBody>
            <a:bodyPr wrap="square" lIns="0" tIns="0" rIns="0" bIns="0" rtlCol="0"/>
            <a:lstStyle/>
            <a:p>
              <a:endParaRPr/>
            </a:p>
          </p:txBody>
        </p:sp>
        <p:sp>
          <p:nvSpPr>
            <p:cNvPr id="10" name="object 10"/>
            <p:cNvSpPr/>
            <p:nvPr/>
          </p:nvSpPr>
          <p:spPr>
            <a:xfrm>
              <a:off x="4623910" y="3237086"/>
              <a:ext cx="6638290" cy="3024505"/>
            </a:xfrm>
            <a:custGeom>
              <a:avLst/>
              <a:gdLst/>
              <a:ahLst/>
              <a:cxnLst/>
              <a:rect l="l" t="t" r="r" b="b"/>
              <a:pathLst>
                <a:path w="6638290" h="3024504">
                  <a:moveTo>
                    <a:pt x="6599974" y="3023882"/>
                  </a:moveTo>
                  <a:lnTo>
                    <a:pt x="38100" y="3023882"/>
                  </a:lnTo>
                  <a:lnTo>
                    <a:pt x="23268" y="3020888"/>
                  </a:lnTo>
                  <a:lnTo>
                    <a:pt x="11158" y="3012724"/>
                  </a:lnTo>
                  <a:lnTo>
                    <a:pt x="2993" y="3000613"/>
                  </a:lnTo>
                  <a:lnTo>
                    <a:pt x="0" y="2985782"/>
                  </a:lnTo>
                  <a:lnTo>
                    <a:pt x="0" y="38100"/>
                  </a:lnTo>
                  <a:lnTo>
                    <a:pt x="2993" y="23268"/>
                  </a:lnTo>
                  <a:lnTo>
                    <a:pt x="11158" y="11158"/>
                  </a:lnTo>
                  <a:lnTo>
                    <a:pt x="23268" y="2993"/>
                  </a:lnTo>
                  <a:lnTo>
                    <a:pt x="38100" y="0"/>
                  </a:lnTo>
                  <a:lnTo>
                    <a:pt x="6599974" y="0"/>
                  </a:lnTo>
                  <a:lnTo>
                    <a:pt x="6614805" y="2993"/>
                  </a:lnTo>
                  <a:lnTo>
                    <a:pt x="6626915" y="11158"/>
                  </a:lnTo>
                  <a:lnTo>
                    <a:pt x="6635080" y="23268"/>
                  </a:lnTo>
                  <a:lnTo>
                    <a:pt x="6638074" y="38100"/>
                  </a:lnTo>
                  <a:lnTo>
                    <a:pt x="6638074" y="2985782"/>
                  </a:lnTo>
                  <a:lnTo>
                    <a:pt x="6635080" y="3000613"/>
                  </a:lnTo>
                  <a:lnTo>
                    <a:pt x="6626915" y="3012724"/>
                  </a:lnTo>
                  <a:lnTo>
                    <a:pt x="6614805" y="3020888"/>
                  </a:lnTo>
                  <a:lnTo>
                    <a:pt x="6599974" y="3023882"/>
                  </a:lnTo>
                  <a:close/>
                </a:path>
              </a:pathLst>
            </a:custGeom>
            <a:ln w="12700">
              <a:solidFill>
                <a:srgbClr val="000000"/>
              </a:solidFill>
            </a:ln>
          </p:spPr>
          <p:txBody>
            <a:bodyPr wrap="square" lIns="0" tIns="0" rIns="0" bIns="0" rtlCol="0"/>
            <a:lstStyle/>
            <a:p>
              <a:endParaRPr/>
            </a:p>
          </p:txBody>
        </p:sp>
      </p:grpSp>
      <p:sp>
        <p:nvSpPr>
          <p:cNvPr id="11" name="object 11"/>
          <p:cNvSpPr txBox="1"/>
          <p:nvPr/>
        </p:nvSpPr>
        <p:spPr>
          <a:xfrm>
            <a:off x="4934532" y="3467534"/>
            <a:ext cx="4971468" cy="2577629"/>
          </a:xfrm>
          <a:prstGeom prst="rect">
            <a:avLst/>
          </a:prstGeom>
        </p:spPr>
        <p:txBody>
          <a:bodyPr vert="horz" wrap="square" lIns="0" tIns="12700" rIns="0" bIns="0" rtlCol="0">
            <a:spAutoFit/>
          </a:bodyPr>
          <a:lstStyle/>
          <a:p>
            <a:pPr marL="227329" indent="-215265">
              <a:lnSpc>
                <a:spcPts val="2515"/>
              </a:lnSpc>
              <a:spcBef>
                <a:spcPts val="100"/>
              </a:spcBef>
              <a:buChar char="•"/>
              <a:tabLst>
                <a:tab pos="227965" algn="l"/>
              </a:tabLst>
            </a:pPr>
            <a:r>
              <a:rPr sz="2100">
                <a:solidFill>
                  <a:srgbClr val="1B283D"/>
                </a:solidFill>
                <a:latin typeface="Sassoon Sans Rg" pitchFamily="50" charset="0"/>
                <a:cs typeface="Arial MT"/>
              </a:rPr>
              <a:t>How can we see what happens to the</a:t>
            </a:r>
            <a:endParaRPr sz="2100">
              <a:latin typeface="Sassoon Sans Rg" pitchFamily="50" charset="0"/>
              <a:cs typeface="Arial MT"/>
            </a:endParaRPr>
          </a:p>
          <a:p>
            <a:pPr marL="215900">
              <a:lnSpc>
                <a:spcPts val="2515"/>
              </a:lnSpc>
            </a:pPr>
            <a:r>
              <a:rPr sz="2100" b="1">
                <a:solidFill>
                  <a:srgbClr val="1B283D"/>
                </a:solidFill>
                <a:latin typeface="Sassoon Sans Rg" pitchFamily="50" charset="0"/>
                <a:cs typeface="Arial"/>
              </a:rPr>
              <a:t>Sun </a:t>
            </a:r>
            <a:r>
              <a:rPr sz="2100">
                <a:solidFill>
                  <a:srgbClr val="1B283D"/>
                </a:solidFill>
                <a:latin typeface="Sassoon Sans Rg" pitchFamily="50" charset="0"/>
                <a:cs typeface="Arial MT"/>
              </a:rPr>
              <a:t>using our shadows?</a:t>
            </a:r>
            <a:endParaRPr sz="2100">
              <a:latin typeface="Sassoon Sans Rg" pitchFamily="50" charset="0"/>
              <a:cs typeface="Arial MT"/>
            </a:endParaRPr>
          </a:p>
          <a:p>
            <a:pPr marL="215900" marR="459105" indent="-203835">
              <a:lnSpc>
                <a:spcPct val="100000"/>
              </a:lnSpc>
              <a:spcBef>
                <a:spcPts val="790"/>
              </a:spcBef>
              <a:buChar char="•"/>
              <a:tabLst>
                <a:tab pos="227965" algn="l"/>
              </a:tabLst>
            </a:pPr>
            <a:r>
              <a:rPr sz="2100">
                <a:solidFill>
                  <a:srgbClr val="1B283D"/>
                </a:solidFill>
                <a:latin typeface="Sassoon Sans Rg" pitchFamily="50" charset="0"/>
                <a:cs typeface="Arial MT"/>
              </a:rPr>
              <a:t>Do you think our shadow will </a:t>
            </a:r>
            <a:r>
              <a:rPr sz="2100" b="1">
                <a:solidFill>
                  <a:srgbClr val="1B283D"/>
                </a:solidFill>
                <a:latin typeface="Sassoon Sans Rg" pitchFamily="50" charset="0"/>
                <a:cs typeface="Arial"/>
              </a:rPr>
              <a:t>change  during the day</a:t>
            </a:r>
            <a:r>
              <a:rPr sz="2100">
                <a:solidFill>
                  <a:srgbClr val="1B283D"/>
                </a:solidFill>
                <a:latin typeface="Sassoon Sans Rg" pitchFamily="50" charset="0"/>
                <a:cs typeface="Arial MT"/>
              </a:rPr>
              <a:t>?</a:t>
            </a:r>
            <a:endParaRPr sz="2100">
              <a:latin typeface="Sassoon Sans Rg" pitchFamily="50" charset="0"/>
              <a:cs typeface="Arial MT"/>
            </a:endParaRPr>
          </a:p>
          <a:p>
            <a:pPr marL="215900" marR="721360" indent="-203835">
              <a:lnSpc>
                <a:spcPct val="100000"/>
              </a:lnSpc>
              <a:spcBef>
                <a:spcPts val="790"/>
              </a:spcBef>
              <a:buChar char="•"/>
              <a:tabLst>
                <a:tab pos="227965" algn="l"/>
              </a:tabLst>
            </a:pPr>
            <a:r>
              <a:rPr sz="2100">
                <a:solidFill>
                  <a:srgbClr val="1B283D"/>
                </a:solidFill>
                <a:latin typeface="Sassoon Sans Rg" pitchFamily="50" charset="0"/>
                <a:cs typeface="Arial MT"/>
              </a:rPr>
              <a:t>When do you think our shadow will  be the </a:t>
            </a:r>
            <a:r>
              <a:rPr sz="2100" b="1">
                <a:solidFill>
                  <a:srgbClr val="1B283D"/>
                </a:solidFill>
                <a:latin typeface="Sassoon Sans Rg" pitchFamily="50" charset="0"/>
                <a:cs typeface="Arial"/>
              </a:rPr>
              <a:t>shortest</a:t>
            </a:r>
            <a:r>
              <a:rPr sz="2100">
                <a:solidFill>
                  <a:srgbClr val="1B283D"/>
                </a:solidFill>
                <a:latin typeface="Sassoon Sans Rg" pitchFamily="50" charset="0"/>
                <a:cs typeface="Arial MT"/>
              </a:rPr>
              <a:t>?</a:t>
            </a:r>
            <a:endParaRPr sz="2100">
              <a:latin typeface="Sassoon Sans Rg" pitchFamily="50" charset="0"/>
              <a:cs typeface="Arial MT"/>
            </a:endParaRPr>
          </a:p>
          <a:p>
            <a:pPr marL="227329" indent="-215265">
              <a:lnSpc>
                <a:spcPct val="100000"/>
              </a:lnSpc>
              <a:spcBef>
                <a:spcPts val="785"/>
              </a:spcBef>
              <a:buChar char="•"/>
              <a:tabLst>
                <a:tab pos="227965" algn="l"/>
              </a:tabLst>
            </a:pPr>
            <a:r>
              <a:rPr sz="2100">
                <a:solidFill>
                  <a:srgbClr val="1B283D"/>
                </a:solidFill>
                <a:latin typeface="Sassoon Sans Rg" pitchFamily="50" charset="0"/>
                <a:cs typeface="Arial MT"/>
              </a:rPr>
              <a:t>When do you think it will be the </a:t>
            </a:r>
            <a:r>
              <a:rPr sz="2100" b="1">
                <a:solidFill>
                  <a:srgbClr val="1B283D"/>
                </a:solidFill>
                <a:latin typeface="Sassoon Sans Rg" pitchFamily="50" charset="0"/>
                <a:cs typeface="Arial"/>
              </a:rPr>
              <a:t>longest</a:t>
            </a:r>
            <a:r>
              <a:rPr sz="2100">
                <a:solidFill>
                  <a:srgbClr val="1B283D"/>
                </a:solidFill>
                <a:latin typeface="Sassoon Sans Rg" pitchFamily="50" charset="0"/>
                <a:cs typeface="Arial MT"/>
              </a:rPr>
              <a:t>?</a:t>
            </a:r>
            <a:endParaRPr sz="2100">
              <a:latin typeface="Sassoon Sans Rg" pitchFamily="50" charset="0"/>
              <a:cs typeface="Arial MT"/>
            </a:endParaRPr>
          </a:p>
        </p:txBody>
      </p:sp>
      <p:pic>
        <p:nvPicPr>
          <p:cNvPr id="12" name="object 12"/>
          <p:cNvPicPr/>
          <p:nvPr/>
        </p:nvPicPr>
        <p:blipFill>
          <a:blip r:embed="rId2" cstate="print"/>
          <a:stretch>
            <a:fillRect/>
          </a:stretch>
        </p:blipFill>
        <p:spPr>
          <a:xfrm>
            <a:off x="9473242" y="3044240"/>
            <a:ext cx="2477292" cy="3813759"/>
          </a:xfrm>
          <a:prstGeom prst="rect">
            <a:avLst/>
          </a:prstGeom>
        </p:spPr>
      </p:pic>
      <p:grpSp>
        <p:nvGrpSpPr>
          <p:cNvPr id="13" name="object 13"/>
          <p:cNvGrpSpPr/>
          <p:nvPr/>
        </p:nvGrpSpPr>
        <p:grpSpPr>
          <a:xfrm>
            <a:off x="729372" y="4232474"/>
            <a:ext cx="3695065" cy="2030730"/>
            <a:chOff x="729372" y="4232474"/>
            <a:chExt cx="3695065" cy="2030730"/>
          </a:xfrm>
        </p:grpSpPr>
        <p:sp>
          <p:nvSpPr>
            <p:cNvPr id="14" name="object 14"/>
            <p:cNvSpPr/>
            <p:nvPr/>
          </p:nvSpPr>
          <p:spPr>
            <a:xfrm>
              <a:off x="735722" y="4238824"/>
              <a:ext cx="3682365" cy="2018030"/>
            </a:xfrm>
            <a:custGeom>
              <a:avLst/>
              <a:gdLst/>
              <a:ahLst/>
              <a:cxnLst/>
              <a:rect l="l" t="t" r="r" b="b"/>
              <a:pathLst>
                <a:path w="3682365" h="2018029">
                  <a:moveTo>
                    <a:pt x="3644176" y="0"/>
                  </a:moveTo>
                  <a:lnTo>
                    <a:pt x="38100" y="0"/>
                  </a:lnTo>
                  <a:lnTo>
                    <a:pt x="23268" y="2993"/>
                  </a:lnTo>
                  <a:lnTo>
                    <a:pt x="11158" y="11158"/>
                  </a:lnTo>
                  <a:lnTo>
                    <a:pt x="2993" y="23268"/>
                  </a:lnTo>
                  <a:lnTo>
                    <a:pt x="0" y="38099"/>
                  </a:lnTo>
                  <a:lnTo>
                    <a:pt x="0" y="1979764"/>
                  </a:lnTo>
                  <a:lnTo>
                    <a:pt x="2993" y="1994595"/>
                  </a:lnTo>
                  <a:lnTo>
                    <a:pt x="11158" y="2006706"/>
                  </a:lnTo>
                  <a:lnTo>
                    <a:pt x="23268" y="2014871"/>
                  </a:lnTo>
                  <a:lnTo>
                    <a:pt x="38100" y="2017864"/>
                  </a:lnTo>
                  <a:lnTo>
                    <a:pt x="3644176" y="2017864"/>
                  </a:lnTo>
                  <a:lnTo>
                    <a:pt x="3659007" y="2014871"/>
                  </a:lnTo>
                  <a:lnTo>
                    <a:pt x="3671117" y="2006706"/>
                  </a:lnTo>
                  <a:lnTo>
                    <a:pt x="3679282" y="1994595"/>
                  </a:lnTo>
                  <a:lnTo>
                    <a:pt x="3682276" y="1979764"/>
                  </a:lnTo>
                  <a:lnTo>
                    <a:pt x="3682276" y="38099"/>
                  </a:lnTo>
                  <a:lnTo>
                    <a:pt x="3679282" y="23268"/>
                  </a:lnTo>
                  <a:lnTo>
                    <a:pt x="3671117" y="11158"/>
                  </a:lnTo>
                  <a:lnTo>
                    <a:pt x="3659007" y="2993"/>
                  </a:lnTo>
                  <a:lnTo>
                    <a:pt x="3644176" y="0"/>
                  </a:lnTo>
                  <a:close/>
                </a:path>
              </a:pathLst>
            </a:custGeom>
            <a:solidFill>
              <a:srgbClr val="FBD385"/>
            </a:solidFill>
          </p:spPr>
          <p:txBody>
            <a:bodyPr wrap="square" lIns="0" tIns="0" rIns="0" bIns="0" rtlCol="0"/>
            <a:lstStyle/>
            <a:p>
              <a:endParaRPr/>
            </a:p>
          </p:txBody>
        </p:sp>
        <p:sp>
          <p:nvSpPr>
            <p:cNvPr id="15" name="object 15"/>
            <p:cNvSpPr/>
            <p:nvPr/>
          </p:nvSpPr>
          <p:spPr>
            <a:xfrm>
              <a:off x="735722" y="4238824"/>
              <a:ext cx="3682365" cy="2018030"/>
            </a:xfrm>
            <a:custGeom>
              <a:avLst/>
              <a:gdLst/>
              <a:ahLst/>
              <a:cxnLst/>
              <a:rect l="l" t="t" r="r" b="b"/>
              <a:pathLst>
                <a:path w="3682365" h="2018029">
                  <a:moveTo>
                    <a:pt x="3644176" y="2017864"/>
                  </a:moveTo>
                  <a:lnTo>
                    <a:pt x="38100" y="2017864"/>
                  </a:lnTo>
                  <a:lnTo>
                    <a:pt x="23268" y="2014871"/>
                  </a:lnTo>
                  <a:lnTo>
                    <a:pt x="11158" y="2006706"/>
                  </a:lnTo>
                  <a:lnTo>
                    <a:pt x="2993" y="1994595"/>
                  </a:lnTo>
                  <a:lnTo>
                    <a:pt x="0" y="1979764"/>
                  </a:lnTo>
                  <a:lnTo>
                    <a:pt x="0" y="38099"/>
                  </a:lnTo>
                  <a:lnTo>
                    <a:pt x="2993" y="23268"/>
                  </a:lnTo>
                  <a:lnTo>
                    <a:pt x="11158" y="11158"/>
                  </a:lnTo>
                  <a:lnTo>
                    <a:pt x="23268" y="2993"/>
                  </a:lnTo>
                  <a:lnTo>
                    <a:pt x="38100" y="0"/>
                  </a:lnTo>
                  <a:lnTo>
                    <a:pt x="3644176" y="0"/>
                  </a:lnTo>
                  <a:lnTo>
                    <a:pt x="3659007" y="2993"/>
                  </a:lnTo>
                  <a:lnTo>
                    <a:pt x="3671117" y="11158"/>
                  </a:lnTo>
                  <a:lnTo>
                    <a:pt x="3679282" y="23268"/>
                  </a:lnTo>
                  <a:lnTo>
                    <a:pt x="3682276" y="38099"/>
                  </a:lnTo>
                  <a:lnTo>
                    <a:pt x="3682276" y="1979764"/>
                  </a:lnTo>
                  <a:lnTo>
                    <a:pt x="3679282" y="1994595"/>
                  </a:lnTo>
                  <a:lnTo>
                    <a:pt x="3671117" y="2006706"/>
                  </a:lnTo>
                  <a:lnTo>
                    <a:pt x="3659007" y="2014871"/>
                  </a:lnTo>
                  <a:lnTo>
                    <a:pt x="3644176" y="2017864"/>
                  </a:lnTo>
                  <a:close/>
                </a:path>
              </a:pathLst>
            </a:custGeom>
            <a:ln w="12700">
              <a:solidFill>
                <a:srgbClr val="000000"/>
              </a:solidFill>
            </a:ln>
          </p:spPr>
          <p:txBody>
            <a:bodyPr wrap="square" lIns="0" tIns="0" rIns="0" bIns="0" rtlCol="0"/>
            <a:lstStyle/>
            <a:p>
              <a:endParaRPr/>
            </a:p>
          </p:txBody>
        </p:sp>
      </p:grpSp>
      <p:sp>
        <p:nvSpPr>
          <p:cNvPr id="16" name="object 16"/>
          <p:cNvSpPr txBox="1"/>
          <p:nvPr/>
        </p:nvSpPr>
        <p:spPr>
          <a:xfrm>
            <a:off x="863872" y="3800735"/>
            <a:ext cx="660127" cy="335989"/>
          </a:xfrm>
          <a:prstGeom prst="rect">
            <a:avLst/>
          </a:prstGeom>
        </p:spPr>
        <p:txBody>
          <a:bodyPr vert="horz" wrap="square" lIns="0" tIns="12700" rIns="0" bIns="0" rtlCol="0">
            <a:spAutoFit/>
          </a:bodyPr>
          <a:lstStyle/>
          <a:p>
            <a:pPr marL="12700">
              <a:lnSpc>
                <a:spcPct val="100000"/>
              </a:lnSpc>
              <a:spcBef>
                <a:spcPts val="100"/>
              </a:spcBef>
            </a:pPr>
            <a:r>
              <a:rPr sz="2100" b="1">
                <a:solidFill>
                  <a:srgbClr val="30393F"/>
                </a:solidFill>
                <a:latin typeface="Sassoon Sans Rg" pitchFamily="50" charset="0"/>
                <a:cs typeface="Arial"/>
              </a:rPr>
              <a:t>Hint!</a:t>
            </a:r>
            <a:endParaRPr sz="2100">
              <a:latin typeface="Sassoon Sans Rg" pitchFamily="50" charset="0"/>
              <a:cs typeface="Arial"/>
            </a:endParaRPr>
          </a:p>
        </p:txBody>
      </p:sp>
      <p:sp>
        <p:nvSpPr>
          <p:cNvPr id="17" name="object 17"/>
          <p:cNvSpPr txBox="1"/>
          <p:nvPr/>
        </p:nvSpPr>
        <p:spPr>
          <a:xfrm>
            <a:off x="914400" y="4403973"/>
            <a:ext cx="3682428" cy="1615827"/>
          </a:xfrm>
          <a:prstGeom prst="rect">
            <a:avLst/>
          </a:prstGeom>
        </p:spPr>
        <p:txBody>
          <a:bodyPr vert="horz" wrap="square" lIns="0" tIns="12700" rIns="0" bIns="0" rtlCol="0">
            <a:spAutoFit/>
          </a:bodyPr>
          <a:lstStyle/>
          <a:p>
            <a:pPr marL="12700" marR="5080">
              <a:lnSpc>
                <a:spcPct val="123600"/>
              </a:lnSpc>
              <a:spcBef>
                <a:spcPts val="100"/>
              </a:spcBef>
            </a:pPr>
            <a:r>
              <a:rPr sz="2100" spc="-60">
                <a:solidFill>
                  <a:srgbClr val="1B283D"/>
                </a:solidFill>
                <a:latin typeface="Sassoon Sans Rg" pitchFamily="50" charset="0"/>
                <a:cs typeface="Arial MT"/>
              </a:rPr>
              <a:t>You could use a member of your  group to </a:t>
            </a:r>
            <a:r>
              <a:rPr sz="2100" b="1" spc="-60">
                <a:solidFill>
                  <a:srgbClr val="1B283D"/>
                </a:solidFill>
                <a:latin typeface="Sassoon Sans Rg" pitchFamily="50" charset="0"/>
                <a:cs typeface="Arial"/>
              </a:rPr>
              <a:t>create a shadow</a:t>
            </a:r>
            <a:r>
              <a:rPr sz="2100" spc="-60">
                <a:solidFill>
                  <a:srgbClr val="1B283D"/>
                </a:solidFill>
                <a:latin typeface="Sassoon Sans Rg" pitchFamily="50" charset="0"/>
                <a:cs typeface="Arial MT"/>
              </a:rPr>
              <a:t>, or</a:t>
            </a:r>
            <a:endParaRPr lang="en-US" sz="2100" spc="-60">
              <a:solidFill>
                <a:srgbClr val="1B283D"/>
              </a:solidFill>
              <a:latin typeface="Sassoon Sans Rg" pitchFamily="50" charset="0"/>
              <a:cs typeface="Arial MT"/>
            </a:endParaRPr>
          </a:p>
          <a:p>
            <a:pPr marL="12700" marR="5080">
              <a:lnSpc>
                <a:spcPct val="123600"/>
              </a:lnSpc>
              <a:spcBef>
                <a:spcPts val="100"/>
              </a:spcBef>
            </a:pPr>
            <a:r>
              <a:rPr sz="2100" spc="-60">
                <a:solidFill>
                  <a:srgbClr val="1B283D"/>
                </a:solidFill>
                <a:latin typeface="Sassoon Sans Rg" pitchFamily="50" charset="0"/>
                <a:cs typeface="Arial MT"/>
              </a:rPr>
              <a:t>you could create a shadow clock  using cardboard.</a:t>
            </a:r>
            <a:endParaRPr sz="2100" spc="-60">
              <a:latin typeface="Sassoon Sans Rg" pitchFamily="50" charset="0"/>
              <a:cs typeface="Arial MT"/>
            </a:endParaRPr>
          </a:p>
        </p:txBody>
      </p:sp>
    </p:spTree>
    <p:extLst>
      <p:ext uri="{BB962C8B-B14F-4D97-AF65-F5344CB8AC3E}">
        <p14:creationId xmlns:p14="http://schemas.microsoft.com/office/powerpoint/2010/main" val="1408747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69654-7B93-EE12-CF1E-A14E5A1673EC}"/>
              </a:ext>
            </a:extLst>
          </p:cNvPr>
          <p:cNvSpPr>
            <a:spLocks noGrp="1"/>
          </p:cNvSpPr>
          <p:nvPr>
            <p:ph type="title"/>
          </p:nvPr>
        </p:nvSpPr>
        <p:spPr>
          <a:xfrm>
            <a:off x="415600" y="-3876"/>
            <a:ext cx="11360800" cy="763600"/>
          </a:xfrm>
        </p:spPr>
        <p:txBody>
          <a:bodyPr>
            <a:normAutofit fontScale="90000"/>
          </a:bodyPr>
          <a:lstStyle/>
          <a:p>
            <a:r>
              <a:rPr lang="en-GB" dirty="0">
                <a:solidFill>
                  <a:srgbClr val="000000"/>
                </a:solidFill>
                <a:hlinkClick r:id="rId2"/>
              </a:rPr>
              <a:t>How Can We Use a Model to Figure Out What Caused the Stick's Sha</a:t>
            </a:r>
            <a:r>
              <a:rPr lang="en-GB" dirty="0">
                <a:hlinkClick r:id="rId2"/>
              </a:rPr>
              <a:t>dow Pattern? (youtube.com)</a:t>
            </a:r>
            <a:br>
              <a:rPr lang="en-GB" dirty="0"/>
            </a:br>
            <a:br>
              <a:rPr lang="en-GB" dirty="0"/>
            </a:br>
            <a:r>
              <a:rPr lang="en-GB" dirty="0"/>
              <a:t>                        Take class outside to set this experiment                                              up – use a ball as the sun to explain what                            is happening.</a:t>
            </a:r>
            <a:br>
              <a:rPr lang="en-GB" dirty="0"/>
            </a:br>
            <a:br>
              <a:rPr lang="en-GB" dirty="0"/>
            </a:br>
            <a:r>
              <a:rPr lang="en-GB" dirty="0"/>
              <a:t>                              *Estimate the lengths of the</a:t>
            </a:r>
            <a:br>
              <a:rPr lang="en-GB" dirty="0"/>
            </a:br>
            <a:r>
              <a:rPr lang="en-GB" dirty="0"/>
              <a:t>                                shadows to give us our data.</a:t>
            </a:r>
            <a:br>
              <a:rPr lang="en-GB" dirty="0"/>
            </a:br>
            <a:br>
              <a:rPr lang="en-GB" dirty="0"/>
            </a:br>
            <a:r>
              <a:rPr lang="en-GB" dirty="0"/>
              <a:t>      Record results in a table</a:t>
            </a:r>
            <a:br>
              <a:rPr lang="en-GB" dirty="0"/>
            </a:br>
            <a:r>
              <a:rPr lang="en-GB" dirty="0">
                <a:solidFill>
                  <a:srgbClr val="FFC000"/>
                </a:solidFill>
                <a:hlinkClick r:id="rId3"/>
              </a:rPr>
              <a:t>https://www.youtube.com/watch?v=_MFM8PFio6k</a:t>
            </a:r>
            <a:br>
              <a:rPr lang="en-GB" dirty="0">
                <a:solidFill>
                  <a:srgbClr val="FFC000"/>
                </a:solidFill>
              </a:rPr>
            </a:br>
            <a:br>
              <a:rPr lang="en-GB" dirty="0"/>
            </a:br>
            <a:r>
              <a:rPr lang="en-GB" dirty="0"/>
              <a:t>                               </a:t>
            </a:r>
          </a:p>
        </p:txBody>
      </p:sp>
      <p:sp>
        <p:nvSpPr>
          <p:cNvPr id="3" name="Text Placeholder 2">
            <a:extLst>
              <a:ext uri="{FF2B5EF4-FFF2-40B4-BE49-F238E27FC236}">
                <a16:creationId xmlns:a16="http://schemas.microsoft.com/office/drawing/2014/main" id="{B1D1302F-5C08-E30A-E839-E03ED97AE3DE}"/>
              </a:ext>
            </a:extLst>
          </p:cNvPr>
          <p:cNvSpPr>
            <a:spLocks noGrp="1"/>
          </p:cNvSpPr>
          <p:nvPr>
            <p:ph type="body" idx="1"/>
          </p:nvPr>
        </p:nvSpPr>
        <p:spPr>
          <a:xfrm>
            <a:off x="415600" y="1536632"/>
            <a:ext cx="11360800" cy="553425"/>
          </a:xfrm>
        </p:spPr>
        <p:txBody>
          <a:bodyPr>
            <a:normAutofit lnSpcReduction="10000"/>
          </a:bodyPr>
          <a:lstStyle/>
          <a:p>
            <a:endParaRPr lang="en-GB"/>
          </a:p>
          <a:p>
            <a:endParaRPr lang="en-GB"/>
          </a:p>
          <a:p>
            <a:endParaRPr lang="en-GB"/>
          </a:p>
        </p:txBody>
      </p:sp>
      <p:pic>
        <p:nvPicPr>
          <p:cNvPr id="4" name="Picture 3">
            <a:extLst>
              <a:ext uri="{FF2B5EF4-FFF2-40B4-BE49-F238E27FC236}">
                <a16:creationId xmlns:a16="http://schemas.microsoft.com/office/drawing/2014/main" id="{53799E41-DD9D-8CAD-62C6-49E453E76D8C}"/>
              </a:ext>
            </a:extLst>
          </p:cNvPr>
          <p:cNvPicPr>
            <a:picLocks noChangeAspect="1"/>
          </p:cNvPicPr>
          <p:nvPr/>
        </p:nvPicPr>
        <p:blipFill>
          <a:blip r:embed="rId4"/>
          <a:stretch>
            <a:fillRect/>
          </a:stretch>
        </p:blipFill>
        <p:spPr>
          <a:xfrm>
            <a:off x="209655" y="1809813"/>
            <a:ext cx="3001515" cy="4087595"/>
          </a:xfrm>
          <a:prstGeom prst="rect">
            <a:avLst/>
          </a:prstGeom>
        </p:spPr>
      </p:pic>
    </p:spTree>
    <p:extLst>
      <p:ext uri="{BB962C8B-B14F-4D97-AF65-F5344CB8AC3E}">
        <p14:creationId xmlns:p14="http://schemas.microsoft.com/office/powerpoint/2010/main" val="7213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a:extLst>
              <a:ext uri="{FF2B5EF4-FFF2-40B4-BE49-F238E27FC236}">
                <a16:creationId xmlns:a16="http://schemas.microsoft.com/office/drawing/2014/main" id="{E5A29BFE-0045-E3B1-ECE3-9BBD438F1F14}"/>
              </a:ext>
            </a:extLst>
          </p:cNvPr>
          <p:cNvSpPr txBox="1">
            <a:spLocks noChangeArrowheads="1"/>
          </p:cNvSpPr>
          <p:nvPr/>
        </p:nvSpPr>
        <p:spPr bwMode="auto">
          <a:xfrm>
            <a:off x="2279650" y="612776"/>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a:solidFill>
                  <a:schemeClr val="tx1"/>
                </a:solidFill>
              </a:rPr>
              <a:t>Homophones and Near Homophones</a:t>
            </a:r>
          </a:p>
        </p:txBody>
      </p:sp>
      <p:sp>
        <p:nvSpPr>
          <p:cNvPr id="44035" name="TextBox 4">
            <a:extLst>
              <a:ext uri="{FF2B5EF4-FFF2-40B4-BE49-F238E27FC236}">
                <a16:creationId xmlns:a16="http://schemas.microsoft.com/office/drawing/2014/main" id="{6B316532-1E5A-A4FF-7B8D-AA9308F84520}"/>
              </a:ext>
            </a:extLst>
          </p:cNvPr>
          <p:cNvSpPr txBox="1">
            <a:spLocks noChangeArrowheads="1"/>
          </p:cNvSpPr>
          <p:nvPr/>
        </p:nvSpPr>
        <p:spPr bwMode="auto">
          <a:xfrm>
            <a:off x="2279650" y="1368426"/>
            <a:ext cx="76327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a:t>Can you join the words with their homophone or near homophone?</a:t>
            </a:r>
          </a:p>
        </p:txBody>
      </p:sp>
      <p:grpSp>
        <p:nvGrpSpPr>
          <p:cNvPr id="6" name="Group 5">
            <a:extLst>
              <a:ext uri="{FF2B5EF4-FFF2-40B4-BE49-F238E27FC236}">
                <a16:creationId xmlns:a16="http://schemas.microsoft.com/office/drawing/2014/main" id="{979792F9-9D1E-828F-CD79-36372EA7EC86}"/>
              </a:ext>
            </a:extLst>
          </p:cNvPr>
          <p:cNvGrpSpPr>
            <a:grpSpLocks/>
          </p:cNvGrpSpPr>
          <p:nvPr/>
        </p:nvGrpSpPr>
        <p:grpSpPr bwMode="auto">
          <a:xfrm>
            <a:off x="2492375" y="2035175"/>
            <a:ext cx="2489200" cy="558800"/>
            <a:chOff x="755650" y="2174240"/>
            <a:chExt cx="2489200" cy="558800"/>
          </a:xfrm>
        </p:grpSpPr>
        <p:sp>
          <p:nvSpPr>
            <p:cNvPr id="2" name="Rectangle 1">
              <a:extLst>
                <a:ext uri="{FF2B5EF4-FFF2-40B4-BE49-F238E27FC236}">
                  <a16:creationId xmlns:a16="http://schemas.microsoft.com/office/drawing/2014/main" id="{07419AE0-FCCB-40A3-8AEC-621459C726BD}"/>
                </a:ext>
              </a:extLst>
            </p:cNvPr>
            <p:cNvSpPr/>
            <p:nvPr/>
          </p:nvSpPr>
          <p:spPr>
            <a:xfrm>
              <a:off x="755650" y="217424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70" name="TextBox 4">
              <a:extLst>
                <a:ext uri="{FF2B5EF4-FFF2-40B4-BE49-F238E27FC236}">
                  <a16:creationId xmlns:a16="http://schemas.microsoft.com/office/drawing/2014/main" id="{F56685FE-2619-20B0-B887-DE8D8875ADBF}"/>
                </a:ext>
              </a:extLst>
            </p:cNvPr>
            <p:cNvSpPr txBox="1">
              <a:spLocks noChangeArrowheads="1"/>
            </p:cNvSpPr>
            <p:nvPr/>
          </p:nvSpPr>
          <p:spPr bwMode="auto">
            <a:xfrm>
              <a:off x="1417955" y="224246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alter</a:t>
              </a:r>
              <a:endParaRPr lang="en-GB" altLang="en-US" sz="3600">
                <a:solidFill>
                  <a:schemeClr val="bg1"/>
                </a:solidFill>
              </a:endParaRPr>
            </a:p>
          </p:txBody>
        </p:sp>
      </p:grpSp>
      <p:grpSp>
        <p:nvGrpSpPr>
          <p:cNvPr id="4" name="Group 3">
            <a:extLst>
              <a:ext uri="{FF2B5EF4-FFF2-40B4-BE49-F238E27FC236}">
                <a16:creationId xmlns:a16="http://schemas.microsoft.com/office/drawing/2014/main" id="{B089BEEC-6997-E1E7-BB43-6ACEA1D975F7}"/>
              </a:ext>
            </a:extLst>
          </p:cNvPr>
          <p:cNvGrpSpPr>
            <a:grpSpLocks/>
          </p:cNvGrpSpPr>
          <p:nvPr/>
        </p:nvGrpSpPr>
        <p:grpSpPr bwMode="auto">
          <a:xfrm>
            <a:off x="2492375" y="2874963"/>
            <a:ext cx="2489200" cy="558800"/>
            <a:chOff x="755650" y="2918500"/>
            <a:chExt cx="2489200" cy="558800"/>
          </a:xfrm>
        </p:grpSpPr>
        <p:sp>
          <p:nvSpPr>
            <p:cNvPr id="8" name="Rectangle 7">
              <a:extLst>
                <a:ext uri="{FF2B5EF4-FFF2-40B4-BE49-F238E27FC236}">
                  <a16:creationId xmlns:a16="http://schemas.microsoft.com/office/drawing/2014/main" id="{FCD8F398-2C24-489D-A07E-B80E58898497}"/>
                </a:ext>
              </a:extLst>
            </p:cNvPr>
            <p:cNvSpPr/>
            <p:nvPr/>
          </p:nvSpPr>
          <p:spPr>
            <a:xfrm>
              <a:off x="755650" y="291850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68" name="TextBox 8">
              <a:extLst>
                <a:ext uri="{FF2B5EF4-FFF2-40B4-BE49-F238E27FC236}">
                  <a16:creationId xmlns:a16="http://schemas.microsoft.com/office/drawing/2014/main" id="{A4787531-ED8E-DE3E-591D-23B6F553D1F5}"/>
                </a:ext>
              </a:extLst>
            </p:cNvPr>
            <p:cNvSpPr txBox="1">
              <a:spLocks noChangeArrowheads="1"/>
            </p:cNvSpPr>
            <p:nvPr/>
          </p:nvSpPr>
          <p:spPr bwMode="auto">
            <a:xfrm>
              <a:off x="1417955" y="298672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ascent</a:t>
              </a:r>
              <a:endParaRPr lang="en-GB" altLang="en-US" sz="3600">
                <a:solidFill>
                  <a:schemeClr val="bg1"/>
                </a:solidFill>
              </a:endParaRPr>
            </a:p>
          </p:txBody>
        </p:sp>
      </p:grpSp>
      <p:grpSp>
        <p:nvGrpSpPr>
          <p:cNvPr id="3" name="Group 2">
            <a:extLst>
              <a:ext uri="{FF2B5EF4-FFF2-40B4-BE49-F238E27FC236}">
                <a16:creationId xmlns:a16="http://schemas.microsoft.com/office/drawing/2014/main" id="{19A94D6F-2A6D-91EC-57A7-5312CBC5CE31}"/>
              </a:ext>
            </a:extLst>
          </p:cNvPr>
          <p:cNvGrpSpPr>
            <a:grpSpLocks/>
          </p:cNvGrpSpPr>
          <p:nvPr/>
        </p:nvGrpSpPr>
        <p:grpSpPr bwMode="auto">
          <a:xfrm>
            <a:off x="2492375" y="3714750"/>
            <a:ext cx="2489200" cy="558800"/>
            <a:chOff x="755650" y="3662760"/>
            <a:chExt cx="2489200" cy="558800"/>
          </a:xfrm>
        </p:grpSpPr>
        <p:sp>
          <p:nvSpPr>
            <p:cNvPr id="11" name="Rectangle 10">
              <a:extLst>
                <a:ext uri="{FF2B5EF4-FFF2-40B4-BE49-F238E27FC236}">
                  <a16:creationId xmlns:a16="http://schemas.microsoft.com/office/drawing/2014/main" id="{650F0A07-8EBD-491E-9A2C-0E1014234262}"/>
                </a:ext>
              </a:extLst>
            </p:cNvPr>
            <p:cNvSpPr/>
            <p:nvPr/>
          </p:nvSpPr>
          <p:spPr>
            <a:xfrm>
              <a:off x="755650" y="366276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66" name="TextBox 11">
              <a:extLst>
                <a:ext uri="{FF2B5EF4-FFF2-40B4-BE49-F238E27FC236}">
                  <a16:creationId xmlns:a16="http://schemas.microsoft.com/office/drawing/2014/main" id="{EF9C2A0D-1C6E-FD79-4F0A-7E733D167244}"/>
                </a:ext>
              </a:extLst>
            </p:cNvPr>
            <p:cNvSpPr txBox="1">
              <a:spLocks noChangeArrowheads="1"/>
            </p:cNvSpPr>
            <p:nvPr/>
          </p:nvSpPr>
          <p:spPr bwMode="auto">
            <a:xfrm>
              <a:off x="1417955" y="373098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bridal</a:t>
              </a:r>
              <a:endParaRPr lang="en-GB" altLang="en-US" sz="3600">
                <a:solidFill>
                  <a:schemeClr val="bg1"/>
                </a:solidFill>
              </a:endParaRPr>
            </a:p>
          </p:txBody>
        </p:sp>
      </p:grpSp>
      <p:grpSp>
        <p:nvGrpSpPr>
          <p:cNvPr id="15" name="Group 14">
            <a:extLst>
              <a:ext uri="{FF2B5EF4-FFF2-40B4-BE49-F238E27FC236}">
                <a16:creationId xmlns:a16="http://schemas.microsoft.com/office/drawing/2014/main" id="{3B881F0C-D0F9-6086-5501-D38766C7D41B}"/>
              </a:ext>
            </a:extLst>
          </p:cNvPr>
          <p:cNvGrpSpPr>
            <a:grpSpLocks/>
          </p:cNvGrpSpPr>
          <p:nvPr/>
        </p:nvGrpSpPr>
        <p:grpSpPr bwMode="auto">
          <a:xfrm>
            <a:off x="2492375" y="4554538"/>
            <a:ext cx="2489200" cy="558800"/>
            <a:chOff x="755650" y="3662760"/>
            <a:chExt cx="2489200" cy="558800"/>
          </a:xfrm>
        </p:grpSpPr>
        <p:sp>
          <p:nvSpPr>
            <p:cNvPr id="16" name="Rectangle 15">
              <a:extLst>
                <a:ext uri="{FF2B5EF4-FFF2-40B4-BE49-F238E27FC236}">
                  <a16:creationId xmlns:a16="http://schemas.microsoft.com/office/drawing/2014/main" id="{40FDF174-15F8-4ADF-9995-82EF26C4E7B0}"/>
                </a:ext>
              </a:extLst>
            </p:cNvPr>
            <p:cNvSpPr/>
            <p:nvPr/>
          </p:nvSpPr>
          <p:spPr>
            <a:xfrm>
              <a:off x="755650" y="366276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64" name="TextBox 16">
              <a:extLst>
                <a:ext uri="{FF2B5EF4-FFF2-40B4-BE49-F238E27FC236}">
                  <a16:creationId xmlns:a16="http://schemas.microsoft.com/office/drawing/2014/main" id="{596BC9AA-16C6-0C7D-15C1-BF380846625B}"/>
                </a:ext>
              </a:extLst>
            </p:cNvPr>
            <p:cNvSpPr txBox="1">
              <a:spLocks noChangeArrowheads="1"/>
            </p:cNvSpPr>
            <p:nvPr/>
          </p:nvSpPr>
          <p:spPr bwMode="auto">
            <a:xfrm>
              <a:off x="1417955" y="373098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cereal</a:t>
              </a:r>
              <a:endParaRPr lang="en-GB" altLang="en-US" sz="3600">
                <a:solidFill>
                  <a:schemeClr val="bg1"/>
                </a:solidFill>
              </a:endParaRPr>
            </a:p>
          </p:txBody>
        </p:sp>
      </p:grpSp>
      <p:grpSp>
        <p:nvGrpSpPr>
          <p:cNvPr id="18" name="Group 17">
            <a:extLst>
              <a:ext uri="{FF2B5EF4-FFF2-40B4-BE49-F238E27FC236}">
                <a16:creationId xmlns:a16="http://schemas.microsoft.com/office/drawing/2014/main" id="{A18F9003-BD22-CE88-7804-EBFF5DB39987}"/>
              </a:ext>
            </a:extLst>
          </p:cNvPr>
          <p:cNvGrpSpPr>
            <a:grpSpLocks/>
          </p:cNvGrpSpPr>
          <p:nvPr/>
        </p:nvGrpSpPr>
        <p:grpSpPr bwMode="auto">
          <a:xfrm>
            <a:off x="2492375" y="5395913"/>
            <a:ext cx="2489200" cy="558800"/>
            <a:chOff x="755650" y="3662760"/>
            <a:chExt cx="2489200" cy="558800"/>
          </a:xfrm>
        </p:grpSpPr>
        <p:sp>
          <p:nvSpPr>
            <p:cNvPr id="19" name="Rectangle 18">
              <a:extLst>
                <a:ext uri="{FF2B5EF4-FFF2-40B4-BE49-F238E27FC236}">
                  <a16:creationId xmlns:a16="http://schemas.microsoft.com/office/drawing/2014/main" id="{6042146F-4AAE-459C-A734-B1F7D955E5A3}"/>
                </a:ext>
              </a:extLst>
            </p:cNvPr>
            <p:cNvSpPr/>
            <p:nvPr/>
          </p:nvSpPr>
          <p:spPr>
            <a:xfrm>
              <a:off x="755650" y="366276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62" name="TextBox 19">
              <a:extLst>
                <a:ext uri="{FF2B5EF4-FFF2-40B4-BE49-F238E27FC236}">
                  <a16:creationId xmlns:a16="http://schemas.microsoft.com/office/drawing/2014/main" id="{35E7326B-CA62-8436-50BB-F3CF4EE89F13}"/>
                </a:ext>
              </a:extLst>
            </p:cNvPr>
            <p:cNvSpPr txBox="1">
              <a:spLocks noChangeArrowheads="1"/>
            </p:cNvSpPr>
            <p:nvPr/>
          </p:nvSpPr>
          <p:spPr bwMode="auto">
            <a:xfrm>
              <a:off x="1086802" y="3730980"/>
              <a:ext cx="182689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compliment</a:t>
              </a:r>
              <a:endParaRPr lang="en-GB" altLang="en-US" sz="3600">
                <a:solidFill>
                  <a:schemeClr val="bg1"/>
                </a:solidFill>
              </a:endParaRPr>
            </a:p>
          </p:txBody>
        </p:sp>
      </p:grpSp>
      <p:grpSp>
        <p:nvGrpSpPr>
          <p:cNvPr id="21" name="Group 20">
            <a:extLst>
              <a:ext uri="{FF2B5EF4-FFF2-40B4-BE49-F238E27FC236}">
                <a16:creationId xmlns:a16="http://schemas.microsoft.com/office/drawing/2014/main" id="{B7F46434-7EFA-5E64-0EA6-AE280578130B}"/>
              </a:ext>
            </a:extLst>
          </p:cNvPr>
          <p:cNvGrpSpPr>
            <a:grpSpLocks/>
          </p:cNvGrpSpPr>
          <p:nvPr/>
        </p:nvGrpSpPr>
        <p:grpSpPr bwMode="auto">
          <a:xfrm>
            <a:off x="7240588" y="2035175"/>
            <a:ext cx="2489200" cy="558800"/>
            <a:chOff x="755650" y="2174240"/>
            <a:chExt cx="2489200" cy="558800"/>
          </a:xfrm>
        </p:grpSpPr>
        <p:sp>
          <p:nvSpPr>
            <p:cNvPr id="22" name="Rectangle 21">
              <a:extLst>
                <a:ext uri="{FF2B5EF4-FFF2-40B4-BE49-F238E27FC236}">
                  <a16:creationId xmlns:a16="http://schemas.microsoft.com/office/drawing/2014/main" id="{5F2C2BB2-07BD-42A3-AE98-59A74E6C1D0B}"/>
                </a:ext>
              </a:extLst>
            </p:cNvPr>
            <p:cNvSpPr/>
            <p:nvPr/>
          </p:nvSpPr>
          <p:spPr>
            <a:xfrm>
              <a:off x="755650" y="217424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60" name="TextBox 22">
              <a:extLst>
                <a:ext uri="{FF2B5EF4-FFF2-40B4-BE49-F238E27FC236}">
                  <a16:creationId xmlns:a16="http://schemas.microsoft.com/office/drawing/2014/main" id="{685803F6-2090-FDF1-3C84-2D7BE5246E69}"/>
                </a:ext>
              </a:extLst>
            </p:cNvPr>
            <p:cNvSpPr txBox="1">
              <a:spLocks noChangeArrowheads="1"/>
            </p:cNvSpPr>
            <p:nvPr/>
          </p:nvSpPr>
          <p:spPr bwMode="auto">
            <a:xfrm>
              <a:off x="1086801" y="2242460"/>
              <a:ext cx="182689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complement</a:t>
              </a:r>
              <a:endParaRPr lang="en-GB" altLang="en-US" sz="3600">
                <a:solidFill>
                  <a:schemeClr val="bg1"/>
                </a:solidFill>
              </a:endParaRPr>
            </a:p>
          </p:txBody>
        </p:sp>
      </p:grpSp>
      <p:grpSp>
        <p:nvGrpSpPr>
          <p:cNvPr id="24" name="Group 23">
            <a:extLst>
              <a:ext uri="{FF2B5EF4-FFF2-40B4-BE49-F238E27FC236}">
                <a16:creationId xmlns:a16="http://schemas.microsoft.com/office/drawing/2014/main" id="{213A7866-BF70-8B84-EBEA-D92E96CC702B}"/>
              </a:ext>
            </a:extLst>
          </p:cNvPr>
          <p:cNvGrpSpPr>
            <a:grpSpLocks/>
          </p:cNvGrpSpPr>
          <p:nvPr/>
        </p:nvGrpSpPr>
        <p:grpSpPr bwMode="auto">
          <a:xfrm>
            <a:off x="7240588" y="2874963"/>
            <a:ext cx="2489200" cy="558800"/>
            <a:chOff x="755650" y="2918500"/>
            <a:chExt cx="2489200" cy="558800"/>
          </a:xfrm>
        </p:grpSpPr>
        <p:sp>
          <p:nvSpPr>
            <p:cNvPr id="25" name="Rectangle 24">
              <a:extLst>
                <a:ext uri="{FF2B5EF4-FFF2-40B4-BE49-F238E27FC236}">
                  <a16:creationId xmlns:a16="http://schemas.microsoft.com/office/drawing/2014/main" id="{326E1334-CEED-4B15-8729-F7C66BF135A2}"/>
                </a:ext>
              </a:extLst>
            </p:cNvPr>
            <p:cNvSpPr/>
            <p:nvPr/>
          </p:nvSpPr>
          <p:spPr>
            <a:xfrm>
              <a:off x="755650" y="291850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58" name="TextBox 25">
              <a:extLst>
                <a:ext uri="{FF2B5EF4-FFF2-40B4-BE49-F238E27FC236}">
                  <a16:creationId xmlns:a16="http://schemas.microsoft.com/office/drawing/2014/main" id="{9046CE01-60DC-7668-4541-1BA4A14DCC1B}"/>
                </a:ext>
              </a:extLst>
            </p:cNvPr>
            <p:cNvSpPr txBox="1">
              <a:spLocks noChangeArrowheads="1"/>
            </p:cNvSpPr>
            <p:nvPr/>
          </p:nvSpPr>
          <p:spPr bwMode="auto">
            <a:xfrm>
              <a:off x="1417955" y="298672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bridle</a:t>
              </a:r>
              <a:endParaRPr lang="en-GB" altLang="en-US" sz="3600">
                <a:solidFill>
                  <a:schemeClr val="bg1"/>
                </a:solidFill>
              </a:endParaRPr>
            </a:p>
          </p:txBody>
        </p:sp>
      </p:grpSp>
      <p:grpSp>
        <p:nvGrpSpPr>
          <p:cNvPr id="27" name="Group 26">
            <a:extLst>
              <a:ext uri="{FF2B5EF4-FFF2-40B4-BE49-F238E27FC236}">
                <a16:creationId xmlns:a16="http://schemas.microsoft.com/office/drawing/2014/main" id="{45512362-84D0-4BF4-6878-8E5323AD5C72}"/>
              </a:ext>
            </a:extLst>
          </p:cNvPr>
          <p:cNvGrpSpPr>
            <a:grpSpLocks/>
          </p:cNvGrpSpPr>
          <p:nvPr/>
        </p:nvGrpSpPr>
        <p:grpSpPr bwMode="auto">
          <a:xfrm>
            <a:off x="7240588" y="3714750"/>
            <a:ext cx="2489200" cy="558800"/>
            <a:chOff x="755650" y="3662760"/>
            <a:chExt cx="2489200" cy="558800"/>
          </a:xfrm>
        </p:grpSpPr>
        <p:sp>
          <p:nvSpPr>
            <p:cNvPr id="28" name="Rectangle 27">
              <a:extLst>
                <a:ext uri="{FF2B5EF4-FFF2-40B4-BE49-F238E27FC236}">
                  <a16:creationId xmlns:a16="http://schemas.microsoft.com/office/drawing/2014/main" id="{0E2E0197-B9D2-4E18-BAC8-97BD5B6D60E7}"/>
                </a:ext>
              </a:extLst>
            </p:cNvPr>
            <p:cNvSpPr/>
            <p:nvPr/>
          </p:nvSpPr>
          <p:spPr>
            <a:xfrm>
              <a:off x="755650" y="366276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56" name="TextBox 28">
              <a:extLst>
                <a:ext uri="{FF2B5EF4-FFF2-40B4-BE49-F238E27FC236}">
                  <a16:creationId xmlns:a16="http://schemas.microsoft.com/office/drawing/2014/main" id="{A2E1859E-820D-183F-6C18-7A1B65795BD4}"/>
                </a:ext>
              </a:extLst>
            </p:cNvPr>
            <p:cNvSpPr txBox="1">
              <a:spLocks noChangeArrowheads="1"/>
            </p:cNvSpPr>
            <p:nvPr/>
          </p:nvSpPr>
          <p:spPr bwMode="auto">
            <a:xfrm>
              <a:off x="1417955" y="373098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assent</a:t>
              </a:r>
              <a:endParaRPr lang="en-GB" altLang="en-US" sz="3600">
                <a:solidFill>
                  <a:schemeClr val="bg1"/>
                </a:solidFill>
              </a:endParaRPr>
            </a:p>
          </p:txBody>
        </p:sp>
      </p:grpSp>
      <p:grpSp>
        <p:nvGrpSpPr>
          <p:cNvPr id="30" name="Group 29">
            <a:extLst>
              <a:ext uri="{FF2B5EF4-FFF2-40B4-BE49-F238E27FC236}">
                <a16:creationId xmlns:a16="http://schemas.microsoft.com/office/drawing/2014/main" id="{296A2C3D-0ADC-F004-1932-C2B7F6610CC6}"/>
              </a:ext>
            </a:extLst>
          </p:cNvPr>
          <p:cNvGrpSpPr>
            <a:grpSpLocks/>
          </p:cNvGrpSpPr>
          <p:nvPr/>
        </p:nvGrpSpPr>
        <p:grpSpPr bwMode="auto">
          <a:xfrm>
            <a:off x="7240588" y="4554538"/>
            <a:ext cx="2489200" cy="558800"/>
            <a:chOff x="755650" y="3662760"/>
            <a:chExt cx="2489200" cy="558800"/>
          </a:xfrm>
        </p:grpSpPr>
        <p:sp>
          <p:nvSpPr>
            <p:cNvPr id="31" name="Rectangle 30">
              <a:extLst>
                <a:ext uri="{FF2B5EF4-FFF2-40B4-BE49-F238E27FC236}">
                  <a16:creationId xmlns:a16="http://schemas.microsoft.com/office/drawing/2014/main" id="{47E5B0DC-E550-44E4-BD9D-EC0BAAE4D74C}"/>
                </a:ext>
              </a:extLst>
            </p:cNvPr>
            <p:cNvSpPr/>
            <p:nvPr/>
          </p:nvSpPr>
          <p:spPr>
            <a:xfrm>
              <a:off x="755650" y="366276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54" name="TextBox 31">
              <a:extLst>
                <a:ext uri="{FF2B5EF4-FFF2-40B4-BE49-F238E27FC236}">
                  <a16:creationId xmlns:a16="http://schemas.microsoft.com/office/drawing/2014/main" id="{62C16900-BE20-E418-C849-F152B02FB3A7}"/>
                </a:ext>
              </a:extLst>
            </p:cNvPr>
            <p:cNvSpPr txBox="1">
              <a:spLocks noChangeArrowheads="1"/>
            </p:cNvSpPr>
            <p:nvPr/>
          </p:nvSpPr>
          <p:spPr bwMode="auto">
            <a:xfrm>
              <a:off x="1417955" y="3730980"/>
              <a:ext cx="11645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altar</a:t>
              </a:r>
              <a:endParaRPr lang="en-GB" altLang="en-US" sz="3600">
                <a:solidFill>
                  <a:schemeClr val="bg1"/>
                </a:solidFill>
              </a:endParaRPr>
            </a:p>
          </p:txBody>
        </p:sp>
      </p:grpSp>
      <p:grpSp>
        <p:nvGrpSpPr>
          <p:cNvPr id="33" name="Group 32">
            <a:extLst>
              <a:ext uri="{FF2B5EF4-FFF2-40B4-BE49-F238E27FC236}">
                <a16:creationId xmlns:a16="http://schemas.microsoft.com/office/drawing/2014/main" id="{B25A82F2-E959-9BB5-69E5-E26220D92FA6}"/>
              </a:ext>
            </a:extLst>
          </p:cNvPr>
          <p:cNvGrpSpPr>
            <a:grpSpLocks/>
          </p:cNvGrpSpPr>
          <p:nvPr/>
        </p:nvGrpSpPr>
        <p:grpSpPr bwMode="auto">
          <a:xfrm>
            <a:off x="7240588" y="5395913"/>
            <a:ext cx="2489200" cy="558800"/>
            <a:chOff x="755650" y="3662760"/>
            <a:chExt cx="2489200" cy="558800"/>
          </a:xfrm>
        </p:grpSpPr>
        <p:sp>
          <p:nvSpPr>
            <p:cNvPr id="34" name="Rectangle 33">
              <a:extLst>
                <a:ext uri="{FF2B5EF4-FFF2-40B4-BE49-F238E27FC236}">
                  <a16:creationId xmlns:a16="http://schemas.microsoft.com/office/drawing/2014/main" id="{2988F6E9-F625-4638-8F3E-2F4CF4CA482F}"/>
                </a:ext>
              </a:extLst>
            </p:cNvPr>
            <p:cNvSpPr/>
            <p:nvPr/>
          </p:nvSpPr>
          <p:spPr>
            <a:xfrm>
              <a:off x="755650" y="3662760"/>
              <a:ext cx="248920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52" name="TextBox 34">
              <a:extLst>
                <a:ext uri="{FF2B5EF4-FFF2-40B4-BE49-F238E27FC236}">
                  <a16:creationId xmlns:a16="http://schemas.microsoft.com/office/drawing/2014/main" id="{2F5DFBED-2D8B-65CD-3114-8C3D0BB1E9BA}"/>
                </a:ext>
              </a:extLst>
            </p:cNvPr>
            <p:cNvSpPr txBox="1">
              <a:spLocks noChangeArrowheads="1"/>
            </p:cNvSpPr>
            <p:nvPr/>
          </p:nvSpPr>
          <p:spPr bwMode="auto">
            <a:xfrm>
              <a:off x="1086802" y="3730980"/>
              <a:ext cx="182689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400">
                  <a:solidFill>
                    <a:schemeClr val="bg1"/>
                  </a:solidFill>
                </a:rPr>
                <a:t>serial</a:t>
              </a:r>
              <a:endParaRPr lang="en-GB" altLang="en-US" sz="3600">
                <a:solidFill>
                  <a:schemeClr val="bg1"/>
                </a:solidFill>
              </a:endParaRPr>
            </a:p>
          </p:txBody>
        </p:sp>
      </p:grpSp>
      <p:cxnSp>
        <p:nvCxnSpPr>
          <p:cNvPr id="14" name="Straight Arrow Connector 13">
            <a:extLst>
              <a:ext uri="{FF2B5EF4-FFF2-40B4-BE49-F238E27FC236}">
                <a16:creationId xmlns:a16="http://schemas.microsoft.com/office/drawing/2014/main" id="{D9BD1D52-4BE7-40D0-AAF8-9AA8682615C2}"/>
              </a:ext>
            </a:extLst>
          </p:cNvPr>
          <p:cNvCxnSpPr>
            <a:stCxn id="2" idx="3"/>
            <a:endCxn id="31" idx="1"/>
          </p:cNvCxnSpPr>
          <p:nvPr/>
        </p:nvCxnSpPr>
        <p:spPr>
          <a:xfrm>
            <a:off x="4981576" y="2314576"/>
            <a:ext cx="2259013" cy="251936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9AFA7CE6-BC1F-4FA0-880C-8B9B3886FB82}"/>
              </a:ext>
            </a:extLst>
          </p:cNvPr>
          <p:cNvCxnSpPr>
            <a:stCxn id="19" idx="3"/>
            <a:endCxn id="22" idx="1"/>
          </p:cNvCxnSpPr>
          <p:nvPr/>
        </p:nvCxnSpPr>
        <p:spPr>
          <a:xfrm flipV="1">
            <a:off x="4981576" y="2314575"/>
            <a:ext cx="2259013" cy="33607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BBC28217-E97B-47D3-B74E-9EE4E84A48C3}"/>
              </a:ext>
            </a:extLst>
          </p:cNvPr>
          <p:cNvCxnSpPr>
            <a:stCxn id="8" idx="3"/>
            <a:endCxn id="28" idx="1"/>
          </p:cNvCxnSpPr>
          <p:nvPr/>
        </p:nvCxnSpPr>
        <p:spPr>
          <a:xfrm>
            <a:off x="4981576" y="3154364"/>
            <a:ext cx="2259013" cy="839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BC1E40F9-C22B-4145-8F3A-31775A8A81E3}"/>
              </a:ext>
            </a:extLst>
          </p:cNvPr>
          <p:cNvCxnSpPr>
            <a:stCxn id="11" idx="3"/>
            <a:endCxn id="25" idx="1"/>
          </p:cNvCxnSpPr>
          <p:nvPr/>
        </p:nvCxnSpPr>
        <p:spPr>
          <a:xfrm flipV="1">
            <a:off x="4981576" y="3154364"/>
            <a:ext cx="2259013" cy="839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E06C6A3C-5A70-46CC-8E88-A27603CA9BDC}"/>
              </a:ext>
            </a:extLst>
          </p:cNvPr>
          <p:cNvCxnSpPr>
            <a:stCxn id="16" idx="3"/>
            <a:endCxn id="34" idx="1"/>
          </p:cNvCxnSpPr>
          <p:nvPr/>
        </p:nvCxnSpPr>
        <p:spPr>
          <a:xfrm>
            <a:off x="4981576" y="4833939"/>
            <a:ext cx="2259013" cy="8413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left)">
                                      <p:cBhvr>
                                        <p:cTn id="51" dur="500"/>
                                        <p:tgtEl>
                                          <p:spTgt spid="4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8</a:t>
            </a:r>
            <a:endParaRPr sz="2400">
              <a:latin typeface="Sassoon Sans Rg" pitchFamily="50" charset="0"/>
              <a:cs typeface="Arial"/>
            </a:endParaRPr>
          </a:p>
        </p:txBody>
      </p:sp>
      <p:grpSp>
        <p:nvGrpSpPr>
          <p:cNvPr id="3" name="object 3"/>
          <p:cNvGrpSpPr/>
          <p:nvPr/>
        </p:nvGrpSpPr>
        <p:grpSpPr>
          <a:xfrm>
            <a:off x="3359359" y="169619"/>
            <a:ext cx="5473700" cy="755650"/>
            <a:chOff x="3359359" y="169619"/>
            <a:chExt cx="5473700" cy="755650"/>
          </a:xfrm>
        </p:grpSpPr>
        <p:sp>
          <p:nvSpPr>
            <p:cNvPr id="4" name="object 4"/>
            <p:cNvSpPr/>
            <p:nvPr/>
          </p:nvSpPr>
          <p:spPr>
            <a:xfrm>
              <a:off x="3365709" y="175969"/>
              <a:ext cx="5461000" cy="742950"/>
            </a:xfrm>
            <a:custGeom>
              <a:avLst/>
              <a:gdLst/>
              <a:ahLst/>
              <a:cxnLst/>
              <a:rect l="l" t="t" r="r" b="b"/>
              <a:pathLst>
                <a:path w="5461000" h="742950">
                  <a:moveTo>
                    <a:pt x="542248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5422480" y="742441"/>
                  </a:lnTo>
                  <a:lnTo>
                    <a:pt x="5437274" y="739435"/>
                  </a:lnTo>
                  <a:lnTo>
                    <a:pt x="5449389" y="731250"/>
                  </a:lnTo>
                  <a:lnTo>
                    <a:pt x="5457574" y="719135"/>
                  </a:lnTo>
                  <a:lnTo>
                    <a:pt x="5460580" y="704341"/>
                  </a:lnTo>
                  <a:lnTo>
                    <a:pt x="5460580" y="38099"/>
                  </a:lnTo>
                  <a:lnTo>
                    <a:pt x="5457574" y="23306"/>
                  </a:lnTo>
                  <a:lnTo>
                    <a:pt x="5449389" y="11191"/>
                  </a:lnTo>
                  <a:lnTo>
                    <a:pt x="5437274" y="3006"/>
                  </a:lnTo>
                  <a:lnTo>
                    <a:pt x="5422480" y="0"/>
                  </a:lnTo>
                  <a:close/>
                </a:path>
              </a:pathLst>
            </a:custGeom>
            <a:solidFill>
              <a:srgbClr val="FBD385"/>
            </a:solidFill>
          </p:spPr>
          <p:txBody>
            <a:bodyPr wrap="square" lIns="0" tIns="0" rIns="0" bIns="0" rtlCol="0"/>
            <a:lstStyle/>
            <a:p>
              <a:endParaRPr/>
            </a:p>
          </p:txBody>
        </p:sp>
        <p:sp>
          <p:nvSpPr>
            <p:cNvPr id="5" name="object 5"/>
            <p:cNvSpPr/>
            <p:nvPr/>
          </p:nvSpPr>
          <p:spPr>
            <a:xfrm>
              <a:off x="3365709" y="175969"/>
              <a:ext cx="5461000" cy="742950"/>
            </a:xfrm>
            <a:custGeom>
              <a:avLst/>
              <a:gdLst/>
              <a:ahLst/>
              <a:cxnLst/>
              <a:rect l="l" t="t" r="r" b="b"/>
              <a:pathLst>
                <a:path w="5461000" h="742950">
                  <a:moveTo>
                    <a:pt x="542248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5422480" y="0"/>
                  </a:lnTo>
                  <a:lnTo>
                    <a:pt x="5437274" y="3006"/>
                  </a:lnTo>
                  <a:lnTo>
                    <a:pt x="5449389" y="11191"/>
                  </a:lnTo>
                  <a:lnTo>
                    <a:pt x="5457574" y="23306"/>
                  </a:lnTo>
                  <a:lnTo>
                    <a:pt x="5460580" y="38099"/>
                  </a:lnTo>
                  <a:lnTo>
                    <a:pt x="5460580" y="704341"/>
                  </a:lnTo>
                  <a:lnTo>
                    <a:pt x="5457574" y="719135"/>
                  </a:lnTo>
                  <a:lnTo>
                    <a:pt x="5449389" y="731250"/>
                  </a:lnTo>
                  <a:lnTo>
                    <a:pt x="5437274" y="739435"/>
                  </a:lnTo>
                  <a:lnTo>
                    <a:pt x="5422480" y="742441"/>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3377655" y="248920"/>
            <a:ext cx="5436870" cy="589280"/>
          </a:xfrm>
          <a:prstGeom prst="rect">
            <a:avLst/>
          </a:prstGeom>
        </p:spPr>
        <p:txBody>
          <a:bodyPr vert="horz" wrap="square" lIns="0" tIns="12700" rIns="0" bIns="0" rtlCol="0">
            <a:spAutoFit/>
          </a:bodyPr>
          <a:lstStyle/>
          <a:p>
            <a:pPr marL="302260">
              <a:lnSpc>
                <a:spcPct val="100000"/>
              </a:lnSpc>
              <a:spcBef>
                <a:spcPts val="100"/>
              </a:spcBef>
            </a:pPr>
            <a:r>
              <a:rPr dirty="0">
                <a:latin typeface="Sassoon Sans Rg" pitchFamily="50" charset="0"/>
              </a:rPr>
              <a:t>What did we find out?</a:t>
            </a:r>
          </a:p>
        </p:txBody>
      </p:sp>
      <p:grpSp>
        <p:nvGrpSpPr>
          <p:cNvPr id="7" name="object 7"/>
          <p:cNvGrpSpPr/>
          <p:nvPr/>
        </p:nvGrpSpPr>
        <p:grpSpPr>
          <a:xfrm>
            <a:off x="986652" y="1240311"/>
            <a:ext cx="10266045" cy="2560320"/>
            <a:chOff x="986652" y="1240311"/>
            <a:chExt cx="10266045" cy="2560320"/>
          </a:xfrm>
        </p:grpSpPr>
        <p:sp>
          <p:nvSpPr>
            <p:cNvPr id="8" name="object 8"/>
            <p:cNvSpPr/>
            <p:nvPr/>
          </p:nvSpPr>
          <p:spPr>
            <a:xfrm>
              <a:off x="993002" y="1246661"/>
              <a:ext cx="10253345" cy="2547620"/>
            </a:xfrm>
            <a:custGeom>
              <a:avLst/>
              <a:gdLst/>
              <a:ahLst/>
              <a:cxnLst/>
              <a:rect l="l" t="t" r="r" b="b"/>
              <a:pathLst>
                <a:path w="10253345" h="2547620">
                  <a:moveTo>
                    <a:pt x="10215194" y="0"/>
                  </a:moveTo>
                  <a:lnTo>
                    <a:pt x="38100" y="0"/>
                  </a:lnTo>
                  <a:lnTo>
                    <a:pt x="23268" y="2993"/>
                  </a:lnTo>
                  <a:lnTo>
                    <a:pt x="11158" y="11158"/>
                  </a:lnTo>
                  <a:lnTo>
                    <a:pt x="2993" y="23268"/>
                  </a:lnTo>
                  <a:lnTo>
                    <a:pt x="0" y="38100"/>
                  </a:lnTo>
                  <a:lnTo>
                    <a:pt x="0" y="2509380"/>
                  </a:lnTo>
                  <a:lnTo>
                    <a:pt x="2993" y="2524211"/>
                  </a:lnTo>
                  <a:lnTo>
                    <a:pt x="11158" y="2536321"/>
                  </a:lnTo>
                  <a:lnTo>
                    <a:pt x="23268" y="2544486"/>
                  </a:lnTo>
                  <a:lnTo>
                    <a:pt x="38100" y="2547480"/>
                  </a:lnTo>
                  <a:lnTo>
                    <a:pt x="10215194" y="2547480"/>
                  </a:lnTo>
                  <a:lnTo>
                    <a:pt x="10230025" y="2544486"/>
                  </a:lnTo>
                  <a:lnTo>
                    <a:pt x="10242135" y="2536321"/>
                  </a:lnTo>
                  <a:lnTo>
                    <a:pt x="10250300" y="2524211"/>
                  </a:lnTo>
                  <a:lnTo>
                    <a:pt x="10253294" y="2509380"/>
                  </a:lnTo>
                  <a:lnTo>
                    <a:pt x="10253294" y="38100"/>
                  </a:lnTo>
                  <a:lnTo>
                    <a:pt x="10250300" y="23268"/>
                  </a:lnTo>
                  <a:lnTo>
                    <a:pt x="10242135" y="11158"/>
                  </a:lnTo>
                  <a:lnTo>
                    <a:pt x="10230025" y="2993"/>
                  </a:lnTo>
                  <a:lnTo>
                    <a:pt x="10215194" y="0"/>
                  </a:lnTo>
                  <a:close/>
                </a:path>
              </a:pathLst>
            </a:custGeom>
            <a:solidFill>
              <a:srgbClr val="FBD385"/>
            </a:solidFill>
          </p:spPr>
          <p:txBody>
            <a:bodyPr wrap="square" lIns="0" tIns="0" rIns="0" bIns="0" rtlCol="0"/>
            <a:lstStyle/>
            <a:p>
              <a:endParaRPr/>
            </a:p>
          </p:txBody>
        </p:sp>
        <p:sp>
          <p:nvSpPr>
            <p:cNvPr id="9" name="object 9"/>
            <p:cNvSpPr/>
            <p:nvPr/>
          </p:nvSpPr>
          <p:spPr>
            <a:xfrm>
              <a:off x="993002" y="1246661"/>
              <a:ext cx="10253345" cy="2547620"/>
            </a:xfrm>
            <a:custGeom>
              <a:avLst/>
              <a:gdLst/>
              <a:ahLst/>
              <a:cxnLst/>
              <a:rect l="l" t="t" r="r" b="b"/>
              <a:pathLst>
                <a:path w="10253345" h="2547620">
                  <a:moveTo>
                    <a:pt x="10215194" y="2547480"/>
                  </a:moveTo>
                  <a:lnTo>
                    <a:pt x="38100" y="2547480"/>
                  </a:lnTo>
                  <a:lnTo>
                    <a:pt x="23268" y="2544486"/>
                  </a:lnTo>
                  <a:lnTo>
                    <a:pt x="11158" y="2536321"/>
                  </a:lnTo>
                  <a:lnTo>
                    <a:pt x="2993" y="2524211"/>
                  </a:lnTo>
                  <a:lnTo>
                    <a:pt x="0" y="2509380"/>
                  </a:lnTo>
                  <a:lnTo>
                    <a:pt x="0" y="38100"/>
                  </a:lnTo>
                  <a:lnTo>
                    <a:pt x="2993" y="23268"/>
                  </a:lnTo>
                  <a:lnTo>
                    <a:pt x="11158" y="11158"/>
                  </a:lnTo>
                  <a:lnTo>
                    <a:pt x="23268" y="2993"/>
                  </a:lnTo>
                  <a:lnTo>
                    <a:pt x="38100" y="0"/>
                  </a:lnTo>
                  <a:lnTo>
                    <a:pt x="10215194" y="0"/>
                  </a:lnTo>
                  <a:lnTo>
                    <a:pt x="10230025" y="2993"/>
                  </a:lnTo>
                  <a:lnTo>
                    <a:pt x="10242135" y="11158"/>
                  </a:lnTo>
                  <a:lnTo>
                    <a:pt x="10250300" y="23268"/>
                  </a:lnTo>
                  <a:lnTo>
                    <a:pt x="10253294" y="38100"/>
                  </a:lnTo>
                  <a:lnTo>
                    <a:pt x="10253294" y="2509380"/>
                  </a:lnTo>
                  <a:lnTo>
                    <a:pt x="10250300" y="2524211"/>
                  </a:lnTo>
                  <a:lnTo>
                    <a:pt x="10242135" y="2536321"/>
                  </a:lnTo>
                  <a:lnTo>
                    <a:pt x="10230025" y="2544486"/>
                  </a:lnTo>
                  <a:lnTo>
                    <a:pt x="10215194" y="254748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3352800" y="1398296"/>
            <a:ext cx="5623622" cy="1918474"/>
          </a:xfrm>
          <a:prstGeom prst="rect">
            <a:avLst/>
          </a:prstGeom>
        </p:spPr>
        <p:txBody>
          <a:bodyPr vert="horz" wrap="square" lIns="0" tIns="12700" rIns="0" bIns="0" rtlCol="0">
            <a:spAutoFit/>
          </a:bodyPr>
          <a:lstStyle/>
          <a:p>
            <a:pPr marL="138430" marR="131445" algn="ctr">
              <a:lnSpc>
                <a:spcPct val="129000"/>
              </a:lnSpc>
              <a:spcBef>
                <a:spcPts val="100"/>
              </a:spcBef>
            </a:pPr>
            <a:r>
              <a:rPr sz="2400" dirty="0">
                <a:solidFill>
                  <a:srgbClr val="1B283D"/>
                </a:solidFill>
                <a:latin typeface="Sassoon Sans Rg" pitchFamily="50" charset="0"/>
                <a:cs typeface="Arial MT"/>
              </a:rPr>
              <a:t>Find yourself a partner who wasn’t in your  investigation group.</a:t>
            </a:r>
            <a:endParaRPr sz="2400">
              <a:latin typeface="Sassoon Sans Rg" pitchFamily="50" charset="0"/>
              <a:cs typeface="Arial MT"/>
            </a:endParaRPr>
          </a:p>
          <a:p>
            <a:pPr marL="12700" marR="5080" algn="ctr">
              <a:lnSpc>
                <a:spcPct val="129000"/>
              </a:lnSpc>
            </a:pPr>
            <a:r>
              <a:rPr sz="2400" b="1" dirty="0">
                <a:solidFill>
                  <a:srgbClr val="1B283D"/>
                </a:solidFill>
                <a:latin typeface="Sassoon Sans Rg" pitchFamily="50" charset="0"/>
                <a:cs typeface="Arial"/>
              </a:rPr>
              <a:t>Explain </a:t>
            </a:r>
            <a:r>
              <a:rPr sz="2400" dirty="0">
                <a:solidFill>
                  <a:srgbClr val="1B283D"/>
                </a:solidFill>
                <a:latin typeface="Sassoon Sans Rg" pitchFamily="50" charset="0"/>
                <a:cs typeface="Arial MT"/>
              </a:rPr>
              <a:t>to them what your group found out  about the Sun using </a:t>
            </a:r>
            <a:r>
              <a:rPr sz="2400" b="1" dirty="0">
                <a:solidFill>
                  <a:srgbClr val="1B283D"/>
                </a:solidFill>
                <a:latin typeface="Sassoon Sans Rg" pitchFamily="50" charset="0"/>
                <a:cs typeface="Arial"/>
              </a:rPr>
              <a:t>scientific vocabulary</a:t>
            </a:r>
            <a:r>
              <a:rPr sz="2400" dirty="0">
                <a:solidFill>
                  <a:srgbClr val="1B283D"/>
                </a:solidFill>
                <a:latin typeface="Sassoon Sans Rg" pitchFamily="50" charset="0"/>
                <a:cs typeface="Arial MT"/>
              </a:rPr>
              <a:t>.</a:t>
            </a:r>
            <a:endParaRPr sz="2400" dirty="0">
              <a:latin typeface="Sassoon Sans Rg" pitchFamily="50" charset="0"/>
              <a:cs typeface="Arial MT"/>
            </a:endParaRPr>
          </a:p>
        </p:txBody>
      </p:sp>
      <p:grpSp>
        <p:nvGrpSpPr>
          <p:cNvPr id="11" name="object 11"/>
          <p:cNvGrpSpPr/>
          <p:nvPr/>
        </p:nvGrpSpPr>
        <p:grpSpPr>
          <a:xfrm>
            <a:off x="8674757" y="796023"/>
            <a:ext cx="3338195" cy="6062345"/>
            <a:chOff x="8674757" y="796023"/>
            <a:chExt cx="3338195" cy="6062345"/>
          </a:xfrm>
        </p:grpSpPr>
        <p:pic>
          <p:nvPicPr>
            <p:cNvPr id="12" name="object 12"/>
            <p:cNvPicPr/>
            <p:nvPr/>
          </p:nvPicPr>
          <p:blipFill>
            <a:blip r:embed="rId2" cstate="print"/>
            <a:stretch>
              <a:fillRect/>
            </a:stretch>
          </p:blipFill>
          <p:spPr>
            <a:xfrm>
              <a:off x="9754158" y="796023"/>
              <a:ext cx="2258385" cy="6061976"/>
            </a:xfrm>
            <a:prstGeom prst="rect">
              <a:avLst/>
            </a:prstGeom>
          </p:spPr>
        </p:pic>
        <p:pic>
          <p:nvPicPr>
            <p:cNvPr id="13" name="object 13"/>
            <p:cNvPicPr/>
            <p:nvPr/>
          </p:nvPicPr>
          <p:blipFill>
            <a:blip r:embed="rId3" cstate="print"/>
            <a:stretch>
              <a:fillRect/>
            </a:stretch>
          </p:blipFill>
          <p:spPr>
            <a:xfrm>
              <a:off x="8674757" y="2259990"/>
              <a:ext cx="2732011" cy="4598009"/>
            </a:xfrm>
            <a:prstGeom prst="rect">
              <a:avLst/>
            </a:prstGeom>
          </p:spPr>
        </p:pic>
      </p:grpSp>
      <p:grpSp>
        <p:nvGrpSpPr>
          <p:cNvPr id="14" name="object 14"/>
          <p:cNvGrpSpPr/>
          <p:nvPr/>
        </p:nvGrpSpPr>
        <p:grpSpPr>
          <a:xfrm>
            <a:off x="0" y="796023"/>
            <a:ext cx="7507605" cy="6062345"/>
            <a:chOff x="0" y="796023"/>
            <a:chExt cx="7507605" cy="6062345"/>
          </a:xfrm>
        </p:grpSpPr>
        <p:pic>
          <p:nvPicPr>
            <p:cNvPr id="15" name="object 15"/>
            <p:cNvPicPr/>
            <p:nvPr/>
          </p:nvPicPr>
          <p:blipFill>
            <a:blip r:embed="rId4" cstate="print"/>
            <a:stretch>
              <a:fillRect/>
            </a:stretch>
          </p:blipFill>
          <p:spPr>
            <a:xfrm>
              <a:off x="0" y="796023"/>
              <a:ext cx="2785421" cy="6061976"/>
            </a:xfrm>
            <a:prstGeom prst="rect">
              <a:avLst/>
            </a:prstGeom>
          </p:spPr>
        </p:pic>
        <p:pic>
          <p:nvPicPr>
            <p:cNvPr id="16" name="object 16"/>
            <p:cNvPicPr/>
            <p:nvPr/>
          </p:nvPicPr>
          <p:blipFill>
            <a:blip r:embed="rId5" cstate="print"/>
            <a:stretch>
              <a:fillRect/>
            </a:stretch>
          </p:blipFill>
          <p:spPr>
            <a:xfrm>
              <a:off x="662520" y="2449983"/>
              <a:ext cx="2592249" cy="4408016"/>
            </a:xfrm>
            <a:prstGeom prst="rect">
              <a:avLst/>
            </a:prstGeom>
          </p:spPr>
        </p:pic>
        <p:pic>
          <p:nvPicPr>
            <p:cNvPr id="17" name="object 17"/>
            <p:cNvPicPr/>
            <p:nvPr/>
          </p:nvPicPr>
          <p:blipFill>
            <a:blip r:embed="rId6" cstate="print"/>
            <a:stretch>
              <a:fillRect/>
            </a:stretch>
          </p:blipFill>
          <p:spPr>
            <a:xfrm>
              <a:off x="4677273" y="3453968"/>
              <a:ext cx="2829798" cy="2829788"/>
            </a:xfrm>
            <a:prstGeom prst="rect">
              <a:avLst/>
            </a:prstGeom>
          </p:spPr>
        </p:pic>
      </p:grpSp>
    </p:spTree>
    <p:extLst>
      <p:ext uri="{BB962C8B-B14F-4D97-AF65-F5344CB8AC3E}">
        <p14:creationId xmlns:p14="http://schemas.microsoft.com/office/powerpoint/2010/main" val="2964325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5A383F-47EF-4023-463E-8EED4A456DA2}"/>
              </a:ext>
            </a:extLst>
          </p:cNvPr>
          <p:cNvPicPr>
            <a:picLocks noChangeAspect="1"/>
          </p:cNvPicPr>
          <p:nvPr/>
        </p:nvPicPr>
        <p:blipFill>
          <a:blip r:embed="rId2"/>
          <a:stretch>
            <a:fillRect/>
          </a:stretch>
        </p:blipFill>
        <p:spPr>
          <a:xfrm>
            <a:off x="415600" y="595122"/>
            <a:ext cx="7163421" cy="4511431"/>
          </a:xfrm>
          <a:prstGeom prst="rect">
            <a:avLst/>
          </a:prstGeom>
        </p:spPr>
      </p:pic>
    </p:spTree>
    <p:extLst>
      <p:ext uri="{BB962C8B-B14F-4D97-AF65-F5344CB8AC3E}">
        <p14:creationId xmlns:p14="http://schemas.microsoft.com/office/powerpoint/2010/main" val="432454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81990" y="46080"/>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20">
                <a:solidFill>
                  <a:srgbClr val="1B283D"/>
                </a:solidFill>
                <a:latin typeface="Sassoon Sans Rg" pitchFamily="50" charset="0"/>
                <a:cs typeface="Arial"/>
              </a:rPr>
              <a:t>9</a:t>
            </a:r>
            <a:endParaRPr sz="2400">
              <a:latin typeface="Sassoon Sans Rg" pitchFamily="50" charset="0"/>
              <a:cs typeface="Arial"/>
            </a:endParaRPr>
          </a:p>
        </p:txBody>
      </p:sp>
      <p:grpSp>
        <p:nvGrpSpPr>
          <p:cNvPr id="3" name="object 3"/>
          <p:cNvGrpSpPr/>
          <p:nvPr/>
        </p:nvGrpSpPr>
        <p:grpSpPr>
          <a:xfrm>
            <a:off x="1741864" y="169619"/>
            <a:ext cx="8708390" cy="3609340"/>
            <a:chOff x="1741864" y="169619"/>
            <a:chExt cx="8708390" cy="3609340"/>
          </a:xfrm>
        </p:grpSpPr>
        <p:sp>
          <p:nvSpPr>
            <p:cNvPr id="4" name="object 4"/>
            <p:cNvSpPr/>
            <p:nvPr/>
          </p:nvSpPr>
          <p:spPr>
            <a:xfrm>
              <a:off x="1748214" y="2259977"/>
              <a:ext cx="8695690" cy="1512570"/>
            </a:xfrm>
            <a:custGeom>
              <a:avLst/>
              <a:gdLst/>
              <a:ahLst/>
              <a:cxnLst/>
              <a:rect l="l" t="t" r="r" b="b"/>
              <a:pathLst>
                <a:path w="8695690" h="1512570">
                  <a:moveTo>
                    <a:pt x="8657475" y="0"/>
                  </a:moveTo>
                  <a:lnTo>
                    <a:pt x="38100" y="0"/>
                  </a:lnTo>
                  <a:lnTo>
                    <a:pt x="23268" y="2993"/>
                  </a:lnTo>
                  <a:lnTo>
                    <a:pt x="11158" y="11158"/>
                  </a:lnTo>
                  <a:lnTo>
                    <a:pt x="2993" y="23268"/>
                  </a:lnTo>
                  <a:lnTo>
                    <a:pt x="0" y="38099"/>
                  </a:lnTo>
                  <a:lnTo>
                    <a:pt x="0" y="1474419"/>
                  </a:lnTo>
                  <a:lnTo>
                    <a:pt x="2993" y="1489250"/>
                  </a:lnTo>
                  <a:lnTo>
                    <a:pt x="11158" y="1501360"/>
                  </a:lnTo>
                  <a:lnTo>
                    <a:pt x="23268" y="1509525"/>
                  </a:lnTo>
                  <a:lnTo>
                    <a:pt x="38100" y="1512519"/>
                  </a:lnTo>
                  <a:lnTo>
                    <a:pt x="8657475" y="1512519"/>
                  </a:lnTo>
                  <a:lnTo>
                    <a:pt x="8672306" y="1509525"/>
                  </a:lnTo>
                  <a:lnTo>
                    <a:pt x="8684417" y="1501360"/>
                  </a:lnTo>
                  <a:lnTo>
                    <a:pt x="8692581" y="1489250"/>
                  </a:lnTo>
                  <a:lnTo>
                    <a:pt x="8695575" y="1474419"/>
                  </a:lnTo>
                  <a:lnTo>
                    <a:pt x="8695575" y="38099"/>
                  </a:lnTo>
                  <a:lnTo>
                    <a:pt x="8692581" y="23268"/>
                  </a:lnTo>
                  <a:lnTo>
                    <a:pt x="8684417" y="11158"/>
                  </a:lnTo>
                  <a:lnTo>
                    <a:pt x="8672306" y="2993"/>
                  </a:lnTo>
                  <a:lnTo>
                    <a:pt x="8657475" y="0"/>
                  </a:lnTo>
                  <a:close/>
                </a:path>
              </a:pathLst>
            </a:custGeom>
            <a:solidFill>
              <a:srgbClr val="FBD385"/>
            </a:solidFill>
          </p:spPr>
          <p:txBody>
            <a:bodyPr wrap="square" lIns="0" tIns="0" rIns="0" bIns="0" rtlCol="0"/>
            <a:lstStyle/>
            <a:p>
              <a:endParaRPr/>
            </a:p>
          </p:txBody>
        </p:sp>
        <p:sp>
          <p:nvSpPr>
            <p:cNvPr id="5" name="object 5"/>
            <p:cNvSpPr/>
            <p:nvPr/>
          </p:nvSpPr>
          <p:spPr>
            <a:xfrm>
              <a:off x="1748214" y="2259977"/>
              <a:ext cx="8695690" cy="1512570"/>
            </a:xfrm>
            <a:custGeom>
              <a:avLst/>
              <a:gdLst/>
              <a:ahLst/>
              <a:cxnLst/>
              <a:rect l="l" t="t" r="r" b="b"/>
              <a:pathLst>
                <a:path w="8695690" h="1512570">
                  <a:moveTo>
                    <a:pt x="8657475" y="1512519"/>
                  </a:moveTo>
                  <a:lnTo>
                    <a:pt x="38100" y="1512519"/>
                  </a:lnTo>
                  <a:lnTo>
                    <a:pt x="23268" y="1509525"/>
                  </a:lnTo>
                  <a:lnTo>
                    <a:pt x="11158" y="1501360"/>
                  </a:lnTo>
                  <a:lnTo>
                    <a:pt x="2993" y="1489250"/>
                  </a:lnTo>
                  <a:lnTo>
                    <a:pt x="0" y="1474419"/>
                  </a:lnTo>
                  <a:lnTo>
                    <a:pt x="0" y="38099"/>
                  </a:lnTo>
                  <a:lnTo>
                    <a:pt x="2993" y="23268"/>
                  </a:lnTo>
                  <a:lnTo>
                    <a:pt x="11158" y="11158"/>
                  </a:lnTo>
                  <a:lnTo>
                    <a:pt x="23268" y="2993"/>
                  </a:lnTo>
                  <a:lnTo>
                    <a:pt x="38100" y="0"/>
                  </a:lnTo>
                  <a:lnTo>
                    <a:pt x="8657475" y="0"/>
                  </a:lnTo>
                  <a:lnTo>
                    <a:pt x="8672306" y="2993"/>
                  </a:lnTo>
                  <a:lnTo>
                    <a:pt x="8684417" y="11158"/>
                  </a:lnTo>
                  <a:lnTo>
                    <a:pt x="8692581" y="23268"/>
                  </a:lnTo>
                  <a:lnTo>
                    <a:pt x="8695575" y="38099"/>
                  </a:lnTo>
                  <a:lnTo>
                    <a:pt x="8695575" y="1474419"/>
                  </a:lnTo>
                  <a:lnTo>
                    <a:pt x="8692581" y="1489250"/>
                  </a:lnTo>
                  <a:lnTo>
                    <a:pt x="8684417" y="1501360"/>
                  </a:lnTo>
                  <a:lnTo>
                    <a:pt x="8672306" y="1509525"/>
                  </a:lnTo>
                  <a:lnTo>
                    <a:pt x="8657475" y="1512519"/>
                  </a:lnTo>
                  <a:close/>
                </a:path>
              </a:pathLst>
            </a:custGeom>
            <a:ln w="12700">
              <a:solidFill>
                <a:srgbClr val="000000"/>
              </a:solidFill>
            </a:ln>
          </p:spPr>
          <p:txBody>
            <a:bodyPr wrap="square" lIns="0" tIns="0" rIns="0" bIns="0" rtlCol="0"/>
            <a:lstStyle/>
            <a:p>
              <a:endParaRPr/>
            </a:p>
          </p:txBody>
        </p:sp>
        <p:sp>
          <p:nvSpPr>
            <p:cNvPr id="6" name="object 6"/>
            <p:cNvSpPr/>
            <p:nvPr/>
          </p:nvSpPr>
          <p:spPr>
            <a:xfrm>
              <a:off x="3413560" y="175969"/>
              <a:ext cx="5365115" cy="742950"/>
            </a:xfrm>
            <a:custGeom>
              <a:avLst/>
              <a:gdLst/>
              <a:ahLst/>
              <a:cxnLst/>
              <a:rect l="l" t="t" r="r" b="b"/>
              <a:pathLst>
                <a:path w="5365115" h="742950">
                  <a:moveTo>
                    <a:pt x="5326773"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5326773" y="742441"/>
                  </a:lnTo>
                  <a:lnTo>
                    <a:pt x="5341567" y="739435"/>
                  </a:lnTo>
                  <a:lnTo>
                    <a:pt x="5353681" y="731250"/>
                  </a:lnTo>
                  <a:lnTo>
                    <a:pt x="5361867" y="719135"/>
                  </a:lnTo>
                  <a:lnTo>
                    <a:pt x="5364873" y="704341"/>
                  </a:lnTo>
                  <a:lnTo>
                    <a:pt x="5364873" y="38099"/>
                  </a:lnTo>
                  <a:lnTo>
                    <a:pt x="5361867" y="23306"/>
                  </a:lnTo>
                  <a:lnTo>
                    <a:pt x="5353681" y="11191"/>
                  </a:lnTo>
                  <a:lnTo>
                    <a:pt x="5341567" y="3006"/>
                  </a:lnTo>
                  <a:lnTo>
                    <a:pt x="5326773" y="0"/>
                  </a:lnTo>
                  <a:close/>
                </a:path>
              </a:pathLst>
            </a:custGeom>
            <a:solidFill>
              <a:srgbClr val="FBD385"/>
            </a:solidFill>
          </p:spPr>
          <p:txBody>
            <a:bodyPr wrap="square" lIns="0" tIns="0" rIns="0" bIns="0" rtlCol="0"/>
            <a:lstStyle/>
            <a:p>
              <a:endParaRPr/>
            </a:p>
          </p:txBody>
        </p:sp>
        <p:sp>
          <p:nvSpPr>
            <p:cNvPr id="7" name="object 7"/>
            <p:cNvSpPr/>
            <p:nvPr/>
          </p:nvSpPr>
          <p:spPr>
            <a:xfrm>
              <a:off x="3413560" y="175969"/>
              <a:ext cx="5365115" cy="742950"/>
            </a:xfrm>
            <a:custGeom>
              <a:avLst/>
              <a:gdLst/>
              <a:ahLst/>
              <a:cxnLst/>
              <a:rect l="l" t="t" r="r" b="b"/>
              <a:pathLst>
                <a:path w="5365115" h="742950">
                  <a:moveTo>
                    <a:pt x="5326773"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5326773" y="0"/>
                  </a:lnTo>
                  <a:lnTo>
                    <a:pt x="5341567" y="3006"/>
                  </a:lnTo>
                  <a:lnTo>
                    <a:pt x="5353681" y="11191"/>
                  </a:lnTo>
                  <a:lnTo>
                    <a:pt x="5361867" y="23306"/>
                  </a:lnTo>
                  <a:lnTo>
                    <a:pt x="5364873" y="38099"/>
                  </a:lnTo>
                  <a:lnTo>
                    <a:pt x="5364873" y="704341"/>
                  </a:lnTo>
                  <a:lnTo>
                    <a:pt x="5361867" y="719135"/>
                  </a:lnTo>
                  <a:lnTo>
                    <a:pt x="5353681" y="731250"/>
                  </a:lnTo>
                  <a:lnTo>
                    <a:pt x="5341567" y="739435"/>
                  </a:lnTo>
                  <a:lnTo>
                    <a:pt x="5326773" y="742441"/>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4477233" y="4017689"/>
            <a:ext cx="3230245" cy="345440"/>
          </a:xfrm>
          <a:prstGeom prst="rect">
            <a:avLst/>
          </a:prstGeom>
        </p:spPr>
        <p:txBody>
          <a:bodyPr vert="horz" wrap="square" lIns="0" tIns="12700" rIns="0" bIns="0" rtlCol="0">
            <a:spAutoFit/>
          </a:bodyPr>
          <a:lstStyle/>
          <a:p>
            <a:pPr marL="12700">
              <a:lnSpc>
                <a:spcPct val="100000"/>
              </a:lnSpc>
              <a:spcBef>
                <a:spcPts val="100"/>
              </a:spcBef>
            </a:pPr>
            <a:r>
              <a:rPr sz="2100" b="1">
                <a:solidFill>
                  <a:srgbClr val="1B283D"/>
                </a:solidFill>
                <a:latin typeface="Sassoon Sans Rg" pitchFamily="50" charset="0"/>
                <a:cs typeface="Arial"/>
              </a:rPr>
              <a:t>Discuss with your partner.</a:t>
            </a:r>
            <a:endParaRPr sz="2100">
              <a:latin typeface="Sassoon Sans Rg" pitchFamily="50" charset="0"/>
              <a:cs typeface="Arial"/>
            </a:endParaRPr>
          </a:p>
        </p:txBody>
      </p:sp>
      <p:sp>
        <p:nvSpPr>
          <p:cNvPr id="9" name="object 9"/>
          <p:cNvSpPr txBox="1">
            <a:spLocks noGrp="1"/>
          </p:cNvSpPr>
          <p:nvPr>
            <p:ph type="title"/>
          </p:nvPr>
        </p:nvSpPr>
        <p:spPr>
          <a:xfrm>
            <a:off x="3425506" y="198594"/>
            <a:ext cx="5340987" cy="689932"/>
          </a:xfrm>
          <a:prstGeom prst="rect">
            <a:avLst/>
          </a:prstGeom>
        </p:spPr>
        <p:txBody>
          <a:bodyPr vert="horz" wrap="square" lIns="0" tIns="12700" rIns="0" bIns="0" rtlCol="0">
            <a:spAutoFit/>
          </a:bodyPr>
          <a:lstStyle/>
          <a:p>
            <a:pPr marL="302895">
              <a:lnSpc>
                <a:spcPct val="100000"/>
              </a:lnSpc>
              <a:spcBef>
                <a:spcPts val="100"/>
              </a:spcBef>
            </a:pPr>
            <a:r>
              <a:rPr lang="en-GB">
                <a:latin typeface="Sassoon Sans Rg" pitchFamily="50" charset="0"/>
              </a:rPr>
              <a:t>Exit Question</a:t>
            </a:r>
            <a:endParaRPr>
              <a:latin typeface="Sassoon Sans Rg" pitchFamily="50" charset="0"/>
            </a:endParaRPr>
          </a:p>
        </p:txBody>
      </p:sp>
      <p:sp>
        <p:nvSpPr>
          <p:cNvPr id="10" name="object 10"/>
          <p:cNvSpPr txBox="1"/>
          <p:nvPr/>
        </p:nvSpPr>
        <p:spPr>
          <a:xfrm>
            <a:off x="3863764" y="2818244"/>
            <a:ext cx="4805090" cy="382156"/>
          </a:xfrm>
          <a:prstGeom prst="rect">
            <a:avLst/>
          </a:prstGeom>
        </p:spPr>
        <p:txBody>
          <a:bodyPr vert="horz" wrap="square" lIns="0" tIns="12700" rIns="0" bIns="0" rtlCol="0">
            <a:spAutoFit/>
          </a:bodyPr>
          <a:lstStyle/>
          <a:p>
            <a:pPr marL="12700">
              <a:lnSpc>
                <a:spcPct val="100000"/>
              </a:lnSpc>
              <a:spcBef>
                <a:spcPts val="100"/>
              </a:spcBef>
            </a:pPr>
            <a:r>
              <a:rPr sz="2400">
                <a:solidFill>
                  <a:srgbClr val="1B283D"/>
                </a:solidFill>
                <a:latin typeface="Sassoon Sans Rg" pitchFamily="50" charset="0"/>
                <a:cs typeface="Arial MT"/>
              </a:rPr>
              <a:t>Does the Sun </a:t>
            </a:r>
            <a:r>
              <a:rPr sz="2400" b="1">
                <a:solidFill>
                  <a:srgbClr val="1B283D"/>
                </a:solidFill>
                <a:latin typeface="Sassoon Sans Rg" pitchFamily="50" charset="0"/>
                <a:cs typeface="Arial"/>
              </a:rPr>
              <a:t>move across the sky</a:t>
            </a:r>
            <a:r>
              <a:rPr sz="2400">
                <a:solidFill>
                  <a:srgbClr val="1B283D"/>
                </a:solidFill>
                <a:latin typeface="Sassoon Sans Rg" pitchFamily="50" charset="0"/>
                <a:cs typeface="Arial MT"/>
              </a:rPr>
              <a:t>?</a:t>
            </a:r>
            <a:endParaRPr sz="2400">
              <a:latin typeface="Sassoon Sans Rg" pitchFamily="50" charset="0"/>
              <a:cs typeface="Arial MT"/>
            </a:endParaRPr>
          </a:p>
        </p:txBody>
      </p:sp>
      <p:pic>
        <p:nvPicPr>
          <p:cNvPr id="11" name="object 11"/>
          <p:cNvPicPr/>
          <p:nvPr/>
        </p:nvPicPr>
        <p:blipFill>
          <a:blip r:embed="rId2" cstate="print"/>
          <a:stretch>
            <a:fillRect/>
          </a:stretch>
        </p:blipFill>
        <p:spPr>
          <a:xfrm>
            <a:off x="8694051" y="367857"/>
            <a:ext cx="3355782" cy="6490142"/>
          </a:xfrm>
          <a:prstGeom prst="rect">
            <a:avLst/>
          </a:prstGeom>
        </p:spPr>
      </p:pic>
      <p:pic>
        <p:nvPicPr>
          <p:cNvPr id="12" name="object 12"/>
          <p:cNvPicPr/>
          <p:nvPr/>
        </p:nvPicPr>
        <p:blipFill>
          <a:blip r:embed="rId3" cstate="print"/>
          <a:stretch>
            <a:fillRect/>
          </a:stretch>
        </p:blipFill>
        <p:spPr>
          <a:xfrm>
            <a:off x="0" y="206737"/>
            <a:ext cx="3785311" cy="6651262"/>
          </a:xfrm>
          <a:prstGeom prst="rect">
            <a:avLst/>
          </a:prstGeom>
        </p:spPr>
      </p:pic>
    </p:spTree>
    <p:extLst>
      <p:ext uri="{BB962C8B-B14F-4D97-AF65-F5344CB8AC3E}">
        <p14:creationId xmlns:p14="http://schemas.microsoft.com/office/powerpoint/2010/main" val="4065844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84769" y="46080"/>
            <a:ext cx="360680" cy="391160"/>
          </a:xfrm>
          <a:prstGeom prst="rect">
            <a:avLst/>
          </a:prstGeom>
        </p:spPr>
        <p:txBody>
          <a:bodyPr vert="horz" wrap="square" lIns="0" tIns="12700" rIns="0" bIns="0" rtlCol="0">
            <a:spAutoFit/>
          </a:bodyPr>
          <a:lstStyle/>
          <a:p>
            <a:pPr marL="12700">
              <a:lnSpc>
                <a:spcPct val="100000"/>
              </a:lnSpc>
              <a:spcBef>
                <a:spcPts val="100"/>
              </a:spcBef>
            </a:pPr>
            <a:r>
              <a:rPr sz="2400" b="1">
                <a:solidFill>
                  <a:srgbClr val="1B283D"/>
                </a:solidFill>
                <a:latin typeface="Sassoon Sans Rg" pitchFamily="50" charset="0"/>
                <a:cs typeface="Arial"/>
              </a:rPr>
              <a:t>10</a:t>
            </a:r>
            <a:endParaRPr sz="2400">
              <a:latin typeface="Sassoon Sans Rg" pitchFamily="50" charset="0"/>
              <a:cs typeface="Arial"/>
            </a:endParaRPr>
          </a:p>
        </p:txBody>
      </p:sp>
      <p:grpSp>
        <p:nvGrpSpPr>
          <p:cNvPr id="3" name="object 3"/>
          <p:cNvGrpSpPr/>
          <p:nvPr/>
        </p:nvGrpSpPr>
        <p:grpSpPr>
          <a:xfrm>
            <a:off x="3407210" y="169619"/>
            <a:ext cx="5377815" cy="755650"/>
            <a:chOff x="3407210" y="169619"/>
            <a:chExt cx="5377815" cy="755650"/>
          </a:xfrm>
        </p:grpSpPr>
        <p:sp>
          <p:nvSpPr>
            <p:cNvPr id="4" name="object 4"/>
            <p:cNvSpPr/>
            <p:nvPr/>
          </p:nvSpPr>
          <p:spPr>
            <a:xfrm>
              <a:off x="3413560" y="175969"/>
              <a:ext cx="5365115" cy="742950"/>
            </a:xfrm>
            <a:custGeom>
              <a:avLst/>
              <a:gdLst/>
              <a:ahLst/>
              <a:cxnLst/>
              <a:rect l="l" t="t" r="r" b="b"/>
              <a:pathLst>
                <a:path w="5365115" h="742950">
                  <a:moveTo>
                    <a:pt x="5326773"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5326773" y="742441"/>
                  </a:lnTo>
                  <a:lnTo>
                    <a:pt x="5341567" y="739435"/>
                  </a:lnTo>
                  <a:lnTo>
                    <a:pt x="5353681" y="731250"/>
                  </a:lnTo>
                  <a:lnTo>
                    <a:pt x="5361867" y="719135"/>
                  </a:lnTo>
                  <a:lnTo>
                    <a:pt x="5364873" y="704341"/>
                  </a:lnTo>
                  <a:lnTo>
                    <a:pt x="5364873" y="38099"/>
                  </a:lnTo>
                  <a:lnTo>
                    <a:pt x="5361867" y="23306"/>
                  </a:lnTo>
                  <a:lnTo>
                    <a:pt x="5353681" y="11191"/>
                  </a:lnTo>
                  <a:lnTo>
                    <a:pt x="5341567" y="3006"/>
                  </a:lnTo>
                  <a:lnTo>
                    <a:pt x="5326773" y="0"/>
                  </a:lnTo>
                  <a:close/>
                </a:path>
              </a:pathLst>
            </a:custGeom>
            <a:solidFill>
              <a:srgbClr val="FBD385"/>
            </a:solidFill>
          </p:spPr>
          <p:txBody>
            <a:bodyPr wrap="square" lIns="0" tIns="0" rIns="0" bIns="0" rtlCol="0"/>
            <a:lstStyle/>
            <a:p>
              <a:endParaRPr/>
            </a:p>
          </p:txBody>
        </p:sp>
        <p:sp>
          <p:nvSpPr>
            <p:cNvPr id="5" name="object 5"/>
            <p:cNvSpPr/>
            <p:nvPr/>
          </p:nvSpPr>
          <p:spPr>
            <a:xfrm>
              <a:off x="3413560" y="175969"/>
              <a:ext cx="5365115" cy="742950"/>
            </a:xfrm>
            <a:custGeom>
              <a:avLst/>
              <a:gdLst/>
              <a:ahLst/>
              <a:cxnLst/>
              <a:rect l="l" t="t" r="r" b="b"/>
              <a:pathLst>
                <a:path w="5365115" h="742950">
                  <a:moveTo>
                    <a:pt x="5326773"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5326773" y="0"/>
                  </a:lnTo>
                  <a:lnTo>
                    <a:pt x="5341567" y="3006"/>
                  </a:lnTo>
                  <a:lnTo>
                    <a:pt x="5353681" y="11191"/>
                  </a:lnTo>
                  <a:lnTo>
                    <a:pt x="5361867" y="23306"/>
                  </a:lnTo>
                  <a:lnTo>
                    <a:pt x="5364873" y="38099"/>
                  </a:lnTo>
                  <a:lnTo>
                    <a:pt x="5364873" y="704341"/>
                  </a:lnTo>
                  <a:lnTo>
                    <a:pt x="5361867" y="719135"/>
                  </a:lnTo>
                  <a:lnTo>
                    <a:pt x="5353681" y="731250"/>
                  </a:lnTo>
                  <a:lnTo>
                    <a:pt x="5341567" y="739435"/>
                  </a:lnTo>
                  <a:lnTo>
                    <a:pt x="5326773" y="742441"/>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3425506" y="198594"/>
            <a:ext cx="5340987" cy="689932"/>
          </a:xfrm>
          <a:prstGeom prst="rect">
            <a:avLst/>
          </a:prstGeom>
        </p:spPr>
        <p:txBody>
          <a:bodyPr vert="horz" wrap="square" lIns="0" tIns="12700" rIns="0" bIns="0" rtlCol="0">
            <a:spAutoFit/>
          </a:bodyPr>
          <a:lstStyle/>
          <a:p>
            <a:pPr marL="302895">
              <a:lnSpc>
                <a:spcPct val="100000"/>
              </a:lnSpc>
              <a:spcBef>
                <a:spcPts val="100"/>
              </a:spcBef>
            </a:pPr>
            <a:r>
              <a:rPr lang="en-GB">
                <a:latin typeface="Sassoon Sans Rg" pitchFamily="50" charset="0"/>
              </a:rPr>
              <a:t>Exit Question</a:t>
            </a:r>
            <a:endParaRPr>
              <a:latin typeface="Sassoon Sans Rg" pitchFamily="50" charset="0"/>
            </a:endParaRPr>
          </a:p>
        </p:txBody>
      </p:sp>
      <p:grpSp>
        <p:nvGrpSpPr>
          <p:cNvPr id="7" name="object 7"/>
          <p:cNvGrpSpPr/>
          <p:nvPr/>
        </p:nvGrpSpPr>
        <p:grpSpPr>
          <a:xfrm>
            <a:off x="0" y="206737"/>
            <a:ext cx="12050395" cy="6651625"/>
            <a:chOff x="0" y="206737"/>
            <a:chExt cx="12050395" cy="6651625"/>
          </a:xfrm>
        </p:grpSpPr>
        <p:sp>
          <p:nvSpPr>
            <p:cNvPr id="8" name="object 8"/>
            <p:cNvSpPr/>
            <p:nvPr/>
          </p:nvSpPr>
          <p:spPr>
            <a:xfrm>
              <a:off x="1748214" y="2019942"/>
              <a:ext cx="8695690" cy="1512570"/>
            </a:xfrm>
            <a:custGeom>
              <a:avLst/>
              <a:gdLst/>
              <a:ahLst/>
              <a:cxnLst/>
              <a:rect l="l" t="t" r="r" b="b"/>
              <a:pathLst>
                <a:path w="8695690" h="1512570">
                  <a:moveTo>
                    <a:pt x="8657475" y="0"/>
                  </a:moveTo>
                  <a:lnTo>
                    <a:pt x="38100" y="0"/>
                  </a:lnTo>
                  <a:lnTo>
                    <a:pt x="23268" y="2993"/>
                  </a:lnTo>
                  <a:lnTo>
                    <a:pt x="11158" y="11158"/>
                  </a:lnTo>
                  <a:lnTo>
                    <a:pt x="2993" y="23268"/>
                  </a:lnTo>
                  <a:lnTo>
                    <a:pt x="0" y="38100"/>
                  </a:lnTo>
                  <a:lnTo>
                    <a:pt x="0" y="1474419"/>
                  </a:lnTo>
                  <a:lnTo>
                    <a:pt x="2993" y="1489250"/>
                  </a:lnTo>
                  <a:lnTo>
                    <a:pt x="11158" y="1501360"/>
                  </a:lnTo>
                  <a:lnTo>
                    <a:pt x="23268" y="1509525"/>
                  </a:lnTo>
                  <a:lnTo>
                    <a:pt x="38100" y="1512519"/>
                  </a:lnTo>
                  <a:lnTo>
                    <a:pt x="8657475" y="1512519"/>
                  </a:lnTo>
                  <a:lnTo>
                    <a:pt x="8672306" y="1509525"/>
                  </a:lnTo>
                  <a:lnTo>
                    <a:pt x="8684417" y="1501360"/>
                  </a:lnTo>
                  <a:lnTo>
                    <a:pt x="8692581" y="1489250"/>
                  </a:lnTo>
                  <a:lnTo>
                    <a:pt x="8695575" y="1474419"/>
                  </a:lnTo>
                  <a:lnTo>
                    <a:pt x="8695575" y="38100"/>
                  </a:lnTo>
                  <a:lnTo>
                    <a:pt x="8692581" y="23268"/>
                  </a:lnTo>
                  <a:lnTo>
                    <a:pt x="8684417" y="11158"/>
                  </a:lnTo>
                  <a:lnTo>
                    <a:pt x="8672306" y="2993"/>
                  </a:lnTo>
                  <a:lnTo>
                    <a:pt x="8657475" y="0"/>
                  </a:lnTo>
                  <a:close/>
                </a:path>
              </a:pathLst>
            </a:custGeom>
            <a:solidFill>
              <a:srgbClr val="FBD385"/>
            </a:solidFill>
          </p:spPr>
          <p:txBody>
            <a:bodyPr wrap="square" lIns="0" tIns="0" rIns="0" bIns="0" rtlCol="0"/>
            <a:lstStyle/>
            <a:p>
              <a:endParaRPr/>
            </a:p>
          </p:txBody>
        </p:sp>
        <p:sp>
          <p:nvSpPr>
            <p:cNvPr id="9" name="object 9"/>
            <p:cNvSpPr/>
            <p:nvPr/>
          </p:nvSpPr>
          <p:spPr>
            <a:xfrm>
              <a:off x="1748214" y="2019942"/>
              <a:ext cx="8695690" cy="1512570"/>
            </a:xfrm>
            <a:custGeom>
              <a:avLst/>
              <a:gdLst/>
              <a:ahLst/>
              <a:cxnLst/>
              <a:rect l="l" t="t" r="r" b="b"/>
              <a:pathLst>
                <a:path w="8695690" h="1512570">
                  <a:moveTo>
                    <a:pt x="8657475" y="1512519"/>
                  </a:moveTo>
                  <a:lnTo>
                    <a:pt x="38100" y="1512519"/>
                  </a:lnTo>
                  <a:lnTo>
                    <a:pt x="23268" y="1509525"/>
                  </a:lnTo>
                  <a:lnTo>
                    <a:pt x="11158" y="1501360"/>
                  </a:lnTo>
                  <a:lnTo>
                    <a:pt x="2993" y="1489250"/>
                  </a:lnTo>
                  <a:lnTo>
                    <a:pt x="0" y="1474419"/>
                  </a:lnTo>
                  <a:lnTo>
                    <a:pt x="0" y="38100"/>
                  </a:lnTo>
                  <a:lnTo>
                    <a:pt x="2993" y="23268"/>
                  </a:lnTo>
                  <a:lnTo>
                    <a:pt x="11158" y="11158"/>
                  </a:lnTo>
                  <a:lnTo>
                    <a:pt x="23268" y="2993"/>
                  </a:lnTo>
                  <a:lnTo>
                    <a:pt x="38100" y="0"/>
                  </a:lnTo>
                  <a:lnTo>
                    <a:pt x="8657475" y="0"/>
                  </a:lnTo>
                  <a:lnTo>
                    <a:pt x="8672306" y="2993"/>
                  </a:lnTo>
                  <a:lnTo>
                    <a:pt x="8684417" y="11158"/>
                  </a:lnTo>
                  <a:lnTo>
                    <a:pt x="8692581" y="23268"/>
                  </a:lnTo>
                  <a:lnTo>
                    <a:pt x="8695575" y="38100"/>
                  </a:lnTo>
                  <a:lnTo>
                    <a:pt x="8695575" y="1474419"/>
                  </a:lnTo>
                  <a:lnTo>
                    <a:pt x="8692581" y="1489250"/>
                  </a:lnTo>
                  <a:lnTo>
                    <a:pt x="8684417" y="1501360"/>
                  </a:lnTo>
                  <a:lnTo>
                    <a:pt x="8672306" y="1509525"/>
                  </a:lnTo>
                  <a:lnTo>
                    <a:pt x="8657475" y="1512519"/>
                  </a:lnTo>
                  <a:close/>
                </a:path>
              </a:pathLst>
            </a:custGeom>
            <a:ln w="12700">
              <a:solidFill>
                <a:srgbClr val="000000"/>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8694051" y="367857"/>
              <a:ext cx="3355782" cy="6490142"/>
            </a:xfrm>
            <a:prstGeom prst="rect">
              <a:avLst/>
            </a:prstGeom>
          </p:spPr>
        </p:pic>
        <p:pic>
          <p:nvPicPr>
            <p:cNvPr id="11" name="object 11"/>
            <p:cNvPicPr/>
            <p:nvPr/>
          </p:nvPicPr>
          <p:blipFill>
            <a:blip r:embed="rId3" cstate="print"/>
            <a:stretch>
              <a:fillRect/>
            </a:stretch>
          </p:blipFill>
          <p:spPr>
            <a:xfrm>
              <a:off x="0" y="206737"/>
              <a:ext cx="3785311" cy="6651262"/>
            </a:xfrm>
            <a:prstGeom prst="rect">
              <a:avLst/>
            </a:prstGeom>
          </p:spPr>
        </p:pic>
      </p:grpSp>
      <p:sp>
        <p:nvSpPr>
          <p:cNvPr id="12" name="object 12"/>
          <p:cNvSpPr txBox="1">
            <a:spLocks noGrp="1"/>
          </p:cNvSpPr>
          <p:nvPr>
            <p:ph type="body" idx="1"/>
          </p:nvPr>
        </p:nvSpPr>
        <p:spPr>
          <a:xfrm>
            <a:off x="2988190" y="2545420"/>
            <a:ext cx="6232009" cy="2925929"/>
          </a:xfrm>
          <a:prstGeom prst="rect">
            <a:avLst/>
          </a:prstGeom>
        </p:spPr>
        <p:txBody>
          <a:bodyPr vert="horz" wrap="square" lIns="0" tIns="12700" rIns="0" bIns="0" rtlCol="0">
            <a:spAutoFit/>
          </a:bodyPr>
          <a:lstStyle/>
          <a:p>
            <a:pPr marL="194945" algn="ctr">
              <a:lnSpc>
                <a:spcPct val="100000"/>
              </a:lnSpc>
              <a:spcBef>
                <a:spcPts val="100"/>
              </a:spcBef>
            </a:pPr>
            <a:r>
              <a:rPr b="0">
                <a:latin typeface="Sassoon Sans Rg" pitchFamily="50" charset="0"/>
                <a:cs typeface="Arial MT"/>
              </a:rPr>
              <a:t>Does the Sun </a:t>
            </a:r>
            <a:r>
              <a:rPr>
                <a:latin typeface="Sassoon Sans Rg" pitchFamily="50" charset="0"/>
              </a:rPr>
              <a:t>move across the sky</a:t>
            </a:r>
            <a:r>
              <a:rPr b="0">
                <a:latin typeface="Sassoon Sans Rg" pitchFamily="50" charset="0"/>
                <a:cs typeface="Arial MT"/>
              </a:rPr>
              <a:t>?</a:t>
            </a:r>
          </a:p>
          <a:p>
            <a:pPr>
              <a:lnSpc>
                <a:spcPct val="100000"/>
              </a:lnSpc>
            </a:pPr>
            <a:endParaRPr sz="2800">
              <a:latin typeface="Arial MT"/>
              <a:cs typeface="Arial MT"/>
            </a:endParaRPr>
          </a:p>
          <a:p>
            <a:pPr>
              <a:lnSpc>
                <a:spcPct val="100000"/>
              </a:lnSpc>
              <a:spcBef>
                <a:spcPts val="25"/>
              </a:spcBef>
            </a:pPr>
            <a:endParaRPr sz="3150">
              <a:latin typeface="Arial MT"/>
              <a:cs typeface="Arial MT"/>
            </a:endParaRPr>
          </a:p>
          <a:p>
            <a:pPr algn="ctr">
              <a:lnSpc>
                <a:spcPct val="100000"/>
              </a:lnSpc>
            </a:pPr>
            <a:r>
              <a:rPr sz="2300">
                <a:solidFill>
                  <a:srgbClr val="EA575B"/>
                </a:solidFill>
                <a:latin typeface="Sassoon Sans Rg" pitchFamily="50" charset="0"/>
              </a:rPr>
              <a:t>NO!</a:t>
            </a:r>
            <a:endParaRPr sz="2300">
              <a:latin typeface="Sassoon Sans Rg" pitchFamily="50" charset="0"/>
            </a:endParaRPr>
          </a:p>
          <a:p>
            <a:pPr marL="12065" marR="5080" algn="ctr">
              <a:lnSpc>
                <a:spcPct val="120100"/>
              </a:lnSpc>
            </a:pPr>
            <a:r>
              <a:rPr sz="2300">
                <a:solidFill>
                  <a:srgbClr val="3D445A"/>
                </a:solidFill>
                <a:latin typeface="Sassoon Sans Rg" pitchFamily="50" charset="0"/>
              </a:rPr>
              <a:t>The Earth rotates, making it seem like the Sun  is moving, BUT it is the Earth rotating that  makes the Sun ‘move’ across the sky.</a:t>
            </a:r>
            <a:endParaRPr sz="2300">
              <a:latin typeface="Sassoon Sans Rg" pitchFamily="50"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70BF-E81F-A3FA-7FD2-87E8801FF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DC9D8-6F58-A8EE-7AF0-0FB604749325}"/>
              </a:ext>
            </a:extLst>
          </p:cNvPr>
          <p:cNvSpPr>
            <a:spLocks noGrp="1"/>
          </p:cNvSpPr>
          <p:nvPr>
            <p:ph type="ctrTitle"/>
          </p:nvPr>
        </p:nvSpPr>
        <p:spPr/>
        <p:txBody>
          <a:bodyPr>
            <a:normAutofit fontScale="90000"/>
          </a:bodyPr>
          <a:lstStyle/>
          <a:p>
            <a:r>
              <a:rPr lang="en-GB" dirty="0"/>
              <a:t>PSHE Café</a:t>
            </a:r>
            <a:br>
              <a:rPr lang="en-GB" dirty="0"/>
            </a:br>
            <a:br>
              <a:rPr lang="en-GB" dirty="0"/>
            </a:br>
            <a:r>
              <a:rPr lang="en-GB" b="1" dirty="0">
                <a:solidFill>
                  <a:srgbClr val="92D050"/>
                </a:solidFill>
              </a:rPr>
              <a:t>Know yourself, </a:t>
            </a:r>
            <a:r>
              <a:rPr lang="en-GB" b="1" dirty="0">
                <a:solidFill>
                  <a:srgbClr val="00B050"/>
                </a:solidFill>
              </a:rPr>
              <a:t>grow yourself</a:t>
            </a:r>
          </a:p>
        </p:txBody>
      </p:sp>
      <p:pic>
        <p:nvPicPr>
          <p:cNvPr id="4" name="Picture 3" descr="Plant Growth Vector Art, Icons, and Graphics for Free Download">
            <a:extLst>
              <a:ext uri="{FF2B5EF4-FFF2-40B4-BE49-F238E27FC236}">
                <a16:creationId xmlns:a16="http://schemas.microsoft.com/office/drawing/2014/main" id="{6BC0F371-AEE3-BCFF-EDF5-A2944F0BC876}"/>
              </a:ext>
            </a:extLst>
          </p:cNvPr>
          <p:cNvPicPr>
            <a:picLocks noChangeAspect="1"/>
          </p:cNvPicPr>
          <p:nvPr/>
        </p:nvPicPr>
        <p:blipFill>
          <a:blip r:embed="rId2"/>
          <a:stretch>
            <a:fillRect/>
          </a:stretch>
        </p:blipFill>
        <p:spPr>
          <a:xfrm>
            <a:off x="4235402" y="3515497"/>
            <a:ext cx="3721196" cy="2102708"/>
          </a:xfrm>
          <a:prstGeom prst="rect">
            <a:avLst/>
          </a:prstGeom>
        </p:spPr>
      </p:pic>
    </p:spTree>
    <p:extLst>
      <p:ext uri="{BB962C8B-B14F-4D97-AF65-F5344CB8AC3E}">
        <p14:creationId xmlns:p14="http://schemas.microsoft.com/office/powerpoint/2010/main" val="165518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D6D9F-0390-9C6E-6BE3-F2AFB090E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24851-6F09-9912-696E-955B9FA6C878}"/>
              </a:ext>
            </a:extLst>
          </p:cNvPr>
          <p:cNvSpPr>
            <a:spLocks noGrp="1"/>
          </p:cNvSpPr>
          <p:nvPr>
            <p:ph type="ctrTitle"/>
          </p:nvPr>
        </p:nvSpPr>
        <p:spPr/>
        <p:txBody>
          <a:bodyPr>
            <a:normAutofit fontScale="90000"/>
          </a:bodyPr>
          <a:lstStyle/>
          <a:p>
            <a:r>
              <a:rPr lang="en-GB" dirty="0"/>
              <a:t>PSHE Café</a:t>
            </a:r>
            <a:br>
              <a:rPr lang="en-GB" dirty="0"/>
            </a:br>
            <a:r>
              <a:rPr lang="en-GB" dirty="0">
                <a:ea typeface="+mj-lt"/>
                <a:cs typeface="+mj-lt"/>
                <a:hlinkClick r:id="rId2"/>
              </a:rPr>
              <a:t>Inside Out Islands of Personality</a:t>
            </a:r>
            <a:br>
              <a:rPr lang="en-GB" dirty="0"/>
            </a:br>
            <a:br>
              <a:rPr lang="en-GB" dirty="0"/>
            </a:br>
            <a:endParaRPr lang="en-GB" b="1" dirty="0">
              <a:solidFill>
                <a:srgbClr val="00B050"/>
              </a:solidFill>
            </a:endParaRPr>
          </a:p>
        </p:txBody>
      </p:sp>
      <p:pic>
        <p:nvPicPr>
          <p:cNvPr id="3" name="Picture 2" descr="Islands of Personality | Inside Out Wiki | Fandom">
            <a:extLst>
              <a:ext uri="{FF2B5EF4-FFF2-40B4-BE49-F238E27FC236}">
                <a16:creationId xmlns:a16="http://schemas.microsoft.com/office/drawing/2014/main" id="{1FF46368-6E75-CB5B-B988-1AF0896A0CA6}"/>
              </a:ext>
            </a:extLst>
          </p:cNvPr>
          <p:cNvPicPr>
            <a:picLocks noChangeAspect="1"/>
          </p:cNvPicPr>
          <p:nvPr/>
        </p:nvPicPr>
        <p:blipFill>
          <a:blip r:embed="rId3"/>
          <a:stretch>
            <a:fillRect/>
          </a:stretch>
        </p:blipFill>
        <p:spPr>
          <a:xfrm>
            <a:off x="2129183" y="2426804"/>
            <a:ext cx="7933634" cy="3296478"/>
          </a:xfrm>
          <a:prstGeom prst="rect">
            <a:avLst/>
          </a:prstGeom>
        </p:spPr>
      </p:pic>
    </p:spTree>
    <p:extLst>
      <p:ext uri="{BB962C8B-B14F-4D97-AF65-F5344CB8AC3E}">
        <p14:creationId xmlns:p14="http://schemas.microsoft.com/office/powerpoint/2010/main" val="3687766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AD10-B058-5880-5D9C-FE05FBF9684B}"/>
            </a:ext>
          </a:extLst>
        </p:cNvPr>
        <p:cNvGrpSpPr/>
        <p:nvPr/>
      </p:nvGrpSpPr>
      <p:grpSpPr>
        <a:xfrm>
          <a:off x="0" y="0"/>
          <a:ext cx="0" cy="0"/>
          <a:chOff x="0" y="0"/>
          <a:chExt cx="0" cy="0"/>
        </a:xfrm>
      </p:grpSpPr>
      <p:pic>
        <p:nvPicPr>
          <p:cNvPr id="4" name="Picture 3" descr="A poster of a child&amp;#39;s safety system&#10;&#10;AI-generated content may be incorrect.">
            <a:extLst>
              <a:ext uri="{FF2B5EF4-FFF2-40B4-BE49-F238E27FC236}">
                <a16:creationId xmlns:a16="http://schemas.microsoft.com/office/drawing/2014/main" id="{079C86D1-51A7-1A60-6DC6-8DE867532F15}"/>
              </a:ext>
            </a:extLst>
          </p:cNvPr>
          <p:cNvPicPr>
            <a:picLocks noChangeAspect="1"/>
          </p:cNvPicPr>
          <p:nvPr/>
        </p:nvPicPr>
        <p:blipFill>
          <a:blip r:embed="rId2"/>
          <a:stretch>
            <a:fillRect/>
          </a:stretch>
        </p:blipFill>
        <p:spPr>
          <a:xfrm>
            <a:off x="7525940" y="82378"/>
            <a:ext cx="4863091" cy="6858000"/>
          </a:xfrm>
          <a:prstGeom prst="rect">
            <a:avLst/>
          </a:prstGeom>
        </p:spPr>
      </p:pic>
      <p:sp>
        <p:nvSpPr>
          <p:cNvPr id="7" name="TextBox 6">
            <a:extLst>
              <a:ext uri="{FF2B5EF4-FFF2-40B4-BE49-F238E27FC236}">
                <a16:creationId xmlns:a16="http://schemas.microsoft.com/office/drawing/2014/main" id="{22BD9505-0E78-C9F9-7272-01E66DB8BF6B}"/>
              </a:ext>
            </a:extLst>
          </p:cNvPr>
          <p:cNvSpPr txBox="1"/>
          <p:nvPr/>
        </p:nvSpPr>
        <p:spPr>
          <a:xfrm>
            <a:off x="8938" y="414036"/>
            <a:ext cx="752130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Safer internet Day – February 11th</a:t>
            </a:r>
            <a:br>
              <a:rPr lang="en-GB" sz="3600" dirty="0"/>
            </a:br>
            <a:br>
              <a:rPr lang="en-GB" sz="3600" dirty="0"/>
            </a:br>
            <a:r>
              <a:rPr lang="en-GB" sz="3600" dirty="0"/>
              <a:t>- The theme this year is:</a:t>
            </a:r>
            <a:br>
              <a:rPr lang="en-GB" sz="3600" dirty="0"/>
            </a:br>
            <a:r>
              <a:rPr lang="en-GB" sz="3600" dirty="0">
                <a:ea typeface="+mn-lt"/>
                <a:cs typeface="+mn-lt"/>
              </a:rPr>
              <a:t>'Too good to be true? Protecting yourself and others from scams online'</a:t>
            </a:r>
            <a:br>
              <a:rPr lang="en-GB" sz="3600" dirty="0">
                <a:ea typeface="+mn-lt"/>
                <a:cs typeface="+mn-lt"/>
              </a:rPr>
            </a:br>
            <a:br>
              <a:rPr lang="en-GB" sz="3600" dirty="0"/>
            </a:br>
            <a:r>
              <a:rPr lang="en-GB" sz="3600" dirty="0"/>
              <a:t>- We want to share this leaflet with you to help keep your</a:t>
            </a:r>
            <a:br>
              <a:rPr lang="en-GB" sz="3600" dirty="0"/>
            </a:br>
            <a:r>
              <a:rPr lang="en-GB" sz="3600" dirty="0"/>
              <a:t>children safe online.</a:t>
            </a:r>
            <a:br>
              <a:rPr lang="en-GB" sz="4000" dirty="0"/>
            </a:br>
            <a:endParaRPr lang="en-GB"/>
          </a:p>
        </p:txBody>
      </p:sp>
    </p:spTree>
    <p:extLst>
      <p:ext uri="{BB962C8B-B14F-4D97-AF65-F5344CB8AC3E}">
        <p14:creationId xmlns:p14="http://schemas.microsoft.com/office/powerpoint/2010/main" val="2882339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C919A070-1D16-C14D-5F99-5EB527BF06F9}"/>
              </a:ext>
            </a:extLst>
          </p:cNvPr>
          <p:cNvSpPr txBox="1">
            <a:spLocks noChangeArrowheads="1"/>
          </p:cNvSpPr>
          <p:nvPr/>
        </p:nvSpPr>
        <p:spPr bwMode="auto">
          <a:xfrm>
            <a:off x="2279650" y="679450"/>
            <a:ext cx="76327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buFont typeface="Arial" panose="020B0604020202020204" pitchFamily="34" charset="0"/>
              <a:buNone/>
            </a:pPr>
            <a:r>
              <a:rPr lang="en-GB" altLang="en-US" sz="2400" dirty="0"/>
              <a:t>Can you spot the pair of homophones in this sentence?</a:t>
            </a:r>
            <a:endParaRPr lang="en-GB" altLang="en-US" sz="3600" dirty="0"/>
          </a:p>
        </p:txBody>
      </p:sp>
      <p:pic>
        <p:nvPicPr>
          <p:cNvPr id="6" name="Picture 5">
            <a:extLst>
              <a:ext uri="{FF2B5EF4-FFF2-40B4-BE49-F238E27FC236}">
                <a16:creationId xmlns:a16="http://schemas.microsoft.com/office/drawing/2014/main" id="{EFC23CB0-F39B-1F1F-A267-AC82CAF8BA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56" b="3291"/>
          <a:stretch/>
        </p:blipFill>
        <p:spPr>
          <a:xfrm>
            <a:off x="1968014" y="1336432"/>
            <a:ext cx="8260373" cy="5069251"/>
          </a:xfrm>
          <a:custGeom>
            <a:avLst/>
            <a:gdLst>
              <a:gd name="connsiteX0" fmla="*/ 0 w 8260373"/>
              <a:gd name="connsiteY0" fmla="*/ 0 h 5069251"/>
              <a:gd name="connsiteX1" fmla="*/ 8260373 w 8260373"/>
              <a:gd name="connsiteY1" fmla="*/ 0 h 5069251"/>
              <a:gd name="connsiteX2" fmla="*/ 8260373 w 8260373"/>
              <a:gd name="connsiteY2" fmla="*/ 4900187 h 5069251"/>
              <a:gd name="connsiteX3" fmla="*/ 8247088 w 8260373"/>
              <a:gd name="connsiteY3" fmla="*/ 4965991 h 5069251"/>
              <a:gd name="connsiteX4" fmla="*/ 8091305 w 8260373"/>
              <a:gd name="connsiteY4" fmla="*/ 5069251 h 5069251"/>
              <a:gd name="connsiteX5" fmla="*/ 169069 w 8260373"/>
              <a:gd name="connsiteY5" fmla="*/ 5069251 h 5069251"/>
              <a:gd name="connsiteX6" fmla="*/ 0 w 8260373"/>
              <a:gd name="connsiteY6" fmla="*/ 4900182 h 506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373" h="5069251">
                <a:moveTo>
                  <a:pt x="0" y="0"/>
                </a:moveTo>
                <a:lnTo>
                  <a:pt x="8260373" y="0"/>
                </a:lnTo>
                <a:lnTo>
                  <a:pt x="8260373" y="4900187"/>
                </a:lnTo>
                <a:lnTo>
                  <a:pt x="8247088" y="4965991"/>
                </a:lnTo>
                <a:cubicBezTo>
                  <a:pt x="8221422" y="5026673"/>
                  <a:pt x="8161336" y="5069251"/>
                  <a:pt x="8091305" y="5069251"/>
                </a:cubicBezTo>
                <a:lnTo>
                  <a:pt x="169069" y="5069251"/>
                </a:lnTo>
                <a:cubicBezTo>
                  <a:pt x="75695" y="5069251"/>
                  <a:pt x="0" y="4993556"/>
                  <a:pt x="0" y="4900182"/>
                </a:cubicBezTo>
                <a:close/>
              </a:path>
            </a:pathLst>
          </a:custGeom>
        </p:spPr>
      </p:pic>
      <p:sp>
        <p:nvSpPr>
          <p:cNvPr id="7" name="Oval 6">
            <a:extLst>
              <a:ext uri="{FF2B5EF4-FFF2-40B4-BE49-F238E27FC236}">
                <a16:creationId xmlns:a16="http://schemas.microsoft.com/office/drawing/2014/main" id="{97430A0E-B4AF-42FD-3894-3152D1706C6E}"/>
              </a:ext>
            </a:extLst>
          </p:cNvPr>
          <p:cNvSpPr/>
          <p:nvPr/>
        </p:nvSpPr>
        <p:spPr>
          <a:xfrm>
            <a:off x="3897314" y="1747839"/>
            <a:ext cx="4397375" cy="4395787"/>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tx1"/>
                </a:solidFill>
              </a:rPr>
              <a:t>It was the best film he had ever seen; the battle scene was phenomenal!</a:t>
            </a:r>
          </a:p>
        </p:txBody>
      </p:sp>
      <p:sp>
        <p:nvSpPr>
          <p:cNvPr id="9" name="Oval 8">
            <a:extLst>
              <a:ext uri="{FF2B5EF4-FFF2-40B4-BE49-F238E27FC236}">
                <a16:creationId xmlns:a16="http://schemas.microsoft.com/office/drawing/2014/main" id="{8B06E44B-95E4-9FAE-C787-40A2D71E0DF6}"/>
              </a:ext>
            </a:extLst>
          </p:cNvPr>
          <p:cNvSpPr/>
          <p:nvPr/>
        </p:nvSpPr>
        <p:spPr>
          <a:xfrm>
            <a:off x="3897314" y="1747839"/>
            <a:ext cx="4397375" cy="4395787"/>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tx1"/>
                </a:solidFill>
              </a:rPr>
              <a:t>It was the best film he had ever </a:t>
            </a:r>
            <a:r>
              <a:rPr lang="en-GB" sz="3200" dirty="0">
                <a:solidFill>
                  <a:schemeClr val="accent6"/>
                </a:solidFill>
              </a:rPr>
              <a:t>seen</a:t>
            </a:r>
            <a:r>
              <a:rPr lang="en-GB" sz="3200" dirty="0">
                <a:solidFill>
                  <a:schemeClr val="tx1"/>
                </a:solidFill>
              </a:rPr>
              <a:t>; the battle </a:t>
            </a:r>
            <a:r>
              <a:rPr lang="en-GB" sz="3200" dirty="0">
                <a:solidFill>
                  <a:schemeClr val="accent6"/>
                </a:solidFill>
              </a:rPr>
              <a:t>scene</a:t>
            </a:r>
            <a:r>
              <a:rPr lang="en-GB" sz="3200" dirty="0">
                <a:solidFill>
                  <a:schemeClr val="tx1"/>
                </a:solidFill>
              </a:rPr>
              <a:t> was phenomenal!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F7A9902-113F-AB9F-CAC9-D1379CDE42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4" b="5413"/>
          <a:stretch/>
        </p:blipFill>
        <p:spPr>
          <a:xfrm>
            <a:off x="1963443" y="1336432"/>
            <a:ext cx="8255977" cy="5069251"/>
          </a:xfrm>
          <a:custGeom>
            <a:avLst/>
            <a:gdLst>
              <a:gd name="connsiteX0" fmla="*/ 0 w 8255977"/>
              <a:gd name="connsiteY0" fmla="*/ 0 h 5069251"/>
              <a:gd name="connsiteX1" fmla="*/ 8255977 w 8255977"/>
              <a:gd name="connsiteY1" fmla="*/ 0 h 5069251"/>
              <a:gd name="connsiteX2" fmla="*/ 8255977 w 8255977"/>
              <a:gd name="connsiteY2" fmla="*/ 4898418 h 5069251"/>
              <a:gd name="connsiteX3" fmla="*/ 8085144 w 8255977"/>
              <a:gd name="connsiteY3" fmla="*/ 5069251 h 5069251"/>
              <a:gd name="connsiteX4" fmla="*/ 170833 w 8255977"/>
              <a:gd name="connsiteY4" fmla="*/ 5069251 h 5069251"/>
              <a:gd name="connsiteX5" fmla="*/ 0 w 8255977"/>
              <a:gd name="connsiteY5" fmla="*/ 4898418 h 506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5977" h="5069251">
                <a:moveTo>
                  <a:pt x="0" y="0"/>
                </a:moveTo>
                <a:lnTo>
                  <a:pt x="8255977" y="0"/>
                </a:lnTo>
                <a:lnTo>
                  <a:pt x="8255977" y="4898418"/>
                </a:lnTo>
                <a:cubicBezTo>
                  <a:pt x="8255977" y="4992766"/>
                  <a:pt x="8179492" y="5069251"/>
                  <a:pt x="8085144" y="5069251"/>
                </a:cubicBezTo>
                <a:lnTo>
                  <a:pt x="170833" y="5069251"/>
                </a:lnTo>
                <a:cubicBezTo>
                  <a:pt x="76485" y="5069251"/>
                  <a:pt x="0" y="4992766"/>
                  <a:pt x="0" y="4898418"/>
                </a:cubicBezTo>
                <a:close/>
              </a:path>
            </a:pathLst>
          </a:custGeom>
        </p:spPr>
      </p:pic>
      <p:sp>
        <p:nvSpPr>
          <p:cNvPr id="32771" name="TextBox 3">
            <a:extLst>
              <a:ext uri="{FF2B5EF4-FFF2-40B4-BE49-F238E27FC236}">
                <a16:creationId xmlns:a16="http://schemas.microsoft.com/office/drawing/2014/main" id="{59858417-D757-6626-2943-A0C2ED5E6D3C}"/>
              </a:ext>
            </a:extLst>
          </p:cNvPr>
          <p:cNvSpPr txBox="1">
            <a:spLocks noChangeArrowheads="1"/>
          </p:cNvSpPr>
          <p:nvPr/>
        </p:nvSpPr>
        <p:spPr bwMode="auto">
          <a:xfrm>
            <a:off x="2279650" y="679450"/>
            <a:ext cx="76327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buFont typeface="Arial" panose="020B0604020202020204" pitchFamily="34" charset="0"/>
              <a:buNone/>
            </a:pPr>
            <a:r>
              <a:rPr lang="en-GB" altLang="en-US" sz="2400"/>
              <a:t>Can you spot the pair of homophones in this sentence?</a:t>
            </a:r>
            <a:endParaRPr lang="en-GB" altLang="en-US" sz="3600"/>
          </a:p>
        </p:txBody>
      </p:sp>
      <p:sp>
        <p:nvSpPr>
          <p:cNvPr id="7" name="Oval 6">
            <a:extLst>
              <a:ext uri="{FF2B5EF4-FFF2-40B4-BE49-F238E27FC236}">
                <a16:creationId xmlns:a16="http://schemas.microsoft.com/office/drawing/2014/main" id="{0BE7D13A-66B5-4E23-7C57-C4EDE8045C32}"/>
              </a:ext>
            </a:extLst>
          </p:cNvPr>
          <p:cNvSpPr/>
          <p:nvPr/>
        </p:nvSpPr>
        <p:spPr>
          <a:xfrm>
            <a:off x="3897314" y="1747839"/>
            <a:ext cx="4397375" cy="4395787"/>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tx1"/>
                </a:solidFill>
              </a:rPr>
              <a:t>Abbie flew through the air to try and block the ball before her opponent threw it into the net!</a:t>
            </a:r>
          </a:p>
        </p:txBody>
      </p:sp>
      <p:sp>
        <p:nvSpPr>
          <p:cNvPr id="14" name="Oval 13">
            <a:extLst>
              <a:ext uri="{FF2B5EF4-FFF2-40B4-BE49-F238E27FC236}">
                <a16:creationId xmlns:a16="http://schemas.microsoft.com/office/drawing/2014/main" id="{8EEF6E71-3840-9EAF-7EF5-2054570F8BE1}"/>
              </a:ext>
            </a:extLst>
          </p:cNvPr>
          <p:cNvSpPr/>
          <p:nvPr/>
        </p:nvSpPr>
        <p:spPr>
          <a:xfrm>
            <a:off x="3897314" y="1747839"/>
            <a:ext cx="4397375" cy="4395787"/>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tx1"/>
                </a:solidFill>
              </a:rPr>
              <a:t>Abbie flew </a:t>
            </a:r>
            <a:r>
              <a:rPr lang="en-GB" sz="3200" dirty="0">
                <a:solidFill>
                  <a:schemeClr val="accent6"/>
                </a:solidFill>
              </a:rPr>
              <a:t>through</a:t>
            </a:r>
            <a:r>
              <a:rPr lang="en-GB" sz="3200" dirty="0">
                <a:solidFill>
                  <a:schemeClr val="tx1"/>
                </a:solidFill>
              </a:rPr>
              <a:t> the air to try and block the ball before her opponent </a:t>
            </a:r>
            <a:r>
              <a:rPr lang="en-GB" sz="3200" dirty="0">
                <a:solidFill>
                  <a:schemeClr val="accent6"/>
                </a:solidFill>
              </a:rPr>
              <a:t>threw</a:t>
            </a:r>
            <a:r>
              <a:rPr lang="en-GB" sz="3200" dirty="0">
                <a:solidFill>
                  <a:schemeClr val="tx1"/>
                </a:solidFill>
              </a:rPr>
              <a:t> it into the net!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a:extLst>
              <a:ext uri="{FF2B5EF4-FFF2-40B4-BE49-F238E27FC236}">
                <a16:creationId xmlns:a16="http://schemas.microsoft.com/office/drawing/2014/main" id="{77C744EA-511E-2586-C601-FBB74733087C}"/>
              </a:ext>
            </a:extLst>
          </p:cNvPr>
          <p:cNvSpPr txBox="1">
            <a:spLocks noChangeArrowheads="1"/>
          </p:cNvSpPr>
          <p:nvPr/>
        </p:nvSpPr>
        <p:spPr bwMode="auto">
          <a:xfrm>
            <a:off x="2279650" y="679450"/>
            <a:ext cx="76327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buFont typeface="Arial" panose="020B0604020202020204" pitchFamily="34" charset="0"/>
              <a:buNone/>
            </a:pPr>
            <a:r>
              <a:rPr lang="en-GB" altLang="en-US" sz="2400"/>
              <a:t>To work out your new spelling words, which are all pairs of homophones or near homophones, I am going to give you pairs of definitions.</a:t>
            </a:r>
          </a:p>
          <a:p>
            <a:pPr algn="ctr">
              <a:buFont typeface="Arial" panose="020B0604020202020204" pitchFamily="34" charset="0"/>
              <a:buNone/>
            </a:pPr>
            <a:endParaRPr lang="en-GB" altLang="en-US" sz="3600"/>
          </a:p>
        </p:txBody>
      </p:sp>
      <p:sp>
        <p:nvSpPr>
          <p:cNvPr id="2" name="Rectangle 1">
            <a:extLst>
              <a:ext uri="{FF2B5EF4-FFF2-40B4-BE49-F238E27FC236}">
                <a16:creationId xmlns:a16="http://schemas.microsoft.com/office/drawing/2014/main" id="{5A0B3C15-B489-8661-0D09-1AE2498EDECC}"/>
              </a:ext>
            </a:extLst>
          </p:cNvPr>
          <p:cNvSpPr>
            <a:spLocks noChangeArrowheads="1"/>
          </p:cNvSpPr>
          <p:nvPr/>
        </p:nvSpPr>
        <p:spPr bwMode="auto">
          <a:xfrm>
            <a:off x="4633914" y="1873250"/>
            <a:ext cx="52784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You will need to work with a partner to figure both words out. Think hard because some of these are very tricky!</a:t>
            </a:r>
          </a:p>
        </p:txBody>
      </p:sp>
      <p:pic>
        <p:nvPicPr>
          <p:cNvPr id="3" name="Picture 2">
            <a:extLst>
              <a:ext uri="{FF2B5EF4-FFF2-40B4-BE49-F238E27FC236}">
                <a16:creationId xmlns:a16="http://schemas.microsoft.com/office/drawing/2014/main" id="{A951B275-BB34-4595-A96D-AB95CEB423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2775" y="1787526"/>
            <a:ext cx="25273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CFD7CC3-EE04-AF07-B701-39FECB8DB7E4}"/>
              </a:ext>
            </a:extLst>
          </p:cNvPr>
          <p:cNvSpPr/>
          <p:nvPr/>
        </p:nvSpPr>
        <p:spPr>
          <a:xfrm>
            <a:off x="4716463" y="2886075"/>
            <a:ext cx="2444750" cy="323215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lstStyle/>
          <a:p>
            <a:pPr algn="ctr">
              <a:defRPr/>
            </a:pPr>
            <a:r>
              <a:rPr lang="en-GB" dirty="0">
                <a:solidFill>
                  <a:schemeClr val="tx1"/>
                </a:solidFill>
              </a:rPr>
              <a:t>Definition 1:</a:t>
            </a:r>
          </a:p>
          <a:p>
            <a:pPr algn="ctr">
              <a:defRPr/>
            </a:pPr>
            <a:r>
              <a:rPr lang="en-GB" b="1" dirty="0">
                <a:solidFill>
                  <a:schemeClr val="tx1"/>
                </a:solidFill>
              </a:rPr>
              <a:t>A plural possessive pronoun.</a:t>
            </a:r>
          </a:p>
        </p:txBody>
      </p:sp>
      <p:sp>
        <p:nvSpPr>
          <p:cNvPr id="9" name="Rectangle 8">
            <a:extLst>
              <a:ext uri="{FF2B5EF4-FFF2-40B4-BE49-F238E27FC236}">
                <a16:creationId xmlns:a16="http://schemas.microsoft.com/office/drawing/2014/main" id="{1399A336-E31F-5D41-9F1F-3D49FF41DEB3}"/>
              </a:ext>
            </a:extLst>
          </p:cNvPr>
          <p:cNvSpPr/>
          <p:nvPr/>
        </p:nvSpPr>
        <p:spPr>
          <a:xfrm>
            <a:off x="7450139" y="2886075"/>
            <a:ext cx="2446337" cy="323215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lstStyle/>
          <a:p>
            <a:pPr algn="ctr">
              <a:defRPr/>
            </a:pPr>
            <a:r>
              <a:rPr lang="en-GB" dirty="0">
                <a:solidFill>
                  <a:schemeClr val="tx1"/>
                </a:solidFill>
              </a:rPr>
              <a:t>Definition 2:</a:t>
            </a:r>
          </a:p>
          <a:p>
            <a:pPr algn="ctr">
              <a:defRPr/>
            </a:pPr>
            <a:r>
              <a:rPr lang="en-GB" b="1" dirty="0">
                <a:solidFill>
                  <a:schemeClr val="tx1"/>
                </a:solidFill>
              </a:rPr>
              <a:t>A unit of time equal to sixty minutes.</a:t>
            </a:r>
          </a:p>
        </p:txBody>
      </p:sp>
      <p:sp>
        <p:nvSpPr>
          <p:cNvPr id="10" name="Rectangle 9">
            <a:extLst>
              <a:ext uri="{FF2B5EF4-FFF2-40B4-BE49-F238E27FC236}">
                <a16:creationId xmlns:a16="http://schemas.microsoft.com/office/drawing/2014/main" id="{32F58039-3A24-41F6-CF2A-79CF9AFE90F2}"/>
              </a:ext>
            </a:extLst>
          </p:cNvPr>
          <p:cNvSpPr/>
          <p:nvPr/>
        </p:nvSpPr>
        <p:spPr>
          <a:xfrm>
            <a:off x="4833939" y="4030664"/>
            <a:ext cx="2211387" cy="1920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a:extLst>
              <a:ext uri="{FF2B5EF4-FFF2-40B4-BE49-F238E27FC236}">
                <a16:creationId xmlns:a16="http://schemas.microsoft.com/office/drawing/2014/main" id="{CF153690-527D-BED4-E7F3-448B5EF4CF8C}"/>
              </a:ext>
            </a:extLst>
          </p:cNvPr>
          <p:cNvSpPr/>
          <p:nvPr/>
        </p:nvSpPr>
        <p:spPr>
          <a:xfrm>
            <a:off x="7567614" y="4030664"/>
            <a:ext cx="2211387" cy="1920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4">
            <a:extLst>
              <a:ext uri="{FF2B5EF4-FFF2-40B4-BE49-F238E27FC236}">
                <a16:creationId xmlns:a16="http://schemas.microsoft.com/office/drawing/2014/main" id="{5CE3F174-FA42-8CA7-DEF1-6031C5FE1859}"/>
              </a:ext>
            </a:extLst>
          </p:cNvPr>
          <p:cNvPicPr>
            <a:picLocks noChangeAspect="1"/>
          </p:cNvPicPr>
          <p:nvPr/>
        </p:nvPicPr>
        <p:blipFill>
          <a:blip r:embed="rId3">
            <a:extLst>
              <a:ext uri="{28A0092B-C50C-407E-A947-70E740481C1C}">
                <a14:useLocalDpi xmlns:a14="http://schemas.microsoft.com/office/drawing/2010/main" val="0"/>
              </a:ext>
            </a:extLst>
          </a:blip>
          <a:srcRect b="17633"/>
          <a:stretch>
            <a:fillRect/>
          </a:stretch>
        </p:blipFill>
        <p:spPr bwMode="auto">
          <a:xfrm>
            <a:off x="4926014" y="4125914"/>
            <a:ext cx="19780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7EC5D74-A5C4-1EBC-6D2C-01FAD498F2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1925" y="4117975"/>
            <a:ext cx="175895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3666B6B-E4B9-8AFA-1F62-6DF12B4BA831}"/>
              </a:ext>
            </a:extLst>
          </p:cNvPr>
          <p:cNvGrpSpPr>
            <a:grpSpLocks/>
          </p:cNvGrpSpPr>
          <p:nvPr/>
        </p:nvGrpSpPr>
        <p:grpSpPr bwMode="auto">
          <a:xfrm>
            <a:off x="8659813" y="4291014"/>
            <a:ext cx="0" cy="1398587"/>
            <a:chOff x="7258658" y="4267200"/>
            <a:chExt cx="0" cy="1399057"/>
          </a:xfrm>
        </p:grpSpPr>
        <p:cxnSp>
          <p:nvCxnSpPr>
            <p:cNvPr id="15" name="Straight Connector 14">
              <a:extLst>
                <a:ext uri="{FF2B5EF4-FFF2-40B4-BE49-F238E27FC236}">
                  <a16:creationId xmlns:a16="http://schemas.microsoft.com/office/drawing/2014/main" id="{8FEACE44-4DAC-3299-E208-88F397C7A530}"/>
                </a:ext>
              </a:extLst>
            </p:cNvPr>
            <p:cNvCxnSpPr/>
            <p:nvPr/>
          </p:nvCxnSpPr>
          <p:spPr>
            <a:xfrm flipV="1">
              <a:off x="7258658" y="4267200"/>
              <a:ext cx="0" cy="6907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5E2348-533F-63BA-5467-B59760DDE668}"/>
                </a:ext>
              </a:extLst>
            </p:cNvPr>
            <p:cNvCxnSpPr/>
            <p:nvPr/>
          </p:nvCxnSpPr>
          <p:spPr>
            <a:xfrm flipV="1">
              <a:off x="7258658" y="4975463"/>
              <a:ext cx="0" cy="690794"/>
            </a:xfrm>
            <a:prstGeom prst="line">
              <a:avLst/>
            </a:prstGeom>
            <a:ln w="28575">
              <a:solidFill>
                <a:schemeClr val="accent1">
                  <a:alpha val="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4EEC03E-E650-4940-87B6-6A336BAA87BC}"/>
              </a:ext>
            </a:extLst>
          </p:cNvPr>
          <p:cNvGrpSpPr>
            <a:grpSpLocks/>
          </p:cNvGrpSpPr>
          <p:nvPr/>
        </p:nvGrpSpPr>
        <p:grpSpPr bwMode="auto">
          <a:xfrm>
            <a:off x="8194675" y="4987925"/>
            <a:ext cx="928688" cy="0"/>
            <a:chOff x="6798703" y="4964673"/>
            <a:chExt cx="928873" cy="0"/>
          </a:xfrm>
        </p:grpSpPr>
        <p:cxnSp>
          <p:nvCxnSpPr>
            <p:cNvPr id="19" name="Straight Connector 18">
              <a:extLst>
                <a:ext uri="{FF2B5EF4-FFF2-40B4-BE49-F238E27FC236}">
                  <a16:creationId xmlns:a16="http://schemas.microsoft.com/office/drawing/2014/main" id="{53179C18-A649-ACB7-F33F-3986126C90BA}"/>
                </a:ext>
              </a:extLst>
            </p:cNvPr>
            <p:cNvCxnSpPr/>
            <p:nvPr/>
          </p:nvCxnSpPr>
          <p:spPr>
            <a:xfrm>
              <a:off x="7263934" y="4964673"/>
              <a:ext cx="4636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F8098B-1126-5FAA-0E0B-DACEFD91B0A1}"/>
                </a:ext>
              </a:extLst>
            </p:cNvPr>
            <p:cNvCxnSpPr/>
            <p:nvPr/>
          </p:nvCxnSpPr>
          <p:spPr>
            <a:xfrm>
              <a:off x="6798703" y="4964673"/>
              <a:ext cx="463642" cy="0"/>
            </a:xfrm>
            <a:prstGeom prst="line">
              <a:avLst/>
            </a:prstGeom>
            <a:ln w="28575">
              <a:solidFill>
                <a:schemeClr val="accent1">
                  <a:alpha val="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8DD596C5-684C-0C01-7AFA-F206EDA8B497}"/>
              </a:ext>
            </a:extLst>
          </p:cNvPr>
          <p:cNvSpPr txBox="1"/>
          <p:nvPr/>
        </p:nvSpPr>
        <p:spPr>
          <a:xfrm>
            <a:off x="4833939" y="5592764"/>
            <a:ext cx="2211387" cy="369887"/>
          </a:xfrm>
          <a:prstGeom prst="rect">
            <a:avLst/>
          </a:prstGeom>
          <a:solidFill>
            <a:schemeClr val="accent4"/>
          </a:solidFill>
        </p:spPr>
        <p:txBody>
          <a:bodyPr wrap="square">
            <a:spAutoFit/>
          </a:bodyPr>
          <a:lstStyle/>
          <a:p>
            <a:pPr algn="ctr">
              <a:defRPr/>
            </a:pPr>
            <a:r>
              <a:rPr lang="en-GB" dirty="0"/>
              <a:t>our</a:t>
            </a:r>
          </a:p>
        </p:txBody>
      </p:sp>
      <p:sp>
        <p:nvSpPr>
          <p:cNvPr id="32" name="TextBox 31">
            <a:extLst>
              <a:ext uri="{FF2B5EF4-FFF2-40B4-BE49-F238E27FC236}">
                <a16:creationId xmlns:a16="http://schemas.microsoft.com/office/drawing/2014/main" id="{81687804-353E-005F-F44C-88815255EE4F}"/>
              </a:ext>
            </a:extLst>
          </p:cNvPr>
          <p:cNvSpPr txBox="1"/>
          <p:nvPr/>
        </p:nvSpPr>
        <p:spPr>
          <a:xfrm>
            <a:off x="7567614" y="5592764"/>
            <a:ext cx="2211387" cy="369887"/>
          </a:xfrm>
          <a:prstGeom prst="rect">
            <a:avLst/>
          </a:prstGeom>
          <a:solidFill>
            <a:schemeClr val="accent4"/>
          </a:solidFill>
        </p:spPr>
        <p:txBody>
          <a:bodyPr wrap="square">
            <a:spAutoFit/>
          </a:bodyPr>
          <a:lstStyle/>
          <a:p>
            <a:pPr algn="ctr">
              <a:defRPr/>
            </a:pPr>
            <a:r>
              <a:rPr lang="en-GB" dirty="0"/>
              <a:t>hour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8" presetClass="emph" presetSubtype="0" fill="hold" nodeType="withEffect">
                                  <p:stCondLst>
                                    <p:cond delay="0"/>
                                  </p:stCondLst>
                                  <p:childTnLst>
                                    <p:animRot by="21600000">
                                      <p:cBhvr>
                                        <p:cTn id="35" dur="2000" fill="hold"/>
                                        <p:tgtEl>
                                          <p:spTgt spid="27"/>
                                        </p:tgtEl>
                                        <p:attrNameLst>
                                          <p:attrName>r</p:attrName>
                                        </p:attrNameLst>
                                      </p:cBhvr>
                                    </p:animRot>
                                  </p:childTnLst>
                                </p:cTn>
                              </p:par>
                              <p:par>
                                <p:cTn id="36" presetID="8" presetClass="emph" presetSubtype="0" fill="hold" nodeType="withEffect">
                                  <p:stCondLst>
                                    <p:cond delay="0"/>
                                  </p:stCondLst>
                                  <p:childTnLst>
                                    <p:animRot by="1800000">
                                      <p:cBhvr>
                                        <p:cTn id="37" dur="2000" fill="hold"/>
                                        <p:tgtEl>
                                          <p:spTgt spid="28"/>
                                        </p:tgtEl>
                                        <p:attrNameLst>
                                          <p:attrName>r</p:attrName>
                                        </p:attrNameLst>
                                      </p:cBhvr>
                                    </p:animRot>
                                  </p:childTnLst>
                                </p:cTn>
                              </p:par>
                            </p:childTnLst>
                          </p:cTn>
                        </p:par>
                        <p:par>
                          <p:cTn id="38" fill="hold" nodeType="afterGroup">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30"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8C50C70-04DC-F3F3-B08A-CD5C5805450A}"/>
              </a:ext>
            </a:extLst>
          </p:cNvPr>
          <p:cNvSpPr/>
          <p:nvPr/>
        </p:nvSpPr>
        <p:spPr bwMode="auto">
          <a:xfrm>
            <a:off x="6486525" y="5318125"/>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7CABC62B-6926-3FFB-0A61-3C206A7BFB52}"/>
              </a:ext>
            </a:extLst>
          </p:cNvPr>
          <p:cNvSpPr/>
          <p:nvPr/>
        </p:nvSpPr>
        <p:spPr bwMode="auto">
          <a:xfrm>
            <a:off x="6486525" y="2586039"/>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300B60BF-1B81-6FF6-65F4-83D374CA5DD9}"/>
              </a:ext>
            </a:extLst>
          </p:cNvPr>
          <p:cNvSpPr/>
          <p:nvPr/>
        </p:nvSpPr>
        <p:spPr bwMode="auto">
          <a:xfrm>
            <a:off x="2698750" y="5318125"/>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Oval 1">
            <a:extLst>
              <a:ext uri="{FF2B5EF4-FFF2-40B4-BE49-F238E27FC236}">
                <a16:creationId xmlns:a16="http://schemas.microsoft.com/office/drawing/2014/main" id="{E85274BB-519B-8634-0803-3EE79B4C3B62}"/>
              </a:ext>
            </a:extLst>
          </p:cNvPr>
          <p:cNvSpPr/>
          <p:nvPr/>
        </p:nvSpPr>
        <p:spPr bwMode="auto">
          <a:xfrm>
            <a:off x="2698750" y="2586039"/>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822" name="TextBox 3">
            <a:extLst>
              <a:ext uri="{FF2B5EF4-FFF2-40B4-BE49-F238E27FC236}">
                <a16:creationId xmlns:a16="http://schemas.microsoft.com/office/drawing/2014/main" id="{5C14DD53-3B38-4FEB-83F5-D3B15D7AB838}"/>
              </a:ext>
            </a:extLst>
          </p:cNvPr>
          <p:cNvSpPr txBox="1">
            <a:spLocks noChangeArrowheads="1"/>
          </p:cNvSpPr>
          <p:nvPr/>
        </p:nvSpPr>
        <p:spPr bwMode="auto">
          <a:xfrm>
            <a:off x="2295525" y="695326"/>
            <a:ext cx="7615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000">
                <a:solidFill>
                  <a:schemeClr val="tx1"/>
                </a:solidFill>
                <a:latin typeface="Twinkl SemiBold" pitchFamily="2" charset="0"/>
              </a:rPr>
              <a:t>Write down the pair of homophones for these definitions. Use a dictionary if you need to.</a:t>
            </a:r>
          </a:p>
        </p:txBody>
      </p:sp>
      <p:sp>
        <p:nvSpPr>
          <p:cNvPr id="3" name="Rectangle 2">
            <a:extLst>
              <a:ext uri="{FF2B5EF4-FFF2-40B4-BE49-F238E27FC236}">
                <a16:creationId xmlns:a16="http://schemas.microsoft.com/office/drawing/2014/main" id="{949F7097-A28E-6EA7-BDC8-3A68406BCA59}"/>
              </a:ext>
            </a:extLst>
          </p:cNvPr>
          <p:cNvSpPr>
            <a:spLocks noChangeArrowheads="1"/>
          </p:cNvSpPr>
          <p:nvPr/>
        </p:nvSpPr>
        <p:spPr bwMode="auto">
          <a:xfrm>
            <a:off x="3505201"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1</a:t>
            </a:r>
            <a:endParaRPr lang="en-GB" altLang="en-US" sz="1100">
              <a:solidFill>
                <a:srgbClr val="FF0000"/>
              </a:solidFill>
            </a:endParaRPr>
          </a:p>
        </p:txBody>
      </p:sp>
      <p:sp>
        <p:nvSpPr>
          <p:cNvPr id="17" name="Rectangle 16">
            <a:extLst>
              <a:ext uri="{FF2B5EF4-FFF2-40B4-BE49-F238E27FC236}">
                <a16:creationId xmlns:a16="http://schemas.microsoft.com/office/drawing/2014/main" id="{555449E8-44E5-8028-2640-69E968ECEC33}"/>
              </a:ext>
            </a:extLst>
          </p:cNvPr>
          <p:cNvSpPr>
            <a:spLocks noChangeArrowheads="1"/>
          </p:cNvSpPr>
          <p:nvPr/>
        </p:nvSpPr>
        <p:spPr bwMode="auto">
          <a:xfrm>
            <a:off x="2698750" y="5303838"/>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alter</a:t>
            </a:r>
            <a:endParaRPr lang="en-GB" altLang="en-US">
              <a:solidFill>
                <a:srgbClr val="FF0000"/>
              </a:solidFill>
            </a:endParaRPr>
          </a:p>
        </p:txBody>
      </p:sp>
      <p:sp>
        <p:nvSpPr>
          <p:cNvPr id="20" name="Rectangle 19">
            <a:extLst>
              <a:ext uri="{FF2B5EF4-FFF2-40B4-BE49-F238E27FC236}">
                <a16:creationId xmlns:a16="http://schemas.microsoft.com/office/drawing/2014/main" id="{7359675A-7BCA-0332-DD82-A8E48E7265B0}"/>
              </a:ext>
            </a:extLst>
          </p:cNvPr>
          <p:cNvSpPr>
            <a:spLocks noChangeArrowheads="1"/>
          </p:cNvSpPr>
          <p:nvPr/>
        </p:nvSpPr>
        <p:spPr bwMode="auto">
          <a:xfrm>
            <a:off x="6486525" y="5299075"/>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altar</a:t>
            </a:r>
            <a:endParaRPr lang="en-GB" altLang="en-US">
              <a:solidFill>
                <a:srgbClr val="FF0000"/>
              </a:solidFill>
            </a:endParaRPr>
          </a:p>
        </p:txBody>
      </p:sp>
      <p:sp>
        <p:nvSpPr>
          <p:cNvPr id="14" name="Rectangle 13">
            <a:extLst>
              <a:ext uri="{FF2B5EF4-FFF2-40B4-BE49-F238E27FC236}">
                <a16:creationId xmlns:a16="http://schemas.microsoft.com/office/drawing/2014/main" id="{F1D5EB59-414C-8A6A-914E-EDC504C3973E}"/>
              </a:ext>
            </a:extLst>
          </p:cNvPr>
          <p:cNvSpPr>
            <a:spLocks noChangeArrowheads="1"/>
          </p:cNvSpPr>
          <p:nvPr/>
        </p:nvSpPr>
        <p:spPr bwMode="auto">
          <a:xfrm>
            <a:off x="7208839"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2</a:t>
            </a:r>
            <a:endParaRPr lang="en-GB" altLang="en-US" sz="1100">
              <a:solidFill>
                <a:srgbClr val="FF0000"/>
              </a:solidFill>
            </a:endParaRPr>
          </a:p>
        </p:txBody>
      </p:sp>
      <p:sp>
        <p:nvSpPr>
          <p:cNvPr id="25" name="Rectangle 24">
            <a:extLst>
              <a:ext uri="{FF2B5EF4-FFF2-40B4-BE49-F238E27FC236}">
                <a16:creationId xmlns:a16="http://schemas.microsoft.com/office/drawing/2014/main" id="{085D35F3-AA72-861F-5AEF-11F45E82E3D6}"/>
              </a:ext>
            </a:extLst>
          </p:cNvPr>
          <p:cNvSpPr>
            <a:spLocks noChangeArrowheads="1"/>
          </p:cNvSpPr>
          <p:nvPr/>
        </p:nvSpPr>
        <p:spPr bwMode="auto">
          <a:xfrm>
            <a:off x="2390775" y="1995488"/>
            <a:ext cx="3392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To change something.</a:t>
            </a:r>
            <a:endParaRPr lang="en-GB" altLang="en-US" sz="1100">
              <a:solidFill>
                <a:srgbClr val="FF0000"/>
              </a:solidFill>
              <a:latin typeface="Twinkl SemiBold" pitchFamily="2" charset="0"/>
            </a:endParaRPr>
          </a:p>
        </p:txBody>
      </p:sp>
      <p:sp>
        <p:nvSpPr>
          <p:cNvPr id="26" name="Rectangle 25">
            <a:extLst>
              <a:ext uri="{FF2B5EF4-FFF2-40B4-BE49-F238E27FC236}">
                <a16:creationId xmlns:a16="http://schemas.microsoft.com/office/drawing/2014/main" id="{EA9E513E-2424-A2E6-32D2-0B2BF1F31D1A}"/>
              </a:ext>
            </a:extLst>
          </p:cNvPr>
          <p:cNvSpPr>
            <a:spLocks noChangeArrowheads="1"/>
          </p:cNvSpPr>
          <p:nvPr/>
        </p:nvSpPr>
        <p:spPr bwMode="auto">
          <a:xfrm>
            <a:off x="6173789" y="1971675"/>
            <a:ext cx="345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A table in a Christian church.</a:t>
            </a:r>
            <a:endParaRPr lang="en-GB" altLang="en-US" sz="1100">
              <a:solidFill>
                <a:srgbClr val="FF0000"/>
              </a:solidFill>
              <a:latin typeface="Twinkl SemiBold" pitchFamily="2" charset="0"/>
            </a:endParaRPr>
          </a:p>
        </p:txBody>
      </p:sp>
      <p:pic>
        <p:nvPicPr>
          <p:cNvPr id="29" name="Picture 28">
            <a:extLst>
              <a:ext uri="{FF2B5EF4-FFF2-40B4-BE49-F238E27FC236}">
                <a16:creationId xmlns:a16="http://schemas.microsoft.com/office/drawing/2014/main" id="{CCC54655-8D47-686A-EC4E-CBA7E7157DF8}"/>
              </a:ext>
            </a:extLst>
          </p:cNvPr>
          <p:cNvPicPr>
            <a:picLocks noChangeAspect="1"/>
          </p:cNvPicPr>
          <p:nvPr/>
        </p:nvPicPr>
        <p:blipFill>
          <a:blip r:embed="rId2" cstate="print">
            <a:extLst>
              <a:ext uri="{28A0092B-C50C-407E-A947-70E740481C1C}">
                <a14:useLocalDpi xmlns:a14="http://schemas.microsoft.com/office/drawing/2010/main" val="0"/>
              </a:ext>
            </a:extLst>
          </a:blip>
          <a:srcRect l="14923" t="2221" r="14923" b="2221"/>
          <a:stretch>
            <a:fillRect/>
          </a:stretch>
        </p:blipFill>
        <p:spPr>
          <a:xfrm>
            <a:off x="6604785" y="2700040"/>
            <a:ext cx="2589230" cy="2590828"/>
          </a:xfrm>
          <a:custGeom>
            <a:avLst/>
            <a:gdLst>
              <a:gd name="connsiteX0" fmla="*/ 1286669 w 2573338"/>
              <a:gd name="connsiteY0" fmla="*/ 0 h 2574926"/>
              <a:gd name="connsiteX1" fmla="*/ 2573338 w 2573338"/>
              <a:gd name="connsiteY1" fmla="*/ 1287463 h 2574926"/>
              <a:gd name="connsiteX2" fmla="*/ 1286669 w 2573338"/>
              <a:gd name="connsiteY2" fmla="*/ 2574926 h 2574926"/>
              <a:gd name="connsiteX3" fmla="*/ 0 w 2573338"/>
              <a:gd name="connsiteY3" fmla="*/ 1287463 h 2574926"/>
              <a:gd name="connsiteX4" fmla="*/ 1286669 w 2573338"/>
              <a:gd name="connsiteY4" fmla="*/ 0 h 2574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338" h="2574926">
                <a:moveTo>
                  <a:pt x="1286669" y="0"/>
                </a:moveTo>
                <a:cubicBezTo>
                  <a:pt x="1997277" y="0"/>
                  <a:pt x="2573338" y="576417"/>
                  <a:pt x="2573338" y="1287463"/>
                </a:cubicBezTo>
                <a:cubicBezTo>
                  <a:pt x="2573338" y="1998509"/>
                  <a:pt x="1997277" y="2574926"/>
                  <a:pt x="1286669" y="2574926"/>
                </a:cubicBezTo>
                <a:cubicBezTo>
                  <a:pt x="576061" y="2574926"/>
                  <a:pt x="0" y="1998509"/>
                  <a:pt x="0" y="1287463"/>
                </a:cubicBezTo>
                <a:cubicBezTo>
                  <a:pt x="0" y="576417"/>
                  <a:pt x="576061" y="0"/>
                  <a:pt x="1286669" y="0"/>
                </a:cubicBezTo>
                <a:close/>
              </a:path>
            </a:pathLst>
          </a:custGeom>
        </p:spPr>
      </p:pic>
      <p:pic>
        <p:nvPicPr>
          <p:cNvPr id="7" name="Picture 6">
            <a:extLst>
              <a:ext uri="{FF2B5EF4-FFF2-40B4-BE49-F238E27FC236}">
                <a16:creationId xmlns:a16="http://schemas.microsoft.com/office/drawing/2014/main" id="{07844D4A-2432-5ED9-636F-F25A12B7B3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2709863"/>
            <a:ext cx="25733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nodeType="afterGroup">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0" grpId="0"/>
      <p:bldP spid="1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5B322F-F540-7F6C-D1F1-5D471F4FE2E2}"/>
              </a:ext>
            </a:extLst>
          </p:cNvPr>
          <p:cNvSpPr/>
          <p:nvPr/>
        </p:nvSpPr>
        <p:spPr bwMode="auto">
          <a:xfrm>
            <a:off x="6486525" y="5392738"/>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1230F2E2-5BF2-72BF-4054-4E44BE296FA9}"/>
              </a:ext>
            </a:extLst>
          </p:cNvPr>
          <p:cNvSpPr/>
          <p:nvPr/>
        </p:nvSpPr>
        <p:spPr bwMode="auto">
          <a:xfrm>
            <a:off x="6486525" y="2660651"/>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EAC0BF75-824D-9783-E29F-32968AF4FD5D}"/>
              </a:ext>
            </a:extLst>
          </p:cNvPr>
          <p:cNvSpPr/>
          <p:nvPr/>
        </p:nvSpPr>
        <p:spPr bwMode="auto">
          <a:xfrm>
            <a:off x="2698750" y="5392738"/>
            <a:ext cx="2827338" cy="5842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Oval 1">
            <a:extLst>
              <a:ext uri="{FF2B5EF4-FFF2-40B4-BE49-F238E27FC236}">
                <a16:creationId xmlns:a16="http://schemas.microsoft.com/office/drawing/2014/main" id="{9443050A-6924-9E0E-4EA9-304B1A790592}"/>
              </a:ext>
            </a:extLst>
          </p:cNvPr>
          <p:cNvSpPr/>
          <p:nvPr/>
        </p:nvSpPr>
        <p:spPr bwMode="auto">
          <a:xfrm>
            <a:off x="2698750" y="2660651"/>
            <a:ext cx="2827338" cy="2828925"/>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46" name="TextBox 3">
            <a:extLst>
              <a:ext uri="{FF2B5EF4-FFF2-40B4-BE49-F238E27FC236}">
                <a16:creationId xmlns:a16="http://schemas.microsoft.com/office/drawing/2014/main" id="{BCDAAAEA-9241-C6F3-30E4-69165F677475}"/>
              </a:ext>
            </a:extLst>
          </p:cNvPr>
          <p:cNvSpPr txBox="1">
            <a:spLocks noChangeArrowheads="1"/>
          </p:cNvSpPr>
          <p:nvPr/>
        </p:nvSpPr>
        <p:spPr bwMode="auto">
          <a:xfrm>
            <a:off x="2295525" y="695326"/>
            <a:ext cx="7615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000">
                <a:solidFill>
                  <a:schemeClr val="tx1"/>
                </a:solidFill>
                <a:latin typeface="Twinkl SemiBold" pitchFamily="2" charset="0"/>
              </a:rPr>
              <a:t>Write down the pair of homophones for these definitions. Use a dictionary if you need to.</a:t>
            </a:r>
          </a:p>
        </p:txBody>
      </p:sp>
      <p:sp>
        <p:nvSpPr>
          <p:cNvPr id="3" name="Rectangle 2">
            <a:extLst>
              <a:ext uri="{FF2B5EF4-FFF2-40B4-BE49-F238E27FC236}">
                <a16:creationId xmlns:a16="http://schemas.microsoft.com/office/drawing/2014/main" id="{87919BB2-079D-1945-2AC4-C055C5EA41A5}"/>
              </a:ext>
            </a:extLst>
          </p:cNvPr>
          <p:cNvSpPr>
            <a:spLocks noChangeArrowheads="1"/>
          </p:cNvSpPr>
          <p:nvPr/>
        </p:nvSpPr>
        <p:spPr bwMode="auto">
          <a:xfrm>
            <a:off x="3505201"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1</a:t>
            </a:r>
            <a:endParaRPr lang="en-GB" altLang="en-US" sz="1100">
              <a:solidFill>
                <a:srgbClr val="FF0000"/>
              </a:solidFill>
            </a:endParaRPr>
          </a:p>
        </p:txBody>
      </p:sp>
      <p:sp>
        <p:nvSpPr>
          <p:cNvPr id="17" name="Rectangle 16">
            <a:extLst>
              <a:ext uri="{FF2B5EF4-FFF2-40B4-BE49-F238E27FC236}">
                <a16:creationId xmlns:a16="http://schemas.microsoft.com/office/drawing/2014/main" id="{5BBACD1F-5859-DE61-1AFC-11F06DC0A425}"/>
              </a:ext>
            </a:extLst>
          </p:cNvPr>
          <p:cNvSpPr>
            <a:spLocks noChangeArrowheads="1"/>
          </p:cNvSpPr>
          <p:nvPr/>
        </p:nvSpPr>
        <p:spPr bwMode="auto">
          <a:xfrm>
            <a:off x="2698750" y="5378450"/>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bridal</a:t>
            </a:r>
            <a:endParaRPr lang="en-GB" altLang="en-US">
              <a:solidFill>
                <a:srgbClr val="FF0000"/>
              </a:solidFill>
            </a:endParaRPr>
          </a:p>
        </p:txBody>
      </p:sp>
      <p:sp>
        <p:nvSpPr>
          <p:cNvPr id="20" name="Rectangle 19">
            <a:extLst>
              <a:ext uri="{FF2B5EF4-FFF2-40B4-BE49-F238E27FC236}">
                <a16:creationId xmlns:a16="http://schemas.microsoft.com/office/drawing/2014/main" id="{1202EECF-E43D-DFD7-3E76-5B88BE26246B}"/>
              </a:ext>
            </a:extLst>
          </p:cNvPr>
          <p:cNvSpPr>
            <a:spLocks noChangeArrowheads="1"/>
          </p:cNvSpPr>
          <p:nvPr/>
        </p:nvSpPr>
        <p:spPr bwMode="auto">
          <a:xfrm>
            <a:off x="6486525" y="5373688"/>
            <a:ext cx="2827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3200">
                <a:solidFill>
                  <a:schemeClr val="tx1"/>
                </a:solidFill>
              </a:rPr>
              <a:t>bridle</a:t>
            </a:r>
            <a:endParaRPr lang="en-GB" altLang="en-US">
              <a:solidFill>
                <a:srgbClr val="FF0000"/>
              </a:solidFill>
            </a:endParaRPr>
          </a:p>
        </p:txBody>
      </p:sp>
      <p:sp>
        <p:nvSpPr>
          <p:cNvPr id="14" name="Rectangle 13">
            <a:extLst>
              <a:ext uri="{FF2B5EF4-FFF2-40B4-BE49-F238E27FC236}">
                <a16:creationId xmlns:a16="http://schemas.microsoft.com/office/drawing/2014/main" id="{B8C47EB6-D322-772B-0675-9D3E63BF1DE2}"/>
              </a:ext>
            </a:extLst>
          </p:cNvPr>
          <p:cNvSpPr>
            <a:spLocks noChangeArrowheads="1"/>
          </p:cNvSpPr>
          <p:nvPr/>
        </p:nvSpPr>
        <p:spPr bwMode="auto">
          <a:xfrm>
            <a:off x="7208839" y="1606550"/>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Definition 2</a:t>
            </a:r>
            <a:endParaRPr lang="en-GB" altLang="en-US" sz="1100">
              <a:solidFill>
                <a:srgbClr val="FF0000"/>
              </a:solidFill>
            </a:endParaRPr>
          </a:p>
        </p:txBody>
      </p:sp>
      <p:sp>
        <p:nvSpPr>
          <p:cNvPr id="25" name="Rectangle 24">
            <a:extLst>
              <a:ext uri="{FF2B5EF4-FFF2-40B4-BE49-F238E27FC236}">
                <a16:creationId xmlns:a16="http://schemas.microsoft.com/office/drawing/2014/main" id="{B0AB2709-BEE5-9229-A6B2-B18C6F1C8F6B}"/>
              </a:ext>
            </a:extLst>
          </p:cNvPr>
          <p:cNvSpPr>
            <a:spLocks noChangeArrowheads="1"/>
          </p:cNvSpPr>
          <p:nvPr/>
        </p:nvSpPr>
        <p:spPr bwMode="auto">
          <a:xfrm>
            <a:off x="2390775" y="1995488"/>
            <a:ext cx="3392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An adjective concerning a wedding or a bride.</a:t>
            </a:r>
            <a:endParaRPr lang="en-GB" altLang="en-US" sz="1100">
              <a:solidFill>
                <a:srgbClr val="FF0000"/>
              </a:solidFill>
              <a:latin typeface="Twinkl SemiBold" pitchFamily="2" charset="0"/>
            </a:endParaRPr>
          </a:p>
        </p:txBody>
      </p:sp>
      <p:sp>
        <p:nvSpPr>
          <p:cNvPr id="26" name="Rectangle 25">
            <a:extLst>
              <a:ext uri="{FF2B5EF4-FFF2-40B4-BE49-F238E27FC236}">
                <a16:creationId xmlns:a16="http://schemas.microsoft.com/office/drawing/2014/main" id="{C82DEB64-4706-C1C6-CDC2-A0C92D459E6C}"/>
              </a:ext>
            </a:extLst>
          </p:cNvPr>
          <p:cNvSpPr>
            <a:spLocks noChangeArrowheads="1"/>
          </p:cNvSpPr>
          <p:nvPr/>
        </p:nvSpPr>
        <p:spPr bwMode="auto">
          <a:xfrm>
            <a:off x="6173789" y="1971675"/>
            <a:ext cx="345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Twinkl SemiBold" pitchFamily="2" charset="0"/>
              </a:rPr>
              <a:t>The headgear used on a horse.</a:t>
            </a:r>
            <a:endParaRPr lang="en-GB" altLang="en-US" sz="1100">
              <a:solidFill>
                <a:srgbClr val="FF0000"/>
              </a:solidFill>
              <a:latin typeface="Twinkl SemiBold" pitchFamily="2" charset="0"/>
            </a:endParaRPr>
          </a:p>
        </p:txBody>
      </p:sp>
      <p:pic>
        <p:nvPicPr>
          <p:cNvPr id="6" name="Picture 5">
            <a:extLst>
              <a:ext uri="{FF2B5EF4-FFF2-40B4-BE49-F238E27FC236}">
                <a16:creationId xmlns:a16="http://schemas.microsoft.com/office/drawing/2014/main" id="{B9BA7889-2FE7-3FD5-FA4E-1E16596DA6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7338" y="2781300"/>
            <a:ext cx="25717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A25C810-D984-8E2D-EA37-88D29BB98C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2805113"/>
            <a:ext cx="25717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nodeType="afterGroup">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0" grpId="0"/>
      <p:bldP spid="1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C4F739-EF4C-4707-BDC8-BF1E1087B60A}">
  <ds:schemaRefs>
    <ds:schemaRef ds:uri="http://schemas.microsoft.com/sharepoint/v3/contenttype/forms"/>
  </ds:schemaRefs>
</ds:datastoreItem>
</file>

<file path=customXml/itemProps2.xml><?xml version="1.0" encoding="utf-8"?>
<ds:datastoreItem xmlns:ds="http://schemas.openxmlformats.org/officeDocument/2006/customXml" ds:itemID="{D82DDA1F-0D1C-46BA-BC3C-CEEDE5D5C5A2}"/>
</file>

<file path=customXml/itemProps3.xml><?xml version="1.0" encoding="utf-8"?>
<ds:datastoreItem xmlns:ds="http://schemas.openxmlformats.org/officeDocument/2006/customXml" ds:itemID="{A78A2399-715F-4DF3-917C-2FFEBE16D408}">
  <ds:schemaRefs>
    <ds:schemaRef ds:uri="http://schemas.microsoft.com/office/2006/metadata/properties"/>
    <ds:schemaRef ds:uri="http://schemas.microsoft.com/office/infopath/2007/PartnerControls"/>
    <ds:schemaRef ds:uri="e255f982-5f1f-41c7-871f-7a91432a5484"/>
    <ds:schemaRef ds:uri="5519ec2d-3025-400a-aa14-bba49a7e18f3"/>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46</Slides>
  <Notes>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Exit Questions:  Mountains are most often formed by the ____________ of _________   _______.  To be classed as a mountain, it needs to measure ______________ or above.  Which mountain range is the highest?</vt:lpstr>
      <vt:lpstr>Word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Spelling Bee</vt:lpstr>
      <vt:lpstr> 5.2.25 TBAT- select an appropriate method for subtraction. </vt:lpstr>
      <vt:lpstr>Whiteboard work:   </vt:lpstr>
      <vt:lpstr>PowerPoint Presentation</vt:lpstr>
      <vt:lpstr>Whiteboard work: written method</vt:lpstr>
      <vt:lpstr>PowerPoint Presentation</vt:lpstr>
      <vt:lpstr>PowerPoint Presentation</vt:lpstr>
      <vt:lpstr>PowerPoint Presentation</vt:lpstr>
      <vt:lpstr>PowerPoint Presentation</vt:lpstr>
      <vt:lpstr>PowerPoint Presentation</vt:lpstr>
      <vt:lpstr>Wednesday 5th February TBAT- plan a narrative.  3 in 3 The camera panned across the cosy living room, the shelves brimming with colourful LEGO models towering like miniature cities. The cameraman moved carefully, capturing every detail before focusing on the wide-eyed child seated proudly in the centre. The news reporter beamed at the camera, microphone in hand. "We’re here live at the home of our final LEGO competition winner, the brilliant young inventor who wowed the judges with their stunning design for a futuristic floating city!" she announced with excitement. Turning toward the child, she added, "Meet twelve-year-old Leo, a creative genius with a heart full of imagination. Leo, how does it feel to win this incredible opportunity?" The camera zoomed in on Leo's bright smile as they grinned nervously but proudly. "It’s amazing," they said, their voice full of wonder. "I just can’t believe it!"  1. Find and copy a word which means to follow. 2. What is the camera capturing? 3. How does Leo feel about winning? </vt:lpstr>
      <vt:lpstr>P1- Competition announcement.  X 2 questions and bullet points   P3, P4 and P5  Winner announcements  P2- Last Tuesday's lesson  3- First announcement . Yesterday's lesson  P6 – Main character's final thoughts (tomorrow) </vt:lpstr>
      <vt:lpstr>P4- Second announcement -Presenter introduce the character: "Welcome to the home of Felix Gold, a ten –year old boy from the little village of Croston."  -What can the camera see? Describe the room they're in, or where they are sat. Eg, Giana could barely see the child due to the monstrous sofas he was sinking into. Whilst his parents pondered to his every need, he sat eyes glued to the screen almost as if no reporters were there at all.   -Presenter ask the winner how they feel.  "So how does it feel to be our youngest winner yet?"  </vt:lpstr>
      <vt:lpstr>PowerPoint Presentation</vt:lpstr>
      <vt:lpstr>PowerPoint Presentation</vt:lpstr>
      <vt:lpstr>Talk partners: How is this announcement different to the others?</vt:lpstr>
      <vt:lpstr>5- Write the third announcement on your planning sheet.</vt:lpstr>
      <vt:lpstr>PowerPoint Presentation</vt:lpstr>
      <vt:lpstr>Science                                                                   05/02/24</vt:lpstr>
      <vt:lpstr>PowerPoint Presentation</vt:lpstr>
      <vt:lpstr>Reflection Time…</vt:lpstr>
      <vt:lpstr>Day and Night</vt:lpstr>
      <vt:lpstr>Day and Night</vt:lpstr>
      <vt:lpstr>Day and Night</vt:lpstr>
      <vt:lpstr>Thinking time!</vt:lpstr>
      <vt:lpstr>Time Zones</vt:lpstr>
      <vt:lpstr>Independent Activity</vt:lpstr>
      <vt:lpstr>How Can We Use a Model to Figure Out What Caused the Stick's Shadow Pattern? (youtube.com)                          Take class outside to set this experiment                                              up – use a ball as the sun to explain what                            is happening.                                *Estimate the lengths of the                                 shadows to give us our data.        Record results in a table https://www.youtube.com/watch?v=_MFM8PFio6k                                 </vt:lpstr>
      <vt:lpstr>What did we find out?</vt:lpstr>
      <vt:lpstr>PowerPoint Presentation</vt:lpstr>
      <vt:lpstr>Exit Question</vt:lpstr>
      <vt:lpstr>Exit Question</vt:lpstr>
      <vt:lpstr>PSHE Café  Know yourself, grow yourself</vt:lpstr>
      <vt:lpstr>PSHE Café Inside Out Islands of Personality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359</cp:revision>
  <dcterms:created xsi:type="dcterms:W3CDTF">2025-01-30T14:37:42Z</dcterms:created>
  <dcterms:modified xsi:type="dcterms:W3CDTF">2025-02-04T22:43:52Z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