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56" r:id="rId5"/>
    <p:sldId id="589" r:id="rId6"/>
    <p:sldId id="579" r:id="rId7"/>
    <p:sldId id="514" r:id="rId8"/>
    <p:sldId id="578" r:id="rId9"/>
    <p:sldId id="515" r:id="rId10"/>
    <p:sldId id="511" r:id="rId11"/>
    <p:sldId id="513" r:id="rId12"/>
    <p:sldId id="512" r:id="rId13"/>
    <p:sldId id="580" r:id="rId14"/>
    <p:sldId id="510" r:id="rId15"/>
    <p:sldId id="581" r:id="rId16"/>
    <p:sldId id="583" r:id="rId17"/>
    <p:sldId id="584" r:id="rId18"/>
    <p:sldId id="582" r:id="rId19"/>
    <p:sldId id="585" r:id="rId20"/>
    <p:sldId id="587" r:id="rId21"/>
    <p:sldId id="588" r:id="rId22"/>
    <p:sldId id="502" r:id="rId23"/>
    <p:sldId id="509" r:id="rId24"/>
    <p:sldId id="261" r:id="rId25"/>
    <p:sldId id="262" r:id="rId26"/>
    <p:sldId id="263" r:id="rId27"/>
    <p:sldId id="258" r:id="rId28"/>
    <p:sldId id="259" r:id="rId29"/>
    <p:sldId id="264" r:id="rId30"/>
    <p:sldId id="590" r:id="rId31"/>
    <p:sldId id="591" r:id="rId32"/>
    <p:sldId id="592" r:id="rId33"/>
    <p:sldId id="593" r:id="rId34"/>
    <p:sldId id="505" r:id="rId35"/>
    <p:sldId id="506" r:id="rId3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87CC9-CE8B-992D-4084-8D1A17F1D08C}" v="747" dt="2025-02-26T20:24:14.768"/>
    <p1510:client id="{273DCE0C-E391-3F68-1C29-279D865C39D4}" v="11" dt="2025-02-25T21:33:23.028"/>
    <p1510:client id="{9E7EC2A3-EEC1-740F-E357-4BDF38E73069}" v="12" dt="2025-02-26T16:05:56.565"/>
    <p1510:client id="{9FBCD3C1-56F2-C07A-611C-E3E33D6814E9}" v="254" dt="2025-02-27T11:02:59.833"/>
    <p1510:client id="{F64B9245-5D2C-05B1-FF9F-7CAC3E95E7B7}" v="27" dt="2025-02-27T11:06:02.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0D5C8-8F4E-467A-99CE-03152717A9B8}" type="datetimeFigureOut">
              <a:t>2/27/2025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43B41-D048-4FE8-8A9B-4383F1BEC70A}" type="slidenum">
              <a:t>‹#›</a:t>
            </a:fld>
            <a:endParaRPr lang="en-GB"/>
          </a:p>
        </p:txBody>
      </p:sp>
    </p:spTree>
    <p:extLst>
      <p:ext uri="{BB962C8B-B14F-4D97-AF65-F5344CB8AC3E}">
        <p14:creationId xmlns:p14="http://schemas.microsoft.com/office/powerpoint/2010/main" val="1182077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982830d9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982830d9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25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68036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27/02/2025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27/02/2025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27/02/2025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27/02/2025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www.topmarks.co.uk/maths-games/daily1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bbc.co.uk/bitesize/articles/znktm39#zjcsrmn"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FFE7C893-11BF-6C15-E466-6A7BAF44C234}"/>
              </a:ext>
            </a:extLst>
          </p:cNvPr>
          <p:cNvPicPr>
            <a:picLocks noChangeAspect="1"/>
          </p:cNvPicPr>
          <p:nvPr/>
        </p:nvPicPr>
        <p:blipFill>
          <a:blip r:embed="rId2"/>
          <a:stretch>
            <a:fillRect/>
          </a:stretch>
        </p:blipFill>
        <p:spPr>
          <a:xfrm>
            <a:off x="1557338" y="633412"/>
            <a:ext cx="9077325" cy="559117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BBE00-C78D-88D2-DD5B-FC42BE3A78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72F69-5DB8-A81C-4CFD-E0B07FE233C6}"/>
              </a:ext>
            </a:extLst>
          </p:cNvPr>
          <p:cNvSpPr>
            <a:spLocks noGrp="1"/>
          </p:cNvSpPr>
          <p:nvPr>
            <p:ph type="title"/>
          </p:nvPr>
        </p:nvSpPr>
        <p:spPr>
          <a:xfrm>
            <a:off x="838200" y="797612"/>
            <a:ext cx="10515600" cy="1325563"/>
          </a:xfrm>
        </p:spPr>
        <p:txBody>
          <a:bodyPr vert="horz" lIns="91440" tIns="45720" rIns="91440" bIns="45720" rtlCol="0" anchor="ctr">
            <a:noAutofit/>
          </a:bodyPr>
          <a:lstStyle/>
          <a:p>
            <a:r>
              <a:rPr lang="en-GB" sz="4000">
                <a:solidFill>
                  <a:srgbClr val="141414"/>
                </a:solidFill>
                <a:ea typeface="+mj-lt"/>
                <a:cs typeface="+mj-lt"/>
              </a:rPr>
              <a:t>A 2D ______ is </a:t>
            </a:r>
            <a:r>
              <a:rPr lang="en-GB" sz="4000" b="1">
                <a:solidFill>
                  <a:srgbClr val="141414"/>
                </a:solidFill>
                <a:ea typeface="+mj-lt"/>
                <a:cs typeface="+mj-lt"/>
              </a:rPr>
              <a:t>symmetrical</a:t>
            </a:r>
            <a:r>
              <a:rPr lang="en-GB" sz="4000">
                <a:solidFill>
                  <a:srgbClr val="141414"/>
                </a:solidFill>
                <a:ea typeface="+mj-lt"/>
                <a:cs typeface="+mj-lt"/>
              </a:rPr>
              <a:t> if a line can be drawn through it and either side is a ________ of the other. You would call this the </a:t>
            </a:r>
            <a:r>
              <a:rPr lang="en-GB" sz="4000" b="1">
                <a:solidFill>
                  <a:srgbClr val="141414"/>
                </a:solidFill>
                <a:ea typeface="+mj-lt"/>
                <a:cs typeface="+mj-lt"/>
              </a:rPr>
              <a:t>line of __________</a:t>
            </a:r>
            <a:r>
              <a:rPr lang="en-GB" sz="4000">
                <a:solidFill>
                  <a:srgbClr val="141414"/>
                </a:solidFill>
              </a:rPr>
              <a:t>.</a:t>
            </a:r>
            <a:endParaRPr lang="en-US" sz="4000"/>
          </a:p>
        </p:txBody>
      </p:sp>
      <p:pic>
        <p:nvPicPr>
          <p:cNvPr id="3" name="Picture 2" descr="A butterfly and a smiley face&#10;&#10;AI-generated content may be incorrect.">
            <a:extLst>
              <a:ext uri="{FF2B5EF4-FFF2-40B4-BE49-F238E27FC236}">
                <a16:creationId xmlns:a16="http://schemas.microsoft.com/office/drawing/2014/main" id="{1FD8B155-B779-06A5-92F4-CE2B7D3B7D4B}"/>
              </a:ext>
            </a:extLst>
          </p:cNvPr>
          <p:cNvPicPr>
            <a:picLocks noChangeAspect="1"/>
          </p:cNvPicPr>
          <p:nvPr/>
        </p:nvPicPr>
        <p:blipFill>
          <a:blip r:embed="rId2"/>
          <a:stretch>
            <a:fillRect/>
          </a:stretch>
        </p:blipFill>
        <p:spPr>
          <a:xfrm>
            <a:off x="4608168" y="2739853"/>
            <a:ext cx="6106039" cy="3715779"/>
          </a:xfrm>
          <a:prstGeom prst="rect">
            <a:avLst/>
          </a:prstGeom>
        </p:spPr>
      </p:pic>
      <p:sp>
        <p:nvSpPr>
          <p:cNvPr id="4" name="TextBox 3">
            <a:extLst>
              <a:ext uri="{FF2B5EF4-FFF2-40B4-BE49-F238E27FC236}">
                <a16:creationId xmlns:a16="http://schemas.microsoft.com/office/drawing/2014/main" id="{66921C4B-A8F1-690C-0230-4B37CA17D73E}"/>
              </a:ext>
            </a:extLst>
          </p:cNvPr>
          <p:cNvSpPr txBox="1"/>
          <p:nvPr/>
        </p:nvSpPr>
        <p:spPr>
          <a:xfrm>
            <a:off x="469241" y="3326093"/>
            <a:ext cx="330936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t>symmetry </a:t>
            </a:r>
          </a:p>
          <a:p>
            <a:r>
              <a:rPr lang="en-GB" sz="4000"/>
              <a:t>reflection </a:t>
            </a:r>
          </a:p>
          <a:p>
            <a:r>
              <a:rPr lang="en-GB" sz="4000"/>
              <a:t>shape </a:t>
            </a:r>
          </a:p>
          <a:p>
            <a:r>
              <a:rPr lang="en-GB" sz="4000"/>
              <a:t>drawn</a:t>
            </a:r>
          </a:p>
        </p:txBody>
      </p:sp>
    </p:spTree>
    <p:extLst>
      <p:ext uri="{BB962C8B-B14F-4D97-AF65-F5344CB8AC3E}">
        <p14:creationId xmlns:p14="http://schemas.microsoft.com/office/powerpoint/2010/main" val="334853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5588-87AC-AB41-2D6B-2FC6687D7D51}"/>
              </a:ext>
            </a:extLst>
          </p:cNvPr>
          <p:cNvSpPr>
            <a:spLocks noGrp="1"/>
          </p:cNvSpPr>
          <p:nvPr>
            <p:ph type="title"/>
          </p:nvPr>
        </p:nvSpPr>
        <p:spPr>
          <a:xfrm>
            <a:off x="4119" y="-232118"/>
            <a:ext cx="10515600" cy="1325563"/>
          </a:xfrm>
        </p:spPr>
        <p:txBody>
          <a:bodyPr>
            <a:normAutofit/>
          </a:bodyPr>
          <a:lstStyle/>
          <a:p>
            <a:r>
              <a:rPr lang="en-GB" sz="2400"/>
              <a:t>Whiteboard work:</a:t>
            </a:r>
          </a:p>
        </p:txBody>
      </p:sp>
      <p:pic>
        <p:nvPicPr>
          <p:cNvPr id="3" name="Picture 2">
            <a:extLst>
              <a:ext uri="{FF2B5EF4-FFF2-40B4-BE49-F238E27FC236}">
                <a16:creationId xmlns:a16="http://schemas.microsoft.com/office/drawing/2014/main" id="{51917A0D-38E2-9151-3B70-C8293AC9DFB4}"/>
              </a:ext>
            </a:extLst>
          </p:cNvPr>
          <p:cNvPicPr>
            <a:picLocks noChangeAspect="1"/>
          </p:cNvPicPr>
          <p:nvPr/>
        </p:nvPicPr>
        <p:blipFill>
          <a:blip r:embed="rId2"/>
          <a:stretch>
            <a:fillRect/>
          </a:stretch>
        </p:blipFill>
        <p:spPr>
          <a:xfrm>
            <a:off x="299264" y="1091642"/>
            <a:ext cx="10955037" cy="5199877"/>
          </a:xfrm>
          <a:prstGeom prst="rect">
            <a:avLst/>
          </a:prstGeom>
        </p:spPr>
      </p:pic>
    </p:spTree>
    <p:extLst>
      <p:ext uri="{BB962C8B-B14F-4D97-AF65-F5344CB8AC3E}">
        <p14:creationId xmlns:p14="http://schemas.microsoft.com/office/powerpoint/2010/main" val="387158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38B2B5-CFDC-E5EF-95BD-3AC0F7F09F69}"/>
              </a:ext>
            </a:extLst>
          </p:cNvPr>
          <p:cNvPicPr>
            <a:picLocks noChangeAspect="1"/>
          </p:cNvPicPr>
          <p:nvPr/>
        </p:nvPicPr>
        <p:blipFill>
          <a:blip r:embed="rId2"/>
          <a:stretch>
            <a:fillRect/>
          </a:stretch>
        </p:blipFill>
        <p:spPr>
          <a:xfrm>
            <a:off x="181618" y="1288449"/>
            <a:ext cx="11612519" cy="3663263"/>
          </a:xfrm>
          <a:prstGeom prst="rect">
            <a:avLst/>
          </a:prstGeom>
        </p:spPr>
      </p:pic>
      <p:sp>
        <p:nvSpPr>
          <p:cNvPr id="3" name="TextBox 2">
            <a:extLst>
              <a:ext uri="{FF2B5EF4-FFF2-40B4-BE49-F238E27FC236}">
                <a16:creationId xmlns:a16="http://schemas.microsoft.com/office/drawing/2014/main" id="{7AE1429B-758F-E361-9ED2-AA1B38760E8B}"/>
              </a:ext>
            </a:extLst>
          </p:cNvPr>
          <p:cNvSpPr txBox="1"/>
          <p:nvPr/>
        </p:nvSpPr>
        <p:spPr>
          <a:xfrm>
            <a:off x="372633" y="234620"/>
            <a:ext cx="58103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Whiteboard work:</a:t>
            </a:r>
          </a:p>
        </p:txBody>
      </p:sp>
    </p:spTree>
    <p:extLst>
      <p:ext uri="{BB962C8B-B14F-4D97-AF65-F5344CB8AC3E}">
        <p14:creationId xmlns:p14="http://schemas.microsoft.com/office/powerpoint/2010/main" val="44049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rectangular object with black text&#10;&#10;AI-generated content may be incorrect.">
            <a:extLst>
              <a:ext uri="{FF2B5EF4-FFF2-40B4-BE49-F238E27FC236}">
                <a16:creationId xmlns:a16="http://schemas.microsoft.com/office/drawing/2014/main" id="{0EF9C2BF-6416-5C48-1B0D-696E58015CF9}"/>
              </a:ext>
            </a:extLst>
          </p:cNvPr>
          <p:cNvPicPr>
            <a:picLocks noChangeAspect="1"/>
          </p:cNvPicPr>
          <p:nvPr/>
        </p:nvPicPr>
        <p:blipFill>
          <a:blip r:embed="rId2"/>
          <a:stretch>
            <a:fillRect/>
          </a:stretch>
        </p:blipFill>
        <p:spPr>
          <a:xfrm>
            <a:off x="162955" y="1401590"/>
            <a:ext cx="11917577" cy="4106304"/>
          </a:xfrm>
          <a:prstGeom prst="rect">
            <a:avLst/>
          </a:prstGeom>
        </p:spPr>
      </p:pic>
      <p:sp>
        <p:nvSpPr>
          <p:cNvPr id="3" name="TextBox 2">
            <a:extLst>
              <a:ext uri="{FF2B5EF4-FFF2-40B4-BE49-F238E27FC236}">
                <a16:creationId xmlns:a16="http://schemas.microsoft.com/office/drawing/2014/main" id="{03491A89-4E45-5CEB-A33F-5CD179358BD2}"/>
              </a:ext>
            </a:extLst>
          </p:cNvPr>
          <p:cNvSpPr txBox="1"/>
          <p:nvPr/>
        </p:nvSpPr>
        <p:spPr>
          <a:xfrm>
            <a:off x="193217" y="372632"/>
            <a:ext cx="63485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Talk partners:</a:t>
            </a:r>
          </a:p>
        </p:txBody>
      </p:sp>
    </p:spTree>
    <p:extLst>
      <p:ext uri="{BB962C8B-B14F-4D97-AF65-F5344CB8AC3E}">
        <p14:creationId xmlns:p14="http://schemas.microsoft.com/office/powerpoint/2010/main" val="3871598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hexagon and a drawing of a hexagon&#10;&#10;AI-generated content may be incorrect.">
            <a:extLst>
              <a:ext uri="{FF2B5EF4-FFF2-40B4-BE49-F238E27FC236}">
                <a16:creationId xmlns:a16="http://schemas.microsoft.com/office/drawing/2014/main" id="{2A9AFDFD-F91E-A1F8-A356-C94E288A6824}"/>
              </a:ext>
            </a:extLst>
          </p:cNvPr>
          <p:cNvPicPr>
            <a:picLocks noChangeAspect="1"/>
          </p:cNvPicPr>
          <p:nvPr/>
        </p:nvPicPr>
        <p:blipFill>
          <a:blip r:embed="rId2"/>
          <a:stretch>
            <a:fillRect/>
          </a:stretch>
        </p:blipFill>
        <p:spPr>
          <a:xfrm>
            <a:off x="1333886" y="406099"/>
            <a:ext cx="10245038" cy="6045800"/>
          </a:xfrm>
          <a:prstGeom prst="rect">
            <a:avLst/>
          </a:prstGeom>
        </p:spPr>
      </p:pic>
      <p:sp>
        <p:nvSpPr>
          <p:cNvPr id="3" name="TextBox 2">
            <a:extLst>
              <a:ext uri="{FF2B5EF4-FFF2-40B4-BE49-F238E27FC236}">
                <a16:creationId xmlns:a16="http://schemas.microsoft.com/office/drawing/2014/main" id="{E80F388E-9946-54CB-A686-78A911C3D518}"/>
              </a:ext>
            </a:extLst>
          </p:cNvPr>
          <p:cNvSpPr txBox="1"/>
          <p:nvPr/>
        </p:nvSpPr>
        <p:spPr>
          <a:xfrm>
            <a:off x="110410" y="82807"/>
            <a:ext cx="4526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Talk partners: </a:t>
            </a:r>
          </a:p>
        </p:txBody>
      </p:sp>
    </p:spTree>
    <p:extLst>
      <p:ext uri="{BB962C8B-B14F-4D97-AF65-F5344CB8AC3E}">
        <p14:creationId xmlns:p14="http://schemas.microsoft.com/office/powerpoint/2010/main" val="1202275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diamond and a rectangle&#10;&#10;AI-generated content may be incorrect.">
            <a:extLst>
              <a:ext uri="{FF2B5EF4-FFF2-40B4-BE49-F238E27FC236}">
                <a16:creationId xmlns:a16="http://schemas.microsoft.com/office/drawing/2014/main" id="{F14730B4-82BF-F807-EEC7-D8B8C58475F2}"/>
              </a:ext>
            </a:extLst>
          </p:cNvPr>
          <p:cNvPicPr>
            <a:picLocks noChangeAspect="1"/>
          </p:cNvPicPr>
          <p:nvPr/>
        </p:nvPicPr>
        <p:blipFill>
          <a:blip r:embed="rId2"/>
          <a:stretch>
            <a:fillRect/>
          </a:stretch>
        </p:blipFill>
        <p:spPr>
          <a:xfrm>
            <a:off x="150984" y="1294241"/>
            <a:ext cx="11714977" cy="3456030"/>
          </a:xfrm>
          <a:prstGeom prst="rect">
            <a:avLst/>
          </a:prstGeom>
        </p:spPr>
      </p:pic>
      <p:sp>
        <p:nvSpPr>
          <p:cNvPr id="3" name="TextBox 2">
            <a:extLst>
              <a:ext uri="{FF2B5EF4-FFF2-40B4-BE49-F238E27FC236}">
                <a16:creationId xmlns:a16="http://schemas.microsoft.com/office/drawing/2014/main" id="{D8059258-E77C-1F51-97C8-62484AA49EAF}"/>
              </a:ext>
            </a:extLst>
          </p:cNvPr>
          <p:cNvSpPr txBox="1"/>
          <p:nvPr/>
        </p:nvSpPr>
        <p:spPr>
          <a:xfrm>
            <a:off x="427623" y="163182"/>
            <a:ext cx="996448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Draw the lines of symmetry on the shapes. </a:t>
            </a:r>
          </a:p>
          <a:p>
            <a:r>
              <a:rPr lang="en-GB" sz="3200" b="1">
                <a:solidFill>
                  <a:schemeClr val="accent6">
                    <a:lumMod val="76000"/>
                  </a:schemeClr>
                </a:solidFill>
              </a:rPr>
              <a:t>Green      </a:t>
            </a:r>
            <a:r>
              <a:rPr lang="en-GB" sz="3200"/>
              <a:t>                                                                        </a:t>
            </a:r>
            <a:r>
              <a:rPr lang="en-GB" sz="3200" b="1">
                <a:solidFill>
                  <a:srgbClr val="0070C0"/>
                </a:solidFill>
              </a:rPr>
              <a:t>         Blue </a:t>
            </a:r>
          </a:p>
        </p:txBody>
      </p:sp>
      <p:sp>
        <p:nvSpPr>
          <p:cNvPr id="4" name="TextBox 3">
            <a:extLst>
              <a:ext uri="{FF2B5EF4-FFF2-40B4-BE49-F238E27FC236}">
                <a16:creationId xmlns:a16="http://schemas.microsoft.com/office/drawing/2014/main" id="{6C82228E-393E-F7E8-512B-C8DD19217AD8}"/>
              </a:ext>
            </a:extLst>
          </p:cNvPr>
          <p:cNvSpPr txBox="1"/>
          <p:nvPr/>
        </p:nvSpPr>
        <p:spPr>
          <a:xfrm>
            <a:off x="427837" y="5437681"/>
            <a:ext cx="1064074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rgbClr val="FF0000"/>
                </a:solidFill>
              </a:rPr>
              <a:t>Challenge: What does a line of symmetry mean?</a:t>
            </a:r>
          </a:p>
        </p:txBody>
      </p:sp>
    </p:spTree>
    <p:extLst>
      <p:ext uri="{BB962C8B-B14F-4D97-AF65-F5344CB8AC3E}">
        <p14:creationId xmlns:p14="http://schemas.microsoft.com/office/powerpoint/2010/main" val="215277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grid with black text&#10;&#10;AI-generated content may be incorrect.">
            <a:extLst>
              <a:ext uri="{FF2B5EF4-FFF2-40B4-BE49-F238E27FC236}">
                <a16:creationId xmlns:a16="http://schemas.microsoft.com/office/drawing/2014/main" id="{9BD32E54-4B3A-CF56-D5CE-6EECC5A54712}"/>
              </a:ext>
            </a:extLst>
          </p:cNvPr>
          <p:cNvPicPr>
            <a:picLocks noChangeAspect="1"/>
          </p:cNvPicPr>
          <p:nvPr/>
        </p:nvPicPr>
        <p:blipFill>
          <a:blip r:embed="rId2"/>
          <a:stretch>
            <a:fillRect/>
          </a:stretch>
        </p:blipFill>
        <p:spPr>
          <a:xfrm>
            <a:off x="63457" y="1834721"/>
            <a:ext cx="4764302" cy="2653098"/>
          </a:xfrm>
          <a:prstGeom prst="rect">
            <a:avLst/>
          </a:prstGeom>
        </p:spPr>
      </p:pic>
      <p:pic>
        <p:nvPicPr>
          <p:cNvPr id="3" name="Picture 2" descr="A yellow and blue hexagon&#10;&#10;AI-generated content may be incorrect.">
            <a:extLst>
              <a:ext uri="{FF2B5EF4-FFF2-40B4-BE49-F238E27FC236}">
                <a16:creationId xmlns:a16="http://schemas.microsoft.com/office/drawing/2014/main" id="{38F584DF-2030-31E4-ED6B-E66F215BC4E1}"/>
              </a:ext>
            </a:extLst>
          </p:cNvPr>
          <p:cNvPicPr>
            <a:picLocks noChangeAspect="1"/>
          </p:cNvPicPr>
          <p:nvPr/>
        </p:nvPicPr>
        <p:blipFill>
          <a:blip r:embed="rId3"/>
          <a:stretch>
            <a:fillRect/>
          </a:stretch>
        </p:blipFill>
        <p:spPr>
          <a:xfrm>
            <a:off x="63070" y="4839215"/>
            <a:ext cx="6381750" cy="1257300"/>
          </a:xfrm>
          <a:prstGeom prst="rect">
            <a:avLst/>
          </a:prstGeom>
        </p:spPr>
      </p:pic>
      <p:pic>
        <p:nvPicPr>
          <p:cNvPr id="4" name="Picture 3" descr="A blue and yellow rectangle with black letters&#10;&#10;AI-generated content may be incorrect.">
            <a:extLst>
              <a:ext uri="{FF2B5EF4-FFF2-40B4-BE49-F238E27FC236}">
                <a16:creationId xmlns:a16="http://schemas.microsoft.com/office/drawing/2014/main" id="{CC0BE607-49F5-443C-CF87-383A73F55C88}"/>
              </a:ext>
            </a:extLst>
          </p:cNvPr>
          <p:cNvPicPr>
            <a:picLocks noChangeAspect="1"/>
          </p:cNvPicPr>
          <p:nvPr/>
        </p:nvPicPr>
        <p:blipFill>
          <a:blip r:embed="rId4"/>
          <a:stretch>
            <a:fillRect/>
          </a:stretch>
        </p:blipFill>
        <p:spPr>
          <a:xfrm>
            <a:off x="4986337" y="2580245"/>
            <a:ext cx="1457325" cy="1924050"/>
          </a:xfrm>
          <a:prstGeom prst="rect">
            <a:avLst/>
          </a:prstGeom>
        </p:spPr>
      </p:pic>
      <p:pic>
        <p:nvPicPr>
          <p:cNvPr id="6" name="Picture 5" descr="A screenshot of a game&#10;&#10;AI-generated content may be incorrect.">
            <a:extLst>
              <a:ext uri="{FF2B5EF4-FFF2-40B4-BE49-F238E27FC236}">
                <a16:creationId xmlns:a16="http://schemas.microsoft.com/office/drawing/2014/main" id="{3B352068-70C7-9E52-C1CE-98D59B51581F}"/>
              </a:ext>
            </a:extLst>
          </p:cNvPr>
          <p:cNvPicPr>
            <a:picLocks noChangeAspect="1"/>
          </p:cNvPicPr>
          <p:nvPr/>
        </p:nvPicPr>
        <p:blipFill>
          <a:blip r:embed="rId5"/>
          <a:stretch>
            <a:fillRect/>
          </a:stretch>
        </p:blipFill>
        <p:spPr>
          <a:xfrm>
            <a:off x="7220979" y="192947"/>
            <a:ext cx="4381500" cy="5648325"/>
          </a:xfrm>
          <a:prstGeom prst="rect">
            <a:avLst/>
          </a:prstGeom>
        </p:spPr>
      </p:pic>
      <p:sp>
        <p:nvSpPr>
          <p:cNvPr id="7" name="TextBox 6">
            <a:extLst>
              <a:ext uri="{FF2B5EF4-FFF2-40B4-BE49-F238E27FC236}">
                <a16:creationId xmlns:a16="http://schemas.microsoft.com/office/drawing/2014/main" id="{D1E6F937-DDF2-7874-F597-70D03EE7BFED}"/>
              </a:ext>
            </a:extLst>
          </p:cNvPr>
          <p:cNvSpPr txBox="1"/>
          <p:nvPr/>
        </p:nvSpPr>
        <p:spPr>
          <a:xfrm>
            <a:off x="276024" y="248421"/>
            <a:ext cx="49132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Independent: </a:t>
            </a:r>
          </a:p>
        </p:txBody>
      </p:sp>
    </p:spTree>
    <p:extLst>
      <p:ext uri="{BB962C8B-B14F-4D97-AF65-F5344CB8AC3E}">
        <p14:creationId xmlns:p14="http://schemas.microsoft.com/office/powerpoint/2010/main" val="2636893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254AC0-FC4B-ED8F-5A30-6E9D6A1BEC2E}"/>
              </a:ext>
            </a:extLst>
          </p:cNvPr>
          <p:cNvPicPr>
            <a:picLocks noChangeAspect="1"/>
          </p:cNvPicPr>
          <p:nvPr/>
        </p:nvPicPr>
        <p:blipFill>
          <a:blip r:embed="rId2"/>
          <a:stretch>
            <a:fillRect/>
          </a:stretch>
        </p:blipFill>
        <p:spPr>
          <a:xfrm>
            <a:off x="152657" y="2960"/>
            <a:ext cx="4019550" cy="3248025"/>
          </a:xfrm>
          <a:prstGeom prst="rect">
            <a:avLst/>
          </a:prstGeom>
        </p:spPr>
      </p:pic>
      <p:pic>
        <p:nvPicPr>
          <p:cNvPr id="4" name="Picture 3" descr="A group of people with text boxes&#10;&#10;AI-generated content may be incorrect.">
            <a:extLst>
              <a:ext uri="{FF2B5EF4-FFF2-40B4-BE49-F238E27FC236}">
                <a16:creationId xmlns:a16="http://schemas.microsoft.com/office/drawing/2014/main" id="{6A5A850A-0AA5-C35A-F49A-9FA58FF4CA06}"/>
              </a:ext>
            </a:extLst>
          </p:cNvPr>
          <p:cNvPicPr>
            <a:picLocks noChangeAspect="1"/>
          </p:cNvPicPr>
          <p:nvPr/>
        </p:nvPicPr>
        <p:blipFill>
          <a:blip r:embed="rId3"/>
          <a:stretch>
            <a:fillRect/>
          </a:stretch>
        </p:blipFill>
        <p:spPr>
          <a:xfrm>
            <a:off x="153944" y="3315214"/>
            <a:ext cx="3543300" cy="3543300"/>
          </a:xfrm>
          <a:prstGeom prst="rect">
            <a:avLst/>
          </a:prstGeom>
        </p:spPr>
      </p:pic>
      <p:sp>
        <p:nvSpPr>
          <p:cNvPr id="5" name="TextBox 4">
            <a:extLst>
              <a:ext uri="{FF2B5EF4-FFF2-40B4-BE49-F238E27FC236}">
                <a16:creationId xmlns:a16="http://schemas.microsoft.com/office/drawing/2014/main" id="{B7D2F35F-2CE4-B1DD-399F-B9D58F7952B0}"/>
              </a:ext>
            </a:extLst>
          </p:cNvPr>
          <p:cNvSpPr txBox="1"/>
          <p:nvPr/>
        </p:nvSpPr>
        <p:spPr>
          <a:xfrm>
            <a:off x="5130832" y="170190"/>
            <a:ext cx="34503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Challenge:</a:t>
            </a:r>
          </a:p>
        </p:txBody>
      </p:sp>
      <p:pic>
        <p:nvPicPr>
          <p:cNvPr id="7" name="Picture 6" descr="A screenshot of a crossword puzzle&#10;&#10;AI-generated content may be incorrect.">
            <a:extLst>
              <a:ext uri="{FF2B5EF4-FFF2-40B4-BE49-F238E27FC236}">
                <a16:creationId xmlns:a16="http://schemas.microsoft.com/office/drawing/2014/main" id="{046AB32F-D195-8F22-BC8D-89D2335EC31E}"/>
              </a:ext>
            </a:extLst>
          </p:cNvPr>
          <p:cNvPicPr>
            <a:picLocks noChangeAspect="1"/>
          </p:cNvPicPr>
          <p:nvPr/>
        </p:nvPicPr>
        <p:blipFill>
          <a:blip r:embed="rId4"/>
          <a:stretch>
            <a:fillRect/>
          </a:stretch>
        </p:blipFill>
        <p:spPr>
          <a:xfrm>
            <a:off x="6648966" y="171965"/>
            <a:ext cx="3682314" cy="4145693"/>
          </a:xfrm>
          <a:prstGeom prst="rect">
            <a:avLst/>
          </a:prstGeom>
        </p:spPr>
      </p:pic>
      <p:pic>
        <p:nvPicPr>
          <p:cNvPr id="8" name="Picture 7" descr="A white background with black text&#10;&#10;AI-generated content may be incorrect.">
            <a:extLst>
              <a:ext uri="{FF2B5EF4-FFF2-40B4-BE49-F238E27FC236}">
                <a16:creationId xmlns:a16="http://schemas.microsoft.com/office/drawing/2014/main" id="{D5F1F6A6-9315-009D-58F3-326F06F32DA9}"/>
              </a:ext>
            </a:extLst>
          </p:cNvPr>
          <p:cNvPicPr>
            <a:picLocks noChangeAspect="1"/>
          </p:cNvPicPr>
          <p:nvPr/>
        </p:nvPicPr>
        <p:blipFill>
          <a:blip r:embed="rId5"/>
          <a:stretch>
            <a:fillRect/>
          </a:stretch>
        </p:blipFill>
        <p:spPr>
          <a:xfrm>
            <a:off x="4975525" y="5645622"/>
            <a:ext cx="6524625" cy="1209675"/>
          </a:xfrm>
          <a:prstGeom prst="rect">
            <a:avLst/>
          </a:prstGeom>
        </p:spPr>
      </p:pic>
      <p:sp>
        <p:nvSpPr>
          <p:cNvPr id="9" name="TextBox 8">
            <a:extLst>
              <a:ext uri="{FF2B5EF4-FFF2-40B4-BE49-F238E27FC236}">
                <a16:creationId xmlns:a16="http://schemas.microsoft.com/office/drawing/2014/main" id="{1385B37C-7D4D-C8BE-CD0F-45F92DBF9321}"/>
              </a:ext>
            </a:extLst>
          </p:cNvPr>
          <p:cNvSpPr txBox="1"/>
          <p:nvPr/>
        </p:nvSpPr>
        <p:spPr>
          <a:xfrm>
            <a:off x="5189259" y="4954638"/>
            <a:ext cx="39747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Mastery:</a:t>
            </a:r>
          </a:p>
        </p:txBody>
      </p:sp>
    </p:spTree>
    <p:extLst>
      <p:ext uri="{BB962C8B-B14F-4D97-AF65-F5344CB8AC3E}">
        <p14:creationId xmlns:p14="http://schemas.microsoft.com/office/powerpoint/2010/main" val="2775614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8EF598-A211-4B11-906D-FE4E96FC2FC5}"/>
              </a:ext>
            </a:extLst>
          </p:cNvPr>
          <p:cNvPicPr>
            <a:picLocks noChangeAspect="1"/>
          </p:cNvPicPr>
          <p:nvPr/>
        </p:nvPicPr>
        <p:blipFill>
          <a:blip r:embed="rId2"/>
          <a:stretch>
            <a:fillRect/>
          </a:stretch>
        </p:blipFill>
        <p:spPr>
          <a:xfrm>
            <a:off x="381772" y="585787"/>
            <a:ext cx="3829050" cy="5686425"/>
          </a:xfrm>
          <a:prstGeom prst="rect">
            <a:avLst/>
          </a:prstGeom>
        </p:spPr>
      </p:pic>
      <p:pic>
        <p:nvPicPr>
          <p:cNvPr id="3" name="Picture 2">
            <a:extLst>
              <a:ext uri="{FF2B5EF4-FFF2-40B4-BE49-F238E27FC236}">
                <a16:creationId xmlns:a16="http://schemas.microsoft.com/office/drawing/2014/main" id="{D7AB3AAF-0CDD-4D0E-691C-EE987D8A2E40}"/>
              </a:ext>
            </a:extLst>
          </p:cNvPr>
          <p:cNvPicPr>
            <a:picLocks noChangeAspect="1"/>
          </p:cNvPicPr>
          <p:nvPr/>
        </p:nvPicPr>
        <p:blipFill>
          <a:blip r:embed="rId3"/>
          <a:stretch>
            <a:fillRect/>
          </a:stretch>
        </p:blipFill>
        <p:spPr>
          <a:xfrm>
            <a:off x="7965088" y="1821849"/>
            <a:ext cx="3305175" cy="2266950"/>
          </a:xfrm>
          <a:prstGeom prst="rect">
            <a:avLst/>
          </a:prstGeom>
        </p:spPr>
      </p:pic>
      <p:sp>
        <p:nvSpPr>
          <p:cNvPr id="4" name="TextBox 3">
            <a:extLst>
              <a:ext uri="{FF2B5EF4-FFF2-40B4-BE49-F238E27FC236}">
                <a16:creationId xmlns:a16="http://schemas.microsoft.com/office/drawing/2014/main" id="{D24399ED-FE03-1B58-8B71-D79DE117708B}"/>
              </a:ext>
            </a:extLst>
          </p:cNvPr>
          <p:cNvSpPr txBox="1"/>
          <p:nvPr/>
        </p:nvSpPr>
        <p:spPr>
          <a:xfrm>
            <a:off x="7949503" y="1297314"/>
            <a:ext cx="38643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Challenge:</a:t>
            </a:r>
          </a:p>
        </p:txBody>
      </p:sp>
    </p:spTree>
    <p:extLst>
      <p:ext uri="{BB962C8B-B14F-4D97-AF65-F5344CB8AC3E}">
        <p14:creationId xmlns:p14="http://schemas.microsoft.com/office/powerpoint/2010/main" val="731047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77523-D247-D7F2-F096-A5131CDB91F7}"/>
              </a:ext>
            </a:extLst>
          </p:cNvPr>
          <p:cNvSpPr>
            <a:spLocks noGrp="1"/>
          </p:cNvSpPr>
          <p:nvPr>
            <p:ph type="title"/>
          </p:nvPr>
        </p:nvSpPr>
        <p:spPr>
          <a:xfrm>
            <a:off x="4119" y="169476"/>
            <a:ext cx="10515600" cy="1325563"/>
          </a:xfrm>
        </p:spPr>
        <p:txBody>
          <a:bodyPr>
            <a:normAutofit fontScale="90000"/>
          </a:bodyPr>
          <a:lstStyle/>
          <a:p>
            <a:r>
              <a:rPr lang="en-GB" u="sng">
                <a:cs typeface="Calibri Light"/>
              </a:rPr>
              <a:t>VENTURERS</a:t>
            </a:r>
            <a:br>
              <a:rPr lang="en-GB" u="sng">
                <a:cs typeface="Calibri Light"/>
              </a:rPr>
            </a:br>
            <a:r>
              <a:rPr lang="en-GB" u="sng">
                <a:cs typeface="Calibri Light"/>
              </a:rPr>
              <a:t>Friday 28th February</a:t>
            </a:r>
            <a:br>
              <a:rPr lang="en-GB" u="sng">
                <a:cs typeface="Calibri Light"/>
              </a:rPr>
            </a:br>
            <a:r>
              <a:rPr lang="en-GB" u="sng">
                <a:cs typeface="Calibri Light"/>
              </a:rPr>
              <a:t>TBAT- write to inform. </a:t>
            </a:r>
            <a:endParaRPr lang="en-GB" u="sng"/>
          </a:p>
        </p:txBody>
      </p:sp>
      <p:pic>
        <p:nvPicPr>
          <p:cNvPr id="3" name="Picture 2" descr="A white background with black text&#10;&#10;Description automatically generated">
            <a:extLst>
              <a:ext uri="{FF2B5EF4-FFF2-40B4-BE49-F238E27FC236}">
                <a16:creationId xmlns:a16="http://schemas.microsoft.com/office/drawing/2014/main" id="{BC757413-CF46-9241-8307-674103181EB0}"/>
              </a:ext>
            </a:extLst>
          </p:cNvPr>
          <p:cNvPicPr>
            <a:picLocks noChangeAspect="1"/>
          </p:cNvPicPr>
          <p:nvPr/>
        </p:nvPicPr>
        <p:blipFill>
          <a:blip r:embed="rId2"/>
          <a:stretch>
            <a:fillRect/>
          </a:stretch>
        </p:blipFill>
        <p:spPr>
          <a:xfrm>
            <a:off x="-3111" y="1688830"/>
            <a:ext cx="6616513" cy="2419910"/>
          </a:xfrm>
          <a:prstGeom prst="rect">
            <a:avLst/>
          </a:prstGeom>
        </p:spPr>
      </p:pic>
      <p:pic>
        <p:nvPicPr>
          <p:cNvPr id="4" name="Picture 3" descr="A white background with black text&#10;&#10;Description automatically generated">
            <a:extLst>
              <a:ext uri="{FF2B5EF4-FFF2-40B4-BE49-F238E27FC236}">
                <a16:creationId xmlns:a16="http://schemas.microsoft.com/office/drawing/2014/main" id="{262A588B-D85D-88EF-3B77-8D28E330A637}"/>
              </a:ext>
            </a:extLst>
          </p:cNvPr>
          <p:cNvPicPr>
            <a:picLocks noChangeAspect="1"/>
          </p:cNvPicPr>
          <p:nvPr/>
        </p:nvPicPr>
        <p:blipFill>
          <a:blip r:embed="rId3"/>
          <a:stretch>
            <a:fillRect/>
          </a:stretch>
        </p:blipFill>
        <p:spPr>
          <a:xfrm>
            <a:off x="6608950" y="1501028"/>
            <a:ext cx="5664013" cy="2791385"/>
          </a:xfrm>
          <a:prstGeom prst="rect">
            <a:avLst/>
          </a:prstGeom>
        </p:spPr>
      </p:pic>
      <p:pic>
        <p:nvPicPr>
          <p:cNvPr id="5" name="Picture 4" descr="A close-up of a paper&#10;&#10;Description automatically generated">
            <a:extLst>
              <a:ext uri="{FF2B5EF4-FFF2-40B4-BE49-F238E27FC236}">
                <a16:creationId xmlns:a16="http://schemas.microsoft.com/office/drawing/2014/main" id="{BEE851F4-585A-B826-602C-CDC4140D81E9}"/>
              </a:ext>
            </a:extLst>
          </p:cNvPr>
          <p:cNvPicPr>
            <a:picLocks noChangeAspect="1"/>
          </p:cNvPicPr>
          <p:nvPr/>
        </p:nvPicPr>
        <p:blipFill>
          <a:blip r:embed="rId4"/>
          <a:stretch>
            <a:fillRect/>
          </a:stretch>
        </p:blipFill>
        <p:spPr>
          <a:xfrm>
            <a:off x="-7564" y="4463024"/>
            <a:ext cx="7825627" cy="2156572"/>
          </a:xfrm>
          <a:prstGeom prst="rect">
            <a:avLst/>
          </a:prstGeom>
        </p:spPr>
      </p:pic>
    </p:spTree>
    <p:extLst>
      <p:ext uri="{BB962C8B-B14F-4D97-AF65-F5344CB8AC3E}">
        <p14:creationId xmlns:p14="http://schemas.microsoft.com/office/powerpoint/2010/main" val="96914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AA40B-B780-4FC7-B8AE-C29A3FC12F0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FFFE001-B47D-FA7E-2A53-4E006AC4FB49}"/>
              </a:ext>
            </a:extLst>
          </p:cNvPr>
          <p:cNvSpPr txBox="1"/>
          <p:nvPr/>
        </p:nvSpPr>
        <p:spPr>
          <a:xfrm>
            <a:off x="386434" y="262223"/>
            <a:ext cx="11593026" cy="6278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a:latin typeface="Comic Sans MS"/>
              </a:rPr>
              <a:t>Spelling test:</a:t>
            </a:r>
            <a:br>
              <a:rPr lang="en-GB" sz="3200">
                <a:latin typeface="Comic Sans MS"/>
              </a:rPr>
            </a:br>
            <a:br>
              <a:rPr lang="en-GB" sz="3200">
                <a:latin typeface="Comic Sans MS"/>
              </a:rPr>
            </a:br>
            <a:r>
              <a:rPr lang="en-GB" sz="3200">
                <a:latin typeface="Comic Sans MS"/>
              </a:rPr>
              <a:t>1. </a:t>
            </a:r>
            <a:r>
              <a:rPr lang="en-GB" sz="3200">
                <a:latin typeface="Comic Sans MS"/>
                <a:ea typeface="+mn-lt"/>
                <a:cs typeface="+mn-lt"/>
              </a:rPr>
              <a:t>forty   </a:t>
            </a:r>
            <a:endParaRPr lang="en-GB" sz="3200">
              <a:latin typeface="Comic Sans MS"/>
            </a:endParaRPr>
          </a:p>
          <a:p>
            <a:r>
              <a:rPr lang="en-GB" sz="3200">
                <a:latin typeface="Comic Sans MS"/>
              </a:rPr>
              <a:t>2. scorch</a:t>
            </a:r>
          </a:p>
          <a:p>
            <a:r>
              <a:rPr lang="en-GB" sz="3200">
                <a:latin typeface="Comic Sans MS"/>
              </a:rPr>
              <a:t>3. absorb </a:t>
            </a:r>
          </a:p>
          <a:p>
            <a:r>
              <a:rPr lang="en-GB" sz="3200">
                <a:latin typeface="Comic Sans MS"/>
              </a:rPr>
              <a:t>4. decorate</a:t>
            </a:r>
          </a:p>
          <a:p>
            <a:r>
              <a:rPr lang="en-GB" sz="3200">
                <a:latin typeface="Comic Sans MS"/>
              </a:rPr>
              <a:t>5. afford</a:t>
            </a:r>
          </a:p>
          <a:p>
            <a:r>
              <a:rPr lang="en-GB" sz="3200">
                <a:latin typeface="Comic Sans MS"/>
              </a:rPr>
              <a:t>6. enormous </a:t>
            </a:r>
          </a:p>
          <a:p>
            <a:r>
              <a:rPr lang="en-GB" sz="3200">
                <a:latin typeface="Comic Sans MS"/>
              </a:rPr>
              <a:t>7.  category </a:t>
            </a:r>
          </a:p>
          <a:p>
            <a:r>
              <a:rPr lang="en-GB" sz="3200">
                <a:latin typeface="Comic Sans MS"/>
              </a:rPr>
              <a:t>8. tornado</a:t>
            </a:r>
          </a:p>
          <a:p>
            <a:r>
              <a:rPr lang="en-GB" sz="3200">
                <a:latin typeface="Comic Sans MS"/>
              </a:rPr>
              <a:t>9. according </a:t>
            </a:r>
          </a:p>
          <a:p>
            <a:r>
              <a:rPr lang="en-GB" sz="3200">
                <a:latin typeface="Comic Sans MS"/>
              </a:rPr>
              <a:t>10. opportunity</a:t>
            </a:r>
          </a:p>
          <a:p>
            <a:endParaRPr lang="en-GB"/>
          </a:p>
        </p:txBody>
      </p:sp>
      <p:pic>
        <p:nvPicPr>
          <p:cNvPr id="3" name="Picture 2" descr="150+ Spelling Bee Stock Illustrations, Royalty-Free Vector ...">
            <a:extLst>
              <a:ext uri="{FF2B5EF4-FFF2-40B4-BE49-F238E27FC236}">
                <a16:creationId xmlns:a16="http://schemas.microsoft.com/office/drawing/2014/main" id="{796589E4-8366-315D-8DA3-55035C26D4CD}"/>
              </a:ext>
            </a:extLst>
          </p:cNvPr>
          <p:cNvPicPr>
            <a:picLocks noChangeAspect="1"/>
          </p:cNvPicPr>
          <p:nvPr/>
        </p:nvPicPr>
        <p:blipFill>
          <a:blip r:embed="rId2"/>
          <a:stretch>
            <a:fillRect/>
          </a:stretch>
        </p:blipFill>
        <p:spPr>
          <a:xfrm>
            <a:off x="5070636" y="911105"/>
            <a:ext cx="6272619" cy="5025492"/>
          </a:xfrm>
          <a:prstGeom prst="rect">
            <a:avLst/>
          </a:prstGeom>
        </p:spPr>
      </p:pic>
    </p:spTree>
    <p:extLst>
      <p:ext uri="{BB962C8B-B14F-4D97-AF65-F5344CB8AC3E}">
        <p14:creationId xmlns:p14="http://schemas.microsoft.com/office/powerpoint/2010/main" val="3347011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5AAB3-F247-D601-E62B-7B256103D3CF}"/>
              </a:ext>
            </a:extLst>
          </p:cNvPr>
          <p:cNvSpPr>
            <a:spLocks noGrp="1"/>
          </p:cNvSpPr>
          <p:nvPr>
            <p:ph type="title"/>
          </p:nvPr>
        </p:nvSpPr>
        <p:spPr>
          <a:xfrm>
            <a:off x="878305" y="2894116"/>
            <a:ext cx="10515600" cy="1325563"/>
          </a:xfrm>
        </p:spPr>
        <p:txBody>
          <a:bodyPr>
            <a:normAutofit fontScale="90000"/>
          </a:bodyPr>
          <a:lstStyle/>
          <a:p>
            <a:r>
              <a:rPr lang="en-GB">
                <a:cs typeface="Calibri Light"/>
              </a:rPr>
              <a:t>Expand the sentence below. </a:t>
            </a:r>
            <a:br>
              <a:rPr lang="en-GB">
                <a:cs typeface="Calibri Light"/>
              </a:rPr>
            </a:br>
            <a:br>
              <a:rPr lang="en-GB">
                <a:cs typeface="Calibri Light"/>
              </a:rPr>
            </a:br>
            <a:r>
              <a:rPr lang="en-GB">
                <a:solidFill>
                  <a:srgbClr val="0070C0"/>
                </a:solidFill>
                <a:cs typeface="Calibri Light"/>
              </a:rPr>
              <a:t>Blue</a:t>
            </a:r>
            <a:r>
              <a:rPr lang="en-GB">
                <a:cs typeface="Calibri Light"/>
              </a:rPr>
              <a:t> </a:t>
            </a:r>
            <a:br>
              <a:rPr lang="en-GB">
                <a:cs typeface="Calibri Light"/>
              </a:rPr>
            </a:br>
            <a:r>
              <a:rPr lang="en-GB">
                <a:cs typeface="Calibri Light"/>
              </a:rPr>
              <a:t>Children will go swimming. </a:t>
            </a:r>
            <a:br>
              <a:rPr lang="en-GB">
                <a:cs typeface="Calibri Light"/>
              </a:rPr>
            </a:br>
            <a:br>
              <a:rPr lang="en-GB">
                <a:cs typeface="Calibri Light"/>
              </a:rPr>
            </a:br>
            <a:r>
              <a:rPr lang="en-GB">
                <a:solidFill>
                  <a:srgbClr val="00B050"/>
                </a:solidFill>
                <a:cs typeface="Calibri Light"/>
              </a:rPr>
              <a:t>Green</a:t>
            </a:r>
            <a:br>
              <a:rPr lang="en-GB">
                <a:cs typeface="Calibri Light"/>
              </a:rPr>
            </a:br>
            <a:r>
              <a:rPr lang="en-GB">
                <a:cs typeface="Calibri Light"/>
              </a:rPr>
              <a:t>An activity is abseiling.  </a:t>
            </a:r>
            <a:br>
              <a:rPr lang="en-GB">
                <a:cs typeface="Calibri Light"/>
              </a:rPr>
            </a:br>
            <a:br>
              <a:rPr lang="en-GB">
                <a:cs typeface="Calibri Light"/>
              </a:rPr>
            </a:br>
            <a:br>
              <a:rPr lang="en-GB">
                <a:cs typeface="Calibri Light"/>
              </a:rPr>
            </a:br>
            <a:endParaRPr lang="en-GB">
              <a:cs typeface="Calibri Light"/>
            </a:endParaRPr>
          </a:p>
        </p:txBody>
      </p:sp>
    </p:spTree>
    <p:extLst>
      <p:ext uri="{BB962C8B-B14F-4D97-AF65-F5344CB8AC3E}">
        <p14:creationId xmlns:p14="http://schemas.microsoft.com/office/powerpoint/2010/main" val="2673180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hart&#10;&#10;Description automatically generated">
            <a:extLst>
              <a:ext uri="{FF2B5EF4-FFF2-40B4-BE49-F238E27FC236}">
                <a16:creationId xmlns:a16="http://schemas.microsoft.com/office/drawing/2014/main" id="{C5BB59CA-B9D7-D8C7-A101-91AD73027666}"/>
              </a:ext>
            </a:extLst>
          </p:cNvPr>
          <p:cNvPicPr>
            <a:picLocks noChangeAspect="1"/>
          </p:cNvPicPr>
          <p:nvPr/>
        </p:nvPicPr>
        <p:blipFill>
          <a:blip r:embed="rId2"/>
          <a:stretch>
            <a:fillRect/>
          </a:stretch>
        </p:blipFill>
        <p:spPr>
          <a:xfrm>
            <a:off x="1596486" y="79459"/>
            <a:ext cx="9306502" cy="6696652"/>
          </a:xfrm>
          <a:prstGeom prst="rect">
            <a:avLst/>
          </a:prstGeom>
        </p:spPr>
      </p:pic>
    </p:spTree>
    <p:extLst>
      <p:ext uri="{BB962C8B-B14F-4D97-AF65-F5344CB8AC3E}">
        <p14:creationId xmlns:p14="http://schemas.microsoft.com/office/powerpoint/2010/main" val="3455991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708CD9CB-25F2-BF6A-F842-A7CCC2BD2982}"/>
              </a:ext>
            </a:extLst>
          </p:cNvPr>
          <p:cNvPicPr>
            <a:picLocks noChangeAspect="1"/>
          </p:cNvPicPr>
          <p:nvPr/>
        </p:nvPicPr>
        <p:blipFill>
          <a:blip r:embed="rId2"/>
          <a:stretch>
            <a:fillRect/>
          </a:stretch>
        </p:blipFill>
        <p:spPr>
          <a:xfrm>
            <a:off x="2232458" y="4185"/>
            <a:ext cx="7992629" cy="6630265"/>
          </a:xfrm>
          <a:prstGeom prst="rect">
            <a:avLst/>
          </a:prstGeom>
        </p:spPr>
      </p:pic>
    </p:spTree>
    <p:extLst>
      <p:ext uri="{BB962C8B-B14F-4D97-AF65-F5344CB8AC3E}">
        <p14:creationId xmlns:p14="http://schemas.microsoft.com/office/powerpoint/2010/main" val="51580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B150C-764D-83EF-E07D-7A185FD9A281}"/>
              </a:ext>
            </a:extLst>
          </p:cNvPr>
          <p:cNvSpPr>
            <a:spLocks noGrp="1"/>
          </p:cNvSpPr>
          <p:nvPr>
            <p:ph type="title"/>
          </p:nvPr>
        </p:nvSpPr>
        <p:spPr>
          <a:xfrm>
            <a:off x="878305" y="1518151"/>
            <a:ext cx="10515600" cy="1325563"/>
          </a:xfrm>
        </p:spPr>
        <p:txBody>
          <a:bodyPr>
            <a:normAutofit fontScale="90000"/>
          </a:bodyPr>
          <a:lstStyle/>
          <a:p>
            <a:br>
              <a:rPr lang="en-GB" sz="2400" b="1">
                <a:latin typeface="Century Gothic"/>
              </a:rPr>
            </a:br>
            <a:r>
              <a:rPr lang="en-GB" sz="4000" b="1">
                <a:latin typeface="Century Gothic"/>
              </a:rPr>
              <a:t>Replace the underlined words with more formal choices. </a:t>
            </a:r>
            <a:br>
              <a:rPr lang="en-GB" sz="4000" b="1">
                <a:latin typeface="Century Gothic"/>
              </a:rPr>
            </a:br>
            <a:br>
              <a:rPr lang="en-GB" sz="4000" b="1">
                <a:latin typeface="Century Gothic"/>
              </a:rPr>
            </a:br>
            <a:br>
              <a:rPr lang="en-GB" sz="4000" b="1">
                <a:latin typeface="Century Gothic"/>
              </a:rPr>
            </a:br>
            <a:r>
              <a:rPr lang="en-GB" sz="4000" b="1">
                <a:latin typeface="Century Gothic"/>
              </a:rPr>
              <a:t>I </a:t>
            </a:r>
            <a:r>
              <a:rPr lang="en-GB" sz="4000" b="1" u="sng">
                <a:latin typeface="Century Gothic"/>
              </a:rPr>
              <a:t>need</a:t>
            </a:r>
            <a:r>
              <a:rPr lang="en-GB" sz="4000" b="1">
                <a:latin typeface="Century Gothic"/>
              </a:rPr>
              <a:t> an appointment with you concerning your </a:t>
            </a:r>
            <a:r>
              <a:rPr lang="en-GB" sz="4000" b="1" u="sng">
                <a:latin typeface="Century Gothic"/>
              </a:rPr>
              <a:t>kid</a:t>
            </a:r>
            <a:r>
              <a:rPr lang="en-GB" sz="4000" b="1">
                <a:latin typeface="Century Gothic"/>
              </a:rPr>
              <a:t>, but </a:t>
            </a:r>
            <a:r>
              <a:rPr lang="en-GB" sz="4000" b="1" u="sng">
                <a:latin typeface="Century Gothic"/>
              </a:rPr>
              <a:t>I’m</a:t>
            </a:r>
            <a:r>
              <a:rPr lang="en-GB" sz="4000" b="1">
                <a:latin typeface="Century Gothic"/>
              </a:rPr>
              <a:t> only </a:t>
            </a:r>
            <a:r>
              <a:rPr lang="en-GB" sz="4000" b="1" u="sng">
                <a:latin typeface="Century Gothic"/>
              </a:rPr>
              <a:t>free</a:t>
            </a:r>
            <a:r>
              <a:rPr lang="en-GB" sz="4000" b="1">
                <a:latin typeface="Century Gothic"/>
              </a:rPr>
              <a:t> from 5.30pm.</a:t>
            </a:r>
            <a:endParaRPr lang="en-US" sz="4000"/>
          </a:p>
          <a:p>
            <a:endParaRPr lang="en-GB">
              <a:cs typeface="Calibri Light"/>
            </a:endParaRPr>
          </a:p>
        </p:txBody>
      </p:sp>
    </p:spTree>
    <p:extLst>
      <p:ext uri="{BB962C8B-B14F-4D97-AF65-F5344CB8AC3E}">
        <p14:creationId xmlns:p14="http://schemas.microsoft.com/office/powerpoint/2010/main" val="1180600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his stomach&#10;&#10;Description automatically generated">
            <a:extLst>
              <a:ext uri="{FF2B5EF4-FFF2-40B4-BE49-F238E27FC236}">
                <a16:creationId xmlns:a16="http://schemas.microsoft.com/office/drawing/2014/main" id="{C4082C3C-4D23-F6C8-7681-35A2E6D0A865}"/>
              </a:ext>
            </a:extLst>
          </p:cNvPr>
          <p:cNvPicPr>
            <a:picLocks noChangeAspect="1"/>
          </p:cNvPicPr>
          <p:nvPr/>
        </p:nvPicPr>
        <p:blipFill>
          <a:blip r:embed="rId2"/>
          <a:stretch>
            <a:fillRect/>
          </a:stretch>
        </p:blipFill>
        <p:spPr>
          <a:xfrm>
            <a:off x="1984952" y="37379"/>
            <a:ext cx="8060459" cy="6771697"/>
          </a:xfrm>
          <a:prstGeom prst="rect">
            <a:avLst/>
          </a:prstGeom>
        </p:spPr>
      </p:pic>
    </p:spTree>
    <p:extLst>
      <p:ext uri="{BB962C8B-B14F-4D97-AF65-F5344CB8AC3E}">
        <p14:creationId xmlns:p14="http://schemas.microsoft.com/office/powerpoint/2010/main" val="3538523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card&#10;&#10;Description automatically generated">
            <a:extLst>
              <a:ext uri="{FF2B5EF4-FFF2-40B4-BE49-F238E27FC236}">
                <a16:creationId xmlns:a16="http://schemas.microsoft.com/office/drawing/2014/main" id="{853DE5F0-A09F-08EF-8430-85E4FBAF3392}"/>
              </a:ext>
            </a:extLst>
          </p:cNvPr>
          <p:cNvPicPr>
            <a:picLocks noChangeAspect="1"/>
          </p:cNvPicPr>
          <p:nvPr/>
        </p:nvPicPr>
        <p:blipFill>
          <a:blip r:embed="rId2"/>
          <a:stretch>
            <a:fillRect/>
          </a:stretch>
        </p:blipFill>
        <p:spPr>
          <a:xfrm>
            <a:off x="52243" y="920030"/>
            <a:ext cx="12156785" cy="5837669"/>
          </a:xfrm>
          <a:prstGeom prst="rect">
            <a:avLst/>
          </a:prstGeom>
        </p:spPr>
      </p:pic>
      <p:sp>
        <p:nvSpPr>
          <p:cNvPr id="3" name="TextBox 2">
            <a:extLst>
              <a:ext uri="{FF2B5EF4-FFF2-40B4-BE49-F238E27FC236}">
                <a16:creationId xmlns:a16="http://schemas.microsoft.com/office/drawing/2014/main" id="{4F358588-3A37-09F0-DC7E-780AA30056A1}"/>
              </a:ext>
            </a:extLst>
          </p:cNvPr>
          <p:cNvSpPr txBox="1"/>
          <p:nvPr/>
        </p:nvSpPr>
        <p:spPr>
          <a:xfrm>
            <a:off x="265089" y="190044"/>
            <a:ext cx="118717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cs typeface="Calibri"/>
              </a:rPr>
              <a:t>Is the itinerary </a:t>
            </a:r>
            <a:r>
              <a:rPr lang="en-GB" sz="3600">
                <a:solidFill>
                  <a:srgbClr val="FF0000"/>
                </a:solidFill>
                <a:cs typeface="Calibri"/>
              </a:rPr>
              <a:t>sufficient</a:t>
            </a:r>
            <a:r>
              <a:rPr lang="en-GB" sz="3600">
                <a:cs typeface="Calibri"/>
              </a:rPr>
              <a:t> evidence?  The word is </a:t>
            </a:r>
            <a:r>
              <a:rPr lang="en-GB" sz="3600">
                <a:solidFill>
                  <a:srgbClr val="FF0000"/>
                </a:solidFill>
                <a:cs typeface="Calibri"/>
              </a:rPr>
              <a:t>sufficient </a:t>
            </a:r>
          </a:p>
        </p:txBody>
      </p:sp>
    </p:spTree>
    <p:extLst>
      <p:ext uri="{BB962C8B-B14F-4D97-AF65-F5344CB8AC3E}">
        <p14:creationId xmlns:p14="http://schemas.microsoft.com/office/powerpoint/2010/main" val="2125514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C7D0-503F-5364-D02D-12CFDD1E7829}"/>
              </a:ext>
            </a:extLst>
          </p:cNvPr>
          <p:cNvSpPr>
            <a:spLocks noGrp="1"/>
          </p:cNvSpPr>
          <p:nvPr>
            <p:ph type="title"/>
          </p:nvPr>
        </p:nvSpPr>
        <p:spPr>
          <a:xfrm>
            <a:off x="497035" y="219337"/>
            <a:ext cx="11006889" cy="1335589"/>
          </a:xfrm>
        </p:spPr>
        <p:txBody>
          <a:bodyPr>
            <a:normAutofit fontScale="90000"/>
          </a:bodyPr>
          <a:lstStyle/>
          <a:p>
            <a:r>
              <a:rPr lang="en-GB" sz="2800">
                <a:cs typeface="Calibri Light"/>
              </a:rPr>
              <a:t>The Swap Shop: Write a sentence containing one of these words. Convince your partner that you should be able to take that word because you have written a detailed sentence. As a row select the most effective sentence and the adult will choose the row with the most creative sentence to steal the word. </a:t>
            </a:r>
          </a:p>
        </p:txBody>
      </p:sp>
      <p:pic>
        <p:nvPicPr>
          <p:cNvPr id="3" name="Picture 2" descr="A couple of red containers with yellow lids&#10;&#10;Description automatically generated">
            <a:extLst>
              <a:ext uri="{FF2B5EF4-FFF2-40B4-BE49-F238E27FC236}">
                <a16:creationId xmlns:a16="http://schemas.microsoft.com/office/drawing/2014/main" id="{916B7D6C-ADE8-63F3-0164-07B25098536B}"/>
              </a:ext>
            </a:extLst>
          </p:cNvPr>
          <p:cNvPicPr>
            <a:picLocks noChangeAspect="1"/>
          </p:cNvPicPr>
          <p:nvPr/>
        </p:nvPicPr>
        <p:blipFill>
          <a:blip r:embed="rId2"/>
          <a:stretch>
            <a:fillRect/>
          </a:stretch>
        </p:blipFill>
        <p:spPr>
          <a:xfrm>
            <a:off x="162176" y="1642060"/>
            <a:ext cx="11687175" cy="4261138"/>
          </a:xfrm>
          <a:prstGeom prst="rect">
            <a:avLst/>
          </a:prstGeom>
        </p:spPr>
      </p:pic>
      <p:sp>
        <p:nvSpPr>
          <p:cNvPr id="4" name="TextBox 3">
            <a:extLst>
              <a:ext uri="{FF2B5EF4-FFF2-40B4-BE49-F238E27FC236}">
                <a16:creationId xmlns:a16="http://schemas.microsoft.com/office/drawing/2014/main" id="{107582E6-F889-009B-D917-9D3A91FF4D13}"/>
              </a:ext>
            </a:extLst>
          </p:cNvPr>
          <p:cNvSpPr txBox="1"/>
          <p:nvPr/>
        </p:nvSpPr>
        <p:spPr>
          <a:xfrm>
            <a:off x="488783" y="6015789"/>
            <a:ext cx="105150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rgbClr val="FF0000"/>
                </a:solidFill>
                <a:cs typeface="Calibri"/>
              </a:rPr>
              <a:t>Challenge: What word with a similar meaning will you swap with me?</a:t>
            </a:r>
            <a:endParaRPr lang="en-GB" sz="2800">
              <a:solidFill>
                <a:srgbClr val="FF0000"/>
              </a:solidFill>
            </a:endParaRPr>
          </a:p>
        </p:txBody>
      </p:sp>
    </p:spTree>
    <p:extLst>
      <p:ext uri="{BB962C8B-B14F-4D97-AF65-F5344CB8AC3E}">
        <p14:creationId xmlns:p14="http://schemas.microsoft.com/office/powerpoint/2010/main" val="621570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29877-6266-D66F-4C2C-342B47CEB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4D8F82-7319-897B-32B5-0CA94266AE84}"/>
              </a:ext>
            </a:extLst>
          </p:cNvPr>
          <p:cNvSpPr>
            <a:spLocks noGrp="1"/>
          </p:cNvSpPr>
          <p:nvPr>
            <p:ph type="title"/>
          </p:nvPr>
        </p:nvSpPr>
        <p:spPr>
          <a:xfrm>
            <a:off x="4119" y="169476"/>
            <a:ext cx="10515600" cy="1325563"/>
          </a:xfrm>
        </p:spPr>
        <p:txBody>
          <a:bodyPr>
            <a:normAutofit fontScale="90000"/>
          </a:bodyPr>
          <a:lstStyle/>
          <a:p>
            <a:r>
              <a:rPr lang="en-GB" u="sng">
                <a:cs typeface="Calibri Light"/>
              </a:rPr>
              <a:t>VOYAGERS</a:t>
            </a:r>
            <a:br>
              <a:rPr lang="en-GB" u="sng">
                <a:cs typeface="Calibri Light"/>
              </a:rPr>
            </a:br>
            <a:r>
              <a:rPr lang="en-GB" u="sng">
                <a:cs typeface="Calibri Light"/>
              </a:rPr>
              <a:t>Friday 28th February</a:t>
            </a:r>
            <a:br>
              <a:rPr lang="en-GB" u="sng">
                <a:cs typeface="Calibri Light"/>
              </a:rPr>
            </a:br>
            <a:r>
              <a:rPr lang="en-GB" u="sng">
                <a:cs typeface="Calibri Light"/>
              </a:rPr>
              <a:t>TBAT- write to inform. </a:t>
            </a:r>
            <a:endParaRPr lang="en-GB" u="sng"/>
          </a:p>
        </p:txBody>
      </p:sp>
      <p:pic>
        <p:nvPicPr>
          <p:cNvPr id="3" name="Picture 2" descr="A white background with black text&#10;&#10;Description automatically generated">
            <a:extLst>
              <a:ext uri="{FF2B5EF4-FFF2-40B4-BE49-F238E27FC236}">
                <a16:creationId xmlns:a16="http://schemas.microsoft.com/office/drawing/2014/main" id="{E5AE02C2-2C4C-D24B-02A0-FEF1A7EFDC51}"/>
              </a:ext>
            </a:extLst>
          </p:cNvPr>
          <p:cNvPicPr>
            <a:picLocks noChangeAspect="1"/>
          </p:cNvPicPr>
          <p:nvPr/>
        </p:nvPicPr>
        <p:blipFill>
          <a:blip r:embed="rId2"/>
          <a:stretch>
            <a:fillRect/>
          </a:stretch>
        </p:blipFill>
        <p:spPr>
          <a:xfrm>
            <a:off x="-3111" y="1688830"/>
            <a:ext cx="6616513" cy="2419910"/>
          </a:xfrm>
          <a:prstGeom prst="rect">
            <a:avLst/>
          </a:prstGeom>
        </p:spPr>
      </p:pic>
      <p:pic>
        <p:nvPicPr>
          <p:cNvPr id="4" name="Picture 3" descr="A white background with black text&#10;&#10;Description automatically generated">
            <a:extLst>
              <a:ext uri="{FF2B5EF4-FFF2-40B4-BE49-F238E27FC236}">
                <a16:creationId xmlns:a16="http://schemas.microsoft.com/office/drawing/2014/main" id="{813A3490-7BC3-5D15-9DDD-5F9B8DD9861D}"/>
              </a:ext>
            </a:extLst>
          </p:cNvPr>
          <p:cNvPicPr>
            <a:picLocks noChangeAspect="1"/>
          </p:cNvPicPr>
          <p:nvPr/>
        </p:nvPicPr>
        <p:blipFill>
          <a:blip r:embed="rId3"/>
          <a:stretch>
            <a:fillRect/>
          </a:stretch>
        </p:blipFill>
        <p:spPr>
          <a:xfrm>
            <a:off x="6608950" y="1501028"/>
            <a:ext cx="5664013" cy="2791385"/>
          </a:xfrm>
          <a:prstGeom prst="rect">
            <a:avLst/>
          </a:prstGeom>
        </p:spPr>
      </p:pic>
      <p:pic>
        <p:nvPicPr>
          <p:cNvPr id="5" name="Picture 4" descr="A close-up of a paper&#10;&#10;Description automatically generated">
            <a:extLst>
              <a:ext uri="{FF2B5EF4-FFF2-40B4-BE49-F238E27FC236}">
                <a16:creationId xmlns:a16="http://schemas.microsoft.com/office/drawing/2014/main" id="{362C4CFB-780F-B836-F05D-17959D579AC3}"/>
              </a:ext>
            </a:extLst>
          </p:cNvPr>
          <p:cNvPicPr>
            <a:picLocks noChangeAspect="1"/>
          </p:cNvPicPr>
          <p:nvPr/>
        </p:nvPicPr>
        <p:blipFill>
          <a:blip r:embed="rId4"/>
          <a:stretch>
            <a:fillRect/>
          </a:stretch>
        </p:blipFill>
        <p:spPr>
          <a:xfrm>
            <a:off x="-7564" y="4463024"/>
            <a:ext cx="7825627" cy="2156572"/>
          </a:xfrm>
          <a:prstGeom prst="rect">
            <a:avLst/>
          </a:prstGeom>
        </p:spPr>
      </p:pic>
    </p:spTree>
    <p:extLst>
      <p:ext uri="{BB962C8B-B14F-4D97-AF65-F5344CB8AC3E}">
        <p14:creationId xmlns:p14="http://schemas.microsoft.com/office/powerpoint/2010/main" val="142459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1C9E5-F813-9C87-E97C-E454AFFEDB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32330-D521-6B9A-EEA6-BFE9A167B0D1}"/>
              </a:ext>
            </a:extLst>
          </p:cNvPr>
          <p:cNvSpPr>
            <a:spLocks noGrp="1"/>
          </p:cNvSpPr>
          <p:nvPr>
            <p:ph type="title"/>
          </p:nvPr>
        </p:nvSpPr>
        <p:spPr>
          <a:xfrm>
            <a:off x="24714" y="2764395"/>
            <a:ext cx="12163167" cy="1325563"/>
          </a:xfrm>
        </p:spPr>
        <p:txBody>
          <a:bodyPr>
            <a:normAutofit fontScale="90000"/>
          </a:bodyPr>
          <a:lstStyle/>
          <a:p>
            <a:r>
              <a:rPr lang="en-GB" u="sng">
                <a:cs typeface="Calibri Light"/>
              </a:rPr>
              <a:t>VOYAGERS</a:t>
            </a:r>
            <a:br>
              <a:rPr lang="en-GB" u="sng">
                <a:cs typeface="Calibri Light"/>
              </a:rPr>
            </a:br>
            <a:r>
              <a:rPr lang="en-GB" u="sng">
                <a:cs typeface="Calibri Light"/>
              </a:rPr>
              <a:t>Friday 28th February</a:t>
            </a:r>
            <a:br>
              <a:rPr lang="en-GB" u="sng">
                <a:cs typeface="Calibri Light"/>
              </a:rPr>
            </a:br>
            <a:r>
              <a:rPr lang="en-GB" u="sng">
                <a:cs typeface="Calibri Light"/>
              </a:rPr>
              <a:t>TBAT- write to inform. </a:t>
            </a:r>
            <a:br>
              <a:rPr lang="en-GB" u="sng">
                <a:cs typeface="Calibri Light"/>
              </a:rPr>
            </a:br>
            <a:br>
              <a:rPr lang="en-GB" u="sng">
                <a:cs typeface="Calibri Light"/>
              </a:rPr>
            </a:br>
            <a:r>
              <a:rPr lang="en-GB">
                <a:solidFill>
                  <a:schemeClr val="accent6"/>
                </a:solidFill>
                <a:cs typeface="Calibri Light"/>
              </a:rPr>
              <a:t>Tell your partner three activities Liam will do on day one at the activity centre.</a:t>
            </a:r>
            <a:br>
              <a:rPr lang="en-GB">
                <a:solidFill>
                  <a:schemeClr val="accent6"/>
                </a:solidFill>
                <a:cs typeface="Calibri Light"/>
              </a:rPr>
            </a:br>
            <a:br>
              <a:rPr lang="en-GB">
                <a:cs typeface="Calibri Light"/>
              </a:rPr>
            </a:br>
            <a:r>
              <a:rPr lang="en-GB">
                <a:solidFill>
                  <a:schemeClr val="tx2">
                    <a:lumMod val="76000"/>
                    <a:lumOff val="24000"/>
                  </a:schemeClr>
                </a:solidFill>
                <a:cs typeface="Calibri Light"/>
              </a:rPr>
              <a:t>Tell your partner what Liam will do in "down time" at the activity centre.</a:t>
            </a:r>
            <a:br>
              <a:rPr lang="en-GB">
                <a:solidFill>
                  <a:schemeClr val="tx2">
                    <a:lumMod val="76000"/>
                    <a:lumOff val="24000"/>
                  </a:schemeClr>
                </a:solidFill>
                <a:cs typeface="Calibri Light"/>
              </a:rPr>
            </a:br>
            <a:br>
              <a:rPr lang="en-GB">
                <a:solidFill>
                  <a:schemeClr val="tx2">
                    <a:lumMod val="76000"/>
                    <a:lumOff val="24000"/>
                  </a:schemeClr>
                </a:solidFill>
                <a:cs typeface="Calibri Light"/>
              </a:rPr>
            </a:br>
            <a:r>
              <a:rPr lang="en-GB">
                <a:solidFill>
                  <a:srgbClr val="FF0000"/>
                </a:solidFill>
                <a:cs typeface="Calibri Light"/>
              </a:rPr>
              <a:t>Orally rehearse a sentence for your itinerary including a fronted adverbial and </a:t>
            </a:r>
            <a:r>
              <a:rPr lang="en-GB" err="1">
                <a:solidFill>
                  <a:srgbClr val="FF0000"/>
                </a:solidFill>
                <a:cs typeface="Calibri Light"/>
              </a:rPr>
              <a:t>parethesis</a:t>
            </a:r>
            <a:r>
              <a:rPr lang="en-GB">
                <a:solidFill>
                  <a:srgbClr val="FF0000"/>
                </a:solidFill>
                <a:cs typeface="Calibri Light"/>
              </a:rPr>
              <a:t>.</a:t>
            </a:r>
          </a:p>
        </p:txBody>
      </p:sp>
    </p:spTree>
    <p:extLst>
      <p:ext uri="{BB962C8B-B14F-4D97-AF65-F5344CB8AC3E}">
        <p14:creationId xmlns:p14="http://schemas.microsoft.com/office/powerpoint/2010/main" val="3773020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7EC61-117C-6AB3-399D-AB1C17951110}"/>
            </a:ext>
          </a:extLst>
        </p:cNvPr>
        <p:cNvGrpSpPr/>
        <p:nvPr/>
      </p:nvGrpSpPr>
      <p:grpSpPr>
        <a:xfrm>
          <a:off x="0" y="0"/>
          <a:ext cx="0" cy="0"/>
          <a:chOff x="0" y="0"/>
          <a:chExt cx="0" cy="0"/>
        </a:xfrm>
      </p:grpSpPr>
      <p:pic>
        <p:nvPicPr>
          <p:cNvPr id="3" name="Picture 2" descr="A screenshot of a document&#10;&#10;AI-generated content may be incorrect.">
            <a:extLst>
              <a:ext uri="{FF2B5EF4-FFF2-40B4-BE49-F238E27FC236}">
                <a16:creationId xmlns:a16="http://schemas.microsoft.com/office/drawing/2014/main" id="{C0888E1E-26C7-8A2B-F108-319CC7AEB79F}"/>
              </a:ext>
            </a:extLst>
          </p:cNvPr>
          <p:cNvPicPr>
            <a:picLocks noChangeAspect="1"/>
          </p:cNvPicPr>
          <p:nvPr/>
        </p:nvPicPr>
        <p:blipFill>
          <a:blip r:embed="rId2"/>
          <a:stretch>
            <a:fillRect/>
          </a:stretch>
        </p:blipFill>
        <p:spPr>
          <a:xfrm>
            <a:off x="0" y="994808"/>
            <a:ext cx="12192000" cy="5300870"/>
          </a:xfrm>
          <a:prstGeom prst="rect">
            <a:avLst/>
          </a:prstGeom>
        </p:spPr>
      </p:pic>
      <p:sp>
        <p:nvSpPr>
          <p:cNvPr id="4" name="TextBox 3">
            <a:extLst>
              <a:ext uri="{FF2B5EF4-FFF2-40B4-BE49-F238E27FC236}">
                <a16:creationId xmlns:a16="http://schemas.microsoft.com/office/drawing/2014/main" id="{A0668538-452F-6B3B-C0A9-BBCB0DB19FCF}"/>
              </a:ext>
            </a:extLst>
          </p:cNvPr>
          <p:cNvSpPr txBox="1"/>
          <p:nvPr/>
        </p:nvSpPr>
        <p:spPr>
          <a:xfrm>
            <a:off x="262223" y="124211"/>
            <a:ext cx="6058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Read modelled text together:</a:t>
            </a:r>
          </a:p>
        </p:txBody>
      </p:sp>
    </p:spTree>
    <p:extLst>
      <p:ext uri="{BB962C8B-B14F-4D97-AF65-F5344CB8AC3E}">
        <p14:creationId xmlns:p14="http://schemas.microsoft.com/office/powerpoint/2010/main" val="112927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94C4E-5425-BF14-0A20-C575FEF54CC8}"/>
              </a:ext>
            </a:extLst>
          </p:cNvPr>
          <p:cNvSpPr>
            <a:spLocks noGrp="1"/>
          </p:cNvSpPr>
          <p:nvPr>
            <p:ph type="title"/>
          </p:nvPr>
        </p:nvSpPr>
        <p:spPr/>
        <p:txBody>
          <a:bodyPr/>
          <a:lstStyle/>
          <a:p>
            <a:r>
              <a:rPr lang="en-GB"/>
              <a:t>7 x tables </a:t>
            </a:r>
          </a:p>
        </p:txBody>
      </p:sp>
      <p:pic>
        <p:nvPicPr>
          <p:cNvPr id="3" name="Picture 2" descr="A table of maths with numbers&#10;&#10;AI-generated content may be incorrect.">
            <a:extLst>
              <a:ext uri="{FF2B5EF4-FFF2-40B4-BE49-F238E27FC236}">
                <a16:creationId xmlns:a16="http://schemas.microsoft.com/office/drawing/2014/main" id="{E61E0D27-16E6-4767-9886-97643FB50D0D}"/>
              </a:ext>
            </a:extLst>
          </p:cNvPr>
          <p:cNvPicPr>
            <a:picLocks noChangeAspect="1"/>
          </p:cNvPicPr>
          <p:nvPr/>
        </p:nvPicPr>
        <p:blipFill>
          <a:blip r:embed="rId2"/>
          <a:stretch>
            <a:fillRect/>
          </a:stretch>
        </p:blipFill>
        <p:spPr>
          <a:xfrm>
            <a:off x="4953000" y="161925"/>
            <a:ext cx="2286000" cy="6534150"/>
          </a:xfrm>
          <a:prstGeom prst="rect">
            <a:avLst/>
          </a:prstGeom>
        </p:spPr>
      </p:pic>
    </p:spTree>
    <p:extLst>
      <p:ext uri="{BB962C8B-B14F-4D97-AF65-F5344CB8AC3E}">
        <p14:creationId xmlns:p14="http://schemas.microsoft.com/office/powerpoint/2010/main" val="1497328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B1F40-B15E-6284-ABE6-37E1EA736B47}"/>
              </a:ext>
            </a:extLst>
          </p:cNvPr>
          <p:cNvSpPr>
            <a:spLocks noGrp="1"/>
          </p:cNvSpPr>
          <p:nvPr>
            <p:ph type="title"/>
          </p:nvPr>
        </p:nvSpPr>
        <p:spPr>
          <a:xfrm>
            <a:off x="838200" y="1551846"/>
            <a:ext cx="10515600" cy="1325563"/>
          </a:xfrm>
        </p:spPr>
        <p:txBody>
          <a:bodyPr>
            <a:normAutofit fontScale="90000"/>
          </a:bodyPr>
          <a:lstStyle/>
          <a:p>
            <a:r>
              <a:rPr lang="en-GB">
                <a:cs typeface="Calibri Light"/>
              </a:rPr>
              <a:t>Class Work:</a:t>
            </a:r>
            <a:br>
              <a:rPr lang="en-GB">
                <a:cs typeface="Calibri Light"/>
              </a:rPr>
            </a:br>
            <a:br>
              <a:rPr lang="en-GB">
                <a:cs typeface="Calibri Light"/>
              </a:rPr>
            </a:br>
            <a:r>
              <a:rPr lang="en-GB">
                <a:cs typeface="Calibri Light"/>
              </a:rPr>
              <a:t>Which activity would you be looking forward to the most and why? </a:t>
            </a:r>
            <a:br>
              <a:rPr lang="en-GB">
                <a:cs typeface="Calibri Light"/>
              </a:rPr>
            </a:br>
            <a:br>
              <a:rPr lang="en-GB">
                <a:cs typeface="Calibri Light"/>
              </a:rPr>
            </a:br>
            <a:r>
              <a:rPr lang="en-GB">
                <a:cs typeface="Calibri Light"/>
              </a:rPr>
              <a:t>Use evidence from the text to support your answer. </a:t>
            </a:r>
            <a:endParaRPr lang="en-GB"/>
          </a:p>
        </p:txBody>
      </p:sp>
      <p:pic>
        <p:nvPicPr>
          <p:cNvPr id="3" name="Picture 2" descr="A person climbing a rock wall&#10;&#10;Description automatically generated">
            <a:extLst>
              <a:ext uri="{FF2B5EF4-FFF2-40B4-BE49-F238E27FC236}">
                <a16:creationId xmlns:a16="http://schemas.microsoft.com/office/drawing/2014/main" id="{E589C767-C5E7-70AF-843A-E9EFCACAE5C1}"/>
              </a:ext>
            </a:extLst>
          </p:cNvPr>
          <p:cNvPicPr>
            <a:picLocks noChangeAspect="1"/>
          </p:cNvPicPr>
          <p:nvPr/>
        </p:nvPicPr>
        <p:blipFill>
          <a:blip r:embed="rId2"/>
          <a:stretch>
            <a:fillRect/>
          </a:stretch>
        </p:blipFill>
        <p:spPr>
          <a:xfrm>
            <a:off x="543706" y="4441773"/>
            <a:ext cx="10629900" cy="2171700"/>
          </a:xfrm>
          <a:prstGeom prst="rect">
            <a:avLst/>
          </a:prstGeom>
        </p:spPr>
      </p:pic>
    </p:spTree>
    <p:extLst>
      <p:ext uri="{BB962C8B-B14F-4D97-AF65-F5344CB8AC3E}">
        <p14:creationId xmlns:p14="http://schemas.microsoft.com/office/powerpoint/2010/main" val="777563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A9F0-008E-2567-4B1E-8C684456CC2C}"/>
              </a:ext>
            </a:extLst>
          </p:cNvPr>
          <p:cNvSpPr>
            <a:spLocks noGrp="1"/>
          </p:cNvSpPr>
          <p:nvPr>
            <p:ph type="title"/>
          </p:nvPr>
        </p:nvSpPr>
        <p:spPr>
          <a:xfrm>
            <a:off x="196516" y="766178"/>
            <a:ext cx="11798968" cy="5396247"/>
          </a:xfrm>
        </p:spPr>
        <p:txBody>
          <a:bodyPr vert="horz" lIns="91440" tIns="45720" rIns="91440" bIns="45720" rtlCol="0" anchor="ctr">
            <a:noAutofit/>
          </a:bodyPr>
          <a:lstStyle/>
          <a:p>
            <a:r>
              <a:rPr lang="en-GB" sz="2000" b="1">
                <a:latin typeface="Comic Sans MS"/>
              </a:rPr>
              <a:t>16/4/2024 </a:t>
            </a:r>
            <a:endParaRPr lang="en-US" sz="2000">
              <a:latin typeface="Comic Sans MS"/>
            </a:endParaRPr>
          </a:p>
          <a:p>
            <a:r>
              <a:rPr lang="en-GB" sz="2000" b="1">
                <a:latin typeface="Comic Sans MS"/>
              </a:rPr>
              <a:t>Day Two: Having a splashing time!</a:t>
            </a:r>
            <a:endParaRPr lang="en-GB" sz="2000">
              <a:latin typeface="Comic Sans MS"/>
            </a:endParaRPr>
          </a:p>
          <a:p>
            <a:pPr marL="285750" indent="-285750">
              <a:buFont typeface="Arial"/>
              <a:buChar char="•"/>
            </a:pPr>
            <a:r>
              <a:rPr lang="en-GB" sz="2000">
                <a:latin typeface="Comic Sans MS"/>
              </a:rPr>
              <a:t>In th</a:t>
            </a:r>
            <a:r>
              <a:rPr lang="en-GB" sz="2000">
                <a:solidFill>
                  <a:srgbClr val="374151"/>
                </a:solidFill>
                <a:latin typeface="Comic Sans MS"/>
              </a:rPr>
              <a:t>e morning, children will have the opportunity to participate in a thrilling raft building activity. They will work in small groups (which have already been decided), alongside their classmates, to construct sturdy and seaworthy rafts using barrels, planks of wood, ropes, and flotation devices. This activity promotes teamwork, problem-solving, and creativity, all while enjoying the beautiful lakeside scenery of the Lake District.</a:t>
            </a:r>
            <a:br>
              <a:rPr lang="en-GB" sz="2000">
                <a:latin typeface="Comic Sans MS"/>
              </a:rPr>
            </a:br>
            <a:endParaRPr lang="en-GB" sz="2000">
              <a:latin typeface="Comic Sans MS"/>
            </a:endParaRPr>
          </a:p>
          <a:p>
            <a:pPr marL="285750" indent="-285750">
              <a:buFont typeface="Arial"/>
              <a:buChar char="•"/>
            </a:pPr>
            <a:r>
              <a:rPr lang="en-GB" sz="2000">
                <a:solidFill>
                  <a:srgbClr val="374151"/>
                </a:solidFill>
                <a:latin typeface="Comic Sans MS"/>
              </a:rPr>
              <a:t>12:00 PM: Break for a packed lunch by the lakeside. Allow the children to relax and refuel before the afternoon activities</a:t>
            </a:r>
            <a:r>
              <a:rPr lang="en-GB" sz="2000">
                <a:latin typeface="Comic Sans MS"/>
                <a:ea typeface="+mj-lt"/>
                <a:cs typeface="+mj-lt"/>
              </a:rPr>
              <a:t>. </a:t>
            </a:r>
            <a:br>
              <a:rPr lang="en-GB" sz="2000">
                <a:latin typeface="Comic Sans MS"/>
                <a:ea typeface="+mj-lt"/>
                <a:cs typeface="+mj-lt"/>
              </a:rPr>
            </a:br>
            <a:endParaRPr lang="en-GB" sz="2000">
              <a:latin typeface="Comic Sans MS"/>
            </a:endParaRPr>
          </a:p>
          <a:p>
            <a:pPr marL="285750" indent="-285750">
              <a:buFont typeface="Arial"/>
              <a:buChar char="•"/>
            </a:pPr>
            <a:r>
              <a:rPr lang="en-GB" sz="2000">
                <a:solidFill>
                  <a:srgbClr val="374151"/>
                </a:solidFill>
                <a:latin typeface="Comic Sans MS"/>
              </a:rPr>
              <a:t>Following lunch, your child will engage in a fascinating pond dipping activity. They will explore a nearby pond or lake, equipped with nets and containers, to catch and observe various aquatic organisms such as insects, tadpoles, and small fish. This hands-on experience allows them to learn about freshwater habitats, biodiversity, and the importance of environmental conservation.</a:t>
            </a:r>
            <a:br>
              <a:rPr lang="en-GB" sz="2000">
                <a:latin typeface="Comic Sans MS"/>
              </a:rPr>
            </a:br>
            <a:endParaRPr lang="en-GB" sz="2000">
              <a:latin typeface="Comic Sans MS"/>
            </a:endParaRPr>
          </a:p>
          <a:p>
            <a:pPr marL="285750" indent="-285750">
              <a:buFont typeface="Arial"/>
              <a:buChar char="•"/>
            </a:pPr>
            <a:r>
              <a:rPr lang="en-GB" sz="2000">
                <a:solidFill>
                  <a:srgbClr val="374151"/>
                </a:solidFill>
                <a:latin typeface="Comic Sans MS"/>
              </a:rPr>
              <a:t>4:00 PM: Conclude the day's activities</a:t>
            </a:r>
            <a:r>
              <a:rPr lang="en-GB" sz="2000">
                <a:latin typeface="Comic Sans MS"/>
                <a:ea typeface="+mj-lt"/>
                <a:cs typeface="+mj-lt"/>
              </a:rPr>
              <a:t> and reflect on the importance of teamwork, environmental stewardship, and hands-on learning experiences.</a:t>
            </a:r>
            <a:br>
              <a:rPr lang="en-GB" sz="2000">
                <a:latin typeface="Comic Sans MS"/>
                <a:ea typeface="+mj-lt"/>
                <a:cs typeface="+mj-lt"/>
              </a:rPr>
            </a:br>
            <a:endParaRPr lang="en-GB" sz="2000">
              <a:latin typeface="Comic Sans MS"/>
            </a:endParaRPr>
          </a:p>
          <a:p>
            <a:pPr marL="285750" indent="-285750">
              <a:buFont typeface="Arial"/>
              <a:buChar char="•"/>
            </a:pPr>
            <a:r>
              <a:rPr lang="en-GB" sz="2000">
                <a:solidFill>
                  <a:srgbClr val="374151"/>
                </a:solidFill>
                <a:latin typeface="Comic Sans MS"/>
              </a:rPr>
              <a:t>Then we will return to the Lakeside Centre for a sit-down meal at 19:00, which will be followed by a mini-disco to celebrate our trip. </a:t>
            </a:r>
            <a:endParaRPr lang="en-GB" sz="2000">
              <a:cs typeface="Calibri Light"/>
            </a:endParaRPr>
          </a:p>
          <a:p>
            <a:endParaRPr lang="en-GB">
              <a:cs typeface="Calibri Light"/>
            </a:endParaRPr>
          </a:p>
        </p:txBody>
      </p:sp>
      <p:sp>
        <p:nvSpPr>
          <p:cNvPr id="5" name="TextBox 4">
            <a:extLst>
              <a:ext uri="{FF2B5EF4-FFF2-40B4-BE49-F238E27FC236}">
                <a16:creationId xmlns:a16="http://schemas.microsoft.com/office/drawing/2014/main" id="{A830FF5F-8FED-9171-1373-2586D0B4B493}"/>
              </a:ext>
            </a:extLst>
          </p:cNvPr>
          <p:cNvSpPr txBox="1"/>
          <p:nvPr/>
        </p:nvSpPr>
        <p:spPr>
          <a:xfrm>
            <a:off x="32586" y="6339137"/>
            <a:ext cx="1177841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rgbClr val="FF0000"/>
                </a:solidFill>
                <a:latin typeface="Comic Sans MS"/>
                <a:cs typeface="Calibri"/>
              </a:rPr>
              <a:t>Find  formal word choices and write the informal alternative.</a:t>
            </a:r>
          </a:p>
        </p:txBody>
      </p:sp>
    </p:spTree>
    <p:extLst>
      <p:ext uri="{BB962C8B-B14F-4D97-AF65-F5344CB8AC3E}">
        <p14:creationId xmlns:p14="http://schemas.microsoft.com/office/powerpoint/2010/main" val="122984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838D-0341-E6F0-448A-094F83B46BBF}"/>
              </a:ext>
            </a:extLst>
          </p:cNvPr>
          <p:cNvSpPr>
            <a:spLocks noGrp="1"/>
          </p:cNvSpPr>
          <p:nvPr>
            <p:ph type="title"/>
          </p:nvPr>
        </p:nvSpPr>
        <p:spPr>
          <a:xfrm>
            <a:off x="757989" y="1117099"/>
            <a:ext cx="10515600" cy="1325563"/>
          </a:xfrm>
        </p:spPr>
        <p:txBody>
          <a:bodyPr>
            <a:normAutofit fontScale="90000"/>
          </a:bodyPr>
          <a:lstStyle/>
          <a:p>
            <a:r>
              <a:rPr lang="en-GB">
                <a:cs typeface="Calibri Light"/>
              </a:rPr>
              <a:t>On your planning sheet, write the itinerary for day two. </a:t>
            </a:r>
            <a:br>
              <a:rPr lang="en-GB">
                <a:cs typeface="Calibri Light"/>
              </a:rPr>
            </a:br>
            <a:br>
              <a:rPr lang="en-GB">
                <a:cs typeface="Calibri Light"/>
              </a:rPr>
            </a:br>
            <a:r>
              <a:rPr lang="en-GB">
                <a:cs typeface="Calibri Light"/>
              </a:rPr>
              <a:t>16/04/2024</a:t>
            </a:r>
            <a:br>
              <a:rPr lang="en-GB">
                <a:cs typeface="Calibri Light"/>
              </a:rPr>
            </a:br>
            <a:r>
              <a:rPr lang="en-GB">
                <a:cs typeface="Calibri Light"/>
              </a:rPr>
              <a:t>Day Two: ___________________</a:t>
            </a:r>
          </a:p>
        </p:txBody>
      </p:sp>
    </p:spTree>
    <p:extLst>
      <p:ext uri="{BB962C8B-B14F-4D97-AF65-F5344CB8AC3E}">
        <p14:creationId xmlns:p14="http://schemas.microsoft.com/office/powerpoint/2010/main" val="127708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B5984-7280-DB28-DA07-705B265B1B90}"/>
              </a:ext>
            </a:extLst>
          </p:cNvPr>
          <p:cNvSpPr>
            <a:spLocks noGrp="1"/>
          </p:cNvSpPr>
          <p:nvPr>
            <p:ph type="title"/>
          </p:nvPr>
        </p:nvSpPr>
        <p:spPr/>
        <p:txBody>
          <a:bodyPr/>
          <a:lstStyle/>
          <a:p>
            <a:r>
              <a:rPr lang="en-GB"/>
              <a:t>TBAT- identify lines of symmetry. </a:t>
            </a:r>
          </a:p>
        </p:txBody>
      </p:sp>
      <p:sp>
        <p:nvSpPr>
          <p:cNvPr id="3" name="TextBox 2">
            <a:extLst>
              <a:ext uri="{FF2B5EF4-FFF2-40B4-BE49-F238E27FC236}">
                <a16:creationId xmlns:a16="http://schemas.microsoft.com/office/drawing/2014/main" id="{4F823C84-E3DB-09BE-308E-A0CB4EF63E69}"/>
              </a:ext>
            </a:extLst>
          </p:cNvPr>
          <p:cNvSpPr txBox="1"/>
          <p:nvPr/>
        </p:nvSpPr>
        <p:spPr>
          <a:xfrm>
            <a:off x="552048" y="1849364"/>
            <a:ext cx="11040977"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arenR"/>
            </a:pPr>
            <a:r>
              <a:rPr lang="en-GB" sz="4400"/>
              <a:t>673 + 502 = </a:t>
            </a:r>
          </a:p>
          <a:p>
            <a:pPr marL="342900" indent="-342900">
              <a:buAutoNum type="arabicParenR"/>
            </a:pPr>
            <a:endParaRPr lang="en-GB" sz="4400"/>
          </a:p>
          <a:p>
            <a:pPr marL="342900" indent="-342900">
              <a:buAutoNum type="arabicParenR"/>
            </a:pPr>
            <a:r>
              <a:rPr lang="en-GB" sz="4400"/>
              <a:t>576 x 22 = </a:t>
            </a:r>
          </a:p>
          <a:p>
            <a:pPr marL="342900" indent="-342900">
              <a:buAutoNum type="arabicParenR"/>
            </a:pPr>
            <a:endParaRPr lang="en-GB" sz="4400"/>
          </a:p>
          <a:p>
            <a:pPr marL="342900" indent="-342900">
              <a:buAutoNum type="arabicParenR"/>
            </a:pPr>
            <a:r>
              <a:rPr lang="en-GB" sz="4400"/>
              <a:t>6257 divided by 3 = </a:t>
            </a:r>
          </a:p>
        </p:txBody>
      </p:sp>
      <p:sp>
        <p:nvSpPr>
          <p:cNvPr id="4" name="TextBox 3">
            <a:extLst>
              <a:ext uri="{FF2B5EF4-FFF2-40B4-BE49-F238E27FC236}">
                <a16:creationId xmlns:a16="http://schemas.microsoft.com/office/drawing/2014/main" id="{614F7274-400E-832D-9569-22F84A1396D1}"/>
              </a:ext>
            </a:extLst>
          </p:cNvPr>
          <p:cNvSpPr txBox="1"/>
          <p:nvPr/>
        </p:nvSpPr>
        <p:spPr>
          <a:xfrm>
            <a:off x="7729828" y="2015407"/>
            <a:ext cx="430598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Challenge: </a:t>
            </a:r>
            <a:endParaRPr lang="en-US" sz="3200"/>
          </a:p>
          <a:p>
            <a:pPr algn="l"/>
            <a:endParaRPr lang="en-GB" sz="3200"/>
          </a:p>
          <a:p>
            <a:r>
              <a:rPr lang="en-GB" sz="3200"/>
              <a:t>2/3 + ½ = </a:t>
            </a:r>
          </a:p>
        </p:txBody>
      </p:sp>
    </p:spTree>
    <p:extLst>
      <p:ext uri="{BB962C8B-B14F-4D97-AF65-F5344CB8AC3E}">
        <p14:creationId xmlns:p14="http://schemas.microsoft.com/office/powerpoint/2010/main" val="246768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25"/>
          <p:cNvSpPr txBox="1">
            <a:spLocks noGrp="1"/>
          </p:cNvSpPr>
          <p:nvPr>
            <p:ph type="body" idx="1"/>
          </p:nvPr>
        </p:nvSpPr>
        <p:spPr>
          <a:xfrm>
            <a:off x="214999" y="184407"/>
            <a:ext cx="11835812" cy="2168559"/>
          </a:xfrm>
          <a:prstGeom prst="rect">
            <a:avLst/>
          </a:prstGeom>
        </p:spPr>
        <p:txBody>
          <a:bodyPr spcFirstLastPara="1" wrap="square" lIns="121900" tIns="121900" rIns="121900" bIns="121900" anchor="t" anchorCtr="0">
            <a:normAutofit/>
          </a:bodyPr>
          <a:lstStyle/>
          <a:p>
            <a:pPr marL="0" indent="0" algn="r">
              <a:buNone/>
            </a:pPr>
            <a:endParaRPr lang="en" sz="3050" u="sng">
              <a:latin typeface="Comic Sans MS"/>
            </a:endParaRPr>
          </a:p>
          <a:p>
            <a:pPr marL="0" indent="0" algn="r">
              <a:lnSpc>
                <a:spcPct val="114999"/>
              </a:lnSpc>
              <a:buNone/>
            </a:pPr>
            <a:endParaRPr lang="en" sz="3050" u="sng">
              <a:solidFill>
                <a:schemeClr val="tx1"/>
              </a:solidFill>
              <a:latin typeface="Comic Sans MS"/>
            </a:endParaRPr>
          </a:p>
          <a:p>
            <a:pPr marL="0" indent="0">
              <a:lnSpc>
                <a:spcPct val="114999"/>
              </a:lnSpc>
              <a:buNone/>
            </a:pPr>
            <a:r>
              <a:rPr lang="en" sz="3050" u="sng">
                <a:latin typeface="Comic Sans MS"/>
              </a:rPr>
              <a:t>TBAT- identify lines of symmetry.         x7 tables.  </a:t>
            </a:r>
          </a:p>
        </p:txBody>
      </p:sp>
      <p:pic>
        <p:nvPicPr>
          <p:cNvPr id="3" name="Picture 3" descr="Graphical user interface&#10;&#10;Description automatically generated">
            <a:extLst>
              <a:ext uri="{FF2B5EF4-FFF2-40B4-BE49-F238E27FC236}">
                <a16:creationId xmlns:a16="http://schemas.microsoft.com/office/drawing/2014/main" id="{EB1BF3A6-6E5D-4E37-C18B-7EB671F2FAD6}"/>
              </a:ext>
            </a:extLst>
          </p:cNvPr>
          <p:cNvPicPr>
            <a:picLocks noChangeAspect="1"/>
          </p:cNvPicPr>
          <p:nvPr/>
        </p:nvPicPr>
        <p:blipFill>
          <a:blip r:embed="rId3"/>
          <a:stretch>
            <a:fillRect/>
          </a:stretch>
        </p:blipFill>
        <p:spPr>
          <a:xfrm>
            <a:off x="442823" y="2453862"/>
            <a:ext cx="6245524" cy="4006239"/>
          </a:xfrm>
          <a:prstGeom prst="rect">
            <a:avLst/>
          </a:prstGeom>
        </p:spPr>
      </p:pic>
      <p:sp>
        <p:nvSpPr>
          <p:cNvPr id="4" name="TextBox 3">
            <a:extLst>
              <a:ext uri="{FF2B5EF4-FFF2-40B4-BE49-F238E27FC236}">
                <a16:creationId xmlns:a16="http://schemas.microsoft.com/office/drawing/2014/main" id="{560458A7-3659-71F4-14E2-180CC0B898FE}"/>
              </a:ext>
            </a:extLst>
          </p:cNvPr>
          <p:cNvSpPr txBox="1"/>
          <p:nvPr/>
        </p:nvSpPr>
        <p:spPr>
          <a:xfrm>
            <a:off x="7818408" y="3081068"/>
            <a:ext cx="3657600" cy="90268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533">
                <a:hlinkClick r:id="rId4"/>
              </a:rPr>
              <a:t>Daily 10 - Mental Maths Challenge - Topmarks</a:t>
            </a:r>
            <a:endParaRPr lang="en-US" sz="2533"/>
          </a:p>
        </p:txBody>
      </p:sp>
    </p:spTree>
    <p:extLst>
      <p:ext uri="{BB962C8B-B14F-4D97-AF65-F5344CB8AC3E}">
        <p14:creationId xmlns:p14="http://schemas.microsoft.com/office/powerpoint/2010/main" val="192055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9369-F7B5-C9C4-A6CF-4B45CAA73B9D}"/>
              </a:ext>
            </a:extLst>
          </p:cNvPr>
          <p:cNvSpPr>
            <a:spLocks noGrp="1"/>
          </p:cNvSpPr>
          <p:nvPr>
            <p:ph type="title"/>
          </p:nvPr>
        </p:nvSpPr>
        <p:spPr>
          <a:xfrm>
            <a:off x="570470" y="4720"/>
            <a:ext cx="11051059" cy="1346157"/>
          </a:xfrm>
        </p:spPr>
        <p:txBody>
          <a:bodyPr>
            <a:normAutofit/>
          </a:bodyPr>
          <a:lstStyle/>
          <a:p>
            <a:r>
              <a:rPr lang="en-GB" sz="2800"/>
              <a:t>Write the name of your shape and identify if it is regular or irregular. </a:t>
            </a:r>
            <a:br>
              <a:rPr lang="en-GB" sz="2800"/>
            </a:br>
            <a:r>
              <a:rPr lang="en-GB" sz="2800" b="1">
                <a:solidFill>
                  <a:srgbClr val="0070C0"/>
                </a:solidFill>
              </a:rPr>
              <a:t>                           Blue       </a:t>
            </a:r>
            <a:r>
              <a:rPr lang="en-GB" sz="2800"/>
              <a:t>                                      </a:t>
            </a:r>
            <a:r>
              <a:rPr lang="en-GB" sz="2800" b="1">
                <a:solidFill>
                  <a:schemeClr val="accent6">
                    <a:lumMod val="76000"/>
                  </a:schemeClr>
                </a:solidFill>
              </a:rPr>
              <a:t>   Green</a:t>
            </a:r>
          </a:p>
        </p:txBody>
      </p:sp>
      <p:pic>
        <p:nvPicPr>
          <p:cNvPr id="3" name="Picture 2" descr="A group of colorful shapes&#10;&#10;AI-generated content may be incorrect.">
            <a:extLst>
              <a:ext uri="{FF2B5EF4-FFF2-40B4-BE49-F238E27FC236}">
                <a16:creationId xmlns:a16="http://schemas.microsoft.com/office/drawing/2014/main" id="{B7206C7C-3042-C053-9FAF-74957034346A}"/>
              </a:ext>
            </a:extLst>
          </p:cNvPr>
          <p:cNvPicPr>
            <a:picLocks noChangeAspect="1"/>
          </p:cNvPicPr>
          <p:nvPr/>
        </p:nvPicPr>
        <p:blipFill>
          <a:blip r:embed="rId2"/>
          <a:stretch>
            <a:fillRect/>
          </a:stretch>
        </p:blipFill>
        <p:spPr>
          <a:xfrm>
            <a:off x="1291796" y="1349075"/>
            <a:ext cx="8496300" cy="5210175"/>
          </a:xfrm>
          <a:prstGeom prst="rect">
            <a:avLst/>
          </a:prstGeom>
        </p:spPr>
      </p:pic>
    </p:spTree>
    <p:extLst>
      <p:ext uri="{BB962C8B-B14F-4D97-AF65-F5344CB8AC3E}">
        <p14:creationId xmlns:p14="http://schemas.microsoft.com/office/powerpoint/2010/main" val="107652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2823-E4C4-AA08-0ED7-04358CACFA1F}"/>
              </a:ext>
            </a:extLst>
          </p:cNvPr>
          <p:cNvSpPr>
            <a:spLocks noGrp="1"/>
          </p:cNvSpPr>
          <p:nvPr>
            <p:ph type="title"/>
          </p:nvPr>
        </p:nvSpPr>
        <p:spPr>
          <a:xfrm>
            <a:off x="838200" y="797612"/>
            <a:ext cx="10515600" cy="1325563"/>
          </a:xfrm>
        </p:spPr>
        <p:txBody>
          <a:bodyPr vert="horz" lIns="91440" tIns="45720" rIns="91440" bIns="45720" rtlCol="0" anchor="ctr">
            <a:noAutofit/>
          </a:bodyPr>
          <a:lstStyle/>
          <a:p>
            <a:r>
              <a:rPr lang="en-GB" sz="4000">
                <a:solidFill>
                  <a:srgbClr val="141414"/>
                </a:solidFill>
                <a:ea typeface="+mj-lt"/>
                <a:cs typeface="+mj-lt"/>
              </a:rPr>
              <a:t>A 2D shape is </a:t>
            </a:r>
            <a:r>
              <a:rPr lang="en-GB" sz="4000" b="1">
                <a:solidFill>
                  <a:srgbClr val="141414"/>
                </a:solidFill>
                <a:ea typeface="+mj-lt"/>
                <a:cs typeface="+mj-lt"/>
              </a:rPr>
              <a:t>symmetrical</a:t>
            </a:r>
            <a:r>
              <a:rPr lang="en-GB" sz="4000">
                <a:solidFill>
                  <a:srgbClr val="141414"/>
                </a:solidFill>
                <a:ea typeface="+mj-lt"/>
                <a:cs typeface="+mj-lt"/>
              </a:rPr>
              <a:t> if a line can be drawn through it and either side is a reflection of the other. You would call this the </a:t>
            </a:r>
            <a:r>
              <a:rPr lang="en-GB" sz="4000" b="1">
                <a:solidFill>
                  <a:srgbClr val="141414"/>
                </a:solidFill>
                <a:ea typeface="+mj-lt"/>
                <a:cs typeface="+mj-lt"/>
              </a:rPr>
              <a:t>line of symmetry</a:t>
            </a:r>
            <a:r>
              <a:rPr lang="en-GB" sz="4000">
                <a:solidFill>
                  <a:srgbClr val="141414"/>
                </a:solidFill>
                <a:ea typeface="+mj-lt"/>
                <a:cs typeface="+mj-lt"/>
              </a:rPr>
              <a:t>.</a:t>
            </a:r>
            <a:endParaRPr lang="en-US" sz="4000"/>
          </a:p>
        </p:txBody>
      </p:sp>
      <p:pic>
        <p:nvPicPr>
          <p:cNvPr id="3" name="Picture 2" descr="A butterfly and a smiley face&#10;&#10;AI-generated content may be incorrect.">
            <a:extLst>
              <a:ext uri="{FF2B5EF4-FFF2-40B4-BE49-F238E27FC236}">
                <a16:creationId xmlns:a16="http://schemas.microsoft.com/office/drawing/2014/main" id="{0CACE901-5106-E175-006C-2781808770DE}"/>
              </a:ext>
            </a:extLst>
          </p:cNvPr>
          <p:cNvPicPr>
            <a:picLocks noChangeAspect="1"/>
          </p:cNvPicPr>
          <p:nvPr/>
        </p:nvPicPr>
        <p:blipFill>
          <a:blip r:embed="rId2"/>
          <a:stretch>
            <a:fillRect/>
          </a:stretch>
        </p:blipFill>
        <p:spPr>
          <a:xfrm>
            <a:off x="2795844" y="2873718"/>
            <a:ext cx="6106039" cy="3715779"/>
          </a:xfrm>
          <a:prstGeom prst="rect">
            <a:avLst/>
          </a:prstGeom>
        </p:spPr>
      </p:pic>
    </p:spTree>
    <p:extLst>
      <p:ext uri="{BB962C8B-B14F-4D97-AF65-F5344CB8AC3E}">
        <p14:creationId xmlns:p14="http://schemas.microsoft.com/office/powerpoint/2010/main" val="352315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67291-9E9B-E973-DA79-FA802D5089AA}"/>
              </a:ext>
            </a:extLst>
          </p:cNvPr>
          <p:cNvSpPr>
            <a:spLocks noGrp="1"/>
          </p:cNvSpPr>
          <p:nvPr>
            <p:ph type="title"/>
          </p:nvPr>
        </p:nvSpPr>
        <p:spPr>
          <a:xfrm>
            <a:off x="673443" y="2239233"/>
            <a:ext cx="6427573" cy="1346157"/>
          </a:xfrm>
        </p:spPr>
        <p:txBody>
          <a:bodyPr>
            <a:normAutofit fontScale="90000"/>
          </a:bodyPr>
          <a:lstStyle/>
          <a:p>
            <a:r>
              <a:rPr lang="en-GB"/>
              <a:t>Talk partners: </a:t>
            </a:r>
            <a:br>
              <a:rPr lang="en-GB"/>
            </a:br>
            <a:br>
              <a:rPr lang="en-GB"/>
            </a:br>
            <a:r>
              <a:rPr lang="en-GB"/>
              <a:t>There is also a horizontal line of symmetry in this shape. True or false?</a:t>
            </a:r>
          </a:p>
        </p:txBody>
      </p:sp>
      <p:pic>
        <p:nvPicPr>
          <p:cNvPr id="3" name="Picture 2" descr="A yellow smiley face with black dots&#10;&#10;AI-generated content may be incorrect.">
            <a:extLst>
              <a:ext uri="{FF2B5EF4-FFF2-40B4-BE49-F238E27FC236}">
                <a16:creationId xmlns:a16="http://schemas.microsoft.com/office/drawing/2014/main" id="{3EA7FC99-8495-8EE7-74BC-6C158D857A25}"/>
              </a:ext>
            </a:extLst>
          </p:cNvPr>
          <p:cNvPicPr>
            <a:picLocks noChangeAspect="1"/>
          </p:cNvPicPr>
          <p:nvPr/>
        </p:nvPicPr>
        <p:blipFill>
          <a:blip r:embed="rId2"/>
          <a:stretch>
            <a:fillRect/>
          </a:stretch>
        </p:blipFill>
        <p:spPr>
          <a:xfrm>
            <a:off x="7786816" y="967044"/>
            <a:ext cx="3774989" cy="4934208"/>
          </a:xfrm>
          <a:prstGeom prst="rect">
            <a:avLst/>
          </a:prstGeom>
        </p:spPr>
      </p:pic>
    </p:spTree>
    <p:extLst>
      <p:ext uri="{BB962C8B-B14F-4D97-AF65-F5344CB8AC3E}">
        <p14:creationId xmlns:p14="http://schemas.microsoft.com/office/powerpoint/2010/main" val="4165731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8F9D-0AD2-69DA-66F0-42373F8B3626}"/>
              </a:ext>
            </a:extLst>
          </p:cNvPr>
          <p:cNvSpPr>
            <a:spLocks noGrp="1"/>
          </p:cNvSpPr>
          <p:nvPr>
            <p:ph type="title"/>
          </p:nvPr>
        </p:nvSpPr>
        <p:spPr/>
        <p:txBody>
          <a:bodyPr/>
          <a:lstStyle/>
          <a:p>
            <a:r>
              <a:rPr lang="en-GB">
                <a:ea typeface="+mj-lt"/>
                <a:cs typeface="+mj-lt"/>
                <a:hlinkClick r:id="rId2"/>
              </a:rPr>
              <a:t>Lines of symmetry - Maths - Learning with BBC Bitesize</a:t>
            </a:r>
            <a:endParaRPr lang="en-US">
              <a:ea typeface="+mj-lt"/>
              <a:cs typeface="+mj-lt"/>
            </a:endParaRPr>
          </a:p>
        </p:txBody>
      </p:sp>
    </p:spTree>
    <p:extLst>
      <p:ext uri="{BB962C8B-B14F-4D97-AF65-F5344CB8AC3E}">
        <p14:creationId xmlns:p14="http://schemas.microsoft.com/office/powerpoint/2010/main" val="2555467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9932D5-56E7-425F-8F0B-8B8437E92A13}">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A39832A-7757-4BDA-A3FF-5B3E8600ABCF}"/>
</file>

<file path=customXml/itemProps3.xml><?xml version="1.0" encoding="utf-8"?>
<ds:datastoreItem xmlns:ds="http://schemas.openxmlformats.org/officeDocument/2006/customXml" ds:itemID="{57E94F07-36F6-4FB1-A1CB-6D431EA61E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32</Slides>
  <Notes>1</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7 x tables </vt:lpstr>
      <vt:lpstr>TBAT- identify lines of symmetry. </vt:lpstr>
      <vt:lpstr>PowerPoint Presentation</vt:lpstr>
      <vt:lpstr>Write the name of your shape and identify if it is regular or irregular.                             Blue                                                Green</vt:lpstr>
      <vt:lpstr>A 2D shape is symmetrical if a line can be drawn through it and either side is a reflection of the other. You would call this the line of symmetry.</vt:lpstr>
      <vt:lpstr>Talk partners:   There is also a horizontal line of symmetry in this shape. True or false?</vt:lpstr>
      <vt:lpstr>Lines of symmetry - Maths - Learning with BBC Bitesize</vt:lpstr>
      <vt:lpstr>A 2D ______ is symmetrical if a line can be drawn through it and either side is a ________ of the other. You would call this the line of __________.</vt:lpstr>
      <vt:lpstr>Whiteboard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VENTURERS Friday 28th February TBAT- write to inform. </vt:lpstr>
      <vt:lpstr>Expand the sentence below.   Blue  Children will go swimming.   Green An activity is abseiling.     </vt:lpstr>
      <vt:lpstr>PowerPoint Presentation</vt:lpstr>
      <vt:lpstr>PowerPoint Presentation</vt:lpstr>
      <vt:lpstr> Replace the underlined words with more formal choices.    I need an appointment with you concerning your kid, but I’m only free from 5.30pm. </vt:lpstr>
      <vt:lpstr>PowerPoint Presentation</vt:lpstr>
      <vt:lpstr>PowerPoint Presentation</vt:lpstr>
      <vt:lpstr>The Swap Shop: Write a sentence containing one of these words. Convince your partner that you should be able to take that word because you have written a detailed sentence. As a row select the most effective sentence and the adult will choose the row with the most creative sentence to steal the word. </vt:lpstr>
      <vt:lpstr>VOYAGERS Friday 28th February TBAT- write to inform. </vt:lpstr>
      <vt:lpstr>VOYAGERS Friday 28th February TBAT- write to inform.   Tell your partner three activities Liam will do on day one at the activity centre.  Tell your partner what Liam will do in "down time" at the activity centre.  Orally rehearse a sentence for your itinerary including a fronted adverbial and parethesis.</vt:lpstr>
      <vt:lpstr>PowerPoint Presentation</vt:lpstr>
      <vt:lpstr>Class Work:  Which activity would you be looking forward to the most and why?   Use evidence from the text to support your answer. </vt:lpstr>
      <vt:lpstr>16/4/2024  Day Two: Having a splashing time! In the morning, children will have the opportunity to participate in a thrilling raft building activity. They will work in small groups (which have already been decided), alongside their classmates, to construct sturdy and seaworthy rafts using barrels, planks of wood, ropes, and flotation devices. This activity promotes teamwork, problem-solving, and creativity, all while enjoying the beautiful lakeside scenery of the Lake District.  12:00 PM: Break for a packed lunch by the lakeside. Allow the children to relax and refuel before the afternoon activities.   Following lunch, your child will engage in a fascinating pond dipping activity. They will explore a nearby pond or lake, equipped with nets and containers, to catch and observe various aquatic organisms such as insects, tadpoles, and small fish. This hands-on experience allows them to learn about freshwater habitats, biodiversity, and the importance of environmental conservation.  4:00 PM: Conclude the day's activities and reflect on the importance of teamwork, environmental stewardship, and hands-on learning experiences.  Then we will return to the Lakeside Centre for a sit-down meal at 19:00, which will be followed by a mini-disco to celebrate our trip.  </vt:lpstr>
      <vt:lpstr>On your planning sheet, write the itinerary for day two.   16/04/2024 Day Two: ___________________</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cp:revision>
  <dcterms:created xsi:type="dcterms:W3CDTF">2025-02-25T21:32:48Z</dcterms:created>
  <dcterms:modified xsi:type="dcterms:W3CDTF">2025-02-27T14:51:14Z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