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683" r:id="rId5"/>
    <p:sldId id="692" r:id="rId6"/>
    <p:sldId id="693" r:id="rId7"/>
    <p:sldId id="258" r:id="rId8"/>
    <p:sldId id="690" r:id="rId9"/>
    <p:sldId id="257" r:id="rId10"/>
    <p:sldId id="260" r:id="rId11"/>
    <p:sldId id="261" r:id="rId12"/>
    <p:sldId id="262" r:id="rId13"/>
    <p:sldId id="259" r:id="rId14"/>
    <p:sldId id="263" r:id="rId15"/>
    <p:sldId id="691" r:id="rId16"/>
    <p:sldId id="583" r:id="rId17"/>
    <p:sldId id="584" r:id="rId18"/>
    <p:sldId id="585" r:id="rId19"/>
    <p:sldId id="586" r:id="rId20"/>
    <p:sldId id="587" r:id="rId21"/>
    <p:sldId id="588" r:id="rId22"/>
    <p:sldId id="589" r:id="rId23"/>
    <p:sldId id="580" r:id="rId24"/>
    <p:sldId id="503" r:id="rId25"/>
    <p:sldId id="505" r:id="rId26"/>
    <p:sldId id="506" r:id="rId27"/>
    <p:sldId id="504" r:id="rId28"/>
    <p:sldId id="507" r:id="rId29"/>
    <p:sldId id="508" r:id="rId30"/>
    <p:sldId id="696" r:id="rId31"/>
    <p:sldId id="697" r:id="rId32"/>
    <p:sldId id="698" r:id="rId33"/>
    <p:sldId id="699" r:id="rId34"/>
    <p:sldId id="700" r:id="rId35"/>
    <p:sldId id="694" r:id="rId36"/>
    <p:sldId id="695" r:id="rId3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0A3CF-184C-809A-A270-37EF3D3C9B65}" v="7" dt="2025-02-26T15:49:49.569"/>
    <p1510:client id="{6928404D-8838-CF2C-8020-8D48FB0E1622}" v="1172" dt="2025-02-26T15:59:05.180"/>
    <p1510:client id="{728A05F7-4F2E-4F5C-7C58-6171627AC91C}" v="18" dt="2025-02-25T21:31:33.500"/>
    <p1510:client id="{C9A7A9A9-061F-752D-E81E-2DE4CE416194}" v="528" dt="2025-02-26T16:09:07.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465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26/02/2025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26/02/2025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26/02/2025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26/02/2025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video.link/w/52b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opmarks.co.uk/maths-games/daily10"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video.link/w/22be"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white background&#10;&#10;AI-generated content may be incorrect.">
            <a:extLst>
              <a:ext uri="{FF2B5EF4-FFF2-40B4-BE49-F238E27FC236}">
                <a16:creationId xmlns:a16="http://schemas.microsoft.com/office/drawing/2014/main" id="{607C2379-30D7-AF93-7B96-EF824594DF93}"/>
              </a:ext>
            </a:extLst>
          </p:cNvPr>
          <p:cNvPicPr>
            <a:picLocks noChangeAspect="1"/>
          </p:cNvPicPr>
          <p:nvPr/>
        </p:nvPicPr>
        <p:blipFill>
          <a:blip r:embed="rId2"/>
          <a:stretch>
            <a:fillRect/>
          </a:stretch>
        </p:blipFill>
        <p:spPr>
          <a:xfrm>
            <a:off x="1703559" y="807565"/>
            <a:ext cx="8105260" cy="4769193"/>
          </a:xfrm>
          <a:prstGeom prst="rect">
            <a:avLst/>
          </a:prstGeom>
        </p:spPr>
      </p:pic>
      <p:sp>
        <p:nvSpPr>
          <p:cNvPr id="3" name="TextBox 2">
            <a:extLst>
              <a:ext uri="{FF2B5EF4-FFF2-40B4-BE49-F238E27FC236}">
                <a16:creationId xmlns:a16="http://schemas.microsoft.com/office/drawing/2014/main" id="{A2C4F8B9-4FE1-1F4C-15B9-0F2D77BD612B}"/>
              </a:ext>
            </a:extLst>
          </p:cNvPr>
          <p:cNvSpPr txBox="1"/>
          <p:nvPr/>
        </p:nvSpPr>
        <p:spPr>
          <a:xfrm>
            <a:off x="234621" y="110410"/>
            <a:ext cx="1051653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t>Morning Challenge:  Use a ruler to connect the sentence and parenthesis. Write the sentence in your books using dashes or brackets. </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If assembly is at 10am,  Maths 9-10am and Lit after break.</a:t>
            </a:r>
            <a:br>
              <a:rPr lang="en-GB" sz="2000" dirty="0"/>
            </a:br>
            <a:r>
              <a:rPr lang="en-GB" sz="2000" dirty="0"/>
              <a:t>If assembly is after break, Maths 9-10am; Lit 10-10.30 and continue after break</a:t>
            </a:r>
          </a:p>
        </p:txBody>
      </p:sp>
    </p:spTree>
    <p:extLst>
      <p:ext uri="{BB962C8B-B14F-4D97-AF65-F5344CB8AC3E}">
        <p14:creationId xmlns:p14="http://schemas.microsoft.com/office/powerpoint/2010/main" val="3222082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with lines and letters on it&#10;&#10;AI-generated content may be incorrect.">
            <a:extLst>
              <a:ext uri="{FF2B5EF4-FFF2-40B4-BE49-F238E27FC236}">
                <a16:creationId xmlns:a16="http://schemas.microsoft.com/office/drawing/2014/main" id="{282BDBFB-C108-5E08-0DF3-D559418EE1BF}"/>
              </a:ext>
            </a:extLst>
          </p:cNvPr>
          <p:cNvPicPr>
            <a:picLocks noChangeAspect="1"/>
          </p:cNvPicPr>
          <p:nvPr/>
        </p:nvPicPr>
        <p:blipFill>
          <a:blip r:embed="rId2"/>
          <a:stretch>
            <a:fillRect/>
          </a:stretch>
        </p:blipFill>
        <p:spPr>
          <a:xfrm>
            <a:off x="2113262" y="339296"/>
            <a:ext cx="8387663" cy="4325894"/>
          </a:xfrm>
          <a:prstGeom prst="rect">
            <a:avLst/>
          </a:prstGeom>
        </p:spPr>
      </p:pic>
      <p:sp>
        <p:nvSpPr>
          <p:cNvPr id="3" name="TextBox 2">
            <a:extLst>
              <a:ext uri="{FF2B5EF4-FFF2-40B4-BE49-F238E27FC236}">
                <a16:creationId xmlns:a16="http://schemas.microsoft.com/office/drawing/2014/main" id="{945719BA-FB56-F01D-B63C-FC84D53B394B}"/>
              </a:ext>
            </a:extLst>
          </p:cNvPr>
          <p:cNvSpPr txBox="1"/>
          <p:nvPr/>
        </p:nvSpPr>
        <p:spPr>
          <a:xfrm>
            <a:off x="5414376" y="4901578"/>
            <a:ext cx="592236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rgbClr val="FF0000"/>
                </a:solidFill>
              </a:rPr>
              <a:t>AB is perpendicular to BC. </a:t>
            </a:r>
          </a:p>
          <a:p>
            <a:r>
              <a:rPr lang="en-GB" sz="3600">
                <a:solidFill>
                  <a:srgbClr val="0070C0"/>
                </a:solidFill>
              </a:rPr>
              <a:t>AF is perpendicular to AB. </a:t>
            </a:r>
          </a:p>
          <a:p>
            <a:r>
              <a:rPr lang="en-GB" sz="3600">
                <a:solidFill>
                  <a:srgbClr val="7030A0"/>
                </a:solidFill>
              </a:rPr>
              <a:t>EF are perpendicular to FA. </a:t>
            </a:r>
          </a:p>
        </p:txBody>
      </p:sp>
      <p:sp>
        <p:nvSpPr>
          <p:cNvPr id="4" name="TextBox 3">
            <a:extLst>
              <a:ext uri="{FF2B5EF4-FFF2-40B4-BE49-F238E27FC236}">
                <a16:creationId xmlns:a16="http://schemas.microsoft.com/office/drawing/2014/main" id="{303DB4C7-D816-CEA2-DDF5-108F75C9C650}"/>
              </a:ext>
            </a:extLst>
          </p:cNvPr>
          <p:cNvSpPr txBox="1"/>
          <p:nvPr/>
        </p:nvSpPr>
        <p:spPr>
          <a:xfrm>
            <a:off x="151813" y="4901725"/>
            <a:ext cx="421187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Talk partners: Which statement is correct? How do you know?</a:t>
            </a:r>
          </a:p>
        </p:txBody>
      </p:sp>
    </p:spTree>
    <p:extLst>
      <p:ext uri="{BB962C8B-B14F-4D97-AF65-F5344CB8AC3E}">
        <p14:creationId xmlns:p14="http://schemas.microsoft.com/office/powerpoint/2010/main" val="355087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181C-D5EB-EF4B-6928-508BFE4A6891}"/>
              </a:ext>
            </a:extLst>
          </p:cNvPr>
          <p:cNvSpPr>
            <a:spLocks noGrp="1"/>
          </p:cNvSpPr>
          <p:nvPr>
            <p:ph type="title"/>
          </p:nvPr>
        </p:nvSpPr>
        <p:spPr>
          <a:xfrm>
            <a:off x="4119" y="107693"/>
            <a:ext cx="10515600" cy="357618"/>
          </a:xfrm>
        </p:spPr>
        <p:txBody>
          <a:bodyPr>
            <a:normAutofit fontScale="90000"/>
          </a:bodyPr>
          <a:lstStyle/>
          <a:p>
            <a:r>
              <a:rPr lang="en-GB" sz="3200"/>
              <a:t>Independent:  Identify the perpendicular lines. </a:t>
            </a:r>
          </a:p>
        </p:txBody>
      </p:sp>
      <p:pic>
        <p:nvPicPr>
          <p:cNvPr id="3" name="Picture 2" descr="A black line on a grid&#10;&#10;AI-generated content may be incorrect.">
            <a:extLst>
              <a:ext uri="{FF2B5EF4-FFF2-40B4-BE49-F238E27FC236}">
                <a16:creationId xmlns:a16="http://schemas.microsoft.com/office/drawing/2014/main" id="{54D62ACD-41BF-ED79-21A3-090ADCCF9084}"/>
              </a:ext>
            </a:extLst>
          </p:cNvPr>
          <p:cNvPicPr>
            <a:picLocks noChangeAspect="1"/>
          </p:cNvPicPr>
          <p:nvPr/>
        </p:nvPicPr>
        <p:blipFill>
          <a:blip r:embed="rId2"/>
          <a:stretch>
            <a:fillRect/>
          </a:stretch>
        </p:blipFill>
        <p:spPr>
          <a:xfrm>
            <a:off x="3989" y="2346496"/>
            <a:ext cx="8301939" cy="1361818"/>
          </a:xfrm>
          <a:prstGeom prst="rect">
            <a:avLst/>
          </a:prstGeom>
        </p:spPr>
      </p:pic>
      <p:pic>
        <p:nvPicPr>
          <p:cNvPr id="4" name="Picture 3" descr="A black lines and a white background&#10;&#10;AI-generated content may be incorrect.">
            <a:extLst>
              <a:ext uri="{FF2B5EF4-FFF2-40B4-BE49-F238E27FC236}">
                <a16:creationId xmlns:a16="http://schemas.microsoft.com/office/drawing/2014/main" id="{CECD5BF3-DF69-EC29-F825-4411A5AC9144}"/>
              </a:ext>
            </a:extLst>
          </p:cNvPr>
          <p:cNvPicPr>
            <a:picLocks noChangeAspect="1"/>
          </p:cNvPicPr>
          <p:nvPr/>
        </p:nvPicPr>
        <p:blipFill>
          <a:blip r:embed="rId3"/>
          <a:stretch>
            <a:fillRect/>
          </a:stretch>
        </p:blipFill>
        <p:spPr>
          <a:xfrm>
            <a:off x="20595" y="785820"/>
            <a:ext cx="5817975" cy="1558739"/>
          </a:xfrm>
          <a:prstGeom prst="rect">
            <a:avLst/>
          </a:prstGeom>
        </p:spPr>
      </p:pic>
      <p:pic>
        <p:nvPicPr>
          <p:cNvPr id="5" name="Picture 4" descr="A white background with black text&#10;&#10;AI-generated content may be incorrect.">
            <a:extLst>
              <a:ext uri="{FF2B5EF4-FFF2-40B4-BE49-F238E27FC236}">
                <a16:creationId xmlns:a16="http://schemas.microsoft.com/office/drawing/2014/main" id="{D6B07B3F-C5F4-130E-1473-AEB40DFE9216}"/>
              </a:ext>
            </a:extLst>
          </p:cNvPr>
          <p:cNvPicPr>
            <a:picLocks noChangeAspect="1"/>
          </p:cNvPicPr>
          <p:nvPr/>
        </p:nvPicPr>
        <p:blipFill>
          <a:blip r:embed="rId4"/>
          <a:stretch>
            <a:fillRect/>
          </a:stretch>
        </p:blipFill>
        <p:spPr>
          <a:xfrm>
            <a:off x="158965" y="4238496"/>
            <a:ext cx="9299747" cy="2623494"/>
          </a:xfrm>
          <a:prstGeom prst="rect">
            <a:avLst/>
          </a:prstGeom>
        </p:spPr>
      </p:pic>
    </p:spTree>
    <p:extLst>
      <p:ext uri="{BB962C8B-B14F-4D97-AF65-F5344CB8AC3E}">
        <p14:creationId xmlns:p14="http://schemas.microsoft.com/office/powerpoint/2010/main" val="212264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lines on a white background&#10;&#10;AI-generated content may be incorrect.">
            <a:extLst>
              <a:ext uri="{FF2B5EF4-FFF2-40B4-BE49-F238E27FC236}">
                <a16:creationId xmlns:a16="http://schemas.microsoft.com/office/drawing/2014/main" id="{1CE75DC0-5DBB-3538-62F4-890788DFEF17}"/>
              </a:ext>
            </a:extLst>
          </p:cNvPr>
          <p:cNvPicPr>
            <a:picLocks noChangeAspect="1"/>
          </p:cNvPicPr>
          <p:nvPr/>
        </p:nvPicPr>
        <p:blipFill>
          <a:blip r:embed="rId2"/>
          <a:stretch>
            <a:fillRect/>
          </a:stretch>
        </p:blipFill>
        <p:spPr>
          <a:xfrm>
            <a:off x="413822" y="747970"/>
            <a:ext cx="4640220" cy="2695061"/>
          </a:xfrm>
          <a:prstGeom prst="rect">
            <a:avLst/>
          </a:prstGeom>
        </p:spPr>
      </p:pic>
      <p:sp>
        <p:nvSpPr>
          <p:cNvPr id="3" name="TextBox 2">
            <a:extLst>
              <a:ext uri="{FF2B5EF4-FFF2-40B4-BE49-F238E27FC236}">
                <a16:creationId xmlns:a16="http://schemas.microsoft.com/office/drawing/2014/main" id="{494F68DD-BE14-DB11-B047-45BCB1EDF0C0}"/>
              </a:ext>
            </a:extLst>
          </p:cNvPr>
          <p:cNvSpPr txBox="1"/>
          <p:nvPr/>
        </p:nvSpPr>
        <p:spPr>
          <a:xfrm>
            <a:off x="110410" y="96608"/>
            <a:ext cx="98816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Draw two lines to complete each rectangle below. </a:t>
            </a:r>
          </a:p>
        </p:txBody>
      </p:sp>
      <p:sp>
        <p:nvSpPr>
          <p:cNvPr id="4" name="TextBox 3">
            <a:extLst>
              <a:ext uri="{FF2B5EF4-FFF2-40B4-BE49-F238E27FC236}">
                <a16:creationId xmlns:a16="http://schemas.microsoft.com/office/drawing/2014/main" id="{D858C9FA-60CC-487F-2C7C-B81C0598FEA9}"/>
              </a:ext>
            </a:extLst>
          </p:cNvPr>
          <p:cNvSpPr txBox="1"/>
          <p:nvPr/>
        </p:nvSpPr>
        <p:spPr>
          <a:xfrm>
            <a:off x="6098144" y="277520"/>
            <a:ext cx="926061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True or false? </a:t>
            </a:r>
          </a:p>
          <a:p>
            <a:endParaRPr lang="en-GB" sz="2400"/>
          </a:p>
          <a:p>
            <a:r>
              <a:rPr lang="en-GB" sz="2400"/>
              <a:t>AE is perpendicular to ED </a:t>
            </a:r>
          </a:p>
          <a:p>
            <a:r>
              <a:rPr lang="en-GB" sz="2400"/>
              <a:t>CD is perpendicular to CB</a:t>
            </a:r>
            <a:endParaRPr lang="en-GB"/>
          </a:p>
        </p:txBody>
      </p:sp>
      <p:pic>
        <p:nvPicPr>
          <p:cNvPr id="5" name="Picture 4" descr="A black line with letters and a curved line&#10;&#10;AI-generated content may be incorrect.">
            <a:extLst>
              <a:ext uri="{FF2B5EF4-FFF2-40B4-BE49-F238E27FC236}">
                <a16:creationId xmlns:a16="http://schemas.microsoft.com/office/drawing/2014/main" id="{3BC0FE3E-5178-7EA8-8FF6-6AAA11034991}"/>
              </a:ext>
            </a:extLst>
          </p:cNvPr>
          <p:cNvPicPr>
            <a:picLocks noChangeAspect="1"/>
          </p:cNvPicPr>
          <p:nvPr/>
        </p:nvPicPr>
        <p:blipFill>
          <a:blip r:embed="rId3"/>
          <a:stretch>
            <a:fillRect/>
          </a:stretch>
        </p:blipFill>
        <p:spPr>
          <a:xfrm>
            <a:off x="7786816" y="4568911"/>
            <a:ext cx="2590800" cy="2209800"/>
          </a:xfrm>
          <a:prstGeom prst="rect">
            <a:avLst/>
          </a:prstGeom>
        </p:spPr>
      </p:pic>
      <p:pic>
        <p:nvPicPr>
          <p:cNvPr id="6" name="Picture 5" descr="A black and white image of a triangle&#10;&#10;AI-generated content may be incorrect.">
            <a:extLst>
              <a:ext uri="{FF2B5EF4-FFF2-40B4-BE49-F238E27FC236}">
                <a16:creationId xmlns:a16="http://schemas.microsoft.com/office/drawing/2014/main" id="{E4AB9118-8E97-7630-BBBA-0A17D88B05C6}"/>
              </a:ext>
            </a:extLst>
          </p:cNvPr>
          <p:cNvPicPr>
            <a:picLocks noChangeAspect="1"/>
          </p:cNvPicPr>
          <p:nvPr/>
        </p:nvPicPr>
        <p:blipFill>
          <a:blip r:embed="rId4"/>
          <a:stretch>
            <a:fillRect/>
          </a:stretch>
        </p:blipFill>
        <p:spPr>
          <a:xfrm rot="5400000">
            <a:off x="7235910" y="1579477"/>
            <a:ext cx="1447800" cy="2257425"/>
          </a:xfrm>
          <a:prstGeom prst="rect">
            <a:avLst/>
          </a:prstGeom>
        </p:spPr>
      </p:pic>
      <p:sp>
        <p:nvSpPr>
          <p:cNvPr id="7" name="TextBox 6">
            <a:extLst>
              <a:ext uri="{FF2B5EF4-FFF2-40B4-BE49-F238E27FC236}">
                <a16:creationId xmlns:a16="http://schemas.microsoft.com/office/drawing/2014/main" id="{08FF9421-89BA-2B61-F764-EDE238512183}"/>
              </a:ext>
            </a:extLst>
          </p:cNvPr>
          <p:cNvSpPr txBox="1"/>
          <p:nvPr/>
        </p:nvSpPr>
        <p:spPr>
          <a:xfrm>
            <a:off x="538247" y="4568204"/>
            <a:ext cx="676682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Challenge: </a:t>
            </a:r>
          </a:p>
          <a:p>
            <a:r>
              <a:rPr lang="en-GB" sz="2800"/>
              <a:t>Write mathematical sentences to support this diagram. </a:t>
            </a:r>
          </a:p>
          <a:p>
            <a:endParaRPr lang="en-GB" sz="2800"/>
          </a:p>
          <a:p>
            <a:r>
              <a:rPr lang="en-GB" sz="2800"/>
              <a:t>___is perpendicular to ____</a:t>
            </a:r>
          </a:p>
        </p:txBody>
      </p:sp>
    </p:spTree>
    <p:extLst>
      <p:ext uri="{BB962C8B-B14F-4D97-AF65-F5344CB8AC3E}">
        <p14:creationId xmlns:p14="http://schemas.microsoft.com/office/powerpoint/2010/main" val="201380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2FDF-180B-AF40-3844-FCA9266D7A0D}"/>
              </a:ext>
            </a:extLst>
          </p:cNvPr>
          <p:cNvSpPr>
            <a:spLocks noGrp="1"/>
          </p:cNvSpPr>
          <p:nvPr>
            <p:ph type="title"/>
          </p:nvPr>
        </p:nvSpPr>
        <p:spPr>
          <a:xfrm>
            <a:off x="166437" y="4178"/>
            <a:ext cx="10515600" cy="1325563"/>
          </a:xfrm>
        </p:spPr>
        <p:txBody>
          <a:bodyPr/>
          <a:lstStyle/>
          <a:p>
            <a:r>
              <a:rPr lang="en-GB" u="sng">
                <a:cs typeface="Calibri Light"/>
              </a:rPr>
              <a:t>TBAT- use bullet points in my writing. </a:t>
            </a:r>
            <a:br>
              <a:rPr lang="en-GB" u="sng">
                <a:cs typeface="Calibri Light"/>
              </a:rPr>
            </a:br>
            <a:r>
              <a:rPr lang="en-GB" u="sng">
                <a:cs typeface="Calibri Light"/>
              </a:rPr>
              <a:t>2 in 2</a:t>
            </a:r>
            <a:endParaRPr lang="en-GB" u="sng"/>
          </a:p>
        </p:txBody>
      </p:sp>
      <p:pic>
        <p:nvPicPr>
          <p:cNvPr id="3" name="Picture 2" descr="A table with text on it&#10;&#10;Description automatically generated">
            <a:extLst>
              <a:ext uri="{FF2B5EF4-FFF2-40B4-BE49-F238E27FC236}">
                <a16:creationId xmlns:a16="http://schemas.microsoft.com/office/drawing/2014/main" id="{7DBBCF06-CF6B-0084-B232-26F51817315C}"/>
              </a:ext>
            </a:extLst>
          </p:cNvPr>
          <p:cNvPicPr>
            <a:picLocks noChangeAspect="1"/>
          </p:cNvPicPr>
          <p:nvPr/>
        </p:nvPicPr>
        <p:blipFill>
          <a:blip r:embed="rId2"/>
          <a:stretch>
            <a:fillRect/>
          </a:stretch>
        </p:blipFill>
        <p:spPr>
          <a:xfrm>
            <a:off x="169445" y="1465096"/>
            <a:ext cx="6258426" cy="2534151"/>
          </a:xfrm>
          <a:prstGeom prst="rect">
            <a:avLst/>
          </a:prstGeom>
        </p:spPr>
      </p:pic>
      <p:pic>
        <p:nvPicPr>
          <p:cNvPr id="4" name="Picture 3" descr="A group of rectangular boxes with black text&#10;&#10;Description automatically generated">
            <a:extLst>
              <a:ext uri="{FF2B5EF4-FFF2-40B4-BE49-F238E27FC236}">
                <a16:creationId xmlns:a16="http://schemas.microsoft.com/office/drawing/2014/main" id="{B3320667-745C-C491-69B9-6F39AE6F4159}"/>
              </a:ext>
            </a:extLst>
          </p:cNvPr>
          <p:cNvPicPr>
            <a:picLocks noChangeAspect="1"/>
          </p:cNvPicPr>
          <p:nvPr/>
        </p:nvPicPr>
        <p:blipFill>
          <a:blip r:embed="rId3"/>
          <a:stretch>
            <a:fillRect/>
          </a:stretch>
        </p:blipFill>
        <p:spPr>
          <a:xfrm>
            <a:off x="163680" y="4208045"/>
            <a:ext cx="7205942" cy="2250141"/>
          </a:xfrm>
          <a:prstGeom prst="rect">
            <a:avLst/>
          </a:prstGeom>
        </p:spPr>
      </p:pic>
    </p:spTree>
    <p:extLst>
      <p:ext uri="{BB962C8B-B14F-4D97-AF65-F5344CB8AC3E}">
        <p14:creationId xmlns:p14="http://schemas.microsoft.com/office/powerpoint/2010/main" val="243386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5FA39-0B81-9140-B29C-7AE999D64525}"/>
              </a:ext>
            </a:extLst>
          </p:cNvPr>
          <p:cNvSpPr>
            <a:spLocks noGrp="1"/>
          </p:cNvSpPr>
          <p:nvPr>
            <p:ph type="title"/>
          </p:nvPr>
        </p:nvSpPr>
        <p:spPr>
          <a:xfrm>
            <a:off x="838200" y="2420520"/>
            <a:ext cx="10515600" cy="1325563"/>
          </a:xfrm>
        </p:spPr>
        <p:txBody>
          <a:bodyPr>
            <a:normAutofit fontScale="90000"/>
          </a:bodyPr>
          <a:lstStyle/>
          <a:p>
            <a:r>
              <a:rPr lang="en-GB" b="1">
                <a:cs typeface="Calibri Light"/>
              </a:rPr>
              <a:t>Liam has arrived home and his parents have asked him to go sit down as they need to talk to him. </a:t>
            </a:r>
            <a:br>
              <a:rPr lang="en-GB">
                <a:cs typeface="Calibri Light"/>
              </a:rPr>
            </a:br>
            <a:br>
              <a:rPr lang="en-GB">
                <a:cs typeface="Calibri Light"/>
              </a:rPr>
            </a:br>
            <a:r>
              <a:rPr lang="en-GB" sz="3100" b="1">
                <a:cs typeface="Calibri Light"/>
              </a:rPr>
              <a:t>Independent thinking:</a:t>
            </a:r>
            <a:br>
              <a:rPr lang="en-GB">
                <a:cs typeface="Calibri Light"/>
              </a:rPr>
            </a:br>
            <a:r>
              <a:rPr lang="en-GB">
                <a:solidFill>
                  <a:srgbClr val="7030A0"/>
                </a:solidFill>
                <a:cs typeface="Calibri Light"/>
              </a:rPr>
              <a:t>1) How is Liam feeling at this point? </a:t>
            </a:r>
            <a:br>
              <a:rPr lang="en-GB">
                <a:cs typeface="Calibri Light"/>
              </a:rPr>
            </a:br>
            <a:r>
              <a:rPr lang="en-GB">
                <a:solidFill>
                  <a:srgbClr val="FF0000"/>
                </a:solidFill>
                <a:cs typeface="Calibri Light"/>
              </a:rPr>
              <a:t>2) Why do you think this? </a:t>
            </a:r>
            <a:br>
              <a:rPr lang="en-GB">
                <a:cs typeface="Calibri Light"/>
              </a:rPr>
            </a:br>
            <a:br>
              <a:rPr lang="en-GB">
                <a:cs typeface="Calibri Light"/>
              </a:rPr>
            </a:br>
            <a:br>
              <a:rPr lang="en-GB">
                <a:cs typeface="Calibri Light"/>
              </a:rPr>
            </a:br>
            <a:r>
              <a:rPr lang="en-GB">
                <a:cs typeface="Calibri Light"/>
              </a:rPr>
              <a:t>Now share with your partner, do you have the same thoughts? </a:t>
            </a:r>
          </a:p>
        </p:txBody>
      </p:sp>
    </p:spTree>
    <p:extLst>
      <p:ext uri="{BB962C8B-B14F-4D97-AF65-F5344CB8AC3E}">
        <p14:creationId xmlns:p14="http://schemas.microsoft.com/office/powerpoint/2010/main" val="1121011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4C46-9B80-0187-F232-37A548DEA32F}"/>
              </a:ext>
            </a:extLst>
          </p:cNvPr>
          <p:cNvSpPr>
            <a:spLocks noGrp="1"/>
          </p:cNvSpPr>
          <p:nvPr>
            <p:ph type="title"/>
          </p:nvPr>
        </p:nvSpPr>
        <p:spPr>
          <a:xfrm>
            <a:off x="798095" y="2330283"/>
            <a:ext cx="10515600" cy="1325563"/>
          </a:xfrm>
        </p:spPr>
        <p:txBody>
          <a:bodyPr>
            <a:normAutofit fontScale="90000"/>
          </a:bodyPr>
          <a:lstStyle/>
          <a:p>
            <a:r>
              <a:rPr lang="en-GB" sz="4900" b="1">
                <a:cs typeface="Calibri Light"/>
              </a:rPr>
              <a:t>His parents have received the itinerary and they don't believe it. </a:t>
            </a:r>
            <a:br>
              <a:rPr lang="en-GB">
                <a:cs typeface="Calibri Light"/>
              </a:rPr>
            </a:br>
            <a:br>
              <a:rPr lang="en-GB">
                <a:cs typeface="Calibri Light"/>
              </a:rPr>
            </a:br>
            <a:r>
              <a:rPr lang="en-GB">
                <a:solidFill>
                  <a:srgbClr val="0070C0"/>
                </a:solidFill>
                <a:cs typeface="Calibri Light"/>
              </a:rPr>
              <a:t>Blue- You are the parents. </a:t>
            </a:r>
            <a:br>
              <a:rPr lang="en-US"/>
            </a:br>
            <a:r>
              <a:rPr lang="en-GB">
                <a:cs typeface="Calibri Light"/>
              </a:rPr>
              <a:t>What would you be asking Liam to get further clarification?</a:t>
            </a:r>
            <a:br>
              <a:rPr lang="en-GB">
                <a:cs typeface="Calibri Light"/>
              </a:rPr>
            </a:br>
            <a:r>
              <a:rPr lang="en-GB">
                <a:solidFill>
                  <a:srgbClr val="00B050"/>
                </a:solidFill>
                <a:cs typeface="Calibri Light"/>
              </a:rPr>
              <a:t>Green- You are Liam. </a:t>
            </a:r>
            <a:br>
              <a:rPr lang="en-GB">
                <a:cs typeface="Calibri Light"/>
              </a:rPr>
            </a:br>
            <a:r>
              <a:rPr lang="en-GB">
                <a:cs typeface="Calibri Light"/>
              </a:rPr>
              <a:t>Think about how you need to respond. </a:t>
            </a:r>
          </a:p>
        </p:txBody>
      </p:sp>
      <p:sp>
        <p:nvSpPr>
          <p:cNvPr id="3" name="TextBox 2">
            <a:extLst>
              <a:ext uri="{FF2B5EF4-FFF2-40B4-BE49-F238E27FC236}">
                <a16:creationId xmlns:a16="http://schemas.microsoft.com/office/drawing/2014/main" id="{C834D3D1-5914-0FE8-ABD3-98C60E2F9793}"/>
              </a:ext>
            </a:extLst>
          </p:cNvPr>
          <p:cNvSpPr txBox="1"/>
          <p:nvPr/>
        </p:nvSpPr>
        <p:spPr>
          <a:xfrm>
            <a:off x="576512" y="263191"/>
            <a:ext cx="75824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Calibri"/>
              </a:rPr>
              <a:t>Character in role: Green- you are Liam</a:t>
            </a:r>
            <a:endParaRPr lang="en-GB" sz="2800">
              <a:cs typeface="Calibri" panose="020F0502020204030204"/>
            </a:endParaRPr>
          </a:p>
        </p:txBody>
      </p:sp>
    </p:spTree>
    <p:extLst>
      <p:ext uri="{BB962C8B-B14F-4D97-AF65-F5344CB8AC3E}">
        <p14:creationId xmlns:p14="http://schemas.microsoft.com/office/powerpoint/2010/main" val="11781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4C46-9B80-0187-F232-37A548DEA32F}"/>
              </a:ext>
            </a:extLst>
          </p:cNvPr>
          <p:cNvSpPr>
            <a:spLocks noGrp="1"/>
          </p:cNvSpPr>
          <p:nvPr>
            <p:ph type="title"/>
          </p:nvPr>
        </p:nvSpPr>
        <p:spPr>
          <a:xfrm>
            <a:off x="687806" y="3373020"/>
            <a:ext cx="10515600" cy="1325563"/>
          </a:xfrm>
        </p:spPr>
        <p:txBody>
          <a:bodyPr>
            <a:normAutofit fontScale="90000"/>
          </a:bodyPr>
          <a:lstStyle/>
          <a:p>
            <a:r>
              <a:rPr lang="en-GB" sz="4900" b="1">
                <a:cs typeface="Calibri Light"/>
              </a:rPr>
              <a:t>His parents have received the itinerary and they are satisfied. </a:t>
            </a:r>
            <a:br>
              <a:rPr lang="en-GB">
                <a:cs typeface="Calibri Light"/>
              </a:rPr>
            </a:br>
            <a:br>
              <a:rPr lang="en-GB">
                <a:cs typeface="Calibri Light"/>
              </a:rPr>
            </a:br>
            <a:r>
              <a:rPr lang="en-GB">
                <a:solidFill>
                  <a:srgbClr val="0070C0"/>
                </a:solidFill>
                <a:cs typeface="Calibri Light"/>
              </a:rPr>
              <a:t>Blue-  You are Liam. </a:t>
            </a:r>
            <a:br>
              <a:rPr lang="en-GB">
                <a:solidFill>
                  <a:srgbClr val="0070C0"/>
                </a:solidFill>
                <a:cs typeface="Calibri Light"/>
              </a:rPr>
            </a:br>
            <a:r>
              <a:rPr lang="en-GB">
                <a:solidFill>
                  <a:srgbClr val="0070C0"/>
                </a:solidFill>
                <a:cs typeface="Calibri Light"/>
              </a:rPr>
              <a:t>What would you now be saying to your parents?</a:t>
            </a:r>
            <a:br>
              <a:rPr lang="en-GB">
                <a:solidFill>
                  <a:srgbClr val="0070C0"/>
                </a:solidFill>
                <a:cs typeface="Calibri Light"/>
              </a:rPr>
            </a:br>
            <a:br>
              <a:rPr lang="en-GB">
                <a:solidFill>
                  <a:srgbClr val="00B050"/>
                </a:solidFill>
                <a:cs typeface="Calibri Light"/>
              </a:rPr>
            </a:br>
            <a:r>
              <a:rPr lang="en-GB">
                <a:solidFill>
                  <a:srgbClr val="00B050"/>
                </a:solidFill>
                <a:cs typeface="Calibri Light"/>
              </a:rPr>
              <a:t>Green- You are the parents. </a:t>
            </a:r>
            <a:br>
              <a:rPr lang="en-GB">
                <a:solidFill>
                  <a:srgbClr val="00B050"/>
                </a:solidFill>
                <a:cs typeface="Calibri Light"/>
              </a:rPr>
            </a:br>
            <a:r>
              <a:rPr lang="en-GB">
                <a:solidFill>
                  <a:srgbClr val="00B050"/>
                </a:solidFill>
                <a:cs typeface="Calibri Light"/>
              </a:rPr>
              <a:t>How would you respond?</a:t>
            </a:r>
            <a:br>
              <a:rPr lang="en-GB">
                <a:cs typeface="Calibri Light"/>
              </a:rPr>
            </a:br>
            <a:endParaRPr lang="en-GB">
              <a:cs typeface="Calibri Light"/>
            </a:endParaRPr>
          </a:p>
        </p:txBody>
      </p:sp>
      <p:sp>
        <p:nvSpPr>
          <p:cNvPr id="3" name="TextBox 2">
            <a:extLst>
              <a:ext uri="{FF2B5EF4-FFF2-40B4-BE49-F238E27FC236}">
                <a16:creationId xmlns:a16="http://schemas.microsoft.com/office/drawing/2014/main" id="{C834D3D1-5914-0FE8-ABD3-98C60E2F9793}"/>
              </a:ext>
            </a:extLst>
          </p:cNvPr>
          <p:cNvSpPr txBox="1"/>
          <p:nvPr/>
        </p:nvSpPr>
        <p:spPr>
          <a:xfrm>
            <a:off x="576512" y="263191"/>
            <a:ext cx="75824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Calibri"/>
              </a:rPr>
              <a:t>Character in role: Blue- You are Liam</a:t>
            </a:r>
            <a:endParaRPr lang="en-GB" sz="2800">
              <a:cs typeface="Calibri" panose="020F0502020204030204"/>
            </a:endParaRPr>
          </a:p>
        </p:txBody>
      </p:sp>
    </p:spTree>
    <p:extLst>
      <p:ext uri="{BB962C8B-B14F-4D97-AF65-F5344CB8AC3E}">
        <p14:creationId xmlns:p14="http://schemas.microsoft.com/office/powerpoint/2010/main" val="1916312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B1DF-B74A-F235-9015-2C1897A10BAA}"/>
              </a:ext>
            </a:extLst>
          </p:cNvPr>
          <p:cNvSpPr>
            <a:spLocks noGrp="1"/>
          </p:cNvSpPr>
          <p:nvPr>
            <p:ph type="title"/>
          </p:nvPr>
        </p:nvSpPr>
        <p:spPr>
          <a:xfrm>
            <a:off x="176464" y="365125"/>
            <a:ext cx="11808993" cy="1335589"/>
          </a:xfrm>
        </p:spPr>
        <p:txBody>
          <a:bodyPr>
            <a:normAutofit fontScale="90000"/>
          </a:bodyPr>
          <a:lstStyle/>
          <a:p>
            <a:r>
              <a:rPr lang="en-GB" b="1">
                <a:ea typeface="+mj-lt"/>
                <a:cs typeface="+mj-lt"/>
              </a:rPr>
              <a:t>Back-to-back mobile phone</a:t>
            </a:r>
            <a:br>
              <a:rPr lang="en-GB" b="1">
                <a:ea typeface="+mj-lt"/>
                <a:cs typeface="+mj-lt"/>
              </a:rPr>
            </a:br>
            <a:r>
              <a:rPr lang="en-GB" sz="2200" i="1">
                <a:ea typeface="+mj-lt"/>
                <a:cs typeface="+mj-lt"/>
              </a:rPr>
              <a:t>In pairs, the children sit back-to-back and enact a scenario where they are on the phone to each other. </a:t>
            </a:r>
            <a:br>
              <a:rPr lang="en-GB" sz="2200" i="1">
                <a:ea typeface="+mj-lt"/>
                <a:cs typeface="+mj-lt"/>
              </a:rPr>
            </a:br>
            <a:br>
              <a:rPr lang="en-GB" sz="2200" i="1">
                <a:ea typeface="+mj-lt"/>
                <a:cs typeface="+mj-lt"/>
              </a:rPr>
            </a:br>
            <a:br>
              <a:rPr lang="en-GB" sz="2200" i="1">
                <a:cs typeface="Calibri Light"/>
              </a:rPr>
            </a:br>
            <a:endParaRPr lang="en-GB" sz="2200" i="1">
              <a:cs typeface="Calibri Light"/>
            </a:endParaRPr>
          </a:p>
        </p:txBody>
      </p:sp>
      <p:sp>
        <p:nvSpPr>
          <p:cNvPr id="3" name="TextBox 2">
            <a:extLst>
              <a:ext uri="{FF2B5EF4-FFF2-40B4-BE49-F238E27FC236}">
                <a16:creationId xmlns:a16="http://schemas.microsoft.com/office/drawing/2014/main" id="{F96C0BD7-D8CD-DA3A-ED17-223543D94E9E}"/>
              </a:ext>
            </a:extLst>
          </p:cNvPr>
          <p:cNvSpPr txBox="1"/>
          <p:nvPr/>
        </p:nvSpPr>
        <p:spPr>
          <a:xfrm>
            <a:off x="288256" y="1616743"/>
            <a:ext cx="1160546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cs typeface="Calibri"/>
              </a:rPr>
              <a:t>You are having a conversation about what you will need to pack for your adventure to visit </a:t>
            </a:r>
            <a:r>
              <a:rPr lang="en-GB" sz="3600" err="1">
                <a:cs typeface="Calibri"/>
              </a:rPr>
              <a:t>Dr.Drax</a:t>
            </a:r>
            <a:r>
              <a:rPr lang="en-GB" sz="3600">
                <a:cs typeface="Calibri"/>
              </a:rPr>
              <a:t>. </a:t>
            </a:r>
          </a:p>
          <a:p>
            <a:endParaRPr lang="en-GB" sz="3600">
              <a:cs typeface="Calibri"/>
            </a:endParaRPr>
          </a:p>
          <a:p>
            <a:pPr marL="742950" indent="-742950">
              <a:buAutoNum type="arabicParenR"/>
            </a:pPr>
            <a:r>
              <a:rPr lang="en-GB" sz="3600">
                <a:cs typeface="Calibri"/>
              </a:rPr>
              <a:t>2 minute discussion</a:t>
            </a:r>
          </a:p>
          <a:p>
            <a:pPr marL="742950" indent="-742950">
              <a:buAutoNum type="arabicParenR"/>
            </a:pPr>
            <a:r>
              <a:rPr lang="en-GB" sz="3600">
                <a:cs typeface="Calibri"/>
              </a:rPr>
              <a:t>Then record down all of your ideas</a:t>
            </a:r>
          </a:p>
          <a:p>
            <a:pPr marL="742950" indent="-742950">
              <a:buAutoNum type="arabicParenR"/>
            </a:pPr>
            <a:r>
              <a:rPr lang="en-GB" sz="3600">
                <a:cs typeface="Calibri"/>
              </a:rPr>
              <a:t>Feedback and create a class list</a:t>
            </a:r>
          </a:p>
        </p:txBody>
      </p:sp>
    </p:spTree>
    <p:extLst>
      <p:ext uri="{BB962C8B-B14F-4D97-AF65-F5344CB8AC3E}">
        <p14:creationId xmlns:p14="http://schemas.microsoft.com/office/powerpoint/2010/main" val="124516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B1DF-B74A-F235-9015-2C1897A10BAA}"/>
              </a:ext>
            </a:extLst>
          </p:cNvPr>
          <p:cNvSpPr>
            <a:spLocks noGrp="1"/>
          </p:cNvSpPr>
          <p:nvPr>
            <p:ph type="title"/>
          </p:nvPr>
        </p:nvSpPr>
        <p:spPr>
          <a:xfrm>
            <a:off x="176464" y="365125"/>
            <a:ext cx="11808993" cy="1335589"/>
          </a:xfrm>
        </p:spPr>
        <p:txBody>
          <a:bodyPr>
            <a:normAutofit fontScale="90000"/>
          </a:bodyPr>
          <a:lstStyle/>
          <a:p>
            <a:r>
              <a:rPr lang="en-GB" b="1">
                <a:ea typeface="+mj-lt"/>
                <a:cs typeface="+mj-lt"/>
              </a:rPr>
              <a:t>Back-to-back mobile phone</a:t>
            </a:r>
            <a:br>
              <a:rPr lang="en-GB" b="1">
                <a:ea typeface="+mj-lt"/>
                <a:cs typeface="+mj-lt"/>
              </a:rPr>
            </a:br>
            <a:r>
              <a:rPr lang="en-GB" sz="2200" i="1">
                <a:ea typeface="+mj-lt"/>
                <a:cs typeface="+mj-lt"/>
              </a:rPr>
              <a:t>In pairs, the children sit back-to-back and enact a scenario where they are on the phone to each other. </a:t>
            </a:r>
            <a:br>
              <a:rPr lang="en-GB" sz="2200" i="1">
                <a:ea typeface="+mj-lt"/>
                <a:cs typeface="+mj-lt"/>
              </a:rPr>
            </a:br>
            <a:br>
              <a:rPr lang="en-GB" sz="2200" i="1">
                <a:ea typeface="+mj-lt"/>
                <a:cs typeface="+mj-lt"/>
              </a:rPr>
            </a:br>
            <a:br>
              <a:rPr lang="en-GB" sz="2200" i="1">
                <a:cs typeface="Calibri Light"/>
              </a:rPr>
            </a:br>
            <a:endParaRPr lang="en-GB" sz="2200" i="1">
              <a:cs typeface="Calibri Light"/>
            </a:endParaRPr>
          </a:p>
        </p:txBody>
      </p:sp>
      <p:sp>
        <p:nvSpPr>
          <p:cNvPr id="3" name="TextBox 2">
            <a:extLst>
              <a:ext uri="{FF2B5EF4-FFF2-40B4-BE49-F238E27FC236}">
                <a16:creationId xmlns:a16="http://schemas.microsoft.com/office/drawing/2014/main" id="{F96C0BD7-D8CD-DA3A-ED17-223543D94E9E}"/>
              </a:ext>
            </a:extLst>
          </p:cNvPr>
          <p:cNvSpPr txBox="1"/>
          <p:nvPr/>
        </p:nvSpPr>
        <p:spPr>
          <a:xfrm>
            <a:off x="278230" y="1275848"/>
            <a:ext cx="1160546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cs typeface="Calibri"/>
              </a:rPr>
              <a:t>You are having a conversation about what you would need to bring to the Lake District to take part in your activities if you were actually going. </a:t>
            </a:r>
          </a:p>
          <a:p>
            <a:endParaRPr lang="en-GB" sz="3600">
              <a:cs typeface="Calibri"/>
            </a:endParaRPr>
          </a:p>
          <a:p>
            <a:pPr marL="742950" indent="-742950">
              <a:buAutoNum type="arabicParenR"/>
            </a:pPr>
            <a:r>
              <a:rPr lang="en-GB" sz="3600">
                <a:cs typeface="Calibri"/>
              </a:rPr>
              <a:t>2 minute discussion</a:t>
            </a:r>
            <a:endParaRPr lang="en-GB" sz="3600">
              <a:ea typeface="Calibri"/>
              <a:cs typeface="Calibri"/>
            </a:endParaRPr>
          </a:p>
          <a:p>
            <a:pPr marL="742950" indent="-742950">
              <a:buAutoNum type="arabicParenR"/>
            </a:pPr>
            <a:r>
              <a:rPr lang="en-GB" sz="3600">
                <a:cs typeface="Calibri"/>
              </a:rPr>
              <a:t>Then record down all of your ideas</a:t>
            </a:r>
            <a:endParaRPr lang="en-GB" sz="3600">
              <a:ea typeface="Calibri"/>
              <a:cs typeface="Calibri"/>
            </a:endParaRPr>
          </a:p>
          <a:p>
            <a:pPr marL="742950" indent="-742950">
              <a:buAutoNum type="arabicParenR"/>
            </a:pPr>
            <a:r>
              <a:rPr lang="en-GB" sz="3600">
                <a:cs typeface="Calibri"/>
              </a:rPr>
              <a:t>Identify the objects that work for both </a:t>
            </a:r>
            <a:endParaRPr lang="en-GB" sz="3600">
              <a:ea typeface="Calibri"/>
              <a:cs typeface="Calibri"/>
            </a:endParaRPr>
          </a:p>
          <a:p>
            <a:pPr marL="742950" indent="-742950">
              <a:buAutoNum type="arabicParenR"/>
            </a:pPr>
            <a:r>
              <a:rPr lang="en-GB" sz="3600">
                <a:cs typeface="Calibri"/>
              </a:rPr>
              <a:t>Which objects must we forget about so that Mum and Dad don't get suspicious?</a:t>
            </a:r>
            <a:endParaRPr lang="en-GB" sz="3600">
              <a:ea typeface="Calibri"/>
              <a:cs typeface="Calibri"/>
            </a:endParaRPr>
          </a:p>
        </p:txBody>
      </p:sp>
    </p:spTree>
    <p:extLst>
      <p:ext uri="{BB962C8B-B14F-4D97-AF65-F5344CB8AC3E}">
        <p14:creationId xmlns:p14="http://schemas.microsoft.com/office/powerpoint/2010/main" val="4190865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C7DD-92A0-906F-CC9B-1FD05D5F1D49}"/>
              </a:ext>
            </a:extLst>
          </p:cNvPr>
          <p:cNvSpPr>
            <a:spLocks noGrp="1"/>
          </p:cNvSpPr>
          <p:nvPr>
            <p:ph type="title"/>
          </p:nvPr>
        </p:nvSpPr>
        <p:spPr>
          <a:xfrm>
            <a:off x="727911" y="2871704"/>
            <a:ext cx="10515600" cy="1325563"/>
          </a:xfrm>
        </p:spPr>
        <p:txBody>
          <a:bodyPr vert="horz" lIns="91440" tIns="45720" rIns="91440" bIns="45720" rtlCol="0" anchor="ctr">
            <a:noAutofit/>
          </a:bodyPr>
          <a:lstStyle/>
          <a:p>
            <a:r>
              <a:rPr lang="en-GB" sz="3200" u="sng">
                <a:latin typeface="Comic Sans MS"/>
              </a:rPr>
              <a:t>What your child will need: </a:t>
            </a:r>
            <a:endParaRPr lang="en-US" sz="3200">
              <a:cs typeface="Calibri Light"/>
            </a:endParaRPr>
          </a:p>
          <a:p>
            <a:endParaRPr lang="en-GB" sz="3200">
              <a:cs typeface="Calibri Light"/>
            </a:endParaRPr>
          </a:p>
          <a:p>
            <a:pPr marL="285750" indent="-285750">
              <a:buFont typeface="Arial"/>
              <a:buChar char="•"/>
            </a:pPr>
            <a:r>
              <a:rPr lang="en-GB" sz="3200">
                <a:latin typeface="Comic Sans MS"/>
              </a:rPr>
              <a:t>Waterproof jacket or raincoat</a:t>
            </a:r>
            <a:endParaRPr lang="en-GB" sz="3200">
              <a:cs typeface="Calibri Light"/>
            </a:endParaRPr>
          </a:p>
          <a:p>
            <a:pPr marL="285750" indent="-285750">
              <a:buFont typeface="Arial"/>
              <a:buChar char="•"/>
            </a:pPr>
            <a:r>
              <a:rPr lang="en-GB" sz="3200">
                <a:latin typeface="Comic Sans MS"/>
              </a:rPr>
              <a:t>Waterproof trousers of splash pants </a:t>
            </a:r>
            <a:endParaRPr lang="en-GB" sz="3200">
              <a:cs typeface="Calibri Light"/>
            </a:endParaRPr>
          </a:p>
          <a:p>
            <a:pPr marL="285750" indent="-285750">
              <a:buFont typeface="Arial"/>
              <a:buChar char="•"/>
            </a:pPr>
            <a:r>
              <a:rPr lang="en-GB" sz="3200">
                <a:latin typeface="Comic Sans MS"/>
              </a:rPr>
              <a:t>Waterproof footwear (wellies, or waterproof hiking boots) </a:t>
            </a:r>
            <a:endParaRPr lang="en-GB" sz="3200">
              <a:cs typeface="Calibri Light"/>
            </a:endParaRPr>
          </a:p>
          <a:p>
            <a:pPr marL="285750" indent="-285750">
              <a:buFont typeface="Arial"/>
              <a:buChar char="•"/>
            </a:pPr>
            <a:r>
              <a:rPr lang="en-GB" sz="3200">
                <a:latin typeface="Comic Sans MS"/>
              </a:rPr>
              <a:t>Extra socks</a:t>
            </a:r>
            <a:endParaRPr lang="en-GB" sz="3200">
              <a:cs typeface="Calibri Light"/>
            </a:endParaRPr>
          </a:p>
          <a:p>
            <a:pPr marL="285750" indent="-285750">
              <a:buFont typeface="Arial"/>
              <a:buChar char="•"/>
            </a:pPr>
            <a:r>
              <a:rPr lang="en-GB" sz="3200">
                <a:latin typeface="Comic Sans MS"/>
              </a:rPr>
              <a:t>Extra clothes to change into after water activity</a:t>
            </a:r>
            <a:endParaRPr lang="en-GB" sz="3200">
              <a:cs typeface="Calibri Light"/>
            </a:endParaRPr>
          </a:p>
          <a:p>
            <a:pPr marL="285750" indent="-285750">
              <a:buFont typeface="Arial"/>
              <a:buChar char="•"/>
            </a:pPr>
            <a:r>
              <a:rPr lang="en-GB" sz="3200">
                <a:latin typeface="Comic Sans MS"/>
              </a:rPr>
              <a:t>Sun hat or cap for sun protection</a:t>
            </a:r>
            <a:endParaRPr lang="en-GB" sz="3200">
              <a:cs typeface="Calibri Light"/>
            </a:endParaRPr>
          </a:p>
          <a:p>
            <a:pPr marL="285750" indent="-285750">
              <a:buFont typeface="Arial"/>
              <a:buChar char="•"/>
            </a:pPr>
            <a:r>
              <a:rPr lang="en-GB" sz="3200">
                <a:latin typeface="Comic Sans MS"/>
              </a:rPr>
              <a:t>Sun cream </a:t>
            </a:r>
            <a:endParaRPr lang="en-GB" sz="3200">
              <a:cs typeface="Calibri Light"/>
            </a:endParaRPr>
          </a:p>
          <a:p>
            <a:pPr marL="285750" indent="-285750">
              <a:buFont typeface="Arial"/>
              <a:buChar char="•"/>
            </a:pPr>
            <a:r>
              <a:rPr lang="en-GB" sz="3200">
                <a:latin typeface="Comic Sans MS"/>
              </a:rPr>
              <a:t>Towel </a:t>
            </a:r>
            <a:endParaRPr lang="en-GB" sz="3200">
              <a:cs typeface="Calibri Light"/>
            </a:endParaRPr>
          </a:p>
          <a:p>
            <a:pPr marL="285750" indent="-285750">
              <a:buFont typeface="Arial"/>
              <a:buChar char="•"/>
            </a:pPr>
            <a:r>
              <a:rPr lang="en-GB" sz="3200">
                <a:latin typeface="Comic Sans MS"/>
              </a:rPr>
              <a:t>Personal toiletries (toothbrush, toothpaste, shampoo, bodywash)</a:t>
            </a:r>
            <a:endParaRPr lang="en-GB" sz="3200">
              <a:cs typeface="Calibri Light"/>
            </a:endParaRPr>
          </a:p>
          <a:p>
            <a:pPr marL="285750" indent="-285750">
              <a:buFont typeface="Arial"/>
              <a:buChar char="•"/>
            </a:pPr>
            <a:r>
              <a:rPr lang="en-GB" sz="3200">
                <a:latin typeface="Comic Sans MS"/>
              </a:rPr>
              <a:t>Small backpack to carry belongings at activities </a:t>
            </a:r>
            <a:endParaRPr lang="en-GB" sz="3200"/>
          </a:p>
          <a:p>
            <a:endParaRPr lang="en-GB">
              <a:cs typeface="Calibri Light"/>
            </a:endParaRPr>
          </a:p>
        </p:txBody>
      </p:sp>
    </p:spTree>
    <p:extLst>
      <p:ext uri="{BB962C8B-B14F-4D97-AF65-F5344CB8AC3E}">
        <p14:creationId xmlns:p14="http://schemas.microsoft.com/office/powerpoint/2010/main" val="27218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E1296-8916-23CA-612E-AF3664D89E4B}"/>
              </a:ext>
            </a:extLst>
          </p:cNvPr>
          <p:cNvSpPr>
            <a:spLocks noGrp="1"/>
          </p:cNvSpPr>
          <p:nvPr>
            <p:ph type="title"/>
          </p:nvPr>
        </p:nvSpPr>
        <p:spPr/>
        <p:txBody>
          <a:bodyPr>
            <a:normAutofit/>
          </a:bodyPr>
          <a:lstStyle/>
          <a:p>
            <a:r>
              <a:rPr lang="en-GB"/>
              <a:t>TBAT- identify and draw perpendicular lines. </a:t>
            </a:r>
          </a:p>
        </p:txBody>
      </p:sp>
      <p:pic>
        <p:nvPicPr>
          <p:cNvPr id="3" name="Picture 2" descr="A white background with black text&#10;&#10;AI-generated content may be incorrect.">
            <a:extLst>
              <a:ext uri="{FF2B5EF4-FFF2-40B4-BE49-F238E27FC236}">
                <a16:creationId xmlns:a16="http://schemas.microsoft.com/office/drawing/2014/main" id="{AFF1116E-63D2-5A84-E57E-BF1F1EB196B1}"/>
              </a:ext>
            </a:extLst>
          </p:cNvPr>
          <p:cNvPicPr>
            <a:picLocks noChangeAspect="1"/>
          </p:cNvPicPr>
          <p:nvPr/>
        </p:nvPicPr>
        <p:blipFill>
          <a:blip r:embed="rId2"/>
          <a:stretch>
            <a:fillRect/>
          </a:stretch>
        </p:blipFill>
        <p:spPr>
          <a:xfrm>
            <a:off x="1084434" y="4369401"/>
            <a:ext cx="6810375" cy="2114550"/>
          </a:xfrm>
          <a:prstGeom prst="rect">
            <a:avLst/>
          </a:prstGeom>
        </p:spPr>
      </p:pic>
      <p:sp>
        <p:nvSpPr>
          <p:cNvPr id="4" name="TextBox 3">
            <a:extLst>
              <a:ext uri="{FF2B5EF4-FFF2-40B4-BE49-F238E27FC236}">
                <a16:creationId xmlns:a16="http://schemas.microsoft.com/office/drawing/2014/main" id="{F08B590F-A8C4-C3CB-3A52-A8944037F0E9}"/>
              </a:ext>
            </a:extLst>
          </p:cNvPr>
          <p:cNvSpPr txBox="1"/>
          <p:nvPr/>
        </p:nvSpPr>
        <p:spPr>
          <a:xfrm>
            <a:off x="483042" y="1780357"/>
            <a:ext cx="926061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arenR"/>
            </a:pPr>
            <a:r>
              <a:rPr lang="en-GB" sz="4000"/>
              <a:t>45.8 + 111 = </a:t>
            </a:r>
          </a:p>
          <a:p>
            <a:pPr marL="342900" indent="-342900">
              <a:buAutoNum type="arabicParenR"/>
            </a:pPr>
            <a:endParaRPr lang="en-GB" sz="4000"/>
          </a:p>
          <a:p>
            <a:pPr marL="342900" indent="-342900">
              <a:buAutoNum type="arabicParenR"/>
            </a:pPr>
            <a:r>
              <a:rPr lang="en-GB" sz="4000"/>
              <a:t>7206 divided by 100 = </a:t>
            </a:r>
          </a:p>
          <a:p>
            <a:pPr marL="342900" indent="-342900">
              <a:buAutoNum type="arabicParenR"/>
            </a:pPr>
            <a:endParaRPr lang="en-GB" sz="4000"/>
          </a:p>
          <a:p>
            <a:pPr marL="342900" indent="-342900">
              <a:buAutoNum type="arabicParenR"/>
            </a:pPr>
            <a:r>
              <a:rPr lang="en-GB" sz="4000"/>
              <a:t> </a:t>
            </a:r>
          </a:p>
          <a:p>
            <a:pPr marL="342900" indent="-342900">
              <a:buAutoNum type="arabicParenR"/>
            </a:pPr>
            <a:endParaRPr lang="en-GB" sz="4000"/>
          </a:p>
          <a:p>
            <a:pPr marL="342900" indent="-342900">
              <a:buAutoNum type="arabicParenR"/>
            </a:pPr>
            <a:endParaRPr lang="en-GB" sz="4000"/>
          </a:p>
        </p:txBody>
      </p:sp>
      <p:sp>
        <p:nvSpPr>
          <p:cNvPr id="5" name="TextBox 4">
            <a:extLst>
              <a:ext uri="{FF2B5EF4-FFF2-40B4-BE49-F238E27FC236}">
                <a16:creationId xmlns:a16="http://schemas.microsoft.com/office/drawing/2014/main" id="{66B9C7F9-8CB0-8BE9-5D4A-A0D6C065A618}"/>
              </a:ext>
            </a:extLst>
          </p:cNvPr>
          <p:cNvSpPr txBox="1"/>
          <p:nvPr/>
        </p:nvSpPr>
        <p:spPr>
          <a:xfrm>
            <a:off x="8832782" y="2470418"/>
            <a:ext cx="292585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FF0000"/>
                </a:solidFill>
              </a:rPr>
              <a:t>Challenge: </a:t>
            </a:r>
            <a:endParaRPr lang="en-US" sz="2400">
              <a:solidFill>
                <a:srgbClr val="FF0000"/>
              </a:solidFill>
            </a:endParaRPr>
          </a:p>
          <a:p>
            <a:pPr algn="l"/>
            <a:endParaRPr lang="en-GB" sz="2400">
              <a:solidFill>
                <a:srgbClr val="FF0000"/>
              </a:solidFill>
            </a:endParaRPr>
          </a:p>
          <a:p>
            <a:r>
              <a:rPr lang="en-GB" sz="2400">
                <a:solidFill>
                  <a:srgbClr val="FF0000"/>
                </a:solidFill>
              </a:rPr>
              <a:t>76 % = 0.     = ____</a:t>
            </a:r>
            <a:endParaRPr lang="en-GB">
              <a:solidFill>
                <a:srgbClr val="FF0000"/>
              </a:solidFill>
            </a:endParaRPr>
          </a:p>
        </p:txBody>
      </p:sp>
    </p:spTree>
    <p:extLst>
      <p:ext uri="{BB962C8B-B14F-4D97-AF65-F5344CB8AC3E}">
        <p14:creationId xmlns:p14="http://schemas.microsoft.com/office/powerpoint/2010/main" val="422810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713D-BBBE-0D42-D229-0AB3CBACCCDE}"/>
              </a:ext>
            </a:extLst>
          </p:cNvPr>
          <p:cNvSpPr>
            <a:spLocks noGrp="1"/>
          </p:cNvSpPr>
          <p:nvPr>
            <p:ph type="title"/>
          </p:nvPr>
        </p:nvSpPr>
        <p:spPr/>
        <p:txBody>
          <a:bodyPr>
            <a:normAutofit fontScale="90000"/>
          </a:bodyPr>
          <a:lstStyle/>
          <a:p>
            <a:r>
              <a:rPr lang="en-GB">
                <a:cs typeface="Calibri Light"/>
              </a:rPr>
              <a:t>Task: Write a set of bullet points for what the child needs to pack. </a:t>
            </a:r>
            <a:endParaRPr lang="en-GB"/>
          </a:p>
        </p:txBody>
      </p:sp>
      <p:sp>
        <p:nvSpPr>
          <p:cNvPr id="3" name="Text Placeholder 2">
            <a:extLst>
              <a:ext uri="{FF2B5EF4-FFF2-40B4-BE49-F238E27FC236}">
                <a16:creationId xmlns:a16="http://schemas.microsoft.com/office/drawing/2014/main" id="{6CA94435-C1D1-3045-1D32-6F00D620BF4B}"/>
              </a:ext>
            </a:extLst>
          </p:cNvPr>
          <p:cNvSpPr>
            <a:spLocks noGrp="1"/>
          </p:cNvSpPr>
          <p:nvPr>
            <p:ph type="body" idx="1"/>
          </p:nvPr>
        </p:nvSpPr>
        <p:spPr>
          <a:xfrm>
            <a:off x="415600" y="2990448"/>
            <a:ext cx="11360800" cy="3101385"/>
          </a:xfrm>
        </p:spPr>
        <p:txBody>
          <a:bodyPr/>
          <a:lstStyle/>
          <a:p>
            <a:pPr marL="608965" indent="-456565"/>
            <a:r>
              <a:rPr lang="en-GB" sz="4400">
                <a:cs typeface="Calibri"/>
              </a:rPr>
              <a:t>Subheading</a:t>
            </a:r>
          </a:p>
          <a:p>
            <a:pPr marL="608965" indent="-456565"/>
            <a:r>
              <a:rPr lang="en-GB" sz="4400">
                <a:cs typeface="Calibri"/>
              </a:rPr>
              <a:t>Bullet points </a:t>
            </a:r>
          </a:p>
          <a:p>
            <a:pPr marL="608965" indent="-456565"/>
            <a:r>
              <a:rPr lang="en-GB" sz="4400">
                <a:cs typeface="Calibri"/>
              </a:rPr>
              <a:t>Brackets for extra information</a:t>
            </a:r>
          </a:p>
        </p:txBody>
      </p:sp>
    </p:spTree>
    <p:extLst>
      <p:ext uri="{BB962C8B-B14F-4D97-AF65-F5344CB8AC3E}">
        <p14:creationId xmlns:p14="http://schemas.microsoft.com/office/powerpoint/2010/main" val="1263869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C4B6-4A02-3287-A4D0-B952968E054D}"/>
              </a:ext>
            </a:extLst>
          </p:cNvPr>
          <p:cNvSpPr>
            <a:spLocks noGrp="1"/>
          </p:cNvSpPr>
          <p:nvPr>
            <p:ph type="title"/>
          </p:nvPr>
        </p:nvSpPr>
        <p:spPr>
          <a:xfrm>
            <a:off x="366963" y="2560889"/>
            <a:ext cx="10515600" cy="1325563"/>
          </a:xfrm>
        </p:spPr>
        <p:txBody>
          <a:bodyPr vert="horz" lIns="91440" tIns="45720" rIns="91440" bIns="45720" rtlCol="0" anchor="ctr">
            <a:noAutofit/>
          </a:bodyPr>
          <a:lstStyle/>
          <a:p>
            <a:r>
              <a:rPr lang="en-GB" sz="2000" b="1">
                <a:latin typeface="Comic Sans MS"/>
                <a:cs typeface="Calibri Light"/>
              </a:rPr>
              <a:t>15/4/2024</a:t>
            </a:r>
            <a:endParaRPr lang="en-US" sz="2000">
              <a:cs typeface="Calibri Light"/>
            </a:endParaRPr>
          </a:p>
          <a:p>
            <a:r>
              <a:rPr lang="en-GB" sz="2000" b="1">
                <a:latin typeface="Comic Sans MS"/>
                <a:cs typeface="Calibri Light"/>
              </a:rPr>
              <a:t>Arrival:</a:t>
            </a:r>
            <a:r>
              <a:rPr lang="en-GB" sz="2000">
                <a:latin typeface="Comic Sans MS"/>
                <a:cs typeface="Calibri Light"/>
              </a:rPr>
              <a:t> Please ensure drop-off at 7:00am outside the entrance of the school. We will be leaving promptly at 7:20am. </a:t>
            </a:r>
            <a:endParaRPr lang="en-GB" sz="2000">
              <a:cs typeface="Calibri Light"/>
            </a:endParaRPr>
          </a:p>
          <a:p>
            <a:r>
              <a:rPr lang="en-GB" sz="2000" b="1">
                <a:latin typeface="Comic Sans MS"/>
                <a:cs typeface="Calibri Light"/>
              </a:rPr>
              <a:t>Day One: Artists in Nature  </a:t>
            </a:r>
            <a:endParaRPr lang="en-GB" sz="2000">
              <a:cs typeface="Calibri Light"/>
            </a:endParaRPr>
          </a:p>
          <a:p>
            <a:pPr marL="285750" indent="-285750">
              <a:buFont typeface="Arial"/>
              <a:buChar char="•"/>
            </a:pPr>
            <a:r>
              <a:rPr lang="en-GB" sz="2000">
                <a:latin typeface="Comic Sans MS"/>
                <a:cs typeface="Calibri Light"/>
              </a:rPr>
              <a:t>Once we arrive at the Lakeside Centre, children will have the opportunity to unpack and relax. </a:t>
            </a:r>
            <a:endParaRPr lang="en-GB" sz="2000">
              <a:latin typeface="Calibri Light" panose="020F0302020204030204"/>
              <a:cs typeface="Calibri Light"/>
            </a:endParaRPr>
          </a:p>
          <a:p>
            <a:pPr marL="285750" indent="-285750">
              <a:buFont typeface="Arial"/>
              <a:buChar char="•"/>
            </a:pPr>
            <a:r>
              <a:rPr lang="en-GB" sz="2000">
                <a:latin typeface="Comic Sans MS"/>
                <a:cs typeface="Calibri Light"/>
              </a:rPr>
              <a:t>11:00am: We will begin the nature walk, exploring the beautiful surroundings of the Lake District. </a:t>
            </a:r>
            <a:endParaRPr lang="en-GB" sz="2000">
              <a:cs typeface="Calibri Light"/>
            </a:endParaRPr>
          </a:p>
          <a:p>
            <a:pPr marL="285750" indent="-285750">
              <a:buFont typeface="Arial"/>
              <a:buChar char="•"/>
            </a:pPr>
            <a:r>
              <a:rPr lang="en-GB" sz="2000">
                <a:latin typeface="Comic Sans MS"/>
                <a:cs typeface="Calibri Light"/>
              </a:rPr>
              <a:t>During the walk, children will be encouraged to observe and listen for different bird species (I wonder which child will find the most). We will be looking at their habitats and observing their behaviours. </a:t>
            </a:r>
            <a:endParaRPr lang="en-GB" sz="2000">
              <a:cs typeface="Calibri Light"/>
            </a:endParaRPr>
          </a:p>
          <a:p>
            <a:pPr marL="285750" indent="-285750">
              <a:buFont typeface="Arial"/>
              <a:buChar char="•"/>
            </a:pPr>
            <a:r>
              <a:rPr lang="en-GB" sz="2000">
                <a:latin typeface="Comic Sans MS"/>
                <a:cs typeface="Calibri Light"/>
              </a:rPr>
              <a:t>13:00 PM: Break for a picnic lunch in a scenic spot along the nature trail.  The children will have some time to rest and refuel before continuing with the activitie</a:t>
            </a:r>
            <a:r>
              <a:rPr lang="en-GB" sz="2000">
                <a:ea typeface="+mj-lt"/>
                <a:cs typeface="+mj-lt"/>
              </a:rPr>
              <a:t>s. </a:t>
            </a:r>
            <a:endParaRPr lang="en-GB" sz="2000">
              <a:cs typeface="Calibri Light"/>
            </a:endParaRPr>
          </a:p>
          <a:p>
            <a:pPr marL="285750" indent="-285750">
              <a:buFont typeface="Arial"/>
              <a:buChar char="•"/>
            </a:pPr>
            <a:r>
              <a:rPr lang="en-GB" sz="2000">
                <a:latin typeface="Comic Sans MS"/>
                <a:cs typeface="Calibri Light"/>
              </a:rPr>
              <a:t>After lunch, use inspiration from the natural surroundings and create their own nature-themed artwork (which I am sure the children will love). They can depict the birds they observed, the landscape of the Lake District, or any other elements of nature that inspire them.</a:t>
            </a:r>
            <a:endParaRPr lang="en-GB" sz="2000">
              <a:cs typeface="Calibri Light"/>
            </a:endParaRPr>
          </a:p>
          <a:p>
            <a:pPr marL="285750" indent="-285750">
              <a:buFont typeface="Arial"/>
              <a:buChar char="•"/>
            </a:pPr>
            <a:r>
              <a:rPr lang="en-GB" sz="2000">
                <a:latin typeface="Comic Sans MS"/>
                <a:cs typeface="Calibri Light"/>
              </a:rPr>
              <a:t>16:00: All to return to the Lakeside Centre for an evening of team building activities. </a:t>
            </a:r>
            <a:endParaRPr lang="en-GB" sz="2000">
              <a:cs typeface="Calibri Light"/>
            </a:endParaRPr>
          </a:p>
          <a:p>
            <a:pPr marL="285750" indent="-285750">
              <a:buFont typeface="Arial"/>
              <a:buChar char="•"/>
            </a:pPr>
            <a:r>
              <a:rPr lang="en-GB" sz="2000">
                <a:latin typeface="Comic Sans MS"/>
                <a:cs typeface="Calibri Light"/>
              </a:rPr>
              <a:t>Dinner will be served at 19:00. </a:t>
            </a:r>
            <a:endParaRPr lang="en-GB" sz="2000">
              <a:cs typeface="Calibri Light"/>
            </a:endParaRPr>
          </a:p>
          <a:p>
            <a:endParaRPr lang="en-GB">
              <a:cs typeface="Calibri Light"/>
            </a:endParaRPr>
          </a:p>
        </p:txBody>
      </p:sp>
      <p:sp>
        <p:nvSpPr>
          <p:cNvPr id="4" name="TextBox 3">
            <a:extLst>
              <a:ext uri="{FF2B5EF4-FFF2-40B4-BE49-F238E27FC236}">
                <a16:creationId xmlns:a16="http://schemas.microsoft.com/office/drawing/2014/main" id="{AF6DB4FD-2A3A-20D1-7B75-FCB7AE1C7F29}"/>
              </a:ext>
            </a:extLst>
          </p:cNvPr>
          <p:cNvSpPr txBox="1"/>
          <p:nvPr/>
        </p:nvSpPr>
        <p:spPr>
          <a:xfrm>
            <a:off x="965033" y="5827795"/>
            <a:ext cx="1106654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FF0000"/>
                </a:solidFill>
                <a:latin typeface="Comic Sans MS"/>
                <a:cs typeface="Calibri"/>
              </a:rPr>
              <a:t>What are the two activities on day one? </a:t>
            </a:r>
          </a:p>
          <a:p>
            <a:r>
              <a:rPr lang="en-GB" sz="2800" b="1">
                <a:solidFill>
                  <a:srgbClr val="FF0000"/>
                </a:solidFill>
                <a:latin typeface="Comic Sans MS"/>
                <a:cs typeface="Calibri"/>
              </a:rPr>
              <a:t>Why do you think I chose the sub-heading that I did?</a:t>
            </a:r>
          </a:p>
        </p:txBody>
      </p:sp>
    </p:spTree>
    <p:extLst>
      <p:ext uri="{BB962C8B-B14F-4D97-AF65-F5344CB8AC3E}">
        <p14:creationId xmlns:p14="http://schemas.microsoft.com/office/powerpoint/2010/main" val="2254037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A9F0-008E-2567-4B1E-8C684456CC2C}"/>
              </a:ext>
            </a:extLst>
          </p:cNvPr>
          <p:cNvSpPr>
            <a:spLocks noGrp="1"/>
          </p:cNvSpPr>
          <p:nvPr>
            <p:ph type="title"/>
          </p:nvPr>
        </p:nvSpPr>
        <p:spPr>
          <a:xfrm>
            <a:off x="196516" y="766178"/>
            <a:ext cx="11798968" cy="5396247"/>
          </a:xfrm>
        </p:spPr>
        <p:txBody>
          <a:bodyPr vert="horz" lIns="91440" tIns="45720" rIns="91440" bIns="45720" rtlCol="0" anchor="ctr">
            <a:noAutofit/>
          </a:bodyPr>
          <a:lstStyle/>
          <a:p>
            <a:r>
              <a:rPr lang="en-GB" sz="2000" b="1">
                <a:latin typeface="Comic Sans MS"/>
              </a:rPr>
              <a:t>16/4/2024 </a:t>
            </a:r>
            <a:endParaRPr lang="en-US" sz="2000">
              <a:latin typeface="Comic Sans MS"/>
            </a:endParaRPr>
          </a:p>
          <a:p>
            <a:r>
              <a:rPr lang="en-GB" sz="2000" b="1">
                <a:latin typeface="Comic Sans MS"/>
              </a:rPr>
              <a:t>Day Two: Having a splashing time!</a:t>
            </a:r>
            <a:endParaRPr lang="en-GB" sz="2000">
              <a:latin typeface="Comic Sans MS"/>
            </a:endParaRPr>
          </a:p>
          <a:p>
            <a:pPr marL="285750" indent="-285750">
              <a:buFont typeface="Arial"/>
              <a:buChar char="•"/>
            </a:pPr>
            <a:r>
              <a:rPr lang="en-GB" sz="2000">
                <a:latin typeface="Comic Sans MS"/>
              </a:rPr>
              <a:t>In th</a:t>
            </a:r>
            <a:r>
              <a:rPr lang="en-GB" sz="2000">
                <a:solidFill>
                  <a:srgbClr val="374151"/>
                </a:solidFill>
                <a:latin typeface="Comic Sans MS"/>
              </a:rPr>
              <a:t>e morning, children will have the opportunity to participate in a thrilling raft building activity. They will work in small groups (which have already been decided), alongside their classmates, to construct sturdy and seaworthy rafts using barrels, planks of wood, ropes, and flotation devices. This activity promotes teamwork, problem-solving, and creativity, all while enjoying the beautiful lakeside scenery of the Lake District.</a:t>
            </a:r>
            <a:br>
              <a:rPr lang="en-GB" sz="2000">
                <a:latin typeface="Comic Sans MS"/>
              </a:rPr>
            </a:br>
            <a:endParaRPr lang="en-GB" sz="2000">
              <a:latin typeface="Comic Sans MS"/>
            </a:endParaRPr>
          </a:p>
          <a:p>
            <a:pPr marL="285750" indent="-285750">
              <a:buFont typeface="Arial"/>
              <a:buChar char="•"/>
            </a:pPr>
            <a:r>
              <a:rPr lang="en-GB" sz="2000">
                <a:solidFill>
                  <a:srgbClr val="374151"/>
                </a:solidFill>
                <a:latin typeface="Comic Sans MS"/>
              </a:rPr>
              <a:t>12:00 PM: Break for a packed lunch by the lakeside. Allow the children to relax and refuel before the afternoon activities</a:t>
            </a:r>
            <a:r>
              <a:rPr lang="en-GB" sz="2000">
                <a:latin typeface="Comic Sans MS"/>
                <a:ea typeface="+mj-lt"/>
                <a:cs typeface="+mj-lt"/>
              </a:rPr>
              <a:t>. </a:t>
            </a:r>
            <a:br>
              <a:rPr lang="en-GB" sz="2000">
                <a:latin typeface="Comic Sans MS"/>
                <a:ea typeface="+mj-lt"/>
                <a:cs typeface="+mj-lt"/>
              </a:rPr>
            </a:br>
            <a:endParaRPr lang="en-GB" sz="2000">
              <a:latin typeface="Comic Sans MS"/>
            </a:endParaRPr>
          </a:p>
          <a:p>
            <a:pPr marL="285750" indent="-285750">
              <a:buFont typeface="Arial"/>
              <a:buChar char="•"/>
            </a:pPr>
            <a:r>
              <a:rPr lang="en-GB" sz="2000">
                <a:solidFill>
                  <a:srgbClr val="374151"/>
                </a:solidFill>
                <a:latin typeface="Comic Sans MS"/>
              </a:rPr>
              <a:t>Following lunch, your child will engage in a fascinating pond dipping activity. They will explore a nearby pond or lake, equipped with nets and containers, to catch and observe various aquatic organisms such as insects, tadpoles, and small fish. This hands-on experience allows them to learn about freshwater habitats, biodiversity, and the importance of environmental conservation.</a:t>
            </a:r>
            <a:br>
              <a:rPr lang="en-GB" sz="2000">
                <a:latin typeface="Comic Sans MS"/>
              </a:rPr>
            </a:br>
            <a:endParaRPr lang="en-GB" sz="2000">
              <a:latin typeface="Comic Sans MS"/>
            </a:endParaRPr>
          </a:p>
          <a:p>
            <a:pPr marL="285750" indent="-285750">
              <a:buFont typeface="Arial"/>
              <a:buChar char="•"/>
            </a:pPr>
            <a:r>
              <a:rPr lang="en-GB" sz="2000">
                <a:solidFill>
                  <a:srgbClr val="374151"/>
                </a:solidFill>
                <a:latin typeface="Comic Sans MS"/>
              </a:rPr>
              <a:t>4:00 PM: Conclude the day's activities</a:t>
            </a:r>
            <a:r>
              <a:rPr lang="en-GB" sz="2000">
                <a:latin typeface="Comic Sans MS"/>
                <a:ea typeface="+mj-lt"/>
                <a:cs typeface="+mj-lt"/>
              </a:rPr>
              <a:t> and reflect on the importance of teamwork, environmental stewardship, and hands-on learning experiences.</a:t>
            </a:r>
            <a:br>
              <a:rPr lang="en-GB" sz="2000">
                <a:latin typeface="Comic Sans MS"/>
                <a:ea typeface="+mj-lt"/>
                <a:cs typeface="+mj-lt"/>
              </a:rPr>
            </a:br>
            <a:endParaRPr lang="en-GB" sz="2000">
              <a:latin typeface="Comic Sans MS"/>
            </a:endParaRPr>
          </a:p>
          <a:p>
            <a:pPr marL="285750" indent="-285750">
              <a:buFont typeface="Arial"/>
              <a:buChar char="•"/>
            </a:pPr>
            <a:r>
              <a:rPr lang="en-GB" sz="2000">
                <a:solidFill>
                  <a:srgbClr val="374151"/>
                </a:solidFill>
                <a:latin typeface="Comic Sans MS"/>
              </a:rPr>
              <a:t>Then we will return to the Lakeside Centre for a sit-down meal at 19:00, which will be followed by a mini-disco to celebrate our trip. </a:t>
            </a:r>
            <a:endParaRPr lang="en-GB" sz="2000">
              <a:cs typeface="Calibri Light"/>
            </a:endParaRPr>
          </a:p>
          <a:p>
            <a:endParaRPr lang="en-GB">
              <a:cs typeface="Calibri Light"/>
            </a:endParaRPr>
          </a:p>
        </p:txBody>
      </p:sp>
      <p:sp>
        <p:nvSpPr>
          <p:cNvPr id="5" name="TextBox 4">
            <a:extLst>
              <a:ext uri="{FF2B5EF4-FFF2-40B4-BE49-F238E27FC236}">
                <a16:creationId xmlns:a16="http://schemas.microsoft.com/office/drawing/2014/main" id="{A830FF5F-8FED-9171-1373-2586D0B4B493}"/>
              </a:ext>
            </a:extLst>
          </p:cNvPr>
          <p:cNvSpPr txBox="1"/>
          <p:nvPr/>
        </p:nvSpPr>
        <p:spPr>
          <a:xfrm>
            <a:off x="744454" y="6339137"/>
            <a:ext cx="110665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FF0000"/>
                </a:solidFill>
                <a:latin typeface="Comic Sans MS"/>
                <a:cs typeface="Calibri"/>
              </a:rPr>
              <a:t>What are the two activities on day two? Sub-heading?</a:t>
            </a:r>
            <a:endParaRPr lang="en-GB" sz="2000">
              <a:solidFill>
                <a:srgbClr val="FF0000"/>
              </a:solidFill>
              <a:latin typeface="Comic Sans MS"/>
              <a:cs typeface="Calibri" panose="020F0502020204030204"/>
            </a:endParaRPr>
          </a:p>
        </p:txBody>
      </p:sp>
    </p:spTree>
    <p:extLst>
      <p:ext uri="{BB962C8B-B14F-4D97-AF65-F5344CB8AC3E}">
        <p14:creationId xmlns:p14="http://schemas.microsoft.com/office/powerpoint/2010/main" val="122984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2B94-3AF0-7B1F-8CDB-3B0789FACD57}"/>
              </a:ext>
            </a:extLst>
          </p:cNvPr>
          <p:cNvSpPr>
            <a:spLocks noGrp="1"/>
          </p:cNvSpPr>
          <p:nvPr>
            <p:ph type="title"/>
          </p:nvPr>
        </p:nvSpPr>
        <p:spPr/>
        <p:txBody>
          <a:bodyPr/>
          <a:lstStyle/>
          <a:p>
            <a:r>
              <a:rPr lang="en-GB">
                <a:cs typeface="Calibri Light"/>
              </a:rPr>
              <a:t>Thinking about the two activities for day one, what is your subheading going to be?</a:t>
            </a:r>
          </a:p>
        </p:txBody>
      </p:sp>
      <p:pic>
        <p:nvPicPr>
          <p:cNvPr id="3" name="Picture 2" descr="A person climbing a rock wall&#10;&#10;Description automatically generated">
            <a:extLst>
              <a:ext uri="{FF2B5EF4-FFF2-40B4-BE49-F238E27FC236}">
                <a16:creationId xmlns:a16="http://schemas.microsoft.com/office/drawing/2014/main" id="{3F7C27F8-E7C4-99A9-9034-CF3C10F8C3AF}"/>
              </a:ext>
            </a:extLst>
          </p:cNvPr>
          <p:cNvPicPr>
            <a:picLocks noChangeAspect="1"/>
          </p:cNvPicPr>
          <p:nvPr/>
        </p:nvPicPr>
        <p:blipFill>
          <a:blip r:embed="rId2"/>
          <a:stretch>
            <a:fillRect/>
          </a:stretch>
        </p:blipFill>
        <p:spPr>
          <a:xfrm>
            <a:off x="640682" y="3029702"/>
            <a:ext cx="10629900" cy="2162175"/>
          </a:xfrm>
          <a:prstGeom prst="rect">
            <a:avLst/>
          </a:prstGeom>
        </p:spPr>
      </p:pic>
    </p:spTree>
    <p:extLst>
      <p:ext uri="{BB962C8B-B14F-4D97-AF65-F5344CB8AC3E}">
        <p14:creationId xmlns:p14="http://schemas.microsoft.com/office/powerpoint/2010/main" val="2435127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C807-50A8-70B2-AE4F-570F43311903}"/>
              </a:ext>
            </a:extLst>
          </p:cNvPr>
          <p:cNvSpPr>
            <a:spLocks noGrp="1"/>
          </p:cNvSpPr>
          <p:nvPr>
            <p:ph type="title"/>
          </p:nvPr>
        </p:nvSpPr>
        <p:spPr>
          <a:xfrm>
            <a:off x="647700" y="3483310"/>
            <a:ext cx="10515600" cy="1325563"/>
          </a:xfrm>
        </p:spPr>
        <p:txBody>
          <a:bodyPr>
            <a:normAutofit fontScale="90000"/>
          </a:bodyPr>
          <a:lstStyle/>
          <a:p>
            <a:r>
              <a:rPr lang="en-GB">
                <a:cs typeface="Calibri Light"/>
              </a:rPr>
              <a:t>Day One: Kayaking and abseiling </a:t>
            </a:r>
            <a:br>
              <a:rPr lang="en-GB">
                <a:cs typeface="Calibri Light"/>
              </a:rPr>
            </a:br>
            <a:br>
              <a:rPr lang="en-GB">
                <a:cs typeface="Calibri Light"/>
              </a:rPr>
            </a:br>
            <a:r>
              <a:rPr lang="en-GB">
                <a:cs typeface="Calibri Light"/>
              </a:rPr>
              <a:t>10:00: We will be heading to the river where your child will get the chance to Kayak. </a:t>
            </a:r>
            <a:br>
              <a:rPr lang="en-GB">
                <a:cs typeface="Calibri Light"/>
              </a:rPr>
            </a:br>
            <a:r>
              <a:rPr lang="en-GB">
                <a:cs typeface="Calibri Light"/>
              </a:rPr>
              <a:t>12:00: We will stop for lunch. </a:t>
            </a:r>
            <a:br>
              <a:rPr lang="en-GB">
                <a:cs typeface="Calibri Light"/>
              </a:rPr>
            </a:br>
            <a:r>
              <a:rPr lang="en-GB">
                <a:cs typeface="Calibri Light"/>
              </a:rPr>
              <a:t>12:30: Time to go to the next activity which will be a ten minute walk. </a:t>
            </a:r>
            <a:br>
              <a:rPr lang="en-GB">
                <a:cs typeface="Calibri Light"/>
              </a:rPr>
            </a:br>
            <a:r>
              <a:rPr lang="en-GB">
                <a:cs typeface="Calibri Light"/>
              </a:rPr>
              <a:t>13:00: We will abseiling. </a:t>
            </a:r>
            <a:br>
              <a:rPr lang="en-GB">
                <a:cs typeface="Calibri Light"/>
              </a:rPr>
            </a:br>
            <a:r>
              <a:rPr lang="en-GB">
                <a:cs typeface="Calibri Light"/>
              </a:rPr>
              <a:t>14:00: Your child will be taken back to the Lakeside Activity Centre. </a:t>
            </a:r>
            <a:br>
              <a:rPr lang="en-GB">
                <a:cs typeface="Calibri Light"/>
              </a:rPr>
            </a:br>
            <a:endParaRPr lang="en-GB">
              <a:cs typeface="Calibri Light"/>
            </a:endParaRPr>
          </a:p>
        </p:txBody>
      </p:sp>
      <p:sp>
        <p:nvSpPr>
          <p:cNvPr id="3" name="TextBox 2">
            <a:extLst>
              <a:ext uri="{FF2B5EF4-FFF2-40B4-BE49-F238E27FC236}">
                <a16:creationId xmlns:a16="http://schemas.microsoft.com/office/drawing/2014/main" id="{8AA3048C-441B-FBE1-3B1D-1B5913FEA9DB}"/>
              </a:ext>
            </a:extLst>
          </p:cNvPr>
          <p:cNvSpPr txBox="1"/>
          <p:nvPr/>
        </p:nvSpPr>
        <p:spPr>
          <a:xfrm>
            <a:off x="169563" y="236354"/>
            <a:ext cx="118667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Calibri"/>
              </a:rPr>
              <a:t>Talk partners: What are your thoughts on this itinerary? </a:t>
            </a:r>
            <a:endParaRPr lang="en-GB" sz="2800"/>
          </a:p>
        </p:txBody>
      </p:sp>
    </p:spTree>
    <p:extLst>
      <p:ext uri="{BB962C8B-B14F-4D97-AF65-F5344CB8AC3E}">
        <p14:creationId xmlns:p14="http://schemas.microsoft.com/office/powerpoint/2010/main" val="1001356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4D28D-CA88-D5B0-A6CE-F51C87B1DE30}"/>
              </a:ext>
            </a:extLst>
          </p:cNvPr>
          <p:cNvSpPr>
            <a:spLocks noGrp="1"/>
          </p:cNvSpPr>
          <p:nvPr>
            <p:ph type="title"/>
          </p:nvPr>
        </p:nvSpPr>
        <p:spPr>
          <a:xfrm>
            <a:off x="537411" y="284915"/>
            <a:ext cx="10515600" cy="1325563"/>
          </a:xfrm>
        </p:spPr>
        <p:txBody>
          <a:bodyPr>
            <a:noAutofit/>
          </a:bodyPr>
          <a:lstStyle/>
          <a:p>
            <a:r>
              <a:rPr lang="en-GB" sz="3600">
                <a:cs typeface="Calibri Light"/>
              </a:rPr>
              <a:t>Task: In groups, up-level the itinerary and be ready to feedback a couple of the changes that you have made.  </a:t>
            </a:r>
          </a:p>
        </p:txBody>
      </p:sp>
      <p:sp>
        <p:nvSpPr>
          <p:cNvPr id="3" name="TextBox 2">
            <a:extLst>
              <a:ext uri="{FF2B5EF4-FFF2-40B4-BE49-F238E27FC236}">
                <a16:creationId xmlns:a16="http://schemas.microsoft.com/office/drawing/2014/main" id="{1566A940-AFA8-5BBF-EE7E-D1B94C4F93F4}"/>
              </a:ext>
            </a:extLst>
          </p:cNvPr>
          <p:cNvSpPr txBox="1"/>
          <p:nvPr/>
        </p:nvSpPr>
        <p:spPr>
          <a:xfrm>
            <a:off x="182479" y="1866901"/>
            <a:ext cx="1189722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Calibri Light"/>
              </a:rPr>
              <a:t>Day One: Kayaking and abseiling </a:t>
            </a:r>
            <a:r>
              <a:rPr lang="en-GB" sz="2400" b="1">
                <a:solidFill>
                  <a:srgbClr val="808080"/>
                </a:solidFill>
                <a:latin typeface="Calibri Light"/>
                <a:cs typeface="Calibri Light"/>
              </a:rPr>
              <a:t>​</a:t>
            </a:r>
            <a:br>
              <a:rPr lang="en-GB" sz="4000">
                <a:latin typeface="Calibri Light"/>
                <a:cs typeface="Calibri Light"/>
              </a:rPr>
            </a:br>
            <a:r>
              <a:rPr lang="en-GB" sz="4000">
                <a:latin typeface="Calibri Light"/>
                <a:cs typeface="Calibri Light"/>
              </a:rPr>
              <a:t>​</a:t>
            </a:r>
            <a:br>
              <a:rPr lang="en-GB" sz="3200">
                <a:latin typeface="Calibri Light"/>
                <a:cs typeface="Calibri Light"/>
              </a:rPr>
            </a:br>
            <a:r>
              <a:rPr lang="en-GB" sz="3200">
                <a:latin typeface="Calibri Light"/>
              </a:rPr>
              <a:t>10:00: We will be heading to the river where your child will get the chance to Kayak. </a:t>
            </a:r>
            <a:r>
              <a:rPr lang="en-GB" sz="3200">
                <a:solidFill>
                  <a:srgbClr val="808080"/>
                </a:solidFill>
                <a:latin typeface="Calibri Light"/>
                <a:cs typeface="Calibri Light"/>
              </a:rPr>
              <a:t>​</a:t>
            </a:r>
            <a:br>
              <a:rPr lang="en-GB" sz="3200">
                <a:latin typeface="Calibri Light"/>
                <a:cs typeface="Calibri Light"/>
              </a:rPr>
            </a:br>
            <a:r>
              <a:rPr lang="en-GB" sz="3200">
                <a:latin typeface="Calibri Light"/>
              </a:rPr>
              <a:t>12:00: We will stop for lunch. </a:t>
            </a:r>
            <a:r>
              <a:rPr lang="en-GB" sz="3200">
                <a:solidFill>
                  <a:srgbClr val="808080"/>
                </a:solidFill>
                <a:latin typeface="Calibri Light"/>
                <a:cs typeface="Calibri Light"/>
              </a:rPr>
              <a:t>​</a:t>
            </a:r>
            <a:br>
              <a:rPr lang="en-GB" sz="3200">
                <a:latin typeface="Calibri Light"/>
                <a:cs typeface="Calibri Light"/>
              </a:rPr>
            </a:br>
            <a:r>
              <a:rPr lang="en-GB" sz="3200">
                <a:latin typeface="Calibri Light"/>
              </a:rPr>
              <a:t>12:30: Time to go to the next activity which will be a ten minute walk. </a:t>
            </a:r>
            <a:r>
              <a:rPr lang="en-GB" sz="3200">
                <a:solidFill>
                  <a:srgbClr val="808080"/>
                </a:solidFill>
                <a:latin typeface="Calibri Light"/>
                <a:cs typeface="Calibri Light"/>
              </a:rPr>
              <a:t>​</a:t>
            </a:r>
            <a:br>
              <a:rPr lang="en-GB" sz="3200">
                <a:latin typeface="Calibri Light"/>
                <a:cs typeface="Calibri Light"/>
              </a:rPr>
            </a:br>
            <a:r>
              <a:rPr lang="en-GB" sz="3200">
                <a:latin typeface="Calibri Light"/>
              </a:rPr>
              <a:t>13:00: We will abseiling. </a:t>
            </a:r>
            <a:r>
              <a:rPr lang="en-GB" sz="3200">
                <a:solidFill>
                  <a:srgbClr val="808080"/>
                </a:solidFill>
                <a:latin typeface="Calibri Light"/>
                <a:cs typeface="Calibri Light"/>
              </a:rPr>
              <a:t>​</a:t>
            </a:r>
            <a:br>
              <a:rPr lang="en-GB" sz="3200">
                <a:latin typeface="Calibri Light"/>
                <a:cs typeface="Calibri Light"/>
              </a:rPr>
            </a:br>
            <a:r>
              <a:rPr lang="en-GB" sz="3200">
                <a:latin typeface="Calibri Light"/>
              </a:rPr>
              <a:t>14:00: Your child will be taken back to the Lakeside Activity Centre. </a:t>
            </a:r>
            <a:r>
              <a:rPr lang="en-GB" sz="3200">
                <a:solidFill>
                  <a:srgbClr val="808080"/>
                </a:solidFill>
                <a:latin typeface="Calibri Light"/>
                <a:cs typeface="Calibri Light"/>
              </a:rPr>
              <a:t>​</a:t>
            </a:r>
            <a:endParaRPr lang="en-GB" sz="3200">
              <a:cs typeface="Calibri"/>
            </a:endParaRPr>
          </a:p>
        </p:txBody>
      </p:sp>
    </p:spTree>
    <p:extLst>
      <p:ext uri="{BB962C8B-B14F-4D97-AF65-F5344CB8AC3E}">
        <p14:creationId xmlns:p14="http://schemas.microsoft.com/office/powerpoint/2010/main" val="2201617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A1F4-D60F-33FC-8FE4-9247D9502A1D}"/>
              </a:ext>
            </a:extLst>
          </p:cNvPr>
          <p:cNvSpPr>
            <a:spLocks noGrp="1"/>
          </p:cNvSpPr>
          <p:nvPr>
            <p:ph type="title"/>
          </p:nvPr>
        </p:nvSpPr>
        <p:spPr>
          <a:xfrm>
            <a:off x="788068" y="1447967"/>
            <a:ext cx="10515600" cy="1325563"/>
          </a:xfrm>
        </p:spPr>
        <p:txBody>
          <a:bodyPr>
            <a:normAutofit fontScale="90000"/>
          </a:bodyPr>
          <a:lstStyle/>
          <a:p>
            <a:r>
              <a:rPr lang="en-GB">
                <a:cs typeface="Calibri Light"/>
              </a:rPr>
              <a:t>Task: Write your itinerary for day one. </a:t>
            </a:r>
            <a:br>
              <a:rPr lang="en-GB">
                <a:cs typeface="Calibri Light"/>
              </a:rPr>
            </a:br>
            <a:br>
              <a:rPr lang="en-GB">
                <a:cs typeface="Calibri Light"/>
              </a:rPr>
            </a:br>
            <a:r>
              <a:rPr lang="en-GB">
                <a:cs typeface="Calibri Light"/>
              </a:rPr>
              <a:t>15/04/2024 </a:t>
            </a:r>
            <a:br>
              <a:rPr lang="en-GB">
                <a:cs typeface="Calibri Light"/>
              </a:rPr>
            </a:br>
            <a:r>
              <a:rPr lang="en-GB">
                <a:cs typeface="Calibri Light"/>
              </a:rPr>
              <a:t>Day One: _________________ </a:t>
            </a:r>
            <a:br>
              <a:rPr lang="en-GB">
                <a:cs typeface="Calibri Light"/>
              </a:rPr>
            </a:br>
            <a:br>
              <a:rPr lang="en-GB">
                <a:cs typeface="Calibri Light"/>
              </a:rPr>
            </a:br>
            <a:r>
              <a:rPr lang="en-GB">
                <a:cs typeface="Calibri Light"/>
              </a:rPr>
              <a:t>Bullet points </a:t>
            </a:r>
            <a:br>
              <a:rPr lang="en-GB">
                <a:cs typeface="Calibri Light"/>
              </a:rPr>
            </a:br>
            <a:r>
              <a:rPr lang="en-GB">
                <a:cs typeface="Calibri Light"/>
              </a:rPr>
              <a:t>Be clear on what your activities are </a:t>
            </a:r>
          </a:p>
        </p:txBody>
      </p:sp>
    </p:spTree>
    <p:extLst>
      <p:ext uri="{BB962C8B-B14F-4D97-AF65-F5344CB8AC3E}">
        <p14:creationId xmlns:p14="http://schemas.microsoft.com/office/powerpoint/2010/main" val="1966986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0D40A-F255-9E49-5045-2AB94AF2D8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4890D-0D03-F63F-C40E-9E5C319565F2}"/>
              </a:ext>
            </a:extLst>
          </p:cNvPr>
          <p:cNvSpPr>
            <a:spLocks noGrp="1"/>
          </p:cNvSpPr>
          <p:nvPr>
            <p:ph type="title"/>
          </p:nvPr>
        </p:nvSpPr>
        <p:spPr>
          <a:xfrm>
            <a:off x="489446" y="3219102"/>
            <a:ext cx="10515600" cy="1325563"/>
          </a:xfrm>
        </p:spPr>
        <p:txBody>
          <a:bodyPr>
            <a:normAutofit fontScale="90000"/>
          </a:bodyPr>
          <a:lstStyle/>
          <a:p>
            <a:r>
              <a:rPr lang="en-GB" dirty="0">
                <a:cs typeface="Calibri Light"/>
              </a:rPr>
              <a:t>DT</a:t>
            </a:r>
            <a:br>
              <a:rPr lang="en-GB" dirty="0">
                <a:cs typeface="Calibri Light"/>
              </a:rPr>
            </a:br>
            <a:r>
              <a:rPr lang="en-GB" u="sng" dirty="0">
                <a:cs typeface="Calibri Light"/>
              </a:rPr>
              <a:t>TBAT:</a:t>
            </a:r>
            <a:r>
              <a:rPr lang="en-GB" u="sng" dirty="0">
                <a:ea typeface="+mj-lt"/>
                <a:cs typeface="Calibri Light"/>
              </a:rPr>
              <a:t> </a:t>
            </a:r>
            <a:r>
              <a:rPr lang="en-GB" sz="4500" u="sng" dirty="0">
                <a:ea typeface="+mj-lt"/>
                <a:cs typeface="+mj-lt"/>
              </a:rPr>
              <a:t>understand how ingredients are reared and processed.</a:t>
            </a:r>
            <a:br>
              <a:rPr lang="en-GB" sz="4500" u="sng" dirty="0">
                <a:ea typeface="+mj-lt"/>
                <a:cs typeface="+mj-lt"/>
              </a:rPr>
            </a:br>
            <a:br>
              <a:rPr lang="en-GB" sz="4500" dirty="0">
                <a:ea typeface="+mj-lt"/>
                <a:cs typeface="+mj-lt"/>
              </a:rPr>
            </a:br>
            <a:r>
              <a:rPr lang="en-GB" sz="4500" dirty="0"/>
              <a:t>Vocabulary match:</a:t>
            </a:r>
            <a:br>
              <a:rPr lang="en-GB" sz="4500" dirty="0"/>
            </a:br>
            <a:br>
              <a:rPr lang="en-GB" sz="4500" dirty="0"/>
            </a:br>
            <a:r>
              <a:rPr lang="en-GB" sz="5000" b="1" dirty="0">
                <a:ea typeface="+mj-lt"/>
                <a:cs typeface="+mj-lt"/>
              </a:rPr>
              <a:t>abattoir     </a:t>
            </a:r>
            <a:r>
              <a:rPr lang="en-GB" sz="5000" b="1" dirty="0">
                <a:solidFill>
                  <a:srgbClr val="000000"/>
                </a:solidFill>
                <a:ea typeface="+mj-lt"/>
                <a:cs typeface="+mj-lt"/>
              </a:rPr>
              <a:t>          </a:t>
            </a:r>
            <a:r>
              <a:rPr lang="en-GB" sz="1600" dirty="0">
                <a:solidFill>
                  <a:srgbClr val="001D35"/>
                </a:solidFill>
                <a:ea typeface="+mj-lt"/>
                <a:cs typeface="+mj-lt"/>
              </a:rPr>
              <a:t>the meat from a mature cow</a:t>
            </a:r>
            <a:endParaRPr lang="en-GB" sz="4500" dirty="0">
              <a:ea typeface="+mj-lt"/>
              <a:cs typeface="+mj-lt"/>
            </a:endParaRPr>
          </a:p>
          <a:p>
            <a:r>
              <a:rPr lang="en-GB" sz="5000" b="1" dirty="0">
                <a:ea typeface="+mj-lt"/>
                <a:cs typeface="+mj-lt"/>
              </a:rPr>
              <a:t>Beef        </a:t>
            </a:r>
            <a:r>
              <a:rPr lang="en-GB" sz="5000" b="1" dirty="0">
                <a:solidFill>
                  <a:srgbClr val="000000"/>
                </a:solidFill>
                <a:ea typeface="+mj-lt"/>
                <a:cs typeface="+mj-lt"/>
              </a:rPr>
              <a:t>             </a:t>
            </a:r>
            <a:r>
              <a:rPr lang="en-GB" sz="1600" dirty="0">
                <a:solidFill>
                  <a:srgbClr val="001D35"/>
                </a:solidFill>
                <a:ea typeface="+mj-lt"/>
                <a:cs typeface="+mj-lt"/>
              </a:rPr>
              <a:t> </a:t>
            </a:r>
            <a:r>
              <a:rPr lang="en-GB" sz="1600" dirty="0">
                <a:ea typeface="+mj-lt"/>
                <a:cs typeface="+mj-lt"/>
              </a:rPr>
              <a:t>a piece of land used to raise animals and grow crops for food</a:t>
            </a:r>
            <a:endParaRPr lang="en-GB" dirty="0">
              <a:ea typeface="+mj-lt"/>
              <a:cs typeface="+mj-lt"/>
            </a:endParaRPr>
          </a:p>
          <a:p>
            <a:r>
              <a:rPr lang="en-GB" sz="5000" b="1" dirty="0">
                <a:ea typeface="+mj-lt"/>
                <a:cs typeface="+mj-lt"/>
              </a:rPr>
              <a:t>Farm                    </a:t>
            </a:r>
            <a:r>
              <a:rPr lang="en-GB" sz="1600" dirty="0">
                <a:ea typeface="+mj-lt"/>
                <a:cs typeface="+mj-lt"/>
              </a:rPr>
              <a:t>a series of steps or actions taken to achieve a goal or result</a:t>
            </a:r>
            <a:r>
              <a:rPr lang="en-GB" sz="1600" dirty="0">
                <a:solidFill>
                  <a:srgbClr val="001D35"/>
                </a:solidFill>
                <a:ea typeface="+mj-lt"/>
                <a:cs typeface="+mj-lt"/>
              </a:rPr>
              <a:t>.</a:t>
            </a:r>
            <a:endParaRPr lang="en-GB" dirty="0">
              <a:ea typeface="+mj-lt"/>
              <a:cs typeface="+mj-lt"/>
            </a:endParaRPr>
          </a:p>
          <a:p>
            <a:r>
              <a:rPr lang="en-GB" sz="5000" b="1" dirty="0">
                <a:ea typeface="+mj-lt"/>
                <a:cs typeface="+mj-lt"/>
              </a:rPr>
              <a:t>Ingredients     </a:t>
            </a:r>
            <a:r>
              <a:rPr lang="en-GB" sz="5000" b="1" dirty="0">
                <a:solidFill>
                  <a:srgbClr val="000000"/>
                </a:solidFill>
                <a:ea typeface="+mj-lt"/>
                <a:cs typeface="+mj-lt"/>
              </a:rPr>
              <a:t>  </a:t>
            </a:r>
            <a:r>
              <a:rPr lang="en-GB" sz="1600" dirty="0">
                <a:solidFill>
                  <a:srgbClr val="001D35"/>
                </a:solidFill>
                <a:ea typeface="+mj-lt"/>
                <a:cs typeface="+mj-lt"/>
              </a:rPr>
              <a:t>a building where animals are killed and processed for meat</a:t>
            </a:r>
            <a:endParaRPr lang="en-GB" dirty="0">
              <a:ea typeface="+mj-lt"/>
              <a:cs typeface="+mj-lt"/>
            </a:endParaRPr>
          </a:p>
          <a:p>
            <a:r>
              <a:rPr lang="en-GB" sz="5000" b="1" dirty="0">
                <a:ea typeface="+mj-lt"/>
                <a:cs typeface="+mj-lt"/>
              </a:rPr>
              <a:t>Process        </a:t>
            </a:r>
            <a:r>
              <a:rPr lang="en-GB" sz="5000" b="1" dirty="0">
                <a:solidFill>
                  <a:srgbClr val="000000"/>
                </a:solidFill>
                <a:ea typeface="+mj-lt"/>
                <a:cs typeface="+mj-lt"/>
              </a:rPr>
              <a:t>       </a:t>
            </a:r>
            <a:r>
              <a:rPr lang="en-GB" sz="1700" dirty="0">
                <a:solidFill>
                  <a:srgbClr val="040C28"/>
                </a:solidFill>
                <a:ea typeface="+mj-lt"/>
                <a:cs typeface="+mj-lt"/>
              </a:rPr>
              <a:t>one part of a mixture</a:t>
            </a:r>
            <a:r>
              <a:rPr lang="en-GB" sz="1700" dirty="0">
                <a:solidFill>
                  <a:srgbClr val="1F1F1F"/>
                </a:solidFill>
                <a:ea typeface="+mj-lt"/>
                <a:cs typeface="+mj-lt"/>
              </a:rPr>
              <a:t>.</a:t>
            </a:r>
            <a:endParaRPr lang="en-GB" dirty="0">
              <a:ea typeface="+mj-lt"/>
              <a:cs typeface="+mj-lt"/>
            </a:endParaRPr>
          </a:p>
          <a:p>
            <a:endParaRPr lang="en-GB" sz="4500" dirty="0"/>
          </a:p>
          <a:p>
            <a:endParaRPr lang="en-GB" dirty="0">
              <a:cs typeface="Calibri Light"/>
            </a:endParaRPr>
          </a:p>
        </p:txBody>
      </p:sp>
    </p:spTree>
    <p:extLst>
      <p:ext uri="{BB962C8B-B14F-4D97-AF65-F5344CB8AC3E}">
        <p14:creationId xmlns:p14="http://schemas.microsoft.com/office/powerpoint/2010/main" val="3875919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E220-B3E3-BF5E-A3ED-A952BBE9C1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582CA9-0FEB-BFEA-2540-4BCDA540399F}"/>
              </a:ext>
            </a:extLst>
          </p:cNvPr>
          <p:cNvSpPr>
            <a:spLocks noGrp="1"/>
          </p:cNvSpPr>
          <p:nvPr>
            <p:ph type="title"/>
          </p:nvPr>
        </p:nvSpPr>
        <p:spPr>
          <a:xfrm>
            <a:off x="489446" y="3219102"/>
            <a:ext cx="10515600" cy="1325563"/>
          </a:xfrm>
        </p:spPr>
        <p:txBody>
          <a:bodyPr>
            <a:normAutofit fontScale="90000"/>
          </a:bodyPr>
          <a:lstStyle/>
          <a:p>
            <a:r>
              <a:rPr lang="en-GB" sz="6700" dirty="0">
                <a:solidFill>
                  <a:schemeClr val="tx2">
                    <a:lumMod val="49000"/>
                    <a:lumOff val="51000"/>
                  </a:schemeClr>
                </a:solidFill>
                <a:ea typeface="+mj-lt"/>
                <a:cs typeface="+mj-lt"/>
              </a:rPr>
              <a:t>What is spaghetti </a:t>
            </a:r>
            <a:r>
              <a:rPr lang="en-GB" sz="6700" dirty="0" err="1">
                <a:solidFill>
                  <a:schemeClr val="tx2">
                    <a:lumMod val="49000"/>
                    <a:lumOff val="51000"/>
                  </a:schemeClr>
                </a:solidFill>
                <a:ea typeface="+mj-lt"/>
                <a:cs typeface="+mj-lt"/>
              </a:rPr>
              <a:t>bolognese</a:t>
            </a:r>
            <a:r>
              <a:rPr lang="en-GB" sz="6700" dirty="0">
                <a:solidFill>
                  <a:schemeClr val="tx2">
                    <a:lumMod val="49000"/>
                    <a:lumOff val="51000"/>
                  </a:schemeClr>
                </a:solidFill>
                <a:ea typeface="+mj-lt"/>
                <a:cs typeface="+mj-lt"/>
              </a:rPr>
              <a:t>?</a:t>
            </a:r>
            <a:br>
              <a:rPr lang="en-GB" sz="6700" dirty="0">
                <a:ea typeface="+mj-lt"/>
                <a:cs typeface="+mj-lt"/>
              </a:rPr>
            </a:br>
            <a:br>
              <a:rPr lang="en-GB" sz="6700" dirty="0">
                <a:ea typeface="+mj-lt"/>
                <a:cs typeface="+mj-lt"/>
              </a:rPr>
            </a:br>
            <a:r>
              <a:rPr lang="en-GB" sz="6700" dirty="0">
                <a:solidFill>
                  <a:schemeClr val="accent6"/>
                </a:solidFill>
                <a:ea typeface="+mj-lt"/>
                <a:cs typeface="+mj-lt"/>
              </a:rPr>
              <a:t>What ingredients are needed for spaghetti </a:t>
            </a:r>
            <a:r>
              <a:rPr lang="en-GB" sz="6700" dirty="0" err="1">
                <a:solidFill>
                  <a:schemeClr val="accent6"/>
                </a:solidFill>
                <a:ea typeface="+mj-lt"/>
                <a:cs typeface="+mj-lt"/>
              </a:rPr>
              <a:t>bolognese</a:t>
            </a:r>
            <a:r>
              <a:rPr lang="en-GB" sz="6700" dirty="0">
                <a:solidFill>
                  <a:schemeClr val="accent6"/>
                </a:solidFill>
                <a:ea typeface="+mj-lt"/>
                <a:cs typeface="+mj-lt"/>
              </a:rPr>
              <a:t>?</a:t>
            </a:r>
            <a:br>
              <a:rPr lang="en-GB" sz="4000" dirty="0">
                <a:solidFill>
                  <a:schemeClr val="accent6"/>
                </a:solidFill>
                <a:ea typeface="+mj-lt"/>
                <a:cs typeface="+mj-lt"/>
              </a:rPr>
            </a:br>
            <a:endParaRPr lang="en-GB" sz="4000" dirty="0">
              <a:solidFill>
                <a:schemeClr val="accent6"/>
              </a:solidFill>
              <a:ea typeface="+mj-lt"/>
              <a:cs typeface="+mj-lt"/>
            </a:endParaRPr>
          </a:p>
          <a:p>
            <a:endParaRPr lang="en-GB" sz="4500" dirty="0"/>
          </a:p>
          <a:p>
            <a:endParaRPr lang="en-GB" dirty="0">
              <a:cs typeface="Calibri Light"/>
            </a:endParaRPr>
          </a:p>
        </p:txBody>
      </p:sp>
    </p:spTree>
    <p:extLst>
      <p:ext uri="{BB962C8B-B14F-4D97-AF65-F5344CB8AC3E}">
        <p14:creationId xmlns:p14="http://schemas.microsoft.com/office/powerpoint/2010/main" val="2837998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9CB7A-CC93-C57A-AD8A-3519398B2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A9158-04F2-544C-E3AA-B181E0340C77}"/>
              </a:ext>
            </a:extLst>
          </p:cNvPr>
          <p:cNvSpPr>
            <a:spLocks noGrp="1"/>
          </p:cNvSpPr>
          <p:nvPr>
            <p:ph type="title"/>
          </p:nvPr>
        </p:nvSpPr>
        <p:spPr>
          <a:xfrm>
            <a:off x="489446" y="3219102"/>
            <a:ext cx="10515600" cy="1325563"/>
          </a:xfrm>
        </p:spPr>
        <p:txBody>
          <a:bodyPr>
            <a:normAutofit fontScale="90000"/>
          </a:bodyPr>
          <a:lstStyle/>
          <a:p>
            <a:r>
              <a:rPr lang="en-GB" sz="4000" dirty="0">
                <a:ea typeface="+mj-lt"/>
                <a:cs typeface="+mj-lt"/>
                <a:hlinkClick r:id="rId2"/>
              </a:rPr>
              <a:t>Spaghetti bolognese | Design and Technolog... - VideoLink</a:t>
            </a:r>
            <a:br>
              <a:rPr lang="en-GB" sz="4000" dirty="0">
                <a:ea typeface="+mj-lt"/>
                <a:cs typeface="+mj-lt"/>
              </a:rPr>
            </a:br>
            <a:br>
              <a:rPr lang="en-GB" sz="4000" dirty="0">
                <a:ea typeface="+mj-lt"/>
                <a:cs typeface="+mj-lt"/>
              </a:rPr>
            </a:br>
            <a:r>
              <a:rPr lang="en-GB" sz="4200" b="1" dirty="0">
                <a:ea typeface="+mj-lt"/>
                <a:cs typeface="+mj-lt"/>
              </a:rPr>
              <a:t>-What kind of beef is used in a Bolognese recipe?</a:t>
            </a:r>
            <a:endParaRPr lang="en-GB" sz="4000" dirty="0">
              <a:solidFill>
                <a:srgbClr val="4EA72E"/>
              </a:solidFill>
              <a:ea typeface="+mj-lt"/>
              <a:cs typeface="+mj-lt"/>
            </a:endParaRPr>
          </a:p>
          <a:p>
            <a:r>
              <a:rPr lang="en-GB" sz="4200" b="1" dirty="0">
                <a:ea typeface="+mj-lt"/>
                <a:cs typeface="+mj-lt"/>
              </a:rPr>
              <a:t>-What flavours are discussed?</a:t>
            </a:r>
            <a:endParaRPr lang="en-GB" dirty="0"/>
          </a:p>
          <a:p>
            <a:r>
              <a:rPr lang="en-GB" sz="4200" b="1" dirty="0">
                <a:ea typeface="+mj-lt"/>
                <a:cs typeface="+mj-lt"/>
              </a:rPr>
              <a:t>-What other ingredients did you see prepared?</a:t>
            </a:r>
            <a:endParaRPr lang="en-GB" dirty="0"/>
          </a:p>
          <a:p>
            <a:br>
              <a:rPr lang="en-GB" sz="4000" dirty="0">
                <a:ea typeface="+mj-lt"/>
                <a:cs typeface="+mj-lt"/>
              </a:rPr>
            </a:br>
            <a:endParaRPr lang="en-GB" sz="4000">
              <a:solidFill>
                <a:schemeClr val="accent6"/>
              </a:solidFill>
              <a:ea typeface="+mj-lt"/>
              <a:cs typeface="+mj-lt"/>
            </a:endParaRPr>
          </a:p>
          <a:p>
            <a:endParaRPr lang="en-GB" sz="4500" dirty="0"/>
          </a:p>
          <a:p>
            <a:endParaRPr lang="en-GB" dirty="0">
              <a:cs typeface="Calibri Light"/>
            </a:endParaRPr>
          </a:p>
        </p:txBody>
      </p:sp>
    </p:spTree>
    <p:extLst>
      <p:ext uri="{BB962C8B-B14F-4D97-AF65-F5344CB8AC3E}">
        <p14:creationId xmlns:p14="http://schemas.microsoft.com/office/powerpoint/2010/main" val="3571367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284DF-61F1-263E-CF7C-C3FA6525FF5B}"/>
              </a:ext>
            </a:extLst>
          </p:cNvPr>
          <p:cNvSpPr>
            <a:spLocks noGrp="1"/>
          </p:cNvSpPr>
          <p:nvPr>
            <p:ph type="title"/>
          </p:nvPr>
        </p:nvSpPr>
        <p:spPr/>
        <p:txBody>
          <a:bodyPr/>
          <a:lstStyle/>
          <a:p>
            <a:r>
              <a:rPr lang="en-GB"/>
              <a:t>Daily 10    x7 </a:t>
            </a:r>
          </a:p>
        </p:txBody>
      </p:sp>
      <p:sp>
        <p:nvSpPr>
          <p:cNvPr id="3" name="TextBox 2">
            <a:extLst>
              <a:ext uri="{FF2B5EF4-FFF2-40B4-BE49-F238E27FC236}">
                <a16:creationId xmlns:a16="http://schemas.microsoft.com/office/drawing/2014/main" id="{4E823529-565B-0316-D7CF-F0D99230FB38}"/>
              </a:ext>
            </a:extLst>
          </p:cNvPr>
          <p:cNvSpPr txBox="1"/>
          <p:nvPr/>
        </p:nvSpPr>
        <p:spPr>
          <a:xfrm>
            <a:off x="5990968" y="883508"/>
            <a:ext cx="53690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Daily 10 - Mental Maths Challenge - Topmarks</a:t>
            </a:r>
            <a:endParaRPr lang="en-US"/>
          </a:p>
        </p:txBody>
      </p:sp>
      <p:pic>
        <p:nvPicPr>
          <p:cNvPr id="4" name="Picture 3" descr="A screenshot of a game&#10;&#10;AI-generated content may be incorrect.">
            <a:extLst>
              <a:ext uri="{FF2B5EF4-FFF2-40B4-BE49-F238E27FC236}">
                <a16:creationId xmlns:a16="http://schemas.microsoft.com/office/drawing/2014/main" id="{7A8AD662-BE72-27FF-711F-561A5906DC38}"/>
              </a:ext>
            </a:extLst>
          </p:cNvPr>
          <p:cNvPicPr>
            <a:picLocks noChangeAspect="1"/>
          </p:cNvPicPr>
          <p:nvPr/>
        </p:nvPicPr>
        <p:blipFill>
          <a:blip r:embed="rId3"/>
          <a:stretch>
            <a:fillRect/>
          </a:stretch>
        </p:blipFill>
        <p:spPr>
          <a:xfrm>
            <a:off x="2755557" y="2266564"/>
            <a:ext cx="5486400" cy="4219575"/>
          </a:xfrm>
          <a:prstGeom prst="rect">
            <a:avLst/>
          </a:prstGeom>
        </p:spPr>
      </p:pic>
    </p:spTree>
    <p:extLst>
      <p:ext uri="{BB962C8B-B14F-4D97-AF65-F5344CB8AC3E}">
        <p14:creationId xmlns:p14="http://schemas.microsoft.com/office/powerpoint/2010/main" val="1549333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CB2F7-A8FF-EFD9-9618-D8CA859FE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7DB47-80DB-665A-B54C-5229C68F2038}"/>
              </a:ext>
            </a:extLst>
          </p:cNvPr>
          <p:cNvSpPr>
            <a:spLocks noGrp="1"/>
          </p:cNvSpPr>
          <p:nvPr>
            <p:ph type="title"/>
          </p:nvPr>
        </p:nvSpPr>
        <p:spPr>
          <a:xfrm>
            <a:off x="489446" y="3219102"/>
            <a:ext cx="10515600" cy="1325563"/>
          </a:xfrm>
        </p:spPr>
        <p:txBody>
          <a:bodyPr>
            <a:normAutofit fontScale="90000"/>
          </a:bodyPr>
          <a:lstStyle/>
          <a:p>
            <a:r>
              <a:rPr lang="en-GB" sz="4200" dirty="0">
                <a:ea typeface="+mj-lt"/>
                <a:cs typeface="+mj-lt"/>
                <a:hlinkClick r:id="rId2"/>
              </a:rPr>
              <a:t>Burly Beef: from farm to fork... - VideoLink</a:t>
            </a:r>
            <a:br>
              <a:rPr lang="en-GB" sz="4200" dirty="0">
                <a:ea typeface="+mj-lt"/>
                <a:cs typeface="+mj-lt"/>
              </a:rPr>
            </a:br>
            <a:br>
              <a:rPr lang="en-GB" sz="4200" dirty="0">
                <a:ea typeface="+mj-lt"/>
                <a:cs typeface="+mj-lt"/>
              </a:rPr>
            </a:br>
            <a:r>
              <a:rPr lang="en-GB" sz="4200" b="1" dirty="0">
                <a:ea typeface="+mj-lt"/>
                <a:cs typeface="+mj-lt"/>
              </a:rPr>
              <a:t>-How long does the farmer raise the cattle for?</a:t>
            </a:r>
            <a:endParaRPr lang="en-GB" sz="4200" dirty="0"/>
          </a:p>
          <a:p>
            <a:r>
              <a:rPr lang="en-GB" sz="4200" b="1" dirty="0">
                <a:ea typeface="+mj-lt"/>
                <a:cs typeface="+mj-lt"/>
              </a:rPr>
              <a:t>-How does the farmer look after the cows?</a:t>
            </a:r>
            <a:endParaRPr lang="en-GB" dirty="0"/>
          </a:p>
          <a:p>
            <a:r>
              <a:rPr lang="en-GB" sz="4200" b="1" dirty="0">
                <a:ea typeface="+mj-lt"/>
                <a:cs typeface="+mj-lt"/>
              </a:rPr>
              <a:t>-Where do the cattle go to be turned into meat?</a:t>
            </a:r>
            <a:endParaRPr lang="en-GB" dirty="0"/>
          </a:p>
          <a:p>
            <a:endParaRPr lang="en-GB" sz="4200" dirty="0">
              <a:ea typeface="+mj-lt"/>
              <a:cs typeface="+mj-lt"/>
            </a:endParaRPr>
          </a:p>
          <a:p>
            <a:br>
              <a:rPr lang="en-GB" sz="4000" dirty="0">
                <a:ea typeface="+mj-lt"/>
                <a:cs typeface="+mj-lt"/>
              </a:rPr>
            </a:br>
            <a:endParaRPr lang="en-GB" sz="4000">
              <a:solidFill>
                <a:schemeClr val="accent6"/>
              </a:solidFill>
              <a:ea typeface="+mj-lt"/>
              <a:cs typeface="+mj-lt"/>
            </a:endParaRPr>
          </a:p>
          <a:p>
            <a:endParaRPr lang="en-GB" sz="4500" dirty="0"/>
          </a:p>
          <a:p>
            <a:endParaRPr lang="en-GB" dirty="0">
              <a:cs typeface="Calibri Light"/>
            </a:endParaRPr>
          </a:p>
        </p:txBody>
      </p:sp>
    </p:spTree>
    <p:extLst>
      <p:ext uri="{BB962C8B-B14F-4D97-AF65-F5344CB8AC3E}">
        <p14:creationId xmlns:p14="http://schemas.microsoft.com/office/powerpoint/2010/main" val="2405059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94A38-876F-EAF1-BA61-535AA16B5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D7B45-D6F6-FBDC-357B-1188405EF036}"/>
              </a:ext>
            </a:extLst>
          </p:cNvPr>
          <p:cNvSpPr>
            <a:spLocks noGrp="1"/>
          </p:cNvSpPr>
          <p:nvPr>
            <p:ph type="title"/>
          </p:nvPr>
        </p:nvSpPr>
        <p:spPr>
          <a:xfrm>
            <a:off x="-15121" y="1303805"/>
            <a:ext cx="12214652" cy="1325563"/>
          </a:xfrm>
        </p:spPr>
        <p:txBody>
          <a:bodyPr>
            <a:normAutofit fontScale="90000"/>
          </a:bodyPr>
          <a:lstStyle/>
          <a:p>
            <a:r>
              <a:rPr lang="en-GB" sz="4200" b="1" dirty="0"/>
              <a:t>We are going to create a poster or storyboard which tells the audience how our meat goes "from farm to fork"...</a:t>
            </a:r>
          </a:p>
          <a:p>
            <a:endParaRPr lang="en-GB" sz="4200" dirty="0">
              <a:ea typeface="+mj-lt"/>
              <a:cs typeface="+mj-lt"/>
            </a:endParaRPr>
          </a:p>
          <a:p>
            <a:br>
              <a:rPr lang="en-GB" sz="4000" dirty="0">
                <a:ea typeface="+mj-lt"/>
                <a:cs typeface="+mj-lt"/>
              </a:rPr>
            </a:br>
            <a:endParaRPr lang="en-GB" sz="4000">
              <a:solidFill>
                <a:schemeClr val="accent6"/>
              </a:solidFill>
              <a:ea typeface="+mj-lt"/>
              <a:cs typeface="+mj-lt"/>
            </a:endParaRPr>
          </a:p>
          <a:p>
            <a:endParaRPr lang="en-GB" sz="4500" dirty="0"/>
          </a:p>
          <a:p>
            <a:endParaRPr lang="en-GB" dirty="0">
              <a:cs typeface="Calibri Light"/>
            </a:endParaRPr>
          </a:p>
        </p:txBody>
      </p:sp>
      <p:pic>
        <p:nvPicPr>
          <p:cNvPr id="3" name="Picture 2" descr="A white grid with black text&#10;&#10;AI-generated content may be incorrect.">
            <a:extLst>
              <a:ext uri="{FF2B5EF4-FFF2-40B4-BE49-F238E27FC236}">
                <a16:creationId xmlns:a16="http://schemas.microsoft.com/office/drawing/2014/main" id="{275FF658-B57F-1E2C-AB2E-323E91E8E4EE}"/>
              </a:ext>
            </a:extLst>
          </p:cNvPr>
          <p:cNvPicPr>
            <a:picLocks noChangeAspect="1"/>
          </p:cNvPicPr>
          <p:nvPr/>
        </p:nvPicPr>
        <p:blipFill>
          <a:blip r:embed="rId2"/>
          <a:stretch>
            <a:fillRect/>
          </a:stretch>
        </p:blipFill>
        <p:spPr>
          <a:xfrm>
            <a:off x="854675" y="1142301"/>
            <a:ext cx="10482649" cy="5716397"/>
          </a:xfrm>
          <a:prstGeom prst="rect">
            <a:avLst/>
          </a:prstGeom>
        </p:spPr>
      </p:pic>
    </p:spTree>
    <p:extLst>
      <p:ext uri="{BB962C8B-B14F-4D97-AF65-F5344CB8AC3E}">
        <p14:creationId xmlns:p14="http://schemas.microsoft.com/office/powerpoint/2010/main" val="2632415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AI-generated content may be incorrect.">
            <a:extLst>
              <a:ext uri="{FF2B5EF4-FFF2-40B4-BE49-F238E27FC236}">
                <a16:creationId xmlns:a16="http://schemas.microsoft.com/office/drawing/2014/main" id="{90FE0B74-42EA-058C-F3B5-8969936321B7}"/>
              </a:ext>
            </a:extLst>
          </p:cNvPr>
          <p:cNvPicPr>
            <a:picLocks noChangeAspect="1"/>
          </p:cNvPicPr>
          <p:nvPr/>
        </p:nvPicPr>
        <p:blipFill>
          <a:blip r:embed="rId2"/>
          <a:stretch>
            <a:fillRect/>
          </a:stretch>
        </p:blipFill>
        <p:spPr>
          <a:xfrm>
            <a:off x="0" y="140970"/>
            <a:ext cx="12192000" cy="6576060"/>
          </a:xfrm>
          <a:prstGeom prst="rect">
            <a:avLst/>
          </a:prstGeom>
        </p:spPr>
      </p:pic>
    </p:spTree>
    <p:extLst>
      <p:ext uri="{BB962C8B-B14F-4D97-AF65-F5344CB8AC3E}">
        <p14:creationId xmlns:p14="http://schemas.microsoft.com/office/powerpoint/2010/main" val="2555904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440504-9D11-C46C-85C2-43DEC03945DD}"/>
              </a:ext>
            </a:extLst>
          </p:cNvPr>
          <p:cNvPicPr>
            <a:picLocks noChangeAspect="1"/>
          </p:cNvPicPr>
          <p:nvPr/>
        </p:nvPicPr>
        <p:blipFill>
          <a:blip r:embed="rId2"/>
          <a:stretch>
            <a:fillRect/>
          </a:stretch>
        </p:blipFill>
        <p:spPr>
          <a:xfrm>
            <a:off x="915100" y="0"/>
            <a:ext cx="10361800" cy="6858000"/>
          </a:xfrm>
          <a:prstGeom prst="rect">
            <a:avLst/>
          </a:prstGeom>
        </p:spPr>
      </p:pic>
    </p:spTree>
    <p:extLst>
      <p:ext uri="{BB962C8B-B14F-4D97-AF65-F5344CB8AC3E}">
        <p14:creationId xmlns:p14="http://schemas.microsoft.com/office/powerpoint/2010/main" val="1430866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ctangles on a dot board&#10;&#10;AI-generated content may be incorrect.">
            <a:extLst>
              <a:ext uri="{FF2B5EF4-FFF2-40B4-BE49-F238E27FC236}">
                <a16:creationId xmlns:a16="http://schemas.microsoft.com/office/drawing/2014/main" id="{5D07BFD6-4B30-2ECD-5126-670C4F7DE725}"/>
              </a:ext>
            </a:extLst>
          </p:cNvPr>
          <p:cNvPicPr>
            <a:picLocks noChangeAspect="1"/>
          </p:cNvPicPr>
          <p:nvPr/>
        </p:nvPicPr>
        <p:blipFill>
          <a:blip r:embed="rId2"/>
          <a:stretch>
            <a:fillRect/>
          </a:stretch>
        </p:blipFill>
        <p:spPr>
          <a:xfrm>
            <a:off x="274166" y="-514"/>
            <a:ext cx="11653966" cy="4748083"/>
          </a:xfrm>
          <a:prstGeom prst="rect">
            <a:avLst/>
          </a:prstGeom>
        </p:spPr>
      </p:pic>
      <p:sp>
        <p:nvSpPr>
          <p:cNvPr id="3" name="TextBox 2">
            <a:extLst>
              <a:ext uri="{FF2B5EF4-FFF2-40B4-BE49-F238E27FC236}">
                <a16:creationId xmlns:a16="http://schemas.microsoft.com/office/drawing/2014/main" id="{4BBC2BF1-71EB-DE8E-673F-D4D11A31DF0F}"/>
              </a:ext>
            </a:extLst>
          </p:cNvPr>
          <p:cNvSpPr txBox="1"/>
          <p:nvPr/>
        </p:nvSpPr>
        <p:spPr>
          <a:xfrm>
            <a:off x="1410585" y="1008055"/>
            <a:ext cx="328469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solidFill>
                  <a:srgbClr val="0070C0"/>
                </a:solidFill>
              </a:rPr>
              <a:t>Blue </a:t>
            </a:r>
          </a:p>
        </p:txBody>
      </p:sp>
      <p:sp>
        <p:nvSpPr>
          <p:cNvPr id="4" name="TextBox 3">
            <a:extLst>
              <a:ext uri="{FF2B5EF4-FFF2-40B4-BE49-F238E27FC236}">
                <a16:creationId xmlns:a16="http://schemas.microsoft.com/office/drawing/2014/main" id="{25F14826-B87C-EC0C-36AB-268C856F1CE6}"/>
              </a:ext>
            </a:extLst>
          </p:cNvPr>
          <p:cNvSpPr txBox="1"/>
          <p:nvPr/>
        </p:nvSpPr>
        <p:spPr>
          <a:xfrm>
            <a:off x="8052342" y="1008055"/>
            <a:ext cx="328469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solidFill>
                  <a:srgbClr val="00B050"/>
                </a:solidFill>
              </a:rPr>
              <a:t>Green  </a:t>
            </a:r>
          </a:p>
        </p:txBody>
      </p:sp>
      <p:sp>
        <p:nvSpPr>
          <p:cNvPr id="5" name="TextBox 4">
            <a:extLst>
              <a:ext uri="{FF2B5EF4-FFF2-40B4-BE49-F238E27FC236}">
                <a16:creationId xmlns:a16="http://schemas.microsoft.com/office/drawing/2014/main" id="{88C032A2-9339-4EE1-E160-9968C84EE914}"/>
              </a:ext>
            </a:extLst>
          </p:cNvPr>
          <p:cNvSpPr txBox="1"/>
          <p:nvPr/>
        </p:nvSpPr>
        <p:spPr>
          <a:xfrm>
            <a:off x="331229" y="5396277"/>
            <a:ext cx="1130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Challenge: List two properties of a rectangle. </a:t>
            </a:r>
          </a:p>
        </p:txBody>
      </p:sp>
    </p:spTree>
    <p:extLst>
      <p:ext uri="{BB962C8B-B14F-4D97-AF65-F5344CB8AC3E}">
        <p14:creationId xmlns:p14="http://schemas.microsoft.com/office/powerpoint/2010/main" val="391778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3294F-1949-BE45-3F7E-9BD369CB72BC}"/>
              </a:ext>
            </a:extLst>
          </p:cNvPr>
          <p:cNvSpPr>
            <a:spLocks noGrp="1"/>
          </p:cNvSpPr>
          <p:nvPr>
            <p:ph type="title"/>
          </p:nvPr>
        </p:nvSpPr>
        <p:spPr>
          <a:xfrm>
            <a:off x="208722" y="-319571"/>
            <a:ext cx="10515600" cy="1325563"/>
          </a:xfrm>
        </p:spPr>
        <p:txBody>
          <a:bodyPr>
            <a:normAutofit/>
          </a:bodyPr>
          <a:lstStyle/>
          <a:p>
            <a:r>
              <a:rPr lang="en-GB" sz="3200"/>
              <a:t>Identify the parallel and perpendicular lines on the gates. </a:t>
            </a:r>
          </a:p>
        </p:txBody>
      </p:sp>
      <p:pic>
        <p:nvPicPr>
          <p:cNvPr id="3" name="Picture 2" descr="A house with a gate&#10;&#10;AI-generated content may be incorrect.">
            <a:extLst>
              <a:ext uri="{FF2B5EF4-FFF2-40B4-BE49-F238E27FC236}">
                <a16:creationId xmlns:a16="http://schemas.microsoft.com/office/drawing/2014/main" id="{3399F78C-1A9E-14CB-ADE4-390F01CB5BDB}"/>
              </a:ext>
            </a:extLst>
          </p:cNvPr>
          <p:cNvPicPr>
            <a:picLocks noChangeAspect="1"/>
          </p:cNvPicPr>
          <p:nvPr/>
        </p:nvPicPr>
        <p:blipFill>
          <a:blip r:embed="rId2"/>
          <a:stretch>
            <a:fillRect/>
          </a:stretch>
        </p:blipFill>
        <p:spPr>
          <a:xfrm>
            <a:off x="645422" y="1010616"/>
            <a:ext cx="10205416" cy="5852767"/>
          </a:xfrm>
          <a:prstGeom prst="rect">
            <a:avLst/>
          </a:prstGeom>
        </p:spPr>
      </p:pic>
    </p:spTree>
    <p:extLst>
      <p:ext uri="{BB962C8B-B14F-4D97-AF65-F5344CB8AC3E}">
        <p14:creationId xmlns:p14="http://schemas.microsoft.com/office/powerpoint/2010/main" val="3538582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EB9A0F-EFF4-AF9D-309A-A67EEA74BBED}"/>
              </a:ext>
            </a:extLst>
          </p:cNvPr>
          <p:cNvPicPr>
            <a:picLocks noChangeAspect="1"/>
          </p:cNvPicPr>
          <p:nvPr/>
        </p:nvPicPr>
        <p:blipFill>
          <a:blip r:embed="rId2"/>
          <a:stretch>
            <a:fillRect/>
          </a:stretch>
        </p:blipFill>
        <p:spPr>
          <a:xfrm>
            <a:off x="471230" y="856478"/>
            <a:ext cx="11506972" cy="5453963"/>
          </a:xfrm>
          <a:prstGeom prst="rect">
            <a:avLst/>
          </a:prstGeom>
        </p:spPr>
      </p:pic>
      <p:sp>
        <p:nvSpPr>
          <p:cNvPr id="3" name="TextBox 2">
            <a:extLst>
              <a:ext uri="{FF2B5EF4-FFF2-40B4-BE49-F238E27FC236}">
                <a16:creationId xmlns:a16="http://schemas.microsoft.com/office/drawing/2014/main" id="{7D327755-24DD-911C-F6D3-C68A93CCAF4D}"/>
              </a:ext>
            </a:extLst>
          </p:cNvPr>
          <p:cNvSpPr txBox="1"/>
          <p:nvPr/>
        </p:nvSpPr>
        <p:spPr>
          <a:xfrm>
            <a:off x="372632" y="151813"/>
            <a:ext cx="84049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Talk partners: </a:t>
            </a:r>
          </a:p>
        </p:txBody>
      </p:sp>
    </p:spTree>
    <p:extLst>
      <p:ext uri="{BB962C8B-B14F-4D97-AF65-F5344CB8AC3E}">
        <p14:creationId xmlns:p14="http://schemas.microsoft.com/office/powerpoint/2010/main" val="139735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6033-115A-E353-83E0-4A2EBB0F8260}"/>
              </a:ext>
            </a:extLst>
          </p:cNvPr>
          <p:cNvSpPr>
            <a:spLocks noGrp="1"/>
          </p:cNvSpPr>
          <p:nvPr>
            <p:ph type="title"/>
          </p:nvPr>
        </p:nvSpPr>
        <p:spPr/>
        <p:txBody>
          <a:bodyPr>
            <a:normAutofit/>
          </a:bodyPr>
          <a:lstStyle/>
          <a:p>
            <a:r>
              <a:rPr lang="en-GB" sz="3200"/>
              <a:t>How many right angles are in this shape? </a:t>
            </a:r>
            <a:br>
              <a:rPr lang="en-GB" sz="3200"/>
            </a:br>
            <a:r>
              <a:rPr lang="en-GB" sz="3200"/>
              <a:t>How many perpendicular lines are there in this shape?</a:t>
            </a:r>
          </a:p>
        </p:txBody>
      </p:sp>
      <p:pic>
        <p:nvPicPr>
          <p:cNvPr id="3" name="Picture 2" descr="A diagram of a square with a square in the middle&#10;&#10;AI-generated content may be incorrect.">
            <a:extLst>
              <a:ext uri="{FF2B5EF4-FFF2-40B4-BE49-F238E27FC236}">
                <a16:creationId xmlns:a16="http://schemas.microsoft.com/office/drawing/2014/main" id="{B1F542B1-8543-5A7B-2BDF-27A59FA527C6}"/>
              </a:ext>
            </a:extLst>
          </p:cNvPr>
          <p:cNvPicPr>
            <a:picLocks noChangeAspect="1"/>
          </p:cNvPicPr>
          <p:nvPr/>
        </p:nvPicPr>
        <p:blipFill>
          <a:blip r:embed="rId2"/>
          <a:stretch>
            <a:fillRect/>
          </a:stretch>
        </p:blipFill>
        <p:spPr>
          <a:xfrm>
            <a:off x="2340189" y="1931129"/>
            <a:ext cx="7449836" cy="4179930"/>
          </a:xfrm>
          <a:prstGeom prst="rect">
            <a:avLst/>
          </a:prstGeom>
        </p:spPr>
      </p:pic>
    </p:spTree>
    <p:extLst>
      <p:ext uri="{BB962C8B-B14F-4D97-AF65-F5344CB8AC3E}">
        <p14:creationId xmlns:p14="http://schemas.microsoft.com/office/powerpoint/2010/main" val="2035289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D5F71-9E63-2D21-9EAC-F985E4CC4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B7155F-1D01-74DA-D84F-D45FF1BDCE33}"/>
              </a:ext>
            </a:extLst>
          </p:cNvPr>
          <p:cNvSpPr>
            <a:spLocks noGrp="1"/>
          </p:cNvSpPr>
          <p:nvPr>
            <p:ph type="title"/>
          </p:nvPr>
        </p:nvSpPr>
        <p:spPr/>
        <p:txBody>
          <a:bodyPr>
            <a:normAutofit/>
          </a:bodyPr>
          <a:lstStyle/>
          <a:p>
            <a:r>
              <a:rPr lang="en-GB" sz="3200"/>
              <a:t>Class work:          </a:t>
            </a:r>
            <a:r>
              <a:rPr lang="en-GB"/>
              <a:t>KJ is perpendicular to ______</a:t>
            </a:r>
          </a:p>
        </p:txBody>
      </p:sp>
      <p:pic>
        <p:nvPicPr>
          <p:cNvPr id="3" name="Picture 2" descr="A diagram of a square with a square in the middle&#10;&#10;AI-generated content may be incorrect.">
            <a:extLst>
              <a:ext uri="{FF2B5EF4-FFF2-40B4-BE49-F238E27FC236}">
                <a16:creationId xmlns:a16="http://schemas.microsoft.com/office/drawing/2014/main" id="{DDDBA6DA-9962-EAAD-9AF9-7BEE1DEA2447}"/>
              </a:ext>
            </a:extLst>
          </p:cNvPr>
          <p:cNvPicPr>
            <a:picLocks noChangeAspect="1"/>
          </p:cNvPicPr>
          <p:nvPr/>
        </p:nvPicPr>
        <p:blipFill>
          <a:blip r:embed="rId2"/>
          <a:stretch>
            <a:fillRect/>
          </a:stretch>
        </p:blipFill>
        <p:spPr>
          <a:xfrm>
            <a:off x="2340189" y="1931129"/>
            <a:ext cx="7449836" cy="4179930"/>
          </a:xfrm>
          <a:prstGeom prst="rect">
            <a:avLst/>
          </a:prstGeom>
        </p:spPr>
      </p:pic>
    </p:spTree>
    <p:extLst>
      <p:ext uri="{BB962C8B-B14F-4D97-AF65-F5344CB8AC3E}">
        <p14:creationId xmlns:p14="http://schemas.microsoft.com/office/powerpoint/2010/main" val="414773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FD64F-24C0-3911-8DA2-89AB347BD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0E772-1EEC-C5A8-9225-A0DE3BE82A66}"/>
              </a:ext>
            </a:extLst>
          </p:cNvPr>
          <p:cNvSpPr>
            <a:spLocks noGrp="1"/>
          </p:cNvSpPr>
          <p:nvPr>
            <p:ph type="title"/>
          </p:nvPr>
        </p:nvSpPr>
        <p:spPr>
          <a:xfrm>
            <a:off x="838200" y="-129145"/>
            <a:ext cx="10515600" cy="1325563"/>
          </a:xfrm>
        </p:spPr>
        <p:txBody>
          <a:bodyPr>
            <a:normAutofit/>
          </a:bodyPr>
          <a:lstStyle/>
          <a:p>
            <a:r>
              <a:rPr lang="en-GB" sz="3200"/>
              <a:t>Whiteboard work: </a:t>
            </a:r>
            <a:r>
              <a:rPr lang="en-GB"/>
              <a:t> HG is perpendicular to ______</a:t>
            </a:r>
          </a:p>
        </p:txBody>
      </p:sp>
      <p:pic>
        <p:nvPicPr>
          <p:cNvPr id="3" name="Picture 2" descr="A diagram of a square with a square in the middle&#10;&#10;AI-generated content may be incorrect.">
            <a:extLst>
              <a:ext uri="{FF2B5EF4-FFF2-40B4-BE49-F238E27FC236}">
                <a16:creationId xmlns:a16="http://schemas.microsoft.com/office/drawing/2014/main" id="{65759DC0-D268-9E6C-EA42-8495E360D6D0}"/>
              </a:ext>
            </a:extLst>
          </p:cNvPr>
          <p:cNvPicPr>
            <a:picLocks noChangeAspect="1"/>
          </p:cNvPicPr>
          <p:nvPr/>
        </p:nvPicPr>
        <p:blipFill>
          <a:blip r:embed="rId2"/>
          <a:stretch>
            <a:fillRect/>
          </a:stretch>
        </p:blipFill>
        <p:spPr>
          <a:xfrm>
            <a:off x="2082757" y="1200021"/>
            <a:ext cx="7449836" cy="4179930"/>
          </a:xfrm>
          <a:prstGeom prst="rect">
            <a:avLst/>
          </a:prstGeom>
        </p:spPr>
      </p:pic>
      <p:sp>
        <p:nvSpPr>
          <p:cNvPr id="4" name="TextBox 3">
            <a:extLst>
              <a:ext uri="{FF2B5EF4-FFF2-40B4-BE49-F238E27FC236}">
                <a16:creationId xmlns:a16="http://schemas.microsoft.com/office/drawing/2014/main" id="{5C02766E-4E1A-40FB-649F-7EC838CECE51}"/>
              </a:ext>
            </a:extLst>
          </p:cNvPr>
          <p:cNvSpPr txBox="1"/>
          <p:nvPr/>
        </p:nvSpPr>
        <p:spPr>
          <a:xfrm>
            <a:off x="276024" y="5879320"/>
            <a:ext cx="119113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Challenge: write a sentence .   _______ is perpendicular to ________</a:t>
            </a:r>
          </a:p>
        </p:txBody>
      </p:sp>
    </p:spTree>
    <p:extLst>
      <p:ext uri="{BB962C8B-B14F-4D97-AF65-F5344CB8AC3E}">
        <p14:creationId xmlns:p14="http://schemas.microsoft.com/office/powerpoint/2010/main" val="1259729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A17733-9A31-4CC7-ACDC-B8F780E29C5B}"/>
</file>

<file path=customXml/itemProps2.xml><?xml version="1.0" encoding="utf-8"?>
<ds:datastoreItem xmlns:ds="http://schemas.openxmlformats.org/officeDocument/2006/customXml" ds:itemID="{FF9D97B3-E9A6-4883-AF77-BE67E730C984}">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BAE12F1-72EA-4C17-B6AF-775B2F40C4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33</Slides>
  <Notes>0</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TBAT- identify and draw perpendicular lines. </vt:lpstr>
      <vt:lpstr>Daily 10    x7 </vt:lpstr>
      <vt:lpstr>PowerPoint Presentation</vt:lpstr>
      <vt:lpstr>Identify the parallel and perpendicular lines on the gates. </vt:lpstr>
      <vt:lpstr>PowerPoint Presentation</vt:lpstr>
      <vt:lpstr>How many right angles are in this shape?  How many perpendicular lines are there in this shape?</vt:lpstr>
      <vt:lpstr>Class work:          KJ is perpendicular to ______</vt:lpstr>
      <vt:lpstr>Whiteboard work:  HG is perpendicular to ______</vt:lpstr>
      <vt:lpstr>PowerPoint Presentation</vt:lpstr>
      <vt:lpstr>Independent:  Identify the perpendicular lines. </vt:lpstr>
      <vt:lpstr>PowerPoint Presentation</vt:lpstr>
      <vt:lpstr>TBAT- use bullet points in my writing.  2 in 2</vt:lpstr>
      <vt:lpstr>Liam has arrived home and his parents have asked him to go sit down as they need to talk to him.   Independent thinking: 1) How is Liam feeling at this point?  2) Why do you think this?    Now share with your partner, do you have the same thoughts? </vt:lpstr>
      <vt:lpstr>His parents have received the itinerary and they don't believe it.   Blue- You are the parents.  What would you be asking Liam to get further clarification? Green- You are Liam.  Think about how you need to respond. </vt:lpstr>
      <vt:lpstr>His parents have received the itinerary and they are satisfied.   Blue-  You are Liam.  What would you now be saying to your parents?  Green- You are the parents.  How would you respond? </vt:lpstr>
      <vt:lpstr>Back-to-back mobile phone In pairs, the children sit back-to-back and enact a scenario where they are on the phone to each other.    </vt:lpstr>
      <vt:lpstr>Back-to-back mobile phone In pairs, the children sit back-to-back and enact a scenario where they are on the phone to each other.    </vt:lpstr>
      <vt:lpstr>What your child will need:   Waterproof jacket or raincoat Waterproof trousers of splash pants  Waterproof footwear (wellies, or waterproof hiking boots)  Extra socks Extra clothes to change into after water activity Sun hat or cap for sun protection Sun cream  Towel  Personal toiletries (toothbrush, toothpaste, shampoo, bodywash) Small backpack to carry belongings at activities  </vt:lpstr>
      <vt:lpstr>Task: Write a set of bullet points for what the child needs to pack. </vt:lpstr>
      <vt:lpstr>15/4/2024 Arrival: Please ensure drop-off at 7:00am outside the entrance of the school. We will be leaving promptly at 7:20am.  Day One: Artists in Nature   Once we arrive at the Lakeside Centre, children will have the opportunity to unpack and relax.  11:00am: We will begin the nature walk, exploring the beautiful surroundings of the Lake District.  During the walk, children will be encouraged to observe and listen for different bird species (I wonder which child will find the most). We will be looking at their habitats and observing their behaviours.  13:00 PM: Break for a picnic lunch in a scenic spot along the nature trail.  The children will have some time to rest and refuel before continuing with the activities.  After lunch, use inspiration from the natural surroundings and create their own nature-themed artwork (which I am sure the children will love). They can depict the birds they observed, the landscape of the Lake District, or any other elements of nature that inspire them. 16:00: All to return to the Lakeside Centre for an evening of team building activities.  Dinner will be served at 19:00.  </vt:lpstr>
      <vt:lpstr>16/4/2024  Day Two: Having a splashing time! In the morning, children will have the opportunity to participate in a thrilling raft building activity. They will work in small groups (which have already been decided), alongside their classmates, to construct sturdy and seaworthy rafts using barrels, planks of wood, ropes, and flotation devices. This activity promotes teamwork, problem-solving, and creativity, all while enjoying the beautiful lakeside scenery of the Lake District.  12:00 PM: Break for a packed lunch by the lakeside. Allow the children to relax and refuel before the afternoon activities.   Following lunch, your child will engage in a fascinating pond dipping activity. They will explore a nearby pond or lake, equipped with nets and containers, to catch and observe various aquatic organisms such as insects, tadpoles, and small fish. This hands-on experience allows them to learn about freshwater habitats, biodiversity, and the importance of environmental conservation.  4:00 PM: Conclude the day's activities and reflect on the importance of teamwork, environmental stewardship, and hands-on learning experiences.  Then we will return to the Lakeside Centre for a sit-down meal at 19:00, which will be followed by a mini-disco to celebrate our trip.  </vt:lpstr>
      <vt:lpstr>Thinking about the two activities for day one, what is your subheading going to be?</vt:lpstr>
      <vt:lpstr>Day One: Kayaking and abseiling   10:00: We will be heading to the river where your child will get the chance to Kayak.  12:00: We will stop for lunch.  12:30: Time to go to the next activity which will be a ten minute walk.  13:00: We will abseiling.  14:00: Your child will be taken back to the Lakeside Activity Centre.  </vt:lpstr>
      <vt:lpstr>Task: In groups, up-level the itinerary and be ready to feedback a couple of the changes that you have made.  </vt:lpstr>
      <vt:lpstr>Task: Write your itinerary for day one.   15/04/2024  Day One: _________________   Bullet points  Be clear on what your activities are </vt:lpstr>
      <vt:lpstr>DT TBAT: understand how ingredients are reared and processed.  Vocabulary match:  abattoir               the meat from a mature cow Beef                      a piece of land used to raise animals and grow crops for food Farm                    a series of steps or actions taken to achieve a goal or result. Ingredients       a building where animals are killed and processed for meat Process               one part of a mixture.  </vt:lpstr>
      <vt:lpstr>What is spaghetti bolognese?  What ingredients are needed for spaghetti bolognese?   </vt:lpstr>
      <vt:lpstr>Spaghetti bolognese | Design and Technolog... - VideoLink  -What kind of beef is used in a Bolognese recipe? -What flavours are discussed? -What other ingredients did you see prepared?    </vt:lpstr>
      <vt:lpstr>Burly Beef: from farm to fork... - VideoLink  -How long does the farmer raise the cattle for? -How does the farmer look after the cows? -Where do the cattle go to be turned into meat?     </vt:lpstr>
      <vt:lpstr>We are going to create a poster or storyboard which tells the audience how our meat goes "from farm to fork"...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258</cp:revision>
  <dcterms:created xsi:type="dcterms:W3CDTF">2025-02-24T15:12:32Z</dcterms:created>
  <dcterms:modified xsi:type="dcterms:W3CDTF">2025-02-26T16:10:49Z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