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6"/>
  </p:notesMasterIdLst>
  <p:sldIdLst>
    <p:sldId id="683" r:id="rId5"/>
    <p:sldId id="278" r:id="rId6"/>
    <p:sldId id="284" r:id="rId7"/>
    <p:sldId id="285" r:id="rId8"/>
    <p:sldId id="282" r:id="rId9"/>
    <p:sldId id="703" r:id="rId10"/>
    <p:sldId id="579" r:id="rId11"/>
    <p:sldId id="578" r:id="rId12"/>
    <p:sldId id="580" r:id="rId13"/>
    <p:sldId id="581" r:id="rId14"/>
    <p:sldId id="582" r:id="rId15"/>
    <p:sldId id="583" r:id="rId16"/>
    <p:sldId id="584" r:id="rId17"/>
    <p:sldId id="585" r:id="rId18"/>
    <p:sldId id="586" r:id="rId19"/>
    <p:sldId id="686" r:id="rId20"/>
    <p:sldId id="587" r:id="rId21"/>
    <p:sldId id="689" r:id="rId22"/>
    <p:sldId id="588" r:id="rId23"/>
    <p:sldId id="589" r:id="rId24"/>
    <p:sldId id="590" r:id="rId25"/>
    <p:sldId id="688" r:id="rId26"/>
    <p:sldId id="684" r:id="rId27"/>
    <p:sldId id="687" r:id="rId28"/>
    <p:sldId id="685" r:id="rId29"/>
    <p:sldId id="257" r:id="rId30"/>
    <p:sldId id="262" r:id="rId31"/>
    <p:sldId id="264" r:id="rId32"/>
    <p:sldId id="261" r:id="rId33"/>
    <p:sldId id="263" r:id="rId34"/>
    <p:sldId id="259" r:id="rId35"/>
    <p:sldId id="260" r:id="rId36"/>
    <p:sldId id="265" r:id="rId37"/>
    <p:sldId id="652" r:id="rId38"/>
    <p:sldId id="258" r:id="rId39"/>
    <p:sldId id="414" r:id="rId40"/>
    <p:sldId id="691" r:id="rId41"/>
    <p:sldId id="692" r:id="rId42"/>
    <p:sldId id="693" r:id="rId43"/>
    <p:sldId id="694" r:id="rId44"/>
    <p:sldId id="695" r:id="rId45"/>
    <p:sldId id="696" r:id="rId46"/>
    <p:sldId id="697" r:id="rId47"/>
    <p:sldId id="698" r:id="rId48"/>
    <p:sldId id="699" r:id="rId49"/>
    <p:sldId id="412" r:id="rId50"/>
    <p:sldId id="418" r:id="rId51"/>
    <p:sldId id="350" r:id="rId52"/>
    <p:sldId id="700" r:id="rId53"/>
    <p:sldId id="701" r:id="rId54"/>
    <p:sldId id="702" r:id="rId55"/>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29C0BC-91FD-8CC5-EEA4-EECCFA383A9B}" v="309" dt="2025-02-25T21:03:09.048"/>
    <p1510:client id="{866BB445-65C0-DE30-DDC8-B65A8E758AE4}" v="503" dt="2025-02-25T21:25:21.5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61"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39647A-306C-46C1-8AD1-A98066FAE339}" type="datetimeFigureOut">
              <a:t>2/25/2025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9B407E-FAD4-41AF-BD6D-D612BC2FC387}" type="slidenum">
              <a:t>‹#›</a:t>
            </a:fld>
            <a:endParaRPr lang="en-GB"/>
          </a:p>
        </p:txBody>
      </p:sp>
    </p:spTree>
    <p:extLst>
      <p:ext uri="{BB962C8B-B14F-4D97-AF65-F5344CB8AC3E}">
        <p14:creationId xmlns:p14="http://schemas.microsoft.com/office/powerpoint/2010/main" val="2200699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f982830d98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f982830d98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029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f982830d98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f982830d98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2533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89B3899A-0DAF-4770-80C3-82E057F1563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900B04FB-9CCC-4D87-974B-F34E22ED1F8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13316" name="Slide Number Placeholder 3">
            <a:extLst>
              <a:ext uri="{FF2B5EF4-FFF2-40B4-BE49-F238E27FC236}">
                <a16:creationId xmlns:a16="http://schemas.microsoft.com/office/drawing/2014/main" id="{52FBB20F-FFB8-4AC7-B918-4A650EF2C03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Sassoon Infant Rg"/>
              </a:defRPr>
            </a:lvl1pPr>
            <a:lvl2pPr marL="742950" indent="-285750">
              <a:defRPr>
                <a:solidFill>
                  <a:schemeClr val="tx1"/>
                </a:solidFill>
                <a:latin typeface="Sassoon Infant Rg"/>
              </a:defRPr>
            </a:lvl2pPr>
            <a:lvl3pPr marL="1143000" indent="-228600">
              <a:defRPr>
                <a:solidFill>
                  <a:schemeClr val="tx1"/>
                </a:solidFill>
                <a:latin typeface="Sassoon Infant Rg"/>
              </a:defRPr>
            </a:lvl3pPr>
            <a:lvl4pPr marL="1600200" indent="-228600">
              <a:defRPr>
                <a:solidFill>
                  <a:schemeClr val="tx1"/>
                </a:solidFill>
                <a:latin typeface="Sassoon Infant Rg"/>
              </a:defRPr>
            </a:lvl4pPr>
            <a:lvl5pPr marL="2057400" indent="-228600">
              <a:defRPr>
                <a:solidFill>
                  <a:schemeClr val="tx1"/>
                </a:solidFill>
                <a:latin typeface="Sassoon Infant Rg"/>
              </a:defRPr>
            </a:lvl5pPr>
            <a:lvl6pPr marL="2514600" indent="-228600" eaLnBrk="0" fontAlgn="base" hangingPunct="0">
              <a:spcBef>
                <a:spcPct val="0"/>
              </a:spcBef>
              <a:spcAft>
                <a:spcPct val="0"/>
              </a:spcAft>
              <a:defRPr>
                <a:solidFill>
                  <a:schemeClr val="tx1"/>
                </a:solidFill>
                <a:latin typeface="Sassoon Infant Rg"/>
              </a:defRPr>
            </a:lvl6pPr>
            <a:lvl7pPr marL="2971800" indent="-228600" eaLnBrk="0" fontAlgn="base" hangingPunct="0">
              <a:spcBef>
                <a:spcPct val="0"/>
              </a:spcBef>
              <a:spcAft>
                <a:spcPct val="0"/>
              </a:spcAft>
              <a:defRPr>
                <a:solidFill>
                  <a:schemeClr val="tx1"/>
                </a:solidFill>
                <a:latin typeface="Sassoon Infant Rg"/>
              </a:defRPr>
            </a:lvl7pPr>
            <a:lvl8pPr marL="3429000" indent="-228600" eaLnBrk="0" fontAlgn="base" hangingPunct="0">
              <a:spcBef>
                <a:spcPct val="0"/>
              </a:spcBef>
              <a:spcAft>
                <a:spcPct val="0"/>
              </a:spcAft>
              <a:defRPr>
                <a:solidFill>
                  <a:schemeClr val="tx1"/>
                </a:solidFill>
                <a:latin typeface="Sassoon Infant Rg"/>
              </a:defRPr>
            </a:lvl8pPr>
            <a:lvl9pPr marL="3886200" indent="-228600" eaLnBrk="0" fontAlgn="base" hangingPunct="0">
              <a:spcBef>
                <a:spcPct val="0"/>
              </a:spcBef>
              <a:spcAft>
                <a:spcPct val="0"/>
              </a:spcAft>
              <a:defRPr>
                <a:solidFill>
                  <a:schemeClr val="tx1"/>
                </a:solidFill>
                <a:latin typeface="Sassoon Infant Rg"/>
              </a:defRPr>
            </a:lvl9pPr>
          </a:lstStyle>
          <a:p>
            <a:fld id="{FE21EAC0-C53E-43D8-93F1-4EDEC17885BF}" type="slidenum">
              <a:rPr lang="en-GB" altLang="en-US">
                <a:latin typeface="Calibri" panose="020F0502020204030204" pitchFamily="34" charset="0"/>
              </a:rPr>
              <a:pPr/>
              <a:t>37</a:t>
            </a:fld>
            <a:endParaRPr lang="en-GB" altLang="en-US">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8A8F7C20-0304-4C26-AB97-2E645B39AAA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1DFFF451-0D1A-40A4-8847-5844FDE1F5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15364" name="Slide Number Placeholder 3">
            <a:extLst>
              <a:ext uri="{FF2B5EF4-FFF2-40B4-BE49-F238E27FC236}">
                <a16:creationId xmlns:a16="http://schemas.microsoft.com/office/drawing/2014/main" id="{FEE86D4F-2ACC-404F-B848-0C437E5F2D4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Sassoon Infant Rg"/>
              </a:defRPr>
            </a:lvl1pPr>
            <a:lvl2pPr marL="742950" indent="-285750">
              <a:defRPr>
                <a:solidFill>
                  <a:schemeClr val="tx1"/>
                </a:solidFill>
                <a:latin typeface="Sassoon Infant Rg"/>
              </a:defRPr>
            </a:lvl2pPr>
            <a:lvl3pPr marL="1143000" indent="-228600">
              <a:defRPr>
                <a:solidFill>
                  <a:schemeClr val="tx1"/>
                </a:solidFill>
                <a:latin typeface="Sassoon Infant Rg"/>
              </a:defRPr>
            </a:lvl3pPr>
            <a:lvl4pPr marL="1600200" indent="-228600">
              <a:defRPr>
                <a:solidFill>
                  <a:schemeClr val="tx1"/>
                </a:solidFill>
                <a:latin typeface="Sassoon Infant Rg"/>
              </a:defRPr>
            </a:lvl4pPr>
            <a:lvl5pPr marL="2057400" indent="-228600">
              <a:defRPr>
                <a:solidFill>
                  <a:schemeClr val="tx1"/>
                </a:solidFill>
                <a:latin typeface="Sassoon Infant Rg"/>
              </a:defRPr>
            </a:lvl5pPr>
            <a:lvl6pPr marL="2514600" indent="-228600" eaLnBrk="0" fontAlgn="base" hangingPunct="0">
              <a:spcBef>
                <a:spcPct val="0"/>
              </a:spcBef>
              <a:spcAft>
                <a:spcPct val="0"/>
              </a:spcAft>
              <a:defRPr>
                <a:solidFill>
                  <a:schemeClr val="tx1"/>
                </a:solidFill>
                <a:latin typeface="Sassoon Infant Rg"/>
              </a:defRPr>
            </a:lvl6pPr>
            <a:lvl7pPr marL="2971800" indent="-228600" eaLnBrk="0" fontAlgn="base" hangingPunct="0">
              <a:spcBef>
                <a:spcPct val="0"/>
              </a:spcBef>
              <a:spcAft>
                <a:spcPct val="0"/>
              </a:spcAft>
              <a:defRPr>
                <a:solidFill>
                  <a:schemeClr val="tx1"/>
                </a:solidFill>
                <a:latin typeface="Sassoon Infant Rg"/>
              </a:defRPr>
            </a:lvl7pPr>
            <a:lvl8pPr marL="3429000" indent="-228600" eaLnBrk="0" fontAlgn="base" hangingPunct="0">
              <a:spcBef>
                <a:spcPct val="0"/>
              </a:spcBef>
              <a:spcAft>
                <a:spcPct val="0"/>
              </a:spcAft>
              <a:defRPr>
                <a:solidFill>
                  <a:schemeClr val="tx1"/>
                </a:solidFill>
                <a:latin typeface="Sassoon Infant Rg"/>
              </a:defRPr>
            </a:lvl8pPr>
            <a:lvl9pPr marL="3886200" indent="-228600" eaLnBrk="0" fontAlgn="base" hangingPunct="0">
              <a:spcBef>
                <a:spcPct val="0"/>
              </a:spcBef>
              <a:spcAft>
                <a:spcPct val="0"/>
              </a:spcAft>
              <a:defRPr>
                <a:solidFill>
                  <a:schemeClr val="tx1"/>
                </a:solidFill>
                <a:latin typeface="Sassoon Infant Rg"/>
              </a:defRPr>
            </a:lvl9pPr>
          </a:lstStyle>
          <a:p>
            <a:fld id="{0716AF40-2935-4B23-9A55-EC3C093643ED}" type="slidenum">
              <a:rPr lang="en-GB" altLang="en-US">
                <a:latin typeface="Calibri" panose="020F0502020204030204" pitchFamily="34" charset="0"/>
              </a:rPr>
              <a:pPr/>
              <a:t>47</a:t>
            </a:fld>
            <a:endParaRPr lang="en-GB"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C5BCC76D-42AD-4548-A133-14445A2F5E1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0C8E7FC7-3000-44B3-AC3A-7745597709C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19460" name="Slide Number Placeholder 3">
            <a:extLst>
              <a:ext uri="{FF2B5EF4-FFF2-40B4-BE49-F238E27FC236}">
                <a16:creationId xmlns:a16="http://schemas.microsoft.com/office/drawing/2014/main" id="{6105C9EB-D3BC-445F-9159-9C24D3877B4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Sassoon Infant Rg"/>
              </a:defRPr>
            </a:lvl1pPr>
            <a:lvl2pPr marL="742950" indent="-285750">
              <a:defRPr>
                <a:solidFill>
                  <a:schemeClr val="tx1"/>
                </a:solidFill>
                <a:latin typeface="Sassoon Infant Rg"/>
              </a:defRPr>
            </a:lvl2pPr>
            <a:lvl3pPr marL="1143000" indent="-228600">
              <a:defRPr>
                <a:solidFill>
                  <a:schemeClr val="tx1"/>
                </a:solidFill>
                <a:latin typeface="Sassoon Infant Rg"/>
              </a:defRPr>
            </a:lvl3pPr>
            <a:lvl4pPr marL="1600200" indent="-228600">
              <a:defRPr>
                <a:solidFill>
                  <a:schemeClr val="tx1"/>
                </a:solidFill>
                <a:latin typeface="Sassoon Infant Rg"/>
              </a:defRPr>
            </a:lvl4pPr>
            <a:lvl5pPr marL="2057400" indent="-228600">
              <a:defRPr>
                <a:solidFill>
                  <a:schemeClr val="tx1"/>
                </a:solidFill>
                <a:latin typeface="Sassoon Infant Rg"/>
              </a:defRPr>
            </a:lvl5pPr>
            <a:lvl6pPr marL="2514600" indent="-228600" eaLnBrk="0" fontAlgn="base" hangingPunct="0">
              <a:spcBef>
                <a:spcPct val="0"/>
              </a:spcBef>
              <a:spcAft>
                <a:spcPct val="0"/>
              </a:spcAft>
              <a:defRPr>
                <a:solidFill>
                  <a:schemeClr val="tx1"/>
                </a:solidFill>
                <a:latin typeface="Sassoon Infant Rg"/>
              </a:defRPr>
            </a:lvl6pPr>
            <a:lvl7pPr marL="2971800" indent="-228600" eaLnBrk="0" fontAlgn="base" hangingPunct="0">
              <a:spcBef>
                <a:spcPct val="0"/>
              </a:spcBef>
              <a:spcAft>
                <a:spcPct val="0"/>
              </a:spcAft>
              <a:defRPr>
                <a:solidFill>
                  <a:schemeClr val="tx1"/>
                </a:solidFill>
                <a:latin typeface="Sassoon Infant Rg"/>
              </a:defRPr>
            </a:lvl7pPr>
            <a:lvl8pPr marL="3429000" indent="-228600" eaLnBrk="0" fontAlgn="base" hangingPunct="0">
              <a:spcBef>
                <a:spcPct val="0"/>
              </a:spcBef>
              <a:spcAft>
                <a:spcPct val="0"/>
              </a:spcAft>
              <a:defRPr>
                <a:solidFill>
                  <a:schemeClr val="tx1"/>
                </a:solidFill>
                <a:latin typeface="Sassoon Infant Rg"/>
              </a:defRPr>
            </a:lvl8pPr>
            <a:lvl9pPr marL="3886200" indent="-228600" eaLnBrk="0" fontAlgn="base" hangingPunct="0">
              <a:spcBef>
                <a:spcPct val="0"/>
              </a:spcBef>
              <a:spcAft>
                <a:spcPct val="0"/>
              </a:spcAft>
              <a:defRPr>
                <a:solidFill>
                  <a:schemeClr val="tx1"/>
                </a:solidFill>
                <a:latin typeface="Sassoon Infant Rg"/>
              </a:defRPr>
            </a:lvl9pPr>
          </a:lstStyle>
          <a:p>
            <a:fld id="{EA49D3FA-68ED-4A4E-B0BB-1900F843D983}" type="slidenum">
              <a:rPr lang="en-GB" altLang="en-US">
                <a:latin typeface="Calibri" panose="020F0502020204030204" pitchFamily="34" charset="0"/>
              </a:rPr>
              <a:pPr/>
              <a:t>48</a:t>
            </a:fld>
            <a:endParaRPr lang="en-GB"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3C2A1-AC4E-9A82-5F11-B01C857FF45F}"/>
            </a:ext>
          </a:extLst>
        </p:cNvPr>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EB66E3A3-E2A7-6CD2-3FAE-503E48FB388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B35FBB0C-FAB0-5D58-60A3-93EE4C1E6F5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19460" name="Slide Number Placeholder 3">
            <a:extLst>
              <a:ext uri="{FF2B5EF4-FFF2-40B4-BE49-F238E27FC236}">
                <a16:creationId xmlns:a16="http://schemas.microsoft.com/office/drawing/2014/main" id="{7CC3557C-8D2C-2553-2605-9A1784A217D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Sassoon Infant Rg"/>
              </a:defRPr>
            </a:lvl1pPr>
            <a:lvl2pPr marL="742950" indent="-285750">
              <a:defRPr>
                <a:solidFill>
                  <a:schemeClr val="tx1"/>
                </a:solidFill>
                <a:latin typeface="Sassoon Infant Rg"/>
              </a:defRPr>
            </a:lvl2pPr>
            <a:lvl3pPr marL="1143000" indent="-228600">
              <a:defRPr>
                <a:solidFill>
                  <a:schemeClr val="tx1"/>
                </a:solidFill>
                <a:latin typeface="Sassoon Infant Rg"/>
              </a:defRPr>
            </a:lvl3pPr>
            <a:lvl4pPr marL="1600200" indent="-228600">
              <a:defRPr>
                <a:solidFill>
                  <a:schemeClr val="tx1"/>
                </a:solidFill>
                <a:latin typeface="Sassoon Infant Rg"/>
              </a:defRPr>
            </a:lvl4pPr>
            <a:lvl5pPr marL="2057400" indent="-228600">
              <a:defRPr>
                <a:solidFill>
                  <a:schemeClr val="tx1"/>
                </a:solidFill>
                <a:latin typeface="Sassoon Infant Rg"/>
              </a:defRPr>
            </a:lvl5pPr>
            <a:lvl6pPr marL="2514600" indent="-228600" eaLnBrk="0" fontAlgn="base" hangingPunct="0">
              <a:spcBef>
                <a:spcPct val="0"/>
              </a:spcBef>
              <a:spcAft>
                <a:spcPct val="0"/>
              </a:spcAft>
              <a:defRPr>
                <a:solidFill>
                  <a:schemeClr val="tx1"/>
                </a:solidFill>
                <a:latin typeface="Sassoon Infant Rg"/>
              </a:defRPr>
            </a:lvl6pPr>
            <a:lvl7pPr marL="2971800" indent="-228600" eaLnBrk="0" fontAlgn="base" hangingPunct="0">
              <a:spcBef>
                <a:spcPct val="0"/>
              </a:spcBef>
              <a:spcAft>
                <a:spcPct val="0"/>
              </a:spcAft>
              <a:defRPr>
                <a:solidFill>
                  <a:schemeClr val="tx1"/>
                </a:solidFill>
                <a:latin typeface="Sassoon Infant Rg"/>
              </a:defRPr>
            </a:lvl7pPr>
            <a:lvl8pPr marL="3429000" indent="-228600" eaLnBrk="0" fontAlgn="base" hangingPunct="0">
              <a:spcBef>
                <a:spcPct val="0"/>
              </a:spcBef>
              <a:spcAft>
                <a:spcPct val="0"/>
              </a:spcAft>
              <a:defRPr>
                <a:solidFill>
                  <a:schemeClr val="tx1"/>
                </a:solidFill>
                <a:latin typeface="Sassoon Infant Rg"/>
              </a:defRPr>
            </a:lvl8pPr>
            <a:lvl9pPr marL="3886200" indent="-228600" eaLnBrk="0" fontAlgn="base" hangingPunct="0">
              <a:spcBef>
                <a:spcPct val="0"/>
              </a:spcBef>
              <a:spcAft>
                <a:spcPct val="0"/>
              </a:spcAft>
              <a:defRPr>
                <a:solidFill>
                  <a:schemeClr val="tx1"/>
                </a:solidFill>
                <a:latin typeface="Sassoon Infant Rg"/>
              </a:defRPr>
            </a:lvl9pPr>
          </a:lstStyle>
          <a:p>
            <a:fld id="{EA49D3FA-68ED-4A4E-B0BB-1900F843D983}" type="slidenum">
              <a:rPr lang="en-GB" altLang="en-US">
                <a:latin typeface="Calibri" panose="020F0502020204030204" pitchFamily="34" charset="0"/>
              </a:rPr>
              <a:pPr/>
              <a:t>50</a:t>
            </a:fld>
            <a:endParaRPr lang="en-GB" altLang="en-US">
              <a:latin typeface="Calibri" panose="020F0502020204030204" pitchFamily="34" charset="0"/>
            </a:endParaRPr>
          </a:p>
        </p:txBody>
      </p:sp>
    </p:spTree>
    <p:extLst>
      <p:ext uri="{BB962C8B-B14F-4D97-AF65-F5344CB8AC3E}">
        <p14:creationId xmlns:p14="http://schemas.microsoft.com/office/powerpoint/2010/main" val="754791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485E8-6192-5A69-5CC1-5585709D6B6B}"/>
            </a:ext>
          </a:extLst>
        </p:cNvPr>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3A8ED86A-F142-054E-018E-839A81D62F3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ACF04BC2-3E94-23DD-8AFE-D6FF99FCF25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19460" name="Slide Number Placeholder 3">
            <a:extLst>
              <a:ext uri="{FF2B5EF4-FFF2-40B4-BE49-F238E27FC236}">
                <a16:creationId xmlns:a16="http://schemas.microsoft.com/office/drawing/2014/main" id="{789B8D7F-6535-E297-B4F1-5DCDF543E8A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Sassoon Infant Rg"/>
              </a:defRPr>
            </a:lvl1pPr>
            <a:lvl2pPr marL="742950" indent="-285750">
              <a:defRPr>
                <a:solidFill>
                  <a:schemeClr val="tx1"/>
                </a:solidFill>
                <a:latin typeface="Sassoon Infant Rg"/>
              </a:defRPr>
            </a:lvl2pPr>
            <a:lvl3pPr marL="1143000" indent="-228600">
              <a:defRPr>
                <a:solidFill>
                  <a:schemeClr val="tx1"/>
                </a:solidFill>
                <a:latin typeface="Sassoon Infant Rg"/>
              </a:defRPr>
            </a:lvl3pPr>
            <a:lvl4pPr marL="1600200" indent="-228600">
              <a:defRPr>
                <a:solidFill>
                  <a:schemeClr val="tx1"/>
                </a:solidFill>
                <a:latin typeface="Sassoon Infant Rg"/>
              </a:defRPr>
            </a:lvl4pPr>
            <a:lvl5pPr marL="2057400" indent="-228600">
              <a:defRPr>
                <a:solidFill>
                  <a:schemeClr val="tx1"/>
                </a:solidFill>
                <a:latin typeface="Sassoon Infant Rg"/>
              </a:defRPr>
            </a:lvl5pPr>
            <a:lvl6pPr marL="2514600" indent="-228600" eaLnBrk="0" fontAlgn="base" hangingPunct="0">
              <a:spcBef>
                <a:spcPct val="0"/>
              </a:spcBef>
              <a:spcAft>
                <a:spcPct val="0"/>
              </a:spcAft>
              <a:defRPr>
                <a:solidFill>
                  <a:schemeClr val="tx1"/>
                </a:solidFill>
                <a:latin typeface="Sassoon Infant Rg"/>
              </a:defRPr>
            </a:lvl6pPr>
            <a:lvl7pPr marL="2971800" indent="-228600" eaLnBrk="0" fontAlgn="base" hangingPunct="0">
              <a:spcBef>
                <a:spcPct val="0"/>
              </a:spcBef>
              <a:spcAft>
                <a:spcPct val="0"/>
              </a:spcAft>
              <a:defRPr>
                <a:solidFill>
                  <a:schemeClr val="tx1"/>
                </a:solidFill>
                <a:latin typeface="Sassoon Infant Rg"/>
              </a:defRPr>
            </a:lvl7pPr>
            <a:lvl8pPr marL="3429000" indent="-228600" eaLnBrk="0" fontAlgn="base" hangingPunct="0">
              <a:spcBef>
                <a:spcPct val="0"/>
              </a:spcBef>
              <a:spcAft>
                <a:spcPct val="0"/>
              </a:spcAft>
              <a:defRPr>
                <a:solidFill>
                  <a:schemeClr val="tx1"/>
                </a:solidFill>
                <a:latin typeface="Sassoon Infant Rg"/>
              </a:defRPr>
            </a:lvl8pPr>
            <a:lvl9pPr marL="3886200" indent="-228600" eaLnBrk="0" fontAlgn="base" hangingPunct="0">
              <a:spcBef>
                <a:spcPct val="0"/>
              </a:spcBef>
              <a:spcAft>
                <a:spcPct val="0"/>
              </a:spcAft>
              <a:defRPr>
                <a:solidFill>
                  <a:schemeClr val="tx1"/>
                </a:solidFill>
                <a:latin typeface="Sassoon Infant Rg"/>
              </a:defRPr>
            </a:lvl9pPr>
          </a:lstStyle>
          <a:p>
            <a:fld id="{EA49D3FA-68ED-4A4E-B0BB-1900F843D983}" type="slidenum">
              <a:rPr lang="en-GB" altLang="en-US">
                <a:latin typeface="Calibri" panose="020F0502020204030204" pitchFamily="34" charset="0"/>
              </a:rPr>
              <a:pPr/>
              <a:t>51</a:t>
            </a:fld>
            <a:endParaRPr lang="en-GB" altLang="en-US">
              <a:latin typeface="Calibri" panose="020F0502020204030204" pitchFamily="34" charset="0"/>
            </a:endParaRPr>
          </a:p>
        </p:txBody>
      </p:sp>
    </p:spTree>
    <p:extLst>
      <p:ext uri="{BB962C8B-B14F-4D97-AF65-F5344CB8AC3E}">
        <p14:creationId xmlns:p14="http://schemas.microsoft.com/office/powerpoint/2010/main" val="13816873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B64A24-A85C-C27B-1EC7-6CE94F5B97D3}"/>
            </a:ext>
          </a:extLst>
        </p:cNvPr>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B08978C5-925A-92F1-E7D3-C541488DBC4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FA164554-F706-2BAF-6E3C-E29A9EF5116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19460" name="Slide Number Placeholder 3">
            <a:extLst>
              <a:ext uri="{FF2B5EF4-FFF2-40B4-BE49-F238E27FC236}">
                <a16:creationId xmlns:a16="http://schemas.microsoft.com/office/drawing/2014/main" id="{A26797FD-C490-525D-EA87-BF72EE9D405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Sassoon Infant Rg"/>
              </a:defRPr>
            </a:lvl1pPr>
            <a:lvl2pPr marL="742950" indent="-285750">
              <a:defRPr>
                <a:solidFill>
                  <a:schemeClr val="tx1"/>
                </a:solidFill>
                <a:latin typeface="Sassoon Infant Rg"/>
              </a:defRPr>
            </a:lvl2pPr>
            <a:lvl3pPr marL="1143000" indent="-228600">
              <a:defRPr>
                <a:solidFill>
                  <a:schemeClr val="tx1"/>
                </a:solidFill>
                <a:latin typeface="Sassoon Infant Rg"/>
              </a:defRPr>
            </a:lvl3pPr>
            <a:lvl4pPr marL="1600200" indent="-228600">
              <a:defRPr>
                <a:solidFill>
                  <a:schemeClr val="tx1"/>
                </a:solidFill>
                <a:latin typeface="Sassoon Infant Rg"/>
              </a:defRPr>
            </a:lvl4pPr>
            <a:lvl5pPr marL="2057400" indent="-228600">
              <a:defRPr>
                <a:solidFill>
                  <a:schemeClr val="tx1"/>
                </a:solidFill>
                <a:latin typeface="Sassoon Infant Rg"/>
              </a:defRPr>
            </a:lvl5pPr>
            <a:lvl6pPr marL="2514600" indent="-228600" eaLnBrk="0" fontAlgn="base" hangingPunct="0">
              <a:spcBef>
                <a:spcPct val="0"/>
              </a:spcBef>
              <a:spcAft>
                <a:spcPct val="0"/>
              </a:spcAft>
              <a:defRPr>
                <a:solidFill>
                  <a:schemeClr val="tx1"/>
                </a:solidFill>
                <a:latin typeface="Sassoon Infant Rg"/>
              </a:defRPr>
            </a:lvl6pPr>
            <a:lvl7pPr marL="2971800" indent="-228600" eaLnBrk="0" fontAlgn="base" hangingPunct="0">
              <a:spcBef>
                <a:spcPct val="0"/>
              </a:spcBef>
              <a:spcAft>
                <a:spcPct val="0"/>
              </a:spcAft>
              <a:defRPr>
                <a:solidFill>
                  <a:schemeClr val="tx1"/>
                </a:solidFill>
                <a:latin typeface="Sassoon Infant Rg"/>
              </a:defRPr>
            </a:lvl7pPr>
            <a:lvl8pPr marL="3429000" indent="-228600" eaLnBrk="0" fontAlgn="base" hangingPunct="0">
              <a:spcBef>
                <a:spcPct val="0"/>
              </a:spcBef>
              <a:spcAft>
                <a:spcPct val="0"/>
              </a:spcAft>
              <a:defRPr>
                <a:solidFill>
                  <a:schemeClr val="tx1"/>
                </a:solidFill>
                <a:latin typeface="Sassoon Infant Rg"/>
              </a:defRPr>
            </a:lvl8pPr>
            <a:lvl9pPr marL="3886200" indent="-228600" eaLnBrk="0" fontAlgn="base" hangingPunct="0">
              <a:spcBef>
                <a:spcPct val="0"/>
              </a:spcBef>
              <a:spcAft>
                <a:spcPct val="0"/>
              </a:spcAft>
              <a:defRPr>
                <a:solidFill>
                  <a:schemeClr val="tx1"/>
                </a:solidFill>
                <a:latin typeface="Sassoon Infant Rg"/>
              </a:defRPr>
            </a:lvl9pPr>
          </a:lstStyle>
          <a:p>
            <a:fld id="{EA49D3FA-68ED-4A4E-B0BB-1900F843D983}" type="slidenum">
              <a:rPr lang="en-GB" altLang="en-US">
                <a:latin typeface="Calibri" panose="020F0502020204030204" pitchFamily="34" charset="0"/>
              </a:rPr>
              <a:pPr/>
              <a:t>52</a:t>
            </a:fld>
            <a:endParaRPr lang="en-GB" altLang="en-US">
              <a:latin typeface="Calibri" panose="020F0502020204030204" pitchFamily="34" charset="0"/>
            </a:endParaRPr>
          </a:p>
        </p:txBody>
      </p:sp>
    </p:spTree>
    <p:extLst>
      <p:ext uri="{BB962C8B-B14F-4D97-AF65-F5344CB8AC3E}">
        <p14:creationId xmlns:p14="http://schemas.microsoft.com/office/powerpoint/2010/main" val="3271061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25/02/2025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25/02/2025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25/02/2025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extLst>
      <p:ext uri="{BB962C8B-B14F-4D97-AF65-F5344CB8AC3E}">
        <p14:creationId xmlns:p14="http://schemas.microsoft.com/office/powerpoint/2010/main" val="16815678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004CC7DC-95DC-46BE-A1D9-D215DEEAEAE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59208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pic>
        <p:nvPicPr>
          <p:cNvPr id="2" name="Picture 14">
            <a:extLst>
              <a:ext uri="{FF2B5EF4-FFF2-40B4-BE49-F238E27FC236}">
                <a16:creationId xmlns:a16="http://schemas.microsoft.com/office/drawing/2014/main" id="{1FDFC8F3-A203-4F9C-9056-050D204F63A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71251" y="6700839"/>
            <a:ext cx="778933" cy="8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a:extLst>
              <a:ext uri="{FF2B5EF4-FFF2-40B4-BE49-F238E27FC236}">
                <a16:creationId xmlns:a16="http://schemas.microsoft.com/office/drawing/2014/main" id="{83079B4C-B61A-442F-AA60-CA99544070F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29857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Rounded Rectangle 4">
            <a:extLst>
              <a:ext uri="{FF2B5EF4-FFF2-40B4-BE49-F238E27FC236}">
                <a16:creationId xmlns:a16="http://schemas.microsoft.com/office/drawing/2014/main" id="{8EB36616-0EF7-BEAD-DC1B-E7A93C4F2F9C}"/>
              </a:ext>
            </a:extLst>
          </p:cNvPr>
          <p:cNvSpPr/>
          <p:nvPr userDrawn="1"/>
        </p:nvSpPr>
        <p:spPr bwMode="auto">
          <a:xfrm>
            <a:off x="609601" y="438150"/>
            <a:ext cx="10960100" cy="5957888"/>
          </a:xfrm>
          <a:prstGeom prst="roundRect">
            <a:avLst>
              <a:gd name="adj" fmla="val 0"/>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4077989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25/02/2025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25/02/2025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25/02/2025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25/02/2025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25/02/2025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25/02/2025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25/02/2025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25/02/2025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25/02/2025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5.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obALIu3oLb0" TargetMode="External"/><Relationship Id="rId7" Type="http://schemas.openxmlformats.org/officeDocument/2006/relationships/image" Target="../media/image42.png"/><Relationship Id="rId2" Type="http://schemas.openxmlformats.org/officeDocument/2006/relationships/hyperlink" Target="https://www.youtube.com/watch?v=0MH4vOKqY3M" TargetMode="Externa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hyperlink" Target="https://www.youtube.com/watch?v=_xZdV0TUo4U"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www.bbc.co.uk/bitesize/topics/zvsfr82/articles/zjk46v4#zntmxbk" TargetMode="External"/><Relationship Id="rId4" Type="http://schemas.openxmlformats.org/officeDocument/2006/relationships/image" Target="../media/image66.png"/></Relationships>
</file>

<file path=ppt/slides/_rels/slide4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7.png"/><Relationship Id="rId7" Type="http://schemas.openxmlformats.org/officeDocument/2006/relationships/image" Target="../media/image7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5.png"/><Relationship Id="rId9" Type="http://schemas.openxmlformats.org/officeDocument/2006/relationships/image" Target="../media/image72.png"/></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hyperlink" Target="https://www.topmarks.co.uk/maths-games/daily10"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fractions&#10;&#10;Description automatically generated">
            <a:extLst>
              <a:ext uri="{FF2B5EF4-FFF2-40B4-BE49-F238E27FC236}">
                <a16:creationId xmlns:a16="http://schemas.microsoft.com/office/drawing/2014/main" id="{04E6022F-9738-4179-07A2-CA813F8F5A3B}"/>
              </a:ext>
            </a:extLst>
          </p:cNvPr>
          <p:cNvPicPr>
            <a:picLocks noChangeAspect="1"/>
          </p:cNvPicPr>
          <p:nvPr/>
        </p:nvPicPr>
        <p:blipFill>
          <a:blip r:embed="rId2"/>
          <a:stretch>
            <a:fillRect/>
          </a:stretch>
        </p:blipFill>
        <p:spPr>
          <a:xfrm>
            <a:off x="1780271" y="0"/>
            <a:ext cx="8631458" cy="6858000"/>
          </a:xfrm>
          <a:prstGeom prst="rect">
            <a:avLst/>
          </a:prstGeom>
        </p:spPr>
      </p:pic>
    </p:spTree>
    <p:extLst>
      <p:ext uri="{BB962C8B-B14F-4D97-AF65-F5344CB8AC3E}">
        <p14:creationId xmlns:p14="http://schemas.microsoft.com/office/powerpoint/2010/main" val="32220825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35;p25">
            <a:extLst>
              <a:ext uri="{FF2B5EF4-FFF2-40B4-BE49-F238E27FC236}">
                <a16:creationId xmlns:a16="http://schemas.microsoft.com/office/drawing/2014/main" id="{CF94AF33-4326-C808-62CB-F6FE3A5CC0BA}"/>
              </a:ext>
            </a:extLst>
          </p:cNvPr>
          <p:cNvSpPr txBox="1">
            <a:spLocks/>
          </p:cNvSpPr>
          <p:nvPr/>
        </p:nvSpPr>
        <p:spPr>
          <a:xfrm>
            <a:off x="175415" y="-3619"/>
            <a:ext cx="11835812" cy="1386767"/>
          </a:xfrm>
          <a:prstGeom prst="rect">
            <a:avLst/>
          </a:prstGeom>
          <a:noFill/>
          <a:ln>
            <a:noFill/>
          </a:ln>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L="609585" marR="0" lvl="0" indent="-457189"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1219170" marR="0" lvl="1"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828754" marR="0" lvl="2"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2438339" marR="0" lvl="3"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3047924" marR="0" lvl="4"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3657509" marR="0" lvl="5"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4267093" marR="0" lvl="6"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4876678" marR="0" lvl="7"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5486263" marR="0" lvl="8"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pPr marL="0" indent="0" algn="r">
              <a:buFont typeface="Arial"/>
              <a:buNone/>
            </a:pPr>
            <a:endParaRPr lang="en" sz="2000" u="sng" kern="0">
              <a:solidFill>
                <a:schemeClr val="tx1"/>
              </a:solidFill>
              <a:latin typeface="Comic Sans MS"/>
            </a:endParaRPr>
          </a:p>
          <a:p>
            <a:pPr marL="0" indent="0">
              <a:lnSpc>
                <a:spcPct val="114999"/>
              </a:lnSpc>
              <a:buNone/>
            </a:pPr>
            <a:r>
              <a:rPr lang="en" sz="2000" u="sng" kern="0">
                <a:solidFill>
                  <a:schemeClr val="tx1"/>
                </a:solidFill>
                <a:latin typeface="Comic Sans MS"/>
              </a:rPr>
              <a:t>TBAT: revise terms obtuse, acute and reflex angles, perpendicular and parallel sides.</a:t>
            </a:r>
          </a:p>
        </p:txBody>
      </p:sp>
      <p:sp>
        <p:nvSpPr>
          <p:cNvPr id="6" name="TextBox 5">
            <a:extLst>
              <a:ext uri="{FF2B5EF4-FFF2-40B4-BE49-F238E27FC236}">
                <a16:creationId xmlns:a16="http://schemas.microsoft.com/office/drawing/2014/main" id="{921CD197-2230-8DE4-24CD-A6C174BD9FF5}"/>
              </a:ext>
            </a:extLst>
          </p:cNvPr>
          <p:cNvSpPr txBox="1"/>
          <p:nvPr/>
        </p:nvSpPr>
        <p:spPr>
          <a:xfrm>
            <a:off x="163285" y="1590798"/>
            <a:ext cx="1186295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a:latin typeface="Comic Sans MS"/>
                <a:ea typeface="+mn-lt"/>
                <a:cs typeface="+mn-lt"/>
              </a:rPr>
              <a:t>We have previously looked at the angles shown below.</a:t>
            </a:r>
            <a:endParaRPr lang="en-US">
              <a:latin typeface="Comic Sans MS"/>
            </a:endParaRPr>
          </a:p>
        </p:txBody>
      </p:sp>
      <p:pic>
        <p:nvPicPr>
          <p:cNvPr id="2" name="Picture 2" descr="Shape&#10;&#10;Description automatically generated">
            <a:extLst>
              <a:ext uri="{FF2B5EF4-FFF2-40B4-BE49-F238E27FC236}">
                <a16:creationId xmlns:a16="http://schemas.microsoft.com/office/drawing/2014/main" id="{28425B74-5DF0-F227-4E26-2CD24740A634}"/>
              </a:ext>
            </a:extLst>
          </p:cNvPr>
          <p:cNvPicPr>
            <a:picLocks noChangeAspect="1"/>
          </p:cNvPicPr>
          <p:nvPr/>
        </p:nvPicPr>
        <p:blipFill>
          <a:blip r:embed="rId2"/>
          <a:stretch>
            <a:fillRect/>
          </a:stretch>
        </p:blipFill>
        <p:spPr>
          <a:xfrm>
            <a:off x="1745672" y="2303583"/>
            <a:ext cx="8690758" cy="2161769"/>
          </a:xfrm>
          <a:prstGeom prst="rect">
            <a:avLst/>
          </a:prstGeom>
        </p:spPr>
      </p:pic>
      <p:pic>
        <p:nvPicPr>
          <p:cNvPr id="3" name="Picture 3" descr="Chart, shape, pie chart&#10;&#10;Description automatically generated">
            <a:extLst>
              <a:ext uri="{FF2B5EF4-FFF2-40B4-BE49-F238E27FC236}">
                <a16:creationId xmlns:a16="http://schemas.microsoft.com/office/drawing/2014/main" id="{A90978B0-E333-779C-004C-35036D65F2E0}"/>
              </a:ext>
            </a:extLst>
          </p:cNvPr>
          <p:cNvPicPr>
            <a:picLocks noChangeAspect="1"/>
          </p:cNvPicPr>
          <p:nvPr/>
        </p:nvPicPr>
        <p:blipFill>
          <a:blip r:embed="rId3"/>
          <a:stretch>
            <a:fillRect/>
          </a:stretch>
        </p:blipFill>
        <p:spPr>
          <a:xfrm>
            <a:off x="5067300" y="4653272"/>
            <a:ext cx="2057400" cy="1885950"/>
          </a:xfrm>
          <a:prstGeom prst="rect">
            <a:avLst/>
          </a:prstGeom>
        </p:spPr>
      </p:pic>
    </p:spTree>
    <p:extLst>
      <p:ext uri="{BB962C8B-B14F-4D97-AF65-F5344CB8AC3E}">
        <p14:creationId xmlns:p14="http://schemas.microsoft.com/office/powerpoint/2010/main" val="40438506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35;p25">
            <a:extLst>
              <a:ext uri="{FF2B5EF4-FFF2-40B4-BE49-F238E27FC236}">
                <a16:creationId xmlns:a16="http://schemas.microsoft.com/office/drawing/2014/main" id="{CF94AF33-4326-C808-62CB-F6FE3A5CC0BA}"/>
              </a:ext>
            </a:extLst>
          </p:cNvPr>
          <p:cNvSpPr txBox="1">
            <a:spLocks/>
          </p:cNvSpPr>
          <p:nvPr/>
        </p:nvSpPr>
        <p:spPr>
          <a:xfrm>
            <a:off x="175415" y="-3619"/>
            <a:ext cx="11835812" cy="1386767"/>
          </a:xfrm>
          <a:prstGeom prst="rect">
            <a:avLst/>
          </a:prstGeom>
          <a:noFill/>
          <a:ln>
            <a:noFill/>
          </a:ln>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L="609585" marR="0" lvl="0" indent="-457189"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1219170" marR="0" lvl="1"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828754" marR="0" lvl="2"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2438339" marR="0" lvl="3"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3047924" marR="0" lvl="4"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3657509" marR="0" lvl="5"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4267093" marR="0" lvl="6"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4876678" marR="0" lvl="7"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5486263" marR="0" lvl="8"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pPr marL="0" indent="0" algn="r">
              <a:buFont typeface="Arial"/>
              <a:buNone/>
            </a:pPr>
            <a:endParaRPr lang="en" sz="2000" u="sng" kern="0">
              <a:solidFill>
                <a:schemeClr val="tx1"/>
              </a:solidFill>
              <a:latin typeface="Comic Sans MS"/>
            </a:endParaRPr>
          </a:p>
          <a:p>
            <a:pPr marL="0" indent="0">
              <a:lnSpc>
                <a:spcPct val="114999"/>
              </a:lnSpc>
              <a:buNone/>
            </a:pPr>
            <a:r>
              <a:rPr lang="en" sz="2000" u="sng" kern="0">
                <a:solidFill>
                  <a:schemeClr val="tx1"/>
                </a:solidFill>
                <a:latin typeface="Comic Sans MS"/>
              </a:rPr>
              <a:t>TBAT: revise terms obtuse, acute and reflex angles, perpendicular and parallel sides.</a:t>
            </a:r>
          </a:p>
        </p:txBody>
      </p:sp>
      <p:sp>
        <p:nvSpPr>
          <p:cNvPr id="6" name="TextBox 5">
            <a:extLst>
              <a:ext uri="{FF2B5EF4-FFF2-40B4-BE49-F238E27FC236}">
                <a16:creationId xmlns:a16="http://schemas.microsoft.com/office/drawing/2014/main" id="{921CD197-2230-8DE4-24CD-A6C174BD9FF5}"/>
              </a:ext>
            </a:extLst>
          </p:cNvPr>
          <p:cNvSpPr txBox="1"/>
          <p:nvPr/>
        </p:nvSpPr>
        <p:spPr>
          <a:xfrm>
            <a:off x="163285" y="1571006"/>
            <a:ext cx="11862954"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a:latin typeface="Comic Sans MS"/>
                <a:ea typeface="+mn-lt"/>
                <a:cs typeface="+mn-lt"/>
              </a:rPr>
              <a:t>We can continue to use a right angle tester to identify if an angle is acute or obtuse. </a:t>
            </a:r>
            <a:endParaRPr lang="en-US">
              <a:latin typeface="Arial"/>
              <a:cs typeface="Arial"/>
            </a:endParaRPr>
          </a:p>
        </p:txBody>
      </p:sp>
      <p:pic>
        <p:nvPicPr>
          <p:cNvPr id="4" name="Picture 6">
            <a:extLst>
              <a:ext uri="{FF2B5EF4-FFF2-40B4-BE49-F238E27FC236}">
                <a16:creationId xmlns:a16="http://schemas.microsoft.com/office/drawing/2014/main" id="{344E41A0-F792-3B05-E2A4-08BFC7D641D0}"/>
              </a:ext>
            </a:extLst>
          </p:cNvPr>
          <p:cNvPicPr>
            <a:picLocks noChangeAspect="1"/>
          </p:cNvPicPr>
          <p:nvPr/>
        </p:nvPicPr>
        <p:blipFill>
          <a:blip r:embed="rId2"/>
          <a:stretch>
            <a:fillRect/>
          </a:stretch>
        </p:blipFill>
        <p:spPr>
          <a:xfrm>
            <a:off x="469075" y="2686900"/>
            <a:ext cx="11243953" cy="3631654"/>
          </a:xfrm>
          <a:prstGeom prst="rect">
            <a:avLst/>
          </a:prstGeom>
        </p:spPr>
      </p:pic>
    </p:spTree>
    <p:extLst>
      <p:ext uri="{BB962C8B-B14F-4D97-AF65-F5344CB8AC3E}">
        <p14:creationId xmlns:p14="http://schemas.microsoft.com/office/powerpoint/2010/main" val="40975842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35;p25">
            <a:extLst>
              <a:ext uri="{FF2B5EF4-FFF2-40B4-BE49-F238E27FC236}">
                <a16:creationId xmlns:a16="http://schemas.microsoft.com/office/drawing/2014/main" id="{CF94AF33-4326-C808-62CB-F6FE3A5CC0BA}"/>
              </a:ext>
            </a:extLst>
          </p:cNvPr>
          <p:cNvSpPr txBox="1">
            <a:spLocks/>
          </p:cNvSpPr>
          <p:nvPr/>
        </p:nvSpPr>
        <p:spPr>
          <a:xfrm>
            <a:off x="175415" y="-3619"/>
            <a:ext cx="11835812" cy="1386767"/>
          </a:xfrm>
          <a:prstGeom prst="rect">
            <a:avLst/>
          </a:prstGeom>
          <a:noFill/>
          <a:ln>
            <a:noFill/>
          </a:ln>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L="609585" marR="0" lvl="0" indent="-457189"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1219170" marR="0" lvl="1"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828754" marR="0" lvl="2"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2438339" marR="0" lvl="3"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3047924" marR="0" lvl="4"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3657509" marR="0" lvl="5"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4267093" marR="0" lvl="6"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4876678" marR="0" lvl="7"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5486263" marR="0" lvl="8"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pPr marL="0" indent="0" algn="r">
              <a:buFont typeface="Arial"/>
              <a:buNone/>
            </a:pPr>
            <a:endParaRPr lang="en" sz="2000" u="sng" kern="0">
              <a:solidFill>
                <a:schemeClr val="tx1"/>
              </a:solidFill>
              <a:latin typeface="Comic Sans MS"/>
            </a:endParaRPr>
          </a:p>
          <a:p>
            <a:pPr marL="0" indent="0">
              <a:lnSpc>
                <a:spcPct val="114999"/>
              </a:lnSpc>
              <a:buNone/>
            </a:pPr>
            <a:r>
              <a:rPr lang="en" sz="2000" u="sng" kern="0">
                <a:solidFill>
                  <a:schemeClr val="tx1"/>
                </a:solidFill>
                <a:latin typeface="Comic Sans MS"/>
              </a:rPr>
              <a:t>TBAT: revise terms obtuse, acute and reflex angles, perpendicular and parallel sides.</a:t>
            </a:r>
          </a:p>
        </p:txBody>
      </p:sp>
      <p:sp>
        <p:nvSpPr>
          <p:cNvPr id="6" name="TextBox 5">
            <a:extLst>
              <a:ext uri="{FF2B5EF4-FFF2-40B4-BE49-F238E27FC236}">
                <a16:creationId xmlns:a16="http://schemas.microsoft.com/office/drawing/2014/main" id="{921CD197-2230-8DE4-24CD-A6C174BD9FF5}"/>
              </a:ext>
            </a:extLst>
          </p:cNvPr>
          <p:cNvSpPr txBox="1"/>
          <p:nvPr/>
        </p:nvSpPr>
        <p:spPr>
          <a:xfrm>
            <a:off x="163285" y="908397"/>
            <a:ext cx="11862954"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a:latin typeface="Comic Sans MS"/>
                <a:ea typeface="+mn-lt"/>
                <a:cs typeface="+mn-lt"/>
              </a:rPr>
              <a:t>Paired activity: </a:t>
            </a:r>
            <a:endParaRPr lang="en-US">
              <a:latin typeface="Comic Sans MS"/>
              <a:ea typeface="+mn-lt"/>
              <a:cs typeface="+mn-lt"/>
            </a:endParaRPr>
          </a:p>
          <a:p>
            <a:pPr algn="ctr"/>
            <a:r>
              <a:rPr lang="en-GB" sz="2800">
                <a:latin typeface="Comic Sans MS"/>
                <a:ea typeface="+mn-lt"/>
                <a:cs typeface="+mn-lt"/>
              </a:rPr>
              <a:t>Which angle has been incorrectly placed in the table below? Write the letter that is next to the angle.</a:t>
            </a:r>
            <a:endParaRPr lang="en-US">
              <a:latin typeface="Comic Sans MS"/>
            </a:endParaRPr>
          </a:p>
        </p:txBody>
      </p:sp>
      <p:pic>
        <p:nvPicPr>
          <p:cNvPr id="2" name="Picture 2" descr="A picture containing text, clock&#10;&#10;Description automatically generated">
            <a:extLst>
              <a:ext uri="{FF2B5EF4-FFF2-40B4-BE49-F238E27FC236}">
                <a16:creationId xmlns:a16="http://schemas.microsoft.com/office/drawing/2014/main" id="{946BF29C-5C93-BC93-5455-8B42ABF2233C}"/>
              </a:ext>
            </a:extLst>
          </p:cNvPr>
          <p:cNvPicPr>
            <a:picLocks noChangeAspect="1"/>
          </p:cNvPicPr>
          <p:nvPr/>
        </p:nvPicPr>
        <p:blipFill>
          <a:blip r:embed="rId2"/>
          <a:stretch>
            <a:fillRect/>
          </a:stretch>
        </p:blipFill>
        <p:spPr>
          <a:xfrm>
            <a:off x="1597231" y="2554867"/>
            <a:ext cx="8997537" cy="4113436"/>
          </a:xfrm>
          <a:prstGeom prst="rect">
            <a:avLst/>
          </a:prstGeom>
        </p:spPr>
      </p:pic>
    </p:spTree>
    <p:extLst>
      <p:ext uri="{BB962C8B-B14F-4D97-AF65-F5344CB8AC3E}">
        <p14:creationId xmlns:p14="http://schemas.microsoft.com/office/powerpoint/2010/main" val="5865261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35;p25">
            <a:extLst>
              <a:ext uri="{FF2B5EF4-FFF2-40B4-BE49-F238E27FC236}">
                <a16:creationId xmlns:a16="http://schemas.microsoft.com/office/drawing/2014/main" id="{CF94AF33-4326-C808-62CB-F6FE3A5CC0BA}"/>
              </a:ext>
            </a:extLst>
          </p:cNvPr>
          <p:cNvSpPr txBox="1">
            <a:spLocks/>
          </p:cNvSpPr>
          <p:nvPr/>
        </p:nvSpPr>
        <p:spPr>
          <a:xfrm>
            <a:off x="175415" y="-3619"/>
            <a:ext cx="11835812" cy="1386767"/>
          </a:xfrm>
          <a:prstGeom prst="rect">
            <a:avLst/>
          </a:prstGeom>
          <a:noFill/>
          <a:ln>
            <a:noFill/>
          </a:ln>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L="609585" marR="0" lvl="0" indent="-457189"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1219170" marR="0" lvl="1"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828754" marR="0" lvl="2"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2438339" marR="0" lvl="3"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3047924" marR="0" lvl="4"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3657509" marR="0" lvl="5"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4267093" marR="0" lvl="6"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4876678" marR="0" lvl="7"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5486263" marR="0" lvl="8"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pPr marL="0" indent="0" algn="r">
              <a:buFont typeface="Arial"/>
              <a:buNone/>
            </a:pPr>
            <a:endParaRPr lang="en" sz="2000" u="sng" kern="0">
              <a:solidFill>
                <a:schemeClr val="tx1"/>
              </a:solidFill>
              <a:latin typeface="Comic Sans MS"/>
            </a:endParaRPr>
          </a:p>
          <a:p>
            <a:pPr marL="0" indent="0">
              <a:lnSpc>
                <a:spcPct val="114999"/>
              </a:lnSpc>
              <a:buNone/>
            </a:pPr>
            <a:r>
              <a:rPr lang="en" sz="2000" u="sng" kern="0">
                <a:solidFill>
                  <a:schemeClr val="tx1"/>
                </a:solidFill>
                <a:latin typeface="Comic Sans MS"/>
              </a:rPr>
              <a:t>TBAT: revise terms obtuse, acute and reflex angles, perpendicular and parallel sides.</a:t>
            </a:r>
          </a:p>
        </p:txBody>
      </p:sp>
      <p:sp>
        <p:nvSpPr>
          <p:cNvPr id="6" name="TextBox 5">
            <a:extLst>
              <a:ext uri="{FF2B5EF4-FFF2-40B4-BE49-F238E27FC236}">
                <a16:creationId xmlns:a16="http://schemas.microsoft.com/office/drawing/2014/main" id="{921CD197-2230-8DE4-24CD-A6C174BD9FF5}"/>
              </a:ext>
            </a:extLst>
          </p:cNvPr>
          <p:cNvSpPr txBox="1"/>
          <p:nvPr/>
        </p:nvSpPr>
        <p:spPr>
          <a:xfrm>
            <a:off x="163285" y="1571006"/>
            <a:ext cx="11862954"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a:latin typeface="Comic Sans MS"/>
                <a:ea typeface="+mn-lt"/>
                <a:cs typeface="+mn-lt"/>
              </a:rPr>
              <a:t>The number of degrees in an angle can also tell us whether an angle is acute, obtuse or a right angle.</a:t>
            </a:r>
            <a:endParaRPr lang="en-US">
              <a:latin typeface="Comic Sans MS"/>
            </a:endParaRPr>
          </a:p>
        </p:txBody>
      </p:sp>
      <p:pic>
        <p:nvPicPr>
          <p:cNvPr id="3" name="Picture 3" descr="Chart, box and whisker chart&#10;&#10;Description automatically generated">
            <a:extLst>
              <a:ext uri="{FF2B5EF4-FFF2-40B4-BE49-F238E27FC236}">
                <a16:creationId xmlns:a16="http://schemas.microsoft.com/office/drawing/2014/main" id="{7C59BE65-4F2B-8673-669F-2AE0B41879A1}"/>
              </a:ext>
            </a:extLst>
          </p:cNvPr>
          <p:cNvPicPr>
            <a:picLocks noChangeAspect="1"/>
          </p:cNvPicPr>
          <p:nvPr/>
        </p:nvPicPr>
        <p:blipFill>
          <a:blip r:embed="rId2"/>
          <a:stretch>
            <a:fillRect/>
          </a:stretch>
        </p:blipFill>
        <p:spPr>
          <a:xfrm>
            <a:off x="469075" y="2774330"/>
            <a:ext cx="11253849" cy="3506275"/>
          </a:xfrm>
          <a:prstGeom prst="rect">
            <a:avLst/>
          </a:prstGeom>
        </p:spPr>
      </p:pic>
    </p:spTree>
    <p:extLst>
      <p:ext uri="{BB962C8B-B14F-4D97-AF65-F5344CB8AC3E}">
        <p14:creationId xmlns:p14="http://schemas.microsoft.com/office/powerpoint/2010/main" val="28408283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35;p25">
            <a:extLst>
              <a:ext uri="{FF2B5EF4-FFF2-40B4-BE49-F238E27FC236}">
                <a16:creationId xmlns:a16="http://schemas.microsoft.com/office/drawing/2014/main" id="{CF94AF33-4326-C808-62CB-F6FE3A5CC0BA}"/>
              </a:ext>
            </a:extLst>
          </p:cNvPr>
          <p:cNvSpPr txBox="1">
            <a:spLocks/>
          </p:cNvSpPr>
          <p:nvPr/>
        </p:nvSpPr>
        <p:spPr>
          <a:xfrm>
            <a:off x="175415" y="-3619"/>
            <a:ext cx="11835812" cy="1386767"/>
          </a:xfrm>
          <a:prstGeom prst="rect">
            <a:avLst/>
          </a:prstGeom>
          <a:noFill/>
          <a:ln>
            <a:noFill/>
          </a:ln>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L="609585" marR="0" lvl="0" indent="-457189"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1219170" marR="0" lvl="1"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828754" marR="0" lvl="2"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2438339" marR="0" lvl="3"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3047924" marR="0" lvl="4"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3657509" marR="0" lvl="5"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4267093" marR="0" lvl="6"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4876678" marR="0" lvl="7"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5486263" marR="0" lvl="8"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pPr marL="0" indent="0" algn="r">
              <a:buFont typeface="Arial"/>
              <a:buNone/>
            </a:pPr>
            <a:endParaRPr lang="en" sz="2000" u="sng" kern="0">
              <a:solidFill>
                <a:schemeClr val="tx1"/>
              </a:solidFill>
              <a:latin typeface="Comic Sans MS"/>
            </a:endParaRPr>
          </a:p>
          <a:p>
            <a:pPr marL="0" indent="0">
              <a:lnSpc>
                <a:spcPct val="114999"/>
              </a:lnSpc>
              <a:buNone/>
            </a:pPr>
            <a:r>
              <a:rPr lang="en" sz="2000" u="sng" kern="0">
                <a:solidFill>
                  <a:schemeClr val="tx1"/>
                </a:solidFill>
                <a:latin typeface="Comic Sans MS"/>
              </a:rPr>
              <a:t>TBAT: revise terms obtuse, acute and reflex angles, perpendicular and parallel sides.</a:t>
            </a:r>
          </a:p>
          <a:p>
            <a:pPr marL="0" indent="0">
              <a:lnSpc>
                <a:spcPct val="114999"/>
              </a:lnSpc>
              <a:buNone/>
            </a:pPr>
            <a:r>
              <a:rPr lang="en" sz="2000" u="sng" kern="0">
                <a:solidFill>
                  <a:srgbClr val="FF0000"/>
                </a:solidFill>
                <a:latin typeface="Comic Sans MS"/>
              </a:rPr>
              <a:t>Whiteboard work:</a:t>
            </a:r>
          </a:p>
        </p:txBody>
      </p:sp>
      <p:sp>
        <p:nvSpPr>
          <p:cNvPr id="6" name="TextBox 5">
            <a:extLst>
              <a:ext uri="{FF2B5EF4-FFF2-40B4-BE49-F238E27FC236}">
                <a16:creationId xmlns:a16="http://schemas.microsoft.com/office/drawing/2014/main" id="{921CD197-2230-8DE4-24CD-A6C174BD9FF5}"/>
              </a:ext>
            </a:extLst>
          </p:cNvPr>
          <p:cNvSpPr txBox="1"/>
          <p:nvPr/>
        </p:nvSpPr>
        <p:spPr>
          <a:xfrm>
            <a:off x="163285" y="1571006"/>
            <a:ext cx="11862954"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a:latin typeface="Comic Sans MS"/>
                <a:ea typeface="+mn-lt"/>
                <a:cs typeface="+mn-lt"/>
              </a:rPr>
              <a:t>The size of an angle helps us determine the type of angle it is.</a:t>
            </a:r>
          </a:p>
          <a:p>
            <a:pPr algn="ctr"/>
            <a:br>
              <a:rPr lang="en-US">
                <a:latin typeface="Comic Sans MS"/>
              </a:rPr>
            </a:br>
            <a:r>
              <a:rPr lang="en-GB" sz="2800">
                <a:latin typeface="Comic Sans MS"/>
                <a:ea typeface="+mn-lt"/>
                <a:cs typeface="+mn-lt"/>
              </a:rPr>
              <a:t>Identify the type of angle for the measurements given. </a:t>
            </a:r>
            <a:endParaRPr lang="en-GB">
              <a:latin typeface="Comic Sans MS"/>
            </a:endParaRPr>
          </a:p>
        </p:txBody>
      </p:sp>
      <p:pic>
        <p:nvPicPr>
          <p:cNvPr id="2" name="Picture 3" descr="Graphical user interface, text, application, chat or text message&#10;&#10;Description automatically generated">
            <a:extLst>
              <a:ext uri="{FF2B5EF4-FFF2-40B4-BE49-F238E27FC236}">
                <a16:creationId xmlns:a16="http://schemas.microsoft.com/office/drawing/2014/main" id="{3FF57236-9C28-400E-4943-3FA6FC3787DD}"/>
              </a:ext>
            </a:extLst>
          </p:cNvPr>
          <p:cNvPicPr>
            <a:picLocks noChangeAspect="1"/>
          </p:cNvPicPr>
          <p:nvPr/>
        </p:nvPicPr>
        <p:blipFill>
          <a:blip r:embed="rId2"/>
          <a:stretch>
            <a:fillRect/>
          </a:stretch>
        </p:blipFill>
        <p:spPr>
          <a:xfrm>
            <a:off x="1112322" y="3072295"/>
            <a:ext cx="9957459" cy="3256708"/>
          </a:xfrm>
          <a:prstGeom prst="rect">
            <a:avLst/>
          </a:prstGeom>
        </p:spPr>
      </p:pic>
    </p:spTree>
    <p:extLst>
      <p:ext uri="{BB962C8B-B14F-4D97-AF65-F5344CB8AC3E}">
        <p14:creationId xmlns:p14="http://schemas.microsoft.com/office/powerpoint/2010/main" val="40492261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35;p25">
            <a:extLst>
              <a:ext uri="{FF2B5EF4-FFF2-40B4-BE49-F238E27FC236}">
                <a16:creationId xmlns:a16="http://schemas.microsoft.com/office/drawing/2014/main" id="{CF94AF33-4326-C808-62CB-F6FE3A5CC0BA}"/>
              </a:ext>
            </a:extLst>
          </p:cNvPr>
          <p:cNvSpPr txBox="1">
            <a:spLocks/>
          </p:cNvSpPr>
          <p:nvPr/>
        </p:nvSpPr>
        <p:spPr>
          <a:xfrm>
            <a:off x="175415" y="-3619"/>
            <a:ext cx="11835812" cy="1386767"/>
          </a:xfrm>
          <a:prstGeom prst="rect">
            <a:avLst/>
          </a:prstGeom>
          <a:noFill/>
          <a:ln>
            <a:noFill/>
          </a:ln>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L="609585" marR="0" lvl="0" indent="-457189"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1219170" marR="0" lvl="1"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828754" marR="0" lvl="2"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2438339" marR="0" lvl="3"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3047924" marR="0" lvl="4"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3657509" marR="0" lvl="5"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4267093" marR="0" lvl="6"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4876678" marR="0" lvl="7"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5486263" marR="0" lvl="8"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pPr marL="0" indent="0" algn="r">
              <a:buFont typeface="Arial"/>
              <a:buNone/>
            </a:pPr>
            <a:endParaRPr lang="en" sz="2000" u="sng" kern="0">
              <a:solidFill>
                <a:schemeClr val="tx1"/>
              </a:solidFill>
              <a:latin typeface="Comic Sans MS"/>
            </a:endParaRPr>
          </a:p>
          <a:p>
            <a:pPr marL="0" indent="0">
              <a:lnSpc>
                <a:spcPct val="114999"/>
              </a:lnSpc>
              <a:buNone/>
            </a:pPr>
            <a:r>
              <a:rPr lang="en" sz="2000" u="sng" kern="0">
                <a:solidFill>
                  <a:schemeClr val="tx1"/>
                </a:solidFill>
                <a:latin typeface="Comic Sans MS"/>
              </a:rPr>
              <a:t>TBAT: revise terms obtuse, acute and reflex angles, perpendicular and parallel sides.</a:t>
            </a:r>
          </a:p>
        </p:txBody>
      </p:sp>
      <p:sp>
        <p:nvSpPr>
          <p:cNvPr id="6" name="TextBox 5">
            <a:extLst>
              <a:ext uri="{FF2B5EF4-FFF2-40B4-BE49-F238E27FC236}">
                <a16:creationId xmlns:a16="http://schemas.microsoft.com/office/drawing/2014/main" id="{921CD197-2230-8DE4-24CD-A6C174BD9FF5}"/>
              </a:ext>
            </a:extLst>
          </p:cNvPr>
          <p:cNvSpPr txBox="1"/>
          <p:nvPr/>
        </p:nvSpPr>
        <p:spPr>
          <a:xfrm>
            <a:off x="174328" y="1195528"/>
            <a:ext cx="11862954"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a:solidFill>
                  <a:srgbClr val="FF0000"/>
                </a:solidFill>
                <a:latin typeface="Comic Sans MS"/>
                <a:ea typeface="+mn-lt"/>
                <a:cs typeface="+mn-lt"/>
              </a:rPr>
              <a:t>Parallel lines are lines that are always the same distance apart and never meet.</a:t>
            </a:r>
            <a:endParaRPr lang="en-US">
              <a:solidFill>
                <a:srgbClr val="FF0000"/>
              </a:solidFill>
              <a:latin typeface="Comic Sans MS"/>
              <a:ea typeface="+mn-lt"/>
              <a:cs typeface="+mn-lt"/>
            </a:endParaRPr>
          </a:p>
          <a:p>
            <a:pPr algn="ctr"/>
            <a:r>
              <a:rPr lang="en-GB" sz="2800">
                <a:solidFill>
                  <a:srgbClr val="7030A0"/>
                </a:solidFill>
                <a:latin typeface="Comic Sans MS"/>
                <a:ea typeface="+mn-lt"/>
                <a:cs typeface="+mn-lt"/>
              </a:rPr>
              <a:t> Perpendicular lines are two lines that meet at a right angle.</a:t>
            </a:r>
            <a:endParaRPr lang="en-US">
              <a:solidFill>
                <a:srgbClr val="7030A0"/>
              </a:solidFill>
              <a:latin typeface="Comic Sans MS"/>
            </a:endParaRPr>
          </a:p>
        </p:txBody>
      </p:sp>
      <p:pic>
        <p:nvPicPr>
          <p:cNvPr id="3" name="Picture 3">
            <a:extLst>
              <a:ext uri="{FF2B5EF4-FFF2-40B4-BE49-F238E27FC236}">
                <a16:creationId xmlns:a16="http://schemas.microsoft.com/office/drawing/2014/main" id="{E856699F-56CD-0771-4E4D-377A1C903799}"/>
              </a:ext>
            </a:extLst>
          </p:cNvPr>
          <p:cNvPicPr>
            <a:picLocks noChangeAspect="1"/>
          </p:cNvPicPr>
          <p:nvPr/>
        </p:nvPicPr>
        <p:blipFill>
          <a:blip r:embed="rId2"/>
          <a:stretch>
            <a:fillRect/>
          </a:stretch>
        </p:blipFill>
        <p:spPr>
          <a:xfrm>
            <a:off x="1617024" y="2957698"/>
            <a:ext cx="8948057" cy="3772889"/>
          </a:xfrm>
          <a:prstGeom prst="rect">
            <a:avLst/>
          </a:prstGeom>
        </p:spPr>
      </p:pic>
    </p:spTree>
    <p:extLst>
      <p:ext uri="{BB962C8B-B14F-4D97-AF65-F5344CB8AC3E}">
        <p14:creationId xmlns:p14="http://schemas.microsoft.com/office/powerpoint/2010/main" val="36435422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rtoon of a cartoon of two people in orange overalls&#10;&#10;AI-generated content may be incorrect.">
            <a:extLst>
              <a:ext uri="{FF2B5EF4-FFF2-40B4-BE49-F238E27FC236}">
                <a16:creationId xmlns:a16="http://schemas.microsoft.com/office/drawing/2014/main" id="{DA0A80E8-10BC-A20D-AB0F-E3E99EBAE102}"/>
              </a:ext>
            </a:extLst>
          </p:cNvPr>
          <p:cNvPicPr>
            <a:picLocks noChangeAspect="1"/>
          </p:cNvPicPr>
          <p:nvPr/>
        </p:nvPicPr>
        <p:blipFill>
          <a:blip r:embed="rId2"/>
          <a:stretch>
            <a:fillRect/>
          </a:stretch>
        </p:blipFill>
        <p:spPr>
          <a:xfrm>
            <a:off x="-94091" y="-2574"/>
            <a:ext cx="11268075" cy="4762500"/>
          </a:xfrm>
          <a:prstGeom prst="rect">
            <a:avLst/>
          </a:prstGeom>
        </p:spPr>
      </p:pic>
      <p:pic>
        <p:nvPicPr>
          <p:cNvPr id="3" name="Picture 2" descr="A close up of a word&#10;&#10;AI-generated content may be incorrect.">
            <a:extLst>
              <a:ext uri="{FF2B5EF4-FFF2-40B4-BE49-F238E27FC236}">
                <a16:creationId xmlns:a16="http://schemas.microsoft.com/office/drawing/2014/main" id="{CA710482-E350-AFAC-C17F-9D7BB2D5B97A}"/>
              </a:ext>
            </a:extLst>
          </p:cNvPr>
          <p:cNvPicPr>
            <a:picLocks noChangeAspect="1"/>
          </p:cNvPicPr>
          <p:nvPr/>
        </p:nvPicPr>
        <p:blipFill>
          <a:blip r:embed="rId3"/>
          <a:stretch>
            <a:fillRect/>
          </a:stretch>
        </p:blipFill>
        <p:spPr>
          <a:xfrm>
            <a:off x="622472" y="5458211"/>
            <a:ext cx="8496300" cy="904875"/>
          </a:xfrm>
          <a:prstGeom prst="rect">
            <a:avLst/>
          </a:prstGeom>
        </p:spPr>
      </p:pic>
    </p:spTree>
    <p:extLst>
      <p:ext uri="{BB962C8B-B14F-4D97-AF65-F5344CB8AC3E}">
        <p14:creationId xmlns:p14="http://schemas.microsoft.com/office/powerpoint/2010/main" val="38604557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35;p25">
            <a:extLst>
              <a:ext uri="{FF2B5EF4-FFF2-40B4-BE49-F238E27FC236}">
                <a16:creationId xmlns:a16="http://schemas.microsoft.com/office/drawing/2014/main" id="{CF94AF33-4326-C808-62CB-F6FE3A5CC0BA}"/>
              </a:ext>
            </a:extLst>
          </p:cNvPr>
          <p:cNvSpPr txBox="1">
            <a:spLocks/>
          </p:cNvSpPr>
          <p:nvPr/>
        </p:nvSpPr>
        <p:spPr>
          <a:xfrm>
            <a:off x="175415" y="-3619"/>
            <a:ext cx="11835812" cy="1386767"/>
          </a:xfrm>
          <a:prstGeom prst="rect">
            <a:avLst/>
          </a:prstGeom>
          <a:noFill/>
          <a:ln>
            <a:noFill/>
          </a:ln>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L="609585" marR="0" lvl="0" indent="-457189"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1219170" marR="0" lvl="1"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828754" marR="0" lvl="2"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2438339" marR="0" lvl="3"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3047924" marR="0" lvl="4"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3657509" marR="0" lvl="5"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4267093" marR="0" lvl="6"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4876678" marR="0" lvl="7"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5486263" marR="0" lvl="8"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pPr marL="0" indent="0" algn="r">
              <a:buFont typeface="Arial"/>
              <a:buNone/>
            </a:pPr>
            <a:endParaRPr lang="en" sz="2000" u="sng" kern="0">
              <a:solidFill>
                <a:schemeClr val="tx1"/>
              </a:solidFill>
              <a:latin typeface="Comic Sans MS"/>
            </a:endParaRPr>
          </a:p>
          <a:p>
            <a:pPr marL="0" indent="0">
              <a:lnSpc>
                <a:spcPct val="114999"/>
              </a:lnSpc>
              <a:buNone/>
            </a:pPr>
            <a:r>
              <a:rPr lang="en" sz="2000" u="sng" kern="0">
                <a:solidFill>
                  <a:schemeClr val="tx1"/>
                </a:solidFill>
                <a:latin typeface="Comic Sans MS"/>
              </a:rPr>
              <a:t>TBAT: revise terms obtuse, acute and reflex angles, perpendicular and parallel sides.</a:t>
            </a:r>
          </a:p>
        </p:txBody>
      </p:sp>
      <p:sp>
        <p:nvSpPr>
          <p:cNvPr id="6" name="TextBox 5">
            <a:extLst>
              <a:ext uri="{FF2B5EF4-FFF2-40B4-BE49-F238E27FC236}">
                <a16:creationId xmlns:a16="http://schemas.microsoft.com/office/drawing/2014/main" id="{921CD197-2230-8DE4-24CD-A6C174BD9FF5}"/>
              </a:ext>
            </a:extLst>
          </p:cNvPr>
          <p:cNvSpPr txBox="1"/>
          <p:nvPr/>
        </p:nvSpPr>
        <p:spPr>
          <a:xfrm>
            <a:off x="163285" y="1571006"/>
            <a:ext cx="1186295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a:latin typeface="Comic Sans MS"/>
                <a:ea typeface="+mn-lt"/>
                <a:cs typeface="+mn-lt"/>
              </a:rPr>
              <a:t>To identify perpendicular lines we can use a right angle tester.</a:t>
            </a:r>
            <a:endParaRPr lang="en-US">
              <a:latin typeface="Comic Sans MS"/>
            </a:endParaRPr>
          </a:p>
        </p:txBody>
      </p:sp>
      <p:pic>
        <p:nvPicPr>
          <p:cNvPr id="2" name="Picture 3" descr="A picture containing graphical user interface&#10;&#10;Description automatically generated">
            <a:extLst>
              <a:ext uri="{FF2B5EF4-FFF2-40B4-BE49-F238E27FC236}">
                <a16:creationId xmlns:a16="http://schemas.microsoft.com/office/drawing/2014/main" id="{483574C2-ABE5-8621-6783-F127AA0FF122}"/>
              </a:ext>
            </a:extLst>
          </p:cNvPr>
          <p:cNvPicPr>
            <a:picLocks noChangeAspect="1"/>
          </p:cNvPicPr>
          <p:nvPr/>
        </p:nvPicPr>
        <p:blipFill>
          <a:blip r:embed="rId2"/>
          <a:stretch>
            <a:fillRect/>
          </a:stretch>
        </p:blipFill>
        <p:spPr>
          <a:xfrm>
            <a:off x="3309257" y="2226939"/>
            <a:ext cx="5553693" cy="1978590"/>
          </a:xfrm>
          <a:prstGeom prst="rect">
            <a:avLst/>
          </a:prstGeom>
        </p:spPr>
      </p:pic>
      <p:sp>
        <p:nvSpPr>
          <p:cNvPr id="4" name="TextBox 3">
            <a:extLst>
              <a:ext uri="{FF2B5EF4-FFF2-40B4-BE49-F238E27FC236}">
                <a16:creationId xmlns:a16="http://schemas.microsoft.com/office/drawing/2014/main" id="{85A338EB-903A-5BE5-5EE6-F908086DFCBF}"/>
              </a:ext>
            </a:extLst>
          </p:cNvPr>
          <p:cNvSpPr txBox="1"/>
          <p:nvPr/>
        </p:nvSpPr>
        <p:spPr>
          <a:xfrm>
            <a:off x="153388" y="4341915"/>
            <a:ext cx="1186295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a:latin typeface="Comic Sans MS"/>
                <a:ea typeface="+mn-lt"/>
                <a:cs typeface="+mn-lt"/>
              </a:rPr>
              <a:t>Other examples of perpendicular lines are:</a:t>
            </a:r>
            <a:endParaRPr lang="en-US">
              <a:latin typeface="Comic Sans MS"/>
            </a:endParaRPr>
          </a:p>
        </p:txBody>
      </p:sp>
      <p:pic>
        <p:nvPicPr>
          <p:cNvPr id="7" name="Picture 7" descr="Chart&#10;&#10;Description automatically generated">
            <a:extLst>
              <a:ext uri="{FF2B5EF4-FFF2-40B4-BE49-F238E27FC236}">
                <a16:creationId xmlns:a16="http://schemas.microsoft.com/office/drawing/2014/main" id="{17C2C798-73C4-BDC9-0533-E2041E6C1F46}"/>
              </a:ext>
            </a:extLst>
          </p:cNvPr>
          <p:cNvPicPr>
            <a:picLocks noChangeAspect="1"/>
          </p:cNvPicPr>
          <p:nvPr/>
        </p:nvPicPr>
        <p:blipFill>
          <a:blip r:embed="rId3"/>
          <a:stretch>
            <a:fillRect/>
          </a:stretch>
        </p:blipFill>
        <p:spPr>
          <a:xfrm>
            <a:off x="2586841" y="4929372"/>
            <a:ext cx="6998524" cy="1838450"/>
          </a:xfrm>
          <a:prstGeom prst="rect">
            <a:avLst/>
          </a:prstGeom>
        </p:spPr>
      </p:pic>
    </p:spTree>
    <p:extLst>
      <p:ext uri="{BB962C8B-B14F-4D97-AF65-F5344CB8AC3E}">
        <p14:creationId xmlns:p14="http://schemas.microsoft.com/office/powerpoint/2010/main" val="22747209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28119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35;p25">
            <a:extLst>
              <a:ext uri="{FF2B5EF4-FFF2-40B4-BE49-F238E27FC236}">
                <a16:creationId xmlns:a16="http://schemas.microsoft.com/office/drawing/2014/main" id="{CF94AF33-4326-C808-62CB-F6FE3A5CC0BA}"/>
              </a:ext>
            </a:extLst>
          </p:cNvPr>
          <p:cNvSpPr txBox="1">
            <a:spLocks/>
          </p:cNvSpPr>
          <p:nvPr/>
        </p:nvSpPr>
        <p:spPr>
          <a:xfrm>
            <a:off x="175415" y="-3619"/>
            <a:ext cx="11835812" cy="1386767"/>
          </a:xfrm>
          <a:prstGeom prst="rect">
            <a:avLst/>
          </a:prstGeom>
          <a:noFill/>
          <a:ln>
            <a:noFill/>
          </a:ln>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L="609585" marR="0" lvl="0" indent="-457189"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1219170" marR="0" lvl="1"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828754" marR="0" lvl="2"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2438339" marR="0" lvl="3"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3047924" marR="0" lvl="4"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3657509" marR="0" lvl="5"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4267093" marR="0" lvl="6"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4876678" marR="0" lvl="7"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5486263" marR="0" lvl="8"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pPr marL="0" indent="0" algn="r">
              <a:buFont typeface="Arial"/>
              <a:buNone/>
            </a:pPr>
            <a:endParaRPr lang="en" sz="2000" u="sng" kern="0">
              <a:solidFill>
                <a:schemeClr val="tx1"/>
              </a:solidFill>
              <a:latin typeface="Comic Sans MS"/>
            </a:endParaRPr>
          </a:p>
          <a:p>
            <a:pPr marL="0" indent="0">
              <a:lnSpc>
                <a:spcPct val="114999"/>
              </a:lnSpc>
              <a:buNone/>
            </a:pPr>
            <a:r>
              <a:rPr lang="en" sz="2000" u="sng" kern="0">
                <a:solidFill>
                  <a:schemeClr val="tx1"/>
                </a:solidFill>
                <a:latin typeface="Comic Sans MS"/>
              </a:rPr>
              <a:t>TBAT: revise terms obtuse, acute and reflex angles, perpendicular and parallel sides.</a:t>
            </a:r>
          </a:p>
        </p:txBody>
      </p:sp>
      <p:sp>
        <p:nvSpPr>
          <p:cNvPr id="6" name="TextBox 5">
            <a:extLst>
              <a:ext uri="{FF2B5EF4-FFF2-40B4-BE49-F238E27FC236}">
                <a16:creationId xmlns:a16="http://schemas.microsoft.com/office/drawing/2014/main" id="{921CD197-2230-8DE4-24CD-A6C174BD9FF5}"/>
              </a:ext>
            </a:extLst>
          </p:cNvPr>
          <p:cNvSpPr txBox="1"/>
          <p:nvPr/>
        </p:nvSpPr>
        <p:spPr>
          <a:xfrm>
            <a:off x="163285" y="1571006"/>
            <a:ext cx="11862954"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a:latin typeface="Comic Sans MS"/>
                <a:ea typeface="+mn-lt"/>
                <a:cs typeface="+mn-lt"/>
              </a:rPr>
              <a:t>To identify a pair of parallel lines we must make sure the distance between the lines remains the same.</a:t>
            </a:r>
            <a:endParaRPr lang="en-US">
              <a:latin typeface="Comic Sans MS"/>
            </a:endParaRPr>
          </a:p>
        </p:txBody>
      </p:sp>
      <p:pic>
        <p:nvPicPr>
          <p:cNvPr id="3" name="Picture 7" descr="A picture containing shape&#10;&#10;Description automatically generated">
            <a:extLst>
              <a:ext uri="{FF2B5EF4-FFF2-40B4-BE49-F238E27FC236}">
                <a16:creationId xmlns:a16="http://schemas.microsoft.com/office/drawing/2014/main" id="{C6C5BBA7-559D-4FB2-C154-FC2467582437}"/>
              </a:ext>
            </a:extLst>
          </p:cNvPr>
          <p:cNvPicPr>
            <a:picLocks noChangeAspect="1"/>
          </p:cNvPicPr>
          <p:nvPr/>
        </p:nvPicPr>
        <p:blipFill>
          <a:blip r:embed="rId2"/>
          <a:stretch>
            <a:fillRect/>
          </a:stretch>
        </p:blipFill>
        <p:spPr>
          <a:xfrm>
            <a:off x="1474694" y="2649546"/>
            <a:ext cx="9242611" cy="3923348"/>
          </a:xfrm>
          <a:prstGeom prst="rect">
            <a:avLst/>
          </a:prstGeom>
        </p:spPr>
      </p:pic>
    </p:spTree>
    <p:extLst>
      <p:ext uri="{BB962C8B-B14F-4D97-AF65-F5344CB8AC3E}">
        <p14:creationId xmlns:p14="http://schemas.microsoft.com/office/powerpoint/2010/main" val="291097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30E687CD-B825-4958-9159-6E7A8B43E836}"/>
              </a:ext>
            </a:extLst>
          </p:cNvPr>
          <p:cNvSpPr/>
          <p:nvPr/>
        </p:nvSpPr>
        <p:spPr>
          <a:xfrm>
            <a:off x="2279650" y="661989"/>
            <a:ext cx="7632700" cy="1057275"/>
          </a:xfrm>
          <a:prstGeom prst="roundRect">
            <a:avLst>
              <a:gd name="adj" fmla="val 0"/>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altLang="en-US" dirty="0">
                <a:solidFill>
                  <a:schemeClr val="bg1"/>
                </a:solidFill>
              </a:rPr>
              <a:t>We are starting to look at words that have an /or/ sound within them. An /or/ sound can be made in variety of ways, </a:t>
            </a:r>
            <a:br>
              <a:rPr lang="en-GB" altLang="en-US" dirty="0">
                <a:solidFill>
                  <a:schemeClr val="bg1"/>
                </a:solidFill>
              </a:rPr>
            </a:br>
            <a:r>
              <a:rPr lang="en-GB" altLang="en-US" dirty="0">
                <a:solidFill>
                  <a:schemeClr val="bg1"/>
                </a:solidFill>
              </a:rPr>
              <a:t>including using ‘or’, ‘au’ and ‘aw’.</a:t>
            </a:r>
          </a:p>
        </p:txBody>
      </p:sp>
      <p:sp>
        <p:nvSpPr>
          <p:cNvPr id="9" name="Rectangle: Rounded Corners 8">
            <a:extLst>
              <a:ext uri="{FF2B5EF4-FFF2-40B4-BE49-F238E27FC236}">
                <a16:creationId xmlns:a16="http://schemas.microsoft.com/office/drawing/2014/main" id="{D161E5B5-BCC2-4A7B-AC19-00016CBB40E1}"/>
              </a:ext>
            </a:extLst>
          </p:cNvPr>
          <p:cNvSpPr/>
          <p:nvPr/>
        </p:nvSpPr>
        <p:spPr>
          <a:xfrm>
            <a:off x="2279650" y="5334000"/>
            <a:ext cx="7632700" cy="890588"/>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chemeClr val="tx1">
                    <a:lumMod val="95000"/>
                    <a:lumOff val="5000"/>
                  </a:schemeClr>
                </a:solidFill>
                <a:cs typeface="Clear Sans Light" panose="020B0303030202020304" pitchFamily="34" charset="0"/>
              </a:rPr>
              <a:t>This week, we are going to concentrate on trickier words </a:t>
            </a:r>
            <a:br>
              <a:rPr lang="en-GB" dirty="0">
                <a:solidFill>
                  <a:schemeClr val="tx1">
                    <a:lumMod val="95000"/>
                    <a:lumOff val="5000"/>
                  </a:schemeClr>
                </a:solidFill>
                <a:cs typeface="Clear Sans Light" panose="020B0303030202020304" pitchFamily="34" charset="0"/>
              </a:rPr>
            </a:br>
            <a:r>
              <a:rPr lang="en-GB" dirty="0">
                <a:solidFill>
                  <a:schemeClr val="tx1">
                    <a:lumMod val="95000"/>
                    <a:lumOff val="5000"/>
                  </a:schemeClr>
                </a:solidFill>
                <a:cs typeface="Clear Sans Light" panose="020B0303030202020304" pitchFamily="34" charset="0"/>
              </a:rPr>
              <a:t>containing /or/ spelt using ‘or’.</a:t>
            </a:r>
          </a:p>
        </p:txBody>
      </p:sp>
      <p:grpSp>
        <p:nvGrpSpPr>
          <p:cNvPr id="4" name="Group 3">
            <a:extLst>
              <a:ext uri="{FF2B5EF4-FFF2-40B4-BE49-F238E27FC236}">
                <a16:creationId xmlns:a16="http://schemas.microsoft.com/office/drawing/2014/main" id="{302B32DF-43A9-7191-FBD6-1172C600A460}"/>
              </a:ext>
            </a:extLst>
          </p:cNvPr>
          <p:cNvGrpSpPr>
            <a:grpSpLocks/>
          </p:cNvGrpSpPr>
          <p:nvPr/>
        </p:nvGrpSpPr>
        <p:grpSpPr bwMode="auto">
          <a:xfrm>
            <a:off x="2279650" y="2617788"/>
            <a:ext cx="1881188" cy="2506662"/>
            <a:chOff x="755650" y="2617960"/>
            <a:chExt cx="1881188" cy="2506315"/>
          </a:xfrm>
        </p:grpSpPr>
        <p:sp>
          <p:nvSpPr>
            <p:cNvPr id="11" name="Rectangle: Rounded Corners 10">
              <a:extLst>
                <a:ext uri="{FF2B5EF4-FFF2-40B4-BE49-F238E27FC236}">
                  <a16:creationId xmlns:a16="http://schemas.microsoft.com/office/drawing/2014/main" id="{5B3B82F5-3071-4970-B0AD-32BF8B2BB6A2}"/>
                </a:ext>
              </a:extLst>
            </p:cNvPr>
            <p:cNvSpPr/>
            <p:nvPr/>
          </p:nvSpPr>
          <p:spPr bwMode="auto">
            <a:xfrm>
              <a:off x="755650" y="4595711"/>
              <a:ext cx="1881188" cy="52856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rgbClr val="000000"/>
                  </a:solidFill>
                </a:rPr>
                <a:t>sp</a:t>
              </a:r>
              <a:r>
                <a:rPr lang="en-GB" b="1" dirty="0">
                  <a:solidFill>
                    <a:srgbClr val="0175B0"/>
                  </a:solidFill>
                </a:rPr>
                <a:t>or</a:t>
              </a:r>
              <a:r>
                <a:rPr lang="en-GB" dirty="0">
                  <a:solidFill>
                    <a:srgbClr val="000000"/>
                  </a:solidFill>
                </a:rPr>
                <a:t>t</a:t>
              </a:r>
            </a:p>
          </p:txBody>
        </p:sp>
        <p:pic>
          <p:nvPicPr>
            <p:cNvPr id="8205" name="Picture 2">
              <a:extLst>
                <a:ext uri="{FF2B5EF4-FFF2-40B4-BE49-F238E27FC236}">
                  <a16:creationId xmlns:a16="http://schemas.microsoft.com/office/drawing/2014/main" id="{4B4908C2-9E1C-D3BE-D022-0BDC595F7EB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0346" y="2617960"/>
              <a:ext cx="1451795" cy="1977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2" name="Group 21">
            <a:extLst>
              <a:ext uri="{FF2B5EF4-FFF2-40B4-BE49-F238E27FC236}">
                <a16:creationId xmlns:a16="http://schemas.microsoft.com/office/drawing/2014/main" id="{115BD41A-7A0A-1411-A461-8E7371F2B691}"/>
              </a:ext>
            </a:extLst>
          </p:cNvPr>
          <p:cNvGrpSpPr>
            <a:grpSpLocks/>
          </p:cNvGrpSpPr>
          <p:nvPr/>
        </p:nvGrpSpPr>
        <p:grpSpPr bwMode="auto">
          <a:xfrm>
            <a:off x="5154614" y="2687638"/>
            <a:ext cx="1882775" cy="2436812"/>
            <a:chOff x="3630613" y="2687143"/>
            <a:chExt cx="1882775" cy="2437132"/>
          </a:xfrm>
        </p:grpSpPr>
        <p:sp>
          <p:nvSpPr>
            <p:cNvPr id="14" name="Rectangle: Rounded Corners 13">
              <a:extLst>
                <a:ext uri="{FF2B5EF4-FFF2-40B4-BE49-F238E27FC236}">
                  <a16:creationId xmlns:a16="http://schemas.microsoft.com/office/drawing/2014/main" id="{DEF771D7-1F6A-4BE3-B455-C44C9AA3C3A3}"/>
                </a:ext>
              </a:extLst>
            </p:cNvPr>
            <p:cNvSpPr/>
            <p:nvPr/>
          </p:nvSpPr>
          <p:spPr bwMode="auto">
            <a:xfrm>
              <a:off x="3630613" y="4595569"/>
              <a:ext cx="1882775" cy="528706"/>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rgbClr val="000000"/>
                  </a:solidFill>
                </a:rPr>
                <a:t>s</a:t>
              </a:r>
              <a:r>
                <a:rPr lang="en-GB" b="1" dirty="0">
                  <a:solidFill>
                    <a:srgbClr val="0175B0"/>
                  </a:solidFill>
                </a:rPr>
                <a:t>au</a:t>
              </a:r>
              <a:r>
                <a:rPr lang="en-GB" dirty="0">
                  <a:solidFill>
                    <a:srgbClr val="000000"/>
                  </a:solidFill>
                </a:rPr>
                <a:t>ce</a:t>
              </a:r>
            </a:p>
          </p:txBody>
        </p:sp>
        <p:pic>
          <p:nvPicPr>
            <p:cNvPr id="8203" name="Picture 7">
              <a:extLst>
                <a:ext uri="{FF2B5EF4-FFF2-40B4-BE49-F238E27FC236}">
                  <a16:creationId xmlns:a16="http://schemas.microsoft.com/office/drawing/2014/main" id="{D022AF1B-C503-2143-E6DC-B4350E602F9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34106" y="2687143"/>
              <a:ext cx="875788" cy="1908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5" name="Group 24">
            <a:extLst>
              <a:ext uri="{FF2B5EF4-FFF2-40B4-BE49-F238E27FC236}">
                <a16:creationId xmlns:a16="http://schemas.microsoft.com/office/drawing/2014/main" id="{838012B6-46BF-0CB2-6CD5-482B54344159}"/>
              </a:ext>
            </a:extLst>
          </p:cNvPr>
          <p:cNvGrpSpPr>
            <a:grpSpLocks/>
          </p:cNvGrpSpPr>
          <p:nvPr/>
        </p:nvGrpSpPr>
        <p:grpSpPr bwMode="auto">
          <a:xfrm>
            <a:off x="8031164" y="2500314"/>
            <a:ext cx="1882775" cy="2624137"/>
            <a:chOff x="6507163" y="2499537"/>
            <a:chExt cx="1882775" cy="2624738"/>
          </a:xfrm>
        </p:grpSpPr>
        <p:sp>
          <p:nvSpPr>
            <p:cNvPr id="18" name="Rectangle: Rounded Corners 17">
              <a:extLst>
                <a:ext uri="{FF2B5EF4-FFF2-40B4-BE49-F238E27FC236}">
                  <a16:creationId xmlns:a16="http://schemas.microsoft.com/office/drawing/2014/main" id="{538FD231-C167-417B-90CA-D5EBBD6CA1B6}"/>
                </a:ext>
              </a:extLst>
            </p:cNvPr>
            <p:cNvSpPr/>
            <p:nvPr/>
          </p:nvSpPr>
          <p:spPr bwMode="auto">
            <a:xfrm>
              <a:off x="6507163" y="4595517"/>
              <a:ext cx="1882775" cy="528758"/>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rgbClr val="000000"/>
                  </a:solidFill>
                </a:rPr>
                <a:t>pr</a:t>
              </a:r>
              <a:r>
                <a:rPr lang="en-GB" b="1" dirty="0">
                  <a:solidFill>
                    <a:srgbClr val="0175B0"/>
                  </a:solidFill>
                </a:rPr>
                <a:t>aw</a:t>
              </a:r>
              <a:r>
                <a:rPr lang="en-GB" dirty="0">
                  <a:solidFill>
                    <a:srgbClr val="000000"/>
                  </a:solidFill>
                </a:rPr>
                <a:t>n</a:t>
              </a:r>
            </a:p>
          </p:txBody>
        </p:sp>
        <p:pic>
          <p:nvPicPr>
            <p:cNvPr id="8201" name="Picture 23">
              <a:extLst>
                <a:ext uri="{FF2B5EF4-FFF2-40B4-BE49-F238E27FC236}">
                  <a16:creationId xmlns:a16="http://schemas.microsoft.com/office/drawing/2014/main" id="{DECE3A85-3F6E-C13C-7EF7-D7AE29D2D74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4500000">
              <a:off x="6362904" y="2768823"/>
              <a:ext cx="2054667" cy="1516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 name="Pentagon 10">
            <a:extLst>
              <a:ext uri="{FF2B5EF4-FFF2-40B4-BE49-F238E27FC236}">
                <a16:creationId xmlns:a16="http://schemas.microsoft.com/office/drawing/2014/main" id="{BA227B13-D245-4560-8BA6-C90F346B4040}"/>
              </a:ext>
            </a:extLst>
          </p:cNvPr>
          <p:cNvSpPr/>
          <p:nvPr/>
        </p:nvSpPr>
        <p:spPr>
          <a:xfrm>
            <a:off x="2279650" y="1916113"/>
            <a:ext cx="1836738" cy="392112"/>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anchor="ctr"/>
          <a:lstStyle/>
          <a:p>
            <a:pPr>
              <a:defRPr/>
            </a:pPr>
            <a:r>
              <a:rPr lang="en-GB" dirty="0">
                <a:solidFill>
                  <a:schemeClr val="bg1"/>
                </a:solidFill>
              </a:rPr>
              <a:t>For example: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35;p25">
            <a:extLst>
              <a:ext uri="{FF2B5EF4-FFF2-40B4-BE49-F238E27FC236}">
                <a16:creationId xmlns:a16="http://schemas.microsoft.com/office/drawing/2014/main" id="{CF94AF33-4326-C808-62CB-F6FE3A5CC0BA}"/>
              </a:ext>
            </a:extLst>
          </p:cNvPr>
          <p:cNvSpPr txBox="1">
            <a:spLocks/>
          </p:cNvSpPr>
          <p:nvPr/>
        </p:nvSpPr>
        <p:spPr>
          <a:xfrm>
            <a:off x="175415" y="-3619"/>
            <a:ext cx="11835812" cy="1386767"/>
          </a:xfrm>
          <a:prstGeom prst="rect">
            <a:avLst/>
          </a:prstGeom>
          <a:noFill/>
          <a:ln>
            <a:noFill/>
          </a:ln>
        </p:spPr>
        <p:txBody>
          <a:bodyPr spcFirstLastPara="1" wrap="square" lIns="121900" tIns="121900" rIns="121900" bIns="121900" anchor="t" anchorCtr="0">
            <a:normAutofit lnSpcReduction="10000"/>
          </a:bodyPr>
          <a:lstStyle>
            <a:defPPr marR="0" lvl="0" algn="l" rtl="0">
              <a:lnSpc>
                <a:spcPct val="100000"/>
              </a:lnSpc>
              <a:spcBef>
                <a:spcPts val="0"/>
              </a:spcBef>
              <a:spcAft>
                <a:spcPts val="0"/>
              </a:spcAft>
            </a:defPPr>
            <a:lvl1pPr marL="609585" marR="0" lvl="0" indent="-457189"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1219170" marR="0" lvl="1"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828754" marR="0" lvl="2"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2438339" marR="0" lvl="3"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3047924" marR="0" lvl="4"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3657509" marR="0" lvl="5"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4267093" marR="0" lvl="6"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4876678" marR="0" lvl="7"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5486263" marR="0" lvl="8"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pPr marL="0" indent="0" algn="r">
              <a:buFont typeface="Arial"/>
              <a:buNone/>
            </a:pPr>
            <a:endParaRPr lang="en" sz="2000" u="sng" kern="0">
              <a:solidFill>
                <a:schemeClr val="tx1"/>
              </a:solidFill>
              <a:latin typeface="Comic Sans MS"/>
            </a:endParaRPr>
          </a:p>
          <a:p>
            <a:pPr marL="0" indent="0">
              <a:lnSpc>
                <a:spcPct val="114999"/>
              </a:lnSpc>
              <a:buNone/>
            </a:pPr>
            <a:r>
              <a:rPr lang="en" sz="2000" u="sng" kern="0">
                <a:solidFill>
                  <a:schemeClr val="tx1"/>
                </a:solidFill>
                <a:latin typeface="Comic Sans MS"/>
              </a:rPr>
              <a:t>TBAT: revise terms obtuse, acute and reflex angles, perpendicular and parallel sides.</a:t>
            </a:r>
          </a:p>
          <a:p>
            <a:pPr marL="0" indent="0">
              <a:lnSpc>
                <a:spcPct val="114999"/>
              </a:lnSpc>
              <a:buNone/>
            </a:pPr>
            <a:r>
              <a:rPr lang="en" sz="2800" b="1" u="sng" kern="0">
                <a:solidFill>
                  <a:srgbClr val="FF0000"/>
                </a:solidFill>
                <a:latin typeface="Comic Sans MS"/>
              </a:rPr>
              <a:t>Whiteboard work:</a:t>
            </a:r>
          </a:p>
        </p:txBody>
      </p:sp>
      <p:sp>
        <p:nvSpPr>
          <p:cNvPr id="6" name="TextBox 5">
            <a:extLst>
              <a:ext uri="{FF2B5EF4-FFF2-40B4-BE49-F238E27FC236}">
                <a16:creationId xmlns:a16="http://schemas.microsoft.com/office/drawing/2014/main" id="{921CD197-2230-8DE4-24CD-A6C174BD9FF5}"/>
              </a:ext>
            </a:extLst>
          </p:cNvPr>
          <p:cNvSpPr txBox="1"/>
          <p:nvPr/>
        </p:nvSpPr>
        <p:spPr>
          <a:xfrm>
            <a:off x="163285" y="1571006"/>
            <a:ext cx="1186295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a:latin typeface="Comic Sans MS"/>
                <a:ea typeface="+mn-lt"/>
                <a:cs typeface="+mn-lt"/>
              </a:rPr>
              <a:t>Which of these are parallel lines?</a:t>
            </a:r>
            <a:endParaRPr lang="en-US">
              <a:latin typeface="Comic Sans MS"/>
            </a:endParaRPr>
          </a:p>
        </p:txBody>
      </p:sp>
      <p:pic>
        <p:nvPicPr>
          <p:cNvPr id="2" name="Picture 3" descr="A picture containing text, antenna&#10;&#10;Description automatically generated">
            <a:extLst>
              <a:ext uri="{FF2B5EF4-FFF2-40B4-BE49-F238E27FC236}">
                <a16:creationId xmlns:a16="http://schemas.microsoft.com/office/drawing/2014/main" id="{61FF86B8-E320-3262-28D9-D5ED2F35564E}"/>
              </a:ext>
            </a:extLst>
          </p:cNvPr>
          <p:cNvPicPr>
            <a:picLocks noChangeAspect="1"/>
          </p:cNvPicPr>
          <p:nvPr/>
        </p:nvPicPr>
        <p:blipFill>
          <a:blip r:embed="rId2"/>
          <a:stretch>
            <a:fillRect/>
          </a:stretch>
        </p:blipFill>
        <p:spPr>
          <a:xfrm>
            <a:off x="2247900" y="2095918"/>
            <a:ext cx="7707405" cy="4548753"/>
          </a:xfrm>
          <a:prstGeom prst="rect">
            <a:avLst/>
          </a:prstGeom>
        </p:spPr>
      </p:pic>
    </p:spTree>
    <p:extLst>
      <p:ext uri="{BB962C8B-B14F-4D97-AF65-F5344CB8AC3E}">
        <p14:creationId xmlns:p14="http://schemas.microsoft.com/office/powerpoint/2010/main" val="33818014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35;p25">
            <a:extLst>
              <a:ext uri="{FF2B5EF4-FFF2-40B4-BE49-F238E27FC236}">
                <a16:creationId xmlns:a16="http://schemas.microsoft.com/office/drawing/2014/main" id="{CF94AF33-4326-C808-62CB-F6FE3A5CC0BA}"/>
              </a:ext>
            </a:extLst>
          </p:cNvPr>
          <p:cNvSpPr txBox="1">
            <a:spLocks/>
          </p:cNvSpPr>
          <p:nvPr/>
        </p:nvSpPr>
        <p:spPr>
          <a:xfrm>
            <a:off x="175415" y="-3619"/>
            <a:ext cx="11835812" cy="1386767"/>
          </a:xfrm>
          <a:prstGeom prst="rect">
            <a:avLst/>
          </a:prstGeom>
          <a:noFill/>
          <a:ln>
            <a:noFill/>
          </a:ln>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L="609585" marR="0" lvl="0" indent="-457189"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1219170" marR="0" lvl="1"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828754" marR="0" lvl="2"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2438339" marR="0" lvl="3"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3047924" marR="0" lvl="4"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3657509" marR="0" lvl="5"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4267093" marR="0" lvl="6"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4876678" marR="0" lvl="7"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5486263" marR="0" lvl="8"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pPr marL="0" indent="0" algn="r">
              <a:buFont typeface="Arial"/>
              <a:buNone/>
            </a:pPr>
            <a:endParaRPr lang="en" sz="2000" u="sng" kern="0">
              <a:solidFill>
                <a:schemeClr val="tx1"/>
              </a:solidFill>
              <a:latin typeface="Comic Sans MS"/>
            </a:endParaRPr>
          </a:p>
          <a:p>
            <a:pPr marL="0" indent="0">
              <a:lnSpc>
                <a:spcPct val="114999"/>
              </a:lnSpc>
              <a:buNone/>
            </a:pPr>
            <a:r>
              <a:rPr lang="en" sz="2000" u="sng" kern="0">
                <a:solidFill>
                  <a:schemeClr val="tx1"/>
                </a:solidFill>
                <a:latin typeface="Comic Sans MS"/>
              </a:rPr>
              <a:t>TBAT: revise terms obtuse, acute and reflex angles, perpendicular and parallel sides.</a:t>
            </a:r>
          </a:p>
        </p:txBody>
      </p:sp>
      <p:sp>
        <p:nvSpPr>
          <p:cNvPr id="6" name="TextBox 5">
            <a:extLst>
              <a:ext uri="{FF2B5EF4-FFF2-40B4-BE49-F238E27FC236}">
                <a16:creationId xmlns:a16="http://schemas.microsoft.com/office/drawing/2014/main" id="{921CD197-2230-8DE4-24CD-A6C174BD9FF5}"/>
              </a:ext>
            </a:extLst>
          </p:cNvPr>
          <p:cNvSpPr txBox="1"/>
          <p:nvPr/>
        </p:nvSpPr>
        <p:spPr>
          <a:xfrm>
            <a:off x="163285" y="1571006"/>
            <a:ext cx="11862954"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a:latin typeface="Comic Sans MS"/>
                <a:ea typeface="+mn-lt"/>
                <a:cs typeface="+mn-lt"/>
              </a:rPr>
              <a:t>Which of these lines can be joined to the line below to create a pair of perpendicular lines?</a:t>
            </a:r>
            <a:endParaRPr lang="en-US">
              <a:latin typeface="Comic Sans MS"/>
            </a:endParaRPr>
          </a:p>
        </p:txBody>
      </p:sp>
      <p:pic>
        <p:nvPicPr>
          <p:cNvPr id="3" name="Picture 3">
            <a:extLst>
              <a:ext uri="{FF2B5EF4-FFF2-40B4-BE49-F238E27FC236}">
                <a16:creationId xmlns:a16="http://schemas.microsoft.com/office/drawing/2014/main" id="{799161C8-58BA-2E39-DE9E-5997DF082A5A}"/>
              </a:ext>
            </a:extLst>
          </p:cNvPr>
          <p:cNvPicPr>
            <a:picLocks noChangeAspect="1"/>
          </p:cNvPicPr>
          <p:nvPr/>
        </p:nvPicPr>
        <p:blipFill>
          <a:blip r:embed="rId2"/>
          <a:stretch>
            <a:fillRect/>
          </a:stretch>
        </p:blipFill>
        <p:spPr>
          <a:xfrm>
            <a:off x="1284194" y="2690581"/>
            <a:ext cx="9623611" cy="3785249"/>
          </a:xfrm>
          <a:prstGeom prst="rect">
            <a:avLst/>
          </a:prstGeom>
        </p:spPr>
      </p:pic>
    </p:spTree>
    <p:extLst>
      <p:ext uri="{BB962C8B-B14F-4D97-AF65-F5344CB8AC3E}">
        <p14:creationId xmlns:p14="http://schemas.microsoft.com/office/powerpoint/2010/main" val="14117819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42E77-76C7-BC07-8A28-45C9C11B0B2B}"/>
              </a:ext>
            </a:extLst>
          </p:cNvPr>
          <p:cNvSpPr>
            <a:spLocks noGrp="1"/>
          </p:cNvSpPr>
          <p:nvPr>
            <p:ph type="title"/>
          </p:nvPr>
        </p:nvSpPr>
        <p:spPr/>
        <p:txBody>
          <a:bodyPr/>
          <a:lstStyle/>
          <a:p>
            <a:r>
              <a:rPr lang="en-GB" sz="3200" dirty="0"/>
              <a:t>Activity: How many parallel and perpendicular lines can you identify? </a:t>
            </a:r>
          </a:p>
        </p:txBody>
      </p:sp>
      <p:pic>
        <p:nvPicPr>
          <p:cNvPr id="3" name="Picture 2">
            <a:extLst>
              <a:ext uri="{FF2B5EF4-FFF2-40B4-BE49-F238E27FC236}">
                <a16:creationId xmlns:a16="http://schemas.microsoft.com/office/drawing/2014/main" id="{B69EEE54-A598-BB88-B456-674D00278761}"/>
              </a:ext>
            </a:extLst>
          </p:cNvPr>
          <p:cNvPicPr>
            <a:picLocks noChangeAspect="1"/>
          </p:cNvPicPr>
          <p:nvPr/>
        </p:nvPicPr>
        <p:blipFill>
          <a:blip r:embed="rId2"/>
          <a:stretch>
            <a:fillRect/>
          </a:stretch>
        </p:blipFill>
        <p:spPr>
          <a:xfrm>
            <a:off x="3962400" y="2322813"/>
            <a:ext cx="4267200" cy="4210050"/>
          </a:xfrm>
          <a:prstGeom prst="rect">
            <a:avLst/>
          </a:prstGeom>
        </p:spPr>
      </p:pic>
    </p:spTree>
    <p:extLst>
      <p:ext uri="{BB962C8B-B14F-4D97-AF65-F5344CB8AC3E}">
        <p14:creationId xmlns:p14="http://schemas.microsoft.com/office/powerpoint/2010/main" val="34946819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CD4034D-CD51-90DD-1656-512D591CA45D}"/>
              </a:ext>
            </a:extLst>
          </p:cNvPr>
          <p:cNvSpPr txBox="1"/>
          <p:nvPr/>
        </p:nvSpPr>
        <p:spPr>
          <a:xfrm>
            <a:off x="114986" y="3982836"/>
            <a:ext cx="839114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Which lines need arrows to share that they are parallel?</a:t>
            </a:r>
          </a:p>
        </p:txBody>
      </p:sp>
      <p:pic>
        <p:nvPicPr>
          <p:cNvPr id="6" name="Picture 9" descr="A blue line with white text&#10;&#10;AI-generated content may be incorrect.">
            <a:extLst>
              <a:ext uri="{FF2B5EF4-FFF2-40B4-BE49-F238E27FC236}">
                <a16:creationId xmlns:a16="http://schemas.microsoft.com/office/drawing/2014/main" id="{BCAF58FA-739E-79B7-8755-33B9BB2B03CE}"/>
              </a:ext>
            </a:extLst>
          </p:cNvPr>
          <p:cNvPicPr>
            <a:picLocks noChangeAspect="1"/>
          </p:cNvPicPr>
          <p:nvPr/>
        </p:nvPicPr>
        <p:blipFill>
          <a:blip r:embed="rId2"/>
          <a:stretch>
            <a:fillRect/>
          </a:stretch>
        </p:blipFill>
        <p:spPr>
          <a:xfrm>
            <a:off x="8357528" y="2532661"/>
            <a:ext cx="3715026" cy="2743752"/>
          </a:xfrm>
          <a:prstGeom prst="rect">
            <a:avLst/>
          </a:prstGeom>
        </p:spPr>
      </p:pic>
      <p:pic>
        <p:nvPicPr>
          <p:cNvPr id="8" name="Picture 8" descr="Table&#10;&#10;Description automatically generated">
            <a:extLst>
              <a:ext uri="{FF2B5EF4-FFF2-40B4-BE49-F238E27FC236}">
                <a16:creationId xmlns:a16="http://schemas.microsoft.com/office/drawing/2014/main" id="{F1281D73-E6D4-F969-DCE5-043505E536DD}"/>
              </a:ext>
            </a:extLst>
          </p:cNvPr>
          <p:cNvPicPr>
            <a:picLocks noChangeAspect="1"/>
          </p:cNvPicPr>
          <p:nvPr/>
        </p:nvPicPr>
        <p:blipFill>
          <a:blip r:embed="rId3"/>
          <a:stretch>
            <a:fillRect/>
          </a:stretch>
        </p:blipFill>
        <p:spPr>
          <a:xfrm>
            <a:off x="118849" y="645792"/>
            <a:ext cx="5309346" cy="1001150"/>
          </a:xfrm>
          <a:prstGeom prst="rect">
            <a:avLst/>
          </a:prstGeom>
        </p:spPr>
      </p:pic>
      <p:pic>
        <p:nvPicPr>
          <p:cNvPr id="10" name="Picture 3" descr="Table&#10;&#10;Description automatically generated">
            <a:extLst>
              <a:ext uri="{FF2B5EF4-FFF2-40B4-BE49-F238E27FC236}">
                <a16:creationId xmlns:a16="http://schemas.microsoft.com/office/drawing/2014/main" id="{5B7AC6E0-1073-C1D1-F49E-5E154B5CCC08}"/>
              </a:ext>
            </a:extLst>
          </p:cNvPr>
          <p:cNvPicPr>
            <a:picLocks noChangeAspect="1"/>
          </p:cNvPicPr>
          <p:nvPr/>
        </p:nvPicPr>
        <p:blipFill>
          <a:blip r:embed="rId4"/>
          <a:stretch>
            <a:fillRect/>
          </a:stretch>
        </p:blipFill>
        <p:spPr>
          <a:xfrm>
            <a:off x="116025" y="995105"/>
            <a:ext cx="5264523" cy="3064758"/>
          </a:xfrm>
          <a:prstGeom prst="rect">
            <a:avLst/>
          </a:prstGeom>
        </p:spPr>
      </p:pic>
      <p:pic>
        <p:nvPicPr>
          <p:cNvPr id="11" name="Picture 10" descr="A two rectangles on a dot board&#10;&#10;AI-generated content may be incorrect.">
            <a:extLst>
              <a:ext uri="{FF2B5EF4-FFF2-40B4-BE49-F238E27FC236}">
                <a16:creationId xmlns:a16="http://schemas.microsoft.com/office/drawing/2014/main" id="{6A29AEED-8839-A72B-C2D3-0769CCF77DC2}"/>
              </a:ext>
            </a:extLst>
          </p:cNvPr>
          <p:cNvPicPr>
            <a:picLocks noChangeAspect="1"/>
          </p:cNvPicPr>
          <p:nvPr/>
        </p:nvPicPr>
        <p:blipFill>
          <a:blip r:embed="rId5"/>
          <a:stretch>
            <a:fillRect/>
          </a:stretch>
        </p:blipFill>
        <p:spPr>
          <a:xfrm>
            <a:off x="6247111" y="-516"/>
            <a:ext cx="5824667" cy="2297328"/>
          </a:xfrm>
          <a:prstGeom prst="rect">
            <a:avLst/>
          </a:prstGeom>
        </p:spPr>
      </p:pic>
      <p:sp>
        <p:nvSpPr>
          <p:cNvPr id="7" name="TextBox 6">
            <a:extLst>
              <a:ext uri="{FF2B5EF4-FFF2-40B4-BE49-F238E27FC236}">
                <a16:creationId xmlns:a16="http://schemas.microsoft.com/office/drawing/2014/main" id="{F6329606-54C6-AD33-BB63-7A23493B7F37}"/>
              </a:ext>
            </a:extLst>
          </p:cNvPr>
          <p:cNvSpPr txBox="1"/>
          <p:nvPr/>
        </p:nvSpPr>
        <p:spPr>
          <a:xfrm>
            <a:off x="152422" y="-2188"/>
            <a:ext cx="519545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a:latin typeface="Comic Sans MS"/>
                <a:cs typeface="Arial"/>
              </a:rPr>
              <a:t>Sort these angles, based on their size, into acute or obtuse angles. </a:t>
            </a:r>
            <a:endParaRPr lang="en-GB" sz="2000">
              <a:latin typeface="Comic Sans MS"/>
            </a:endParaRPr>
          </a:p>
        </p:txBody>
      </p:sp>
      <p:pic>
        <p:nvPicPr>
          <p:cNvPr id="9" name="Picture 8">
            <a:extLst>
              <a:ext uri="{FF2B5EF4-FFF2-40B4-BE49-F238E27FC236}">
                <a16:creationId xmlns:a16="http://schemas.microsoft.com/office/drawing/2014/main" id="{D46D65DE-DDA9-3018-937C-6E7DB0773B6A}"/>
              </a:ext>
            </a:extLst>
          </p:cNvPr>
          <p:cNvPicPr>
            <a:picLocks noChangeAspect="1"/>
          </p:cNvPicPr>
          <p:nvPr/>
        </p:nvPicPr>
        <p:blipFill>
          <a:blip r:embed="rId6"/>
          <a:stretch>
            <a:fillRect/>
          </a:stretch>
        </p:blipFill>
        <p:spPr>
          <a:xfrm>
            <a:off x="115404" y="5139221"/>
            <a:ext cx="7245627" cy="1206777"/>
          </a:xfrm>
          <a:prstGeom prst="rect">
            <a:avLst/>
          </a:prstGeom>
        </p:spPr>
      </p:pic>
    </p:spTree>
    <p:extLst>
      <p:ext uri="{BB962C8B-B14F-4D97-AF65-F5344CB8AC3E}">
        <p14:creationId xmlns:p14="http://schemas.microsoft.com/office/powerpoint/2010/main" val="26438150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06F8F-E100-D0A2-9536-CBB4131C119B}"/>
              </a:ext>
            </a:extLst>
          </p:cNvPr>
          <p:cNvSpPr>
            <a:spLocks noGrp="1"/>
          </p:cNvSpPr>
          <p:nvPr>
            <p:ph type="title"/>
          </p:nvPr>
        </p:nvSpPr>
        <p:spPr>
          <a:xfrm>
            <a:off x="341840" y="3329254"/>
            <a:ext cx="11164329" cy="1325563"/>
          </a:xfrm>
        </p:spPr>
        <p:txBody>
          <a:bodyPr>
            <a:normAutofit fontScale="90000"/>
          </a:bodyPr>
          <a:lstStyle/>
          <a:p>
            <a:r>
              <a:rPr lang="en-GB">
                <a:ea typeface="+mj-lt"/>
                <a:cs typeface="+mj-lt"/>
              </a:rPr>
              <a:t>Challenge:</a:t>
            </a:r>
            <a:br>
              <a:rPr lang="en-GB">
                <a:ea typeface="+mj-lt"/>
                <a:cs typeface="+mj-lt"/>
              </a:rPr>
            </a:br>
            <a:br>
              <a:rPr lang="en-GB">
                <a:ea typeface="+mj-lt"/>
                <a:cs typeface="+mj-lt"/>
              </a:rPr>
            </a:br>
            <a:br>
              <a:rPr lang="en-GB">
                <a:ea typeface="+mj-lt"/>
                <a:cs typeface="+mj-lt"/>
              </a:rPr>
            </a:br>
            <a:r>
              <a:rPr lang="en-GB">
                <a:ea typeface="+mj-lt"/>
                <a:cs typeface="+mj-lt"/>
              </a:rPr>
              <a:t>Mastery:</a:t>
            </a:r>
            <a:br>
              <a:rPr lang="en-GB">
                <a:ea typeface="+mj-lt"/>
                <a:cs typeface="+mj-lt"/>
              </a:rPr>
            </a:br>
            <a:r>
              <a:rPr lang="en-GB">
                <a:ea typeface="+mj-lt"/>
                <a:cs typeface="+mj-lt"/>
              </a:rPr>
              <a:t>True or false?</a:t>
            </a:r>
            <a:br>
              <a:rPr lang="en-GB">
                <a:ea typeface="+mj-lt"/>
                <a:cs typeface="+mj-lt"/>
              </a:rPr>
            </a:br>
            <a:r>
              <a:rPr lang="en-GB">
                <a:ea typeface="+mj-lt"/>
                <a:cs typeface="+mj-lt"/>
              </a:rPr>
              <a:t> A horizontal line is always at right angles with a vertical line. </a:t>
            </a:r>
            <a:br>
              <a:rPr lang="en-GB">
                <a:ea typeface="+mj-lt"/>
                <a:cs typeface="+mj-lt"/>
              </a:rPr>
            </a:br>
            <a:r>
              <a:rPr lang="en-GB">
                <a:ea typeface="+mj-lt"/>
                <a:cs typeface="+mj-lt"/>
              </a:rPr>
              <a:t>All shapes with 2 pairs of parallel lines are rectangles. </a:t>
            </a:r>
            <a:br>
              <a:rPr lang="en-GB">
                <a:ea typeface="+mj-lt"/>
                <a:cs typeface="+mj-lt"/>
              </a:rPr>
            </a:br>
            <a:r>
              <a:rPr lang="en-GB">
                <a:ea typeface="+mj-lt"/>
                <a:cs typeface="+mj-lt"/>
              </a:rPr>
              <a:t>A pair of perpendicular lines must be horizontal and vertical.</a:t>
            </a:r>
          </a:p>
        </p:txBody>
      </p:sp>
      <p:pic>
        <p:nvPicPr>
          <p:cNvPr id="4" name="Picture 3" descr="A graph with lines and words&#10;&#10;AI-generated content may be incorrect.">
            <a:extLst>
              <a:ext uri="{FF2B5EF4-FFF2-40B4-BE49-F238E27FC236}">
                <a16:creationId xmlns:a16="http://schemas.microsoft.com/office/drawing/2014/main" id="{708B0474-7054-684E-AFA6-043CE54BF7F3}"/>
              </a:ext>
            </a:extLst>
          </p:cNvPr>
          <p:cNvPicPr>
            <a:picLocks noChangeAspect="1"/>
          </p:cNvPicPr>
          <p:nvPr/>
        </p:nvPicPr>
        <p:blipFill>
          <a:blip r:embed="rId2"/>
          <a:stretch>
            <a:fillRect/>
          </a:stretch>
        </p:blipFill>
        <p:spPr>
          <a:xfrm>
            <a:off x="3247442" y="436065"/>
            <a:ext cx="4204902" cy="2303763"/>
          </a:xfrm>
          <a:prstGeom prst="rect">
            <a:avLst/>
          </a:prstGeom>
        </p:spPr>
      </p:pic>
    </p:spTree>
    <p:extLst>
      <p:ext uri="{BB962C8B-B14F-4D97-AF65-F5344CB8AC3E}">
        <p14:creationId xmlns:p14="http://schemas.microsoft.com/office/powerpoint/2010/main" val="27973015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C606B5-4C13-44CC-2C00-6F6F2ABF5A4E}"/>
              </a:ext>
            </a:extLst>
          </p:cNvPr>
          <p:cNvPicPr>
            <a:picLocks noChangeAspect="1"/>
          </p:cNvPicPr>
          <p:nvPr/>
        </p:nvPicPr>
        <p:blipFill>
          <a:blip r:embed="rId2"/>
          <a:stretch>
            <a:fillRect/>
          </a:stretch>
        </p:blipFill>
        <p:spPr>
          <a:xfrm>
            <a:off x="1066731" y="3238500"/>
            <a:ext cx="3476625" cy="381000"/>
          </a:xfrm>
          <a:prstGeom prst="rect">
            <a:avLst/>
          </a:prstGeom>
        </p:spPr>
      </p:pic>
      <p:pic>
        <p:nvPicPr>
          <p:cNvPr id="4" name="Picture 3" descr="A close-up of a guitar chord&#10;&#10;AI-generated content may be incorrect.">
            <a:extLst>
              <a:ext uri="{FF2B5EF4-FFF2-40B4-BE49-F238E27FC236}">
                <a16:creationId xmlns:a16="http://schemas.microsoft.com/office/drawing/2014/main" id="{A15ECBAB-666D-FB5C-A56B-F349C8340120}"/>
              </a:ext>
            </a:extLst>
          </p:cNvPr>
          <p:cNvPicPr>
            <a:picLocks noChangeAspect="1"/>
          </p:cNvPicPr>
          <p:nvPr/>
        </p:nvPicPr>
        <p:blipFill>
          <a:blip r:embed="rId3"/>
          <a:stretch>
            <a:fillRect/>
          </a:stretch>
        </p:blipFill>
        <p:spPr>
          <a:xfrm>
            <a:off x="1065005" y="1619732"/>
            <a:ext cx="6572250" cy="923925"/>
          </a:xfrm>
          <a:prstGeom prst="rect">
            <a:avLst/>
          </a:prstGeom>
        </p:spPr>
      </p:pic>
    </p:spTree>
    <p:extLst>
      <p:ext uri="{BB962C8B-B14F-4D97-AF65-F5344CB8AC3E}">
        <p14:creationId xmlns:p14="http://schemas.microsoft.com/office/powerpoint/2010/main" val="17944776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FA22E-C382-947D-0D94-8DCB70B7A35C}"/>
              </a:ext>
            </a:extLst>
          </p:cNvPr>
          <p:cNvSpPr>
            <a:spLocks noGrp="1"/>
          </p:cNvSpPr>
          <p:nvPr>
            <p:ph type="title"/>
          </p:nvPr>
        </p:nvSpPr>
        <p:spPr>
          <a:xfrm>
            <a:off x="587542" y="-246480"/>
            <a:ext cx="10515600" cy="1325563"/>
          </a:xfrm>
        </p:spPr>
        <p:txBody>
          <a:bodyPr/>
          <a:lstStyle/>
          <a:p>
            <a:r>
              <a:rPr lang="en-GB" sz="2800" u="sng">
                <a:cs typeface="Calibri Light"/>
              </a:rPr>
              <a:t>Wednesday 26th February</a:t>
            </a:r>
            <a:br>
              <a:rPr lang="en-GB" u="sng">
                <a:cs typeface="Calibri Light"/>
              </a:rPr>
            </a:br>
            <a:r>
              <a:rPr lang="en-GB" u="sng">
                <a:cs typeface="Calibri Light"/>
              </a:rPr>
              <a:t>TBAT- develop my understanding of cohesion.</a:t>
            </a:r>
            <a:endParaRPr lang="en-GB" u="sng"/>
          </a:p>
        </p:txBody>
      </p:sp>
      <p:pic>
        <p:nvPicPr>
          <p:cNvPr id="3" name="Picture 2" descr="A screen shot of a cell phone&#10;&#10;Description automatically generated">
            <a:extLst>
              <a:ext uri="{FF2B5EF4-FFF2-40B4-BE49-F238E27FC236}">
                <a16:creationId xmlns:a16="http://schemas.microsoft.com/office/drawing/2014/main" id="{A3975548-A66E-FC9A-1966-1A1F72AED4E7}"/>
              </a:ext>
            </a:extLst>
          </p:cNvPr>
          <p:cNvPicPr>
            <a:picLocks noChangeAspect="1"/>
          </p:cNvPicPr>
          <p:nvPr/>
        </p:nvPicPr>
        <p:blipFill>
          <a:blip r:embed="rId2"/>
          <a:stretch>
            <a:fillRect/>
          </a:stretch>
        </p:blipFill>
        <p:spPr>
          <a:xfrm>
            <a:off x="287473" y="1833046"/>
            <a:ext cx="4132112" cy="5109883"/>
          </a:xfrm>
          <a:prstGeom prst="rect">
            <a:avLst/>
          </a:prstGeom>
        </p:spPr>
      </p:pic>
      <p:sp>
        <p:nvSpPr>
          <p:cNvPr id="4" name="TextBox 3">
            <a:extLst>
              <a:ext uri="{FF2B5EF4-FFF2-40B4-BE49-F238E27FC236}">
                <a16:creationId xmlns:a16="http://schemas.microsoft.com/office/drawing/2014/main" id="{84FD8D15-6545-A790-3307-B893EDFE6691}"/>
              </a:ext>
            </a:extLst>
          </p:cNvPr>
          <p:cNvSpPr txBox="1"/>
          <p:nvPr/>
        </p:nvSpPr>
        <p:spPr>
          <a:xfrm>
            <a:off x="198019" y="879808"/>
            <a:ext cx="490257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14350" indent="-514350">
              <a:buAutoNum type="arabicPeriod"/>
            </a:pPr>
            <a:r>
              <a:rPr lang="en-GB" sz="2800" dirty="0">
                <a:cs typeface="Calibri"/>
              </a:rPr>
              <a:t>Write the subordinating conjunctions. </a:t>
            </a:r>
            <a:endParaRPr lang="en-US" dirty="0"/>
          </a:p>
        </p:txBody>
      </p:sp>
      <p:sp>
        <p:nvSpPr>
          <p:cNvPr id="5" name="TextBox 4">
            <a:extLst>
              <a:ext uri="{FF2B5EF4-FFF2-40B4-BE49-F238E27FC236}">
                <a16:creationId xmlns:a16="http://schemas.microsoft.com/office/drawing/2014/main" id="{BEE3790C-CC96-96E5-FEAD-9E486BE212F7}"/>
              </a:ext>
            </a:extLst>
          </p:cNvPr>
          <p:cNvSpPr txBox="1"/>
          <p:nvPr/>
        </p:nvSpPr>
        <p:spPr>
          <a:xfrm>
            <a:off x="5263815" y="1416216"/>
            <a:ext cx="5915526"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cs typeface="Calibri"/>
              </a:rPr>
              <a:t>2. Write the subordinating clause. </a:t>
            </a:r>
          </a:p>
          <a:p>
            <a:endParaRPr lang="en-GB" sz="2800">
              <a:cs typeface="Calibri"/>
            </a:endParaRPr>
          </a:p>
          <a:p>
            <a:r>
              <a:rPr lang="en-GB" sz="2800" i="1" dirty="0">
                <a:cs typeface="Calibri"/>
              </a:rPr>
              <a:t>After she finished kicking Liam, she posed for a photograph. </a:t>
            </a:r>
          </a:p>
          <a:p>
            <a:endParaRPr lang="en-GB" sz="2800">
              <a:cs typeface="Calibri"/>
            </a:endParaRPr>
          </a:p>
          <a:p>
            <a:r>
              <a:rPr lang="en-GB" sz="2800" dirty="0">
                <a:cs typeface="Calibri"/>
              </a:rPr>
              <a:t>3. Add a subordinating clause to the following sentence. </a:t>
            </a:r>
            <a:endParaRPr lang="en-GB" dirty="0"/>
          </a:p>
          <a:p>
            <a:endParaRPr lang="en-GB" sz="2800" i="1" dirty="0">
              <a:cs typeface="Calibri"/>
            </a:endParaRPr>
          </a:p>
          <a:p>
            <a:r>
              <a:rPr lang="en-GB" sz="2800" i="1" dirty="0">
                <a:cs typeface="Calibri"/>
              </a:rPr>
              <a:t>Florida was furious. </a:t>
            </a:r>
          </a:p>
        </p:txBody>
      </p:sp>
    </p:spTree>
    <p:extLst>
      <p:ext uri="{BB962C8B-B14F-4D97-AF65-F5344CB8AC3E}">
        <p14:creationId xmlns:p14="http://schemas.microsoft.com/office/powerpoint/2010/main" val="4798779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27CDC-C73E-7EF1-7A07-75AE4961C6AA}"/>
              </a:ext>
            </a:extLst>
          </p:cNvPr>
          <p:cNvSpPr>
            <a:spLocks noGrp="1"/>
          </p:cNvSpPr>
          <p:nvPr>
            <p:ph type="title"/>
          </p:nvPr>
        </p:nvSpPr>
        <p:spPr>
          <a:xfrm>
            <a:off x="898358" y="2580941"/>
            <a:ext cx="10515600" cy="1325563"/>
          </a:xfrm>
        </p:spPr>
        <p:txBody>
          <a:bodyPr>
            <a:normAutofit fontScale="90000"/>
          </a:bodyPr>
          <a:lstStyle/>
          <a:p>
            <a:r>
              <a:rPr lang="en-GB">
                <a:solidFill>
                  <a:srgbClr val="0070C0"/>
                </a:solidFill>
                <a:cs typeface="Calibri Light"/>
              </a:rPr>
              <a:t>Blue </a:t>
            </a:r>
            <a:br>
              <a:rPr lang="en-GB">
                <a:cs typeface="Calibri Light"/>
              </a:rPr>
            </a:br>
            <a:r>
              <a:rPr lang="en-GB">
                <a:cs typeface="Calibri Light"/>
              </a:rPr>
              <a:t>Why are subheadings used in writing? </a:t>
            </a:r>
            <a:br>
              <a:rPr lang="en-GB">
                <a:cs typeface="Calibri Light"/>
              </a:rPr>
            </a:br>
            <a:br>
              <a:rPr lang="en-GB">
                <a:cs typeface="Calibri Light"/>
              </a:rPr>
            </a:br>
            <a:r>
              <a:rPr lang="en-GB">
                <a:solidFill>
                  <a:schemeClr val="accent6">
                    <a:lumMod val="75000"/>
                  </a:schemeClr>
                </a:solidFill>
                <a:cs typeface="Calibri Light"/>
              </a:rPr>
              <a:t>Green </a:t>
            </a:r>
            <a:br>
              <a:rPr lang="en-GB">
                <a:cs typeface="Calibri Light"/>
              </a:rPr>
            </a:br>
            <a:r>
              <a:rPr lang="en-GB">
                <a:cs typeface="Calibri Light"/>
              </a:rPr>
              <a:t>Writing is organised into paragraphs. Why is this?</a:t>
            </a:r>
            <a:br>
              <a:rPr lang="en-GB">
                <a:cs typeface="Calibri Light"/>
              </a:rPr>
            </a:br>
            <a:br>
              <a:rPr lang="en-GB">
                <a:cs typeface="Calibri Light"/>
              </a:rPr>
            </a:br>
            <a:r>
              <a:rPr lang="en-GB">
                <a:solidFill>
                  <a:srgbClr val="FF0000"/>
                </a:solidFill>
                <a:cs typeface="Calibri Light"/>
              </a:rPr>
              <a:t>Challenge: </a:t>
            </a:r>
            <a:br>
              <a:rPr lang="en-GB">
                <a:cs typeface="Calibri Light"/>
              </a:rPr>
            </a:br>
            <a:r>
              <a:rPr lang="en-GB">
                <a:cs typeface="Calibri Light"/>
              </a:rPr>
              <a:t>Explain what an itinerary is. </a:t>
            </a:r>
          </a:p>
        </p:txBody>
      </p:sp>
    </p:spTree>
    <p:extLst>
      <p:ext uri="{BB962C8B-B14F-4D97-AF65-F5344CB8AC3E}">
        <p14:creationId xmlns:p14="http://schemas.microsoft.com/office/powerpoint/2010/main" val="21088371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8BF13-FB65-4086-E75F-BFCA187A39CA}"/>
              </a:ext>
            </a:extLst>
          </p:cNvPr>
          <p:cNvSpPr>
            <a:spLocks noGrp="1"/>
          </p:cNvSpPr>
          <p:nvPr>
            <p:ph type="title"/>
          </p:nvPr>
        </p:nvSpPr>
        <p:spPr>
          <a:xfrm>
            <a:off x="290882" y="2792673"/>
            <a:ext cx="5376228" cy="1347974"/>
          </a:xfrm>
        </p:spPr>
        <p:txBody>
          <a:bodyPr vert="horz" lIns="91440" tIns="45720" rIns="91440" bIns="45720" rtlCol="0" anchor="ctr">
            <a:noAutofit/>
          </a:bodyPr>
          <a:lstStyle/>
          <a:p>
            <a:r>
              <a:rPr lang="en-GB" sz="2400">
                <a:cs typeface="Calibri Light"/>
              </a:rPr>
              <a:t>Partner Work: </a:t>
            </a:r>
            <a:br>
              <a:rPr lang="en-GB" sz="3200">
                <a:cs typeface="Calibri Light"/>
              </a:rPr>
            </a:br>
            <a:r>
              <a:rPr lang="en-GB" sz="3200">
                <a:cs typeface="Calibri Light"/>
              </a:rPr>
              <a:t>1) Order the events in chronological order.</a:t>
            </a:r>
            <a:br>
              <a:rPr lang="en-GB" sz="3200">
                <a:cs typeface="Calibri Light"/>
              </a:rPr>
            </a:br>
            <a:br>
              <a:rPr lang="en-GB" sz="3200">
                <a:cs typeface="Calibri Light"/>
              </a:rPr>
            </a:br>
            <a:r>
              <a:rPr lang="en-GB" sz="3200">
                <a:cs typeface="Calibri Light"/>
              </a:rPr>
              <a:t> 2) Once you are happy with the order, write a sub-heading for each of the paragraphs. </a:t>
            </a:r>
            <a:br>
              <a:rPr lang="en-GB" sz="3200">
                <a:cs typeface="Calibri Light"/>
              </a:rPr>
            </a:br>
            <a:br>
              <a:rPr lang="en-GB" sz="3200">
                <a:cs typeface="Calibri Light"/>
              </a:rPr>
            </a:br>
            <a:r>
              <a:rPr lang="en-GB" sz="3200">
                <a:solidFill>
                  <a:srgbClr val="FF0000"/>
                </a:solidFill>
                <a:cs typeface="Calibri Light"/>
              </a:rPr>
              <a:t>Challenge: </a:t>
            </a:r>
            <a:r>
              <a:rPr lang="en-GB" sz="3200">
                <a:cs typeface="Calibri Light"/>
              </a:rPr>
              <a:t>What types of words should be used in a sub-heading?</a:t>
            </a:r>
            <a:endParaRPr lang="en-GB" sz="3200"/>
          </a:p>
        </p:txBody>
      </p:sp>
      <p:pic>
        <p:nvPicPr>
          <p:cNvPr id="3" name="Picture 2" descr="A screenshot of a phone&#10;&#10;Description automatically generated">
            <a:extLst>
              <a:ext uri="{FF2B5EF4-FFF2-40B4-BE49-F238E27FC236}">
                <a16:creationId xmlns:a16="http://schemas.microsoft.com/office/drawing/2014/main" id="{F9C0BEEA-A806-C37B-B812-407A4B5ED1C8}"/>
              </a:ext>
            </a:extLst>
          </p:cNvPr>
          <p:cNvPicPr>
            <a:picLocks noChangeAspect="1"/>
          </p:cNvPicPr>
          <p:nvPr/>
        </p:nvPicPr>
        <p:blipFill>
          <a:blip r:embed="rId2"/>
          <a:stretch>
            <a:fillRect/>
          </a:stretch>
        </p:blipFill>
        <p:spPr>
          <a:xfrm>
            <a:off x="6213957" y="-130342"/>
            <a:ext cx="5378824" cy="6858000"/>
          </a:xfrm>
          <a:prstGeom prst="rect">
            <a:avLst/>
          </a:prstGeom>
        </p:spPr>
      </p:pic>
    </p:spTree>
    <p:extLst>
      <p:ext uri="{BB962C8B-B14F-4D97-AF65-F5344CB8AC3E}">
        <p14:creationId xmlns:p14="http://schemas.microsoft.com/office/powerpoint/2010/main" val="42571319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D6A43-F24C-E6B2-DE9B-2E569493BF4D}"/>
              </a:ext>
            </a:extLst>
          </p:cNvPr>
          <p:cNvSpPr>
            <a:spLocks noGrp="1"/>
          </p:cNvSpPr>
          <p:nvPr>
            <p:ph type="title"/>
          </p:nvPr>
        </p:nvSpPr>
        <p:spPr>
          <a:xfrm>
            <a:off x="838200" y="798328"/>
            <a:ext cx="10515600" cy="2057043"/>
          </a:xfrm>
        </p:spPr>
        <p:txBody>
          <a:bodyPr>
            <a:normAutofit fontScale="90000"/>
          </a:bodyPr>
          <a:lstStyle/>
          <a:p>
            <a:r>
              <a:rPr lang="en-GB" dirty="0">
                <a:cs typeface="Calibri Light"/>
              </a:rPr>
              <a:t>Talk partners: What activities may happen at the </a:t>
            </a:r>
            <a:r>
              <a:rPr lang="en-GB" dirty="0">
                <a:latin typeface="Calibri"/>
                <a:cs typeface="Calibri"/>
              </a:rPr>
              <a:t>South Lakeland Activity Centre in Kendal.</a:t>
            </a:r>
            <a:br>
              <a:rPr lang="en-GB" dirty="0">
                <a:latin typeface="Calibri"/>
                <a:ea typeface="Calibri"/>
                <a:cs typeface="Calibri"/>
              </a:rPr>
            </a:br>
            <a:r>
              <a:rPr lang="en-GB" sz="2700" dirty="0">
                <a:ea typeface="+mj-lt"/>
                <a:cs typeface="+mj-lt"/>
                <a:hlinkClick r:id="rId2"/>
              </a:rPr>
              <a:t>-Explore KendalWall</a:t>
            </a:r>
            <a:br>
              <a:rPr lang="en-GB" sz="2700" dirty="0">
                <a:latin typeface="Aptos Display"/>
                <a:cs typeface="Calibri"/>
              </a:rPr>
            </a:br>
            <a:br>
              <a:rPr lang="en-GB" sz="2700" dirty="0">
                <a:cs typeface="Calibri"/>
              </a:rPr>
            </a:br>
            <a:r>
              <a:rPr lang="en-GB" sz="2700" dirty="0">
                <a:ea typeface="+mj-lt"/>
                <a:cs typeface="+mj-lt"/>
                <a:hlinkClick r:id="rId3"/>
              </a:rPr>
              <a:t>- Kingswood and Kingswood Camps outdoor adventures</a:t>
            </a:r>
            <a:br>
              <a:rPr lang="en-GB" sz="2700" dirty="0">
                <a:latin typeface="Aptos Display"/>
                <a:cs typeface="Calibri"/>
              </a:rPr>
            </a:br>
            <a:br>
              <a:rPr lang="en-GB" sz="2700" dirty="0">
                <a:cs typeface="Calibri"/>
              </a:rPr>
            </a:br>
            <a:r>
              <a:rPr lang="en-GB" sz="2700" dirty="0">
                <a:ea typeface="+mj-lt"/>
                <a:cs typeface="+mj-lt"/>
                <a:hlinkClick r:id="rId4"/>
              </a:rPr>
              <a:t>Water Sport Activities | Mendip Activity Centre | Somerset</a:t>
            </a:r>
            <a:br>
              <a:rPr lang="en-GB" b="1" dirty="0">
                <a:latin typeface="Calibri"/>
                <a:cs typeface="Calibri"/>
              </a:rPr>
            </a:br>
            <a:endParaRPr lang="en-GB">
              <a:latin typeface="Calibri"/>
              <a:cs typeface="Calibri"/>
            </a:endParaRPr>
          </a:p>
        </p:txBody>
      </p:sp>
      <p:pic>
        <p:nvPicPr>
          <p:cNvPr id="5" name="Picture 4" descr="A stone building with a green lawn with Kendal Castle in the background&#10;&#10;Description automatically generated">
            <a:extLst>
              <a:ext uri="{FF2B5EF4-FFF2-40B4-BE49-F238E27FC236}">
                <a16:creationId xmlns:a16="http://schemas.microsoft.com/office/drawing/2014/main" id="{7E228DCF-D12E-4E0F-BF00-B0CB286304C7}"/>
              </a:ext>
            </a:extLst>
          </p:cNvPr>
          <p:cNvPicPr>
            <a:picLocks noChangeAspect="1"/>
          </p:cNvPicPr>
          <p:nvPr/>
        </p:nvPicPr>
        <p:blipFill>
          <a:blip r:embed="rId5"/>
          <a:stretch>
            <a:fillRect/>
          </a:stretch>
        </p:blipFill>
        <p:spPr>
          <a:xfrm>
            <a:off x="194099" y="3076792"/>
            <a:ext cx="3797536" cy="2933171"/>
          </a:xfrm>
          <a:prstGeom prst="rect">
            <a:avLst/>
          </a:prstGeom>
        </p:spPr>
      </p:pic>
      <p:pic>
        <p:nvPicPr>
          <p:cNvPr id="6" name="Picture 5" descr="A lake with mountains in the background&#10;&#10;Description automatically generated">
            <a:extLst>
              <a:ext uri="{FF2B5EF4-FFF2-40B4-BE49-F238E27FC236}">
                <a16:creationId xmlns:a16="http://schemas.microsoft.com/office/drawing/2014/main" id="{8A9C5DFF-24C2-8517-E2C7-B12744C2C624}"/>
              </a:ext>
            </a:extLst>
          </p:cNvPr>
          <p:cNvPicPr>
            <a:picLocks noChangeAspect="1"/>
          </p:cNvPicPr>
          <p:nvPr/>
        </p:nvPicPr>
        <p:blipFill>
          <a:blip r:embed="rId6"/>
          <a:stretch>
            <a:fillRect/>
          </a:stretch>
        </p:blipFill>
        <p:spPr>
          <a:xfrm>
            <a:off x="4193386" y="3079743"/>
            <a:ext cx="3797536" cy="2927268"/>
          </a:xfrm>
          <a:prstGeom prst="rect">
            <a:avLst/>
          </a:prstGeom>
        </p:spPr>
      </p:pic>
      <p:pic>
        <p:nvPicPr>
          <p:cNvPr id="4" name="Picture 3" descr="A river with a bridge and houses&#10;&#10;Description automatically generated">
            <a:extLst>
              <a:ext uri="{FF2B5EF4-FFF2-40B4-BE49-F238E27FC236}">
                <a16:creationId xmlns:a16="http://schemas.microsoft.com/office/drawing/2014/main" id="{3EAAE33A-4BE4-FB3F-0420-3F915C3AB024}"/>
              </a:ext>
            </a:extLst>
          </p:cNvPr>
          <p:cNvPicPr>
            <a:picLocks noChangeAspect="1"/>
          </p:cNvPicPr>
          <p:nvPr/>
        </p:nvPicPr>
        <p:blipFill>
          <a:blip r:embed="rId7"/>
          <a:stretch>
            <a:fillRect/>
          </a:stretch>
        </p:blipFill>
        <p:spPr>
          <a:xfrm>
            <a:off x="8192673" y="3221021"/>
            <a:ext cx="3797536" cy="2644712"/>
          </a:xfrm>
          <a:prstGeom prst="rect">
            <a:avLst/>
          </a:prstGeom>
        </p:spPr>
      </p:pic>
    </p:spTree>
    <p:extLst>
      <p:ext uri="{BB962C8B-B14F-4D97-AF65-F5344CB8AC3E}">
        <p14:creationId xmlns:p14="http://schemas.microsoft.com/office/powerpoint/2010/main" val="3429837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answer">
            <a:extLst>
              <a:ext uri="{FF2B5EF4-FFF2-40B4-BE49-F238E27FC236}">
                <a16:creationId xmlns:a16="http://schemas.microsoft.com/office/drawing/2014/main" id="{E4305A59-8277-49C8-846A-63BEFAFD4EDB}"/>
              </a:ext>
            </a:extLst>
          </p:cNvPr>
          <p:cNvSpPr/>
          <p:nvPr/>
        </p:nvSpPr>
        <p:spPr>
          <a:xfrm>
            <a:off x="5302250" y="5438775"/>
            <a:ext cx="1581150" cy="585788"/>
          </a:xfrm>
          <a:prstGeom prst="roundRect">
            <a:avLst>
              <a:gd name="adj" fmla="val 0"/>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b="1" dirty="0"/>
              <a:t>tornado</a:t>
            </a:r>
          </a:p>
        </p:txBody>
      </p:sp>
      <p:sp>
        <p:nvSpPr>
          <p:cNvPr id="37" name="clue">
            <a:extLst>
              <a:ext uri="{FF2B5EF4-FFF2-40B4-BE49-F238E27FC236}">
                <a16:creationId xmlns:a16="http://schemas.microsoft.com/office/drawing/2014/main" id="{2243C26B-7A3B-49D9-903B-0F8644F4C8BD}"/>
              </a:ext>
            </a:extLst>
          </p:cNvPr>
          <p:cNvSpPr/>
          <p:nvPr/>
        </p:nvSpPr>
        <p:spPr>
          <a:xfrm>
            <a:off x="2276475" y="1354139"/>
            <a:ext cx="7632700" cy="585787"/>
          </a:xfrm>
          <a:prstGeom prst="roundRect">
            <a:avLst>
              <a:gd name="adj" fmla="val 0"/>
            </a:avLst>
          </a:prstGeom>
          <a:solidFill>
            <a:srgbClr val="90C7E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The __________ was so strong that Dorothy’s house flew through the air to the land of Oz.</a:t>
            </a:r>
          </a:p>
        </p:txBody>
      </p:sp>
      <p:sp>
        <p:nvSpPr>
          <p:cNvPr id="20" name="Rectangle: Rounded Corners 19">
            <a:extLst>
              <a:ext uri="{FF2B5EF4-FFF2-40B4-BE49-F238E27FC236}">
                <a16:creationId xmlns:a16="http://schemas.microsoft.com/office/drawing/2014/main" id="{30E687CD-B825-4958-9159-6E7A8B43E836}"/>
              </a:ext>
            </a:extLst>
          </p:cNvPr>
          <p:cNvSpPr/>
          <p:nvPr/>
        </p:nvSpPr>
        <p:spPr>
          <a:xfrm>
            <a:off x="2279650" y="661989"/>
            <a:ext cx="7632700" cy="585787"/>
          </a:xfrm>
          <a:prstGeom prst="roundRect">
            <a:avLst>
              <a:gd name="adj" fmla="val 0"/>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a:defRPr/>
            </a:pPr>
            <a:r>
              <a:rPr lang="en-GB" dirty="0"/>
              <a:t>WHITE BOARD WORK</a:t>
            </a:r>
          </a:p>
          <a:p>
            <a:pPr algn="ctr">
              <a:defRPr/>
            </a:pPr>
            <a:r>
              <a:rPr lang="en-GB" dirty="0"/>
              <a:t>Can you work out the mystery ‘or’ word shown in this picture?</a:t>
            </a:r>
          </a:p>
        </p:txBody>
      </p:sp>
      <p:pic>
        <p:nvPicPr>
          <p:cNvPr id="9221" name="Picture 7">
            <a:extLst>
              <a:ext uri="{FF2B5EF4-FFF2-40B4-BE49-F238E27FC236}">
                <a16:creationId xmlns:a16="http://schemas.microsoft.com/office/drawing/2014/main" id="{C79DC77E-5035-6A7B-707C-435510F970F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30700" y="2281238"/>
            <a:ext cx="3524250" cy="280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1">
            <a:extLst>
              <a:ext uri="{FF2B5EF4-FFF2-40B4-BE49-F238E27FC236}">
                <a16:creationId xmlns:a16="http://schemas.microsoft.com/office/drawing/2014/main" id="{D161E5B5-BCC2-4A7B-AC19-00016CBB40E1}"/>
              </a:ext>
            </a:extLst>
          </p:cNvPr>
          <p:cNvSpPr/>
          <p:nvPr/>
        </p:nvSpPr>
        <p:spPr>
          <a:xfrm>
            <a:off x="4332288" y="2284413"/>
            <a:ext cx="1174750" cy="920750"/>
          </a:xfrm>
          <a:prstGeom prst="roundRect">
            <a:avLst>
              <a:gd name="adj" fmla="val 0"/>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800" b="1" dirty="0">
                <a:solidFill>
                  <a:srgbClr val="FFFFFF"/>
                </a:solidFill>
              </a:rPr>
              <a:t>1</a:t>
            </a:r>
            <a:endParaRPr lang="en-GB" sz="2800" dirty="0">
              <a:solidFill>
                <a:srgbClr val="FFFFFF"/>
              </a:solidFill>
            </a:endParaRPr>
          </a:p>
        </p:txBody>
      </p:sp>
      <p:sp>
        <p:nvSpPr>
          <p:cNvPr id="22" name="2">
            <a:extLst>
              <a:ext uri="{FF2B5EF4-FFF2-40B4-BE49-F238E27FC236}">
                <a16:creationId xmlns:a16="http://schemas.microsoft.com/office/drawing/2014/main" id="{FC4857A1-45F6-40C1-8D31-9F23BD2B2416}"/>
              </a:ext>
            </a:extLst>
          </p:cNvPr>
          <p:cNvSpPr/>
          <p:nvPr/>
        </p:nvSpPr>
        <p:spPr>
          <a:xfrm>
            <a:off x="5507038" y="2287588"/>
            <a:ext cx="1174750" cy="919162"/>
          </a:xfrm>
          <a:prstGeom prst="roundRect">
            <a:avLst>
              <a:gd name="adj" fmla="val 0"/>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800" b="1" dirty="0">
                <a:solidFill>
                  <a:srgbClr val="FFFFFF"/>
                </a:solidFill>
              </a:rPr>
              <a:t>2</a:t>
            </a:r>
            <a:endParaRPr lang="en-GB" dirty="0">
              <a:solidFill>
                <a:srgbClr val="FFFFFF"/>
              </a:solidFill>
            </a:endParaRPr>
          </a:p>
        </p:txBody>
      </p:sp>
      <p:sp>
        <p:nvSpPr>
          <p:cNvPr id="23" name="3">
            <a:extLst>
              <a:ext uri="{FF2B5EF4-FFF2-40B4-BE49-F238E27FC236}">
                <a16:creationId xmlns:a16="http://schemas.microsoft.com/office/drawing/2014/main" id="{6D567F3F-0F44-4192-B3AB-DADAE7E371FF}"/>
              </a:ext>
            </a:extLst>
          </p:cNvPr>
          <p:cNvSpPr/>
          <p:nvPr/>
        </p:nvSpPr>
        <p:spPr>
          <a:xfrm>
            <a:off x="6678613" y="2284414"/>
            <a:ext cx="1174750" cy="922337"/>
          </a:xfrm>
          <a:prstGeom prst="roundRect">
            <a:avLst>
              <a:gd name="adj" fmla="val 0"/>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400" b="1" dirty="0">
                <a:solidFill>
                  <a:srgbClr val="FFFFFF"/>
                </a:solidFill>
              </a:rPr>
              <a:t>3</a:t>
            </a:r>
            <a:endParaRPr lang="en-GB" dirty="0">
              <a:solidFill>
                <a:srgbClr val="FFFFFF"/>
              </a:solidFill>
            </a:endParaRPr>
          </a:p>
        </p:txBody>
      </p:sp>
      <p:sp>
        <p:nvSpPr>
          <p:cNvPr id="24" name="4">
            <a:extLst>
              <a:ext uri="{FF2B5EF4-FFF2-40B4-BE49-F238E27FC236}">
                <a16:creationId xmlns:a16="http://schemas.microsoft.com/office/drawing/2014/main" id="{608AC83C-6425-4A20-87FF-1A4A5F62D194}"/>
              </a:ext>
            </a:extLst>
          </p:cNvPr>
          <p:cNvSpPr/>
          <p:nvPr/>
        </p:nvSpPr>
        <p:spPr>
          <a:xfrm>
            <a:off x="4332288" y="3205163"/>
            <a:ext cx="1174750" cy="895350"/>
          </a:xfrm>
          <a:prstGeom prst="roundRect">
            <a:avLst>
              <a:gd name="adj" fmla="val 0"/>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800" b="1" dirty="0">
                <a:solidFill>
                  <a:srgbClr val="FFFFFF"/>
                </a:solidFill>
              </a:rPr>
              <a:t>4</a:t>
            </a:r>
            <a:endParaRPr lang="en-GB" dirty="0">
              <a:solidFill>
                <a:srgbClr val="FFFFFF"/>
              </a:solidFill>
            </a:endParaRPr>
          </a:p>
        </p:txBody>
      </p:sp>
      <p:sp>
        <p:nvSpPr>
          <p:cNvPr id="25" name="5">
            <a:extLst>
              <a:ext uri="{FF2B5EF4-FFF2-40B4-BE49-F238E27FC236}">
                <a16:creationId xmlns:a16="http://schemas.microsoft.com/office/drawing/2014/main" id="{9356F7D2-3F86-4C40-9CDA-8C3DE7F9FC5E}"/>
              </a:ext>
            </a:extLst>
          </p:cNvPr>
          <p:cNvSpPr/>
          <p:nvPr/>
        </p:nvSpPr>
        <p:spPr>
          <a:xfrm>
            <a:off x="5507038" y="3208338"/>
            <a:ext cx="1174750" cy="889000"/>
          </a:xfrm>
          <a:prstGeom prst="roundRect">
            <a:avLst>
              <a:gd name="adj" fmla="val 0"/>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800" b="1" dirty="0">
                <a:solidFill>
                  <a:srgbClr val="FFFFFF"/>
                </a:solidFill>
              </a:rPr>
              <a:t>5</a:t>
            </a:r>
            <a:endParaRPr lang="en-GB" sz="2800" dirty="0">
              <a:solidFill>
                <a:srgbClr val="FFFFFF"/>
              </a:solidFill>
            </a:endParaRPr>
          </a:p>
        </p:txBody>
      </p:sp>
      <p:sp>
        <p:nvSpPr>
          <p:cNvPr id="26" name="6">
            <a:extLst>
              <a:ext uri="{FF2B5EF4-FFF2-40B4-BE49-F238E27FC236}">
                <a16:creationId xmlns:a16="http://schemas.microsoft.com/office/drawing/2014/main" id="{793CA21D-B463-4F53-8328-2A4951F54E0B}"/>
              </a:ext>
            </a:extLst>
          </p:cNvPr>
          <p:cNvSpPr/>
          <p:nvPr/>
        </p:nvSpPr>
        <p:spPr>
          <a:xfrm>
            <a:off x="6678613" y="3205164"/>
            <a:ext cx="1174750" cy="892175"/>
          </a:xfrm>
          <a:prstGeom prst="roundRect">
            <a:avLst>
              <a:gd name="adj" fmla="val 0"/>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800" b="1" dirty="0">
                <a:solidFill>
                  <a:srgbClr val="FFFFFF"/>
                </a:solidFill>
              </a:rPr>
              <a:t>6</a:t>
            </a:r>
            <a:endParaRPr lang="en-GB" sz="2800" dirty="0">
              <a:solidFill>
                <a:srgbClr val="FFFFFF"/>
              </a:solidFill>
            </a:endParaRPr>
          </a:p>
        </p:txBody>
      </p:sp>
      <p:sp>
        <p:nvSpPr>
          <p:cNvPr id="27" name="7">
            <a:extLst>
              <a:ext uri="{FF2B5EF4-FFF2-40B4-BE49-F238E27FC236}">
                <a16:creationId xmlns:a16="http://schemas.microsoft.com/office/drawing/2014/main" id="{E6C65183-1AE8-4643-AC7D-C510CFE8FF73}"/>
              </a:ext>
            </a:extLst>
          </p:cNvPr>
          <p:cNvSpPr/>
          <p:nvPr/>
        </p:nvSpPr>
        <p:spPr>
          <a:xfrm>
            <a:off x="4332288" y="4097338"/>
            <a:ext cx="1174750" cy="1009650"/>
          </a:xfrm>
          <a:prstGeom prst="roundRect">
            <a:avLst>
              <a:gd name="adj" fmla="val 0"/>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800" b="1" dirty="0">
                <a:solidFill>
                  <a:srgbClr val="FFFFFF"/>
                </a:solidFill>
              </a:rPr>
              <a:t>7</a:t>
            </a:r>
            <a:endParaRPr lang="en-GB" dirty="0">
              <a:solidFill>
                <a:srgbClr val="FFFFFF"/>
              </a:solidFill>
            </a:endParaRPr>
          </a:p>
        </p:txBody>
      </p:sp>
      <p:sp>
        <p:nvSpPr>
          <p:cNvPr id="29" name="8">
            <a:extLst>
              <a:ext uri="{FF2B5EF4-FFF2-40B4-BE49-F238E27FC236}">
                <a16:creationId xmlns:a16="http://schemas.microsoft.com/office/drawing/2014/main" id="{6D5D68C1-6B86-4488-A31D-8A5DAA575EBF}"/>
              </a:ext>
            </a:extLst>
          </p:cNvPr>
          <p:cNvSpPr/>
          <p:nvPr/>
        </p:nvSpPr>
        <p:spPr>
          <a:xfrm>
            <a:off x="5507038" y="4097339"/>
            <a:ext cx="1174750" cy="998537"/>
          </a:xfrm>
          <a:prstGeom prst="roundRect">
            <a:avLst>
              <a:gd name="adj" fmla="val 0"/>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400" b="1" dirty="0">
                <a:solidFill>
                  <a:srgbClr val="FFFFFF"/>
                </a:solidFill>
              </a:rPr>
              <a:t>8</a:t>
            </a:r>
            <a:endParaRPr lang="en-GB" dirty="0">
              <a:solidFill>
                <a:srgbClr val="FFFFFF"/>
              </a:solidFill>
            </a:endParaRPr>
          </a:p>
        </p:txBody>
      </p:sp>
      <p:sp>
        <p:nvSpPr>
          <p:cNvPr id="30" name="9">
            <a:extLst>
              <a:ext uri="{FF2B5EF4-FFF2-40B4-BE49-F238E27FC236}">
                <a16:creationId xmlns:a16="http://schemas.microsoft.com/office/drawing/2014/main" id="{B543878D-AAF1-45B8-8304-97A829904C79}"/>
              </a:ext>
            </a:extLst>
          </p:cNvPr>
          <p:cNvSpPr/>
          <p:nvPr/>
        </p:nvSpPr>
        <p:spPr>
          <a:xfrm>
            <a:off x="6681788" y="4100514"/>
            <a:ext cx="1174750" cy="998537"/>
          </a:xfrm>
          <a:prstGeom prst="roundRect">
            <a:avLst>
              <a:gd name="adj" fmla="val 0"/>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800" b="1" dirty="0">
                <a:solidFill>
                  <a:srgbClr val="FFFFFF"/>
                </a:solidFill>
              </a:rPr>
              <a:t>9</a:t>
            </a:r>
            <a:endParaRPr lang="en-GB" sz="2800" dirty="0">
              <a:solidFill>
                <a:srgbClr val="FFFFFF"/>
              </a:solidFill>
            </a:endParaRPr>
          </a:p>
        </p:txBody>
      </p:sp>
      <p:sp>
        <p:nvSpPr>
          <p:cNvPr id="36" name="click for clue">
            <a:extLst>
              <a:ext uri="{FF2B5EF4-FFF2-40B4-BE49-F238E27FC236}">
                <a16:creationId xmlns:a16="http://schemas.microsoft.com/office/drawing/2014/main" id="{83BC1D06-023F-44A1-B448-95F6B664E933}"/>
              </a:ext>
            </a:extLst>
          </p:cNvPr>
          <p:cNvSpPr/>
          <p:nvPr/>
        </p:nvSpPr>
        <p:spPr>
          <a:xfrm>
            <a:off x="2276475" y="1350964"/>
            <a:ext cx="7632700" cy="585787"/>
          </a:xfrm>
          <a:prstGeom prst="roundRect">
            <a:avLst>
              <a:gd name="adj" fmla="val 0"/>
            </a:avLst>
          </a:prstGeom>
          <a:solidFill>
            <a:srgbClr val="90C7E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b="1" dirty="0"/>
              <a:t>Click for clue</a:t>
            </a:r>
          </a:p>
        </p:txBody>
      </p:sp>
      <p:sp>
        <p:nvSpPr>
          <p:cNvPr id="38" name="answer button">
            <a:extLst>
              <a:ext uri="{FF2B5EF4-FFF2-40B4-BE49-F238E27FC236}">
                <a16:creationId xmlns:a16="http://schemas.microsoft.com/office/drawing/2014/main" id="{B4AE2726-8901-41CA-BEB7-CECB7CD365E2}"/>
              </a:ext>
            </a:extLst>
          </p:cNvPr>
          <p:cNvSpPr/>
          <p:nvPr/>
        </p:nvSpPr>
        <p:spPr>
          <a:xfrm>
            <a:off x="5302250" y="5430839"/>
            <a:ext cx="1581150" cy="585787"/>
          </a:xfrm>
          <a:prstGeom prst="roundRect">
            <a:avLst>
              <a:gd name="adj" fmla="val 0"/>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b="1" dirty="0"/>
              <a:t>Answer</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2" restart="whenNotActive" fill="hold" evtFilter="cancelBubble" nodeType="interactiveSeq">
                <p:stCondLst>
                  <p:cond evt="onClick" delay="0">
                    <p:tgtEl>
                      <p:spTgt spid="23"/>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7" restart="whenNotActive" fill="hold" evtFilter="cancelBubble" nodeType="interactiveSeq">
                <p:stCondLst>
                  <p:cond evt="onClick" delay="0">
                    <p:tgtEl>
                      <p:spTgt spid="24"/>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2" restart="whenNotActive" fill="hold" evtFilter="cancelBubble" nodeType="interactiveSeq">
                <p:stCondLst>
                  <p:cond evt="onClick" delay="0">
                    <p:tgtEl>
                      <p:spTgt spid="25"/>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7" restart="whenNotActive" fill="hold" evtFilter="cancelBubble" nodeType="interactiveSeq">
                <p:stCondLst>
                  <p:cond evt="onClick" delay="0">
                    <p:tgtEl>
                      <p:spTgt spid="26"/>
                    </p:tgtEl>
                  </p:cond>
                </p:stCondLst>
                <p:endSync evt="end" delay="0">
                  <p:rtn val="all"/>
                </p:endSync>
                <p:childTnLst>
                  <p:par>
                    <p:cTn id="28" fill="hold" nodeType="clickPar">
                      <p:stCondLst>
                        <p:cond delay="0"/>
                      </p:stCondLst>
                      <p:childTnLst>
                        <p:par>
                          <p:cTn id="29" fill="hold" nodeType="withGroup">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32" restart="whenNotActive" fill="hold" evtFilter="cancelBubble" nodeType="interactiveSeq">
                <p:stCondLst>
                  <p:cond evt="onClick" delay="0">
                    <p:tgtEl>
                      <p:spTgt spid="27"/>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7" restart="whenNotActive" fill="hold" evtFilter="cancelBubble" nodeType="interactiveSeq">
                <p:stCondLst>
                  <p:cond evt="onClick" delay="0">
                    <p:tgtEl>
                      <p:spTgt spid="29"/>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42" restart="whenNotActive" fill="hold" evtFilter="cancelBubble" nodeType="interactiveSeq">
                <p:stCondLst>
                  <p:cond evt="onClick" delay="0">
                    <p:tgtEl>
                      <p:spTgt spid="30"/>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47" restart="whenNotActive" fill="hold" evtFilter="cancelBubble" nodeType="interactiveSeq">
                <p:stCondLst>
                  <p:cond evt="onClick" delay="0">
                    <p:tgtEl>
                      <p:spTgt spid="36"/>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1" presetClass="exit" presetSubtype="0" fill="hold" grpId="0" nodeType="clickEffect">
                                  <p:stCondLst>
                                    <p:cond delay="0"/>
                                  </p:stCondLst>
                                  <p:childTnLst>
                                    <p:set>
                                      <p:cBhvr>
                                        <p:cTn id="51"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52" restart="whenNotActive" fill="hold" evtFilter="cancelBubble" nodeType="interactiveSeq">
                <p:stCondLst>
                  <p:cond evt="onClick" delay="0">
                    <p:tgtEl>
                      <p:spTgt spid="39"/>
                    </p:tgtEl>
                  </p:cond>
                </p:stCondLst>
                <p:endSync evt="end" delay="0">
                  <p:rtn val="all"/>
                </p:endSync>
                <p:childTnLst>
                  <p:par>
                    <p:cTn id="53" fill="hold" nodeType="clickPar">
                      <p:stCondLst>
                        <p:cond delay="0"/>
                      </p:stCondLst>
                      <p:childTnLst>
                        <p:par>
                          <p:cTn id="54" fill="hold" nodeType="withGroup">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57" restart="whenNotActive" fill="hold" evtFilter="cancelBubble" nodeType="interactiveSeq">
                <p:stCondLst>
                  <p:cond evt="onClick" delay="0">
                    <p:tgtEl>
                      <p:spTgt spid="38"/>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1" presetClass="exit" presetSubtype="0" fill="hold" grpId="0" nodeType="clickEffect">
                                  <p:stCondLst>
                                    <p:cond delay="0"/>
                                  </p:stCondLst>
                                  <p:childTnLst>
                                    <p:set>
                                      <p:cBhvr>
                                        <p:cTn id="61"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bldLst>
      <p:bldP spid="39" grpId="0" animBg="1"/>
      <p:bldP spid="9" grpId="0" animBg="1"/>
      <p:bldP spid="22" grpId="0" animBg="1"/>
      <p:bldP spid="23" grpId="0" animBg="1"/>
      <p:bldP spid="24" grpId="0" animBg="1"/>
      <p:bldP spid="25" grpId="0" animBg="1"/>
      <p:bldP spid="26" grpId="0" animBg="1"/>
      <p:bldP spid="27" grpId="0" animBg="1"/>
      <p:bldP spid="29" grpId="0" animBg="1"/>
      <p:bldP spid="30" grpId="0" animBg="1"/>
      <p:bldP spid="36" grpId="0" animBg="1"/>
      <p:bldP spid="3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6B4F6-22AC-41B1-5109-4282AB9C5021}"/>
              </a:ext>
            </a:extLst>
          </p:cNvPr>
          <p:cNvSpPr>
            <a:spLocks noGrp="1"/>
          </p:cNvSpPr>
          <p:nvPr>
            <p:ph type="title"/>
          </p:nvPr>
        </p:nvSpPr>
        <p:spPr>
          <a:xfrm>
            <a:off x="316667" y="3016346"/>
            <a:ext cx="11257547" cy="1325563"/>
          </a:xfrm>
        </p:spPr>
        <p:txBody>
          <a:bodyPr>
            <a:normAutofit fontScale="90000"/>
          </a:bodyPr>
          <a:lstStyle/>
          <a:p>
            <a:r>
              <a:rPr lang="en-GB" sz="2700">
                <a:cs typeface="Calibri Light"/>
              </a:rPr>
              <a:t>Cohesion-Organising information effectively:</a:t>
            </a:r>
            <a:br>
              <a:rPr lang="en-GB" sz="2700">
                <a:cs typeface="Calibri Light"/>
              </a:rPr>
            </a:br>
            <a:r>
              <a:rPr lang="en-GB" sz="2700">
                <a:cs typeface="Calibri Light"/>
              </a:rPr>
              <a:t> </a:t>
            </a:r>
            <a:r>
              <a:rPr lang="en-GB" sz="2700" b="1">
                <a:cs typeface="Calibri Light"/>
              </a:rPr>
              <a:t>Put the following events into chronological order.</a:t>
            </a:r>
            <a:br>
              <a:rPr lang="en-GB" sz="2700" b="1">
                <a:cs typeface="Calibri Light"/>
              </a:rPr>
            </a:br>
            <a:br>
              <a:rPr lang="en-GB" sz="2700">
                <a:cs typeface="Calibri Light"/>
              </a:rPr>
            </a:br>
            <a:r>
              <a:rPr lang="en-GB" sz="3100">
                <a:solidFill>
                  <a:srgbClr val="C00000"/>
                </a:solidFill>
                <a:cs typeface="Calibri Light"/>
              </a:rPr>
              <a:t>1) Once we arrive at the Lakeside Centre, children will have the opportunity to unpack and relax. </a:t>
            </a:r>
            <a:br>
              <a:rPr lang="en-GB" sz="3100">
                <a:cs typeface="Calibri Light"/>
              </a:rPr>
            </a:br>
            <a:r>
              <a:rPr lang="en-GB" sz="3100">
                <a:solidFill>
                  <a:srgbClr val="00B0F0"/>
                </a:solidFill>
                <a:cs typeface="Calibri Light"/>
              </a:rPr>
              <a:t>2) Then (at around midday) we will find a picturesque location to stop for lunch. </a:t>
            </a:r>
            <a:br>
              <a:rPr lang="en-GB" sz="3100">
                <a:cs typeface="Calibri Light"/>
              </a:rPr>
            </a:br>
            <a:r>
              <a:rPr lang="en-GB" sz="3100">
                <a:solidFill>
                  <a:srgbClr val="002060"/>
                </a:solidFill>
                <a:cs typeface="Calibri Light"/>
              </a:rPr>
              <a:t>3) At 11:00am,  we will complete the nature walk whilst also bird watching.  </a:t>
            </a:r>
            <a:br>
              <a:rPr lang="en-GB" sz="3100">
                <a:cs typeface="Calibri Light"/>
              </a:rPr>
            </a:br>
            <a:r>
              <a:rPr lang="en-GB" sz="3100">
                <a:solidFill>
                  <a:schemeClr val="accent6">
                    <a:lumMod val="75000"/>
                  </a:schemeClr>
                </a:solidFill>
                <a:cs typeface="Calibri Light"/>
              </a:rPr>
              <a:t>4) Following this, the children (who I am sure will be very excited by this) will observe the surroundings and complete a piece of artwork to remember the day. </a:t>
            </a:r>
            <a:br>
              <a:rPr lang="en-GB" sz="3100">
                <a:cs typeface="Calibri Light"/>
              </a:rPr>
            </a:br>
            <a:r>
              <a:rPr lang="en-GB" sz="3100">
                <a:solidFill>
                  <a:schemeClr val="accent2">
                    <a:lumMod val="50000"/>
                  </a:schemeClr>
                </a:solidFill>
                <a:cs typeface="Calibri Light"/>
              </a:rPr>
              <a:t>5)  We will meet at the main entrance of the school at 7:00am and be ready to depart by coach at 7:20am. </a:t>
            </a:r>
            <a:br>
              <a:rPr lang="en-GB" sz="3100">
                <a:cs typeface="Calibri Light"/>
              </a:rPr>
            </a:br>
            <a:r>
              <a:rPr lang="en-GB" sz="3100">
                <a:solidFill>
                  <a:srgbClr val="7030A0"/>
                </a:solidFill>
                <a:cs typeface="Calibri Light"/>
              </a:rPr>
              <a:t>6) Day One: 15/4/2024</a:t>
            </a:r>
            <a:br>
              <a:rPr lang="en-GB" sz="3100">
                <a:cs typeface="Calibri Light"/>
              </a:rPr>
            </a:br>
            <a:r>
              <a:rPr lang="en-GB" sz="3100">
                <a:solidFill>
                  <a:srgbClr val="C00000"/>
                </a:solidFill>
                <a:cs typeface="Calibri Light"/>
              </a:rPr>
              <a:t>7) On day one of our fantastic trip, the children will be taking part in a nature walk and an art activity -which will be a surprise task on the day. </a:t>
            </a:r>
            <a:br>
              <a:rPr lang="en-GB">
                <a:cs typeface="Calibri Light"/>
              </a:rPr>
            </a:br>
            <a:endParaRPr lang="en-GB">
              <a:cs typeface="Calibri Light"/>
            </a:endParaRPr>
          </a:p>
        </p:txBody>
      </p:sp>
      <p:sp>
        <p:nvSpPr>
          <p:cNvPr id="3" name="TextBox 2">
            <a:extLst>
              <a:ext uri="{FF2B5EF4-FFF2-40B4-BE49-F238E27FC236}">
                <a16:creationId xmlns:a16="http://schemas.microsoft.com/office/drawing/2014/main" id="{66DE2A6B-F1AA-DB25-379A-9ABFB957E615}"/>
              </a:ext>
            </a:extLst>
          </p:cNvPr>
          <p:cNvSpPr txBox="1"/>
          <p:nvPr/>
        </p:nvSpPr>
        <p:spPr>
          <a:xfrm>
            <a:off x="6717631" y="112795"/>
            <a:ext cx="495049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cs typeface="Calibri"/>
              </a:rPr>
              <a:t>How could we improve the sub-heading?</a:t>
            </a:r>
          </a:p>
          <a:p>
            <a:r>
              <a:rPr lang="en-GB" sz="2400" b="1">
                <a:cs typeface="Calibri"/>
              </a:rPr>
              <a:t>Underline the relative clauses. </a:t>
            </a:r>
            <a:endParaRPr lang="en-GB" b="1">
              <a:cs typeface="Calibri" panose="020F0502020204030204"/>
            </a:endParaRPr>
          </a:p>
        </p:txBody>
      </p:sp>
    </p:spTree>
    <p:extLst>
      <p:ext uri="{BB962C8B-B14F-4D97-AF65-F5344CB8AC3E}">
        <p14:creationId xmlns:p14="http://schemas.microsoft.com/office/powerpoint/2010/main" val="149634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BC23C-602E-1133-067F-585E85FDE5BB}"/>
              </a:ext>
            </a:extLst>
          </p:cNvPr>
          <p:cNvSpPr>
            <a:spLocks noGrp="1"/>
          </p:cNvSpPr>
          <p:nvPr>
            <p:ph type="title"/>
          </p:nvPr>
        </p:nvSpPr>
        <p:spPr>
          <a:xfrm>
            <a:off x="528563" y="2184017"/>
            <a:ext cx="11531207" cy="1325563"/>
          </a:xfrm>
        </p:spPr>
        <p:txBody>
          <a:bodyPr>
            <a:normAutofit fontScale="90000"/>
          </a:bodyPr>
          <a:lstStyle/>
          <a:p>
            <a:r>
              <a:rPr lang="en-GB" sz="3100">
                <a:ea typeface="+mj-lt"/>
                <a:cs typeface="+mj-lt"/>
              </a:rPr>
              <a:t>To prevent Liam's parents from contacting the school, resulting in them immediately discovering the lie, Liam instead promises them a more detailed itinerary. </a:t>
            </a:r>
            <a:br>
              <a:rPr lang="en-GB" sz="4000">
                <a:ea typeface="+mj-lt"/>
                <a:cs typeface="+mj-lt"/>
              </a:rPr>
            </a:br>
            <a:br>
              <a:rPr lang="en-GB">
                <a:ea typeface="+mj-lt"/>
                <a:cs typeface="+mj-lt"/>
              </a:rPr>
            </a:br>
            <a:r>
              <a:rPr lang="en-GB" b="1">
                <a:ea typeface="+mj-lt"/>
                <a:cs typeface="+mj-lt"/>
              </a:rPr>
              <a:t>Say a sentence that tells the reader the four activities that they will complete over the two days. </a:t>
            </a:r>
            <a:br>
              <a:rPr lang="en-GB" b="1">
                <a:ea typeface="+mj-lt"/>
                <a:cs typeface="+mj-lt"/>
              </a:rPr>
            </a:br>
            <a:br>
              <a:rPr lang="en-GB" b="1">
                <a:ea typeface="+mj-lt"/>
                <a:cs typeface="+mj-lt"/>
              </a:rPr>
            </a:br>
            <a:r>
              <a:rPr lang="en-GB" sz="3600">
                <a:solidFill>
                  <a:srgbClr val="FF0000"/>
                </a:solidFill>
                <a:ea typeface="+mj-lt"/>
                <a:cs typeface="+mj-lt"/>
              </a:rPr>
              <a:t>Steps to success:  </a:t>
            </a:r>
            <a:br>
              <a:rPr lang="en-GB" sz="3600">
                <a:solidFill>
                  <a:srgbClr val="FF0000"/>
                </a:solidFill>
                <a:ea typeface="+mj-lt"/>
                <a:cs typeface="+mj-lt"/>
              </a:rPr>
            </a:br>
            <a:r>
              <a:rPr lang="en-GB" sz="3600">
                <a:solidFill>
                  <a:srgbClr val="FF0000"/>
                </a:solidFill>
                <a:ea typeface="+mj-lt"/>
                <a:cs typeface="+mj-lt"/>
              </a:rPr>
              <a:t>adverbial    </a:t>
            </a:r>
            <a:r>
              <a:rPr lang="en-GB" sz="3600">
                <a:solidFill>
                  <a:srgbClr val="7030A0"/>
                </a:solidFill>
                <a:ea typeface="+mj-lt"/>
                <a:cs typeface="+mj-lt"/>
              </a:rPr>
              <a:t>commas in a list</a:t>
            </a:r>
            <a:r>
              <a:rPr lang="en-GB" sz="3600">
                <a:solidFill>
                  <a:srgbClr val="FF0000"/>
                </a:solidFill>
                <a:ea typeface="+mj-lt"/>
                <a:cs typeface="+mj-lt"/>
              </a:rPr>
              <a:t>    </a:t>
            </a:r>
            <a:r>
              <a:rPr lang="en-GB" sz="3600">
                <a:solidFill>
                  <a:srgbClr val="00B050"/>
                </a:solidFill>
                <a:ea typeface="+mj-lt"/>
                <a:cs typeface="+mj-lt"/>
              </a:rPr>
              <a:t>parenthesis for extra information</a:t>
            </a:r>
            <a:br>
              <a:rPr lang="en-GB">
                <a:solidFill>
                  <a:srgbClr val="00B050"/>
                </a:solidFill>
                <a:ea typeface="+mj-lt"/>
                <a:cs typeface="+mj-lt"/>
              </a:rPr>
            </a:br>
            <a:br>
              <a:rPr lang="en-GB">
                <a:ea typeface="+mj-lt"/>
                <a:cs typeface="+mj-lt"/>
              </a:rPr>
            </a:br>
            <a:endParaRPr lang="en-GB">
              <a:cs typeface="Calibri Light"/>
            </a:endParaRPr>
          </a:p>
        </p:txBody>
      </p:sp>
      <p:pic>
        <p:nvPicPr>
          <p:cNvPr id="3" name="Picture 2" descr="A person in a red kayak&#10;&#10;Description automatically generated">
            <a:extLst>
              <a:ext uri="{FF2B5EF4-FFF2-40B4-BE49-F238E27FC236}">
                <a16:creationId xmlns:a16="http://schemas.microsoft.com/office/drawing/2014/main" id="{1CD0B0D8-09B8-75A2-21FF-A9A6D4A0D39E}"/>
              </a:ext>
            </a:extLst>
          </p:cNvPr>
          <p:cNvPicPr>
            <a:picLocks noChangeAspect="1"/>
          </p:cNvPicPr>
          <p:nvPr/>
        </p:nvPicPr>
        <p:blipFill>
          <a:blip r:embed="rId2"/>
          <a:stretch>
            <a:fillRect/>
          </a:stretch>
        </p:blipFill>
        <p:spPr>
          <a:xfrm>
            <a:off x="703598" y="4709111"/>
            <a:ext cx="2543175" cy="1971675"/>
          </a:xfrm>
          <a:prstGeom prst="rect">
            <a:avLst/>
          </a:prstGeom>
        </p:spPr>
      </p:pic>
      <p:pic>
        <p:nvPicPr>
          <p:cNvPr id="4" name="Picture 3" descr="People walking on a path in the woods&#10;&#10;Description automatically generated">
            <a:extLst>
              <a:ext uri="{FF2B5EF4-FFF2-40B4-BE49-F238E27FC236}">
                <a16:creationId xmlns:a16="http://schemas.microsoft.com/office/drawing/2014/main" id="{8E4034A6-AC60-497C-CDA0-42E64D817CF3}"/>
              </a:ext>
            </a:extLst>
          </p:cNvPr>
          <p:cNvPicPr>
            <a:picLocks noChangeAspect="1"/>
          </p:cNvPicPr>
          <p:nvPr/>
        </p:nvPicPr>
        <p:blipFill>
          <a:blip r:embed="rId3"/>
          <a:stretch>
            <a:fillRect/>
          </a:stretch>
        </p:blipFill>
        <p:spPr>
          <a:xfrm>
            <a:off x="4308942" y="4711927"/>
            <a:ext cx="2162175" cy="2000250"/>
          </a:xfrm>
          <a:prstGeom prst="rect">
            <a:avLst/>
          </a:prstGeom>
        </p:spPr>
      </p:pic>
      <p:pic>
        <p:nvPicPr>
          <p:cNvPr id="5" name="Picture 4" descr="A net in a pond&#10;&#10;Description automatically generated">
            <a:extLst>
              <a:ext uri="{FF2B5EF4-FFF2-40B4-BE49-F238E27FC236}">
                <a16:creationId xmlns:a16="http://schemas.microsoft.com/office/drawing/2014/main" id="{32EC88E0-95E1-0326-C7B2-5FCB8B26586E}"/>
              </a:ext>
            </a:extLst>
          </p:cNvPr>
          <p:cNvPicPr>
            <a:picLocks noChangeAspect="1"/>
          </p:cNvPicPr>
          <p:nvPr/>
        </p:nvPicPr>
        <p:blipFill>
          <a:blip r:embed="rId4"/>
          <a:stretch>
            <a:fillRect/>
          </a:stretch>
        </p:blipFill>
        <p:spPr>
          <a:xfrm>
            <a:off x="7506599" y="4713194"/>
            <a:ext cx="3209925" cy="1981200"/>
          </a:xfrm>
          <a:prstGeom prst="rect">
            <a:avLst/>
          </a:prstGeom>
        </p:spPr>
      </p:pic>
    </p:spTree>
    <p:extLst>
      <p:ext uri="{BB962C8B-B14F-4D97-AF65-F5344CB8AC3E}">
        <p14:creationId xmlns:p14="http://schemas.microsoft.com/office/powerpoint/2010/main" val="35228445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0D840-48CB-9377-18A1-3834267E49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EC072D-3973-E8D8-327E-91F414095C31}"/>
              </a:ext>
            </a:extLst>
          </p:cNvPr>
          <p:cNvSpPr>
            <a:spLocks noGrp="1"/>
          </p:cNvSpPr>
          <p:nvPr>
            <p:ph type="title"/>
          </p:nvPr>
        </p:nvSpPr>
        <p:spPr>
          <a:xfrm>
            <a:off x="277906" y="2003543"/>
            <a:ext cx="11781864" cy="1325563"/>
          </a:xfrm>
        </p:spPr>
        <p:txBody>
          <a:bodyPr>
            <a:normAutofit fontScale="90000"/>
          </a:bodyPr>
          <a:lstStyle/>
          <a:p>
            <a:r>
              <a:rPr lang="en-GB" b="1">
                <a:ea typeface="+mj-lt"/>
                <a:cs typeface="+mj-lt"/>
              </a:rPr>
              <a:t>Write a sentence that tells the reader the four activities that they will complete over the two days.</a:t>
            </a:r>
            <a:br>
              <a:rPr lang="en-GB" b="1">
                <a:ea typeface="+mj-lt"/>
                <a:cs typeface="+mj-lt"/>
              </a:rPr>
            </a:br>
            <a:br>
              <a:rPr lang="en-GB" b="1">
                <a:ea typeface="+mj-lt"/>
                <a:cs typeface="+mj-lt"/>
              </a:rPr>
            </a:br>
            <a:r>
              <a:rPr lang="en-GB" sz="3100" b="1">
                <a:ea typeface="+mj-lt"/>
                <a:cs typeface="+mj-lt"/>
              </a:rPr>
              <a:t>The two days will be full of excitement....</a:t>
            </a:r>
            <a:br>
              <a:rPr lang="en-GB" sz="3100" b="1">
                <a:ea typeface="+mj-lt"/>
                <a:cs typeface="+mj-lt"/>
              </a:rPr>
            </a:br>
            <a:r>
              <a:rPr lang="en-GB" sz="3100" b="1">
                <a:ea typeface="+mj-lt"/>
                <a:cs typeface="+mj-lt"/>
              </a:rPr>
              <a:t>Two days of adventure is ahead for your child.... </a:t>
            </a:r>
            <a:br>
              <a:rPr lang="en-GB" sz="3100" b="1">
                <a:ea typeface="+mj-lt"/>
                <a:cs typeface="+mj-lt"/>
              </a:rPr>
            </a:br>
            <a:r>
              <a:rPr lang="en-GB" sz="3100" b="1">
                <a:ea typeface="+mj-lt"/>
                <a:cs typeface="+mj-lt"/>
              </a:rPr>
              <a:t>Over the course of the two days... </a:t>
            </a:r>
            <a:br>
              <a:rPr lang="en-GB">
                <a:ea typeface="+mj-lt"/>
                <a:cs typeface="+mj-lt"/>
              </a:rPr>
            </a:br>
            <a:br>
              <a:rPr lang="en-GB">
                <a:ea typeface="+mj-lt"/>
                <a:cs typeface="+mj-lt"/>
              </a:rPr>
            </a:br>
            <a:r>
              <a:rPr lang="en-GB" sz="3100">
                <a:solidFill>
                  <a:srgbClr val="FF0000"/>
                </a:solidFill>
                <a:ea typeface="+mj-lt"/>
                <a:cs typeface="+mj-lt"/>
              </a:rPr>
              <a:t>Steps to success:  adverbial    </a:t>
            </a:r>
            <a:r>
              <a:rPr lang="en-GB" sz="3100">
                <a:solidFill>
                  <a:srgbClr val="7030A0"/>
                </a:solidFill>
                <a:ea typeface="+mj-lt"/>
                <a:cs typeface="+mj-lt"/>
              </a:rPr>
              <a:t>commas in a list</a:t>
            </a:r>
            <a:r>
              <a:rPr lang="en-GB" sz="3100">
                <a:solidFill>
                  <a:srgbClr val="FF0000"/>
                </a:solidFill>
                <a:ea typeface="+mj-lt"/>
                <a:cs typeface="+mj-lt"/>
              </a:rPr>
              <a:t>    </a:t>
            </a:r>
            <a:r>
              <a:rPr lang="en-GB" sz="3100">
                <a:solidFill>
                  <a:srgbClr val="00B050"/>
                </a:solidFill>
                <a:ea typeface="+mj-lt"/>
                <a:cs typeface="+mj-lt"/>
              </a:rPr>
              <a:t>parenthesis for extra information</a:t>
            </a:r>
            <a:br>
              <a:rPr lang="en-GB">
                <a:solidFill>
                  <a:srgbClr val="00B050"/>
                </a:solidFill>
                <a:ea typeface="+mj-lt"/>
                <a:cs typeface="+mj-lt"/>
              </a:rPr>
            </a:br>
            <a:br>
              <a:rPr lang="en-GB">
                <a:ea typeface="+mj-lt"/>
                <a:cs typeface="+mj-lt"/>
              </a:rPr>
            </a:br>
            <a:endParaRPr lang="en-GB">
              <a:cs typeface="Calibri Light"/>
            </a:endParaRPr>
          </a:p>
        </p:txBody>
      </p:sp>
      <p:pic>
        <p:nvPicPr>
          <p:cNvPr id="3" name="Picture 2" descr="A person in a red kayak&#10;&#10;Description automatically generated">
            <a:extLst>
              <a:ext uri="{FF2B5EF4-FFF2-40B4-BE49-F238E27FC236}">
                <a16:creationId xmlns:a16="http://schemas.microsoft.com/office/drawing/2014/main" id="{2B10D64D-F137-49E3-EDB5-E3DF845D228C}"/>
              </a:ext>
            </a:extLst>
          </p:cNvPr>
          <p:cNvPicPr>
            <a:picLocks noChangeAspect="1"/>
          </p:cNvPicPr>
          <p:nvPr/>
        </p:nvPicPr>
        <p:blipFill>
          <a:blip r:embed="rId2"/>
          <a:stretch>
            <a:fillRect/>
          </a:stretch>
        </p:blipFill>
        <p:spPr>
          <a:xfrm>
            <a:off x="332624" y="4388269"/>
            <a:ext cx="1791202" cy="1400175"/>
          </a:xfrm>
          <a:prstGeom prst="rect">
            <a:avLst/>
          </a:prstGeom>
        </p:spPr>
      </p:pic>
      <p:pic>
        <p:nvPicPr>
          <p:cNvPr id="4" name="Picture 3" descr="People walking on a path in the woods&#10;&#10;Description automatically generated">
            <a:extLst>
              <a:ext uri="{FF2B5EF4-FFF2-40B4-BE49-F238E27FC236}">
                <a16:creationId xmlns:a16="http://schemas.microsoft.com/office/drawing/2014/main" id="{3B783110-C90C-F7CE-BD0C-21A603B78CC5}"/>
              </a:ext>
            </a:extLst>
          </p:cNvPr>
          <p:cNvPicPr>
            <a:picLocks noChangeAspect="1"/>
          </p:cNvPicPr>
          <p:nvPr/>
        </p:nvPicPr>
        <p:blipFill>
          <a:blip r:embed="rId3"/>
          <a:stretch>
            <a:fillRect/>
          </a:stretch>
        </p:blipFill>
        <p:spPr>
          <a:xfrm>
            <a:off x="2236444" y="4389315"/>
            <a:ext cx="2162175" cy="2000250"/>
          </a:xfrm>
          <a:prstGeom prst="rect">
            <a:avLst/>
          </a:prstGeom>
        </p:spPr>
      </p:pic>
      <p:pic>
        <p:nvPicPr>
          <p:cNvPr id="5" name="Picture 4" descr="A net in a pond&#10;&#10;Description automatically generated">
            <a:extLst>
              <a:ext uri="{FF2B5EF4-FFF2-40B4-BE49-F238E27FC236}">
                <a16:creationId xmlns:a16="http://schemas.microsoft.com/office/drawing/2014/main" id="{AC1E62E2-E4A4-3F8C-7B58-60A5ADCF1723}"/>
              </a:ext>
            </a:extLst>
          </p:cNvPr>
          <p:cNvPicPr>
            <a:picLocks noChangeAspect="1"/>
          </p:cNvPicPr>
          <p:nvPr/>
        </p:nvPicPr>
        <p:blipFill>
          <a:blip r:embed="rId4"/>
          <a:stretch>
            <a:fillRect/>
          </a:stretch>
        </p:blipFill>
        <p:spPr>
          <a:xfrm>
            <a:off x="8952158" y="4769223"/>
            <a:ext cx="2593602" cy="1600200"/>
          </a:xfrm>
          <a:prstGeom prst="rect">
            <a:avLst/>
          </a:prstGeom>
        </p:spPr>
      </p:pic>
      <p:pic>
        <p:nvPicPr>
          <p:cNvPr id="6" name="Picture 5" descr="A person climbing a rock wall&#10;&#10;Description automatically generated">
            <a:extLst>
              <a:ext uri="{FF2B5EF4-FFF2-40B4-BE49-F238E27FC236}">
                <a16:creationId xmlns:a16="http://schemas.microsoft.com/office/drawing/2014/main" id="{9CEF6FA6-DA31-4584-6197-C899931D1C12}"/>
              </a:ext>
            </a:extLst>
          </p:cNvPr>
          <p:cNvPicPr>
            <a:picLocks noChangeAspect="1"/>
          </p:cNvPicPr>
          <p:nvPr/>
        </p:nvPicPr>
        <p:blipFill>
          <a:blip r:embed="rId5"/>
          <a:stretch>
            <a:fillRect/>
          </a:stretch>
        </p:blipFill>
        <p:spPr>
          <a:xfrm>
            <a:off x="4607018" y="4579564"/>
            <a:ext cx="1762125" cy="1971675"/>
          </a:xfrm>
          <a:prstGeom prst="rect">
            <a:avLst/>
          </a:prstGeom>
        </p:spPr>
      </p:pic>
      <p:pic>
        <p:nvPicPr>
          <p:cNvPr id="7" name="Picture 6" descr="A person climbing a rock wall&#10;&#10;Description automatically generated">
            <a:extLst>
              <a:ext uri="{FF2B5EF4-FFF2-40B4-BE49-F238E27FC236}">
                <a16:creationId xmlns:a16="http://schemas.microsoft.com/office/drawing/2014/main" id="{7D811C44-39AD-0BD5-3E76-50795FA534CC}"/>
              </a:ext>
            </a:extLst>
          </p:cNvPr>
          <p:cNvPicPr>
            <a:picLocks noChangeAspect="1"/>
          </p:cNvPicPr>
          <p:nvPr/>
        </p:nvPicPr>
        <p:blipFill>
          <a:blip r:embed="rId6"/>
          <a:stretch>
            <a:fillRect/>
          </a:stretch>
        </p:blipFill>
        <p:spPr>
          <a:xfrm>
            <a:off x="6539473" y="4496080"/>
            <a:ext cx="2295525" cy="2124075"/>
          </a:xfrm>
          <a:prstGeom prst="rect">
            <a:avLst/>
          </a:prstGeom>
        </p:spPr>
      </p:pic>
    </p:spTree>
    <p:extLst>
      <p:ext uri="{BB962C8B-B14F-4D97-AF65-F5344CB8AC3E}">
        <p14:creationId xmlns:p14="http://schemas.microsoft.com/office/powerpoint/2010/main" val="19854960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5EF58-2935-5BF9-F5E4-5A7D41F0AECE}"/>
              </a:ext>
            </a:extLst>
          </p:cNvPr>
          <p:cNvSpPr>
            <a:spLocks noGrp="1"/>
          </p:cNvSpPr>
          <p:nvPr>
            <p:ph type="title"/>
          </p:nvPr>
        </p:nvSpPr>
        <p:spPr>
          <a:xfrm>
            <a:off x="687805" y="1478046"/>
            <a:ext cx="10515600" cy="1325563"/>
          </a:xfrm>
        </p:spPr>
        <p:txBody>
          <a:bodyPr>
            <a:normAutofit fontScale="90000"/>
          </a:bodyPr>
          <a:lstStyle/>
          <a:p>
            <a:r>
              <a:rPr lang="en-GB">
                <a:cs typeface="Calibri Light"/>
              </a:rPr>
              <a:t>Give each activity a title:</a:t>
            </a:r>
            <a:br>
              <a:rPr lang="en-GB">
                <a:cs typeface="Calibri Light"/>
              </a:rPr>
            </a:br>
            <a:br>
              <a:rPr lang="en-GB">
                <a:cs typeface="Calibri Light"/>
              </a:rPr>
            </a:br>
            <a:r>
              <a:rPr lang="en-GB">
                <a:cs typeface="Calibri Light"/>
              </a:rPr>
              <a:t>Adventurous Abseiling </a:t>
            </a:r>
            <a:br>
              <a:rPr lang="en-GB">
                <a:cs typeface="Calibri Light"/>
              </a:rPr>
            </a:br>
            <a:r>
              <a:rPr lang="en-GB">
                <a:cs typeface="Calibri Light"/>
              </a:rPr>
              <a:t>Climb on up! </a:t>
            </a:r>
          </a:p>
        </p:txBody>
      </p:sp>
      <p:pic>
        <p:nvPicPr>
          <p:cNvPr id="3" name="Picture 2" descr="A person climbing a rock wall&#10;&#10;Description automatically generated">
            <a:extLst>
              <a:ext uri="{FF2B5EF4-FFF2-40B4-BE49-F238E27FC236}">
                <a16:creationId xmlns:a16="http://schemas.microsoft.com/office/drawing/2014/main" id="{4E3E1B6F-0AB3-C0DC-80A4-C662B72DF5F4}"/>
              </a:ext>
            </a:extLst>
          </p:cNvPr>
          <p:cNvPicPr>
            <a:picLocks noChangeAspect="1"/>
          </p:cNvPicPr>
          <p:nvPr/>
        </p:nvPicPr>
        <p:blipFill>
          <a:blip r:embed="rId2"/>
          <a:stretch>
            <a:fillRect/>
          </a:stretch>
        </p:blipFill>
        <p:spPr>
          <a:xfrm>
            <a:off x="529389" y="4327108"/>
            <a:ext cx="10972800" cy="2314575"/>
          </a:xfrm>
          <a:prstGeom prst="rect">
            <a:avLst/>
          </a:prstGeom>
        </p:spPr>
      </p:pic>
    </p:spTree>
    <p:extLst>
      <p:ext uri="{BB962C8B-B14F-4D97-AF65-F5344CB8AC3E}">
        <p14:creationId xmlns:p14="http://schemas.microsoft.com/office/powerpoint/2010/main" val="7910901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5DD9A-3675-EB24-68C6-B1B0E26B1C80}"/>
              </a:ext>
            </a:extLst>
          </p:cNvPr>
          <p:cNvSpPr>
            <a:spLocks noGrp="1"/>
          </p:cNvSpPr>
          <p:nvPr>
            <p:ph type="title"/>
          </p:nvPr>
        </p:nvSpPr>
        <p:spPr>
          <a:xfrm>
            <a:off x="415600" y="216310"/>
            <a:ext cx="11360800" cy="678425"/>
          </a:xfrm>
        </p:spPr>
        <p:txBody>
          <a:bodyPr>
            <a:normAutofit fontScale="90000"/>
          </a:bodyPr>
          <a:lstStyle/>
          <a:p>
            <a:r>
              <a:rPr lang="en-GB" u="sng" dirty="0"/>
              <a:t>Wednesday 26th February 2024</a:t>
            </a:r>
          </a:p>
        </p:txBody>
      </p:sp>
      <p:sp>
        <p:nvSpPr>
          <p:cNvPr id="3" name="Text Placeholder 2">
            <a:extLst>
              <a:ext uri="{FF2B5EF4-FFF2-40B4-BE49-F238E27FC236}">
                <a16:creationId xmlns:a16="http://schemas.microsoft.com/office/drawing/2014/main" id="{67E5E4C1-ED87-AE44-B9AE-F5B3C6F7F035}"/>
              </a:ext>
            </a:extLst>
          </p:cNvPr>
          <p:cNvSpPr>
            <a:spLocks noGrp="1"/>
          </p:cNvSpPr>
          <p:nvPr>
            <p:ph type="body" idx="1"/>
          </p:nvPr>
        </p:nvSpPr>
        <p:spPr>
          <a:xfrm>
            <a:off x="415600" y="894734"/>
            <a:ext cx="11360800" cy="5746955"/>
          </a:xfrm>
        </p:spPr>
        <p:txBody>
          <a:bodyPr/>
          <a:lstStyle/>
          <a:p>
            <a:pPr marL="151765" indent="0">
              <a:buNone/>
            </a:pPr>
            <a:r>
              <a:rPr lang="en-GB" sz="3200" u="sng"/>
              <a:t>Q : What are international time zones?</a:t>
            </a:r>
            <a:endParaRPr lang="en-US" sz="3200" u="sng"/>
          </a:p>
          <a:p>
            <a:pPr marL="151765" indent="0">
              <a:buNone/>
            </a:pPr>
            <a:endParaRPr lang="en-GB">
              <a:ea typeface="Calibri" panose="020F0502020204030204"/>
              <a:cs typeface="Calibri" panose="020F0502020204030204"/>
            </a:endParaRPr>
          </a:p>
          <a:p>
            <a:pPr marL="151765" indent="0">
              <a:buNone/>
            </a:pPr>
            <a:r>
              <a:rPr lang="en-GB"/>
              <a:t>3 in 3</a:t>
            </a:r>
            <a:endParaRPr lang="en-GB">
              <a:ea typeface="Calibri"/>
              <a:cs typeface="Calibri"/>
            </a:endParaRPr>
          </a:p>
          <a:p>
            <a:pPr marL="151765" indent="0">
              <a:buNone/>
            </a:pPr>
            <a:endParaRPr lang="en-GB">
              <a:ea typeface="Calibri"/>
              <a:cs typeface="Calibri"/>
            </a:endParaRPr>
          </a:p>
          <a:p>
            <a:pPr marL="151765" indent="0">
              <a:buNone/>
            </a:pPr>
            <a:endParaRPr lang="en-GB">
              <a:ea typeface="Calibri"/>
              <a:cs typeface="Calibri"/>
            </a:endParaRPr>
          </a:p>
          <a:p>
            <a:pPr marL="151765" indent="0">
              <a:buNone/>
            </a:pPr>
            <a:endParaRPr lang="en-GB">
              <a:ea typeface="Calibri"/>
              <a:cs typeface="Calibri"/>
            </a:endParaRPr>
          </a:p>
          <a:p>
            <a:pPr marL="151765" indent="0">
              <a:buNone/>
            </a:pPr>
            <a:endParaRPr lang="en-GB">
              <a:ea typeface="Calibri"/>
              <a:cs typeface="Calibri"/>
            </a:endParaRPr>
          </a:p>
          <a:p>
            <a:pPr marL="151765" indent="0">
              <a:buNone/>
            </a:pPr>
            <a:endParaRPr lang="en-GB">
              <a:ea typeface="Calibri"/>
              <a:cs typeface="Calibri"/>
            </a:endParaRPr>
          </a:p>
          <a:p>
            <a:pPr marL="151765" indent="0">
              <a:buNone/>
            </a:pPr>
            <a:endParaRPr lang="en-GB">
              <a:ea typeface="Calibri"/>
              <a:cs typeface="Calibri"/>
            </a:endParaRPr>
          </a:p>
          <a:p>
            <a:pPr marL="151765" indent="0">
              <a:buNone/>
            </a:pPr>
            <a:endParaRPr lang="en-GB">
              <a:ea typeface="Calibri"/>
              <a:cs typeface="Calibri"/>
            </a:endParaRPr>
          </a:p>
          <a:p>
            <a:pPr marL="151765" indent="0">
              <a:buNone/>
            </a:pPr>
            <a:endParaRPr lang="en-GB">
              <a:ea typeface="Calibri"/>
              <a:cs typeface="Calibri"/>
            </a:endParaRPr>
          </a:p>
          <a:p>
            <a:pPr marL="151765" indent="0">
              <a:buNone/>
            </a:pPr>
            <a:r>
              <a:rPr lang="en-GB"/>
              <a:t>1.What do we call imaginary lines round the Earth?</a:t>
            </a:r>
            <a:endParaRPr lang="en-GB">
              <a:ea typeface="Calibri"/>
              <a:cs typeface="Calibri"/>
            </a:endParaRPr>
          </a:p>
          <a:p>
            <a:pPr marL="151765" indent="0">
              <a:buNone/>
            </a:pPr>
            <a:r>
              <a:rPr lang="en-GB"/>
              <a:t>2.How many time zones are there?</a:t>
            </a:r>
            <a:endParaRPr lang="en-GB">
              <a:ea typeface="Calibri"/>
              <a:cs typeface="Calibri"/>
            </a:endParaRPr>
          </a:p>
          <a:p>
            <a:pPr marL="151765" indent="0">
              <a:buNone/>
            </a:pPr>
            <a:r>
              <a:rPr lang="en-GB"/>
              <a:t>3.Where would you find the Prime Meridian?</a:t>
            </a:r>
            <a:endParaRPr lang="en-GB">
              <a:ea typeface="Calibri"/>
              <a:cs typeface="Calibri"/>
            </a:endParaRPr>
          </a:p>
          <a:p>
            <a:pPr marL="151765" indent="0">
              <a:buNone/>
            </a:pPr>
            <a:endParaRPr lang="en-GB">
              <a:ea typeface="Calibri"/>
              <a:cs typeface="Calibri"/>
            </a:endParaRPr>
          </a:p>
        </p:txBody>
      </p:sp>
      <p:pic>
        <p:nvPicPr>
          <p:cNvPr id="5" name="Picture 4">
            <a:extLst>
              <a:ext uri="{FF2B5EF4-FFF2-40B4-BE49-F238E27FC236}">
                <a16:creationId xmlns:a16="http://schemas.microsoft.com/office/drawing/2014/main" id="{1B6CCAAB-5AC1-A6FA-3E82-AE7D7FF82B47}"/>
              </a:ext>
            </a:extLst>
          </p:cNvPr>
          <p:cNvPicPr>
            <a:picLocks noChangeAspect="1"/>
          </p:cNvPicPr>
          <p:nvPr/>
        </p:nvPicPr>
        <p:blipFill>
          <a:blip r:embed="rId2"/>
          <a:stretch>
            <a:fillRect/>
          </a:stretch>
        </p:blipFill>
        <p:spPr>
          <a:xfrm>
            <a:off x="646320" y="2169032"/>
            <a:ext cx="9256358" cy="2914245"/>
          </a:xfrm>
          <a:prstGeom prst="rect">
            <a:avLst/>
          </a:prstGeom>
        </p:spPr>
      </p:pic>
      <p:pic>
        <p:nvPicPr>
          <p:cNvPr id="7" name="Picture 6">
            <a:extLst>
              <a:ext uri="{FF2B5EF4-FFF2-40B4-BE49-F238E27FC236}">
                <a16:creationId xmlns:a16="http://schemas.microsoft.com/office/drawing/2014/main" id="{B2A33DDC-50B9-7C1B-7E53-B5F761DD7F85}"/>
              </a:ext>
            </a:extLst>
          </p:cNvPr>
          <p:cNvPicPr>
            <a:picLocks noChangeAspect="1"/>
          </p:cNvPicPr>
          <p:nvPr/>
        </p:nvPicPr>
        <p:blipFill>
          <a:blip r:embed="rId3"/>
          <a:stretch>
            <a:fillRect/>
          </a:stretch>
        </p:blipFill>
        <p:spPr>
          <a:xfrm>
            <a:off x="9345310" y="963561"/>
            <a:ext cx="2661810" cy="2019422"/>
          </a:xfrm>
          <a:prstGeom prst="rect">
            <a:avLst/>
          </a:prstGeom>
        </p:spPr>
      </p:pic>
    </p:spTree>
    <p:extLst>
      <p:ext uri="{BB962C8B-B14F-4D97-AF65-F5344CB8AC3E}">
        <p14:creationId xmlns:p14="http://schemas.microsoft.com/office/powerpoint/2010/main" val="39090017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a:extLst>
              <a:ext uri="{FF2B5EF4-FFF2-40B4-BE49-F238E27FC236}">
                <a16:creationId xmlns:a16="http://schemas.microsoft.com/office/drawing/2014/main" id="{4060885B-45BE-44A9-98EB-8953FC980AB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0"/>
            <a:ext cx="9144000" cy="692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a:extLst>
              <a:ext uri="{FF2B5EF4-FFF2-40B4-BE49-F238E27FC236}">
                <a16:creationId xmlns:a16="http://schemas.microsoft.com/office/drawing/2014/main" id="{8247DEE1-CDD0-49A2-801F-EE6A323E56DB}"/>
              </a:ext>
            </a:extLst>
          </p:cNvPr>
          <p:cNvSpPr/>
          <p:nvPr/>
        </p:nvSpPr>
        <p:spPr>
          <a:xfrm>
            <a:off x="5875339" y="5353051"/>
            <a:ext cx="134937" cy="138113"/>
          </a:xfrm>
          <a:prstGeom prst="ellipse">
            <a:avLst/>
          </a:prstGeom>
          <a:solidFill>
            <a:srgbClr val="E17E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0244" name="Picture 1">
            <a:extLst>
              <a:ext uri="{FF2B5EF4-FFF2-40B4-BE49-F238E27FC236}">
                <a16:creationId xmlns:a16="http://schemas.microsoft.com/office/drawing/2014/main" id="{5022DDA4-3DA0-4E6D-AAA8-A13212AE4DB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17475"/>
            <a:ext cx="9144000" cy="646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Title 5">
            <a:extLst>
              <a:ext uri="{FF2B5EF4-FFF2-40B4-BE49-F238E27FC236}">
                <a16:creationId xmlns:a16="http://schemas.microsoft.com/office/drawing/2014/main" id="{0EAADEFC-310E-4283-9C12-7F6157CF599D}"/>
              </a:ext>
            </a:extLst>
          </p:cNvPr>
          <p:cNvSpPr>
            <a:spLocks noGrp="1"/>
          </p:cNvSpPr>
          <p:nvPr>
            <p:ph type="title"/>
          </p:nvPr>
        </p:nvSpPr>
        <p:spPr>
          <a:xfrm>
            <a:off x="2039939" y="677864"/>
            <a:ext cx="8220075" cy="631825"/>
          </a:xfrm>
        </p:spPr>
        <p:txBody>
          <a:bodyPr>
            <a:normAutofit fontScale="90000"/>
          </a:bodyPr>
          <a:lstStyle/>
          <a:p>
            <a:pPr algn="ctr" eaLnBrk="1" hangingPunct="1">
              <a:defRPr/>
            </a:pPr>
            <a:r>
              <a:rPr lang="en-GB" altLang="en-US"/>
              <a:t>Night and Day</a:t>
            </a:r>
          </a:p>
        </p:txBody>
      </p:sp>
      <p:pic>
        <p:nvPicPr>
          <p:cNvPr id="12291" name="Talking Partners">
            <a:extLst>
              <a:ext uri="{FF2B5EF4-FFF2-40B4-BE49-F238E27FC236}">
                <a16:creationId xmlns:a16="http://schemas.microsoft.com/office/drawing/2014/main" id="{52FAC32E-10A4-432E-9166-790E1FEC60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90039" y="615950"/>
            <a:ext cx="86518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D706975D-955A-4367-9EF7-AD783B11BC3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1" b="24104"/>
          <a:stretch/>
        </p:blipFill>
        <p:spPr>
          <a:xfrm>
            <a:off x="2136775" y="1986756"/>
            <a:ext cx="7918450" cy="4253177"/>
          </a:xfrm>
          <a:prstGeom prst="round2SameRect">
            <a:avLst>
              <a:gd name="adj1" fmla="val 0"/>
              <a:gd name="adj2" fmla="val 1792"/>
            </a:avLst>
          </a:prstGeom>
        </p:spPr>
      </p:pic>
      <p:sp>
        <p:nvSpPr>
          <p:cNvPr id="6" name="Rounded Rectangle 5">
            <a:extLst>
              <a:ext uri="{FF2B5EF4-FFF2-40B4-BE49-F238E27FC236}">
                <a16:creationId xmlns:a16="http://schemas.microsoft.com/office/drawing/2014/main" id="{860DA66F-62E7-42BE-ACAE-DEA502C22F0C}"/>
              </a:ext>
            </a:extLst>
          </p:cNvPr>
          <p:cNvSpPr/>
          <p:nvPr/>
        </p:nvSpPr>
        <p:spPr>
          <a:xfrm>
            <a:off x="2784475" y="1439863"/>
            <a:ext cx="6623050" cy="506412"/>
          </a:xfrm>
          <a:prstGeom prst="roundRect">
            <a:avLst>
              <a:gd name="adj" fmla="val 2243"/>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lIns="180000" rIns="180000" anchor="ctr"/>
          <a:lstStyle/>
          <a:p>
            <a:pPr algn="ctr">
              <a:defRPr/>
            </a:pPr>
            <a:r>
              <a:rPr lang="en-GB">
                <a:solidFill>
                  <a:schemeClr val="tx1">
                    <a:lumMod val="90000"/>
                    <a:lumOff val="10000"/>
                  </a:schemeClr>
                </a:solidFill>
              </a:rPr>
              <a:t>Discuss the following questions with your talk partner:</a:t>
            </a:r>
          </a:p>
        </p:txBody>
      </p:sp>
      <p:sp>
        <p:nvSpPr>
          <p:cNvPr id="4" name="Rectangle 3">
            <a:extLst>
              <a:ext uri="{FF2B5EF4-FFF2-40B4-BE49-F238E27FC236}">
                <a16:creationId xmlns:a16="http://schemas.microsoft.com/office/drawing/2014/main" id="{4E1238A2-B71C-4A1A-94A9-F730546D1994}"/>
              </a:ext>
            </a:extLst>
          </p:cNvPr>
          <p:cNvSpPr>
            <a:spLocks noChangeArrowheads="1"/>
          </p:cNvSpPr>
          <p:nvPr/>
        </p:nvSpPr>
        <p:spPr bwMode="auto">
          <a:xfrm>
            <a:off x="2870200" y="3636964"/>
            <a:ext cx="23701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Sassoon Infant Rg"/>
                <a:ea typeface="Sassoon Infant Rg"/>
                <a:cs typeface="Sassoon Infant Rg"/>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a:ea typeface="Sassoon Infant Rg"/>
                <a:cs typeface="Sassoon Infant Rg"/>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a:ea typeface="Sassoon Infant Rg"/>
                <a:cs typeface="Sassoon Infant Rg"/>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a:ea typeface="Sassoon Infant Rg"/>
                <a:cs typeface="Sassoon Infant Rg"/>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a:ea typeface="Sassoon Infant Rg"/>
                <a:cs typeface="Sassoon Infant Rg"/>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a:ea typeface="Sassoon Infant Rg"/>
                <a:cs typeface="Sassoon Infant Rg"/>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a:ea typeface="Sassoon Infant Rg"/>
                <a:cs typeface="Sassoon Infant Rg"/>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a:ea typeface="Sassoon Infant Rg"/>
                <a:cs typeface="Sassoon Infant Rg"/>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a:ea typeface="Sassoon Infant Rg"/>
                <a:cs typeface="Sassoon Infant Rg"/>
              </a:defRPr>
            </a:lvl9pPr>
          </a:lstStyle>
          <a:p>
            <a:pPr>
              <a:lnSpc>
                <a:spcPct val="100000"/>
              </a:lnSpc>
              <a:spcBef>
                <a:spcPct val="0"/>
              </a:spcBef>
              <a:buFontTx/>
              <a:buNone/>
            </a:pPr>
            <a:r>
              <a:rPr lang="en-GB" altLang="en-US">
                <a:solidFill>
                  <a:schemeClr val="bg1"/>
                </a:solidFill>
              </a:rPr>
              <a:t>Why does night and day occur? How do you know?</a:t>
            </a:r>
          </a:p>
        </p:txBody>
      </p:sp>
      <p:sp>
        <p:nvSpPr>
          <p:cNvPr id="10" name="Rectangle 9">
            <a:extLst>
              <a:ext uri="{FF2B5EF4-FFF2-40B4-BE49-F238E27FC236}">
                <a16:creationId xmlns:a16="http://schemas.microsoft.com/office/drawing/2014/main" id="{4D88FF0A-DFD7-450C-A7B8-336ABEFE2AC1}"/>
              </a:ext>
            </a:extLst>
          </p:cNvPr>
          <p:cNvSpPr>
            <a:spLocks noChangeArrowheads="1"/>
          </p:cNvSpPr>
          <p:nvPr/>
        </p:nvSpPr>
        <p:spPr bwMode="auto">
          <a:xfrm>
            <a:off x="6642100" y="2439989"/>
            <a:ext cx="2370138"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Sassoon Infant Rg"/>
                <a:ea typeface="Sassoon Infant Rg"/>
                <a:cs typeface="Sassoon Infant Rg"/>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a:ea typeface="Sassoon Infant Rg"/>
                <a:cs typeface="Sassoon Infant Rg"/>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a:ea typeface="Sassoon Infant Rg"/>
                <a:cs typeface="Sassoon Infant Rg"/>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a:ea typeface="Sassoon Infant Rg"/>
                <a:cs typeface="Sassoon Infant Rg"/>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a:ea typeface="Sassoon Infant Rg"/>
                <a:cs typeface="Sassoon Infant Rg"/>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a:ea typeface="Sassoon Infant Rg"/>
                <a:cs typeface="Sassoon Infant Rg"/>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a:ea typeface="Sassoon Infant Rg"/>
                <a:cs typeface="Sassoon Infant Rg"/>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a:ea typeface="Sassoon Infant Rg"/>
                <a:cs typeface="Sassoon Infant Rg"/>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a:ea typeface="Sassoon Infant Rg"/>
                <a:cs typeface="Sassoon Infant Rg"/>
              </a:defRPr>
            </a:lvl9pPr>
          </a:lstStyle>
          <a:p>
            <a:pPr>
              <a:lnSpc>
                <a:spcPct val="100000"/>
              </a:lnSpc>
              <a:spcBef>
                <a:spcPct val="0"/>
              </a:spcBef>
              <a:buFontTx/>
              <a:buNone/>
            </a:pPr>
            <a:r>
              <a:rPr lang="en-GB" altLang="en-US">
                <a:solidFill>
                  <a:schemeClr val="tx1"/>
                </a:solidFill>
              </a:rPr>
              <a:t>Does night and day occur at the same time everywhere on Earth? </a:t>
            </a:r>
          </a:p>
        </p:txBody>
      </p:sp>
      <p:sp>
        <p:nvSpPr>
          <p:cNvPr id="11" name="Rectangle 10">
            <a:extLst>
              <a:ext uri="{FF2B5EF4-FFF2-40B4-BE49-F238E27FC236}">
                <a16:creationId xmlns:a16="http://schemas.microsoft.com/office/drawing/2014/main" id="{30041A34-A271-4D53-B087-D58C2B85135B}"/>
              </a:ext>
            </a:extLst>
          </p:cNvPr>
          <p:cNvSpPr>
            <a:spLocks noChangeArrowheads="1"/>
          </p:cNvSpPr>
          <p:nvPr/>
        </p:nvSpPr>
        <p:spPr bwMode="auto">
          <a:xfrm>
            <a:off x="7889875" y="3914775"/>
            <a:ext cx="2370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Sassoon Infant Rg"/>
                <a:ea typeface="Sassoon Infant Rg"/>
                <a:cs typeface="Sassoon Infant Rg"/>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a:ea typeface="Sassoon Infant Rg"/>
                <a:cs typeface="Sassoon Infant Rg"/>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a:ea typeface="Sassoon Infant Rg"/>
                <a:cs typeface="Sassoon Infant Rg"/>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a:ea typeface="Sassoon Infant Rg"/>
                <a:cs typeface="Sassoon Infant Rg"/>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a:ea typeface="Sassoon Infant Rg"/>
                <a:cs typeface="Sassoon Infant Rg"/>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a:ea typeface="Sassoon Infant Rg"/>
                <a:cs typeface="Sassoon Infant Rg"/>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a:ea typeface="Sassoon Infant Rg"/>
                <a:cs typeface="Sassoon Infant Rg"/>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a:ea typeface="Sassoon Infant Rg"/>
                <a:cs typeface="Sassoon Infant Rg"/>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a:ea typeface="Sassoon Infant Rg"/>
                <a:cs typeface="Sassoon Infant Rg"/>
              </a:defRPr>
            </a:lvl9pPr>
          </a:lstStyle>
          <a:p>
            <a:pPr>
              <a:lnSpc>
                <a:spcPct val="100000"/>
              </a:lnSpc>
              <a:spcBef>
                <a:spcPct val="0"/>
              </a:spcBef>
              <a:buFontTx/>
              <a:buNone/>
            </a:pPr>
            <a:r>
              <a:rPr lang="en-GB" altLang="en-US">
                <a:solidFill>
                  <a:schemeClr val="tx1"/>
                </a:solidFill>
              </a:rPr>
              <a:t>Why? Why not?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a child and a planet&#10;&#10;AI-generated content may be incorrect.">
            <a:extLst>
              <a:ext uri="{FF2B5EF4-FFF2-40B4-BE49-F238E27FC236}">
                <a16:creationId xmlns:a16="http://schemas.microsoft.com/office/drawing/2014/main" id="{48753125-882E-A2F7-B7C6-558A9B749230}"/>
              </a:ext>
            </a:extLst>
          </p:cNvPr>
          <p:cNvPicPr>
            <a:picLocks noChangeAspect="1"/>
          </p:cNvPicPr>
          <p:nvPr/>
        </p:nvPicPr>
        <p:blipFill>
          <a:blip r:embed="rId2"/>
          <a:stretch>
            <a:fillRect/>
          </a:stretch>
        </p:blipFill>
        <p:spPr>
          <a:xfrm>
            <a:off x="1352550" y="1543050"/>
            <a:ext cx="9486900" cy="3771900"/>
          </a:xfrm>
          <a:prstGeom prst="rect">
            <a:avLst/>
          </a:prstGeom>
        </p:spPr>
      </p:pic>
      <p:sp>
        <p:nvSpPr>
          <p:cNvPr id="5" name="TextBox 4">
            <a:extLst>
              <a:ext uri="{FF2B5EF4-FFF2-40B4-BE49-F238E27FC236}">
                <a16:creationId xmlns:a16="http://schemas.microsoft.com/office/drawing/2014/main" id="{70CB4AFA-3DB7-C0F3-F0A8-23A66A44BD31}"/>
              </a:ext>
            </a:extLst>
          </p:cNvPr>
          <p:cNvSpPr txBox="1"/>
          <p:nvPr/>
        </p:nvSpPr>
        <p:spPr>
          <a:xfrm>
            <a:off x="1725152" y="4374987"/>
            <a:ext cx="307767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t>Explain why.</a:t>
            </a:r>
          </a:p>
        </p:txBody>
      </p:sp>
    </p:spTree>
    <p:extLst>
      <p:ext uri="{BB962C8B-B14F-4D97-AF65-F5344CB8AC3E}">
        <p14:creationId xmlns:p14="http://schemas.microsoft.com/office/powerpoint/2010/main" val="37504269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D00FB-A7CD-13A5-B2BB-3BA7723DA5E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1BBED1E-24C5-98E4-F743-E4DBC9D5230F}"/>
              </a:ext>
            </a:extLst>
          </p:cNvPr>
          <p:cNvSpPr txBox="1"/>
          <p:nvPr/>
        </p:nvSpPr>
        <p:spPr>
          <a:xfrm>
            <a:off x="1725152" y="4374987"/>
            <a:ext cx="307767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t>Explain why.</a:t>
            </a:r>
          </a:p>
        </p:txBody>
      </p:sp>
      <p:pic>
        <p:nvPicPr>
          <p:cNvPr id="2" name="Picture 1" descr="A cartoon of a person and a globe&#10;&#10;AI-generated content may be incorrect.">
            <a:extLst>
              <a:ext uri="{FF2B5EF4-FFF2-40B4-BE49-F238E27FC236}">
                <a16:creationId xmlns:a16="http://schemas.microsoft.com/office/drawing/2014/main" id="{A324430D-40C5-919C-52A3-A6F2F2E673FC}"/>
              </a:ext>
            </a:extLst>
          </p:cNvPr>
          <p:cNvPicPr>
            <a:picLocks noChangeAspect="1"/>
          </p:cNvPicPr>
          <p:nvPr/>
        </p:nvPicPr>
        <p:blipFill>
          <a:blip r:embed="rId2"/>
          <a:stretch>
            <a:fillRect/>
          </a:stretch>
        </p:blipFill>
        <p:spPr>
          <a:xfrm>
            <a:off x="1466850" y="1000125"/>
            <a:ext cx="9258300" cy="4857750"/>
          </a:xfrm>
          <a:prstGeom prst="rect">
            <a:avLst/>
          </a:prstGeom>
        </p:spPr>
      </p:pic>
    </p:spTree>
    <p:extLst>
      <p:ext uri="{BB962C8B-B14F-4D97-AF65-F5344CB8AC3E}">
        <p14:creationId xmlns:p14="http://schemas.microsoft.com/office/powerpoint/2010/main" val="21308412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lobe with arrows around it&#10;&#10;AI-generated content may be incorrect.">
            <a:extLst>
              <a:ext uri="{FF2B5EF4-FFF2-40B4-BE49-F238E27FC236}">
                <a16:creationId xmlns:a16="http://schemas.microsoft.com/office/drawing/2014/main" id="{F0A3E2B6-0F12-8D39-FEC5-7258DBC27BB3}"/>
              </a:ext>
            </a:extLst>
          </p:cNvPr>
          <p:cNvPicPr>
            <a:picLocks noChangeAspect="1"/>
          </p:cNvPicPr>
          <p:nvPr/>
        </p:nvPicPr>
        <p:blipFill>
          <a:blip r:embed="rId2"/>
          <a:stretch>
            <a:fillRect/>
          </a:stretch>
        </p:blipFill>
        <p:spPr>
          <a:xfrm>
            <a:off x="1019175" y="1257300"/>
            <a:ext cx="10153650" cy="4343400"/>
          </a:xfrm>
          <a:prstGeom prst="rect">
            <a:avLst/>
          </a:prstGeom>
        </p:spPr>
      </p:pic>
    </p:spTree>
    <p:extLst>
      <p:ext uri="{BB962C8B-B14F-4D97-AF65-F5344CB8AC3E}">
        <p14:creationId xmlns:p14="http://schemas.microsoft.com/office/powerpoint/2010/main" val="21191989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answer">
            <a:extLst>
              <a:ext uri="{FF2B5EF4-FFF2-40B4-BE49-F238E27FC236}">
                <a16:creationId xmlns:a16="http://schemas.microsoft.com/office/drawing/2014/main" id="{E4305A59-8277-49C8-846A-63BEFAFD4EDB}"/>
              </a:ext>
            </a:extLst>
          </p:cNvPr>
          <p:cNvSpPr/>
          <p:nvPr/>
        </p:nvSpPr>
        <p:spPr>
          <a:xfrm>
            <a:off x="5287963" y="5413375"/>
            <a:ext cx="1581150" cy="585788"/>
          </a:xfrm>
          <a:prstGeom prst="roundRect">
            <a:avLst>
              <a:gd name="adj" fmla="val 0"/>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b="1" dirty="0">
                <a:solidFill>
                  <a:srgbClr val="FFFFFF"/>
                </a:solidFill>
              </a:rPr>
              <a:t>absorb</a:t>
            </a:r>
          </a:p>
        </p:txBody>
      </p:sp>
      <p:sp>
        <p:nvSpPr>
          <p:cNvPr id="37" name="clue">
            <a:extLst>
              <a:ext uri="{FF2B5EF4-FFF2-40B4-BE49-F238E27FC236}">
                <a16:creationId xmlns:a16="http://schemas.microsoft.com/office/drawing/2014/main" id="{2243C26B-7A3B-49D9-903B-0F8644F4C8BD}"/>
              </a:ext>
            </a:extLst>
          </p:cNvPr>
          <p:cNvSpPr/>
          <p:nvPr/>
        </p:nvSpPr>
        <p:spPr>
          <a:xfrm>
            <a:off x="2276475" y="1354139"/>
            <a:ext cx="7632700" cy="585787"/>
          </a:xfrm>
          <a:prstGeom prst="roundRect">
            <a:avLst>
              <a:gd name="adj" fmla="val 0"/>
            </a:avLst>
          </a:prstGeom>
          <a:solidFill>
            <a:srgbClr val="90C7E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I need a cloth to ________ the water that I have spilled.</a:t>
            </a:r>
          </a:p>
        </p:txBody>
      </p:sp>
      <p:sp>
        <p:nvSpPr>
          <p:cNvPr id="20" name="Rectangle: Rounded Corners 19">
            <a:extLst>
              <a:ext uri="{FF2B5EF4-FFF2-40B4-BE49-F238E27FC236}">
                <a16:creationId xmlns:a16="http://schemas.microsoft.com/office/drawing/2014/main" id="{30E687CD-B825-4958-9159-6E7A8B43E836}"/>
              </a:ext>
            </a:extLst>
          </p:cNvPr>
          <p:cNvSpPr/>
          <p:nvPr/>
        </p:nvSpPr>
        <p:spPr>
          <a:xfrm>
            <a:off x="2279650" y="661989"/>
            <a:ext cx="7632700" cy="585787"/>
          </a:xfrm>
          <a:prstGeom prst="roundRect">
            <a:avLst>
              <a:gd name="adj" fmla="val 0"/>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Can you work out the mystery ‘or’ word shown in this picture?</a:t>
            </a:r>
          </a:p>
        </p:txBody>
      </p:sp>
      <p:pic>
        <p:nvPicPr>
          <p:cNvPr id="10245" name="Picture 7">
            <a:extLst>
              <a:ext uri="{FF2B5EF4-FFF2-40B4-BE49-F238E27FC236}">
                <a16:creationId xmlns:a16="http://schemas.microsoft.com/office/drawing/2014/main" id="{5044020E-04A0-4737-9ED6-6EF992315CD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32363" y="2308226"/>
            <a:ext cx="2292350"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1">
            <a:extLst>
              <a:ext uri="{FF2B5EF4-FFF2-40B4-BE49-F238E27FC236}">
                <a16:creationId xmlns:a16="http://schemas.microsoft.com/office/drawing/2014/main" id="{D161E5B5-BCC2-4A7B-AC19-00016CBB40E1}"/>
              </a:ext>
            </a:extLst>
          </p:cNvPr>
          <p:cNvSpPr/>
          <p:nvPr/>
        </p:nvSpPr>
        <p:spPr>
          <a:xfrm>
            <a:off x="4875213" y="2308226"/>
            <a:ext cx="1174750" cy="919163"/>
          </a:xfrm>
          <a:prstGeom prst="roundRect">
            <a:avLst>
              <a:gd name="adj" fmla="val 0"/>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800" b="1" dirty="0">
                <a:solidFill>
                  <a:srgbClr val="FFFFFF"/>
                </a:solidFill>
              </a:rPr>
              <a:t>1</a:t>
            </a:r>
            <a:endParaRPr lang="en-GB" sz="2800" dirty="0">
              <a:solidFill>
                <a:srgbClr val="FFFFFF"/>
              </a:solidFill>
            </a:endParaRPr>
          </a:p>
        </p:txBody>
      </p:sp>
      <p:sp>
        <p:nvSpPr>
          <p:cNvPr id="22" name="2">
            <a:extLst>
              <a:ext uri="{FF2B5EF4-FFF2-40B4-BE49-F238E27FC236}">
                <a16:creationId xmlns:a16="http://schemas.microsoft.com/office/drawing/2014/main" id="{FC4857A1-45F6-40C1-8D31-9F23BD2B2416}"/>
              </a:ext>
            </a:extLst>
          </p:cNvPr>
          <p:cNvSpPr/>
          <p:nvPr/>
        </p:nvSpPr>
        <p:spPr>
          <a:xfrm>
            <a:off x="6049963" y="2308226"/>
            <a:ext cx="1174750" cy="919163"/>
          </a:xfrm>
          <a:prstGeom prst="roundRect">
            <a:avLst>
              <a:gd name="adj" fmla="val 0"/>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800" b="1" dirty="0">
                <a:solidFill>
                  <a:srgbClr val="FFFFFF"/>
                </a:solidFill>
              </a:rPr>
              <a:t>2</a:t>
            </a:r>
            <a:endParaRPr lang="en-GB" dirty="0">
              <a:solidFill>
                <a:srgbClr val="FFFFFF"/>
              </a:solidFill>
            </a:endParaRPr>
          </a:p>
        </p:txBody>
      </p:sp>
      <p:sp>
        <p:nvSpPr>
          <p:cNvPr id="23" name="3">
            <a:extLst>
              <a:ext uri="{FF2B5EF4-FFF2-40B4-BE49-F238E27FC236}">
                <a16:creationId xmlns:a16="http://schemas.microsoft.com/office/drawing/2014/main" id="{6D567F3F-0F44-4192-B3AB-DADAE7E371FF}"/>
              </a:ext>
            </a:extLst>
          </p:cNvPr>
          <p:cNvSpPr/>
          <p:nvPr/>
        </p:nvSpPr>
        <p:spPr>
          <a:xfrm>
            <a:off x="4875213" y="3194050"/>
            <a:ext cx="1174750" cy="922338"/>
          </a:xfrm>
          <a:prstGeom prst="roundRect">
            <a:avLst>
              <a:gd name="adj" fmla="val 0"/>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400" b="1" dirty="0">
                <a:solidFill>
                  <a:srgbClr val="FFFFFF"/>
                </a:solidFill>
              </a:rPr>
              <a:t>3</a:t>
            </a:r>
            <a:endParaRPr lang="en-GB" dirty="0">
              <a:solidFill>
                <a:srgbClr val="FFFFFF"/>
              </a:solidFill>
            </a:endParaRPr>
          </a:p>
        </p:txBody>
      </p:sp>
      <p:sp>
        <p:nvSpPr>
          <p:cNvPr id="24" name="4">
            <a:extLst>
              <a:ext uri="{FF2B5EF4-FFF2-40B4-BE49-F238E27FC236}">
                <a16:creationId xmlns:a16="http://schemas.microsoft.com/office/drawing/2014/main" id="{608AC83C-6425-4A20-87FF-1A4A5F62D194}"/>
              </a:ext>
            </a:extLst>
          </p:cNvPr>
          <p:cNvSpPr/>
          <p:nvPr/>
        </p:nvSpPr>
        <p:spPr>
          <a:xfrm>
            <a:off x="6049963" y="3224213"/>
            <a:ext cx="1174750" cy="895350"/>
          </a:xfrm>
          <a:prstGeom prst="roundRect">
            <a:avLst>
              <a:gd name="adj" fmla="val 0"/>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800" b="1" dirty="0">
                <a:solidFill>
                  <a:srgbClr val="FFFFFF"/>
                </a:solidFill>
              </a:rPr>
              <a:t>4</a:t>
            </a:r>
            <a:endParaRPr lang="en-GB" dirty="0">
              <a:solidFill>
                <a:srgbClr val="FFFFFF"/>
              </a:solidFill>
            </a:endParaRPr>
          </a:p>
        </p:txBody>
      </p:sp>
      <p:sp>
        <p:nvSpPr>
          <p:cNvPr id="25" name="5">
            <a:extLst>
              <a:ext uri="{FF2B5EF4-FFF2-40B4-BE49-F238E27FC236}">
                <a16:creationId xmlns:a16="http://schemas.microsoft.com/office/drawing/2014/main" id="{9356F7D2-3F86-4C40-9CDA-8C3DE7F9FC5E}"/>
              </a:ext>
            </a:extLst>
          </p:cNvPr>
          <p:cNvSpPr/>
          <p:nvPr/>
        </p:nvSpPr>
        <p:spPr>
          <a:xfrm>
            <a:off x="4875213" y="4106863"/>
            <a:ext cx="1174750" cy="887412"/>
          </a:xfrm>
          <a:prstGeom prst="roundRect">
            <a:avLst>
              <a:gd name="adj" fmla="val 0"/>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800" b="1" dirty="0">
                <a:solidFill>
                  <a:srgbClr val="FFFFFF"/>
                </a:solidFill>
              </a:rPr>
              <a:t>5</a:t>
            </a:r>
            <a:endParaRPr lang="en-GB" sz="2800" dirty="0">
              <a:solidFill>
                <a:srgbClr val="FFFFFF"/>
              </a:solidFill>
            </a:endParaRPr>
          </a:p>
        </p:txBody>
      </p:sp>
      <p:sp>
        <p:nvSpPr>
          <p:cNvPr id="26" name="6">
            <a:extLst>
              <a:ext uri="{FF2B5EF4-FFF2-40B4-BE49-F238E27FC236}">
                <a16:creationId xmlns:a16="http://schemas.microsoft.com/office/drawing/2014/main" id="{793CA21D-B463-4F53-8328-2A4951F54E0B}"/>
              </a:ext>
            </a:extLst>
          </p:cNvPr>
          <p:cNvSpPr/>
          <p:nvPr/>
        </p:nvSpPr>
        <p:spPr>
          <a:xfrm>
            <a:off x="6049963" y="4106863"/>
            <a:ext cx="1174750" cy="887412"/>
          </a:xfrm>
          <a:prstGeom prst="roundRect">
            <a:avLst>
              <a:gd name="adj" fmla="val 0"/>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800" b="1" dirty="0">
                <a:solidFill>
                  <a:srgbClr val="FFFFFF"/>
                </a:solidFill>
              </a:rPr>
              <a:t>6</a:t>
            </a:r>
            <a:endParaRPr lang="en-GB" sz="2800" dirty="0">
              <a:solidFill>
                <a:srgbClr val="FFFFFF"/>
              </a:solidFill>
            </a:endParaRPr>
          </a:p>
        </p:txBody>
      </p:sp>
      <p:sp>
        <p:nvSpPr>
          <p:cNvPr id="36" name="click for clue">
            <a:extLst>
              <a:ext uri="{FF2B5EF4-FFF2-40B4-BE49-F238E27FC236}">
                <a16:creationId xmlns:a16="http://schemas.microsoft.com/office/drawing/2014/main" id="{83BC1D06-023F-44A1-B448-95F6B664E933}"/>
              </a:ext>
            </a:extLst>
          </p:cNvPr>
          <p:cNvSpPr/>
          <p:nvPr/>
        </p:nvSpPr>
        <p:spPr>
          <a:xfrm>
            <a:off x="2276475" y="1354139"/>
            <a:ext cx="7632700" cy="585787"/>
          </a:xfrm>
          <a:prstGeom prst="roundRect">
            <a:avLst>
              <a:gd name="adj" fmla="val 0"/>
            </a:avLst>
          </a:prstGeom>
          <a:solidFill>
            <a:srgbClr val="90C7E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b="1" dirty="0"/>
              <a:t>Click for clue</a:t>
            </a:r>
          </a:p>
        </p:txBody>
      </p:sp>
      <p:sp>
        <p:nvSpPr>
          <p:cNvPr id="38" name="answer button">
            <a:extLst>
              <a:ext uri="{FF2B5EF4-FFF2-40B4-BE49-F238E27FC236}">
                <a16:creationId xmlns:a16="http://schemas.microsoft.com/office/drawing/2014/main" id="{B4AE2726-8901-41CA-BEB7-CECB7CD365E2}"/>
              </a:ext>
            </a:extLst>
          </p:cNvPr>
          <p:cNvSpPr/>
          <p:nvPr/>
        </p:nvSpPr>
        <p:spPr>
          <a:xfrm>
            <a:off x="5302250" y="5413375"/>
            <a:ext cx="1581150" cy="585788"/>
          </a:xfrm>
          <a:prstGeom prst="roundRect">
            <a:avLst>
              <a:gd name="adj" fmla="val 0"/>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b="1" dirty="0"/>
              <a:t>Answer</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2" restart="whenNotActive" fill="hold" evtFilter="cancelBubble" nodeType="interactiveSeq">
                <p:stCondLst>
                  <p:cond evt="onClick" delay="0">
                    <p:tgtEl>
                      <p:spTgt spid="23"/>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7" restart="whenNotActive" fill="hold" evtFilter="cancelBubble" nodeType="interactiveSeq">
                <p:stCondLst>
                  <p:cond evt="onClick" delay="0">
                    <p:tgtEl>
                      <p:spTgt spid="24"/>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2" restart="whenNotActive" fill="hold" evtFilter="cancelBubble" nodeType="interactiveSeq">
                <p:stCondLst>
                  <p:cond evt="onClick" delay="0">
                    <p:tgtEl>
                      <p:spTgt spid="25"/>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7" restart="whenNotActive" fill="hold" evtFilter="cancelBubble" nodeType="interactiveSeq">
                <p:stCondLst>
                  <p:cond evt="onClick" delay="0">
                    <p:tgtEl>
                      <p:spTgt spid="26"/>
                    </p:tgtEl>
                  </p:cond>
                </p:stCondLst>
                <p:endSync evt="end" delay="0">
                  <p:rtn val="all"/>
                </p:endSync>
                <p:childTnLst>
                  <p:par>
                    <p:cTn id="28" fill="hold" nodeType="clickPar">
                      <p:stCondLst>
                        <p:cond delay="0"/>
                      </p:stCondLst>
                      <p:childTnLst>
                        <p:par>
                          <p:cTn id="29" fill="hold" nodeType="withGroup">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32" restart="whenNotActive" fill="hold" evtFilter="cancelBubble" nodeType="interactiveSeq">
                <p:stCondLst>
                  <p:cond evt="onClick" delay="0">
                    <p:tgtEl>
                      <p:spTgt spid="36"/>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37" restart="whenNotActive" fill="hold" evtFilter="cancelBubble" nodeType="interactiveSeq">
                <p:stCondLst>
                  <p:cond evt="onClick" delay="0">
                    <p:tgtEl>
                      <p:spTgt spid="39"/>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2" restart="whenNotActive" fill="hold" evtFilter="cancelBubble" nodeType="interactiveSeq">
                <p:stCondLst>
                  <p:cond evt="onClick" delay="0">
                    <p:tgtEl>
                      <p:spTgt spid="38"/>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bldLst>
      <p:bldP spid="39" grpId="0" animBg="1"/>
      <p:bldP spid="9" grpId="0" animBg="1"/>
      <p:bldP spid="22" grpId="0" animBg="1"/>
      <p:bldP spid="23" grpId="0" animBg="1"/>
      <p:bldP spid="24" grpId="0" animBg="1"/>
      <p:bldP spid="25" grpId="0" animBg="1"/>
      <p:bldP spid="26" grpId="0" animBg="1"/>
      <p:bldP spid="36" grpId="0" animBg="1"/>
      <p:bldP spid="3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49BC0-BFCD-11E2-60E3-3F7579CDD1F4}"/>
            </a:ext>
          </a:extLst>
        </p:cNvPr>
        <p:cNvGrpSpPr/>
        <p:nvPr/>
      </p:nvGrpSpPr>
      <p:grpSpPr>
        <a:xfrm>
          <a:off x="0" y="0"/>
          <a:ext cx="0" cy="0"/>
          <a:chOff x="0" y="0"/>
          <a:chExt cx="0" cy="0"/>
        </a:xfrm>
      </p:grpSpPr>
      <p:pic>
        <p:nvPicPr>
          <p:cNvPr id="2" name="Picture 1" descr="A globe with a point pointing to the earth&#10;&#10;AI-generated content may be incorrect.">
            <a:extLst>
              <a:ext uri="{FF2B5EF4-FFF2-40B4-BE49-F238E27FC236}">
                <a16:creationId xmlns:a16="http://schemas.microsoft.com/office/drawing/2014/main" id="{87370C56-CF79-1DCC-011F-E1188058A1CC}"/>
              </a:ext>
            </a:extLst>
          </p:cNvPr>
          <p:cNvPicPr>
            <a:picLocks noChangeAspect="1"/>
          </p:cNvPicPr>
          <p:nvPr/>
        </p:nvPicPr>
        <p:blipFill>
          <a:blip r:embed="rId2"/>
          <a:stretch>
            <a:fillRect/>
          </a:stretch>
        </p:blipFill>
        <p:spPr>
          <a:xfrm>
            <a:off x="1014413" y="971550"/>
            <a:ext cx="10163175" cy="4914900"/>
          </a:xfrm>
          <a:prstGeom prst="rect">
            <a:avLst/>
          </a:prstGeom>
        </p:spPr>
      </p:pic>
    </p:spTree>
    <p:extLst>
      <p:ext uri="{BB962C8B-B14F-4D97-AF65-F5344CB8AC3E}">
        <p14:creationId xmlns:p14="http://schemas.microsoft.com/office/powerpoint/2010/main" val="12059234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E6A06-DCAB-2A84-E404-64573E1B3648}"/>
            </a:ext>
          </a:extLst>
        </p:cNvPr>
        <p:cNvGrpSpPr/>
        <p:nvPr/>
      </p:nvGrpSpPr>
      <p:grpSpPr>
        <a:xfrm>
          <a:off x="0" y="0"/>
          <a:ext cx="0" cy="0"/>
          <a:chOff x="0" y="0"/>
          <a:chExt cx="0" cy="0"/>
        </a:xfrm>
      </p:grpSpPr>
      <p:pic>
        <p:nvPicPr>
          <p:cNvPr id="3" name="Picture 2" descr="A globe with a purple circle around it&#10;&#10;AI-generated content may be incorrect.">
            <a:extLst>
              <a:ext uri="{FF2B5EF4-FFF2-40B4-BE49-F238E27FC236}">
                <a16:creationId xmlns:a16="http://schemas.microsoft.com/office/drawing/2014/main" id="{1D353653-BBAF-8A81-E193-CBEE5AF120A4}"/>
              </a:ext>
            </a:extLst>
          </p:cNvPr>
          <p:cNvPicPr>
            <a:picLocks noChangeAspect="1"/>
          </p:cNvPicPr>
          <p:nvPr/>
        </p:nvPicPr>
        <p:blipFill>
          <a:blip r:embed="rId2"/>
          <a:stretch>
            <a:fillRect/>
          </a:stretch>
        </p:blipFill>
        <p:spPr>
          <a:xfrm>
            <a:off x="1443037" y="1057275"/>
            <a:ext cx="9305925" cy="4743450"/>
          </a:xfrm>
          <a:prstGeom prst="rect">
            <a:avLst/>
          </a:prstGeom>
        </p:spPr>
      </p:pic>
    </p:spTree>
    <p:extLst>
      <p:ext uri="{BB962C8B-B14F-4D97-AF65-F5344CB8AC3E}">
        <p14:creationId xmlns:p14="http://schemas.microsoft.com/office/powerpoint/2010/main" val="16290574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40C65A-1CAC-6C04-351B-48B420941D6C}"/>
            </a:ext>
          </a:extLst>
        </p:cNvPr>
        <p:cNvGrpSpPr/>
        <p:nvPr/>
      </p:nvGrpSpPr>
      <p:grpSpPr>
        <a:xfrm>
          <a:off x="0" y="0"/>
          <a:ext cx="0" cy="0"/>
          <a:chOff x="0" y="0"/>
          <a:chExt cx="0" cy="0"/>
        </a:xfrm>
      </p:grpSpPr>
      <p:pic>
        <p:nvPicPr>
          <p:cNvPr id="2" name="Picture 1" descr="A map of the earth&#10;&#10;AI-generated content may be incorrect.">
            <a:extLst>
              <a:ext uri="{FF2B5EF4-FFF2-40B4-BE49-F238E27FC236}">
                <a16:creationId xmlns:a16="http://schemas.microsoft.com/office/drawing/2014/main" id="{52E16517-9716-26B2-A375-36F6C0384E17}"/>
              </a:ext>
            </a:extLst>
          </p:cNvPr>
          <p:cNvPicPr>
            <a:picLocks noChangeAspect="1"/>
          </p:cNvPicPr>
          <p:nvPr/>
        </p:nvPicPr>
        <p:blipFill>
          <a:blip r:embed="rId2"/>
          <a:stretch>
            <a:fillRect/>
          </a:stretch>
        </p:blipFill>
        <p:spPr>
          <a:xfrm>
            <a:off x="1023938" y="966788"/>
            <a:ext cx="10144125" cy="4924425"/>
          </a:xfrm>
          <a:prstGeom prst="rect">
            <a:avLst/>
          </a:prstGeom>
        </p:spPr>
      </p:pic>
    </p:spTree>
    <p:extLst>
      <p:ext uri="{BB962C8B-B14F-4D97-AF65-F5344CB8AC3E}">
        <p14:creationId xmlns:p14="http://schemas.microsoft.com/office/powerpoint/2010/main" val="25869341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01AB4-5523-DD2A-0047-FF02A1F5FBF2}"/>
            </a:ext>
          </a:extLst>
        </p:cNvPr>
        <p:cNvGrpSpPr/>
        <p:nvPr/>
      </p:nvGrpSpPr>
      <p:grpSpPr>
        <a:xfrm>
          <a:off x="0" y="0"/>
          <a:ext cx="0" cy="0"/>
          <a:chOff x="0" y="0"/>
          <a:chExt cx="0" cy="0"/>
        </a:xfrm>
      </p:grpSpPr>
      <p:pic>
        <p:nvPicPr>
          <p:cNvPr id="3" name="Picture 2" descr="A white background with black text&#10;&#10;AI-generated content may be incorrect.">
            <a:extLst>
              <a:ext uri="{FF2B5EF4-FFF2-40B4-BE49-F238E27FC236}">
                <a16:creationId xmlns:a16="http://schemas.microsoft.com/office/drawing/2014/main" id="{C4FF6006-B945-C174-FCF2-CE8001CB9F91}"/>
              </a:ext>
            </a:extLst>
          </p:cNvPr>
          <p:cNvPicPr>
            <a:picLocks noChangeAspect="1"/>
          </p:cNvPicPr>
          <p:nvPr/>
        </p:nvPicPr>
        <p:blipFill>
          <a:blip r:embed="rId2"/>
          <a:stretch>
            <a:fillRect/>
          </a:stretch>
        </p:blipFill>
        <p:spPr>
          <a:xfrm>
            <a:off x="2225293" y="562879"/>
            <a:ext cx="7934325" cy="2066925"/>
          </a:xfrm>
          <a:prstGeom prst="rect">
            <a:avLst/>
          </a:prstGeom>
        </p:spPr>
      </p:pic>
      <p:pic>
        <p:nvPicPr>
          <p:cNvPr id="4" name="Picture 3" descr="A close-up of a white background&#10;&#10;AI-generated content may be incorrect.">
            <a:extLst>
              <a:ext uri="{FF2B5EF4-FFF2-40B4-BE49-F238E27FC236}">
                <a16:creationId xmlns:a16="http://schemas.microsoft.com/office/drawing/2014/main" id="{C3F31986-3B68-D897-E1E6-D31FDD93D540}"/>
              </a:ext>
            </a:extLst>
          </p:cNvPr>
          <p:cNvPicPr>
            <a:picLocks noChangeAspect="1"/>
          </p:cNvPicPr>
          <p:nvPr/>
        </p:nvPicPr>
        <p:blipFill>
          <a:blip r:embed="rId3"/>
          <a:stretch>
            <a:fillRect/>
          </a:stretch>
        </p:blipFill>
        <p:spPr>
          <a:xfrm>
            <a:off x="2538413" y="2995612"/>
            <a:ext cx="7115175" cy="2390775"/>
          </a:xfrm>
          <a:prstGeom prst="rect">
            <a:avLst/>
          </a:prstGeom>
        </p:spPr>
      </p:pic>
    </p:spTree>
    <p:extLst>
      <p:ext uri="{BB962C8B-B14F-4D97-AF65-F5344CB8AC3E}">
        <p14:creationId xmlns:p14="http://schemas.microsoft.com/office/powerpoint/2010/main" val="42800706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E8449-5036-8EC8-33C7-7261631AE26C}"/>
            </a:ext>
          </a:extLst>
        </p:cNvPr>
        <p:cNvGrpSpPr/>
        <p:nvPr/>
      </p:nvGrpSpPr>
      <p:grpSpPr>
        <a:xfrm>
          <a:off x="0" y="0"/>
          <a:ext cx="0" cy="0"/>
          <a:chOff x="0" y="0"/>
          <a:chExt cx="0" cy="0"/>
        </a:xfrm>
      </p:grpSpPr>
      <p:pic>
        <p:nvPicPr>
          <p:cNvPr id="5" name="Picture 4" descr="A map of the world&#10;&#10;AI-generated content may be incorrect.">
            <a:extLst>
              <a:ext uri="{FF2B5EF4-FFF2-40B4-BE49-F238E27FC236}">
                <a16:creationId xmlns:a16="http://schemas.microsoft.com/office/drawing/2014/main" id="{F0956E34-E398-FAAD-898A-B14BCAFCFE42}"/>
              </a:ext>
            </a:extLst>
          </p:cNvPr>
          <p:cNvPicPr>
            <a:picLocks noChangeAspect="1"/>
          </p:cNvPicPr>
          <p:nvPr/>
        </p:nvPicPr>
        <p:blipFill>
          <a:blip r:embed="rId2"/>
          <a:stretch>
            <a:fillRect/>
          </a:stretch>
        </p:blipFill>
        <p:spPr>
          <a:xfrm>
            <a:off x="1390650" y="1047750"/>
            <a:ext cx="9410700" cy="4762500"/>
          </a:xfrm>
          <a:prstGeom prst="rect">
            <a:avLst/>
          </a:prstGeom>
        </p:spPr>
      </p:pic>
    </p:spTree>
    <p:extLst>
      <p:ext uri="{BB962C8B-B14F-4D97-AF65-F5344CB8AC3E}">
        <p14:creationId xmlns:p14="http://schemas.microsoft.com/office/powerpoint/2010/main" val="33377729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13CE7F-BC2F-D63E-3553-A620C1943F4D}"/>
            </a:ext>
          </a:extLst>
        </p:cNvPr>
        <p:cNvGrpSpPr/>
        <p:nvPr/>
      </p:nvGrpSpPr>
      <p:grpSpPr>
        <a:xfrm>
          <a:off x="0" y="0"/>
          <a:ext cx="0" cy="0"/>
          <a:chOff x="0" y="0"/>
          <a:chExt cx="0" cy="0"/>
        </a:xfrm>
      </p:grpSpPr>
      <p:pic>
        <p:nvPicPr>
          <p:cNvPr id="2" name="Picture 1" descr="A map of the world&#10;&#10;AI-generated content may be incorrect.">
            <a:extLst>
              <a:ext uri="{FF2B5EF4-FFF2-40B4-BE49-F238E27FC236}">
                <a16:creationId xmlns:a16="http://schemas.microsoft.com/office/drawing/2014/main" id="{83E8B800-17B4-363F-C270-208A1E3A7BCF}"/>
              </a:ext>
            </a:extLst>
          </p:cNvPr>
          <p:cNvPicPr>
            <a:picLocks noChangeAspect="1"/>
          </p:cNvPicPr>
          <p:nvPr/>
        </p:nvPicPr>
        <p:blipFill>
          <a:blip r:embed="rId2"/>
          <a:stretch>
            <a:fillRect/>
          </a:stretch>
        </p:blipFill>
        <p:spPr>
          <a:xfrm>
            <a:off x="1476375" y="1038225"/>
            <a:ext cx="9239250" cy="4781550"/>
          </a:xfrm>
          <a:prstGeom prst="rect">
            <a:avLst/>
          </a:prstGeom>
        </p:spPr>
      </p:pic>
    </p:spTree>
    <p:extLst>
      <p:ext uri="{BB962C8B-B14F-4D97-AF65-F5344CB8AC3E}">
        <p14:creationId xmlns:p14="http://schemas.microsoft.com/office/powerpoint/2010/main" val="15683168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Title 5">
            <a:extLst>
              <a:ext uri="{FF2B5EF4-FFF2-40B4-BE49-F238E27FC236}">
                <a16:creationId xmlns:a16="http://schemas.microsoft.com/office/drawing/2014/main" id="{882811DB-5C7E-467E-BF01-E928C6A8429C}"/>
              </a:ext>
            </a:extLst>
          </p:cNvPr>
          <p:cNvSpPr>
            <a:spLocks noGrp="1"/>
          </p:cNvSpPr>
          <p:nvPr>
            <p:ph type="title"/>
          </p:nvPr>
        </p:nvSpPr>
        <p:spPr>
          <a:xfrm>
            <a:off x="2008189" y="844551"/>
            <a:ext cx="8220075" cy="631825"/>
          </a:xfrm>
        </p:spPr>
        <p:txBody>
          <a:bodyPr>
            <a:normAutofit fontScale="90000"/>
          </a:bodyPr>
          <a:lstStyle/>
          <a:p>
            <a:pPr algn="ctr" eaLnBrk="1" hangingPunct="1">
              <a:defRPr/>
            </a:pPr>
            <a:r>
              <a:rPr lang="en-GB" altLang="en-US" dirty="0"/>
              <a:t>Night and Day </a:t>
            </a:r>
            <a:br>
              <a:rPr lang="en-GB" altLang="en-US"/>
            </a:br>
            <a:r>
              <a:rPr lang="en-GB" altLang="en-US" dirty="0"/>
              <a:t>Investigation</a:t>
            </a:r>
          </a:p>
        </p:txBody>
      </p:sp>
      <p:pic>
        <p:nvPicPr>
          <p:cNvPr id="14339" name="Whole Class">
            <a:extLst>
              <a:ext uri="{FF2B5EF4-FFF2-40B4-BE49-F238E27FC236}">
                <a16:creationId xmlns:a16="http://schemas.microsoft.com/office/drawing/2014/main" id="{C01DC4FB-EAD3-46B3-A739-C2BD97E3A2F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04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ounded Rectangle 12">
            <a:extLst>
              <a:ext uri="{FF2B5EF4-FFF2-40B4-BE49-F238E27FC236}">
                <a16:creationId xmlns:a16="http://schemas.microsoft.com/office/drawing/2014/main" id="{D028FC66-B47C-4B65-B2E1-84F729907EC1}"/>
              </a:ext>
            </a:extLst>
          </p:cNvPr>
          <p:cNvSpPr/>
          <p:nvPr/>
        </p:nvSpPr>
        <p:spPr>
          <a:xfrm>
            <a:off x="2143125" y="4286250"/>
            <a:ext cx="7905750" cy="1657350"/>
          </a:xfrm>
          <a:prstGeom prst="roundRect">
            <a:avLst>
              <a:gd name="adj" fmla="val 2243"/>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lIns="180000" tIns="45720" rIns="180000" bIns="45720" anchor="ctr"/>
          <a:lstStyle/>
          <a:p>
            <a:pPr algn="ctr">
              <a:lnSpc>
                <a:spcPct val="200000"/>
              </a:lnSpc>
              <a:defRPr/>
            </a:pPr>
            <a:r>
              <a:rPr lang="en-GB" dirty="0">
                <a:solidFill>
                  <a:schemeClr val="tx1"/>
                </a:solidFill>
                <a:latin typeface="+mj-lt"/>
              </a:rPr>
              <a:t>If it is </a:t>
            </a:r>
            <a:r>
              <a:rPr lang="en-GB" b="1" dirty="0">
                <a:solidFill>
                  <a:schemeClr val="tx1"/>
                </a:solidFill>
                <a:latin typeface="+mj-lt"/>
              </a:rPr>
              <a:t>midday</a:t>
            </a:r>
            <a:r>
              <a:rPr lang="en-GB" dirty="0">
                <a:solidFill>
                  <a:schemeClr val="tx1"/>
                </a:solidFill>
                <a:latin typeface="+mj-lt"/>
              </a:rPr>
              <a:t> in </a:t>
            </a:r>
            <a:r>
              <a:rPr lang="en-GB" b="1" dirty="0">
                <a:solidFill>
                  <a:schemeClr val="tx1"/>
                </a:solidFill>
                <a:latin typeface="+mj-lt"/>
              </a:rPr>
              <a:t>New Zealand</a:t>
            </a:r>
            <a:r>
              <a:rPr lang="en-GB" dirty="0">
                <a:solidFill>
                  <a:schemeClr val="tx1"/>
                </a:solidFill>
                <a:latin typeface="+mj-lt"/>
              </a:rPr>
              <a:t>, what time do you predict that it will be in the </a:t>
            </a:r>
            <a:r>
              <a:rPr lang="en-GB" b="1" dirty="0">
                <a:solidFill>
                  <a:schemeClr val="tx1"/>
                </a:solidFill>
                <a:latin typeface="+mj-lt"/>
              </a:rPr>
              <a:t>UK?</a:t>
            </a:r>
          </a:p>
          <a:p>
            <a:pPr algn="ctr">
              <a:lnSpc>
                <a:spcPct val="200000"/>
              </a:lnSpc>
              <a:defRPr/>
            </a:pPr>
            <a:endParaRPr lang="en-GB" b="1" dirty="0">
              <a:solidFill>
                <a:schemeClr val="tx1"/>
              </a:solidFill>
              <a:latin typeface="Aptos Display"/>
            </a:endParaRPr>
          </a:p>
          <a:p>
            <a:pPr algn="ctr">
              <a:lnSpc>
                <a:spcPct val="200000"/>
              </a:lnSpc>
              <a:defRPr/>
            </a:pPr>
            <a:endParaRPr lang="en-GB" b="1" dirty="0">
              <a:solidFill>
                <a:schemeClr val="tx1"/>
              </a:solidFill>
              <a:latin typeface="Aptos Display"/>
            </a:endParaRPr>
          </a:p>
        </p:txBody>
      </p:sp>
      <p:pic>
        <p:nvPicPr>
          <p:cNvPr id="14341" name="Picture 4">
            <a:extLst>
              <a:ext uri="{FF2B5EF4-FFF2-40B4-BE49-F238E27FC236}">
                <a16:creationId xmlns:a16="http://schemas.microsoft.com/office/drawing/2014/main" id="{8E2B2AB1-0C91-4269-B75E-B89F4C3726D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13325" y="1971676"/>
            <a:ext cx="2209800" cy="220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14">
            <a:extLst>
              <a:ext uri="{FF2B5EF4-FFF2-40B4-BE49-F238E27FC236}">
                <a16:creationId xmlns:a16="http://schemas.microsoft.com/office/drawing/2014/main" id="{9C0270C5-E920-0410-6321-6EC516001A81}"/>
              </a:ext>
            </a:extLst>
          </p:cNvPr>
          <p:cNvSpPr>
            <a:spLocks noChangeArrowheads="1"/>
          </p:cNvSpPr>
          <p:nvPr/>
        </p:nvSpPr>
        <p:spPr bwMode="auto">
          <a:xfrm>
            <a:off x="2209800" y="5664200"/>
            <a:ext cx="7734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Sassoon Infant Rg"/>
                <a:ea typeface="Sassoon Infant Rg"/>
                <a:cs typeface="Sassoon Infant Rg"/>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a:ea typeface="Sassoon Infant Rg"/>
                <a:cs typeface="Sassoon Infant Rg"/>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a:ea typeface="Sassoon Infant Rg"/>
                <a:cs typeface="Sassoon Infant Rg"/>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a:ea typeface="Sassoon Infant Rg"/>
                <a:cs typeface="Sassoon Infant Rg"/>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a:ea typeface="Sassoon Infant Rg"/>
                <a:cs typeface="Sassoon Infant Rg"/>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a:ea typeface="Sassoon Infant Rg"/>
                <a:cs typeface="Sassoon Infant Rg"/>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a:ea typeface="Sassoon Infant Rg"/>
                <a:cs typeface="Sassoon Infant Rg"/>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a:ea typeface="Sassoon Infant Rg"/>
                <a:cs typeface="Sassoon Infant Rg"/>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a:ea typeface="Sassoon Infant Rg"/>
                <a:cs typeface="Sassoon Infant Rg"/>
              </a:defRPr>
            </a:lvl9pPr>
          </a:lstStyle>
          <a:p>
            <a:pPr algn="ctr">
              <a:lnSpc>
                <a:spcPct val="100000"/>
              </a:lnSpc>
              <a:spcBef>
                <a:spcPct val="0"/>
              </a:spcBef>
              <a:buFontTx/>
              <a:buNone/>
            </a:pPr>
            <a:r>
              <a:rPr lang="en-GB" sz="2000">
                <a:hlinkClick r:id="rId5"/>
              </a:rPr>
              <a:t>What are the different time zones? - BBC Bitesize</a:t>
            </a:r>
            <a:r>
              <a:rPr lang="en-GB" altLang="en-US" sz="2000">
                <a:solidFill>
                  <a:schemeClr val="tx1"/>
                </a:solidFill>
              </a:rPr>
              <a:t>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a:extLst>
              <a:ext uri="{FF2B5EF4-FFF2-40B4-BE49-F238E27FC236}">
                <a16:creationId xmlns:a16="http://schemas.microsoft.com/office/drawing/2014/main" id="{402FC952-BF2C-4708-98E9-91FAD7166EE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8850" y="1809751"/>
            <a:ext cx="7715250"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Title 5">
            <a:extLst>
              <a:ext uri="{FF2B5EF4-FFF2-40B4-BE49-F238E27FC236}">
                <a16:creationId xmlns:a16="http://schemas.microsoft.com/office/drawing/2014/main" id="{5DAED362-0FAA-42F8-BBCE-4F4740B786B4}"/>
              </a:ext>
            </a:extLst>
          </p:cNvPr>
          <p:cNvSpPr>
            <a:spLocks noGrp="1"/>
          </p:cNvSpPr>
          <p:nvPr>
            <p:ph type="title"/>
          </p:nvPr>
        </p:nvSpPr>
        <p:spPr>
          <a:xfrm>
            <a:off x="2039939" y="677864"/>
            <a:ext cx="8220075" cy="631825"/>
          </a:xfrm>
        </p:spPr>
        <p:txBody>
          <a:bodyPr>
            <a:normAutofit fontScale="90000"/>
          </a:bodyPr>
          <a:lstStyle/>
          <a:p>
            <a:pPr algn="ctr" eaLnBrk="1" hangingPunct="1">
              <a:defRPr/>
            </a:pPr>
            <a:r>
              <a:rPr lang="en-GB" altLang="en-US"/>
              <a:t>Checking Predictions</a:t>
            </a:r>
          </a:p>
        </p:txBody>
      </p:sp>
      <p:pic>
        <p:nvPicPr>
          <p:cNvPr id="18436" name="Whole Class">
            <a:extLst>
              <a:ext uri="{FF2B5EF4-FFF2-40B4-BE49-F238E27FC236}">
                <a16:creationId xmlns:a16="http://schemas.microsoft.com/office/drawing/2014/main" id="{9138F65C-5BA8-427A-B9EE-0FFB0352D86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004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C58BB8BF-DA3C-4B2B-8C73-668FDBDFDFCE}"/>
              </a:ext>
            </a:extLst>
          </p:cNvPr>
          <p:cNvSpPr/>
          <p:nvPr/>
        </p:nvSpPr>
        <p:spPr>
          <a:xfrm>
            <a:off x="2552700" y="2573338"/>
            <a:ext cx="7200900" cy="461962"/>
          </a:xfrm>
          <a:prstGeom prst="rect">
            <a:avLst/>
          </a:prstGeom>
        </p:spPr>
        <p:txBody>
          <a:bodyPr>
            <a:spAutoFit/>
          </a:bodyPr>
          <a:lstStyle/>
          <a:p>
            <a:pPr algn="ctr">
              <a:defRPr/>
            </a:pPr>
            <a:r>
              <a:rPr lang="en-GB" sz="2400">
                <a:solidFill>
                  <a:schemeClr val="bg1"/>
                </a:solidFill>
                <a:latin typeface="+mj-lt"/>
              </a:rPr>
              <a:t>How can we check if our predictions are correct? </a:t>
            </a:r>
          </a:p>
        </p:txBody>
      </p:sp>
      <p:sp>
        <p:nvSpPr>
          <p:cNvPr id="18438" name="Rectangle 8">
            <a:extLst>
              <a:ext uri="{FF2B5EF4-FFF2-40B4-BE49-F238E27FC236}">
                <a16:creationId xmlns:a16="http://schemas.microsoft.com/office/drawing/2014/main" id="{6108004B-35B7-48FF-9B63-29CA346A2C4D}"/>
              </a:ext>
            </a:extLst>
          </p:cNvPr>
          <p:cNvSpPr>
            <a:spLocks noChangeArrowheads="1"/>
          </p:cNvSpPr>
          <p:nvPr/>
        </p:nvSpPr>
        <p:spPr bwMode="auto">
          <a:xfrm>
            <a:off x="3810000" y="4251325"/>
            <a:ext cx="5943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Sassoon Infant Rg"/>
                <a:ea typeface="Sassoon Infant Rg"/>
                <a:cs typeface="Sassoon Infant Rg"/>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a:ea typeface="Sassoon Infant Rg"/>
                <a:cs typeface="Sassoon Infant Rg"/>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a:ea typeface="Sassoon Infant Rg"/>
                <a:cs typeface="Sassoon Infant Rg"/>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a:ea typeface="Sassoon Infant Rg"/>
                <a:cs typeface="Sassoon Infant Rg"/>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a:ea typeface="Sassoon Infant Rg"/>
                <a:cs typeface="Sassoon Infant Rg"/>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a:ea typeface="Sassoon Infant Rg"/>
                <a:cs typeface="Sassoon Infant Rg"/>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a:ea typeface="Sassoon Infant Rg"/>
                <a:cs typeface="Sassoon Infant Rg"/>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a:ea typeface="Sassoon Infant Rg"/>
                <a:cs typeface="Sassoon Infant Rg"/>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a:ea typeface="Sassoon Infant Rg"/>
                <a:cs typeface="Sassoon Infant Rg"/>
              </a:defRPr>
            </a:lvl9pPr>
          </a:lstStyle>
          <a:p>
            <a:pPr algn="ctr">
              <a:lnSpc>
                <a:spcPct val="100000"/>
              </a:lnSpc>
              <a:spcBef>
                <a:spcPct val="0"/>
              </a:spcBef>
              <a:buFontTx/>
              <a:buNone/>
            </a:pPr>
            <a:r>
              <a:rPr lang="en-GB" altLang="en-US">
                <a:solidFill>
                  <a:schemeClr val="tx1"/>
                </a:solidFill>
              </a:rPr>
              <a:t>Where would we get the information from? </a:t>
            </a:r>
          </a:p>
        </p:txBody>
      </p:sp>
      <p:pic>
        <p:nvPicPr>
          <p:cNvPr id="18439" name="Picture 6">
            <a:extLst>
              <a:ext uri="{FF2B5EF4-FFF2-40B4-BE49-F238E27FC236}">
                <a16:creationId xmlns:a16="http://schemas.microsoft.com/office/drawing/2014/main" id="{9DB1922A-BA41-488A-AA50-BABB77BB071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28850" y="4013200"/>
            <a:ext cx="771525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9">
            <a:extLst>
              <a:ext uri="{FF2B5EF4-FFF2-40B4-BE49-F238E27FC236}">
                <a16:creationId xmlns:a16="http://schemas.microsoft.com/office/drawing/2014/main" id="{24755850-A604-4D70-80CD-6A4FEDF46FD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40700" y="2516188"/>
            <a:ext cx="1803400" cy="127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11">
            <a:extLst>
              <a:ext uri="{FF2B5EF4-FFF2-40B4-BE49-F238E27FC236}">
                <a16:creationId xmlns:a16="http://schemas.microsoft.com/office/drawing/2014/main" id="{FEA24196-21C1-4B0A-B833-4D3EF5EBDF1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335714" y="2516188"/>
            <a:ext cx="1804987" cy="127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12">
            <a:extLst>
              <a:ext uri="{FF2B5EF4-FFF2-40B4-BE49-F238E27FC236}">
                <a16:creationId xmlns:a16="http://schemas.microsoft.com/office/drawing/2014/main" id="{F65AFC5B-7214-4CFB-BC61-8784C49391B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32313" y="2516188"/>
            <a:ext cx="1803400" cy="127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13">
            <a:extLst>
              <a:ext uri="{FF2B5EF4-FFF2-40B4-BE49-F238E27FC236}">
                <a16:creationId xmlns:a16="http://schemas.microsoft.com/office/drawing/2014/main" id="{21E0E5F1-7972-436C-808C-413F47D200B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728913" y="2516188"/>
            <a:ext cx="1803400" cy="127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4" name="Picture 16">
            <a:extLst>
              <a:ext uri="{FF2B5EF4-FFF2-40B4-BE49-F238E27FC236}">
                <a16:creationId xmlns:a16="http://schemas.microsoft.com/office/drawing/2014/main" id="{F871748B-97F2-4EBB-AFC2-6F8DD0D7B0CD}"/>
              </a:ext>
            </a:extLst>
          </p:cNvPr>
          <p:cNvPicPr>
            <a:picLocks noChangeAspect="1"/>
          </p:cNvPicPr>
          <p:nvPr/>
        </p:nvPicPr>
        <p:blipFill>
          <a:blip r:embed="rId6">
            <a:extLst>
              <a:ext uri="{28A0092B-C50C-407E-A947-70E740481C1C}">
                <a14:useLocalDpi xmlns:a14="http://schemas.microsoft.com/office/drawing/2010/main" val="0"/>
              </a:ext>
            </a:extLst>
          </a:blip>
          <a:srcRect l="72295"/>
          <a:stretch>
            <a:fillRect/>
          </a:stretch>
        </p:blipFill>
        <p:spPr bwMode="auto">
          <a:xfrm>
            <a:off x="2228851" y="2516188"/>
            <a:ext cx="500063" cy="127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a:extLst>
              <a:ext uri="{FF2B5EF4-FFF2-40B4-BE49-F238E27FC236}">
                <a16:creationId xmlns:a16="http://schemas.microsoft.com/office/drawing/2014/main" id="{7215271F-9CDD-4800-A4E5-F5F415E8BD1E}"/>
              </a:ext>
            </a:extLst>
          </p:cNvPr>
          <p:cNvSpPr/>
          <p:nvPr/>
        </p:nvSpPr>
        <p:spPr>
          <a:xfrm>
            <a:off x="2552700" y="4681538"/>
            <a:ext cx="7200900" cy="461962"/>
          </a:xfrm>
          <a:prstGeom prst="rect">
            <a:avLst/>
          </a:prstGeom>
        </p:spPr>
        <p:txBody>
          <a:bodyPr>
            <a:spAutoFit/>
          </a:bodyPr>
          <a:lstStyle/>
          <a:p>
            <a:pPr algn="ctr">
              <a:defRPr/>
            </a:pPr>
            <a:r>
              <a:rPr lang="en-GB" sz="2400">
                <a:latin typeface="+mj-lt"/>
              </a:rPr>
              <a:t>Where would we get the information from? </a:t>
            </a:r>
          </a:p>
        </p:txBody>
      </p:sp>
      <p:pic>
        <p:nvPicPr>
          <p:cNvPr id="18446" name="Picture 10">
            <a:extLst>
              <a:ext uri="{FF2B5EF4-FFF2-40B4-BE49-F238E27FC236}">
                <a16:creationId xmlns:a16="http://schemas.microsoft.com/office/drawing/2014/main" id="{C23F335D-3D0A-4E4D-A53F-7E711F8B51C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140700" y="4719638"/>
            <a:ext cx="1803400" cy="127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7" name="Picture 19">
            <a:extLst>
              <a:ext uri="{FF2B5EF4-FFF2-40B4-BE49-F238E27FC236}">
                <a16:creationId xmlns:a16="http://schemas.microsoft.com/office/drawing/2014/main" id="{E54BB1FC-6C63-4EE4-96DC-77465AE88F41}"/>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335714" y="4719638"/>
            <a:ext cx="1804987" cy="127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8" name="Picture 23">
            <a:extLst>
              <a:ext uri="{FF2B5EF4-FFF2-40B4-BE49-F238E27FC236}">
                <a16:creationId xmlns:a16="http://schemas.microsoft.com/office/drawing/2014/main" id="{545212A7-1A85-49D2-B98C-79A98EC629B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532313" y="4719638"/>
            <a:ext cx="1803400" cy="127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9" name="Picture 24">
            <a:extLst>
              <a:ext uri="{FF2B5EF4-FFF2-40B4-BE49-F238E27FC236}">
                <a16:creationId xmlns:a16="http://schemas.microsoft.com/office/drawing/2014/main" id="{A1A2F170-AD80-47B7-8592-947B08E0189B}"/>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728913" y="4719638"/>
            <a:ext cx="1803400" cy="127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0" name="Picture 25">
            <a:extLst>
              <a:ext uri="{FF2B5EF4-FFF2-40B4-BE49-F238E27FC236}">
                <a16:creationId xmlns:a16="http://schemas.microsoft.com/office/drawing/2014/main" id="{F36082F6-BC08-4740-99EC-EA04E8202E3D}"/>
              </a:ext>
            </a:extLst>
          </p:cNvPr>
          <p:cNvPicPr>
            <a:picLocks noChangeAspect="1"/>
          </p:cNvPicPr>
          <p:nvPr/>
        </p:nvPicPr>
        <p:blipFill>
          <a:blip r:embed="rId8">
            <a:extLst>
              <a:ext uri="{28A0092B-C50C-407E-A947-70E740481C1C}">
                <a14:useLocalDpi xmlns:a14="http://schemas.microsoft.com/office/drawing/2010/main" val="0"/>
              </a:ext>
            </a:extLst>
          </a:blip>
          <a:srcRect l="72295"/>
          <a:stretch>
            <a:fillRect/>
          </a:stretch>
        </p:blipFill>
        <p:spPr bwMode="auto">
          <a:xfrm>
            <a:off x="2228851" y="4719638"/>
            <a:ext cx="500063" cy="127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id="{79755C0E-DB71-4A08-9FC4-97747A86E71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0"/>
            <a:ext cx="9144000" cy="692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C4A56-70E8-A64A-003A-EF88343ADDE9}"/>
            </a:ext>
          </a:extLst>
        </p:cNvPr>
        <p:cNvGrpSpPr/>
        <p:nvPr/>
      </p:nvGrpSpPr>
      <p:grpSpPr>
        <a:xfrm>
          <a:off x="0" y="0"/>
          <a:ext cx="0" cy="0"/>
          <a:chOff x="0" y="0"/>
          <a:chExt cx="0" cy="0"/>
        </a:xfrm>
      </p:grpSpPr>
      <p:sp>
        <p:nvSpPr>
          <p:cNvPr id="11269" name="Title 5">
            <a:extLst>
              <a:ext uri="{FF2B5EF4-FFF2-40B4-BE49-F238E27FC236}">
                <a16:creationId xmlns:a16="http://schemas.microsoft.com/office/drawing/2014/main" id="{38EB99AE-1070-0BCD-C7FF-33B7E015453A}"/>
              </a:ext>
            </a:extLst>
          </p:cNvPr>
          <p:cNvSpPr>
            <a:spLocks noGrp="1"/>
          </p:cNvSpPr>
          <p:nvPr>
            <p:ph type="title"/>
          </p:nvPr>
        </p:nvSpPr>
        <p:spPr>
          <a:xfrm>
            <a:off x="4724" y="2500876"/>
            <a:ext cx="12319442" cy="631825"/>
          </a:xfrm>
        </p:spPr>
        <p:txBody>
          <a:bodyPr>
            <a:normAutofit fontScale="90000"/>
          </a:bodyPr>
          <a:lstStyle/>
          <a:p>
            <a:pPr>
              <a:defRPr/>
            </a:pPr>
            <a:r>
              <a:rPr lang="en-GB" altLang="en-US" sz="2500" u="sng" dirty="0"/>
              <a:t>Independent:</a:t>
            </a:r>
            <a:br>
              <a:rPr lang="en-GB" altLang="en-US" sz="2500" dirty="0"/>
            </a:br>
            <a:br>
              <a:rPr lang="en-GB" altLang="en-US" sz="2500" dirty="0"/>
            </a:br>
            <a:r>
              <a:rPr lang="en-GB" altLang="en-US" sz="2500" dirty="0"/>
              <a:t>Choose three cities (you can use an Atlas to help you) and use the information below to say what time it would be in these countries when it is midday in England.</a:t>
            </a:r>
            <a:br>
              <a:rPr lang="en-GB" altLang="en-US" sz="2500" dirty="0"/>
            </a:br>
            <a:br>
              <a:rPr lang="en-GB" altLang="en-US" sz="2500" dirty="0"/>
            </a:br>
            <a:r>
              <a:rPr lang="en-GB" altLang="en-US" sz="2500" dirty="0"/>
              <a:t>12pm England – 10pm Sydney</a:t>
            </a:r>
            <a:br>
              <a:rPr lang="en-GB" altLang="en-US" sz="2500" dirty="0"/>
            </a:br>
            <a:br>
              <a:rPr lang="en-GB" altLang="en-US" sz="2500" dirty="0"/>
            </a:br>
            <a:br>
              <a:rPr lang="en-GB" altLang="en-US" sz="2500" dirty="0"/>
            </a:br>
            <a:r>
              <a:rPr lang="en-GB" altLang="en-US" sz="2500" b="1" dirty="0"/>
              <a:t>Explain why different places</a:t>
            </a:r>
            <a:br>
              <a:rPr lang="en-GB" altLang="en-US" sz="2500" b="1" dirty="0"/>
            </a:br>
            <a:r>
              <a:rPr lang="en-GB" altLang="en-US" sz="2500" b="1" dirty="0"/>
              <a:t>around the world have </a:t>
            </a:r>
            <a:br>
              <a:rPr lang="en-GB" altLang="en-US" sz="2500" b="1" dirty="0"/>
            </a:br>
            <a:r>
              <a:rPr lang="en-GB" altLang="en-US" sz="2500" b="1" dirty="0"/>
              <a:t>different time zones.</a:t>
            </a:r>
            <a:br>
              <a:rPr lang="en-GB" altLang="en-US" sz="2500" b="1" dirty="0"/>
            </a:br>
            <a:br>
              <a:rPr lang="en-GB" altLang="en-US" sz="2500" b="1" dirty="0"/>
            </a:br>
            <a:r>
              <a:rPr lang="en-GB" altLang="en-US" sz="2500" b="1" dirty="0"/>
              <a:t>Vocabulary:</a:t>
            </a:r>
            <a:br>
              <a:rPr lang="en-GB" altLang="en-US" sz="2500" b="1" dirty="0"/>
            </a:br>
            <a:r>
              <a:rPr lang="en-GB" altLang="en-US" sz="2500" b="1" dirty="0"/>
              <a:t>Rotation</a:t>
            </a:r>
            <a:br>
              <a:rPr lang="en-GB" altLang="en-US" sz="2500" b="1" dirty="0"/>
            </a:br>
            <a:r>
              <a:rPr lang="en-GB" altLang="en-US" sz="2500" b="1" dirty="0"/>
              <a:t>Sun</a:t>
            </a:r>
            <a:br>
              <a:rPr lang="en-GB" altLang="en-US" sz="2500" b="1" dirty="0"/>
            </a:br>
            <a:r>
              <a:rPr lang="en-GB" altLang="en-US" sz="2500" b="1" dirty="0"/>
              <a:t>Axis</a:t>
            </a:r>
            <a:br>
              <a:rPr lang="en-GB" altLang="en-US" sz="2500" b="1" dirty="0"/>
            </a:br>
            <a:endParaRPr lang="en-GB" altLang="en-US" sz="2500" b="1" dirty="0"/>
          </a:p>
        </p:txBody>
      </p:sp>
      <p:pic>
        <p:nvPicPr>
          <p:cNvPr id="2" name="Picture 1" descr="A table with a map of different cities&#10;&#10;AI-generated content may be incorrect.">
            <a:extLst>
              <a:ext uri="{FF2B5EF4-FFF2-40B4-BE49-F238E27FC236}">
                <a16:creationId xmlns:a16="http://schemas.microsoft.com/office/drawing/2014/main" id="{1EE0B10A-D093-9154-DE6C-4B352C28286C}"/>
              </a:ext>
            </a:extLst>
          </p:cNvPr>
          <p:cNvPicPr>
            <a:picLocks noChangeAspect="1"/>
          </p:cNvPicPr>
          <p:nvPr/>
        </p:nvPicPr>
        <p:blipFill>
          <a:blip r:embed="rId3"/>
          <a:stretch>
            <a:fillRect/>
          </a:stretch>
        </p:blipFill>
        <p:spPr>
          <a:xfrm>
            <a:off x="3771978" y="2066527"/>
            <a:ext cx="8077533" cy="4791473"/>
          </a:xfrm>
          <a:prstGeom prst="rect">
            <a:avLst/>
          </a:prstGeom>
        </p:spPr>
      </p:pic>
    </p:spTree>
    <p:extLst>
      <p:ext uri="{BB962C8B-B14F-4D97-AF65-F5344CB8AC3E}">
        <p14:creationId xmlns:p14="http://schemas.microsoft.com/office/powerpoint/2010/main" val="1152541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1CBDE52-39BF-C5EB-48DC-6FDE35AB2BC3}"/>
              </a:ext>
            </a:extLst>
          </p:cNvPr>
          <p:cNvSpPr>
            <a:spLocks noChangeArrowheads="1"/>
          </p:cNvSpPr>
          <p:nvPr/>
        </p:nvSpPr>
        <p:spPr bwMode="auto">
          <a:xfrm>
            <a:off x="3376613" y="1930401"/>
            <a:ext cx="2349500" cy="383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50000"/>
              </a:lnSpc>
              <a:spcBef>
                <a:spcPct val="0"/>
              </a:spcBef>
              <a:buFontTx/>
              <a:buNone/>
            </a:pPr>
            <a:r>
              <a:rPr lang="en-GB" altLang="en-US" sz="3200"/>
              <a:t>forty</a:t>
            </a:r>
          </a:p>
          <a:p>
            <a:pPr algn="ctr" eaLnBrk="1" hangingPunct="1">
              <a:lnSpc>
                <a:spcPct val="150000"/>
              </a:lnSpc>
              <a:spcBef>
                <a:spcPct val="0"/>
              </a:spcBef>
              <a:buFontTx/>
              <a:buNone/>
            </a:pPr>
            <a:r>
              <a:rPr lang="en-GB" altLang="en-US" sz="3200"/>
              <a:t>scorch</a:t>
            </a:r>
            <a:endParaRPr lang="en-GB" altLang="en-US" sz="3200">
              <a:solidFill>
                <a:schemeClr val="tx1"/>
              </a:solidFill>
            </a:endParaRPr>
          </a:p>
          <a:p>
            <a:pPr algn="ctr" eaLnBrk="1" hangingPunct="1">
              <a:lnSpc>
                <a:spcPct val="150000"/>
              </a:lnSpc>
              <a:spcBef>
                <a:spcPct val="0"/>
              </a:spcBef>
              <a:buFontTx/>
              <a:buNone/>
            </a:pPr>
            <a:r>
              <a:rPr lang="en-GB" altLang="en-US" sz="3200"/>
              <a:t>absorb</a:t>
            </a:r>
          </a:p>
          <a:p>
            <a:pPr algn="ctr" eaLnBrk="1" hangingPunct="1">
              <a:lnSpc>
                <a:spcPct val="150000"/>
              </a:lnSpc>
              <a:spcBef>
                <a:spcPct val="0"/>
              </a:spcBef>
              <a:buFontTx/>
              <a:buNone/>
            </a:pPr>
            <a:r>
              <a:rPr lang="en-GB" altLang="en-US" sz="3200"/>
              <a:t>decorate</a:t>
            </a:r>
            <a:endParaRPr lang="en-GB" altLang="en-US" sz="3200">
              <a:solidFill>
                <a:schemeClr val="tx1"/>
              </a:solidFill>
            </a:endParaRPr>
          </a:p>
          <a:p>
            <a:pPr algn="ctr" eaLnBrk="1" hangingPunct="1">
              <a:lnSpc>
                <a:spcPct val="150000"/>
              </a:lnSpc>
              <a:spcBef>
                <a:spcPct val="0"/>
              </a:spcBef>
              <a:buFontTx/>
              <a:buNone/>
            </a:pPr>
            <a:r>
              <a:rPr lang="en-GB" altLang="en-US" sz="3200"/>
              <a:t>afford</a:t>
            </a:r>
            <a:endParaRPr lang="en-GB" altLang="en-US" sz="3200">
              <a:solidFill>
                <a:schemeClr val="tx1"/>
              </a:solidFill>
            </a:endParaRPr>
          </a:p>
        </p:txBody>
      </p:sp>
      <p:sp>
        <p:nvSpPr>
          <p:cNvPr id="4" name="Rectangle 3">
            <a:extLst>
              <a:ext uri="{FF2B5EF4-FFF2-40B4-BE49-F238E27FC236}">
                <a16:creationId xmlns:a16="http://schemas.microsoft.com/office/drawing/2014/main" id="{A2E174D2-A8D0-76E5-ED10-7DF2AF15C7FE}"/>
              </a:ext>
            </a:extLst>
          </p:cNvPr>
          <p:cNvSpPr>
            <a:spLocks noChangeArrowheads="1"/>
          </p:cNvSpPr>
          <p:nvPr/>
        </p:nvSpPr>
        <p:spPr bwMode="auto">
          <a:xfrm>
            <a:off x="6440488" y="1954214"/>
            <a:ext cx="2379662"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50000"/>
              </a:lnSpc>
              <a:spcBef>
                <a:spcPct val="0"/>
              </a:spcBef>
              <a:buFontTx/>
              <a:buNone/>
            </a:pPr>
            <a:r>
              <a:rPr lang="en-GB" altLang="en-US" sz="3200"/>
              <a:t>enormous</a:t>
            </a:r>
            <a:endParaRPr lang="en-GB" altLang="en-US" sz="3200">
              <a:solidFill>
                <a:schemeClr val="tx1"/>
              </a:solidFill>
            </a:endParaRPr>
          </a:p>
          <a:p>
            <a:pPr algn="ctr" eaLnBrk="1" hangingPunct="1">
              <a:lnSpc>
                <a:spcPct val="150000"/>
              </a:lnSpc>
              <a:spcBef>
                <a:spcPct val="0"/>
              </a:spcBef>
              <a:buFontTx/>
              <a:buNone/>
            </a:pPr>
            <a:r>
              <a:rPr lang="en-GB" altLang="en-US" sz="3200"/>
              <a:t>category</a:t>
            </a:r>
            <a:endParaRPr lang="en-GB" altLang="en-US" sz="3200">
              <a:solidFill>
                <a:schemeClr val="tx1"/>
              </a:solidFill>
            </a:endParaRPr>
          </a:p>
          <a:p>
            <a:pPr algn="ctr" eaLnBrk="1" hangingPunct="1">
              <a:lnSpc>
                <a:spcPct val="150000"/>
              </a:lnSpc>
              <a:spcBef>
                <a:spcPct val="0"/>
              </a:spcBef>
              <a:buFontTx/>
              <a:buNone/>
            </a:pPr>
            <a:r>
              <a:rPr lang="en-GB" altLang="en-US" sz="3200"/>
              <a:t>tornado</a:t>
            </a:r>
            <a:endParaRPr lang="en-GB" altLang="en-US" sz="3200">
              <a:solidFill>
                <a:schemeClr val="tx1"/>
              </a:solidFill>
            </a:endParaRPr>
          </a:p>
          <a:p>
            <a:pPr algn="ctr" eaLnBrk="1" hangingPunct="1">
              <a:lnSpc>
                <a:spcPct val="150000"/>
              </a:lnSpc>
              <a:spcBef>
                <a:spcPct val="0"/>
              </a:spcBef>
              <a:buFontTx/>
              <a:buNone/>
            </a:pPr>
            <a:r>
              <a:rPr lang="en-GB" altLang="en-US" sz="3200"/>
              <a:t>according</a:t>
            </a:r>
          </a:p>
          <a:p>
            <a:pPr algn="ctr" eaLnBrk="1" hangingPunct="1">
              <a:lnSpc>
                <a:spcPct val="150000"/>
              </a:lnSpc>
              <a:spcBef>
                <a:spcPct val="0"/>
              </a:spcBef>
              <a:buFontTx/>
              <a:buNone/>
            </a:pPr>
            <a:r>
              <a:rPr lang="en-GB" altLang="en-US" sz="3200"/>
              <a:t>opportunity</a:t>
            </a:r>
            <a:endParaRPr lang="en-GB" altLang="en-US" sz="3200">
              <a:solidFill>
                <a:schemeClr val="tx1"/>
              </a:solidFill>
            </a:endParaRPr>
          </a:p>
        </p:txBody>
      </p:sp>
      <p:sp>
        <p:nvSpPr>
          <p:cNvPr id="5" name="Rectangle: Rounded Corners 4">
            <a:extLst>
              <a:ext uri="{FF2B5EF4-FFF2-40B4-BE49-F238E27FC236}">
                <a16:creationId xmlns:a16="http://schemas.microsoft.com/office/drawing/2014/main" id="{77F78027-483D-4FB3-8A9C-D8EB6A7FBFAD}"/>
              </a:ext>
            </a:extLst>
          </p:cNvPr>
          <p:cNvSpPr/>
          <p:nvPr/>
        </p:nvSpPr>
        <p:spPr>
          <a:xfrm>
            <a:off x="2287588" y="642938"/>
            <a:ext cx="7632700" cy="931862"/>
          </a:xfrm>
          <a:prstGeom prst="roundRect">
            <a:avLst>
              <a:gd name="adj" fmla="val 0"/>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altLang="en-US" dirty="0">
                <a:solidFill>
                  <a:schemeClr val="bg1"/>
                </a:solidFill>
              </a:rPr>
              <a:t>Here are this week’s spellings to practise.</a:t>
            </a:r>
            <a:endParaRPr lang="en-GB" sz="20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fade">
                                      <p:cBhvr>
                                        <p:cTn id="32" dur="500"/>
                                        <p:tgtEl>
                                          <p:spTgt spid="4">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Effect transition="in" filter="fade">
                                      <p:cBhvr>
                                        <p:cTn id="37" dur="500"/>
                                        <p:tgtEl>
                                          <p:spTgt spid="4">
                                            <p:txEl>
                                              <p:pRg st="1" end="1"/>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2" end="2"/>
                                            </p:txEl>
                                          </p:spTgt>
                                        </p:tgtEl>
                                        <p:attrNameLst>
                                          <p:attrName>style.visibility</p:attrName>
                                        </p:attrNameLst>
                                      </p:cBhvr>
                                      <p:to>
                                        <p:strVal val="visible"/>
                                      </p:to>
                                    </p:set>
                                    <p:animEffect transition="in" filter="fade">
                                      <p:cBhvr>
                                        <p:cTn id="42" dur="500"/>
                                        <p:tgtEl>
                                          <p:spTgt spid="4">
                                            <p:txEl>
                                              <p:pRg st="2" end="2"/>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4">
                                            <p:txEl>
                                              <p:pRg st="3" end="3"/>
                                            </p:txEl>
                                          </p:spTgt>
                                        </p:tgtEl>
                                        <p:attrNameLst>
                                          <p:attrName>style.visibility</p:attrName>
                                        </p:attrNameLst>
                                      </p:cBhvr>
                                      <p:to>
                                        <p:strVal val="visible"/>
                                      </p:to>
                                    </p:set>
                                    <p:animEffect transition="in" filter="fade">
                                      <p:cBhvr>
                                        <p:cTn id="47" dur="500"/>
                                        <p:tgtEl>
                                          <p:spTgt spid="4">
                                            <p:txEl>
                                              <p:pRg st="3" end="3"/>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4">
                                            <p:txEl>
                                              <p:pRg st="4" end="4"/>
                                            </p:txEl>
                                          </p:spTgt>
                                        </p:tgtEl>
                                        <p:attrNameLst>
                                          <p:attrName>style.visibility</p:attrName>
                                        </p:attrNameLst>
                                      </p:cBhvr>
                                      <p:to>
                                        <p:strVal val="visible"/>
                                      </p:to>
                                    </p:set>
                                    <p:animEffect transition="in" filter="fade">
                                      <p:cBhvr>
                                        <p:cTn id="5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50D74-3D1D-9B78-BE1E-AF3DCC85038F}"/>
            </a:ext>
          </a:extLst>
        </p:cNvPr>
        <p:cNvGrpSpPr/>
        <p:nvPr/>
      </p:nvGrpSpPr>
      <p:grpSpPr>
        <a:xfrm>
          <a:off x="0" y="0"/>
          <a:ext cx="0" cy="0"/>
          <a:chOff x="0" y="0"/>
          <a:chExt cx="0" cy="0"/>
        </a:xfrm>
      </p:grpSpPr>
      <p:sp>
        <p:nvSpPr>
          <p:cNvPr id="11269" name="Title 5">
            <a:extLst>
              <a:ext uri="{FF2B5EF4-FFF2-40B4-BE49-F238E27FC236}">
                <a16:creationId xmlns:a16="http://schemas.microsoft.com/office/drawing/2014/main" id="{E49A462D-6FDD-EB59-97B4-804F5B2BD853}"/>
              </a:ext>
            </a:extLst>
          </p:cNvPr>
          <p:cNvSpPr>
            <a:spLocks noGrp="1"/>
          </p:cNvSpPr>
          <p:nvPr>
            <p:ph type="title"/>
          </p:nvPr>
        </p:nvSpPr>
        <p:spPr>
          <a:xfrm>
            <a:off x="4724" y="639281"/>
            <a:ext cx="12319442" cy="631825"/>
          </a:xfrm>
        </p:spPr>
        <p:txBody>
          <a:bodyPr>
            <a:normAutofit fontScale="90000"/>
          </a:bodyPr>
          <a:lstStyle/>
          <a:p>
            <a:pPr>
              <a:defRPr/>
            </a:pPr>
            <a:r>
              <a:rPr lang="en-GB" altLang="en-US" sz="2500" dirty="0">
                <a:solidFill>
                  <a:srgbClr val="FF0000"/>
                </a:solidFill>
              </a:rPr>
              <a:t>Challenge</a:t>
            </a:r>
            <a:br>
              <a:rPr lang="en-GB" altLang="en-US" sz="2500" dirty="0"/>
            </a:br>
            <a:br>
              <a:rPr lang="en-GB" altLang="en-US" sz="2500" dirty="0"/>
            </a:br>
            <a:r>
              <a:rPr lang="en-GB" altLang="en-US" sz="2500" dirty="0"/>
              <a:t>When would be the best time to call Granny in New Zealand?</a:t>
            </a:r>
            <a:br>
              <a:rPr lang="en-GB" altLang="en-US" sz="2500" dirty="0"/>
            </a:br>
            <a:br>
              <a:rPr lang="en-GB" altLang="en-US" sz="2500" dirty="0"/>
            </a:br>
            <a:r>
              <a:rPr lang="en-GB" altLang="en-US" sz="2500" dirty="0"/>
              <a:t>When would it suit both of you?</a:t>
            </a:r>
            <a:br>
              <a:rPr lang="en-GB" altLang="en-US" sz="2500" b="1" dirty="0"/>
            </a:br>
            <a:endParaRPr lang="en-GB" altLang="en-US" sz="2500" b="1"/>
          </a:p>
        </p:txBody>
      </p:sp>
      <p:pic>
        <p:nvPicPr>
          <p:cNvPr id="2" name="Picture 1" descr="A table with a map of different cities&#10;&#10;AI-generated content may be incorrect.">
            <a:extLst>
              <a:ext uri="{FF2B5EF4-FFF2-40B4-BE49-F238E27FC236}">
                <a16:creationId xmlns:a16="http://schemas.microsoft.com/office/drawing/2014/main" id="{9D8D0C2D-A4E3-EB85-7700-5EBFBAA6BFBC}"/>
              </a:ext>
            </a:extLst>
          </p:cNvPr>
          <p:cNvPicPr>
            <a:picLocks noChangeAspect="1"/>
          </p:cNvPicPr>
          <p:nvPr/>
        </p:nvPicPr>
        <p:blipFill>
          <a:blip r:embed="rId3"/>
          <a:stretch>
            <a:fillRect/>
          </a:stretch>
        </p:blipFill>
        <p:spPr>
          <a:xfrm>
            <a:off x="560" y="2066527"/>
            <a:ext cx="8077533" cy="4791473"/>
          </a:xfrm>
          <a:prstGeom prst="rect">
            <a:avLst/>
          </a:prstGeom>
        </p:spPr>
      </p:pic>
      <p:pic>
        <p:nvPicPr>
          <p:cNvPr id="3" name="Picture 2" descr="A cartoon of a person with a speech bubble&#10;&#10;AI-generated content may be incorrect.">
            <a:extLst>
              <a:ext uri="{FF2B5EF4-FFF2-40B4-BE49-F238E27FC236}">
                <a16:creationId xmlns:a16="http://schemas.microsoft.com/office/drawing/2014/main" id="{58BFAE91-D900-0651-A965-7F5FB856F8ED}"/>
              </a:ext>
            </a:extLst>
          </p:cNvPr>
          <p:cNvPicPr>
            <a:picLocks noChangeAspect="1"/>
          </p:cNvPicPr>
          <p:nvPr/>
        </p:nvPicPr>
        <p:blipFill>
          <a:blip r:embed="rId4"/>
          <a:stretch>
            <a:fillRect/>
          </a:stretch>
        </p:blipFill>
        <p:spPr>
          <a:xfrm>
            <a:off x="7897129" y="74030"/>
            <a:ext cx="2966375" cy="2002903"/>
          </a:xfrm>
          <a:prstGeom prst="rect">
            <a:avLst/>
          </a:prstGeom>
        </p:spPr>
      </p:pic>
    </p:spTree>
    <p:extLst>
      <p:ext uri="{BB962C8B-B14F-4D97-AF65-F5344CB8AC3E}">
        <p14:creationId xmlns:p14="http://schemas.microsoft.com/office/powerpoint/2010/main" val="11108011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9E8E0E-0123-A819-D946-8637A9FC90E4}"/>
            </a:ext>
          </a:extLst>
        </p:cNvPr>
        <p:cNvGrpSpPr/>
        <p:nvPr/>
      </p:nvGrpSpPr>
      <p:grpSpPr>
        <a:xfrm>
          <a:off x="0" y="0"/>
          <a:ext cx="0" cy="0"/>
          <a:chOff x="0" y="0"/>
          <a:chExt cx="0" cy="0"/>
        </a:xfrm>
      </p:grpSpPr>
      <p:sp>
        <p:nvSpPr>
          <p:cNvPr id="11269" name="Title 5">
            <a:extLst>
              <a:ext uri="{FF2B5EF4-FFF2-40B4-BE49-F238E27FC236}">
                <a16:creationId xmlns:a16="http://schemas.microsoft.com/office/drawing/2014/main" id="{D76C3796-499D-30B2-24DA-F2A1AB205349}"/>
              </a:ext>
            </a:extLst>
          </p:cNvPr>
          <p:cNvSpPr>
            <a:spLocks noGrp="1"/>
          </p:cNvSpPr>
          <p:nvPr>
            <p:ph type="title"/>
          </p:nvPr>
        </p:nvSpPr>
        <p:spPr>
          <a:xfrm>
            <a:off x="4724" y="1941433"/>
            <a:ext cx="12319442" cy="631825"/>
          </a:xfrm>
        </p:spPr>
        <p:txBody>
          <a:bodyPr vert="horz" lIns="91440" tIns="45720" rIns="91440" bIns="45720" rtlCol="0" anchor="ctr">
            <a:noAutofit/>
          </a:bodyPr>
          <a:lstStyle/>
          <a:p>
            <a:pPr>
              <a:defRPr/>
            </a:pPr>
            <a:r>
              <a:rPr lang="en-GB" altLang="en-US" sz="4000" dirty="0"/>
              <a:t>Exit question:</a:t>
            </a:r>
            <a:br>
              <a:rPr lang="en-GB" altLang="en-US" sz="4000" dirty="0"/>
            </a:br>
            <a:br>
              <a:rPr lang="en-GB" altLang="en-US" sz="4000" dirty="0"/>
            </a:br>
            <a:r>
              <a:rPr lang="en-GB" altLang="en-US" sz="4000" dirty="0"/>
              <a:t>What are international time zones?</a:t>
            </a:r>
            <a:br>
              <a:rPr lang="en-GB" altLang="en-US" sz="4000" dirty="0"/>
            </a:br>
            <a:r>
              <a:rPr lang="en-GB" altLang="en-US" sz="4000" dirty="0"/>
              <a:t>Explain why there isn’t just one time zone for everyone around the world.</a:t>
            </a:r>
          </a:p>
        </p:txBody>
      </p:sp>
    </p:spTree>
    <p:extLst>
      <p:ext uri="{BB962C8B-B14F-4D97-AF65-F5344CB8AC3E}">
        <p14:creationId xmlns:p14="http://schemas.microsoft.com/office/powerpoint/2010/main" val="40159441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554BD-51DB-8C53-4E4D-CFB05E1FF312}"/>
              </a:ext>
            </a:extLst>
          </p:cNvPr>
          <p:cNvSpPr>
            <a:spLocks noGrp="1"/>
          </p:cNvSpPr>
          <p:nvPr>
            <p:ph type="title"/>
          </p:nvPr>
        </p:nvSpPr>
        <p:spPr/>
        <p:txBody>
          <a:bodyPr/>
          <a:lstStyle/>
          <a:p>
            <a:r>
              <a:rPr lang="en-GB" dirty="0">
                <a:latin typeface="Twinkl SemiBold"/>
              </a:rPr>
              <a:t>Spelling Bee on whiteboards</a:t>
            </a:r>
            <a:endParaRPr lang="en-GB" dirty="0"/>
          </a:p>
        </p:txBody>
      </p:sp>
      <p:pic>
        <p:nvPicPr>
          <p:cNvPr id="3" name="Picture 2" descr="Bee Clipart Images – Browse 42,064 Stock Photos, Vectors ...">
            <a:extLst>
              <a:ext uri="{FF2B5EF4-FFF2-40B4-BE49-F238E27FC236}">
                <a16:creationId xmlns:a16="http://schemas.microsoft.com/office/drawing/2014/main" id="{E999D1CB-852F-2F19-2580-E21E487D2B9F}"/>
              </a:ext>
            </a:extLst>
          </p:cNvPr>
          <p:cNvPicPr>
            <a:picLocks noChangeAspect="1"/>
          </p:cNvPicPr>
          <p:nvPr/>
        </p:nvPicPr>
        <p:blipFill>
          <a:blip r:embed="rId2"/>
          <a:stretch>
            <a:fillRect/>
          </a:stretch>
        </p:blipFill>
        <p:spPr>
          <a:xfrm>
            <a:off x="5914543" y="1817466"/>
            <a:ext cx="4954205" cy="3869320"/>
          </a:xfrm>
          <a:prstGeom prst="rect">
            <a:avLst/>
          </a:prstGeom>
        </p:spPr>
      </p:pic>
      <p:pic>
        <p:nvPicPr>
          <p:cNvPr id="5" name="Picture 4" descr="Spelling Clipart Royalty-Free Images, Stock Photos ...">
            <a:extLst>
              <a:ext uri="{FF2B5EF4-FFF2-40B4-BE49-F238E27FC236}">
                <a16:creationId xmlns:a16="http://schemas.microsoft.com/office/drawing/2014/main" id="{9F432AB0-08DE-7B0F-4A94-A577144FB49F}"/>
              </a:ext>
            </a:extLst>
          </p:cNvPr>
          <p:cNvPicPr>
            <a:picLocks noChangeAspect="1"/>
          </p:cNvPicPr>
          <p:nvPr/>
        </p:nvPicPr>
        <p:blipFill>
          <a:blip r:embed="rId3"/>
          <a:stretch>
            <a:fillRect/>
          </a:stretch>
        </p:blipFill>
        <p:spPr>
          <a:xfrm>
            <a:off x="1493135" y="4429514"/>
            <a:ext cx="2743198" cy="1259173"/>
          </a:xfrm>
          <a:prstGeom prst="rect">
            <a:avLst/>
          </a:prstGeom>
        </p:spPr>
      </p:pic>
    </p:spTree>
    <p:extLst>
      <p:ext uri="{BB962C8B-B14F-4D97-AF65-F5344CB8AC3E}">
        <p14:creationId xmlns:p14="http://schemas.microsoft.com/office/powerpoint/2010/main" val="30919085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6" name="TextBox 5">
            <a:extLst>
              <a:ext uri="{FF2B5EF4-FFF2-40B4-BE49-F238E27FC236}">
                <a16:creationId xmlns:a16="http://schemas.microsoft.com/office/drawing/2014/main" id="{113C4526-F759-47F3-3FF6-2E1A8EECF975}"/>
              </a:ext>
            </a:extLst>
          </p:cNvPr>
          <p:cNvSpPr txBox="1"/>
          <p:nvPr/>
        </p:nvSpPr>
        <p:spPr>
          <a:xfrm>
            <a:off x="5872306" y="4170711"/>
            <a:ext cx="5792229" cy="1492716"/>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l"/>
            <a:r>
              <a:rPr lang="en-GB" sz="2100" b="1" u="sng">
                <a:solidFill>
                  <a:srgbClr val="FF0000"/>
                </a:solidFill>
                <a:latin typeface="Comic Sans MS"/>
              </a:rPr>
              <a:t>Challenge:</a:t>
            </a:r>
          </a:p>
          <a:p>
            <a:r>
              <a:rPr lang="en-GB" sz="3200">
                <a:latin typeface="Comic Sans MS"/>
                <a:ea typeface="+mn-lt"/>
                <a:cs typeface="+mn-lt"/>
              </a:rPr>
              <a:t>Write the decimal equivalent of these fractions. </a:t>
            </a:r>
            <a:r>
              <a:rPr lang="en-GB" sz="3600">
                <a:latin typeface="Comic Sans MS"/>
                <a:cs typeface="Arial"/>
              </a:rPr>
              <a:t> </a:t>
            </a:r>
            <a:endParaRPr lang="en-GB">
              <a:latin typeface="Comic Sans MS"/>
              <a:cs typeface="Arial"/>
            </a:endParaRPr>
          </a:p>
        </p:txBody>
      </p:sp>
      <p:pic>
        <p:nvPicPr>
          <p:cNvPr id="3" name="Picture 3" descr="Chart, bar chart&#10;&#10;Description automatically generated">
            <a:extLst>
              <a:ext uri="{FF2B5EF4-FFF2-40B4-BE49-F238E27FC236}">
                <a16:creationId xmlns:a16="http://schemas.microsoft.com/office/drawing/2014/main" id="{68C7821D-2363-F673-C36C-CFB87C60136F}"/>
              </a:ext>
            </a:extLst>
          </p:cNvPr>
          <p:cNvPicPr>
            <a:picLocks noChangeAspect="1"/>
          </p:cNvPicPr>
          <p:nvPr/>
        </p:nvPicPr>
        <p:blipFill>
          <a:blip r:embed="rId3"/>
          <a:stretch>
            <a:fillRect/>
          </a:stretch>
        </p:blipFill>
        <p:spPr>
          <a:xfrm>
            <a:off x="255917" y="1643408"/>
            <a:ext cx="5440392" cy="4965789"/>
          </a:xfrm>
          <a:prstGeom prst="rect">
            <a:avLst/>
          </a:prstGeom>
        </p:spPr>
      </p:pic>
      <p:sp>
        <p:nvSpPr>
          <p:cNvPr id="4" name="TextBox 3">
            <a:extLst>
              <a:ext uri="{FF2B5EF4-FFF2-40B4-BE49-F238E27FC236}">
                <a16:creationId xmlns:a16="http://schemas.microsoft.com/office/drawing/2014/main" id="{E740470B-DCB4-5BD1-45E6-2E8780A5824F}"/>
              </a:ext>
            </a:extLst>
          </p:cNvPr>
          <p:cNvSpPr txBox="1"/>
          <p:nvPr/>
        </p:nvSpPr>
        <p:spPr>
          <a:xfrm>
            <a:off x="461873" y="1707408"/>
            <a:ext cx="3912972" cy="451342"/>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n-GB" sz="2100">
                <a:latin typeface="Comic Sans MS"/>
              </a:rPr>
              <a:t>1. 25 X 15 =</a:t>
            </a:r>
          </a:p>
        </p:txBody>
      </p:sp>
      <p:sp>
        <p:nvSpPr>
          <p:cNvPr id="10" name="TextBox 9">
            <a:extLst>
              <a:ext uri="{FF2B5EF4-FFF2-40B4-BE49-F238E27FC236}">
                <a16:creationId xmlns:a16="http://schemas.microsoft.com/office/drawing/2014/main" id="{A5559000-085B-D054-6058-E384650A4089}"/>
              </a:ext>
            </a:extLst>
          </p:cNvPr>
          <p:cNvSpPr txBox="1"/>
          <p:nvPr/>
        </p:nvSpPr>
        <p:spPr>
          <a:xfrm>
            <a:off x="476249" y="4299122"/>
            <a:ext cx="3681283" cy="451342"/>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n-GB" sz="2100">
                <a:latin typeface="Comic Sans MS"/>
              </a:rPr>
              <a:t>2. 3 – 1.2 =  </a:t>
            </a:r>
            <a:endParaRPr lang="en-GB" sz="2133">
              <a:latin typeface="Comic Sans MS"/>
            </a:endParaRPr>
          </a:p>
        </p:txBody>
      </p:sp>
      <p:sp>
        <p:nvSpPr>
          <p:cNvPr id="2" name="TextBox 1">
            <a:extLst>
              <a:ext uri="{FF2B5EF4-FFF2-40B4-BE49-F238E27FC236}">
                <a16:creationId xmlns:a16="http://schemas.microsoft.com/office/drawing/2014/main" id="{F0C4CA73-DE5E-EB13-5E77-F9E5D52A8577}"/>
              </a:ext>
            </a:extLst>
          </p:cNvPr>
          <p:cNvSpPr txBox="1"/>
          <p:nvPr/>
        </p:nvSpPr>
        <p:spPr>
          <a:xfrm>
            <a:off x="5875811" y="1669967"/>
            <a:ext cx="6098474"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a:latin typeface="Comic Sans MS"/>
                <a:ea typeface="+mn-lt"/>
                <a:cs typeface="+mn-lt"/>
              </a:rPr>
              <a:t>3. </a:t>
            </a:r>
            <a:r>
              <a:rPr lang="en-GB" sz="2800">
                <a:latin typeface="Comic Sans MS"/>
                <a:ea typeface="+mn-lt"/>
                <a:cs typeface="+mn-lt"/>
              </a:rPr>
              <a:t>Zoe is sorting out some weights in the classroom. She finds twenty-three weights each weighing ½ kg. What is the total mass of the weights? </a:t>
            </a:r>
            <a:endParaRPr lang="en-GB" sz="2800">
              <a:latin typeface="Comic Sans MS"/>
              <a:cs typeface="Arial"/>
            </a:endParaRPr>
          </a:p>
        </p:txBody>
      </p:sp>
      <p:sp>
        <p:nvSpPr>
          <p:cNvPr id="9" name="Google Shape;135;p25">
            <a:extLst>
              <a:ext uri="{FF2B5EF4-FFF2-40B4-BE49-F238E27FC236}">
                <a16:creationId xmlns:a16="http://schemas.microsoft.com/office/drawing/2014/main" id="{441A617B-6AD4-7221-053A-A8F3295071CA}"/>
              </a:ext>
            </a:extLst>
          </p:cNvPr>
          <p:cNvSpPr txBox="1">
            <a:spLocks/>
          </p:cNvSpPr>
          <p:nvPr/>
        </p:nvSpPr>
        <p:spPr>
          <a:xfrm>
            <a:off x="175415" y="125030"/>
            <a:ext cx="11835812" cy="1386767"/>
          </a:xfrm>
          <a:prstGeom prst="rect">
            <a:avLst/>
          </a:prstGeom>
          <a:noFill/>
          <a:ln>
            <a:noFill/>
          </a:ln>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L="609585" marR="0" lvl="0" indent="-457189"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1219170" marR="0" lvl="1"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828754" marR="0" lvl="2"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2438339" marR="0" lvl="3"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3047924" marR="0" lvl="4"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3657509" marR="0" lvl="5"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4267093" marR="0" lvl="6"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4876678" marR="0" lvl="7"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5486263" marR="0" lvl="8"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pPr marL="0" indent="0" algn="r">
              <a:buFont typeface="Arial"/>
              <a:buNone/>
            </a:pPr>
            <a:endParaRPr lang="en" sz="2000" u="sng" kern="0">
              <a:solidFill>
                <a:schemeClr val="tx1"/>
              </a:solidFill>
              <a:latin typeface="Comic Sans MS"/>
            </a:endParaRPr>
          </a:p>
          <a:p>
            <a:pPr marL="0" indent="0">
              <a:lnSpc>
                <a:spcPct val="114999"/>
              </a:lnSpc>
              <a:buNone/>
            </a:pPr>
            <a:r>
              <a:rPr lang="en" sz="2000" u="sng" kern="0">
                <a:solidFill>
                  <a:schemeClr val="tx1"/>
                </a:solidFill>
                <a:latin typeface="Comic Sans MS"/>
              </a:rPr>
              <a:t>TBAT: revise terms obtuse, acute and reflex angles, perpendicular and parallel sides.</a:t>
            </a:r>
          </a:p>
        </p:txBody>
      </p:sp>
      <p:pic>
        <p:nvPicPr>
          <p:cNvPr id="13" name="Picture 13" descr="A picture containing background pattern&#10;&#10;Description automatically generated">
            <a:extLst>
              <a:ext uri="{FF2B5EF4-FFF2-40B4-BE49-F238E27FC236}">
                <a16:creationId xmlns:a16="http://schemas.microsoft.com/office/drawing/2014/main" id="{9538DAC1-CCCA-AA2D-34BD-C5D08905E4D8}"/>
              </a:ext>
            </a:extLst>
          </p:cNvPr>
          <p:cNvPicPr>
            <a:picLocks noChangeAspect="1"/>
          </p:cNvPicPr>
          <p:nvPr/>
        </p:nvPicPr>
        <p:blipFill>
          <a:blip r:embed="rId4"/>
          <a:stretch>
            <a:fillRect/>
          </a:stretch>
        </p:blipFill>
        <p:spPr>
          <a:xfrm>
            <a:off x="5951517" y="5663574"/>
            <a:ext cx="6088083" cy="983606"/>
          </a:xfrm>
          <a:prstGeom prst="rect">
            <a:avLst/>
          </a:prstGeom>
        </p:spPr>
      </p:pic>
    </p:spTree>
    <p:extLst>
      <p:ext uri="{BB962C8B-B14F-4D97-AF65-F5344CB8AC3E}">
        <p14:creationId xmlns:p14="http://schemas.microsoft.com/office/powerpoint/2010/main" val="35653209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5" name="Google Shape;135;p25"/>
          <p:cNvSpPr txBox="1">
            <a:spLocks noGrp="1"/>
          </p:cNvSpPr>
          <p:nvPr>
            <p:ph type="body" idx="1"/>
          </p:nvPr>
        </p:nvSpPr>
        <p:spPr>
          <a:xfrm>
            <a:off x="214999" y="184407"/>
            <a:ext cx="11835812" cy="2168559"/>
          </a:xfrm>
          <a:prstGeom prst="rect">
            <a:avLst/>
          </a:prstGeom>
        </p:spPr>
        <p:txBody>
          <a:bodyPr spcFirstLastPara="1" wrap="square" lIns="121900" tIns="121900" rIns="121900" bIns="121900" anchor="t" anchorCtr="0">
            <a:normAutofit lnSpcReduction="10000"/>
          </a:bodyPr>
          <a:lstStyle/>
          <a:p>
            <a:pPr marL="0" indent="0" algn="r">
              <a:buNone/>
            </a:pPr>
            <a:endParaRPr lang="en" sz="3050" u="sng">
              <a:latin typeface="Comic Sans MS"/>
            </a:endParaRPr>
          </a:p>
          <a:p>
            <a:pPr marL="0" indent="0" algn="r">
              <a:lnSpc>
                <a:spcPct val="114999"/>
              </a:lnSpc>
              <a:buNone/>
            </a:pPr>
            <a:endParaRPr lang="en" sz="3050" u="sng">
              <a:solidFill>
                <a:schemeClr val="tx1"/>
              </a:solidFill>
              <a:latin typeface="Comic Sans MS"/>
            </a:endParaRPr>
          </a:p>
          <a:p>
            <a:pPr marL="0" indent="0">
              <a:lnSpc>
                <a:spcPct val="114999"/>
              </a:lnSpc>
              <a:buNone/>
            </a:pPr>
            <a:r>
              <a:rPr lang="en" sz="3050" u="sng">
                <a:latin typeface="Comic Sans MS"/>
              </a:rPr>
              <a:t>TBAT: revise terms obtuse, acute and reflex angles, perpendicular and parallel sides.</a:t>
            </a:r>
          </a:p>
        </p:txBody>
      </p:sp>
      <p:pic>
        <p:nvPicPr>
          <p:cNvPr id="3" name="Picture 3" descr="Graphical user interface&#10;&#10;Description automatically generated">
            <a:extLst>
              <a:ext uri="{FF2B5EF4-FFF2-40B4-BE49-F238E27FC236}">
                <a16:creationId xmlns:a16="http://schemas.microsoft.com/office/drawing/2014/main" id="{EB1BF3A6-6E5D-4E37-C18B-7EB671F2FAD6}"/>
              </a:ext>
            </a:extLst>
          </p:cNvPr>
          <p:cNvPicPr>
            <a:picLocks noChangeAspect="1"/>
          </p:cNvPicPr>
          <p:nvPr/>
        </p:nvPicPr>
        <p:blipFill>
          <a:blip r:embed="rId3"/>
          <a:stretch>
            <a:fillRect/>
          </a:stretch>
        </p:blipFill>
        <p:spPr>
          <a:xfrm>
            <a:off x="442823" y="2453862"/>
            <a:ext cx="6245524" cy="4006239"/>
          </a:xfrm>
          <a:prstGeom prst="rect">
            <a:avLst/>
          </a:prstGeom>
        </p:spPr>
      </p:pic>
      <p:sp>
        <p:nvSpPr>
          <p:cNvPr id="4" name="TextBox 3">
            <a:extLst>
              <a:ext uri="{FF2B5EF4-FFF2-40B4-BE49-F238E27FC236}">
                <a16:creationId xmlns:a16="http://schemas.microsoft.com/office/drawing/2014/main" id="{560458A7-3659-71F4-14E2-180CC0B898FE}"/>
              </a:ext>
            </a:extLst>
          </p:cNvPr>
          <p:cNvSpPr txBox="1"/>
          <p:nvPr/>
        </p:nvSpPr>
        <p:spPr>
          <a:xfrm>
            <a:off x="7818408" y="3081068"/>
            <a:ext cx="3657600" cy="902683"/>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n-US" sz="2533">
                <a:hlinkClick r:id="rId4"/>
              </a:rPr>
              <a:t>Daily 10 - Mental Maths Challenge - Topmarks</a:t>
            </a:r>
            <a:endParaRPr lang="en-US" sz="2533"/>
          </a:p>
        </p:txBody>
      </p:sp>
    </p:spTree>
    <p:extLst>
      <p:ext uri="{BB962C8B-B14F-4D97-AF65-F5344CB8AC3E}">
        <p14:creationId xmlns:p14="http://schemas.microsoft.com/office/powerpoint/2010/main" val="19205553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35;p25">
            <a:extLst>
              <a:ext uri="{FF2B5EF4-FFF2-40B4-BE49-F238E27FC236}">
                <a16:creationId xmlns:a16="http://schemas.microsoft.com/office/drawing/2014/main" id="{CF94AF33-4326-C808-62CB-F6FE3A5CC0BA}"/>
              </a:ext>
            </a:extLst>
          </p:cNvPr>
          <p:cNvSpPr txBox="1">
            <a:spLocks/>
          </p:cNvSpPr>
          <p:nvPr/>
        </p:nvSpPr>
        <p:spPr>
          <a:xfrm>
            <a:off x="175415" y="-3619"/>
            <a:ext cx="11835812" cy="1386767"/>
          </a:xfrm>
          <a:prstGeom prst="rect">
            <a:avLst/>
          </a:prstGeom>
          <a:noFill/>
          <a:ln>
            <a:noFill/>
          </a:ln>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L="609585" marR="0" lvl="0" indent="-457189"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1219170" marR="0" lvl="1"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828754" marR="0" lvl="2"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2438339" marR="0" lvl="3"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3047924" marR="0" lvl="4"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3657509" marR="0" lvl="5"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4267093" marR="0" lvl="6"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4876678" marR="0" lvl="7"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5486263" marR="0" lvl="8"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pPr marL="0" indent="0" algn="r">
              <a:buFont typeface="Arial"/>
              <a:buNone/>
            </a:pPr>
            <a:endParaRPr lang="en" sz="2000" u="sng" kern="0">
              <a:solidFill>
                <a:schemeClr val="tx1"/>
              </a:solidFill>
              <a:latin typeface="Comic Sans MS"/>
            </a:endParaRPr>
          </a:p>
          <a:p>
            <a:pPr marL="0" indent="0">
              <a:lnSpc>
                <a:spcPct val="114999"/>
              </a:lnSpc>
              <a:buNone/>
            </a:pPr>
            <a:r>
              <a:rPr lang="en" sz="2000" u="sng" kern="0">
                <a:solidFill>
                  <a:schemeClr val="tx1"/>
                </a:solidFill>
                <a:latin typeface="Comic Sans MS"/>
              </a:rPr>
              <a:t>TBAT: revise terms obtuse, acute and reflex angles, perpendicular and parallel sides.</a:t>
            </a:r>
          </a:p>
        </p:txBody>
      </p:sp>
      <p:sp>
        <p:nvSpPr>
          <p:cNvPr id="6" name="TextBox 5">
            <a:extLst>
              <a:ext uri="{FF2B5EF4-FFF2-40B4-BE49-F238E27FC236}">
                <a16:creationId xmlns:a16="http://schemas.microsoft.com/office/drawing/2014/main" id="{921CD197-2230-8DE4-24CD-A6C174BD9FF5}"/>
              </a:ext>
            </a:extLst>
          </p:cNvPr>
          <p:cNvSpPr txBox="1"/>
          <p:nvPr/>
        </p:nvSpPr>
        <p:spPr>
          <a:xfrm>
            <a:off x="163285" y="1838201"/>
            <a:ext cx="11862954"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a:latin typeface="Comic Sans MS"/>
                <a:ea typeface="+mn-lt"/>
                <a:cs typeface="+mn-lt"/>
              </a:rPr>
              <a:t>Talk partners: </a:t>
            </a:r>
            <a:endParaRPr lang="en-US" sz="2400">
              <a:latin typeface="Comic Sans MS"/>
              <a:ea typeface="+mn-lt"/>
              <a:cs typeface="+mn-lt"/>
            </a:endParaRPr>
          </a:p>
          <a:p>
            <a:pPr algn="ctr"/>
            <a:r>
              <a:rPr lang="en-GB" sz="2800">
                <a:latin typeface="Comic Sans MS"/>
                <a:ea typeface="+mn-lt"/>
                <a:cs typeface="+mn-lt"/>
              </a:rPr>
              <a:t>identify all the shapes that have at least two right angles.</a:t>
            </a:r>
            <a:endParaRPr lang="en-US" sz="2400">
              <a:latin typeface="Comic Sans MS"/>
            </a:endParaRPr>
          </a:p>
        </p:txBody>
      </p:sp>
      <p:pic>
        <p:nvPicPr>
          <p:cNvPr id="7" name="Picture 7" descr="Shape, polygon&#10;&#10;Description automatically generated">
            <a:extLst>
              <a:ext uri="{FF2B5EF4-FFF2-40B4-BE49-F238E27FC236}">
                <a16:creationId xmlns:a16="http://schemas.microsoft.com/office/drawing/2014/main" id="{6B37E59E-7BF7-753D-23C6-06E535B1A370}"/>
              </a:ext>
            </a:extLst>
          </p:cNvPr>
          <p:cNvPicPr>
            <a:picLocks noChangeAspect="1"/>
          </p:cNvPicPr>
          <p:nvPr/>
        </p:nvPicPr>
        <p:blipFill>
          <a:blip r:embed="rId2"/>
          <a:stretch>
            <a:fillRect/>
          </a:stretch>
        </p:blipFill>
        <p:spPr>
          <a:xfrm>
            <a:off x="162296" y="3094971"/>
            <a:ext cx="11857511" cy="2607694"/>
          </a:xfrm>
          <a:prstGeom prst="rect">
            <a:avLst/>
          </a:prstGeom>
        </p:spPr>
      </p:pic>
    </p:spTree>
    <p:extLst>
      <p:ext uri="{BB962C8B-B14F-4D97-AF65-F5344CB8AC3E}">
        <p14:creationId xmlns:p14="http://schemas.microsoft.com/office/powerpoint/2010/main" val="23989149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255f982-5f1f-41c7-871f-7a91432a5484" xsi:nil="true"/>
    <lcf76f155ced4ddcb4097134ff3c332f xmlns="5519ec2d-3025-400a-aa14-bba49a7e18f3">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8DABC899185B74BB2030808D3385A9C" ma:contentTypeVersion="18" ma:contentTypeDescription="Create a new document." ma:contentTypeScope="" ma:versionID="0cd5e201c5e6392a389a7288fb1eb275">
  <xsd:schema xmlns:xsd="http://www.w3.org/2001/XMLSchema" xmlns:xs="http://www.w3.org/2001/XMLSchema" xmlns:p="http://schemas.microsoft.com/office/2006/metadata/properties" xmlns:ns2="5519ec2d-3025-400a-aa14-bba49a7e18f3" xmlns:ns3="e255f982-5f1f-41c7-871f-7a91432a5484" targetNamespace="http://schemas.microsoft.com/office/2006/metadata/properties" ma:root="true" ma:fieldsID="c6dba6005af131f6ebb8b46ea4d332e1" ns2:_="" ns3:_="">
    <xsd:import namespace="5519ec2d-3025-400a-aa14-bba49a7e18f3"/>
    <xsd:import namespace="e255f982-5f1f-41c7-871f-7a91432a548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19ec2d-3025-400a-aa14-bba49a7e1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fc6e421-0895-41c1-badf-596bff0fe74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55f982-5f1f-41c7-871f-7a91432a548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8320c33-d570-4e0b-b288-e2b6c8d43477}" ma:internalName="TaxCatchAll" ma:showField="CatchAllData" ma:web="e255f982-5f1f-41c7-871f-7a91432a548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7AFC6EC-A621-4F4A-9EE8-02BBF04B4D07}">
  <ds:schemaRefs>
    <ds:schemaRef ds:uri="5519ec2d-3025-400a-aa14-bba49a7e18f3"/>
    <ds:schemaRef ds:uri="e255f982-5f1f-41c7-871f-7a91432a5484"/>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E1EF4429-B6F2-4322-9B45-29D645E8F718}">
  <ds:schemaRefs>
    <ds:schemaRef ds:uri="http://schemas.microsoft.com/sharepoint/v3/contenttype/forms"/>
  </ds:schemaRefs>
</ds:datastoreItem>
</file>

<file path=customXml/itemProps3.xml><?xml version="1.0" encoding="utf-8"?>
<ds:datastoreItem xmlns:ds="http://schemas.openxmlformats.org/officeDocument/2006/customXml" ds:itemID="{9B0BF159-2A7A-4C47-AF76-6E915250B26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51</Slides>
  <Notes>8</Notes>
  <HiddenSlides>0</HiddenSlide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office theme</vt:lpstr>
      <vt:lpstr>PowerPoint Presentation</vt:lpstr>
      <vt:lpstr>PowerPoint Presentation</vt:lpstr>
      <vt:lpstr>PowerPoint Presentation</vt:lpstr>
      <vt:lpstr>PowerPoint Presentation</vt:lpstr>
      <vt:lpstr>PowerPoint Presentation</vt:lpstr>
      <vt:lpstr>Spelling Bee on whiteboards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Activity: How many parallel and perpendicular lines can you identify? </vt:lpstr>
      <vt:lpstr>PowerPoint Presentation</vt:lpstr>
      <vt:lpstr>Challenge:   Mastery: True or false?  A horizontal line is always at right angles with a vertical line.  All shapes with 2 pairs of parallel lines are rectangles.  A pair of perpendicular lines must be horizontal and vertical.</vt:lpstr>
      <vt:lpstr>PowerPoint Presentation</vt:lpstr>
      <vt:lpstr>Wednesday 26th February TBAT- develop my understanding of cohesion.</vt:lpstr>
      <vt:lpstr>Blue  Why are subheadings used in writing?   Green  Writing is organised into paragraphs. Why is this?  Challenge:  Explain what an itinerary is. </vt:lpstr>
      <vt:lpstr>Partner Work:  1) Order the events in chronological order.   2) Once you are happy with the order, write a sub-heading for each of the paragraphs.   Challenge: What types of words should be used in a sub-heading?</vt:lpstr>
      <vt:lpstr>Talk partners: What activities may happen at the South Lakeland Activity Centre in Kendal. -Explore KendalWall  - Kingswood and Kingswood Camps outdoor adventures  Water Sport Activities | Mendip Activity Centre | Somerset </vt:lpstr>
      <vt:lpstr>Cohesion-Organising information effectively:  Put the following events into chronological order.  1) Once we arrive at the Lakeside Centre, children will have the opportunity to unpack and relax.  2) Then (at around midday) we will find a picturesque location to stop for lunch.  3) At 11:00am,  we will complete the nature walk whilst also bird watching.   4) Following this, the children (who I am sure will be very excited by this) will observe the surroundings and complete a piece of artwork to remember the day.  5)  We will meet at the main entrance of the school at 7:00am and be ready to depart by coach at 7:20am.  6) Day One: 15/4/2024 7) On day one of our fantastic trip, the children will be taking part in a nature walk and an art activity -which will be a surprise task on the day.  </vt:lpstr>
      <vt:lpstr>To prevent Liam's parents from contacting the school, resulting in them immediately discovering the lie, Liam instead promises them a more detailed itinerary.   Say a sentence that tells the reader the four activities that they will complete over the two days.   Steps to success:   adverbial    commas in a list    parenthesis for extra information  </vt:lpstr>
      <vt:lpstr>Write a sentence that tells the reader the four activities that they will complete over the two days.  The two days will be full of excitement.... Two days of adventure is ahead for your child....  Over the course of the two days...   Steps to success:  adverbial    commas in a list    parenthesis for extra information  </vt:lpstr>
      <vt:lpstr>Give each activity a title:  Adventurous Abseiling  Climb on up! </vt:lpstr>
      <vt:lpstr>Wednesday 26th February 2024</vt:lpstr>
      <vt:lpstr>PowerPoint Presentation</vt:lpstr>
      <vt:lpstr>Night and 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Night and Day  Investigation</vt:lpstr>
      <vt:lpstr>Checking Predictions</vt:lpstr>
      <vt:lpstr>PowerPoint Presentation</vt:lpstr>
      <vt:lpstr>Independent:  Choose three cities (you can use an Atlas to help you) and use the information below to say what time it would be in these countries when it is midday in England.  12pm England – 10pm Sydney   Explain why different places around the world have  different time zones.  Vocabulary: Rotation Sun Axis </vt:lpstr>
      <vt:lpstr>Challenge  When would be the best time to call Granny in New Zealand?  When would it suit both of you? </vt:lpstr>
      <vt:lpstr>Exit question:  What are international time zones? Explain why there isn’t just one time zone for everyone around the world.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121</cp:revision>
  <dcterms:created xsi:type="dcterms:W3CDTF">2025-02-10T15:53:24Z</dcterms:created>
  <dcterms:modified xsi:type="dcterms:W3CDTF">2025-02-25T21:27:47Z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0x01010098DABC899185B74BB2030808D3385A9C</vt:lpwstr>
  </property>
  <property fmtid="{D5CDD505-2E9C-101B-9397-08002B2CF9AE}" pid="3" name="MediaServiceImageTags">
    <vt:lpwstr/>
  </property>
</Properties>
</file>