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 id="2147483660" r:id="rId5"/>
    <p:sldMasterId id="2147483648" r:id="rId6"/>
  </p:sldMasterIdLst>
  <p:notesMasterIdLst>
    <p:notesMasterId r:id="rId34"/>
  </p:notesMasterIdLst>
  <p:sldIdLst>
    <p:sldId id="257" r:id="rId7"/>
    <p:sldId id="259" r:id="rId8"/>
    <p:sldId id="452" r:id="rId9"/>
    <p:sldId id="508" r:id="rId10"/>
    <p:sldId id="507" r:id="rId11"/>
    <p:sldId id="594" r:id="rId12"/>
    <p:sldId id="595" r:id="rId13"/>
    <p:sldId id="596" r:id="rId14"/>
    <p:sldId id="597" r:id="rId15"/>
    <p:sldId id="576" r:id="rId16"/>
    <p:sldId id="261" r:id="rId17"/>
    <p:sldId id="347" r:id="rId18"/>
    <p:sldId id="365" r:id="rId19"/>
    <p:sldId id="367" r:id="rId20"/>
    <p:sldId id="366" r:id="rId21"/>
    <p:sldId id="372" r:id="rId22"/>
    <p:sldId id="374" r:id="rId23"/>
    <p:sldId id="376" r:id="rId24"/>
    <p:sldId id="386" r:id="rId25"/>
    <p:sldId id="387" r:id="rId26"/>
    <p:sldId id="382" r:id="rId27"/>
    <p:sldId id="385" r:id="rId28"/>
    <p:sldId id="383" r:id="rId29"/>
    <p:sldId id="384" r:id="rId30"/>
    <p:sldId id="388" r:id="rId31"/>
    <p:sldId id="389" r:id="rId32"/>
    <p:sldId id="33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33C423-C5D2-8A17-14A4-400B346BCE67}" v="214" dt="2025-02-27T10:56:15.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FAFF9-0B24-4C27-8CE1-0F065DE81E78}" type="datetimeFigureOut">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F52D7-1AC5-45F5-8400-16AA1FCDBB42}" type="slidenum">
              <a:t>‹#›</a:t>
            </a:fld>
            <a:endParaRPr lang="en-US"/>
          </a:p>
        </p:txBody>
      </p:sp>
    </p:spTree>
    <p:extLst>
      <p:ext uri="{BB962C8B-B14F-4D97-AF65-F5344CB8AC3E}">
        <p14:creationId xmlns:p14="http://schemas.microsoft.com/office/powerpoint/2010/main" val="25479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2080709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634348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2440534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092200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4059131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3512471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26</a:t>
            </a:fld>
            <a:endParaRPr lang="en-GB" dirty="0"/>
          </a:p>
        </p:txBody>
      </p:sp>
    </p:spTree>
    <p:extLst>
      <p:ext uri="{BB962C8B-B14F-4D97-AF65-F5344CB8AC3E}">
        <p14:creationId xmlns:p14="http://schemas.microsoft.com/office/powerpoint/2010/main" val="2177453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27</a:t>
            </a:fld>
            <a:endParaRPr lang="en-GB" dirty="0"/>
          </a:p>
        </p:txBody>
      </p:sp>
    </p:spTree>
    <p:extLst>
      <p:ext uri="{BB962C8B-B14F-4D97-AF65-F5344CB8AC3E}">
        <p14:creationId xmlns:p14="http://schemas.microsoft.com/office/powerpoint/2010/main" val="54899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102082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47148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55176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36531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105071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351177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325265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181382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twinkl.co.uk/resources/planit-maths-primary-teaching-resources-year-3/planit-maths-primary-teaching-resources-year-3-geometry---properties-of-shape/planit-maths-primary-teaching-resources-year-3-geometry---properties-of-shape-identify-horizontal-and-vertical-lines-and-pairs-of-perpendicular-and-parallel-lines"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twinkl.co.uk/resources/planit-maths-primary-teaching-resources-year-3/planit-maths-primary-teaching-resources-year-3-geometry---properties-of-shape/planit-maths-primary-teaching-resources-year-3-geometry---properties-of-shape-identify-horizontal-and-vertical-lines-and-pairs-of-perpendicular-and-parallel-lines"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25"/>
        <p:cNvGrpSpPr/>
        <p:nvPr/>
      </p:nvGrpSpPr>
      <p:grpSpPr>
        <a:xfrm>
          <a:off x="0" y="0"/>
          <a:ext cx="0" cy="0"/>
          <a:chOff x="0" y="0"/>
          <a:chExt cx="0" cy="0"/>
        </a:xfrm>
      </p:grpSpPr>
      <p:sp>
        <p:nvSpPr>
          <p:cNvPr id="26" name="Google Shape;26;p20"/>
          <p:cNvSpPr txBox="1">
            <a:spLocks noGrp="1"/>
          </p:cNvSpPr>
          <p:nvPr>
            <p:ph type="body" idx="1"/>
          </p:nvPr>
        </p:nvSpPr>
        <p:spPr>
          <a:xfrm>
            <a:off x="414533" y="1560165"/>
            <a:ext cx="5462000" cy="48788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20"/>
          <p:cNvSpPr txBox="1">
            <a:spLocks noGrp="1"/>
          </p:cNvSpPr>
          <p:nvPr>
            <p:ph type="title"/>
          </p:nvPr>
        </p:nvSpPr>
        <p:spPr>
          <a:xfrm>
            <a:off x="414533" y="426133"/>
            <a:ext cx="11361600" cy="93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20"/>
          <p:cNvSpPr txBox="1">
            <a:spLocks noGrp="1"/>
          </p:cNvSpPr>
          <p:nvPr>
            <p:ph type="sldNum" idx="12"/>
          </p:nvPr>
        </p:nvSpPr>
        <p:spPr>
          <a:xfrm>
            <a:off x="11776267" y="6439067"/>
            <a:ext cx="415600" cy="418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1pPr>
            <a:lvl2pPr marL="0" marR="0" lvl="1"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2pPr>
            <a:lvl3pPr marL="0" marR="0" lvl="2"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3pPr>
            <a:lvl4pPr marL="0" marR="0" lvl="3"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4pPr>
            <a:lvl5pPr marL="0" marR="0" lvl="4"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5pPr>
            <a:lvl6pPr marL="0" marR="0" lvl="5"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6pPr>
            <a:lvl7pPr marL="0" marR="0" lvl="6"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7pPr>
            <a:lvl8pPr marL="0" marR="0" lvl="7"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8pPr>
            <a:lvl9pPr marL="0" marR="0" lvl="8"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29" name="Google Shape;29;p20"/>
          <p:cNvSpPr txBox="1">
            <a:spLocks noGrp="1"/>
          </p:cNvSpPr>
          <p:nvPr>
            <p:ph type="body" idx="2"/>
          </p:nvPr>
        </p:nvSpPr>
        <p:spPr>
          <a:xfrm>
            <a:off x="6315467" y="1560133"/>
            <a:ext cx="5462000" cy="48788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30" name="Google Shape;30;p20"/>
          <p:cNvSpPr txBox="1">
            <a:spLocks noGrp="1"/>
          </p:cNvSpPr>
          <p:nvPr>
            <p:ph type="subTitle" idx="3"/>
          </p:nvPr>
        </p:nvSpPr>
        <p:spPr>
          <a:xfrm>
            <a:off x="7010400" y="0"/>
            <a:ext cx="4753200" cy="4188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600" b="1"/>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633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estion slide"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58400" y="637600"/>
            <a:ext cx="11533600" cy="1544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079EFA"/>
              </a:buClr>
              <a:buSzPts val="3600"/>
              <a:buFont typeface="Proxima Nova Semibold"/>
              <a:buChar char="●"/>
              <a:defRPr sz="4800">
                <a:solidFill>
                  <a:srgbClr val="079EFA"/>
                </a:solidFill>
                <a:latin typeface="Proxima Nova Semibold"/>
                <a:ea typeface="Proxima Nova Semibold"/>
                <a:cs typeface="Proxima Nova Semibold"/>
                <a:sym typeface="Proxima Nova Semibold"/>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7" name="Google Shape;17;p4"/>
          <p:cNvSpPr txBox="1">
            <a:spLocks noGrp="1"/>
          </p:cNvSpPr>
          <p:nvPr>
            <p:ph type="body" idx="1"/>
          </p:nvPr>
        </p:nvSpPr>
        <p:spPr>
          <a:xfrm>
            <a:off x="658400" y="2182400"/>
            <a:ext cx="11533600" cy="3909600"/>
          </a:xfrm>
          <a:prstGeom prst="rect">
            <a:avLst/>
          </a:prstGeom>
          <a:noFill/>
          <a:ln>
            <a:noFill/>
          </a:ln>
        </p:spPr>
        <p:txBody>
          <a:bodyPr spcFirstLastPara="1" wrap="square" lIns="91425" tIns="91425" rIns="91425" bIns="91425" anchor="ctr" anchorCtr="0">
            <a:noAutofit/>
          </a:bodyPr>
          <a:lstStyle>
            <a:lvl1pPr marL="609585" lvl="0"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1pPr>
            <a:lvl2pPr marL="1219170" lvl="1"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2pPr>
            <a:lvl3pPr marL="1828754" lvl="2"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3pPr>
            <a:lvl4pPr marL="2438339" lvl="3"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4pPr>
            <a:lvl5pPr marL="3047924" lvl="4"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5pPr>
            <a:lvl6pPr marL="3657509" lvl="5"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6pPr>
            <a:lvl7pPr marL="4267093" lvl="6"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7pPr>
            <a:lvl8pPr marL="4876678" lvl="7"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8pPr>
            <a:lvl9pPr marL="5486263" lvl="8"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733330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3311445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solidFill>
                  <a:srgbClr val="FFFFFF"/>
                </a:solidFill>
              </a:rPr>
              <a:t> </a:t>
            </a:r>
          </a:p>
        </p:txBody>
      </p:sp>
    </p:spTree>
    <p:extLst>
      <p:ext uri="{BB962C8B-B14F-4D97-AF65-F5344CB8AC3E}">
        <p14:creationId xmlns:p14="http://schemas.microsoft.com/office/powerpoint/2010/main" val="1061284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1B283D"/>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62195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698500" y="128861"/>
            <a:ext cx="10795000" cy="742950"/>
          </a:xfrm>
          <a:custGeom>
            <a:avLst/>
            <a:gdLst/>
            <a:ahLst/>
            <a:cxnLst/>
            <a:rect l="l" t="t" r="r" b="b"/>
            <a:pathLst>
              <a:path w="10795000" h="742950">
                <a:moveTo>
                  <a:pt x="10756900"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10756900" y="742441"/>
                </a:lnTo>
                <a:lnTo>
                  <a:pt x="10771693" y="739435"/>
                </a:lnTo>
                <a:lnTo>
                  <a:pt x="10783808" y="731250"/>
                </a:lnTo>
                <a:lnTo>
                  <a:pt x="10791993" y="719135"/>
                </a:lnTo>
                <a:lnTo>
                  <a:pt x="10795000" y="704341"/>
                </a:lnTo>
                <a:lnTo>
                  <a:pt x="10795000" y="38099"/>
                </a:lnTo>
                <a:lnTo>
                  <a:pt x="10791993" y="23306"/>
                </a:lnTo>
                <a:lnTo>
                  <a:pt x="10783808" y="11191"/>
                </a:lnTo>
                <a:lnTo>
                  <a:pt x="10771693" y="3006"/>
                </a:lnTo>
                <a:lnTo>
                  <a:pt x="10756900" y="0"/>
                </a:lnTo>
                <a:close/>
              </a:path>
            </a:pathLst>
          </a:custGeom>
          <a:solidFill>
            <a:srgbClr val="AEE0AE"/>
          </a:solidFill>
        </p:spPr>
        <p:txBody>
          <a:bodyPr wrap="square" lIns="0" tIns="0" rIns="0" bIns="0" rtlCol="0"/>
          <a:lstStyle/>
          <a:p>
            <a:endParaRPr/>
          </a:p>
        </p:txBody>
      </p:sp>
      <p:sp>
        <p:nvSpPr>
          <p:cNvPr id="18" name="bg object 18"/>
          <p:cNvSpPr/>
          <p:nvPr/>
        </p:nvSpPr>
        <p:spPr>
          <a:xfrm>
            <a:off x="698500" y="128861"/>
            <a:ext cx="10795000" cy="742950"/>
          </a:xfrm>
          <a:custGeom>
            <a:avLst/>
            <a:gdLst/>
            <a:ahLst/>
            <a:cxnLst/>
            <a:rect l="l" t="t" r="r" b="b"/>
            <a:pathLst>
              <a:path w="10795000" h="742950">
                <a:moveTo>
                  <a:pt x="10756900"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10756900" y="0"/>
                </a:lnTo>
                <a:lnTo>
                  <a:pt x="10771693" y="3006"/>
                </a:lnTo>
                <a:lnTo>
                  <a:pt x="10783808" y="11191"/>
                </a:lnTo>
                <a:lnTo>
                  <a:pt x="10791993" y="23306"/>
                </a:lnTo>
                <a:lnTo>
                  <a:pt x="10795000" y="38099"/>
                </a:lnTo>
                <a:lnTo>
                  <a:pt x="10795000" y="704341"/>
                </a:lnTo>
                <a:lnTo>
                  <a:pt x="10791993" y="719135"/>
                </a:lnTo>
                <a:lnTo>
                  <a:pt x="10783808" y="731250"/>
                </a:lnTo>
                <a:lnTo>
                  <a:pt x="10771693" y="739435"/>
                </a:lnTo>
                <a:lnTo>
                  <a:pt x="10756900" y="742441"/>
                </a:lnTo>
                <a:close/>
              </a:path>
            </a:pathLst>
          </a:custGeom>
          <a:ln w="12699">
            <a:solidFill>
              <a:srgbClr val="000000"/>
            </a:solidFill>
          </a:ln>
        </p:spPr>
        <p:txBody>
          <a:bodyPr wrap="square" lIns="0" tIns="0" rIns="0" bIns="0" rtlCol="0"/>
          <a:lstStyle/>
          <a:p>
            <a:endParaRPr/>
          </a:p>
        </p:txBody>
      </p:sp>
      <p:sp>
        <p:nvSpPr>
          <p:cNvPr id="2" name="Holder 2"/>
          <p:cNvSpPr>
            <a:spLocks noGrp="1"/>
          </p:cNvSpPr>
          <p:nvPr>
            <p:ph type="ctrTitle"/>
          </p:nvPr>
        </p:nvSpPr>
        <p:spPr>
          <a:xfrm>
            <a:off x="1118608" y="151098"/>
            <a:ext cx="9954783" cy="589280"/>
          </a:xfrm>
          <a:prstGeom prst="rect">
            <a:avLst/>
          </a:prstGeom>
        </p:spPr>
        <p:txBody>
          <a:bodyPr wrap="square" lIns="0" tIns="0" rIns="0" bIns="0">
            <a:spAutoFit/>
          </a:bodyPr>
          <a:lstStyle>
            <a:lvl1pPr>
              <a:defRPr sz="3700" b="1" i="0">
                <a:solidFill>
                  <a:srgbClr val="1B283D"/>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76321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1D10910-2244-8E3C-2053-4E3B65FACB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2211533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77ADC62-7B89-D941-64B7-C97D48C75F12}"/>
              </a:ext>
            </a:extLst>
          </p:cNvPr>
          <p:cNvSpPr/>
          <p:nvPr userDrawn="1"/>
        </p:nvSpPr>
        <p:spPr>
          <a:xfrm>
            <a:off x="176107" y="132080"/>
            <a:ext cx="11839787" cy="934720"/>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5"/>
          <p:cNvSpPr>
            <a:spLocks noGrp="1"/>
          </p:cNvSpPr>
          <p:nvPr>
            <p:ph type="title"/>
          </p:nvPr>
        </p:nvSpPr>
        <p:spPr>
          <a:xfrm>
            <a:off x="609598" y="132080"/>
            <a:ext cx="10960100" cy="934720"/>
          </a:xfrm>
          <a:prstGeom prst="roundRect">
            <a:avLst>
              <a:gd name="adj" fmla="val 9641"/>
            </a:avLst>
          </a:prstGeom>
          <a:noFill/>
          <a:ln>
            <a:noFill/>
          </a:ln>
        </p:spPr>
        <p:txBody>
          <a:bodyPr>
            <a:noAutofit/>
          </a:bodyPr>
          <a:lstStyle>
            <a:lvl1pPr>
              <a:defRPr sz="2800">
                <a:solidFill>
                  <a:schemeClr val="bg1"/>
                </a:solidFill>
                <a:latin typeface="Twinkl" pitchFamily="2" charset="0"/>
              </a:defRPr>
            </a:lvl1pPr>
          </a:lstStyle>
          <a:p>
            <a:r>
              <a:rPr lang="en-GB"/>
              <a:t>Click to edit Master title style</a:t>
            </a:r>
          </a:p>
        </p:txBody>
      </p:sp>
    </p:spTree>
    <p:extLst>
      <p:ext uri="{BB962C8B-B14F-4D97-AF65-F5344CB8AC3E}">
        <p14:creationId xmlns:p14="http://schemas.microsoft.com/office/powerpoint/2010/main" val="266018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2B4A90-D056-4DB6-97D4-8606ABBB0C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hlinkClick r:id="rId3"/>
          </p:cNvPr>
          <p:cNvSpPr/>
          <p:nvPr userDrawn="1"/>
        </p:nvSpPr>
        <p:spPr>
          <a:xfrm>
            <a:off x="216747" y="6006314"/>
            <a:ext cx="1341120" cy="673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537040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609598" y="2930434"/>
            <a:ext cx="10960101" cy="3465604"/>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8" name="Rounded Rectangle 7"/>
          <p:cNvSpPr/>
          <p:nvPr userDrawn="1"/>
        </p:nvSpPr>
        <p:spPr bwMode="auto">
          <a:xfrm>
            <a:off x="609600" y="438152"/>
            <a:ext cx="10960099" cy="226763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9" name="Title 1"/>
          <p:cNvSpPr txBox="1">
            <a:spLocks/>
          </p:cNvSpPr>
          <p:nvPr userDrawn="1"/>
        </p:nvSpPr>
        <p:spPr>
          <a:xfrm>
            <a:off x="838200" y="3071286"/>
            <a:ext cx="105156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Twinkl" panose="02000603050000020003" pitchFamily="50" charset="0"/>
                <a:ea typeface="+mj-ea"/>
                <a:cs typeface="+mj-cs"/>
              </a:defRPr>
            </a:lvl1pPr>
          </a:lstStyle>
          <a:p>
            <a:r>
              <a:rPr lang="en-US" sz="3600" b="1">
                <a:latin typeface="+mj-lt"/>
              </a:rPr>
              <a:t>Success Criteria</a:t>
            </a:r>
          </a:p>
        </p:txBody>
      </p:sp>
      <p:sp>
        <p:nvSpPr>
          <p:cNvPr id="10" name="Title 1"/>
          <p:cNvSpPr txBox="1">
            <a:spLocks/>
          </p:cNvSpPr>
          <p:nvPr userDrawn="1"/>
        </p:nvSpPr>
        <p:spPr>
          <a:xfrm>
            <a:off x="838197" y="734785"/>
            <a:ext cx="105156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Twinkl" panose="02000603050000020003" pitchFamily="50" charset="0"/>
                <a:ea typeface="+mj-ea"/>
                <a:cs typeface="+mj-cs"/>
              </a:defRPr>
            </a:lvl1pPr>
          </a:lstStyle>
          <a:p>
            <a:r>
              <a:rPr lang="en-US" sz="3600" b="1">
                <a:latin typeface="+mj-lt"/>
              </a:rPr>
              <a:t>Aim</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838200" y="3466803"/>
            <a:ext cx="105156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anose="02000503030000020003" pitchFamily="50" charset="0"/>
                <a:ea typeface="Twinkl"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anose="02000503030000020003" pitchFamily="50" charset="0"/>
                <a:ea typeface="Twinkl"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Twinkl" pitchFamily="50" charset="0"/>
              </a:rPr>
              <a:t>Statement 1 Lorem ipsum </a:t>
            </a:r>
            <a:r>
              <a:rPr lang="en-GB" sz="1800" err="1">
                <a:latin typeface="Twinkl" pitchFamily="50" charset="0"/>
              </a:rPr>
              <a:t>dolor</a:t>
            </a:r>
            <a:r>
              <a:rPr lang="en-GB" sz="1800">
                <a:latin typeface="Twinkl" pitchFamily="50" charset="0"/>
              </a:rPr>
              <a:t> sit </a:t>
            </a:r>
            <a:r>
              <a:rPr lang="en-GB" sz="1800" err="1">
                <a:latin typeface="Twinkl" pitchFamily="50" charset="0"/>
              </a:rPr>
              <a:t>amet</a:t>
            </a:r>
            <a:r>
              <a:rPr lang="en-GB" sz="1800">
                <a:latin typeface="Twinkl" pitchFamily="50" charset="0"/>
              </a:rPr>
              <a:t>, </a:t>
            </a:r>
            <a:r>
              <a:rPr lang="en-GB" sz="1800" err="1">
                <a:latin typeface="Twinkl" pitchFamily="50" charset="0"/>
              </a:rPr>
              <a:t>consectetur</a:t>
            </a:r>
            <a:r>
              <a:rPr lang="en-GB" sz="1800">
                <a:latin typeface="Twinkl" pitchFamily="50" charset="0"/>
              </a:rPr>
              <a:t> </a:t>
            </a:r>
            <a:r>
              <a:rPr lang="en-GB" sz="1800" err="1">
                <a:latin typeface="Twinkl" pitchFamily="50" charset="0"/>
              </a:rPr>
              <a:t>adipiscing</a:t>
            </a:r>
            <a:r>
              <a:rPr lang="en-GB" sz="1800">
                <a:latin typeface="Twinkl" pitchFamily="50" charset="0"/>
              </a:rPr>
              <a:t> </a:t>
            </a:r>
            <a:r>
              <a:rPr lang="en-GB" sz="1800" err="1">
                <a:latin typeface="Twinkl" pitchFamily="50" charset="0"/>
              </a:rPr>
              <a:t>elit</a:t>
            </a:r>
            <a:r>
              <a:rPr lang="en-GB" sz="1800">
                <a:latin typeface="Twinkl" pitchFamily="50" charset="0"/>
              </a:rPr>
              <a:t>.</a:t>
            </a:r>
          </a:p>
          <a:p>
            <a:r>
              <a:rPr lang="en-GB" sz="1800">
                <a:latin typeface="Twinkl" pitchFamily="50" charset="0"/>
              </a:rPr>
              <a:t>Statement 2</a:t>
            </a:r>
          </a:p>
          <a:p>
            <a:pPr lvl="1"/>
            <a:r>
              <a:rPr lang="en-GB" sz="160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Rounded Rectangle 1"/>
          <p:cNvSpPr/>
          <p:nvPr userDrawn="1"/>
        </p:nvSpPr>
        <p:spPr bwMode="auto">
          <a:xfrm>
            <a:off x="609599"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2" charset="0"/>
              </a:rPr>
              <a:t> </a:t>
            </a:r>
          </a:p>
        </p:txBody>
      </p:sp>
    </p:spTree>
    <p:extLst>
      <p:ext uri="{BB962C8B-B14F-4D97-AF65-F5344CB8AC3E}">
        <p14:creationId xmlns:p14="http://schemas.microsoft.com/office/powerpoint/2010/main" val="2871759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219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B351BC-C008-4552-83AA-0FAB6D30E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hlinkClick r:id="rId3"/>
            <a:extLst>
              <a:ext uri="{FF2B5EF4-FFF2-40B4-BE49-F238E27FC236}">
                <a16:creationId xmlns:a16="http://schemas.microsoft.com/office/drawing/2014/main" id="{184B9BB8-3F6B-4DC0-92AF-15AF009A162E}"/>
              </a:ext>
            </a:extLst>
          </p:cNvPr>
          <p:cNvSpPr/>
          <p:nvPr userDrawn="1"/>
        </p:nvSpPr>
        <p:spPr>
          <a:xfrm>
            <a:off x="216747" y="6006314"/>
            <a:ext cx="1341120" cy="673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681973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a:p>
        </p:txBody>
      </p:sp>
    </p:spTree>
    <p:extLst>
      <p:ext uri="{BB962C8B-B14F-4D97-AF65-F5344CB8AC3E}">
        <p14:creationId xmlns:p14="http://schemas.microsoft.com/office/powerpoint/2010/main" val="3584909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ental and Oral Starter Icon">
    <p:spTree>
      <p:nvGrpSpPr>
        <p:cNvPr id="1" name=""/>
        <p:cNvGrpSpPr/>
        <p:nvPr/>
      </p:nvGrpSpPr>
      <p:grpSpPr>
        <a:xfrm>
          <a:off x="0" y="0"/>
          <a:ext cx="0" cy="0"/>
          <a:chOff x="0" y="0"/>
          <a:chExt cx="0" cy="0"/>
        </a:xfrm>
      </p:grpSpPr>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a:solidFill>
                  <a:srgbClr val="FFFFFF"/>
                </a:solidFill>
              </a:rPr>
              <a:t> </a:t>
            </a:r>
          </a:p>
        </p:txBody>
      </p:sp>
      <p:pic>
        <p:nvPicPr>
          <p:cNvPr id="6" name="Picture 12" hidden="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0261600" y="612775"/>
            <a:ext cx="11514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687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Aims Slide">
    <p:spTree>
      <p:nvGrpSpPr>
        <p:cNvPr id="1" name=""/>
        <p:cNvGrpSpPr/>
        <p:nvPr/>
      </p:nvGrpSpPr>
      <p:grpSpPr>
        <a:xfrm>
          <a:off x="0" y="0"/>
          <a:ext cx="0" cy="0"/>
          <a:chOff x="0" y="0"/>
          <a:chExt cx="0" cy="0"/>
        </a:xfrm>
      </p:grpSpPr>
      <p:sp>
        <p:nvSpPr>
          <p:cNvPr id="7" name="Rounded Rectangle 6"/>
          <p:cNvSpPr/>
          <p:nvPr userDrawn="1"/>
        </p:nvSpPr>
        <p:spPr bwMode="auto">
          <a:xfrm>
            <a:off x="609598" y="2930434"/>
            <a:ext cx="10960101" cy="3465604"/>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8" name="Rounded Rectangle 7"/>
          <p:cNvSpPr/>
          <p:nvPr userDrawn="1"/>
        </p:nvSpPr>
        <p:spPr bwMode="auto">
          <a:xfrm>
            <a:off x="609600" y="438152"/>
            <a:ext cx="10960099" cy="226763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Tree>
    <p:extLst>
      <p:ext uri="{BB962C8B-B14F-4D97-AF65-F5344CB8AC3E}">
        <p14:creationId xmlns:p14="http://schemas.microsoft.com/office/powerpoint/2010/main" val="3762673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2/27/2025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2/27/2025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2/27/2025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1" r:id="rId3"/>
    <p:sldLayoutId id="2147483762" r:id="rId4"/>
    <p:sldLayoutId id="2147483769" r:id="rId5"/>
    <p:sldLayoutId id="2147483783" r:id="rId6"/>
    <p:sldLayoutId id="2147483776" r:id="rId7"/>
    <p:sldLayoutId id="2147483777" r:id="rId8"/>
    <p:sldLayoutId id="2147483778" r:id="rId9"/>
    <p:sldLayoutId id="2147483779" r:id="rId10"/>
    <p:sldLayoutId id="2147483775" r:id="rId11"/>
    <p:sldLayoutId id="2147483763" r:id="rId12"/>
    <p:sldLayoutId id="2147483764" r:id="rId13"/>
    <p:sldLayoutId id="2147483767" r:id="rId14"/>
    <p:sldLayoutId id="2147483768" r:id="rId15"/>
    <p:sldLayoutId id="2147483759" r:id="rId16"/>
    <p:sldLayoutId id="2147483760" r:id="rId17"/>
    <p:sldLayoutId id="2147483691" r:id="rId18"/>
    <p:sldLayoutId id="214748380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2994" y="695325"/>
            <a:ext cx="10886013"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p>
        </p:txBody>
      </p:sp>
      <p:sp>
        <p:nvSpPr>
          <p:cNvPr id="3" name="Text Placeholder 2"/>
          <p:cNvSpPr>
            <a:spLocks noGrp="1"/>
          </p:cNvSpPr>
          <p:nvPr>
            <p:ph type="body" idx="1"/>
          </p:nvPr>
        </p:nvSpPr>
        <p:spPr>
          <a:xfrm>
            <a:off x="652994" y="1957387"/>
            <a:ext cx="10886013"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F2EC3FDC-AA9D-42DD-8EB8-F16BD79A486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9" r:id="rId3"/>
    <p:sldLayoutId id="2147483670" r:id="rId4"/>
    <p:sldLayoutId id="2147483666" r:id="rId5"/>
    <p:sldLayoutId id="2147483672" r:id="rId6"/>
    <p:sldLayoutId id="2147483674" r:id="rId7"/>
    <p:sldLayoutId id="2147483675" r:id="rId8"/>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2/27/2025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9.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21.pn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21.pn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21.pn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21.pn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topmarks.co.uk/maths-games/daily10"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83"/>
            <a:ext cx="12069096" cy="6860328"/>
          </a:xfrm>
        </p:spPr>
        <p:txBody>
          <a:bodyPr vert="horz" lIns="91440" tIns="45720" rIns="91440" bIns="45720" rtlCol="0" anchor="t">
            <a:normAutofit/>
          </a:bodyPr>
          <a:lstStyle/>
          <a:p>
            <a:pPr algn="l"/>
            <a:r>
              <a:rPr lang="en-US" sz="3200" u="sng" dirty="0"/>
              <a:t>Friday 28th February 2025 - Morning challenge</a:t>
            </a:r>
            <a:endParaRPr lang="en-US" dirty="0"/>
          </a:p>
          <a:p>
            <a:pPr algn="l"/>
            <a:endParaRPr lang="en-US" sz="2800" u="sng"/>
          </a:p>
          <a:p>
            <a:pPr algn="l"/>
            <a:endParaRPr lang="en-US" sz="3200"/>
          </a:p>
          <a:p>
            <a:pPr algn="l"/>
            <a:endParaRPr lang="en-US" sz="3200"/>
          </a:p>
        </p:txBody>
      </p:sp>
      <p:pic>
        <p:nvPicPr>
          <p:cNvPr id="4" name="Picture 3" descr="A logo with text on it&#10;&#10;Description automatically generated">
            <a:extLst>
              <a:ext uri="{FF2B5EF4-FFF2-40B4-BE49-F238E27FC236}">
                <a16:creationId xmlns:a16="http://schemas.microsoft.com/office/drawing/2014/main" id="{37435507-9604-D52C-391C-6B02985816BA}"/>
              </a:ext>
            </a:extLst>
          </p:cNvPr>
          <p:cNvPicPr>
            <a:picLocks noChangeAspect="1"/>
          </p:cNvPicPr>
          <p:nvPr/>
        </p:nvPicPr>
        <p:blipFill>
          <a:blip r:embed="rId2"/>
          <a:stretch>
            <a:fillRect/>
          </a:stretch>
        </p:blipFill>
        <p:spPr>
          <a:xfrm>
            <a:off x="10695381" y="-5020"/>
            <a:ext cx="1501124" cy="1012534"/>
          </a:xfrm>
          <a:prstGeom prst="rect">
            <a:avLst/>
          </a:prstGeom>
        </p:spPr>
      </p:pic>
      <p:pic>
        <p:nvPicPr>
          <p:cNvPr id="2" name="Picture 1" descr="Trivia Quizzes - Free Daily Trivia Games – Big Daily Trivia">
            <a:extLst>
              <a:ext uri="{FF2B5EF4-FFF2-40B4-BE49-F238E27FC236}">
                <a16:creationId xmlns:a16="http://schemas.microsoft.com/office/drawing/2014/main" id="{32E9BE63-746D-C187-9CFF-3CE7586CA1B1}"/>
              </a:ext>
            </a:extLst>
          </p:cNvPr>
          <p:cNvPicPr>
            <a:picLocks noChangeAspect="1"/>
          </p:cNvPicPr>
          <p:nvPr/>
        </p:nvPicPr>
        <p:blipFill>
          <a:blip r:embed="rId3"/>
          <a:stretch>
            <a:fillRect/>
          </a:stretch>
        </p:blipFill>
        <p:spPr>
          <a:xfrm>
            <a:off x="10804056" y="1201305"/>
            <a:ext cx="1274507" cy="1025936"/>
          </a:xfrm>
          <a:prstGeom prst="rect">
            <a:avLst/>
          </a:prstGeom>
        </p:spPr>
      </p:pic>
      <p:pic>
        <p:nvPicPr>
          <p:cNvPr id="5" name="Picture 4">
            <a:extLst>
              <a:ext uri="{FF2B5EF4-FFF2-40B4-BE49-F238E27FC236}">
                <a16:creationId xmlns:a16="http://schemas.microsoft.com/office/drawing/2014/main" id="{925E0D1E-3FC4-C7F9-C553-A6F6FD906CB6}"/>
              </a:ext>
            </a:extLst>
          </p:cNvPr>
          <p:cNvPicPr>
            <a:picLocks noChangeAspect="1"/>
          </p:cNvPicPr>
          <p:nvPr/>
        </p:nvPicPr>
        <p:blipFill>
          <a:blip r:embed="rId4"/>
          <a:stretch>
            <a:fillRect/>
          </a:stretch>
        </p:blipFill>
        <p:spPr>
          <a:xfrm>
            <a:off x="1274882" y="503903"/>
            <a:ext cx="7528301" cy="6206613"/>
          </a:xfrm>
          <a:prstGeom prst="rect">
            <a:avLst/>
          </a:prstGeom>
        </p:spPr>
      </p:pic>
    </p:spTree>
    <p:extLst>
      <p:ext uri="{BB962C8B-B14F-4D97-AF65-F5344CB8AC3E}">
        <p14:creationId xmlns:p14="http://schemas.microsoft.com/office/powerpoint/2010/main" val="165376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0A32C-1992-F280-6371-6B33BE9E774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5FEBB9C-5F0C-FDE5-113F-4CB1B7350F0E}"/>
              </a:ext>
            </a:extLst>
          </p:cNvPr>
          <p:cNvSpPr txBox="1"/>
          <p:nvPr/>
        </p:nvSpPr>
        <p:spPr>
          <a:xfrm>
            <a:off x="100262" y="175460"/>
            <a:ext cx="12016539"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u="sng" dirty="0">
                <a:latin typeface="Comic Sans MS"/>
                <a:cs typeface="Calibri"/>
              </a:rPr>
              <a:t>Friday 28th February 2025</a:t>
            </a:r>
          </a:p>
          <a:p>
            <a:r>
              <a:rPr lang="en-GB" sz="2500" u="sng" dirty="0">
                <a:latin typeface="Comic Sans MS"/>
                <a:ea typeface="Calibri"/>
                <a:cs typeface="Calibri"/>
              </a:rPr>
              <a:t>TBA</a:t>
            </a:r>
            <a:r>
              <a:rPr lang="en-GB" sz="2400" u="sng" dirty="0">
                <a:latin typeface="Comic Sans MS"/>
                <a:ea typeface="Calibri"/>
                <a:cs typeface="Calibri"/>
              </a:rPr>
              <a:t>T: identify and begin to use inverted commas to punctuate direct speech </a:t>
            </a:r>
            <a:br>
              <a:rPr lang="en-GB" sz="2500" u="sng" dirty="0">
                <a:latin typeface="Comic Sans MS"/>
                <a:ea typeface="Calibri"/>
                <a:cs typeface="Calibri"/>
              </a:rPr>
            </a:br>
            <a:r>
              <a:rPr lang="en-GB" sz="2500" u="sng" dirty="0">
                <a:latin typeface="Comic Sans MS"/>
                <a:ea typeface="Calibri"/>
                <a:cs typeface="Calibri"/>
              </a:rPr>
              <a:t>3 in 3</a:t>
            </a:r>
            <a:br>
              <a:rPr lang="en-GB" sz="2500" i="1" dirty="0">
                <a:latin typeface="Comic Sans MS"/>
                <a:ea typeface="Calibri"/>
                <a:cs typeface="Calibri"/>
              </a:rPr>
            </a:br>
            <a:r>
              <a:rPr lang="en-GB" sz="2800" dirty="0">
                <a:latin typeface="Comic Sans MS"/>
                <a:ea typeface="Calibri"/>
                <a:cs typeface="Calibri"/>
              </a:rPr>
              <a:t>How much would you weigh if you lived on a different planet? Often when we talk about weight, we actually mean mass. After all, mass is what we really measure using kilos and grams. Weight is a force caused by the effect of gravity on a mass. Your mass would be the same whatever planet you were on because it is about you. On the moon, for example, your weight would be less because the effect of the moon’s gravity is much less than Earth’s. Stand on Jupiter, however, and your weight would rocket because its greater size means it has stronger gravity.</a:t>
            </a:r>
            <a:endParaRPr lang="en-GB" sz="2800" u="sng">
              <a:latin typeface="Comic Sans MS"/>
              <a:ea typeface="Calibri"/>
              <a:cs typeface="Calibri"/>
            </a:endParaRPr>
          </a:p>
          <a:p>
            <a:endParaRPr lang="en-GB" sz="2400" dirty="0">
              <a:latin typeface="Comic Sans MS"/>
              <a:ea typeface="Calibri"/>
              <a:cs typeface="Calibri"/>
            </a:endParaRPr>
          </a:p>
          <a:p>
            <a:pPr>
              <a:buFont typeface="Arial"/>
            </a:pPr>
            <a:r>
              <a:rPr lang="en-GB" sz="2400" dirty="0">
                <a:latin typeface="Comic Sans MS"/>
                <a:ea typeface="+mn-lt"/>
                <a:cs typeface="+mn-lt"/>
              </a:rPr>
              <a:t>1.</a:t>
            </a:r>
            <a:r>
              <a:rPr lang="en-GB" sz="2400" dirty="0">
                <a:latin typeface="Comic Sans MS"/>
                <a:ea typeface="Calibri"/>
                <a:cs typeface="Calibri"/>
              </a:rPr>
              <a:t>Where does the text say your weight be less than on Earth?</a:t>
            </a:r>
            <a:endParaRPr lang="en-GB" sz="2400" u="sng">
              <a:latin typeface="Comic Sans MS"/>
              <a:ea typeface="Calibri"/>
              <a:cs typeface="Calibri"/>
            </a:endParaRPr>
          </a:p>
          <a:p>
            <a:r>
              <a:rPr lang="en-GB" sz="2400" dirty="0">
                <a:latin typeface="Comic Sans MS"/>
                <a:ea typeface="Calibri"/>
                <a:cs typeface="Calibri"/>
              </a:rPr>
              <a:t>2. On which planet would your weight be greater?</a:t>
            </a:r>
          </a:p>
          <a:p>
            <a:r>
              <a:rPr lang="en-GB" sz="2400" dirty="0">
                <a:latin typeface="Comic Sans MS"/>
                <a:ea typeface="Calibri"/>
                <a:cs typeface="Calibri"/>
              </a:rPr>
              <a:t>3. Find and copy the word in the last sentence that means </a:t>
            </a:r>
            <a:r>
              <a:rPr lang="en-GB" sz="2400" i="1" dirty="0">
                <a:latin typeface="Comic Sans MS"/>
                <a:ea typeface="Calibri"/>
                <a:cs typeface="Calibri"/>
              </a:rPr>
              <a:t>increase a lot</a:t>
            </a:r>
            <a:r>
              <a:rPr lang="en-GB" sz="2400" dirty="0">
                <a:latin typeface="Comic Sans MS"/>
                <a:ea typeface="Calibri"/>
                <a:cs typeface="Calibri"/>
              </a:rPr>
              <a:t>.</a:t>
            </a:r>
            <a:br>
              <a:rPr lang="en-GB" sz="2500" u="sng" dirty="0">
                <a:latin typeface="Comic Sans MS"/>
                <a:ea typeface="Calibri"/>
                <a:cs typeface="Calibri"/>
              </a:rPr>
            </a:br>
            <a:endParaRPr lang="en-GB" sz="2500" u="sng">
              <a:solidFill>
                <a:srgbClr val="000000"/>
              </a:solidFill>
              <a:latin typeface="Comic Sans MS"/>
              <a:ea typeface="Calibri"/>
              <a:cs typeface="Calibri"/>
            </a:endParaRPr>
          </a:p>
        </p:txBody>
      </p:sp>
    </p:spTree>
    <p:extLst>
      <p:ext uri="{BB962C8B-B14F-4D97-AF65-F5344CB8AC3E}">
        <p14:creationId xmlns:p14="http://schemas.microsoft.com/office/powerpoint/2010/main" val="159705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Inverted commas</a:t>
            </a:r>
            <a:endParaRPr lang="en-US" altLang="en-US" sz="4000" b="1"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4" name="Rectangle 3"/>
          <p:cNvSpPr/>
          <p:nvPr/>
        </p:nvSpPr>
        <p:spPr>
          <a:xfrm>
            <a:off x="5123543" y="5471886"/>
            <a:ext cx="246743" cy="26125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8" name="Picture 7">
            <a:extLst>
              <a:ext uri="{FF2B5EF4-FFF2-40B4-BE49-F238E27FC236}">
                <a16:creationId xmlns:a16="http://schemas.microsoft.com/office/drawing/2014/main" id="{7CBE898D-DCCE-4F00-9545-D21CEB9DC959}"/>
              </a:ext>
            </a:extLst>
          </p:cNvPr>
          <p:cNvPicPr>
            <a:picLocks noChangeAspect="1"/>
          </p:cNvPicPr>
          <p:nvPr/>
        </p:nvPicPr>
        <p:blipFill>
          <a:blip r:embed="rId5"/>
          <a:stretch>
            <a:fillRect/>
          </a:stretch>
        </p:blipFill>
        <p:spPr>
          <a:xfrm>
            <a:off x="2537968" y="1687616"/>
            <a:ext cx="7050801" cy="4946285"/>
          </a:xfrm>
          <a:prstGeom prst="rect">
            <a:avLst/>
          </a:prstGeom>
          <a:ln>
            <a:solidFill>
              <a:schemeClr val="accent1"/>
            </a:solidFill>
          </a:ln>
        </p:spPr>
      </p:pic>
    </p:spTree>
    <p:extLst>
      <p:ext uri="{BB962C8B-B14F-4D97-AF65-F5344CB8AC3E}">
        <p14:creationId xmlns:p14="http://schemas.microsoft.com/office/powerpoint/2010/main" val="229455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Inverted commas</a:t>
            </a:r>
            <a:endParaRPr lang="en-US" altLang="en-US" sz="4000" b="1"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AutoShape 8">
            <a:extLst>
              <a:ext uri="{FF2B5EF4-FFF2-40B4-BE49-F238E27FC236}">
                <a16:creationId xmlns:a16="http://schemas.microsoft.com/office/drawing/2014/main" id="{430619D9-4AD0-4E93-9AAD-232631BDECC1}"/>
              </a:ext>
            </a:extLst>
          </p:cNvPr>
          <p:cNvSpPr>
            <a:spLocks noChangeArrowheads="1"/>
          </p:cNvSpPr>
          <p:nvPr/>
        </p:nvSpPr>
        <p:spPr bwMode="auto">
          <a:xfrm>
            <a:off x="1490809" y="1837925"/>
            <a:ext cx="9145120" cy="1055608"/>
          </a:xfrm>
          <a:prstGeom prst="roundRect">
            <a:avLst>
              <a:gd name="adj" fmla="val 16667"/>
            </a:avLst>
          </a:prstGeom>
          <a:solidFill>
            <a:schemeClr val="accent5">
              <a:lumMod val="40000"/>
              <a:lumOff val="60000"/>
            </a:schemeClr>
          </a:solidFill>
          <a:ln w="9525">
            <a:solidFill>
              <a:schemeClr val="accent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b="1" dirty="0">
                <a:latin typeface="Calibri" panose="020F0502020204030204" pitchFamily="34" charset="0"/>
                <a:cs typeface="Calibri" panose="020F0502020204030204" pitchFamily="34" charset="0"/>
              </a:rPr>
              <a:t>Inverted commas </a:t>
            </a:r>
            <a:r>
              <a:rPr lang="en-GB" altLang="en-US" sz="2800" dirty="0">
                <a:latin typeface="Calibri" panose="020F0502020204030204" pitchFamily="34" charset="0"/>
                <a:cs typeface="Calibri" panose="020F0502020204030204" pitchFamily="34" charset="0"/>
              </a:rPr>
              <a:t>are also known as </a:t>
            </a:r>
            <a:r>
              <a:rPr lang="en-GB" altLang="en-US" sz="2800" b="1" dirty="0">
                <a:latin typeface="Calibri" panose="020F0502020204030204" pitchFamily="34" charset="0"/>
                <a:cs typeface="Calibri" panose="020F0502020204030204" pitchFamily="34" charset="0"/>
              </a:rPr>
              <a:t>speech marks </a:t>
            </a:r>
            <a:r>
              <a:rPr lang="en-GB" altLang="en-US" sz="2800" dirty="0">
                <a:latin typeface="Calibri" panose="020F0502020204030204" pitchFamily="34" charset="0"/>
                <a:cs typeface="Calibri" panose="020F0502020204030204" pitchFamily="34" charset="0"/>
              </a:rPr>
              <a:t>and </a:t>
            </a:r>
            <a:r>
              <a:rPr lang="en-GB" altLang="en-US" sz="2800" b="1" dirty="0">
                <a:latin typeface="Calibri" panose="020F0502020204030204" pitchFamily="34" charset="0"/>
                <a:cs typeface="Calibri" panose="020F0502020204030204" pitchFamily="34" charset="0"/>
              </a:rPr>
              <a:t>quotation marks</a:t>
            </a:r>
            <a:r>
              <a:rPr lang="en-GB" altLang="en-US" sz="2800" dirty="0">
                <a:latin typeface="Calibri" panose="020F0502020204030204" pitchFamily="34" charset="0"/>
                <a:cs typeface="Calibri" panose="020F0502020204030204" pitchFamily="34" charset="0"/>
              </a:rPr>
              <a:t>. </a:t>
            </a:r>
            <a:r>
              <a:rPr lang="en-GB" altLang="en-US" sz="2800" b="1" dirty="0">
                <a:latin typeface="Calibri" panose="020F0502020204030204" pitchFamily="34" charset="0"/>
                <a:cs typeface="Calibri" panose="020F0502020204030204" pitchFamily="34" charset="0"/>
              </a:rPr>
              <a:t>Inverted commas </a:t>
            </a:r>
            <a:r>
              <a:rPr lang="en-GB" altLang="en-US" sz="2800" dirty="0">
                <a:latin typeface="Calibri" panose="020F0502020204030204" pitchFamily="34" charset="0"/>
                <a:cs typeface="Calibri" panose="020F0502020204030204" pitchFamily="34" charset="0"/>
              </a:rPr>
              <a:t>show what is being said.</a:t>
            </a:r>
          </a:p>
        </p:txBody>
      </p:sp>
      <p:sp>
        <p:nvSpPr>
          <p:cNvPr id="8" name="Rectangle 7"/>
          <p:cNvSpPr/>
          <p:nvPr/>
        </p:nvSpPr>
        <p:spPr>
          <a:xfrm>
            <a:off x="360189" y="5099952"/>
            <a:ext cx="3435350" cy="919163"/>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t="24998" b="25896"/>
          <a:stretch>
            <a:fillRect/>
          </a:stretch>
        </p:blipFill>
        <p:spPr bwMode="auto">
          <a:xfrm>
            <a:off x="360189" y="3616928"/>
            <a:ext cx="3435350" cy="9191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3"/>
          <p:cNvSpPr txBox="1">
            <a:spLocks noChangeArrowheads="1"/>
          </p:cNvSpPr>
          <p:nvPr/>
        </p:nvSpPr>
        <p:spPr bwMode="auto">
          <a:xfrm>
            <a:off x="699815" y="4536091"/>
            <a:ext cx="3600450"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9900" dirty="0">
                <a:latin typeface="Cambria" panose="02040503050406030204" pitchFamily="18" charset="0"/>
              </a:rPr>
              <a:t>“ ”</a:t>
            </a:r>
          </a:p>
        </p:txBody>
      </p:sp>
      <p:sp>
        <p:nvSpPr>
          <p:cNvPr id="14" name="AutoShape 8">
            <a:extLst>
              <a:ext uri="{FF2B5EF4-FFF2-40B4-BE49-F238E27FC236}">
                <a16:creationId xmlns:a16="http://schemas.microsoft.com/office/drawing/2014/main" id="{430619D9-4AD0-4E93-9AAD-232631BDECC1}"/>
              </a:ext>
            </a:extLst>
          </p:cNvPr>
          <p:cNvSpPr>
            <a:spLocks noChangeArrowheads="1"/>
          </p:cNvSpPr>
          <p:nvPr/>
        </p:nvSpPr>
        <p:spPr bwMode="auto">
          <a:xfrm>
            <a:off x="4114800" y="3787069"/>
            <a:ext cx="7646489" cy="578882"/>
          </a:xfrm>
          <a:prstGeom prst="roundRect">
            <a:avLst>
              <a:gd name="adj" fmla="val 16667"/>
            </a:avLst>
          </a:prstGeom>
          <a:solidFill>
            <a:schemeClr val="accent5">
              <a:lumMod val="40000"/>
              <a:lumOff val="60000"/>
            </a:schemeClr>
          </a:solidFill>
          <a:ln w="9525">
            <a:solidFill>
              <a:schemeClr val="accent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Sometimes, they might look like a small 66 and 99. </a:t>
            </a:r>
          </a:p>
        </p:txBody>
      </p:sp>
      <p:sp>
        <p:nvSpPr>
          <p:cNvPr id="15" name="AutoShape 8">
            <a:extLst>
              <a:ext uri="{FF2B5EF4-FFF2-40B4-BE49-F238E27FC236}">
                <a16:creationId xmlns:a16="http://schemas.microsoft.com/office/drawing/2014/main" id="{430619D9-4AD0-4E93-9AAD-232631BDECC1}"/>
              </a:ext>
            </a:extLst>
          </p:cNvPr>
          <p:cNvSpPr>
            <a:spLocks noChangeArrowheads="1"/>
          </p:cNvSpPr>
          <p:nvPr/>
        </p:nvSpPr>
        <p:spPr bwMode="auto">
          <a:xfrm>
            <a:off x="4208930" y="5270092"/>
            <a:ext cx="7646489" cy="578882"/>
          </a:xfrm>
          <a:prstGeom prst="roundRect">
            <a:avLst>
              <a:gd name="adj" fmla="val 16667"/>
            </a:avLst>
          </a:prstGeom>
          <a:solidFill>
            <a:schemeClr val="accent5">
              <a:lumMod val="40000"/>
              <a:lumOff val="60000"/>
            </a:schemeClr>
          </a:solidFill>
          <a:ln w="9525">
            <a:solidFill>
              <a:schemeClr val="accent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Sometimes, they might look like two small lines. </a:t>
            </a:r>
          </a:p>
        </p:txBody>
      </p:sp>
    </p:spTree>
    <p:extLst>
      <p:ext uri="{BB962C8B-B14F-4D97-AF65-F5344CB8AC3E}">
        <p14:creationId xmlns:p14="http://schemas.microsoft.com/office/powerpoint/2010/main" val="207983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Inverted commas</a:t>
            </a:r>
            <a:endParaRPr lang="en-US" altLang="en-US" sz="4000" b="1"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AutoShape 8">
            <a:extLst>
              <a:ext uri="{FF2B5EF4-FFF2-40B4-BE49-F238E27FC236}">
                <a16:creationId xmlns:a16="http://schemas.microsoft.com/office/drawing/2014/main" id="{430619D9-4AD0-4E93-9AAD-232631BDECC1}"/>
              </a:ext>
            </a:extLst>
          </p:cNvPr>
          <p:cNvSpPr>
            <a:spLocks noChangeArrowheads="1"/>
          </p:cNvSpPr>
          <p:nvPr/>
        </p:nvSpPr>
        <p:spPr bwMode="auto">
          <a:xfrm>
            <a:off x="706321" y="1809312"/>
            <a:ext cx="10714096" cy="578882"/>
          </a:xfrm>
          <a:prstGeom prst="roundRect">
            <a:avLst>
              <a:gd name="adj" fmla="val 16667"/>
            </a:avLst>
          </a:prstGeom>
          <a:solidFill>
            <a:schemeClr val="accent5">
              <a:lumMod val="40000"/>
              <a:lumOff val="60000"/>
            </a:schemeClr>
          </a:solidFill>
          <a:ln w="9525">
            <a:solidFill>
              <a:schemeClr val="accent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b="1" dirty="0">
                <a:latin typeface="Calibri" panose="020F0502020204030204" pitchFamily="34" charset="0"/>
                <a:cs typeface="Calibri" panose="020F0502020204030204" pitchFamily="34" charset="0"/>
              </a:rPr>
              <a:t>Inverted commas </a:t>
            </a:r>
            <a:r>
              <a:rPr lang="en-GB" altLang="en-US" sz="2800" dirty="0">
                <a:latin typeface="Calibri" panose="020F0502020204030204" pitchFamily="34" charset="0"/>
                <a:cs typeface="Calibri" panose="020F0502020204030204" pitchFamily="34" charset="0"/>
              </a:rPr>
              <a:t>go around </a:t>
            </a:r>
            <a:r>
              <a:rPr lang="en-GB" altLang="en-US" sz="2800" u="sng" dirty="0">
                <a:latin typeface="Calibri" panose="020F0502020204030204" pitchFamily="34" charset="0"/>
                <a:cs typeface="Calibri" panose="020F0502020204030204" pitchFamily="34" charset="0"/>
              </a:rPr>
              <a:t>the words the character says</a:t>
            </a:r>
            <a:r>
              <a:rPr lang="en-GB" altLang="en-US" sz="2800" dirty="0">
                <a:latin typeface="Calibri" panose="020F0502020204030204" pitchFamily="34" charset="0"/>
                <a:cs typeface="Calibri" panose="020F0502020204030204" pitchFamily="34" charset="0"/>
              </a:rPr>
              <a:t>.</a:t>
            </a:r>
          </a:p>
        </p:txBody>
      </p:sp>
      <p:sp>
        <p:nvSpPr>
          <p:cNvPr id="11" name="AutoShape 8"/>
          <p:cNvSpPr>
            <a:spLocks noChangeArrowheads="1"/>
          </p:cNvSpPr>
          <p:nvPr/>
        </p:nvSpPr>
        <p:spPr bwMode="auto">
          <a:xfrm>
            <a:off x="1943060" y="2859600"/>
            <a:ext cx="8385596" cy="646986"/>
          </a:xfrm>
          <a:prstGeom prst="roundRect">
            <a:avLst>
              <a:gd name="adj" fmla="val 16667"/>
            </a:avLst>
          </a:prstGeom>
          <a:solidFill>
            <a:schemeClr val="accent2">
              <a:lumMod val="20000"/>
              <a:lumOff val="80000"/>
            </a:schemeClr>
          </a:solidFill>
          <a:ln w="9525">
            <a:solidFill>
              <a:schemeClr val="accent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b="1" dirty="0">
                <a:solidFill>
                  <a:srgbClr val="FF0000"/>
                </a:solidFill>
                <a:latin typeface="Calibri" panose="020F0502020204030204" pitchFamily="34" charset="0"/>
                <a:cs typeface="Calibri" panose="020F0502020204030204" pitchFamily="34" charset="0"/>
              </a:rPr>
              <a:t>“</a:t>
            </a:r>
            <a:r>
              <a:rPr lang="en-GB" altLang="en-US" u="sng" dirty="0">
                <a:latin typeface="Calibri" panose="020F0502020204030204" pitchFamily="34" charset="0"/>
                <a:cs typeface="Calibri" panose="020F0502020204030204" pitchFamily="34" charset="0"/>
              </a:rPr>
              <a:t>It’s lovely to meet you</a:t>
            </a:r>
            <a:r>
              <a:rPr lang="en-GB" altLang="en-US" dirty="0">
                <a:latin typeface="Calibri" panose="020F0502020204030204" pitchFamily="34" charset="0"/>
                <a:cs typeface="Calibri" panose="020F0502020204030204" pitchFamily="34" charset="0"/>
              </a:rPr>
              <a:t>,</a:t>
            </a:r>
            <a:r>
              <a:rPr lang="en-GB" altLang="en-US" b="1" dirty="0">
                <a:solidFill>
                  <a:srgbClr val="FF0000"/>
                </a:solidFill>
                <a:latin typeface="Calibri" panose="020F0502020204030204" pitchFamily="34" charset="0"/>
                <a:cs typeface="Calibri" panose="020F0502020204030204" pitchFamily="34" charset="0"/>
              </a:rPr>
              <a:t>”</a:t>
            </a:r>
            <a:r>
              <a:rPr lang="en-GB" altLang="en-US" dirty="0">
                <a:latin typeface="Calibri" panose="020F0502020204030204" pitchFamily="34" charset="0"/>
                <a:cs typeface="Calibri" panose="020F0502020204030204" pitchFamily="34" charset="0"/>
              </a:rPr>
              <a:t> smiled </a:t>
            </a:r>
            <a:r>
              <a:rPr lang="en-GB" altLang="en-US" dirty="0" err="1">
                <a:latin typeface="Calibri" panose="020F0502020204030204" pitchFamily="34" charset="0"/>
                <a:cs typeface="Calibri" panose="020F0502020204030204" pitchFamily="34" charset="0"/>
              </a:rPr>
              <a:t>Riaz</a:t>
            </a:r>
            <a:r>
              <a:rPr lang="en-GB" altLang="en-US" dirty="0">
                <a:latin typeface="Calibri" panose="020F0502020204030204" pitchFamily="34" charset="0"/>
                <a:cs typeface="Calibri" panose="020F0502020204030204" pitchFamily="34" charset="0"/>
              </a:rPr>
              <a:t>.</a:t>
            </a:r>
          </a:p>
        </p:txBody>
      </p:sp>
      <p:sp>
        <p:nvSpPr>
          <p:cNvPr id="16" name="AutoShape 8"/>
          <p:cNvSpPr>
            <a:spLocks noChangeArrowheads="1"/>
          </p:cNvSpPr>
          <p:nvPr/>
        </p:nvSpPr>
        <p:spPr bwMode="auto">
          <a:xfrm>
            <a:off x="1943060" y="5102826"/>
            <a:ext cx="8385596" cy="646986"/>
          </a:xfrm>
          <a:prstGeom prst="roundRect">
            <a:avLst>
              <a:gd name="adj" fmla="val 16667"/>
            </a:avLst>
          </a:prstGeom>
          <a:solidFill>
            <a:schemeClr val="accent2">
              <a:lumMod val="20000"/>
              <a:lumOff val="80000"/>
            </a:schemeClr>
          </a:solidFill>
          <a:ln w="9525">
            <a:solidFill>
              <a:schemeClr val="accent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dirty="0" err="1">
                <a:latin typeface="Calibri" panose="020F0502020204030204" pitchFamily="34" charset="0"/>
                <a:cs typeface="Calibri" panose="020F0502020204030204" pitchFamily="34" charset="0"/>
              </a:rPr>
              <a:t>Riaz</a:t>
            </a:r>
            <a:r>
              <a:rPr lang="en-GB" altLang="en-US" dirty="0">
                <a:latin typeface="Calibri" panose="020F0502020204030204" pitchFamily="34" charset="0"/>
                <a:cs typeface="Calibri" panose="020F0502020204030204" pitchFamily="34" charset="0"/>
              </a:rPr>
              <a:t> smiled, </a:t>
            </a:r>
            <a:r>
              <a:rPr lang="en-GB" altLang="en-US" b="1" dirty="0">
                <a:solidFill>
                  <a:srgbClr val="FF0000"/>
                </a:solidFill>
                <a:latin typeface="Calibri" panose="020F0502020204030204" pitchFamily="34" charset="0"/>
                <a:cs typeface="Calibri" panose="020F0502020204030204" pitchFamily="34" charset="0"/>
              </a:rPr>
              <a:t>“</a:t>
            </a:r>
            <a:r>
              <a:rPr lang="en-GB" altLang="en-US" u="sng" dirty="0">
                <a:latin typeface="Calibri" panose="020F0502020204030204" pitchFamily="34" charset="0"/>
                <a:cs typeface="Calibri" panose="020F0502020204030204" pitchFamily="34" charset="0"/>
              </a:rPr>
              <a:t>It’s lovely to meet you</a:t>
            </a:r>
            <a:r>
              <a:rPr lang="en-GB" altLang="en-US" dirty="0">
                <a:latin typeface="Calibri" panose="020F0502020204030204" pitchFamily="34" charset="0"/>
                <a:cs typeface="Calibri" panose="020F0502020204030204" pitchFamily="34" charset="0"/>
              </a:rPr>
              <a:t>.</a:t>
            </a:r>
            <a:r>
              <a:rPr lang="en-GB" altLang="en-US" b="1" dirty="0">
                <a:solidFill>
                  <a:srgbClr val="FF0000"/>
                </a:solidFill>
                <a:latin typeface="Calibri" panose="020F0502020204030204" pitchFamily="34" charset="0"/>
                <a:cs typeface="Calibri" panose="020F0502020204030204" pitchFamily="34" charset="0"/>
              </a:rPr>
              <a:t>”</a:t>
            </a:r>
            <a:endParaRPr lang="en-GB" altLang="en-US" dirty="0">
              <a:latin typeface="Calibri" panose="020F0502020204030204" pitchFamily="34" charset="0"/>
              <a:cs typeface="Calibri" panose="020F0502020204030204" pitchFamily="34" charset="0"/>
            </a:endParaRPr>
          </a:p>
        </p:txBody>
      </p:sp>
      <p:sp>
        <p:nvSpPr>
          <p:cNvPr id="17" name="Up Arrow 16"/>
          <p:cNvSpPr/>
          <p:nvPr/>
        </p:nvSpPr>
        <p:spPr>
          <a:xfrm>
            <a:off x="4754658" y="3465189"/>
            <a:ext cx="391881" cy="447832"/>
          </a:xfrm>
          <a:prstGeom prst="upArrow">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utoShape 8">
            <a:extLst>
              <a:ext uri="{FF2B5EF4-FFF2-40B4-BE49-F238E27FC236}">
                <a16:creationId xmlns:a16="http://schemas.microsoft.com/office/drawing/2014/main" id="{9EB6A2A7-D997-4D20-8AC6-D7CF72018109}"/>
              </a:ext>
            </a:extLst>
          </p:cNvPr>
          <p:cNvSpPr>
            <a:spLocks noChangeArrowheads="1"/>
          </p:cNvSpPr>
          <p:nvPr/>
        </p:nvSpPr>
        <p:spPr bwMode="auto">
          <a:xfrm>
            <a:off x="2764291" y="3904508"/>
            <a:ext cx="4398510" cy="544830"/>
          </a:xfrm>
          <a:prstGeom prst="roundRect">
            <a:avLst>
              <a:gd name="adj" fmla="val 16667"/>
            </a:avLst>
          </a:prstGeom>
          <a:solidFill>
            <a:schemeClr val="accent4">
              <a:lumMod val="20000"/>
              <a:lumOff val="8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600" b="1" dirty="0">
                <a:latin typeface="Calibri" panose="020F0502020204030204" pitchFamily="34" charset="0"/>
                <a:cs typeface="Calibri" panose="020F0502020204030204" pitchFamily="34" charset="0"/>
              </a:rPr>
              <a:t>Words the character is saying</a:t>
            </a:r>
            <a:endParaRPr lang="en-GB" altLang="en-US" sz="2600" b="1" i="1" dirty="0">
              <a:latin typeface="Calibri" panose="020F0502020204030204" pitchFamily="34" charset="0"/>
              <a:cs typeface="Calibri" panose="020F0502020204030204" pitchFamily="34" charset="0"/>
            </a:endParaRPr>
          </a:p>
        </p:txBody>
      </p:sp>
      <p:sp>
        <p:nvSpPr>
          <p:cNvPr id="19" name="Up Arrow 18"/>
          <p:cNvSpPr/>
          <p:nvPr/>
        </p:nvSpPr>
        <p:spPr>
          <a:xfrm>
            <a:off x="7069174" y="5719016"/>
            <a:ext cx="391881" cy="447832"/>
          </a:xfrm>
          <a:prstGeom prst="upArrow">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utoShape 8">
            <a:extLst>
              <a:ext uri="{FF2B5EF4-FFF2-40B4-BE49-F238E27FC236}">
                <a16:creationId xmlns:a16="http://schemas.microsoft.com/office/drawing/2014/main" id="{9EB6A2A7-D997-4D20-8AC6-D7CF72018109}"/>
              </a:ext>
            </a:extLst>
          </p:cNvPr>
          <p:cNvSpPr>
            <a:spLocks noChangeArrowheads="1"/>
          </p:cNvSpPr>
          <p:nvPr/>
        </p:nvSpPr>
        <p:spPr bwMode="auto">
          <a:xfrm>
            <a:off x="5078807" y="6158335"/>
            <a:ext cx="4398510" cy="544830"/>
          </a:xfrm>
          <a:prstGeom prst="roundRect">
            <a:avLst>
              <a:gd name="adj" fmla="val 16667"/>
            </a:avLst>
          </a:prstGeom>
          <a:solidFill>
            <a:schemeClr val="accent4">
              <a:lumMod val="20000"/>
              <a:lumOff val="8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600" b="1" dirty="0">
                <a:latin typeface="Calibri" panose="020F0502020204030204" pitchFamily="34" charset="0"/>
                <a:cs typeface="Calibri" panose="020F0502020204030204" pitchFamily="34" charset="0"/>
              </a:rPr>
              <a:t>Words the character is saying</a:t>
            </a:r>
            <a:endParaRPr lang="en-GB" altLang="en-US" sz="26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9587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Inverted commas</a:t>
            </a:r>
            <a:endParaRPr lang="en-US" altLang="en-US" sz="4000" b="1"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6" name="AutoShape 8">
            <a:extLst>
              <a:ext uri="{FF2B5EF4-FFF2-40B4-BE49-F238E27FC236}">
                <a16:creationId xmlns:a16="http://schemas.microsoft.com/office/drawing/2014/main" id="{430619D9-4AD0-4E93-9AAD-232631BDECC1}"/>
              </a:ext>
            </a:extLst>
          </p:cNvPr>
          <p:cNvSpPr>
            <a:spLocks noChangeArrowheads="1"/>
          </p:cNvSpPr>
          <p:nvPr/>
        </p:nvSpPr>
        <p:spPr bwMode="auto">
          <a:xfrm>
            <a:off x="704403" y="1772001"/>
            <a:ext cx="10862910" cy="1055608"/>
          </a:xfrm>
          <a:prstGeom prst="roundRect">
            <a:avLst>
              <a:gd name="adj" fmla="val 16667"/>
            </a:avLst>
          </a:prstGeom>
          <a:solidFill>
            <a:schemeClr val="accent5">
              <a:lumMod val="40000"/>
              <a:lumOff val="6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b="1" dirty="0">
                <a:latin typeface="Calibri" panose="020F0502020204030204" pitchFamily="34" charset="0"/>
                <a:cs typeface="Calibri" panose="020F0502020204030204" pitchFamily="34" charset="0"/>
              </a:rPr>
              <a:t>Inverted commas </a:t>
            </a:r>
            <a:r>
              <a:rPr lang="en-GB" altLang="en-US" sz="2800" dirty="0">
                <a:latin typeface="Calibri" panose="020F0502020204030204" pitchFamily="34" charset="0"/>
                <a:cs typeface="Calibri" panose="020F0502020204030204" pitchFamily="34" charset="0"/>
              </a:rPr>
              <a:t>are always placed </a:t>
            </a:r>
            <a:r>
              <a:rPr lang="en-GB" altLang="en-US" sz="2800" u="sng" dirty="0">
                <a:latin typeface="Calibri" panose="020F0502020204030204" pitchFamily="34" charset="0"/>
                <a:cs typeface="Calibri" panose="020F0502020204030204" pitchFamily="34" charset="0"/>
              </a:rPr>
              <a:t>before</a:t>
            </a:r>
            <a:r>
              <a:rPr lang="en-GB" altLang="en-US" sz="2800" dirty="0">
                <a:latin typeface="Calibri" panose="020F0502020204030204" pitchFamily="34" charset="0"/>
                <a:cs typeface="Calibri" panose="020F0502020204030204" pitchFamily="34" charset="0"/>
              </a:rPr>
              <a:t> the </a:t>
            </a:r>
            <a:r>
              <a:rPr lang="en-GB" altLang="en-US" sz="2800" b="1" dirty="0">
                <a:latin typeface="Calibri" panose="020F0502020204030204" pitchFamily="34" charset="0"/>
                <a:cs typeface="Calibri" panose="020F0502020204030204" pitchFamily="34" charset="0"/>
              </a:rPr>
              <a:t>first word of the speech </a:t>
            </a:r>
            <a:r>
              <a:rPr lang="en-GB" altLang="en-US" sz="2800" dirty="0">
                <a:latin typeface="Calibri" panose="020F0502020204030204" pitchFamily="34" charset="0"/>
                <a:cs typeface="Calibri" panose="020F0502020204030204" pitchFamily="34" charset="0"/>
              </a:rPr>
              <a:t>and </a:t>
            </a:r>
            <a:r>
              <a:rPr lang="en-GB" altLang="en-US" sz="2800" u="sng" dirty="0">
                <a:latin typeface="Calibri" panose="020F0502020204030204" pitchFamily="34" charset="0"/>
                <a:cs typeface="Calibri" panose="020F0502020204030204" pitchFamily="34" charset="0"/>
              </a:rPr>
              <a:t>after</a:t>
            </a:r>
            <a:r>
              <a:rPr lang="en-GB" altLang="en-US" sz="2800" dirty="0">
                <a:latin typeface="Calibri" panose="020F0502020204030204" pitchFamily="34" charset="0"/>
                <a:cs typeface="Calibri" panose="020F0502020204030204" pitchFamily="34" charset="0"/>
              </a:rPr>
              <a:t> the </a:t>
            </a:r>
            <a:r>
              <a:rPr lang="en-GB" altLang="en-US" sz="2800" b="1" dirty="0">
                <a:latin typeface="Calibri" panose="020F0502020204030204" pitchFamily="34" charset="0"/>
                <a:cs typeface="Calibri" panose="020F0502020204030204" pitchFamily="34" charset="0"/>
              </a:rPr>
              <a:t>end punctuation of the speech</a:t>
            </a:r>
            <a:r>
              <a:rPr lang="en-GB" altLang="en-US" sz="2800" dirty="0">
                <a:latin typeface="Calibri" panose="020F0502020204030204" pitchFamily="34" charset="0"/>
                <a:cs typeface="Calibri" panose="020F0502020204030204" pitchFamily="34" charset="0"/>
              </a:rPr>
              <a:t>.</a:t>
            </a:r>
          </a:p>
        </p:txBody>
      </p:sp>
      <p:sp>
        <p:nvSpPr>
          <p:cNvPr id="17" name="AutoShape 8"/>
          <p:cNvSpPr>
            <a:spLocks noChangeArrowheads="1"/>
          </p:cNvSpPr>
          <p:nvPr/>
        </p:nvSpPr>
        <p:spPr bwMode="auto">
          <a:xfrm>
            <a:off x="1943060" y="3092396"/>
            <a:ext cx="8385596" cy="646986"/>
          </a:xfrm>
          <a:prstGeom prst="roundRect">
            <a:avLst>
              <a:gd name="adj" fmla="val 16667"/>
            </a:avLst>
          </a:prstGeom>
          <a:solidFill>
            <a:schemeClr val="accent2">
              <a:lumMod val="20000"/>
              <a:lumOff val="8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b="1" dirty="0">
                <a:solidFill>
                  <a:srgbClr val="FF0000"/>
                </a:solidFill>
                <a:latin typeface="Calibri" panose="020F0502020204030204" pitchFamily="34" charset="0"/>
                <a:cs typeface="Calibri" panose="020F0502020204030204" pitchFamily="34" charset="0"/>
              </a:rPr>
              <a:t>“</a:t>
            </a:r>
            <a:r>
              <a:rPr lang="en-GB" altLang="en-US" u="sng" dirty="0">
                <a:latin typeface="Calibri" panose="020F0502020204030204" pitchFamily="34" charset="0"/>
                <a:cs typeface="Calibri" panose="020F0502020204030204" pitchFamily="34" charset="0"/>
              </a:rPr>
              <a:t>See you at the match</a:t>
            </a:r>
            <a:r>
              <a:rPr lang="en-GB" altLang="en-US" b="1" dirty="0">
                <a:solidFill>
                  <a:srgbClr val="7030A0"/>
                </a:solidFill>
                <a:latin typeface="Calibri" panose="020F0502020204030204" pitchFamily="34" charset="0"/>
                <a:cs typeface="Calibri" panose="020F0502020204030204" pitchFamily="34" charset="0"/>
              </a:rPr>
              <a:t>!</a:t>
            </a:r>
            <a:r>
              <a:rPr lang="en-GB" altLang="en-US" b="1" dirty="0">
                <a:solidFill>
                  <a:srgbClr val="FF0000"/>
                </a:solidFill>
                <a:latin typeface="Calibri" panose="020F0502020204030204" pitchFamily="34" charset="0"/>
                <a:cs typeface="Calibri" panose="020F0502020204030204" pitchFamily="34" charset="0"/>
              </a:rPr>
              <a:t>”</a:t>
            </a:r>
            <a:r>
              <a:rPr lang="en-GB" altLang="en-US" dirty="0">
                <a:latin typeface="Calibri" panose="020F0502020204030204" pitchFamily="34" charset="0"/>
                <a:cs typeface="Calibri" panose="020F0502020204030204" pitchFamily="34" charset="0"/>
              </a:rPr>
              <a:t> yelled Leo and Amira.</a:t>
            </a:r>
          </a:p>
        </p:txBody>
      </p:sp>
      <p:sp>
        <p:nvSpPr>
          <p:cNvPr id="18" name="AutoShape 8"/>
          <p:cNvSpPr>
            <a:spLocks noChangeArrowheads="1"/>
          </p:cNvSpPr>
          <p:nvPr/>
        </p:nvSpPr>
        <p:spPr bwMode="auto">
          <a:xfrm>
            <a:off x="1943060" y="5080702"/>
            <a:ext cx="8385596" cy="646986"/>
          </a:xfrm>
          <a:prstGeom prst="roundRect">
            <a:avLst>
              <a:gd name="adj" fmla="val 16667"/>
            </a:avLst>
          </a:prstGeom>
          <a:solidFill>
            <a:schemeClr val="accent2">
              <a:lumMod val="20000"/>
              <a:lumOff val="8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dirty="0">
                <a:latin typeface="Calibri" panose="020F0502020204030204" pitchFamily="34" charset="0"/>
                <a:cs typeface="Calibri" panose="020F0502020204030204" pitchFamily="34" charset="0"/>
              </a:rPr>
              <a:t>Leo and Amira yelled, </a:t>
            </a:r>
            <a:r>
              <a:rPr lang="en-GB" altLang="en-US" b="1" dirty="0">
                <a:solidFill>
                  <a:srgbClr val="FF0000"/>
                </a:solidFill>
                <a:latin typeface="Calibri" panose="020F0502020204030204" pitchFamily="34" charset="0"/>
                <a:cs typeface="Calibri" panose="020F0502020204030204" pitchFamily="34" charset="0"/>
              </a:rPr>
              <a:t>“</a:t>
            </a:r>
            <a:r>
              <a:rPr lang="en-GB" altLang="en-US" u="sng" dirty="0">
                <a:latin typeface="Calibri" panose="020F0502020204030204" pitchFamily="34" charset="0"/>
                <a:cs typeface="Calibri" panose="020F0502020204030204" pitchFamily="34" charset="0"/>
              </a:rPr>
              <a:t>See you at the match</a:t>
            </a:r>
            <a:r>
              <a:rPr lang="en-GB" altLang="en-US" b="1" dirty="0">
                <a:solidFill>
                  <a:srgbClr val="7030A0"/>
                </a:solidFill>
                <a:latin typeface="Calibri" panose="020F0502020204030204" pitchFamily="34" charset="0"/>
                <a:cs typeface="Calibri" panose="020F0502020204030204" pitchFamily="34" charset="0"/>
              </a:rPr>
              <a:t>!</a:t>
            </a:r>
            <a:r>
              <a:rPr lang="en-GB" altLang="en-US" b="1" dirty="0">
                <a:solidFill>
                  <a:srgbClr val="FF0000"/>
                </a:solidFill>
                <a:latin typeface="Calibri" panose="020F0502020204030204" pitchFamily="34" charset="0"/>
                <a:cs typeface="Calibri" panose="020F0502020204030204" pitchFamily="34" charset="0"/>
              </a:rPr>
              <a:t>”</a:t>
            </a:r>
            <a:endParaRPr lang="en-GB" altLang="en-US" dirty="0">
              <a:latin typeface="Calibri" panose="020F0502020204030204" pitchFamily="34" charset="0"/>
              <a:cs typeface="Calibri" panose="020F0502020204030204" pitchFamily="34" charset="0"/>
            </a:endParaRPr>
          </a:p>
        </p:txBody>
      </p:sp>
      <p:sp>
        <p:nvSpPr>
          <p:cNvPr id="19" name="Up Arrow 18"/>
          <p:cNvSpPr/>
          <p:nvPr/>
        </p:nvSpPr>
        <p:spPr>
          <a:xfrm>
            <a:off x="2491783" y="3747640"/>
            <a:ext cx="391881" cy="447832"/>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utoShape 8">
            <a:extLst>
              <a:ext uri="{FF2B5EF4-FFF2-40B4-BE49-F238E27FC236}">
                <a16:creationId xmlns:a16="http://schemas.microsoft.com/office/drawing/2014/main" id="{9EB6A2A7-D997-4D20-8AC6-D7CF72018109}"/>
              </a:ext>
            </a:extLst>
          </p:cNvPr>
          <p:cNvSpPr>
            <a:spLocks noChangeArrowheads="1"/>
          </p:cNvSpPr>
          <p:nvPr/>
        </p:nvSpPr>
        <p:spPr bwMode="auto">
          <a:xfrm>
            <a:off x="1100017" y="4174403"/>
            <a:ext cx="3175411" cy="544830"/>
          </a:xfrm>
          <a:prstGeom prst="roundRect">
            <a:avLst>
              <a:gd name="adj" fmla="val 16667"/>
            </a:avLst>
          </a:prstGeom>
          <a:solidFill>
            <a:schemeClr val="accent4">
              <a:lumMod val="20000"/>
              <a:lumOff val="8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600" b="1" dirty="0">
                <a:latin typeface="Calibri" panose="020F0502020204030204" pitchFamily="34" charset="0"/>
                <a:cs typeface="Calibri" panose="020F0502020204030204" pitchFamily="34" charset="0"/>
              </a:rPr>
              <a:t>First word of speech</a:t>
            </a:r>
            <a:endParaRPr lang="en-GB" altLang="en-US" sz="2600" b="1" i="1" dirty="0">
              <a:latin typeface="Calibri" panose="020F0502020204030204" pitchFamily="34" charset="0"/>
              <a:cs typeface="Calibri" panose="020F0502020204030204" pitchFamily="34" charset="0"/>
            </a:endParaRPr>
          </a:p>
        </p:txBody>
      </p:sp>
      <p:sp>
        <p:nvSpPr>
          <p:cNvPr id="24" name="Up Arrow 23"/>
          <p:cNvSpPr/>
          <p:nvPr/>
        </p:nvSpPr>
        <p:spPr>
          <a:xfrm>
            <a:off x="5867428" y="3760478"/>
            <a:ext cx="391881" cy="447832"/>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utoShape 8">
            <a:extLst>
              <a:ext uri="{FF2B5EF4-FFF2-40B4-BE49-F238E27FC236}">
                <a16:creationId xmlns:a16="http://schemas.microsoft.com/office/drawing/2014/main" id="{9EB6A2A7-D997-4D20-8AC6-D7CF72018109}"/>
              </a:ext>
            </a:extLst>
          </p:cNvPr>
          <p:cNvSpPr>
            <a:spLocks noChangeArrowheads="1"/>
          </p:cNvSpPr>
          <p:nvPr/>
        </p:nvSpPr>
        <p:spPr bwMode="auto">
          <a:xfrm>
            <a:off x="4746286" y="4186959"/>
            <a:ext cx="4550927" cy="544830"/>
          </a:xfrm>
          <a:prstGeom prst="roundRect">
            <a:avLst>
              <a:gd name="adj" fmla="val 16667"/>
            </a:avLst>
          </a:prstGeom>
          <a:solidFill>
            <a:schemeClr val="accent4">
              <a:lumMod val="20000"/>
              <a:lumOff val="8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600" b="1" dirty="0">
                <a:latin typeface="Calibri" panose="020F0502020204030204" pitchFamily="34" charset="0"/>
                <a:cs typeface="Calibri" panose="020F0502020204030204" pitchFamily="34" charset="0"/>
              </a:rPr>
              <a:t>End punctuation of the speech</a:t>
            </a:r>
            <a:endParaRPr lang="en-GB" altLang="en-US" sz="2600" b="1" i="1" dirty="0">
              <a:latin typeface="Calibri" panose="020F0502020204030204" pitchFamily="34" charset="0"/>
              <a:cs typeface="Calibri" panose="020F0502020204030204" pitchFamily="34" charset="0"/>
            </a:endParaRPr>
          </a:p>
        </p:txBody>
      </p:sp>
      <p:sp>
        <p:nvSpPr>
          <p:cNvPr id="26" name="Up Arrow 25"/>
          <p:cNvSpPr/>
          <p:nvPr/>
        </p:nvSpPr>
        <p:spPr>
          <a:xfrm>
            <a:off x="6259309" y="5727688"/>
            <a:ext cx="391881" cy="447832"/>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utoShape 8">
            <a:extLst>
              <a:ext uri="{FF2B5EF4-FFF2-40B4-BE49-F238E27FC236}">
                <a16:creationId xmlns:a16="http://schemas.microsoft.com/office/drawing/2014/main" id="{9EB6A2A7-D997-4D20-8AC6-D7CF72018109}"/>
              </a:ext>
            </a:extLst>
          </p:cNvPr>
          <p:cNvSpPr>
            <a:spLocks noChangeArrowheads="1"/>
          </p:cNvSpPr>
          <p:nvPr/>
        </p:nvSpPr>
        <p:spPr bwMode="auto">
          <a:xfrm>
            <a:off x="3737735" y="6162709"/>
            <a:ext cx="3175411" cy="544830"/>
          </a:xfrm>
          <a:prstGeom prst="roundRect">
            <a:avLst>
              <a:gd name="adj" fmla="val 16667"/>
            </a:avLst>
          </a:prstGeom>
          <a:solidFill>
            <a:schemeClr val="accent4">
              <a:lumMod val="20000"/>
              <a:lumOff val="8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600" b="1" dirty="0">
                <a:latin typeface="Calibri" panose="020F0502020204030204" pitchFamily="34" charset="0"/>
                <a:cs typeface="Calibri" panose="020F0502020204030204" pitchFamily="34" charset="0"/>
              </a:rPr>
              <a:t>First word of speech</a:t>
            </a:r>
            <a:endParaRPr lang="en-GB" altLang="en-US" sz="2600" b="1" i="1" dirty="0">
              <a:latin typeface="Calibri" panose="020F0502020204030204" pitchFamily="34" charset="0"/>
              <a:cs typeface="Calibri" panose="020F0502020204030204" pitchFamily="34" charset="0"/>
            </a:endParaRPr>
          </a:p>
        </p:txBody>
      </p:sp>
      <p:sp>
        <p:nvSpPr>
          <p:cNvPr id="28" name="Up Arrow 27"/>
          <p:cNvSpPr/>
          <p:nvPr/>
        </p:nvSpPr>
        <p:spPr>
          <a:xfrm>
            <a:off x="9530632" y="5723390"/>
            <a:ext cx="391881" cy="447832"/>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utoShape 8">
            <a:extLst>
              <a:ext uri="{FF2B5EF4-FFF2-40B4-BE49-F238E27FC236}">
                <a16:creationId xmlns:a16="http://schemas.microsoft.com/office/drawing/2014/main" id="{9EB6A2A7-D997-4D20-8AC6-D7CF72018109}"/>
              </a:ext>
            </a:extLst>
          </p:cNvPr>
          <p:cNvSpPr>
            <a:spLocks noChangeArrowheads="1"/>
          </p:cNvSpPr>
          <p:nvPr/>
        </p:nvSpPr>
        <p:spPr bwMode="auto">
          <a:xfrm>
            <a:off x="7319289" y="6162709"/>
            <a:ext cx="4550927" cy="544830"/>
          </a:xfrm>
          <a:prstGeom prst="roundRect">
            <a:avLst>
              <a:gd name="adj" fmla="val 16667"/>
            </a:avLst>
          </a:prstGeom>
          <a:solidFill>
            <a:schemeClr val="accent4">
              <a:lumMod val="20000"/>
              <a:lumOff val="8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600" b="1" dirty="0">
                <a:latin typeface="Calibri" panose="020F0502020204030204" pitchFamily="34" charset="0"/>
                <a:cs typeface="Calibri" panose="020F0502020204030204" pitchFamily="34" charset="0"/>
              </a:rPr>
              <a:t>End punctuation of the speech</a:t>
            </a:r>
            <a:endParaRPr lang="en-GB" altLang="en-US" sz="26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620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8"/>
          <p:cNvSpPr>
            <a:spLocks noChangeArrowheads="1"/>
          </p:cNvSpPr>
          <p:nvPr/>
        </p:nvSpPr>
        <p:spPr bwMode="auto">
          <a:xfrm>
            <a:off x="1943060" y="3181685"/>
            <a:ext cx="8385596" cy="646986"/>
          </a:xfrm>
          <a:prstGeom prst="roundRect">
            <a:avLst>
              <a:gd name="adj" fmla="val 16667"/>
            </a:avLst>
          </a:prstGeom>
          <a:solidFill>
            <a:schemeClr val="accent2">
              <a:lumMod val="20000"/>
              <a:lumOff val="80000"/>
            </a:schemeClr>
          </a:solidFill>
          <a:ln w="9525">
            <a:solidFill>
              <a:schemeClr val="accent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b="1" dirty="0">
                <a:solidFill>
                  <a:srgbClr val="FF0000"/>
                </a:solidFill>
                <a:latin typeface="Calibri" panose="020F0502020204030204" pitchFamily="34" charset="0"/>
                <a:cs typeface="Calibri" panose="020F0502020204030204" pitchFamily="34" charset="0"/>
              </a:rPr>
              <a:t>“</a:t>
            </a:r>
            <a:r>
              <a:rPr lang="en-GB" altLang="en-US" u="sng" dirty="0">
                <a:latin typeface="Calibri" panose="020F0502020204030204" pitchFamily="34" charset="0"/>
                <a:cs typeface="Calibri" panose="020F0502020204030204" pitchFamily="34" charset="0"/>
              </a:rPr>
              <a:t>I can’t find my pen</a:t>
            </a:r>
            <a:r>
              <a:rPr lang="en-GB" altLang="en-US" dirty="0">
                <a:latin typeface="Calibri" panose="020F0502020204030204" pitchFamily="34" charset="0"/>
                <a:cs typeface="Calibri" panose="020F0502020204030204" pitchFamily="34" charset="0"/>
              </a:rPr>
              <a:t>,</a:t>
            </a:r>
            <a:r>
              <a:rPr lang="en-GB" altLang="en-US" b="1" dirty="0">
                <a:solidFill>
                  <a:srgbClr val="FF0000"/>
                </a:solidFill>
                <a:latin typeface="Calibri" panose="020F0502020204030204" pitchFamily="34" charset="0"/>
                <a:cs typeface="Calibri" panose="020F0502020204030204" pitchFamily="34" charset="0"/>
              </a:rPr>
              <a:t>”</a:t>
            </a:r>
            <a:r>
              <a:rPr lang="en-GB" altLang="en-US" dirty="0">
                <a:latin typeface="Calibri" panose="020F0502020204030204" pitchFamily="34" charset="0"/>
                <a:cs typeface="Calibri" panose="020F0502020204030204" pitchFamily="34" charset="0"/>
              </a:rPr>
              <a:t> grumbled Annie.</a:t>
            </a:r>
          </a:p>
        </p:txBody>
      </p:sp>
      <p:sp>
        <p:nvSpPr>
          <p:cNvPr id="17" name="AutoShape 8"/>
          <p:cNvSpPr>
            <a:spLocks noChangeArrowheads="1"/>
          </p:cNvSpPr>
          <p:nvPr/>
        </p:nvSpPr>
        <p:spPr bwMode="auto">
          <a:xfrm>
            <a:off x="1943060" y="5111014"/>
            <a:ext cx="8385596" cy="646986"/>
          </a:xfrm>
          <a:prstGeom prst="roundRect">
            <a:avLst>
              <a:gd name="adj" fmla="val 16667"/>
            </a:avLst>
          </a:prstGeom>
          <a:solidFill>
            <a:schemeClr val="accent2">
              <a:lumMod val="20000"/>
              <a:lumOff val="80000"/>
            </a:schemeClr>
          </a:solidFill>
          <a:ln w="9525">
            <a:solidFill>
              <a:schemeClr val="accent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dirty="0">
                <a:latin typeface="Calibri" panose="020F0502020204030204" pitchFamily="34" charset="0"/>
                <a:cs typeface="Calibri" panose="020F0502020204030204" pitchFamily="34" charset="0"/>
              </a:rPr>
              <a:t>Annie grumbled, </a:t>
            </a:r>
            <a:r>
              <a:rPr lang="en-GB" altLang="en-US" b="1" dirty="0">
                <a:solidFill>
                  <a:srgbClr val="FF0000"/>
                </a:solidFill>
                <a:latin typeface="Calibri" panose="020F0502020204030204" pitchFamily="34" charset="0"/>
                <a:cs typeface="Calibri" panose="020F0502020204030204" pitchFamily="34" charset="0"/>
              </a:rPr>
              <a:t>“</a:t>
            </a:r>
            <a:r>
              <a:rPr lang="en-GB" altLang="en-US" u="sng" dirty="0">
                <a:latin typeface="Calibri" panose="020F0502020204030204" pitchFamily="34" charset="0"/>
                <a:cs typeface="Calibri" panose="020F0502020204030204" pitchFamily="34" charset="0"/>
              </a:rPr>
              <a:t>I can’t find my pen</a:t>
            </a:r>
            <a:r>
              <a:rPr lang="en-GB" altLang="en-US" dirty="0">
                <a:latin typeface="Calibri" panose="020F0502020204030204" pitchFamily="34" charset="0"/>
                <a:cs typeface="Calibri" panose="020F0502020204030204" pitchFamily="34" charset="0"/>
              </a:rPr>
              <a:t>.</a:t>
            </a:r>
            <a:r>
              <a:rPr lang="en-GB" altLang="en-US" b="1" dirty="0">
                <a:solidFill>
                  <a:srgbClr val="FF0000"/>
                </a:solidFill>
                <a:latin typeface="Calibri" panose="020F0502020204030204" pitchFamily="34" charset="0"/>
                <a:cs typeface="Calibri" panose="020F0502020204030204" pitchFamily="34" charset="0"/>
              </a:rPr>
              <a:t>”</a:t>
            </a:r>
            <a:endParaRPr lang="en-GB" alt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Inverted commas</a:t>
            </a:r>
            <a:endParaRPr lang="en-US" altLang="en-US" sz="4000" b="1"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2" name="AutoShape 8">
            <a:extLst>
              <a:ext uri="{FF2B5EF4-FFF2-40B4-BE49-F238E27FC236}">
                <a16:creationId xmlns:a16="http://schemas.microsoft.com/office/drawing/2014/main" id="{430619D9-4AD0-4E93-9AAD-232631BDECC1}"/>
              </a:ext>
            </a:extLst>
          </p:cNvPr>
          <p:cNvSpPr>
            <a:spLocks noChangeArrowheads="1"/>
          </p:cNvSpPr>
          <p:nvPr/>
        </p:nvSpPr>
        <p:spPr bwMode="auto">
          <a:xfrm>
            <a:off x="2670363" y="1710113"/>
            <a:ext cx="6930990" cy="1055608"/>
          </a:xfrm>
          <a:prstGeom prst="roundRect">
            <a:avLst>
              <a:gd name="adj" fmla="val 16667"/>
            </a:avLst>
          </a:prstGeom>
          <a:solidFill>
            <a:schemeClr val="accent5">
              <a:lumMod val="40000"/>
              <a:lumOff val="60000"/>
            </a:schemeClr>
          </a:solidFill>
          <a:ln w="9525">
            <a:solidFill>
              <a:schemeClr val="accent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The </a:t>
            </a:r>
            <a:r>
              <a:rPr lang="en-GB" altLang="en-US" sz="2800" b="1" dirty="0">
                <a:latin typeface="Calibri" panose="020F0502020204030204" pitchFamily="34" charset="0"/>
                <a:cs typeface="Calibri" panose="020F0502020204030204" pitchFamily="34" charset="0"/>
              </a:rPr>
              <a:t>reporting clause </a:t>
            </a:r>
            <a:r>
              <a:rPr lang="en-GB" altLang="en-US" sz="2800" dirty="0">
                <a:latin typeface="Calibri" panose="020F0502020204030204" pitchFamily="34" charset="0"/>
                <a:cs typeface="Calibri" panose="020F0502020204030204" pitchFamily="34" charset="0"/>
              </a:rPr>
              <a:t>tells us who is speaking.  It is </a:t>
            </a:r>
            <a:r>
              <a:rPr lang="en-GB" altLang="en-US" sz="2800" u="sng" dirty="0">
                <a:latin typeface="Calibri" panose="020F0502020204030204" pitchFamily="34" charset="0"/>
                <a:cs typeface="Calibri" panose="020F0502020204030204" pitchFamily="34" charset="0"/>
              </a:rPr>
              <a:t>never</a:t>
            </a:r>
            <a:r>
              <a:rPr lang="en-GB" altLang="en-US" sz="2800" dirty="0">
                <a:latin typeface="Calibri" panose="020F0502020204030204" pitchFamily="34" charset="0"/>
                <a:cs typeface="Calibri" panose="020F0502020204030204" pitchFamily="34" charset="0"/>
              </a:rPr>
              <a:t> punctuated with </a:t>
            </a:r>
            <a:r>
              <a:rPr lang="en-GB" altLang="en-US" sz="2800" b="1" dirty="0">
                <a:latin typeface="Calibri" panose="020F0502020204030204" pitchFamily="34" charset="0"/>
                <a:cs typeface="Calibri" panose="020F0502020204030204" pitchFamily="34" charset="0"/>
              </a:rPr>
              <a:t>inverted commas</a:t>
            </a:r>
            <a:r>
              <a:rPr lang="en-GB" altLang="en-US" sz="2800" dirty="0">
                <a:latin typeface="Calibri" panose="020F0502020204030204" pitchFamily="34" charset="0"/>
                <a:cs typeface="Calibri" panose="020F0502020204030204" pitchFamily="34" charset="0"/>
              </a:rPr>
              <a:t>.</a:t>
            </a:r>
          </a:p>
        </p:txBody>
      </p:sp>
      <p:sp>
        <p:nvSpPr>
          <p:cNvPr id="15" name="Up Arrow 14"/>
          <p:cNvSpPr/>
          <p:nvPr/>
        </p:nvSpPr>
        <p:spPr>
          <a:xfrm>
            <a:off x="7909697" y="3731215"/>
            <a:ext cx="391881" cy="447832"/>
          </a:xfrm>
          <a:prstGeom prst="upArrow">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utoShape 8">
            <a:extLst>
              <a:ext uri="{FF2B5EF4-FFF2-40B4-BE49-F238E27FC236}">
                <a16:creationId xmlns:a16="http://schemas.microsoft.com/office/drawing/2014/main" id="{9EB6A2A7-D997-4D20-8AC6-D7CF72018109}"/>
              </a:ext>
            </a:extLst>
          </p:cNvPr>
          <p:cNvSpPr>
            <a:spLocks noChangeArrowheads="1"/>
          </p:cNvSpPr>
          <p:nvPr/>
        </p:nvSpPr>
        <p:spPr bwMode="auto">
          <a:xfrm>
            <a:off x="6705445" y="4170534"/>
            <a:ext cx="2837618" cy="544830"/>
          </a:xfrm>
          <a:prstGeom prst="roundRect">
            <a:avLst>
              <a:gd name="adj" fmla="val 16667"/>
            </a:avLst>
          </a:prstGeom>
          <a:solidFill>
            <a:schemeClr val="accent4">
              <a:lumMod val="20000"/>
              <a:lumOff val="8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600" b="1" dirty="0">
                <a:latin typeface="Calibri" panose="020F0502020204030204" pitchFamily="34" charset="0"/>
                <a:cs typeface="Calibri" panose="020F0502020204030204" pitchFamily="34" charset="0"/>
              </a:rPr>
              <a:t>Reporting clause</a:t>
            </a:r>
            <a:endParaRPr lang="en-GB" altLang="en-US" sz="2600" b="1" i="1" dirty="0">
              <a:latin typeface="Calibri" panose="020F0502020204030204" pitchFamily="34" charset="0"/>
              <a:cs typeface="Calibri" panose="020F0502020204030204" pitchFamily="34" charset="0"/>
            </a:endParaRPr>
          </a:p>
        </p:txBody>
      </p:sp>
      <p:sp>
        <p:nvSpPr>
          <p:cNvPr id="22" name="Up Arrow 21"/>
          <p:cNvSpPr/>
          <p:nvPr/>
        </p:nvSpPr>
        <p:spPr>
          <a:xfrm>
            <a:off x="3874615" y="5694397"/>
            <a:ext cx="391881" cy="447832"/>
          </a:xfrm>
          <a:prstGeom prst="upArrow">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utoShape 8">
            <a:extLst>
              <a:ext uri="{FF2B5EF4-FFF2-40B4-BE49-F238E27FC236}">
                <a16:creationId xmlns:a16="http://schemas.microsoft.com/office/drawing/2014/main" id="{9EB6A2A7-D997-4D20-8AC6-D7CF72018109}"/>
              </a:ext>
            </a:extLst>
          </p:cNvPr>
          <p:cNvSpPr>
            <a:spLocks noChangeArrowheads="1"/>
          </p:cNvSpPr>
          <p:nvPr/>
        </p:nvSpPr>
        <p:spPr bwMode="auto">
          <a:xfrm>
            <a:off x="2670363" y="6133716"/>
            <a:ext cx="2837618" cy="544830"/>
          </a:xfrm>
          <a:prstGeom prst="roundRect">
            <a:avLst>
              <a:gd name="adj" fmla="val 16667"/>
            </a:avLst>
          </a:prstGeom>
          <a:solidFill>
            <a:schemeClr val="accent4">
              <a:lumMod val="20000"/>
              <a:lumOff val="8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600" b="1" dirty="0">
                <a:latin typeface="Calibri" panose="020F0502020204030204" pitchFamily="34" charset="0"/>
                <a:cs typeface="Calibri" panose="020F0502020204030204" pitchFamily="34" charset="0"/>
              </a:rPr>
              <a:t>Reporting clause</a:t>
            </a:r>
            <a:endParaRPr lang="en-GB" altLang="en-US" sz="26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7072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Inverted commas</a:t>
            </a:r>
            <a:endParaRPr lang="en-US" altLang="en-US" sz="4000" b="1"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6" name="AutoShape 8">
            <a:extLst>
              <a:ext uri="{FF2B5EF4-FFF2-40B4-BE49-F238E27FC236}">
                <a16:creationId xmlns:a16="http://schemas.microsoft.com/office/drawing/2014/main" id="{430619D9-4AD0-4E93-9AAD-232631BDECC1}"/>
              </a:ext>
            </a:extLst>
          </p:cNvPr>
          <p:cNvSpPr>
            <a:spLocks noChangeArrowheads="1"/>
          </p:cNvSpPr>
          <p:nvPr/>
        </p:nvSpPr>
        <p:spPr bwMode="auto">
          <a:xfrm>
            <a:off x="594882" y="1872588"/>
            <a:ext cx="10936973" cy="1770698"/>
          </a:xfrm>
          <a:prstGeom prst="roundRect">
            <a:avLst>
              <a:gd name="adj" fmla="val 16667"/>
            </a:avLst>
          </a:prstGeom>
          <a:solidFill>
            <a:schemeClr val="accent5">
              <a:lumMod val="40000"/>
              <a:lumOff val="6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The </a:t>
            </a:r>
            <a:r>
              <a:rPr lang="en-GB" altLang="en-US" sz="2800" u="sng" dirty="0">
                <a:latin typeface="Calibri" panose="020F0502020204030204" pitchFamily="34" charset="0"/>
                <a:cs typeface="Calibri" panose="020F0502020204030204" pitchFamily="34" charset="0"/>
              </a:rPr>
              <a:t>character’s sentence</a:t>
            </a:r>
            <a:r>
              <a:rPr lang="en-GB" altLang="en-US" sz="2800" dirty="0">
                <a:latin typeface="Calibri" panose="020F0502020204030204" pitchFamily="34" charset="0"/>
                <a:cs typeface="Calibri" panose="020F0502020204030204" pitchFamily="34" charset="0"/>
              </a:rPr>
              <a:t> must use the correct </a:t>
            </a:r>
            <a:r>
              <a:rPr lang="en-GB" altLang="en-US" sz="2800" b="1" dirty="0">
                <a:latin typeface="Calibri" panose="020F0502020204030204" pitchFamily="34" charset="0"/>
                <a:cs typeface="Calibri" panose="020F0502020204030204" pitchFamily="34" charset="0"/>
              </a:rPr>
              <a:t>end punctuation</a:t>
            </a:r>
            <a:r>
              <a:rPr lang="en-GB" altLang="en-US" sz="2800" dirty="0">
                <a:latin typeface="Calibri" panose="020F0502020204030204" pitchFamily="34" charset="0"/>
                <a:cs typeface="Calibri" panose="020F0502020204030204" pitchFamily="34" charset="0"/>
              </a:rPr>
              <a:t>. </a:t>
            </a:r>
          </a:p>
          <a:p>
            <a:pPr algn="ctr">
              <a:spcBef>
                <a:spcPct val="50000"/>
              </a:spcBef>
              <a:buFontTx/>
              <a:buNone/>
              <a:defRPr/>
            </a:pPr>
            <a:r>
              <a:rPr lang="en-GB" altLang="en-US" sz="2800" dirty="0">
                <a:latin typeface="Calibri" panose="020F0502020204030204" pitchFamily="34" charset="0"/>
                <a:cs typeface="Calibri" panose="020F0502020204030204" pitchFamily="34" charset="0"/>
              </a:rPr>
              <a:t>If the </a:t>
            </a:r>
            <a:r>
              <a:rPr lang="en-GB" altLang="en-US" sz="2800" u="sng" dirty="0">
                <a:latin typeface="Calibri" panose="020F0502020204030204" pitchFamily="34" charset="0"/>
                <a:cs typeface="Calibri" panose="020F0502020204030204" pitchFamily="34" charset="0"/>
              </a:rPr>
              <a:t>end</a:t>
            </a:r>
            <a:r>
              <a:rPr lang="en-GB" altLang="en-US" sz="2800" dirty="0">
                <a:latin typeface="Calibri" panose="020F0502020204030204" pitchFamily="34" charset="0"/>
                <a:cs typeface="Calibri" panose="020F0502020204030204" pitchFamily="34" charset="0"/>
              </a:rPr>
              <a:t> of the </a:t>
            </a:r>
            <a:r>
              <a:rPr lang="en-GB" altLang="en-US" sz="2800" u="sng" dirty="0">
                <a:latin typeface="Calibri" panose="020F0502020204030204" pitchFamily="34" charset="0"/>
                <a:cs typeface="Calibri" panose="020F0502020204030204" pitchFamily="34" charset="0"/>
              </a:rPr>
              <a:t>character’s sentence</a:t>
            </a:r>
            <a:r>
              <a:rPr lang="en-GB" altLang="en-US" sz="2800" dirty="0">
                <a:latin typeface="Calibri" panose="020F0502020204030204" pitchFamily="34" charset="0"/>
                <a:cs typeface="Calibri" panose="020F0502020204030204" pitchFamily="34" charset="0"/>
              </a:rPr>
              <a:t> is also the </a:t>
            </a:r>
            <a:r>
              <a:rPr lang="en-GB" altLang="en-US" sz="2800" u="sng" dirty="0">
                <a:latin typeface="Calibri" panose="020F0502020204030204" pitchFamily="34" charset="0"/>
                <a:cs typeface="Calibri" panose="020F0502020204030204" pitchFamily="34" charset="0"/>
              </a:rPr>
              <a:t>end of your sentence</a:t>
            </a:r>
            <a:r>
              <a:rPr lang="en-GB" altLang="en-US" sz="2800" dirty="0">
                <a:latin typeface="Calibri" panose="020F0502020204030204" pitchFamily="34" charset="0"/>
                <a:cs typeface="Calibri" panose="020F0502020204030204" pitchFamily="34" charset="0"/>
              </a:rPr>
              <a:t>, this will usually be a </a:t>
            </a:r>
            <a:r>
              <a:rPr lang="en-GB" altLang="en-US" sz="2800" b="1" dirty="0">
                <a:latin typeface="Calibri" panose="020F0502020204030204" pitchFamily="34" charset="0"/>
                <a:cs typeface="Calibri" panose="020F0502020204030204" pitchFamily="34" charset="0"/>
              </a:rPr>
              <a:t>full stop</a:t>
            </a:r>
            <a:r>
              <a:rPr lang="en-GB" altLang="en-US" sz="2800" dirty="0">
                <a:latin typeface="Calibri" panose="020F0502020204030204" pitchFamily="34" charset="0"/>
                <a:cs typeface="Calibri" panose="020F0502020204030204" pitchFamily="34" charset="0"/>
              </a:rPr>
              <a:t>, </a:t>
            </a:r>
            <a:r>
              <a:rPr lang="en-GB" altLang="en-US" sz="2800" b="1" dirty="0">
                <a:latin typeface="Calibri" panose="020F0502020204030204" pitchFamily="34" charset="0"/>
                <a:cs typeface="Calibri" panose="020F0502020204030204" pitchFamily="34" charset="0"/>
              </a:rPr>
              <a:t>question mark </a:t>
            </a:r>
            <a:r>
              <a:rPr lang="en-GB" altLang="en-US" sz="2800" dirty="0">
                <a:latin typeface="Calibri" panose="020F0502020204030204" pitchFamily="34" charset="0"/>
                <a:cs typeface="Calibri" panose="020F0502020204030204" pitchFamily="34" charset="0"/>
              </a:rPr>
              <a:t>or </a:t>
            </a:r>
            <a:r>
              <a:rPr lang="en-GB" altLang="en-US" sz="2800" b="1" dirty="0">
                <a:latin typeface="Calibri" panose="020F0502020204030204" pitchFamily="34" charset="0"/>
                <a:cs typeface="Calibri" panose="020F0502020204030204" pitchFamily="34" charset="0"/>
              </a:rPr>
              <a:t>exclamation mark</a:t>
            </a:r>
            <a:r>
              <a:rPr lang="en-GB" altLang="en-US" sz="2800" dirty="0">
                <a:latin typeface="Calibri" panose="020F0502020204030204" pitchFamily="34" charset="0"/>
                <a:cs typeface="Calibri" panose="020F0502020204030204" pitchFamily="34" charset="0"/>
              </a:rPr>
              <a:t>.</a:t>
            </a:r>
          </a:p>
        </p:txBody>
      </p:sp>
      <p:sp>
        <p:nvSpPr>
          <p:cNvPr id="17" name="AutoShape 8"/>
          <p:cNvSpPr>
            <a:spLocks noChangeArrowheads="1"/>
          </p:cNvSpPr>
          <p:nvPr/>
        </p:nvSpPr>
        <p:spPr bwMode="auto">
          <a:xfrm>
            <a:off x="377037" y="3867125"/>
            <a:ext cx="5771151" cy="698063"/>
          </a:xfrm>
          <a:prstGeom prst="roundRect">
            <a:avLst>
              <a:gd name="adj" fmla="val 16667"/>
            </a:avLst>
          </a:prstGeom>
          <a:solidFill>
            <a:schemeClr val="accent2">
              <a:lumMod val="20000"/>
              <a:lumOff val="8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dirty="0">
                <a:latin typeface="Calibri" panose="020F0502020204030204" pitchFamily="34" charset="0"/>
                <a:cs typeface="Calibri" panose="020F0502020204030204" pitchFamily="34" charset="0"/>
              </a:rPr>
              <a:t>Tomas grinned, </a:t>
            </a:r>
            <a:r>
              <a:rPr lang="en-GB" altLang="en-US" sz="3500" b="1" dirty="0">
                <a:solidFill>
                  <a:srgbClr val="FF0000"/>
                </a:solidFill>
                <a:latin typeface="Calibri" panose="020F0502020204030204" pitchFamily="34" charset="0"/>
                <a:cs typeface="Calibri" panose="020F0502020204030204" pitchFamily="34" charset="0"/>
              </a:rPr>
              <a:t>“</a:t>
            </a:r>
            <a:r>
              <a:rPr lang="en-GB" altLang="en-US" u="sng" dirty="0">
                <a:latin typeface="Calibri" panose="020F0502020204030204" pitchFamily="34" charset="0"/>
                <a:cs typeface="Calibri" panose="020F0502020204030204" pitchFamily="34" charset="0"/>
              </a:rPr>
              <a:t>That’s great</a:t>
            </a:r>
            <a:r>
              <a:rPr lang="en-GB" altLang="en-US" b="1" dirty="0">
                <a:latin typeface="Calibri" panose="020F0502020204030204" pitchFamily="34" charset="0"/>
                <a:cs typeface="Calibri" panose="020F0502020204030204" pitchFamily="34" charset="0"/>
              </a:rPr>
              <a:t>.</a:t>
            </a:r>
            <a:r>
              <a:rPr lang="en-GB" altLang="en-US" sz="3500" b="1" dirty="0">
                <a:solidFill>
                  <a:srgbClr val="FF0000"/>
                </a:solidFill>
                <a:latin typeface="Calibri" panose="020F0502020204030204" pitchFamily="34" charset="0"/>
                <a:cs typeface="Calibri" panose="020F0502020204030204" pitchFamily="34" charset="0"/>
              </a:rPr>
              <a:t>”</a:t>
            </a:r>
            <a:endParaRPr lang="en-GB" altLang="en-US" sz="3500" dirty="0">
              <a:latin typeface="Calibri" panose="020F0502020204030204" pitchFamily="34" charset="0"/>
              <a:cs typeface="Calibri" panose="020F0502020204030204" pitchFamily="34" charset="0"/>
            </a:endParaRPr>
          </a:p>
        </p:txBody>
      </p:sp>
      <p:sp>
        <p:nvSpPr>
          <p:cNvPr id="18" name="Up Arrow 17"/>
          <p:cNvSpPr/>
          <p:nvPr/>
        </p:nvSpPr>
        <p:spPr>
          <a:xfrm rot="16200000">
            <a:off x="6578553" y="3817913"/>
            <a:ext cx="438539" cy="798020"/>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utoShape 8">
            <a:extLst>
              <a:ext uri="{FF2B5EF4-FFF2-40B4-BE49-F238E27FC236}">
                <a16:creationId xmlns:a16="http://schemas.microsoft.com/office/drawing/2014/main" id="{9EB6A2A7-D997-4D20-8AC6-D7CF72018109}"/>
              </a:ext>
            </a:extLst>
          </p:cNvPr>
          <p:cNvSpPr>
            <a:spLocks noChangeArrowheads="1"/>
          </p:cNvSpPr>
          <p:nvPr/>
        </p:nvSpPr>
        <p:spPr bwMode="auto">
          <a:xfrm>
            <a:off x="7196833" y="3926090"/>
            <a:ext cx="4580185" cy="578882"/>
          </a:xfrm>
          <a:prstGeom prst="roundRect">
            <a:avLst>
              <a:gd name="adj" fmla="val 16667"/>
            </a:avLst>
          </a:prstGeom>
          <a:solidFill>
            <a:schemeClr val="accent4">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dirty="0">
                <a:latin typeface="Calibri" panose="020F0502020204030204" pitchFamily="34" charset="0"/>
                <a:cs typeface="Calibri" panose="020F0502020204030204" pitchFamily="34" charset="0"/>
              </a:rPr>
              <a:t>.</a:t>
            </a:r>
            <a:r>
              <a:rPr lang="en-GB" altLang="en-US" sz="2800" dirty="0">
                <a:latin typeface="Calibri" panose="020F0502020204030204" pitchFamily="34" charset="0"/>
                <a:cs typeface="Calibri" panose="020F0502020204030204" pitchFamily="34" charset="0"/>
              </a:rPr>
              <a:t> at the </a:t>
            </a:r>
            <a:r>
              <a:rPr lang="en-GB" altLang="en-US" sz="2800" b="1" dirty="0">
                <a:latin typeface="Calibri" panose="020F0502020204030204" pitchFamily="34" charset="0"/>
                <a:cs typeface="Calibri" panose="020F0502020204030204" pitchFamily="34" charset="0"/>
              </a:rPr>
              <a:t>end of sentence</a:t>
            </a:r>
            <a:endParaRPr lang="en-GB" altLang="en-US" sz="2800" b="1" i="1" dirty="0">
              <a:latin typeface="Calibri" panose="020F0502020204030204" pitchFamily="34" charset="0"/>
              <a:cs typeface="Calibri" panose="020F0502020204030204" pitchFamily="34" charset="0"/>
            </a:endParaRPr>
          </a:p>
        </p:txBody>
      </p:sp>
      <p:sp>
        <p:nvSpPr>
          <p:cNvPr id="20" name="AutoShape 8"/>
          <p:cNvSpPr>
            <a:spLocks noChangeArrowheads="1"/>
          </p:cNvSpPr>
          <p:nvPr/>
        </p:nvSpPr>
        <p:spPr bwMode="auto">
          <a:xfrm>
            <a:off x="377037" y="4853636"/>
            <a:ext cx="5771151" cy="646986"/>
          </a:xfrm>
          <a:prstGeom prst="roundRect">
            <a:avLst>
              <a:gd name="adj" fmla="val 16667"/>
            </a:avLst>
          </a:prstGeom>
          <a:solidFill>
            <a:schemeClr val="accent2">
              <a:lumMod val="20000"/>
              <a:lumOff val="8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dirty="0">
                <a:latin typeface="Calibri" panose="020F0502020204030204" pitchFamily="34" charset="0"/>
                <a:cs typeface="Calibri" panose="020F0502020204030204" pitchFamily="34" charset="0"/>
              </a:rPr>
              <a:t>Tomas shouted, </a:t>
            </a:r>
            <a:r>
              <a:rPr lang="en-GB" altLang="en-US" b="1" dirty="0">
                <a:solidFill>
                  <a:srgbClr val="FF0000"/>
                </a:solidFill>
                <a:latin typeface="Calibri" panose="020F0502020204030204" pitchFamily="34" charset="0"/>
                <a:cs typeface="Calibri" panose="020F0502020204030204" pitchFamily="34" charset="0"/>
              </a:rPr>
              <a:t>“</a:t>
            </a:r>
            <a:r>
              <a:rPr lang="en-GB" altLang="en-US" u="sng" dirty="0">
                <a:latin typeface="Calibri" panose="020F0502020204030204" pitchFamily="34" charset="0"/>
                <a:cs typeface="Calibri" panose="020F0502020204030204" pitchFamily="34" charset="0"/>
              </a:rPr>
              <a:t>Hurry up</a:t>
            </a:r>
            <a:r>
              <a:rPr lang="en-GB" altLang="en-US" b="1" dirty="0">
                <a:latin typeface="Calibri" panose="020F0502020204030204" pitchFamily="34" charset="0"/>
                <a:cs typeface="Calibri" panose="020F0502020204030204" pitchFamily="34" charset="0"/>
              </a:rPr>
              <a:t>!</a:t>
            </a:r>
            <a:r>
              <a:rPr lang="en-GB" altLang="en-US" b="1" dirty="0">
                <a:solidFill>
                  <a:srgbClr val="FF0000"/>
                </a:solidFill>
                <a:latin typeface="Calibri" panose="020F0502020204030204" pitchFamily="34" charset="0"/>
                <a:cs typeface="Calibri" panose="020F0502020204030204" pitchFamily="34" charset="0"/>
              </a:rPr>
              <a:t>”</a:t>
            </a:r>
            <a:endParaRPr lang="en-GB" altLang="en-US" dirty="0">
              <a:latin typeface="Calibri" panose="020F0502020204030204" pitchFamily="34" charset="0"/>
              <a:cs typeface="Calibri" panose="020F0502020204030204" pitchFamily="34" charset="0"/>
            </a:endParaRPr>
          </a:p>
        </p:txBody>
      </p:sp>
      <p:sp>
        <p:nvSpPr>
          <p:cNvPr id="24" name="Up Arrow 23"/>
          <p:cNvSpPr/>
          <p:nvPr/>
        </p:nvSpPr>
        <p:spPr>
          <a:xfrm rot="16200000">
            <a:off x="6578553" y="4779511"/>
            <a:ext cx="438539" cy="798020"/>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utoShape 8">
            <a:extLst>
              <a:ext uri="{FF2B5EF4-FFF2-40B4-BE49-F238E27FC236}">
                <a16:creationId xmlns:a16="http://schemas.microsoft.com/office/drawing/2014/main" id="{9EB6A2A7-D997-4D20-8AC6-D7CF72018109}"/>
              </a:ext>
            </a:extLst>
          </p:cNvPr>
          <p:cNvSpPr>
            <a:spLocks noChangeArrowheads="1"/>
          </p:cNvSpPr>
          <p:nvPr/>
        </p:nvSpPr>
        <p:spPr bwMode="auto">
          <a:xfrm>
            <a:off x="7196833" y="4887688"/>
            <a:ext cx="4580185" cy="578882"/>
          </a:xfrm>
          <a:prstGeom prst="roundRect">
            <a:avLst>
              <a:gd name="adj" fmla="val 16667"/>
            </a:avLst>
          </a:prstGeom>
          <a:solidFill>
            <a:schemeClr val="accent4">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dirty="0">
                <a:latin typeface="Calibri" panose="020F0502020204030204" pitchFamily="34" charset="0"/>
                <a:cs typeface="Calibri" panose="020F0502020204030204" pitchFamily="34" charset="0"/>
              </a:rPr>
              <a:t>!</a:t>
            </a:r>
            <a:r>
              <a:rPr lang="en-GB" altLang="en-US" sz="2800" dirty="0">
                <a:latin typeface="Calibri" panose="020F0502020204030204" pitchFamily="34" charset="0"/>
                <a:cs typeface="Calibri" panose="020F0502020204030204" pitchFamily="34" charset="0"/>
              </a:rPr>
              <a:t> to add </a:t>
            </a:r>
            <a:r>
              <a:rPr lang="en-GB" altLang="en-US" sz="2800" b="1" dirty="0">
                <a:latin typeface="Calibri" panose="020F0502020204030204" pitchFamily="34" charset="0"/>
                <a:cs typeface="Calibri" panose="020F0502020204030204" pitchFamily="34" charset="0"/>
              </a:rPr>
              <a:t>emphasis</a:t>
            </a:r>
            <a:endParaRPr lang="en-GB" altLang="en-US" sz="2800" b="1" i="1" dirty="0">
              <a:latin typeface="Calibri" panose="020F0502020204030204" pitchFamily="34" charset="0"/>
              <a:cs typeface="Calibri" panose="020F0502020204030204" pitchFamily="34" charset="0"/>
            </a:endParaRPr>
          </a:p>
        </p:txBody>
      </p:sp>
      <p:sp>
        <p:nvSpPr>
          <p:cNvPr id="26" name="AutoShape 8"/>
          <p:cNvSpPr>
            <a:spLocks noChangeArrowheads="1"/>
          </p:cNvSpPr>
          <p:nvPr/>
        </p:nvSpPr>
        <p:spPr bwMode="auto">
          <a:xfrm>
            <a:off x="377037" y="5789070"/>
            <a:ext cx="5771151" cy="698063"/>
          </a:xfrm>
          <a:prstGeom prst="roundRect">
            <a:avLst>
              <a:gd name="adj" fmla="val 16667"/>
            </a:avLst>
          </a:prstGeom>
          <a:solidFill>
            <a:schemeClr val="accent2">
              <a:lumMod val="20000"/>
              <a:lumOff val="8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dirty="0">
                <a:latin typeface="Calibri" panose="020F0502020204030204" pitchFamily="34" charset="0"/>
                <a:cs typeface="Calibri" panose="020F0502020204030204" pitchFamily="34" charset="0"/>
              </a:rPr>
              <a:t>Tomas asked, </a:t>
            </a:r>
            <a:r>
              <a:rPr lang="en-GB" altLang="en-US" sz="3500" b="1" dirty="0">
                <a:solidFill>
                  <a:srgbClr val="FF0000"/>
                </a:solidFill>
                <a:latin typeface="Calibri" panose="020F0502020204030204" pitchFamily="34" charset="0"/>
                <a:cs typeface="Calibri" panose="020F0502020204030204" pitchFamily="34" charset="0"/>
              </a:rPr>
              <a:t>“</a:t>
            </a:r>
            <a:r>
              <a:rPr lang="en-GB" altLang="en-US" u="sng" dirty="0">
                <a:latin typeface="Calibri" panose="020F0502020204030204" pitchFamily="34" charset="0"/>
                <a:cs typeface="Calibri" panose="020F0502020204030204" pitchFamily="34" charset="0"/>
              </a:rPr>
              <a:t>Where is it</a:t>
            </a:r>
            <a:r>
              <a:rPr lang="en-GB" altLang="en-US" b="1" dirty="0">
                <a:latin typeface="Calibri" panose="020F0502020204030204" pitchFamily="34" charset="0"/>
                <a:cs typeface="Calibri" panose="020F0502020204030204" pitchFamily="34" charset="0"/>
              </a:rPr>
              <a:t>?</a:t>
            </a:r>
            <a:r>
              <a:rPr lang="en-GB" altLang="en-US" sz="3500" b="1" dirty="0">
                <a:solidFill>
                  <a:srgbClr val="FF0000"/>
                </a:solidFill>
                <a:latin typeface="Calibri" panose="020F0502020204030204" pitchFamily="34" charset="0"/>
                <a:cs typeface="Calibri" panose="020F0502020204030204" pitchFamily="34" charset="0"/>
              </a:rPr>
              <a:t>”</a:t>
            </a:r>
            <a:endParaRPr lang="en-GB" altLang="en-US" sz="3500" dirty="0">
              <a:latin typeface="Calibri" panose="020F0502020204030204" pitchFamily="34" charset="0"/>
              <a:cs typeface="Calibri" panose="020F0502020204030204" pitchFamily="34" charset="0"/>
            </a:endParaRPr>
          </a:p>
        </p:txBody>
      </p:sp>
      <p:sp>
        <p:nvSpPr>
          <p:cNvPr id="27" name="Up Arrow 26"/>
          <p:cNvSpPr/>
          <p:nvPr/>
        </p:nvSpPr>
        <p:spPr>
          <a:xfrm rot="16200000">
            <a:off x="6578553" y="5740484"/>
            <a:ext cx="438539" cy="798020"/>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utoShape 8">
            <a:extLst>
              <a:ext uri="{FF2B5EF4-FFF2-40B4-BE49-F238E27FC236}">
                <a16:creationId xmlns:a16="http://schemas.microsoft.com/office/drawing/2014/main" id="{9EB6A2A7-D997-4D20-8AC6-D7CF72018109}"/>
              </a:ext>
            </a:extLst>
          </p:cNvPr>
          <p:cNvSpPr>
            <a:spLocks noChangeArrowheads="1"/>
          </p:cNvSpPr>
          <p:nvPr/>
        </p:nvSpPr>
        <p:spPr bwMode="auto">
          <a:xfrm>
            <a:off x="7196833" y="5848661"/>
            <a:ext cx="4580185" cy="578882"/>
          </a:xfrm>
          <a:prstGeom prst="roundRect">
            <a:avLst>
              <a:gd name="adj" fmla="val 16667"/>
            </a:avLst>
          </a:prstGeom>
          <a:solidFill>
            <a:schemeClr val="accent4">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dirty="0">
                <a:latin typeface="Calibri" panose="020F0502020204030204" pitchFamily="34" charset="0"/>
                <a:cs typeface="Calibri" panose="020F0502020204030204" pitchFamily="34" charset="0"/>
              </a:rPr>
              <a:t>?</a:t>
            </a:r>
            <a:r>
              <a:rPr lang="en-GB" altLang="en-US" sz="2800" dirty="0">
                <a:latin typeface="Calibri" panose="020F0502020204030204" pitchFamily="34" charset="0"/>
                <a:cs typeface="Calibri" panose="020F0502020204030204" pitchFamily="34" charset="0"/>
              </a:rPr>
              <a:t> as it is a </a:t>
            </a:r>
            <a:r>
              <a:rPr lang="en-GB" altLang="en-US" sz="2800" b="1" dirty="0">
                <a:latin typeface="Calibri" panose="020F0502020204030204" pitchFamily="34" charset="0"/>
                <a:cs typeface="Calibri" panose="020F0502020204030204" pitchFamily="34" charset="0"/>
              </a:rPr>
              <a:t>question</a:t>
            </a:r>
            <a:endParaRPr lang="en-GB" altLang="en-US" sz="28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440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Inverted commas</a:t>
            </a:r>
            <a:endParaRPr lang="en-US" altLang="en-US" sz="4000" b="1"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5" name="AutoShape 8">
            <a:extLst>
              <a:ext uri="{FF2B5EF4-FFF2-40B4-BE49-F238E27FC236}">
                <a16:creationId xmlns:a16="http://schemas.microsoft.com/office/drawing/2014/main" id="{430619D9-4AD0-4E93-9AAD-232631BDECC1}"/>
              </a:ext>
            </a:extLst>
          </p:cNvPr>
          <p:cNvSpPr>
            <a:spLocks noChangeArrowheads="1"/>
          </p:cNvSpPr>
          <p:nvPr/>
        </p:nvSpPr>
        <p:spPr bwMode="auto">
          <a:xfrm>
            <a:off x="847366" y="1820855"/>
            <a:ext cx="10432005" cy="1770698"/>
          </a:xfrm>
          <a:prstGeom prst="roundRect">
            <a:avLst>
              <a:gd name="adj" fmla="val 16667"/>
            </a:avLst>
          </a:prstGeom>
          <a:solidFill>
            <a:schemeClr val="accent5">
              <a:lumMod val="40000"/>
              <a:lumOff val="6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If the </a:t>
            </a:r>
            <a:r>
              <a:rPr lang="en-GB" altLang="en-US" sz="2800" u="sng" dirty="0">
                <a:latin typeface="Calibri" panose="020F0502020204030204" pitchFamily="34" charset="0"/>
                <a:cs typeface="Calibri" panose="020F0502020204030204" pitchFamily="34" charset="0"/>
              </a:rPr>
              <a:t>end of the character’s sentence</a:t>
            </a:r>
            <a:r>
              <a:rPr lang="en-GB" altLang="en-US" sz="2800" dirty="0">
                <a:latin typeface="Calibri" panose="020F0502020204030204" pitchFamily="34" charset="0"/>
                <a:cs typeface="Calibri" panose="020F0502020204030204" pitchFamily="34" charset="0"/>
              </a:rPr>
              <a:t> is </a:t>
            </a:r>
            <a:r>
              <a:rPr lang="en-GB" altLang="en-US" sz="2800" b="1" dirty="0">
                <a:latin typeface="Calibri" panose="020F0502020204030204" pitchFamily="34" charset="0"/>
                <a:cs typeface="Calibri" panose="020F0502020204030204" pitchFamily="34" charset="0"/>
              </a:rPr>
              <a:t>not</a:t>
            </a:r>
            <a:r>
              <a:rPr lang="en-GB" altLang="en-US" sz="2800" dirty="0">
                <a:latin typeface="Calibri" panose="020F0502020204030204" pitchFamily="34" charset="0"/>
                <a:cs typeface="Calibri" panose="020F0502020204030204" pitchFamily="34" charset="0"/>
              </a:rPr>
              <a:t> the </a:t>
            </a:r>
            <a:r>
              <a:rPr lang="en-GB" altLang="en-US" sz="2800" u="sng" dirty="0">
                <a:latin typeface="Calibri" panose="020F0502020204030204" pitchFamily="34" charset="0"/>
                <a:cs typeface="Calibri" panose="020F0502020204030204" pitchFamily="34" charset="0"/>
              </a:rPr>
              <a:t>end of your sentence</a:t>
            </a:r>
            <a:r>
              <a:rPr lang="en-GB" altLang="en-US" sz="2800" dirty="0">
                <a:latin typeface="Calibri" panose="020F0502020204030204" pitchFamily="34" charset="0"/>
                <a:cs typeface="Calibri" panose="020F0502020204030204" pitchFamily="34" charset="0"/>
              </a:rPr>
              <a:t>, you will need a </a:t>
            </a:r>
            <a:r>
              <a:rPr lang="en-GB" altLang="en-US" sz="2800" b="1" dirty="0">
                <a:latin typeface="Calibri" panose="020F0502020204030204" pitchFamily="34" charset="0"/>
                <a:cs typeface="Calibri" panose="020F0502020204030204" pitchFamily="34" charset="0"/>
              </a:rPr>
              <a:t>comma</a:t>
            </a:r>
            <a:r>
              <a:rPr lang="en-GB" altLang="en-US" sz="2800" dirty="0">
                <a:latin typeface="Calibri" panose="020F0502020204030204" pitchFamily="34" charset="0"/>
                <a:cs typeface="Calibri" panose="020F0502020204030204" pitchFamily="34" charset="0"/>
              </a:rPr>
              <a:t>, </a:t>
            </a:r>
            <a:r>
              <a:rPr lang="en-GB" altLang="en-US" sz="2800" b="1" dirty="0">
                <a:latin typeface="Calibri" panose="020F0502020204030204" pitchFamily="34" charset="0"/>
                <a:cs typeface="Calibri" panose="020F0502020204030204" pitchFamily="34" charset="0"/>
              </a:rPr>
              <a:t>question mark </a:t>
            </a:r>
            <a:r>
              <a:rPr lang="en-GB" altLang="en-US" sz="2800" dirty="0">
                <a:latin typeface="Calibri" panose="020F0502020204030204" pitchFamily="34" charset="0"/>
                <a:cs typeface="Calibri" panose="020F0502020204030204" pitchFamily="34" charset="0"/>
              </a:rPr>
              <a:t>or </a:t>
            </a:r>
            <a:r>
              <a:rPr lang="en-GB" altLang="en-US" sz="2800" b="1" dirty="0">
                <a:latin typeface="Calibri" panose="020F0502020204030204" pitchFamily="34" charset="0"/>
                <a:cs typeface="Calibri" panose="020F0502020204030204" pitchFamily="34" charset="0"/>
              </a:rPr>
              <a:t>exclamation mark</a:t>
            </a:r>
            <a:r>
              <a:rPr lang="en-GB" altLang="en-US" sz="2800" dirty="0">
                <a:latin typeface="Calibri" panose="020F0502020204030204" pitchFamily="34" charset="0"/>
                <a:cs typeface="Calibri" panose="020F0502020204030204" pitchFamily="34" charset="0"/>
              </a:rPr>
              <a:t>. </a:t>
            </a:r>
          </a:p>
          <a:p>
            <a:pPr algn="ctr">
              <a:spcBef>
                <a:spcPct val="50000"/>
              </a:spcBef>
              <a:buFontTx/>
              <a:buNone/>
              <a:defRPr/>
            </a:pPr>
            <a:r>
              <a:rPr lang="en-GB" altLang="en-US" sz="2800" u="sng" dirty="0">
                <a:latin typeface="Calibri" panose="020F0502020204030204" pitchFamily="34" charset="0"/>
                <a:cs typeface="Calibri" panose="020F0502020204030204" pitchFamily="34" charset="0"/>
              </a:rPr>
              <a:t>Your sentence</a:t>
            </a:r>
            <a:r>
              <a:rPr lang="en-GB" altLang="en-US" sz="2800" dirty="0">
                <a:latin typeface="Calibri" panose="020F0502020204030204" pitchFamily="34" charset="0"/>
                <a:cs typeface="Calibri" panose="020F0502020204030204" pitchFamily="34" charset="0"/>
              </a:rPr>
              <a:t> will end with a </a:t>
            </a:r>
            <a:r>
              <a:rPr lang="en-GB" altLang="en-US" sz="2800" b="1" dirty="0">
                <a:latin typeface="Calibri" panose="020F0502020204030204" pitchFamily="34" charset="0"/>
                <a:cs typeface="Calibri" panose="020F0502020204030204" pitchFamily="34" charset="0"/>
              </a:rPr>
              <a:t>full stop</a:t>
            </a:r>
            <a:r>
              <a:rPr lang="en-GB" altLang="en-US" sz="2800" dirty="0">
                <a:latin typeface="Calibri" panose="020F0502020204030204" pitchFamily="34" charset="0"/>
                <a:cs typeface="Calibri" panose="020F0502020204030204" pitchFamily="34" charset="0"/>
              </a:rPr>
              <a:t>.</a:t>
            </a:r>
          </a:p>
        </p:txBody>
      </p:sp>
      <p:sp>
        <p:nvSpPr>
          <p:cNvPr id="21" name="AutoShape 8"/>
          <p:cNvSpPr>
            <a:spLocks noChangeArrowheads="1"/>
          </p:cNvSpPr>
          <p:nvPr/>
        </p:nvSpPr>
        <p:spPr bwMode="auto">
          <a:xfrm>
            <a:off x="377037" y="3888514"/>
            <a:ext cx="5423260" cy="698063"/>
          </a:xfrm>
          <a:prstGeom prst="roundRect">
            <a:avLst>
              <a:gd name="adj" fmla="val 16667"/>
            </a:avLst>
          </a:prstGeom>
          <a:solidFill>
            <a:schemeClr val="accent2">
              <a:lumMod val="20000"/>
              <a:lumOff val="8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3500" b="1" dirty="0">
                <a:solidFill>
                  <a:srgbClr val="FF0000"/>
                </a:solidFill>
                <a:latin typeface="Calibri" panose="020F0502020204030204" pitchFamily="34" charset="0"/>
                <a:cs typeface="Calibri" panose="020F0502020204030204" pitchFamily="34" charset="0"/>
              </a:rPr>
              <a:t>“</a:t>
            </a:r>
            <a:r>
              <a:rPr lang="en-GB" altLang="en-US" u="sng" dirty="0">
                <a:latin typeface="Calibri" panose="020F0502020204030204" pitchFamily="34" charset="0"/>
                <a:cs typeface="Calibri" panose="020F0502020204030204" pitchFamily="34" charset="0"/>
              </a:rPr>
              <a:t>That’s great</a:t>
            </a:r>
            <a:r>
              <a:rPr lang="en-GB" altLang="en-US" b="1" dirty="0">
                <a:latin typeface="Calibri" panose="020F0502020204030204" pitchFamily="34" charset="0"/>
                <a:cs typeface="Calibri" panose="020F0502020204030204" pitchFamily="34" charset="0"/>
              </a:rPr>
              <a:t>,</a:t>
            </a:r>
            <a:r>
              <a:rPr lang="en-GB" altLang="en-US" sz="3500" b="1" dirty="0">
                <a:solidFill>
                  <a:srgbClr val="FF0000"/>
                </a:solidFill>
                <a:latin typeface="Calibri" panose="020F0502020204030204" pitchFamily="34" charset="0"/>
                <a:cs typeface="Calibri" panose="020F0502020204030204" pitchFamily="34" charset="0"/>
              </a:rPr>
              <a:t>” </a:t>
            </a:r>
            <a:r>
              <a:rPr lang="en-GB" altLang="en-US" dirty="0">
                <a:latin typeface="Calibri" panose="020F0502020204030204" pitchFamily="34" charset="0"/>
                <a:cs typeface="Calibri" panose="020F0502020204030204" pitchFamily="34" charset="0"/>
              </a:rPr>
              <a:t>grinned Tomas</a:t>
            </a:r>
            <a:r>
              <a:rPr lang="en-GB" altLang="en-US" b="1" dirty="0">
                <a:latin typeface="Calibri" panose="020F0502020204030204" pitchFamily="34" charset="0"/>
                <a:cs typeface="Calibri" panose="020F0502020204030204" pitchFamily="34" charset="0"/>
              </a:rPr>
              <a:t>.</a:t>
            </a:r>
            <a:endParaRPr lang="en-GB" altLang="en-US" sz="3500" b="1" dirty="0">
              <a:latin typeface="Calibri" panose="020F0502020204030204" pitchFamily="34" charset="0"/>
              <a:cs typeface="Calibri" panose="020F0502020204030204" pitchFamily="34" charset="0"/>
            </a:endParaRPr>
          </a:p>
        </p:txBody>
      </p:sp>
      <p:sp>
        <p:nvSpPr>
          <p:cNvPr id="22" name="Up Arrow 21"/>
          <p:cNvSpPr/>
          <p:nvPr/>
        </p:nvSpPr>
        <p:spPr>
          <a:xfrm rot="16200000">
            <a:off x="6160932" y="3856564"/>
            <a:ext cx="438539" cy="798020"/>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utoShape 8">
            <a:extLst>
              <a:ext uri="{FF2B5EF4-FFF2-40B4-BE49-F238E27FC236}">
                <a16:creationId xmlns:a16="http://schemas.microsoft.com/office/drawing/2014/main" id="{9EB6A2A7-D997-4D20-8AC6-D7CF72018109}"/>
              </a:ext>
            </a:extLst>
          </p:cNvPr>
          <p:cNvSpPr>
            <a:spLocks noChangeArrowheads="1"/>
          </p:cNvSpPr>
          <p:nvPr/>
        </p:nvSpPr>
        <p:spPr bwMode="auto">
          <a:xfrm>
            <a:off x="6485467" y="3742767"/>
            <a:ext cx="5291551" cy="1021556"/>
          </a:xfrm>
          <a:prstGeom prst="roundRect">
            <a:avLst>
              <a:gd name="adj" fmla="val 16667"/>
            </a:avLst>
          </a:prstGeom>
          <a:solidFill>
            <a:schemeClr val="accent4">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700" b="1" dirty="0">
                <a:latin typeface="Calibri" panose="020F0502020204030204" pitchFamily="34" charset="0"/>
                <a:cs typeface="Calibri" panose="020F0502020204030204" pitchFamily="34" charset="0"/>
              </a:rPr>
              <a:t>,</a:t>
            </a:r>
            <a:r>
              <a:rPr lang="en-GB" altLang="en-US" sz="2700" dirty="0">
                <a:latin typeface="Calibri" panose="020F0502020204030204" pitchFamily="34" charset="0"/>
                <a:cs typeface="Calibri" panose="020F0502020204030204" pitchFamily="34" charset="0"/>
              </a:rPr>
              <a:t> at the </a:t>
            </a:r>
            <a:r>
              <a:rPr lang="en-GB" altLang="en-US" sz="2700" b="1" dirty="0">
                <a:latin typeface="Calibri" panose="020F0502020204030204" pitchFamily="34" charset="0"/>
                <a:cs typeface="Calibri" panose="020F0502020204030204" pitchFamily="34" charset="0"/>
              </a:rPr>
              <a:t>end of Tomas’s sentence </a:t>
            </a:r>
            <a:r>
              <a:rPr lang="en-GB" altLang="en-US" sz="2700" dirty="0">
                <a:latin typeface="Calibri" panose="020F0502020204030204" pitchFamily="34" charset="0"/>
                <a:cs typeface="Calibri" panose="020F0502020204030204" pitchFamily="34" charset="0"/>
              </a:rPr>
              <a:t>as it is </a:t>
            </a:r>
            <a:r>
              <a:rPr lang="en-GB" altLang="en-US" sz="2700" b="1" u="sng" dirty="0">
                <a:latin typeface="Calibri" panose="020F0502020204030204" pitchFamily="34" charset="0"/>
                <a:cs typeface="Calibri" panose="020F0502020204030204" pitchFamily="34" charset="0"/>
              </a:rPr>
              <a:t>not</a:t>
            </a:r>
            <a:r>
              <a:rPr lang="en-GB" altLang="en-US" sz="2700" dirty="0">
                <a:latin typeface="Calibri" panose="020F0502020204030204" pitchFamily="34" charset="0"/>
                <a:cs typeface="Calibri" panose="020F0502020204030204" pitchFamily="34" charset="0"/>
              </a:rPr>
              <a:t> the end of your sentence</a:t>
            </a:r>
            <a:endParaRPr lang="en-GB" altLang="en-US" sz="2700" i="1" dirty="0">
              <a:latin typeface="Calibri" panose="020F0502020204030204" pitchFamily="34" charset="0"/>
              <a:cs typeface="Calibri" panose="020F0502020204030204" pitchFamily="34" charset="0"/>
            </a:endParaRPr>
          </a:p>
        </p:txBody>
      </p:sp>
      <p:sp>
        <p:nvSpPr>
          <p:cNvPr id="29" name="AutoShape 8"/>
          <p:cNvSpPr>
            <a:spLocks noChangeArrowheads="1"/>
          </p:cNvSpPr>
          <p:nvPr/>
        </p:nvSpPr>
        <p:spPr bwMode="auto">
          <a:xfrm>
            <a:off x="377037" y="4875025"/>
            <a:ext cx="5423260" cy="646986"/>
          </a:xfrm>
          <a:prstGeom prst="roundRect">
            <a:avLst>
              <a:gd name="adj" fmla="val 16667"/>
            </a:avLst>
          </a:prstGeom>
          <a:solidFill>
            <a:schemeClr val="accent2">
              <a:lumMod val="20000"/>
              <a:lumOff val="8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b="1" dirty="0">
                <a:solidFill>
                  <a:srgbClr val="FF0000"/>
                </a:solidFill>
                <a:latin typeface="Calibri" panose="020F0502020204030204" pitchFamily="34" charset="0"/>
                <a:cs typeface="Calibri" panose="020F0502020204030204" pitchFamily="34" charset="0"/>
              </a:rPr>
              <a:t>“</a:t>
            </a:r>
            <a:r>
              <a:rPr lang="en-GB" altLang="en-US" u="sng" dirty="0">
                <a:latin typeface="Calibri" panose="020F0502020204030204" pitchFamily="34" charset="0"/>
                <a:cs typeface="Calibri" panose="020F0502020204030204" pitchFamily="34" charset="0"/>
              </a:rPr>
              <a:t>Hurry up</a:t>
            </a:r>
            <a:r>
              <a:rPr lang="en-GB" altLang="en-US" b="1" dirty="0">
                <a:latin typeface="Calibri" panose="020F0502020204030204" pitchFamily="34" charset="0"/>
                <a:cs typeface="Calibri" panose="020F0502020204030204" pitchFamily="34" charset="0"/>
              </a:rPr>
              <a:t>!</a:t>
            </a:r>
            <a:r>
              <a:rPr lang="en-GB" altLang="en-US" b="1" dirty="0">
                <a:solidFill>
                  <a:srgbClr val="FF0000"/>
                </a:solidFill>
                <a:latin typeface="Calibri" panose="020F0502020204030204" pitchFamily="34" charset="0"/>
                <a:cs typeface="Calibri" panose="020F0502020204030204" pitchFamily="34" charset="0"/>
              </a:rPr>
              <a:t>”</a:t>
            </a:r>
            <a:r>
              <a:rPr lang="en-GB" altLang="en-US" dirty="0">
                <a:latin typeface="Calibri" panose="020F0502020204030204" pitchFamily="34" charset="0"/>
                <a:cs typeface="Calibri" panose="020F0502020204030204" pitchFamily="34" charset="0"/>
              </a:rPr>
              <a:t> shouted Tomas</a:t>
            </a:r>
            <a:r>
              <a:rPr lang="en-GB" altLang="en-US" b="1" dirty="0">
                <a:latin typeface="Calibri" panose="020F0502020204030204" pitchFamily="34" charset="0"/>
                <a:cs typeface="Calibri" panose="020F0502020204030204" pitchFamily="34" charset="0"/>
              </a:rPr>
              <a:t>.</a:t>
            </a:r>
          </a:p>
        </p:txBody>
      </p:sp>
      <p:sp>
        <p:nvSpPr>
          <p:cNvPr id="30" name="Up Arrow 29"/>
          <p:cNvSpPr/>
          <p:nvPr/>
        </p:nvSpPr>
        <p:spPr>
          <a:xfrm rot="16200000">
            <a:off x="6160932" y="4800900"/>
            <a:ext cx="438539" cy="798020"/>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utoShape 8">
            <a:extLst>
              <a:ext uri="{FF2B5EF4-FFF2-40B4-BE49-F238E27FC236}">
                <a16:creationId xmlns:a16="http://schemas.microsoft.com/office/drawing/2014/main" id="{9EB6A2A7-D997-4D20-8AC6-D7CF72018109}"/>
              </a:ext>
            </a:extLst>
          </p:cNvPr>
          <p:cNvSpPr>
            <a:spLocks noChangeArrowheads="1"/>
          </p:cNvSpPr>
          <p:nvPr/>
        </p:nvSpPr>
        <p:spPr bwMode="auto">
          <a:xfrm>
            <a:off x="6485467" y="4909077"/>
            <a:ext cx="5291551" cy="578882"/>
          </a:xfrm>
          <a:prstGeom prst="roundRect">
            <a:avLst>
              <a:gd name="adj" fmla="val 16667"/>
            </a:avLst>
          </a:prstGeom>
          <a:solidFill>
            <a:schemeClr val="accent4">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dirty="0">
                <a:latin typeface="Calibri" panose="020F0502020204030204" pitchFamily="34" charset="0"/>
                <a:cs typeface="Calibri" panose="020F0502020204030204" pitchFamily="34" charset="0"/>
              </a:rPr>
              <a:t>!</a:t>
            </a:r>
            <a:r>
              <a:rPr lang="en-GB" altLang="en-US" sz="2800" dirty="0">
                <a:latin typeface="Calibri" panose="020F0502020204030204" pitchFamily="34" charset="0"/>
                <a:cs typeface="Calibri" panose="020F0502020204030204" pitchFamily="34" charset="0"/>
              </a:rPr>
              <a:t> to add </a:t>
            </a:r>
            <a:r>
              <a:rPr lang="en-GB" altLang="en-US" sz="2800" b="1" dirty="0">
                <a:latin typeface="Calibri" panose="020F0502020204030204" pitchFamily="34" charset="0"/>
                <a:cs typeface="Calibri" panose="020F0502020204030204" pitchFamily="34" charset="0"/>
              </a:rPr>
              <a:t>emphasis</a:t>
            </a:r>
            <a:endParaRPr lang="en-GB" altLang="en-US" sz="2800" b="1" i="1" dirty="0">
              <a:latin typeface="Calibri" panose="020F0502020204030204" pitchFamily="34" charset="0"/>
              <a:cs typeface="Calibri" panose="020F0502020204030204" pitchFamily="34" charset="0"/>
            </a:endParaRPr>
          </a:p>
        </p:txBody>
      </p:sp>
      <p:sp>
        <p:nvSpPr>
          <p:cNvPr id="32" name="AutoShape 8"/>
          <p:cNvSpPr>
            <a:spLocks noChangeArrowheads="1"/>
          </p:cNvSpPr>
          <p:nvPr/>
        </p:nvSpPr>
        <p:spPr bwMode="auto">
          <a:xfrm>
            <a:off x="377037" y="5810459"/>
            <a:ext cx="5423260" cy="698063"/>
          </a:xfrm>
          <a:prstGeom prst="roundRect">
            <a:avLst>
              <a:gd name="adj" fmla="val 16667"/>
            </a:avLst>
          </a:prstGeom>
          <a:solidFill>
            <a:schemeClr val="accent2">
              <a:lumMod val="20000"/>
              <a:lumOff val="8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3500" b="1" dirty="0">
                <a:solidFill>
                  <a:srgbClr val="FF0000"/>
                </a:solidFill>
                <a:latin typeface="Calibri" panose="020F0502020204030204" pitchFamily="34" charset="0"/>
                <a:cs typeface="Calibri" panose="020F0502020204030204" pitchFamily="34" charset="0"/>
              </a:rPr>
              <a:t>“</a:t>
            </a:r>
            <a:r>
              <a:rPr lang="en-GB" altLang="en-US" u="sng" dirty="0">
                <a:latin typeface="Calibri" panose="020F0502020204030204" pitchFamily="34" charset="0"/>
                <a:cs typeface="Calibri" panose="020F0502020204030204" pitchFamily="34" charset="0"/>
              </a:rPr>
              <a:t>Where is it</a:t>
            </a:r>
            <a:r>
              <a:rPr lang="en-GB" altLang="en-US" b="1" dirty="0">
                <a:latin typeface="Calibri" panose="020F0502020204030204" pitchFamily="34" charset="0"/>
                <a:cs typeface="Calibri" panose="020F0502020204030204" pitchFamily="34" charset="0"/>
              </a:rPr>
              <a:t>?</a:t>
            </a:r>
            <a:r>
              <a:rPr lang="en-GB" altLang="en-US" sz="3500" b="1" dirty="0">
                <a:solidFill>
                  <a:srgbClr val="FF0000"/>
                </a:solidFill>
                <a:latin typeface="Calibri" panose="020F0502020204030204" pitchFamily="34" charset="0"/>
                <a:cs typeface="Calibri" panose="020F0502020204030204" pitchFamily="34" charset="0"/>
              </a:rPr>
              <a:t>”</a:t>
            </a:r>
            <a:r>
              <a:rPr lang="en-GB" altLang="en-US" dirty="0">
                <a:latin typeface="Calibri" panose="020F0502020204030204" pitchFamily="34" charset="0"/>
                <a:cs typeface="Calibri" panose="020F0502020204030204" pitchFamily="34" charset="0"/>
              </a:rPr>
              <a:t> asked Tomas</a:t>
            </a:r>
            <a:r>
              <a:rPr lang="en-GB" altLang="en-US" b="1" dirty="0">
                <a:latin typeface="Calibri" panose="020F0502020204030204" pitchFamily="34" charset="0"/>
                <a:cs typeface="Calibri" panose="020F0502020204030204" pitchFamily="34" charset="0"/>
              </a:rPr>
              <a:t>.</a:t>
            </a:r>
            <a:r>
              <a:rPr lang="en-GB" altLang="en-US" dirty="0">
                <a:latin typeface="Calibri" panose="020F0502020204030204" pitchFamily="34" charset="0"/>
                <a:cs typeface="Calibri" panose="020F0502020204030204" pitchFamily="34" charset="0"/>
              </a:rPr>
              <a:t> </a:t>
            </a:r>
          </a:p>
        </p:txBody>
      </p:sp>
      <p:sp>
        <p:nvSpPr>
          <p:cNvPr id="33" name="Up Arrow 32"/>
          <p:cNvSpPr/>
          <p:nvPr/>
        </p:nvSpPr>
        <p:spPr>
          <a:xfrm rot="16200000">
            <a:off x="6160933" y="5761873"/>
            <a:ext cx="438539" cy="798020"/>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utoShape 8">
            <a:extLst>
              <a:ext uri="{FF2B5EF4-FFF2-40B4-BE49-F238E27FC236}">
                <a16:creationId xmlns:a16="http://schemas.microsoft.com/office/drawing/2014/main" id="{9EB6A2A7-D997-4D20-8AC6-D7CF72018109}"/>
              </a:ext>
            </a:extLst>
          </p:cNvPr>
          <p:cNvSpPr>
            <a:spLocks noChangeArrowheads="1"/>
          </p:cNvSpPr>
          <p:nvPr/>
        </p:nvSpPr>
        <p:spPr bwMode="auto">
          <a:xfrm>
            <a:off x="6485469" y="5870050"/>
            <a:ext cx="5291549" cy="578882"/>
          </a:xfrm>
          <a:prstGeom prst="roundRect">
            <a:avLst>
              <a:gd name="adj" fmla="val 16667"/>
            </a:avLst>
          </a:prstGeom>
          <a:solidFill>
            <a:schemeClr val="accent4">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dirty="0">
                <a:latin typeface="Calibri" panose="020F0502020204030204" pitchFamily="34" charset="0"/>
                <a:cs typeface="Calibri" panose="020F0502020204030204" pitchFamily="34" charset="0"/>
              </a:rPr>
              <a:t>?</a:t>
            </a:r>
            <a:r>
              <a:rPr lang="en-GB" altLang="en-US" sz="2800" dirty="0">
                <a:latin typeface="Calibri" panose="020F0502020204030204" pitchFamily="34" charset="0"/>
                <a:cs typeface="Calibri" panose="020F0502020204030204" pitchFamily="34" charset="0"/>
              </a:rPr>
              <a:t> as it is a </a:t>
            </a:r>
            <a:r>
              <a:rPr lang="en-GB" altLang="en-US" sz="2800" b="1" dirty="0">
                <a:latin typeface="Calibri" panose="020F0502020204030204" pitchFamily="34" charset="0"/>
                <a:cs typeface="Calibri" panose="020F0502020204030204" pitchFamily="34" charset="0"/>
              </a:rPr>
              <a:t>question</a:t>
            </a:r>
            <a:endParaRPr lang="en-GB" altLang="en-US" sz="28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5140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Inverted commas</a:t>
            </a:r>
            <a:endParaRPr lang="en-US" altLang="en-US" sz="4000" b="1"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6" name="AutoShape 8">
            <a:extLst>
              <a:ext uri="{FF2B5EF4-FFF2-40B4-BE49-F238E27FC236}">
                <a16:creationId xmlns:a16="http://schemas.microsoft.com/office/drawing/2014/main" id="{430619D9-4AD0-4E93-9AAD-232631BDECC1}"/>
              </a:ext>
            </a:extLst>
          </p:cNvPr>
          <p:cNvSpPr>
            <a:spLocks noChangeArrowheads="1"/>
          </p:cNvSpPr>
          <p:nvPr/>
        </p:nvSpPr>
        <p:spPr bwMode="auto">
          <a:xfrm>
            <a:off x="488156" y="1852690"/>
            <a:ext cx="11150423" cy="1055608"/>
          </a:xfrm>
          <a:prstGeom prst="roundRect">
            <a:avLst>
              <a:gd name="adj" fmla="val 16667"/>
            </a:avLst>
          </a:prstGeom>
          <a:solidFill>
            <a:schemeClr val="accent5">
              <a:lumMod val="40000"/>
              <a:lumOff val="6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If the </a:t>
            </a:r>
            <a:r>
              <a:rPr lang="en-GB" altLang="en-US" sz="2800" b="1" dirty="0">
                <a:latin typeface="Calibri" panose="020F0502020204030204" pitchFamily="34" charset="0"/>
                <a:cs typeface="Calibri" panose="020F0502020204030204" pitchFamily="34" charset="0"/>
              </a:rPr>
              <a:t>reporting clause </a:t>
            </a:r>
            <a:r>
              <a:rPr lang="en-GB" altLang="en-US" sz="2800" dirty="0">
                <a:latin typeface="Calibri" panose="020F0502020204030204" pitchFamily="34" charset="0"/>
                <a:cs typeface="Calibri" panose="020F0502020204030204" pitchFamily="34" charset="0"/>
              </a:rPr>
              <a:t>is at the </a:t>
            </a:r>
            <a:r>
              <a:rPr lang="en-GB" altLang="en-US" sz="2800" u="sng" dirty="0">
                <a:latin typeface="Calibri" panose="020F0502020204030204" pitchFamily="34" charset="0"/>
                <a:cs typeface="Calibri" panose="020F0502020204030204" pitchFamily="34" charset="0"/>
              </a:rPr>
              <a:t>beginning</a:t>
            </a:r>
            <a:r>
              <a:rPr lang="en-GB" altLang="en-US" sz="2800" dirty="0">
                <a:latin typeface="Calibri" panose="020F0502020204030204" pitchFamily="34" charset="0"/>
                <a:cs typeface="Calibri" panose="020F0502020204030204" pitchFamily="34" charset="0"/>
              </a:rPr>
              <a:t>, use a </a:t>
            </a:r>
            <a:r>
              <a:rPr lang="en-GB" altLang="en-US" sz="2800" b="1" dirty="0">
                <a:latin typeface="Calibri" panose="020F0502020204030204" pitchFamily="34" charset="0"/>
                <a:cs typeface="Calibri" panose="020F0502020204030204" pitchFamily="34" charset="0"/>
              </a:rPr>
              <a:t>comma</a:t>
            </a:r>
            <a:r>
              <a:rPr lang="en-GB" altLang="en-US" sz="2800" dirty="0">
                <a:latin typeface="Calibri" panose="020F0502020204030204" pitchFamily="34" charset="0"/>
                <a:cs typeface="Calibri" panose="020F0502020204030204" pitchFamily="34" charset="0"/>
              </a:rPr>
              <a:t> before you start the speech to allow the </a:t>
            </a:r>
            <a:r>
              <a:rPr lang="en-GB" altLang="en-US" sz="2800">
                <a:latin typeface="Calibri" panose="020F0502020204030204" pitchFamily="34" charset="0"/>
                <a:cs typeface="Calibri" panose="020F0502020204030204" pitchFamily="34" charset="0"/>
              </a:rPr>
              <a:t>reader to pause </a:t>
            </a:r>
            <a:r>
              <a:rPr lang="en-GB" altLang="en-US" sz="2800" dirty="0">
                <a:latin typeface="Calibri" panose="020F0502020204030204" pitchFamily="34" charset="0"/>
                <a:cs typeface="Calibri" panose="020F0502020204030204" pitchFamily="34" charset="0"/>
              </a:rPr>
              <a:t>and change their voice, if needed.</a:t>
            </a:r>
          </a:p>
        </p:txBody>
      </p:sp>
      <p:sp>
        <p:nvSpPr>
          <p:cNvPr id="17" name="AutoShape 8"/>
          <p:cNvSpPr>
            <a:spLocks noChangeArrowheads="1"/>
          </p:cNvSpPr>
          <p:nvPr/>
        </p:nvSpPr>
        <p:spPr bwMode="auto">
          <a:xfrm>
            <a:off x="1297199" y="3101119"/>
            <a:ext cx="9532339" cy="698063"/>
          </a:xfrm>
          <a:prstGeom prst="roundRect">
            <a:avLst>
              <a:gd name="adj" fmla="val 16667"/>
            </a:avLst>
          </a:prstGeom>
          <a:solidFill>
            <a:schemeClr val="accent2">
              <a:lumMod val="20000"/>
              <a:lumOff val="8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dirty="0">
                <a:latin typeface="Calibri" panose="020F0502020204030204" pitchFamily="34" charset="0"/>
                <a:cs typeface="Calibri" panose="020F0502020204030204" pitchFamily="34" charset="0"/>
              </a:rPr>
              <a:t>Miss Cook announced</a:t>
            </a:r>
            <a:r>
              <a:rPr lang="en-GB" altLang="en-US" b="1" dirty="0">
                <a:solidFill>
                  <a:srgbClr val="FF0000"/>
                </a:solidFill>
                <a:latin typeface="Calibri" panose="020F0502020204030204" pitchFamily="34" charset="0"/>
                <a:cs typeface="Calibri" panose="020F0502020204030204" pitchFamily="34" charset="0"/>
              </a:rPr>
              <a:t>,</a:t>
            </a:r>
            <a:r>
              <a:rPr lang="en-GB" altLang="en-US" dirty="0">
                <a:latin typeface="Calibri" panose="020F0502020204030204" pitchFamily="34" charset="0"/>
                <a:cs typeface="Calibri" panose="020F0502020204030204" pitchFamily="34" charset="0"/>
              </a:rPr>
              <a:t> </a:t>
            </a:r>
            <a:r>
              <a:rPr lang="en-GB" altLang="en-US" sz="3500" b="1" dirty="0">
                <a:solidFill>
                  <a:srgbClr val="FF0000"/>
                </a:solidFill>
                <a:latin typeface="Calibri" panose="020F0502020204030204" pitchFamily="34" charset="0"/>
                <a:cs typeface="Calibri" panose="020F0502020204030204" pitchFamily="34" charset="0"/>
              </a:rPr>
              <a:t>“</a:t>
            </a:r>
            <a:r>
              <a:rPr lang="en-GB" altLang="en-US" u="sng" dirty="0">
                <a:latin typeface="Calibri" panose="020F0502020204030204" pitchFamily="34" charset="0"/>
                <a:cs typeface="Calibri" panose="020F0502020204030204" pitchFamily="34" charset="0"/>
              </a:rPr>
              <a:t>The book sale is after school</a:t>
            </a:r>
            <a:r>
              <a:rPr lang="en-GB" altLang="en-US" dirty="0">
                <a:latin typeface="Calibri" panose="020F0502020204030204" pitchFamily="34" charset="0"/>
                <a:cs typeface="Calibri" panose="020F0502020204030204" pitchFamily="34" charset="0"/>
              </a:rPr>
              <a:t>.</a:t>
            </a:r>
            <a:r>
              <a:rPr lang="en-GB" altLang="en-US" sz="3500" b="1" dirty="0">
                <a:solidFill>
                  <a:srgbClr val="FF0000"/>
                </a:solidFill>
                <a:latin typeface="Calibri" panose="020F0502020204030204" pitchFamily="34" charset="0"/>
                <a:cs typeface="Calibri" panose="020F0502020204030204" pitchFamily="34" charset="0"/>
              </a:rPr>
              <a:t>”</a:t>
            </a:r>
            <a:endParaRPr lang="en-GB" altLang="en-US" sz="3500" dirty="0">
              <a:latin typeface="Calibri" panose="020F0502020204030204" pitchFamily="34" charset="0"/>
              <a:cs typeface="Calibri" panose="020F0502020204030204" pitchFamily="34" charset="0"/>
            </a:endParaRPr>
          </a:p>
        </p:txBody>
      </p:sp>
      <p:sp>
        <p:nvSpPr>
          <p:cNvPr id="18" name="AutoShape 8">
            <a:extLst>
              <a:ext uri="{FF2B5EF4-FFF2-40B4-BE49-F238E27FC236}">
                <a16:creationId xmlns:a16="http://schemas.microsoft.com/office/drawing/2014/main" id="{430619D9-4AD0-4E93-9AAD-232631BDECC1}"/>
              </a:ext>
            </a:extLst>
          </p:cNvPr>
          <p:cNvSpPr>
            <a:spLocks noChangeArrowheads="1"/>
          </p:cNvSpPr>
          <p:nvPr/>
        </p:nvSpPr>
        <p:spPr bwMode="auto">
          <a:xfrm>
            <a:off x="428322" y="4374510"/>
            <a:ext cx="11270089" cy="1055608"/>
          </a:xfrm>
          <a:prstGeom prst="roundRect">
            <a:avLst>
              <a:gd name="adj" fmla="val 16667"/>
            </a:avLst>
          </a:prstGeom>
          <a:solidFill>
            <a:schemeClr val="accent5">
              <a:lumMod val="40000"/>
              <a:lumOff val="6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If the reporting clause is at the </a:t>
            </a:r>
            <a:r>
              <a:rPr lang="en-GB" altLang="en-US" sz="2800" u="sng" dirty="0">
                <a:latin typeface="Calibri" panose="020F0502020204030204" pitchFamily="34" charset="0"/>
                <a:cs typeface="Calibri" panose="020F0502020204030204" pitchFamily="34" charset="0"/>
              </a:rPr>
              <a:t>end</a:t>
            </a:r>
            <a:r>
              <a:rPr lang="en-GB" altLang="en-US" sz="2800" dirty="0">
                <a:latin typeface="Calibri" panose="020F0502020204030204" pitchFamily="34" charset="0"/>
                <a:cs typeface="Calibri" panose="020F0502020204030204" pitchFamily="34" charset="0"/>
              </a:rPr>
              <a:t>, you will already have used a </a:t>
            </a:r>
            <a:r>
              <a:rPr lang="en-GB" altLang="en-US" sz="2800" b="1" dirty="0">
                <a:latin typeface="Calibri" panose="020F0502020204030204" pitchFamily="34" charset="0"/>
                <a:cs typeface="Calibri" panose="020F0502020204030204" pitchFamily="34" charset="0"/>
              </a:rPr>
              <a:t>comma</a:t>
            </a:r>
            <a:r>
              <a:rPr lang="en-GB" altLang="en-US" sz="2800" dirty="0">
                <a:latin typeface="Calibri" panose="020F0502020204030204" pitchFamily="34" charset="0"/>
                <a:cs typeface="Calibri" panose="020F0502020204030204" pitchFamily="34" charset="0"/>
              </a:rPr>
              <a:t>, </a:t>
            </a:r>
            <a:r>
              <a:rPr lang="en-GB" altLang="en-US" sz="2800" b="1" dirty="0">
                <a:latin typeface="Calibri" panose="020F0502020204030204" pitchFamily="34" charset="0"/>
                <a:cs typeface="Calibri" panose="020F0502020204030204" pitchFamily="34" charset="0"/>
              </a:rPr>
              <a:t>exclamation mark </a:t>
            </a:r>
            <a:r>
              <a:rPr lang="en-GB" altLang="en-US" sz="2800" dirty="0">
                <a:latin typeface="Calibri" panose="020F0502020204030204" pitchFamily="34" charset="0"/>
                <a:cs typeface="Calibri" panose="020F0502020204030204" pitchFamily="34" charset="0"/>
              </a:rPr>
              <a:t>or </a:t>
            </a:r>
            <a:r>
              <a:rPr lang="en-GB" altLang="en-US" sz="2800" b="1" dirty="0">
                <a:latin typeface="Calibri" panose="020F0502020204030204" pitchFamily="34" charset="0"/>
                <a:cs typeface="Calibri" panose="020F0502020204030204" pitchFamily="34" charset="0"/>
              </a:rPr>
              <a:t>question mark </a:t>
            </a:r>
            <a:r>
              <a:rPr lang="en-GB" altLang="en-US" sz="2800" dirty="0">
                <a:latin typeface="Calibri" panose="020F0502020204030204" pitchFamily="34" charset="0"/>
                <a:cs typeface="Calibri" panose="020F0502020204030204" pitchFamily="34" charset="0"/>
              </a:rPr>
              <a:t>at the end of the </a:t>
            </a:r>
            <a:r>
              <a:rPr lang="en-GB" altLang="en-US" sz="2800" u="sng" dirty="0">
                <a:latin typeface="Calibri" panose="020F0502020204030204" pitchFamily="34" charset="0"/>
                <a:cs typeface="Calibri" panose="020F0502020204030204" pitchFamily="34" charset="0"/>
              </a:rPr>
              <a:t>character’s sentence</a:t>
            </a:r>
            <a:r>
              <a:rPr lang="en-GB" altLang="en-US" sz="2800" dirty="0">
                <a:latin typeface="Calibri" panose="020F0502020204030204" pitchFamily="34" charset="0"/>
                <a:cs typeface="Calibri" panose="020F0502020204030204" pitchFamily="34" charset="0"/>
              </a:rPr>
              <a:t>.</a:t>
            </a:r>
          </a:p>
        </p:txBody>
      </p:sp>
      <p:sp>
        <p:nvSpPr>
          <p:cNvPr id="19" name="AutoShape 8"/>
          <p:cNvSpPr>
            <a:spLocks noChangeArrowheads="1"/>
          </p:cNvSpPr>
          <p:nvPr/>
        </p:nvSpPr>
        <p:spPr bwMode="auto">
          <a:xfrm>
            <a:off x="1221044" y="5638341"/>
            <a:ext cx="9593793" cy="698063"/>
          </a:xfrm>
          <a:prstGeom prst="roundRect">
            <a:avLst>
              <a:gd name="adj" fmla="val 16667"/>
            </a:avLst>
          </a:prstGeom>
          <a:solidFill>
            <a:schemeClr val="accent2">
              <a:lumMod val="20000"/>
              <a:lumOff val="8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3500" b="1" dirty="0">
                <a:solidFill>
                  <a:srgbClr val="FF0000"/>
                </a:solidFill>
                <a:latin typeface="Calibri" panose="020F0502020204030204" pitchFamily="34" charset="0"/>
                <a:cs typeface="Calibri" panose="020F0502020204030204" pitchFamily="34" charset="0"/>
              </a:rPr>
              <a:t>“</a:t>
            </a:r>
            <a:r>
              <a:rPr lang="en-GB" altLang="en-US" u="sng" dirty="0">
                <a:latin typeface="Calibri" panose="020F0502020204030204" pitchFamily="34" charset="0"/>
                <a:cs typeface="Calibri" panose="020F0502020204030204" pitchFamily="34" charset="0"/>
              </a:rPr>
              <a:t>The book sale is after school</a:t>
            </a:r>
            <a:r>
              <a:rPr lang="en-GB" altLang="en-US" b="1" dirty="0">
                <a:latin typeface="Calibri" panose="020F0502020204030204" pitchFamily="34" charset="0"/>
                <a:cs typeface="Calibri" panose="020F0502020204030204" pitchFamily="34" charset="0"/>
              </a:rPr>
              <a:t>,</a:t>
            </a:r>
            <a:r>
              <a:rPr lang="en-GB" altLang="en-US" sz="3500" b="1" dirty="0">
                <a:solidFill>
                  <a:srgbClr val="FF0000"/>
                </a:solidFill>
                <a:latin typeface="Calibri" panose="020F0502020204030204" pitchFamily="34" charset="0"/>
                <a:cs typeface="Calibri" panose="020F0502020204030204" pitchFamily="34" charset="0"/>
              </a:rPr>
              <a:t>” </a:t>
            </a:r>
            <a:r>
              <a:rPr lang="en-GB" altLang="en-US" dirty="0">
                <a:latin typeface="Calibri" panose="020F0502020204030204" pitchFamily="34" charset="0"/>
                <a:cs typeface="Calibri" panose="020F0502020204030204" pitchFamily="34" charset="0"/>
              </a:rPr>
              <a:t>announced Miss Cook.</a:t>
            </a:r>
          </a:p>
        </p:txBody>
      </p:sp>
    </p:spTree>
    <p:extLst>
      <p:ext uri="{BB962C8B-B14F-4D97-AF65-F5344CB8AC3E}">
        <p14:creationId xmlns:p14="http://schemas.microsoft.com/office/powerpoint/2010/main" val="1663516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Practise</a:t>
            </a:r>
            <a:endParaRPr lang="en-US" altLang="en-US" sz="4000" b="1" dirty="0"/>
          </a:p>
        </p:txBody>
      </p:sp>
      <p:sp>
        <p:nvSpPr>
          <p:cNvPr id="20" name="AutoShape 8">
            <a:extLst>
              <a:ext uri="{FF2B5EF4-FFF2-40B4-BE49-F238E27FC236}">
                <a16:creationId xmlns:a16="http://schemas.microsoft.com/office/drawing/2014/main" id="{430619D9-4AD0-4E93-9AAD-232631BDECC1}"/>
              </a:ext>
            </a:extLst>
          </p:cNvPr>
          <p:cNvSpPr>
            <a:spLocks noChangeArrowheads="1"/>
          </p:cNvSpPr>
          <p:nvPr/>
        </p:nvSpPr>
        <p:spPr bwMode="auto">
          <a:xfrm>
            <a:off x="306318" y="1897809"/>
            <a:ext cx="11514101" cy="578882"/>
          </a:xfrm>
          <a:prstGeom prst="roundRect">
            <a:avLst>
              <a:gd name="adj" fmla="val 16667"/>
            </a:avLst>
          </a:prstGeom>
          <a:solidFill>
            <a:schemeClr val="accent5">
              <a:lumMod val="40000"/>
              <a:lumOff val="6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Why have </a:t>
            </a:r>
            <a:r>
              <a:rPr lang="en-GB" altLang="en-US" sz="2800" b="1" dirty="0">
                <a:latin typeface="Calibri" panose="020F0502020204030204" pitchFamily="34" charset="0"/>
                <a:cs typeface="Calibri" panose="020F0502020204030204" pitchFamily="34" charset="0"/>
              </a:rPr>
              <a:t>inverted commas </a:t>
            </a:r>
            <a:r>
              <a:rPr lang="en-GB" altLang="en-US" sz="2800" dirty="0">
                <a:latin typeface="Calibri" panose="020F0502020204030204" pitchFamily="34" charset="0"/>
                <a:cs typeface="Calibri" panose="020F0502020204030204" pitchFamily="34" charset="0"/>
              </a:rPr>
              <a:t>been used in the sentence below? Select </a:t>
            </a:r>
            <a:r>
              <a:rPr lang="en-GB" altLang="en-US" sz="2800" b="1" dirty="0">
                <a:latin typeface="Calibri" panose="020F0502020204030204" pitchFamily="34" charset="0"/>
                <a:cs typeface="Calibri" panose="020F0502020204030204" pitchFamily="34" charset="0"/>
              </a:rPr>
              <a:t>one</a:t>
            </a:r>
            <a:r>
              <a:rPr lang="en-GB" altLang="en-US" sz="2800" dirty="0">
                <a:latin typeface="Calibri" panose="020F0502020204030204" pitchFamily="34" charset="0"/>
                <a:cs typeface="Calibri" panose="020F0502020204030204" pitchFamily="34" charset="0"/>
              </a:rPr>
              <a:t>.</a:t>
            </a:r>
          </a:p>
        </p:txBody>
      </p:sp>
      <p:sp>
        <p:nvSpPr>
          <p:cNvPr id="22" name="AutoShape 8"/>
          <p:cNvSpPr>
            <a:spLocks noChangeArrowheads="1"/>
          </p:cNvSpPr>
          <p:nvPr/>
        </p:nvSpPr>
        <p:spPr bwMode="auto">
          <a:xfrm>
            <a:off x="1634529" y="2770403"/>
            <a:ext cx="7523119" cy="3694628"/>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GB" altLang="en-US" sz="2800" dirty="0">
                <a:latin typeface="Calibri" panose="020F0502020204030204" pitchFamily="34" charset="0"/>
                <a:cs typeface="Calibri" panose="020F0502020204030204" pitchFamily="34" charset="0"/>
              </a:rPr>
              <a:t>Mr Benton asked, “Where are you going?”</a:t>
            </a:r>
          </a:p>
          <a:p>
            <a:pPr algn="ctr">
              <a:spcBef>
                <a:spcPct val="50000"/>
              </a:spcBef>
              <a:buNone/>
            </a:pPr>
            <a:endParaRPr lang="en-GB" altLang="en-US" sz="1000" b="1" dirty="0">
              <a:latin typeface="Calibri" panose="020F0502020204030204" pitchFamily="34" charset="0"/>
              <a:cs typeface="Calibri" panose="020F0502020204030204" pitchFamily="34" charset="0"/>
            </a:endParaRPr>
          </a:p>
          <a:p>
            <a:pPr>
              <a:spcBef>
                <a:spcPct val="50000"/>
              </a:spcBef>
              <a:buFontTx/>
              <a:buNone/>
            </a:pPr>
            <a:r>
              <a:rPr lang="en-GB" altLang="en-US" sz="2800" dirty="0">
                <a:latin typeface="Calibri" panose="020F0502020204030204" pitchFamily="34" charset="0"/>
                <a:cs typeface="Calibri" panose="020F0502020204030204" pitchFamily="34" charset="0"/>
              </a:rPr>
              <a:t>To show that it is a question.</a:t>
            </a:r>
          </a:p>
          <a:p>
            <a:pPr>
              <a:spcBef>
                <a:spcPct val="50000"/>
              </a:spcBef>
              <a:buFontTx/>
              <a:buNone/>
            </a:pPr>
            <a:r>
              <a:rPr lang="en-GB" altLang="en-US" sz="2800" dirty="0">
                <a:latin typeface="Calibri" panose="020F0502020204030204" pitchFamily="34" charset="0"/>
                <a:cs typeface="Calibri" panose="020F0502020204030204" pitchFamily="34" charset="0"/>
              </a:rPr>
              <a:t>To show that someone is speaking.</a:t>
            </a:r>
          </a:p>
          <a:p>
            <a:pPr>
              <a:spcBef>
                <a:spcPct val="50000"/>
              </a:spcBef>
              <a:buFontTx/>
              <a:buNone/>
            </a:pPr>
            <a:r>
              <a:rPr lang="en-GB" altLang="en-US" sz="2800" dirty="0">
                <a:latin typeface="Calibri" panose="020F0502020204030204" pitchFamily="34" charset="0"/>
                <a:cs typeface="Calibri" panose="020F0502020204030204" pitchFamily="34" charset="0"/>
              </a:rPr>
              <a:t>To show that there is a pause.</a:t>
            </a:r>
          </a:p>
          <a:p>
            <a:pPr>
              <a:spcBef>
                <a:spcPct val="50000"/>
              </a:spcBef>
              <a:buFontTx/>
              <a:buNone/>
            </a:pPr>
            <a:r>
              <a:rPr lang="en-GB" altLang="en-US" sz="2800" dirty="0">
                <a:latin typeface="Calibri" panose="020F0502020204030204" pitchFamily="34" charset="0"/>
                <a:cs typeface="Calibri" panose="020F0502020204030204" pitchFamily="34" charset="0"/>
              </a:rPr>
              <a:t>To mark the end of the sentence.</a:t>
            </a: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5797" y="3202055"/>
            <a:ext cx="1908241" cy="283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68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4F31E0-E491-1CB2-3EDB-2888F17D11E8}"/>
              </a:ext>
            </a:extLst>
          </p:cNvPr>
          <p:cNvSpPr txBox="1"/>
          <p:nvPr/>
        </p:nvSpPr>
        <p:spPr>
          <a:xfrm>
            <a:off x="-75" y="143502"/>
            <a:ext cx="11816461"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dirty="0">
                <a:latin typeface="Comic Sans MS"/>
              </a:rPr>
              <a:t>Friday 28th February</a:t>
            </a:r>
          </a:p>
          <a:p>
            <a:endParaRPr lang="en-US" sz="3600" u="sng">
              <a:latin typeface="Comic Sans MS"/>
            </a:endParaRPr>
          </a:p>
          <a:p>
            <a:r>
              <a:rPr lang="en-US" sz="3600" u="sng" dirty="0">
                <a:latin typeface="Comic Sans MS"/>
              </a:rPr>
              <a:t>Dictation</a:t>
            </a:r>
          </a:p>
          <a:p>
            <a:endParaRPr lang="en-US"/>
          </a:p>
          <a:p>
            <a:endParaRPr lang="en-US"/>
          </a:p>
          <a:p>
            <a:pPr marL="742950" indent="-742950">
              <a:buAutoNum type="arabicPeriod"/>
            </a:pPr>
            <a:r>
              <a:rPr lang="en-US" sz="4000" dirty="0">
                <a:latin typeface="Comic Sans MS"/>
                <a:ea typeface="+mn-lt"/>
                <a:cs typeface="+mn-lt"/>
              </a:rPr>
              <a:t>The brave</a:t>
            </a:r>
            <a:r>
              <a:rPr lang="en-US" sz="4000" b="1" dirty="0">
                <a:latin typeface="Comic Sans MS"/>
                <a:ea typeface="+mn-lt"/>
                <a:cs typeface="+mn-lt"/>
              </a:rPr>
              <a:t> knight</a:t>
            </a:r>
            <a:r>
              <a:rPr lang="en-US" sz="4000" dirty="0">
                <a:latin typeface="Comic Sans MS"/>
                <a:ea typeface="+mn-lt"/>
                <a:cs typeface="+mn-lt"/>
              </a:rPr>
              <a:t> baked bread with </a:t>
            </a:r>
            <a:r>
              <a:rPr lang="en-US" sz="4000" b="1" dirty="0">
                <a:latin typeface="Comic Sans MS"/>
                <a:ea typeface="+mn-lt"/>
                <a:cs typeface="+mn-lt"/>
              </a:rPr>
              <a:t>flour</a:t>
            </a:r>
            <a:r>
              <a:rPr lang="en-US" sz="4000" dirty="0">
                <a:latin typeface="Comic Sans MS"/>
                <a:ea typeface="+mn-lt"/>
                <a:cs typeface="+mn-lt"/>
              </a:rPr>
              <a:t> before going on his adventure.</a:t>
            </a:r>
          </a:p>
          <a:p>
            <a:pPr marL="742950" indent="-742950">
              <a:buAutoNum type="arabicPeriod"/>
            </a:pPr>
            <a:r>
              <a:rPr lang="en-US" sz="4000" dirty="0">
                <a:latin typeface="Comic Sans MS"/>
                <a:ea typeface="+mn-lt"/>
                <a:cs typeface="+mn-lt"/>
              </a:rPr>
              <a:t>The </a:t>
            </a:r>
            <a:r>
              <a:rPr lang="en-US" sz="4000" b="1" dirty="0">
                <a:latin typeface="Comic Sans MS"/>
                <a:ea typeface="+mn-lt"/>
                <a:cs typeface="+mn-lt"/>
              </a:rPr>
              <a:t>bear</a:t>
            </a:r>
            <a:r>
              <a:rPr lang="en-US" sz="4000" dirty="0">
                <a:latin typeface="Comic Sans MS"/>
                <a:ea typeface="+mn-lt"/>
                <a:cs typeface="+mn-lt"/>
              </a:rPr>
              <a:t> </a:t>
            </a:r>
            <a:r>
              <a:rPr lang="en-US" sz="4000" b="1" dirty="0">
                <a:latin typeface="Comic Sans MS"/>
                <a:ea typeface="+mn-lt"/>
                <a:cs typeface="+mn-lt"/>
              </a:rPr>
              <a:t>won</a:t>
            </a:r>
            <a:r>
              <a:rPr lang="en-US" sz="4000" dirty="0">
                <a:latin typeface="Comic Sans MS"/>
                <a:ea typeface="+mn-lt"/>
                <a:cs typeface="+mn-lt"/>
              </a:rPr>
              <a:t> the race by running very fast through the forest.</a:t>
            </a:r>
          </a:p>
          <a:p>
            <a:pPr marL="742950" indent="-742950">
              <a:buAutoNum type="arabicPeriod"/>
            </a:pPr>
            <a:r>
              <a:rPr lang="en-US" sz="4000" dirty="0">
                <a:latin typeface="Comic Sans MS"/>
                <a:ea typeface="+mn-lt"/>
                <a:cs typeface="+mn-lt"/>
              </a:rPr>
              <a:t>The fisherman’s </a:t>
            </a:r>
            <a:r>
              <a:rPr lang="en-US" sz="4000" b="1" dirty="0">
                <a:latin typeface="Comic Sans MS"/>
                <a:ea typeface="+mn-lt"/>
                <a:cs typeface="+mn-lt"/>
              </a:rPr>
              <a:t>son</a:t>
            </a:r>
            <a:r>
              <a:rPr lang="en-US" sz="4000" dirty="0">
                <a:latin typeface="Comic Sans MS"/>
                <a:ea typeface="+mn-lt"/>
                <a:cs typeface="+mn-lt"/>
              </a:rPr>
              <a:t> loved to sail on the deep blue </a:t>
            </a:r>
            <a:r>
              <a:rPr lang="en-US" sz="4000" b="1" dirty="0">
                <a:latin typeface="Comic Sans MS"/>
                <a:ea typeface="+mn-lt"/>
                <a:cs typeface="+mn-lt"/>
              </a:rPr>
              <a:t>sea</a:t>
            </a:r>
            <a:r>
              <a:rPr lang="en-US" sz="4000" dirty="0">
                <a:latin typeface="Comic Sans MS"/>
                <a:ea typeface="+mn-lt"/>
                <a:cs typeface="+mn-lt"/>
              </a:rPr>
              <a:t>.</a:t>
            </a:r>
          </a:p>
        </p:txBody>
      </p:sp>
    </p:spTree>
    <p:extLst>
      <p:ext uri="{BB962C8B-B14F-4D97-AF65-F5344CB8AC3E}">
        <p14:creationId xmlns:p14="http://schemas.microsoft.com/office/powerpoint/2010/main" val="149111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How did you do?</a:t>
            </a:r>
            <a:endParaRPr lang="en-US" altLang="en-US" sz="4000" b="1" dirty="0"/>
          </a:p>
        </p:txBody>
      </p:sp>
      <p:sp>
        <p:nvSpPr>
          <p:cNvPr id="14" name="AutoShape 8">
            <a:extLst>
              <a:ext uri="{FF2B5EF4-FFF2-40B4-BE49-F238E27FC236}">
                <a16:creationId xmlns:a16="http://schemas.microsoft.com/office/drawing/2014/main" id="{430619D9-4AD0-4E93-9AAD-232631BDECC1}"/>
              </a:ext>
            </a:extLst>
          </p:cNvPr>
          <p:cNvSpPr>
            <a:spLocks noChangeArrowheads="1"/>
          </p:cNvSpPr>
          <p:nvPr/>
        </p:nvSpPr>
        <p:spPr bwMode="auto">
          <a:xfrm>
            <a:off x="306318" y="1897809"/>
            <a:ext cx="11514101" cy="578882"/>
          </a:xfrm>
          <a:prstGeom prst="roundRect">
            <a:avLst>
              <a:gd name="adj" fmla="val 16667"/>
            </a:avLst>
          </a:prstGeom>
          <a:solidFill>
            <a:schemeClr val="accent5">
              <a:lumMod val="40000"/>
              <a:lumOff val="6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Why have </a:t>
            </a:r>
            <a:r>
              <a:rPr lang="en-GB" altLang="en-US" sz="2800" b="1" dirty="0">
                <a:latin typeface="Calibri" panose="020F0502020204030204" pitchFamily="34" charset="0"/>
                <a:cs typeface="Calibri" panose="020F0502020204030204" pitchFamily="34" charset="0"/>
              </a:rPr>
              <a:t>inverted commas </a:t>
            </a:r>
            <a:r>
              <a:rPr lang="en-GB" altLang="en-US" sz="2800" dirty="0">
                <a:latin typeface="Calibri" panose="020F0502020204030204" pitchFamily="34" charset="0"/>
                <a:cs typeface="Calibri" panose="020F0502020204030204" pitchFamily="34" charset="0"/>
              </a:rPr>
              <a:t>been used in the sentence below? Select </a:t>
            </a:r>
            <a:r>
              <a:rPr lang="en-GB" altLang="en-US" sz="2800" b="1" dirty="0">
                <a:latin typeface="Calibri" panose="020F0502020204030204" pitchFamily="34" charset="0"/>
                <a:cs typeface="Calibri" panose="020F0502020204030204" pitchFamily="34" charset="0"/>
              </a:rPr>
              <a:t>one</a:t>
            </a:r>
            <a:r>
              <a:rPr lang="en-GB" altLang="en-US" sz="2800" dirty="0">
                <a:latin typeface="Calibri" panose="020F0502020204030204" pitchFamily="34" charset="0"/>
                <a:cs typeface="Calibri" panose="020F0502020204030204" pitchFamily="34" charset="0"/>
              </a:rPr>
              <a:t>.</a:t>
            </a:r>
          </a:p>
        </p:txBody>
      </p:sp>
      <p:sp>
        <p:nvSpPr>
          <p:cNvPr id="15" name="AutoShape 8"/>
          <p:cNvSpPr>
            <a:spLocks noChangeArrowheads="1"/>
          </p:cNvSpPr>
          <p:nvPr/>
        </p:nvSpPr>
        <p:spPr bwMode="auto">
          <a:xfrm>
            <a:off x="1634529" y="2770403"/>
            <a:ext cx="7523119" cy="3694628"/>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GB" altLang="en-US" sz="2800" dirty="0">
                <a:latin typeface="Calibri" panose="020F0502020204030204" pitchFamily="34" charset="0"/>
                <a:cs typeface="Calibri" panose="020F0502020204030204" pitchFamily="34" charset="0"/>
              </a:rPr>
              <a:t>Mr Benton asked, “Where are you going?”</a:t>
            </a:r>
          </a:p>
          <a:p>
            <a:pPr algn="ctr">
              <a:spcBef>
                <a:spcPct val="50000"/>
              </a:spcBef>
              <a:buNone/>
            </a:pPr>
            <a:endParaRPr lang="en-GB" altLang="en-US" sz="1000" b="1" dirty="0">
              <a:latin typeface="Calibri" panose="020F0502020204030204" pitchFamily="34" charset="0"/>
              <a:cs typeface="Calibri" panose="020F0502020204030204" pitchFamily="34" charset="0"/>
            </a:endParaRPr>
          </a:p>
          <a:p>
            <a:pPr>
              <a:spcBef>
                <a:spcPct val="50000"/>
              </a:spcBef>
              <a:buFontTx/>
              <a:buNone/>
            </a:pPr>
            <a:r>
              <a:rPr lang="en-GB" altLang="en-US" sz="2800" dirty="0">
                <a:latin typeface="Calibri" panose="020F0502020204030204" pitchFamily="34" charset="0"/>
                <a:cs typeface="Calibri" panose="020F0502020204030204" pitchFamily="34" charset="0"/>
              </a:rPr>
              <a:t>To show that it is a question.</a:t>
            </a:r>
          </a:p>
          <a:p>
            <a:pPr>
              <a:spcBef>
                <a:spcPct val="50000"/>
              </a:spcBef>
              <a:buFontTx/>
              <a:buNone/>
            </a:pPr>
            <a:r>
              <a:rPr lang="en-GB" altLang="en-US" sz="2800" b="1" u="sng" dirty="0">
                <a:latin typeface="Calibri" panose="020F0502020204030204" pitchFamily="34" charset="0"/>
                <a:cs typeface="Calibri" panose="020F0502020204030204" pitchFamily="34" charset="0"/>
              </a:rPr>
              <a:t>To show that someone is speaking.</a:t>
            </a:r>
          </a:p>
          <a:p>
            <a:pPr>
              <a:spcBef>
                <a:spcPct val="50000"/>
              </a:spcBef>
              <a:buFontTx/>
              <a:buNone/>
            </a:pPr>
            <a:r>
              <a:rPr lang="en-GB" altLang="en-US" sz="2800" dirty="0">
                <a:latin typeface="Calibri" panose="020F0502020204030204" pitchFamily="34" charset="0"/>
                <a:cs typeface="Calibri" panose="020F0502020204030204" pitchFamily="34" charset="0"/>
              </a:rPr>
              <a:t>To show that there is a pause.</a:t>
            </a:r>
          </a:p>
          <a:p>
            <a:pPr>
              <a:spcBef>
                <a:spcPct val="50000"/>
              </a:spcBef>
              <a:buFontTx/>
              <a:buNone/>
            </a:pPr>
            <a:r>
              <a:rPr lang="en-GB" altLang="en-US" sz="2800" dirty="0">
                <a:latin typeface="Calibri" panose="020F0502020204030204" pitchFamily="34" charset="0"/>
                <a:cs typeface="Calibri" panose="020F0502020204030204" pitchFamily="34" charset="0"/>
              </a:rPr>
              <a:t>To mark the end of the sentence.</a:t>
            </a:r>
          </a:p>
        </p:txBody>
      </p:sp>
      <p:pic>
        <p:nvPicPr>
          <p:cNvPr id="1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2057" y="3452177"/>
            <a:ext cx="2383329" cy="213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126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Practise</a:t>
            </a:r>
            <a:endParaRPr lang="en-US" altLang="en-US" sz="4000" b="1" dirty="0"/>
          </a:p>
        </p:txBody>
      </p:sp>
      <p:sp>
        <p:nvSpPr>
          <p:cNvPr id="20" name="AutoShape 8">
            <a:extLst>
              <a:ext uri="{FF2B5EF4-FFF2-40B4-BE49-F238E27FC236}">
                <a16:creationId xmlns:a16="http://schemas.microsoft.com/office/drawing/2014/main" id="{430619D9-4AD0-4E93-9AAD-232631BDECC1}"/>
              </a:ext>
            </a:extLst>
          </p:cNvPr>
          <p:cNvSpPr>
            <a:spLocks noChangeArrowheads="1"/>
          </p:cNvSpPr>
          <p:nvPr/>
        </p:nvSpPr>
        <p:spPr bwMode="auto">
          <a:xfrm>
            <a:off x="231810" y="1945150"/>
            <a:ext cx="11572263" cy="578882"/>
          </a:xfrm>
          <a:prstGeom prst="roundRect">
            <a:avLst>
              <a:gd name="adj" fmla="val 16667"/>
            </a:avLst>
          </a:prstGeom>
          <a:solidFill>
            <a:schemeClr val="accent5">
              <a:lumMod val="40000"/>
              <a:lumOff val="6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Which sentence uses </a:t>
            </a:r>
            <a:r>
              <a:rPr lang="en-GB" altLang="en-US" sz="2800" b="1" dirty="0">
                <a:latin typeface="Calibri" panose="020F0502020204030204" pitchFamily="34" charset="0"/>
                <a:cs typeface="Calibri" panose="020F0502020204030204" pitchFamily="34" charset="0"/>
              </a:rPr>
              <a:t>inverted commas </a:t>
            </a:r>
            <a:r>
              <a:rPr lang="en-GB" altLang="en-US" sz="2800" dirty="0">
                <a:latin typeface="Calibri" panose="020F0502020204030204" pitchFamily="34" charset="0"/>
                <a:cs typeface="Calibri" panose="020F0502020204030204" pitchFamily="34" charset="0"/>
              </a:rPr>
              <a:t>correctly? Select </a:t>
            </a:r>
            <a:r>
              <a:rPr lang="en-GB" altLang="en-US" sz="2800" b="1" dirty="0">
                <a:latin typeface="Calibri" panose="020F0502020204030204" pitchFamily="34" charset="0"/>
                <a:cs typeface="Calibri" panose="020F0502020204030204" pitchFamily="34" charset="0"/>
              </a:rPr>
              <a:t>one</a:t>
            </a:r>
            <a:r>
              <a:rPr lang="en-GB" altLang="en-US" sz="2800" dirty="0">
                <a:latin typeface="Calibri" panose="020F0502020204030204" pitchFamily="34" charset="0"/>
                <a:cs typeface="Calibri" panose="020F0502020204030204" pitchFamily="34" charset="0"/>
              </a:rPr>
              <a:t>.</a:t>
            </a:r>
          </a:p>
        </p:txBody>
      </p:sp>
      <p:sp>
        <p:nvSpPr>
          <p:cNvPr id="22" name="AutoShape 8"/>
          <p:cNvSpPr>
            <a:spLocks noChangeArrowheads="1"/>
          </p:cNvSpPr>
          <p:nvPr/>
        </p:nvSpPr>
        <p:spPr bwMode="auto">
          <a:xfrm>
            <a:off x="725001" y="2946082"/>
            <a:ext cx="9187204" cy="2724150"/>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“Please get your recorder,” requested the teacher.</a:t>
            </a:r>
          </a:p>
          <a:p>
            <a:pPr algn="ctr">
              <a:spcBef>
                <a:spcPct val="50000"/>
              </a:spcBef>
              <a:buNone/>
            </a:pPr>
            <a:r>
              <a:rPr lang="en-GB" altLang="en-US" sz="2800" dirty="0">
                <a:latin typeface="Calibri" panose="020F0502020204030204" pitchFamily="34" charset="0"/>
                <a:cs typeface="Calibri" panose="020F0502020204030204" pitchFamily="34" charset="0"/>
              </a:rPr>
              <a:t>“Please get your recorder, requested the teacher.”</a:t>
            </a:r>
          </a:p>
          <a:p>
            <a:pPr algn="ctr">
              <a:spcBef>
                <a:spcPct val="50000"/>
              </a:spcBef>
              <a:buNone/>
            </a:pPr>
            <a:r>
              <a:rPr lang="en-GB" altLang="en-US" sz="2800" dirty="0">
                <a:latin typeface="Calibri" panose="020F0502020204030204" pitchFamily="34" charset="0"/>
                <a:cs typeface="Calibri" panose="020F0502020204030204" pitchFamily="34" charset="0"/>
              </a:rPr>
              <a:t>Please get your recorder, “requested the teacher.”</a:t>
            </a:r>
          </a:p>
          <a:p>
            <a:pPr algn="ctr">
              <a:spcBef>
                <a:spcPct val="50000"/>
              </a:spcBef>
              <a:buNone/>
            </a:pPr>
            <a:r>
              <a:rPr lang="en-GB" altLang="en-US" sz="2800" dirty="0">
                <a:latin typeface="Calibri" panose="020F0502020204030204" pitchFamily="34" charset="0"/>
                <a:cs typeface="Calibri" panose="020F0502020204030204" pitchFamily="34" charset="0"/>
              </a:rPr>
              <a:t>Please get your recorder, “requested” the teacher.</a:t>
            </a: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3541" y="2868257"/>
            <a:ext cx="1908241" cy="283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542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How did you do?</a:t>
            </a:r>
            <a:endParaRPr lang="en-US" altLang="en-US" sz="4000" b="1" dirty="0"/>
          </a:p>
        </p:txBody>
      </p:sp>
      <p:sp>
        <p:nvSpPr>
          <p:cNvPr id="20" name="AutoShape 8">
            <a:extLst>
              <a:ext uri="{FF2B5EF4-FFF2-40B4-BE49-F238E27FC236}">
                <a16:creationId xmlns:a16="http://schemas.microsoft.com/office/drawing/2014/main" id="{430619D9-4AD0-4E93-9AAD-232631BDECC1}"/>
              </a:ext>
            </a:extLst>
          </p:cNvPr>
          <p:cNvSpPr>
            <a:spLocks noChangeArrowheads="1"/>
          </p:cNvSpPr>
          <p:nvPr/>
        </p:nvSpPr>
        <p:spPr bwMode="auto">
          <a:xfrm>
            <a:off x="231810" y="1945150"/>
            <a:ext cx="11572263" cy="578882"/>
          </a:xfrm>
          <a:prstGeom prst="roundRect">
            <a:avLst>
              <a:gd name="adj" fmla="val 16667"/>
            </a:avLst>
          </a:prstGeom>
          <a:solidFill>
            <a:schemeClr val="accent5">
              <a:lumMod val="40000"/>
              <a:lumOff val="6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Which sentence uses </a:t>
            </a:r>
            <a:r>
              <a:rPr lang="en-GB" altLang="en-US" sz="2800" b="1" dirty="0">
                <a:latin typeface="Calibri" panose="020F0502020204030204" pitchFamily="34" charset="0"/>
                <a:cs typeface="Calibri" panose="020F0502020204030204" pitchFamily="34" charset="0"/>
              </a:rPr>
              <a:t>inverted commas </a:t>
            </a:r>
            <a:r>
              <a:rPr lang="en-GB" altLang="en-US" sz="2800" dirty="0">
                <a:latin typeface="Calibri" panose="020F0502020204030204" pitchFamily="34" charset="0"/>
                <a:cs typeface="Calibri" panose="020F0502020204030204" pitchFamily="34" charset="0"/>
              </a:rPr>
              <a:t>correctly? Select </a:t>
            </a:r>
            <a:r>
              <a:rPr lang="en-GB" altLang="en-US" sz="2800" b="1" dirty="0">
                <a:latin typeface="Calibri" panose="020F0502020204030204" pitchFamily="34" charset="0"/>
                <a:cs typeface="Calibri" panose="020F0502020204030204" pitchFamily="34" charset="0"/>
              </a:rPr>
              <a:t>one</a:t>
            </a:r>
            <a:r>
              <a:rPr lang="en-GB" altLang="en-US" sz="2800" dirty="0">
                <a:latin typeface="Calibri" panose="020F0502020204030204" pitchFamily="34" charset="0"/>
                <a:cs typeface="Calibri" panose="020F0502020204030204" pitchFamily="34" charset="0"/>
              </a:rPr>
              <a:t>.</a:t>
            </a:r>
          </a:p>
        </p:txBody>
      </p:sp>
      <p:sp>
        <p:nvSpPr>
          <p:cNvPr id="22" name="AutoShape 8"/>
          <p:cNvSpPr>
            <a:spLocks noChangeArrowheads="1"/>
          </p:cNvSpPr>
          <p:nvPr/>
        </p:nvSpPr>
        <p:spPr bwMode="auto">
          <a:xfrm>
            <a:off x="725001" y="2946082"/>
            <a:ext cx="9187204" cy="2724150"/>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u="sng" dirty="0">
                <a:latin typeface="Calibri" panose="020F0502020204030204" pitchFamily="34" charset="0"/>
                <a:cs typeface="Calibri" panose="020F0502020204030204" pitchFamily="34" charset="0"/>
              </a:rPr>
              <a:t>“Please get your recorder,” requested the teacher.</a:t>
            </a:r>
          </a:p>
          <a:p>
            <a:pPr algn="ctr">
              <a:spcBef>
                <a:spcPct val="50000"/>
              </a:spcBef>
              <a:buNone/>
            </a:pPr>
            <a:r>
              <a:rPr lang="en-GB" altLang="en-US" sz="2800" dirty="0">
                <a:latin typeface="Calibri" panose="020F0502020204030204" pitchFamily="34" charset="0"/>
                <a:cs typeface="Calibri" panose="020F0502020204030204" pitchFamily="34" charset="0"/>
              </a:rPr>
              <a:t>“Please get your recorder, requested the teacher.”</a:t>
            </a:r>
          </a:p>
          <a:p>
            <a:pPr algn="ctr">
              <a:spcBef>
                <a:spcPct val="50000"/>
              </a:spcBef>
              <a:buNone/>
            </a:pPr>
            <a:r>
              <a:rPr lang="en-GB" altLang="en-US" sz="2800" dirty="0">
                <a:latin typeface="Calibri" panose="020F0502020204030204" pitchFamily="34" charset="0"/>
                <a:cs typeface="Calibri" panose="020F0502020204030204" pitchFamily="34" charset="0"/>
              </a:rPr>
              <a:t>Please get your recorder, “requested the teacher.”</a:t>
            </a:r>
          </a:p>
          <a:p>
            <a:pPr algn="ctr">
              <a:spcBef>
                <a:spcPct val="50000"/>
              </a:spcBef>
              <a:buNone/>
            </a:pPr>
            <a:r>
              <a:rPr lang="en-GB" altLang="en-US" sz="2800" dirty="0">
                <a:latin typeface="Calibri" panose="020F0502020204030204" pitchFamily="34" charset="0"/>
                <a:cs typeface="Calibri" panose="020F0502020204030204" pitchFamily="34" charset="0"/>
              </a:rPr>
              <a:t>Please get your recorder, “requested” the teacher.</a:t>
            </a:r>
          </a:p>
        </p:txBody>
      </p: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96138" y="3390479"/>
            <a:ext cx="2047045" cy="183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946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Practise</a:t>
            </a:r>
            <a:endParaRPr lang="en-US" altLang="en-US" sz="4000" b="1" dirty="0"/>
          </a:p>
        </p:txBody>
      </p:sp>
      <p:sp>
        <p:nvSpPr>
          <p:cNvPr id="10" name="AutoShape 8">
            <a:extLst>
              <a:ext uri="{FF2B5EF4-FFF2-40B4-BE49-F238E27FC236}">
                <a16:creationId xmlns:a16="http://schemas.microsoft.com/office/drawing/2014/main" id="{430619D9-4AD0-4E93-9AAD-232631BDECC1}"/>
              </a:ext>
            </a:extLst>
          </p:cNvPr>
          <p:cNvSpPr>
            <a:spLocks noChangeArrowheads="1"/>
          </p:cNvSpPr>
          <p:nvPr/>
        </p:nvSpPr>
        <p:spPr bwMode="auto">
          <a:xfrm>
            <a:off x="1754140" y="1864595"/>
            <a:ext cx="8619214" cy="1055608"/>
          </a:xfrm>
          <a:prstGeom prst="roundRect">
            <a:avLst>
              <a:gd name="adj" fmla="val 16667"/>
            </a:avLst>
          </a:prstGeom>
          <a:solidFill>
            <a:schemeClr val="accent5">
              <a:lumMod val="40000"/>
              <a:lumOff val="6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Which punctuation has been used to show that someone is speaking in the sentence below? Select </a:t>
            </a:r>
            <a:r>
              <a:rPr lang="en-GB" altLang="en-US" sz="2800" b="1" dirty="0">
                <a:latin typeface="Calibri" panose="020F0502020204030204" pitchFamily="34" charset="0"/>
                <a:cs typeface="Calibri" panose="020F0502020204030204" pitchFamily="34" charset="0"/>
              </a:rPr>
              <a:t>one</a:t>
            </a:r>
            <a:r>
              <a:rPr lang="en-GB" altLang="en-US" sz="2800" dirty="0">
                <a:latin typeface="Calibri" panose="020F0502020204030204" pitchFamily="34" charset="0"/>
                <a:cs typeface="Calibri" panose="020F0502020204030204" pitchFamily="34" charset="0"/>
              </a:rPr>
              <a:t>.</a:t>
            </a:r>
          </a:p>
        </p:txBody>
      </p:sp>
      <p:sp>
        <p:nvSpPr>
          <p:cNvPr id="11" name="AutoShape 8"/>
          <p:cNvSpPr>
            <a:spLocks noChangeArrowheads="1"/>
          </p:cNvSpPr>
          <p:nvPr/>
        </p:nvSpPr>
        <p:spPr bwMode="auto">
          <a:xfrm>
            <a:off x="725001" y="3475626"/>
            <a:ext cx="9187204" cy="2264450"/>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GB" altLang="en-US" sz="2800" dirty="0">
                <a:latin typeface="Calibri" panose="020F0502020204030204" pitchFamily="34" charset="0"/>
                <a:cs typeface="Calibri" panose="020F0502020204030204" pitchFamily="34" charset="0"/>
              </a:rPr>
              <a:t>“We should wash the paintbrushes,” suggested </a:t>
            </a:r>
            <a:r>
              <a:rPr lang="en-GB" altLang="en-US" sz="2800" dirty="0" err="1">
                <a:latin typeface="Calibri" panose="020F0502020204030204" pitchFamily="34" charset="0"/>
                <a:cs typeface="Calibri" panose="020F0502020204030204" pitchFamily="34" charset="0"/>
              </a:rPr>
              <a:t>Miko</a:t>
            </a:r>
            <a:r>
              <a:rPr lang="en-GB" altLang="en-US" sz="2800" dirty="0">
                <a:latin typeface="Calibri" panose="020F0502020204030204" pitchFamily="34" charset="0"/>
                <a:cs typeface="Calibri" panose="020F0502020204030204" pitchFamily="34" charset="0"/>
              </a:rPr>
              <a:t>.</a:t>
            </a:r>
          </a:p>
          <a:p>
            <a:pPr algn="ctr">
              <a:spcBef>
                <a:spcPct val="50000"/>
              </a:spcBef>
              <a:buNone/>
            </a:pPr>
            <a:endParaRPr lang="en-GB" altLang="en-US" sz="1000" b="1" dirty="0">
              <a:latin typeface="Calibri" panose="020F0502020204030204" pitchFamily="34" charset="0"/>
              <a:cs typeface="Calibri" panose="020F0502020204030204" pitchFamily="34" charset="0"/>
            </a:endParaRPr>
          </a:p>
          <a:p>
            <a:pPr>
              <a:spcBef>
                <a:spcPct val="50000"/>
              </a:spcBef>
              <a:buFontTx/>
              <a:buNone/>
            </a:pPr>
            <a:r>
              <a:rPr lang="en-GB" altLang="en-US" sz="2800" dirty="0">
                <a:latin typeface="Calibri" panose="020F0502020204030204" pitchFamily="34" charset="0"/>
                <a:cs typeface="Calibri" panose="020F0502020204030204" pitchFamily="34" charset="0"/>
              </a:rPr>
              <a:t>	     Full stop				Capital letters</a:t>
            </a:r>
          </a:p>
          <a:p>
            <a:pPr>
              <a:spcBef>
                <a:spcPct val="50000"/>
              </a:spcBef>
              <a:buFontTx/>
              <a:buNone/>
            </a:pPr>
            <a:r>
              <a:rPr lang="en-GB" altLang="en-US" sz="2800" dirty="0">
                <a:latin typeface="Calibri" panose="020F0502020204030204" pitchFamily="34" charset="0"/>
                <a:cs typeface="Calibri" panose="020F0502020204030204" pitchFamily="34" charset="0"/>
              </a:rPr>
              <a:t>	     Commas				Inverted commas</a:t>
            </a: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2499" y="3320531"/>
            <a:ext cx="1908241" cy="283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031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How did you do?</a:t>
            </a:r>
            <a:endParaRPr lang="en-US" altLang="en-US" sz="4000" b="1" dirty="0"/>
          </a:p>
        </p:txBody>
      </p:sp>
      <p:sp>
        <p:nvSpPr>
          <p:cNvPr id="20" name="AutoShape 8">
            <a:extLst>
              <a:ext uri="{FF2B5EF4-FFF2-40B4-BE49-F238E27FC236}">
                <a16:creationId xmlns:a16="http://schemas.microsoft.com/office/drawing/2014/main" id="{430619D9-4AD0-4E93-9AAD-232631BDECC1}"/>
              </a:ext>
            </a:extLst>
          </p:cNvPr>
          <p:cNvSpPr>
            <a:spLocks noChangeArrowheads="1"/>
          </p:cNvSpPr>
          <p:nvPr/>
        </p:nvSpPr>
        <p:spPr bwMode="auto">
          <a:xfrm>
            <a:off x="1754140" y="1864595"/>
            <a:ext cx="8619214" cy="1055608"/>
          </a:xfrm>
          <a:prstGeom prst="roundRect">
            <a:avLst>
              <a:gd name="adj" fmla="val 16667"/>
            </a:avLst>
          </a:prstGeom>
          <a:solidFill>
            <a:schemeClr val="accent5">
              <a:lumMod val="40000"/>
              <a:lumOff val="6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Which punctuation has been used to show that someone is speaking in the sentence below? Select </a:t>
            </a:r>
            <a:r>
              <a:rPr lang="en-GB" altLang="en-US" sz="2800" b="1" dirty="0">
                <a:latin typeface="Calibri" panose="020F0502020204030204" pitchFamily="34" charset="0"/>
                <a:cs typeface="Calibri" panose="020F0502020204030204" pitchFamily="34" charset="0"/>
              </a:rPr>
              <a:t>one</a:t>
            </a:r>
            <a:r>
              <a:rPr lang="en-GB" altLang="en-US" sz="2800" dirty="0">
                <a:latin typeface="Calibri" panose="020F0502020204030204" pitchFamily="34" charset="0"/>
                <a:cs typeface="Calibri" panose="020F0502020204030204" pitchFamily="34" charset="0"/>
              </a:rPr>
              <a:t>.</a:t>
            </a:r>
          </a:p>
        </p:txBody>
      </p:sp>
      <p:sp>
        <p:nvSpPr>
          <p:cNvPr id="22" name="AutoShape 8"/>
          <p:cNvSpPr>
            <a:spLocks noChangeArrowheads="1"/>
          </p:cNvSpPr>
          <p:nvPr/>
        </p:nvSpPr>
        <p:spPr bwMode="auto">
          <a:xfrm>
            <a:off x="725001" y="3475626"/>
            <a:ext cx="9187204" cy="2264450"/>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GB" altLang="en-US" sz="2800" dirty="0">
                <a:latin typeface="Calibri" panose="020F0502020204030204" pitchFamily="34" charset="0"/>
                <a:cs typeface="Calibri" panose="020F0502020204030204" pitchFamily="34" charset="0"/>
              </a:rPr>
              <a:t>“We should wash the paintbrushes,” suggested </a:t>
            </a:r>
            <a:r>
              <a:rPr lang="en-GB" altLang="en-US" sz="2800" dirty="0" err="1">
                <a:latin typeface="Calibri" panose="020F0502020204030204" pitchFamily="34" charset="0"/>
                <a:cs typeface="Calibri" panose="020F0502020204030204" pitchFamily="34" charset="0"/>
              </a:rPr>
              <a:t>Miko</a:t>
            </a:r>
            <a:r>
              <a:rPr lang="en-GB" altLang="en-US" sz="2800" dirty="0">
                <a:latin typeface="Calibri" panose="020F0502020204030204" pitchFamily="34" charset="0"/>
                <a:cs typeface="Calibri" panose="020F0502020204030204" pitchFamily="34" charset="0"/>
              </a:rPr>
              <a:t>.</a:t>
            </a:r>
          </a:p>
          <a:p>
            <a:pPr algn="ctr">
              <a:spcBef>
                <a:spcPct val="50000"/>
              </a:spcBef>
              <a:buNone/>
            </a:pPr>
            <a:endParaRPr lang="en-GB" altLang="en-US" sz="1000" b="1" dirty="0">
              <a:latin typeface="Calibri" panose="020F0502020204030204" pitchFamily="34" charset="0"/>
              <a:cs typeface="Calibri" panose="020F0502020204030204" pitchFamily="34" charset="0"/>
            </a:endParaRPr>
          </a:p>
          <a:p>
            <a:pPr>
              <a:spcBef>
                <a:spcPct val="50000"/>
              </a:spcBef>
              <a:buFontTx/>
              <a:buNone/>
            </a:pPr>
            <a:r>
              <a:rPr lang="en-GB" altLang="en-US" sz="2800" dirty="0">
                <a:latin typeface="Calibri" panose="020F0502020204030204" pitchFamily="34" charset="0"/>
                <a:cs typeface="Calibri" panose="020F0502020204030204" pitchFamily="34" charset="0"/>
              </a:rPr>
              <a:t>	     Full stop				Capital letters</a:t>
            </a:r>
          </a:p>
          <a:p>
            <a:pPr>
              <a:spcBef>
                <a:spcPct val="50000"/>
              </a:spcBef>
              <a:buFontTx/>
              <a:buNone/>
            </a:pPr>
            <a:r>
              <a:rPr lang="en-GB" altLang="en-US" sz="2800" dirty="0">
                <a:latin typeface="Calibri" panose="020F0502020204030204" pitchFamily="34" charset="0"/>
                <a:cs typeface="Calibri" panose="020F0502020204030204" pitchFamily="34" charset="0"/>
              </a:rPr>
              <a:t>	     Commas				</a:t>
            </a:r>
            <a:r>
              <a:rPr lang="en-GB" altLang="en-US" sz="2800" b="1" u="sng" dirty="0">
                <a:latin typeface="Calibri" panose="020F0502020204030204" pitchFamily="34" charset="0"/>
                <a:cs typeface="Calibri" panose="020F0502020204030204" pitchFamily="34" charset="0"/>
              </a:rPr>
              <a:t>Inverted commas</a:t>
            </a:r>
          </a:p>
        </p:txBody>
      </p: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4139" y="3690173"/>
            <a:ext cx="2047045" cy="183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78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Practise</a:t>
            </a:r>
            <a:endParaRPr lang="en-US" altLang="en-US" sz="4000" b="1" dirty="0"/>
          </a:p>
        </p:txBody>
      </p:sp>
      <p:sp>
        <p:nvSpPr>
          <p:cNvPr id="10" name="AutoShape 8">
            <a:extLst>
              <a:ext uri="{FF2B5EF4-FFF2-40B4-BE49-F238E27FC236}">
                <a16:creationId xmlns:a16="http://schemas.microsoft.com/office/drawing/2014/main" id="{430619D9-4AD0-4E93-9AAD-232631BDECC1}"/>
              </a:ext>
            </a:extLst>
          </p:cNvPr>
          <p:cNvSpPr>
            <a:spLocks noChangeArrowheads="1"/>
          </p:cNvSpPr>
          <p:nvPr/>
        </p:nvSpPr>
        <p:spPr bwMode="auto">
          <a:xfrm>
            <a:off x="231810" y="1945150"/>
            <a:ext cx="11572263" cy="578882"/>
          </a:xfrm>
          <a:prstGeom prst="roundRect">
            <a:avLst>
              <a:gd name="adj" fmla="val 16667"/>
            </a:avLst>
          </a:prstGeom>
          <a:solidFill>
            <a:schemeClr val="accent5">
              <a:lumMod val="40000"/>
              <a:lumOff val="6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Tick </a:t>
            </a:r>
            <a:r>
              <a:rPr lang="en-GB" altLang="en-US" sz="2800" b="1" dirty="0">
                <a:latin typeface="Calibri" panose="020F0502020204030204" pitchFamily="34" charset="0"/>
                <a:cs typeface="Calibri" panose="020F0502020204030204" pitchFamily="34" charset="0"/>
              </a:rPr>
              <a:t>two</a:t>
            </a:r>
            <a:r>
              <a:rPr lang="en-GB" altLang="en-US" sz="2800" dirty="0">
                <a:latin typeface="Calibri" panose="020F0502020204030204" pitchFamily="34" charset="0"/>
                <a:cs typeface="Calibri" panose="020F0502020204030204" pitchFamily="34" charset="0"/>
              </a:rPr>
              <a:t> boxes to show where the </a:t>
            </a:r>
            <a:r>
              <a:rPr lang="en-GB" altLang="en-US" sz="2800" b="1" dirty="0">
                <a:latin typeface="Calibri" panose="020F0502020204030204" pitchFamily="34" charset="0"/>
                <a:cs typeface="Calibri" panose="020F0502020204030204" pitchFamily="34" charset="0"/>
              </a:rPr>
              <a:t>inverted commas </a:t>
            </a:r>
            <a:r>
              <a:rPr lang="en-GB" altLang="en-US" sz="2800" dirty="0">
                <a:latin typeface="Calibri" panose="020F0502020204030204" pitchFamily="34" charset="0"/>
                <a:cs typeface="Calibri" panose="020F0502020204030204" pitchFamily="34" charset="0"/>
              </a:rPr>
              <a:t>should be placed.</a:t>
            </a:r>
          </a:p>
        </p:txBody>
      </p:sp>
      <p:sp>
        <p:nvSpPr>
          <p:cNvPr id="11" name="AutoShape 8"/>
          <p:cNvSpPr>
            <a:spLocks noChangeArrowheads="1"/>
          </p:cNvSpPr>
          <p:nvPr/>
        </p:nvSpPr>
        <p:spPr bwMode="auto">
          <a:xfrm>
            <a:off x="948401" y="4230985"/>
            <a:ext cx="8110255" cy="646986"/>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dirty="0">
                <a:latin typeface="Calibri" panose="020F0502020204030204" pitchFamily="34" charset="0"/>
                <a:cs typeface="Calibri" panose="020F0502020204030204" pitchFamily="34" charset="0"/>
              </a:rPr>
              <a:t>Leah  and  </a:t>
            </a:r>
            <a:r>
              <a:rPr lang="en-GB" altLang="en-US" dirty="0" err="1">
                <a:latin typeface="Calibri" panose="020F0502020204030204" pitchFamily="34" charset="0"/>
                <a:cs typeface="Calibri" panose="020F0502020204030204" pitchFamily="34" charset="0"/>
              </a:rPr>
              <a:t>Milon</a:t>
            </a:r>
            <a:r>
              <a:rPr lang="en-GB" altLang="en-US" dirty="0">
                <a:latin typeface="Calibri" panose="020F0502020204030204" pitchFamily="34" charset="0"/>
                <a:cs typeface="Calibri" panose="020F0502020204030204" pitchFamily="34" charset="0"/>
              </a:rPr>
              <a:t>  shouted ,  Good  luck  Anya !</a:t>
            </a: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3" y="3138816"/>
            <a:ext cx="1908241" cy="283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665537" y="4751746"/>
            <a:ext cx="869906" cy="945971"/>
            <a:chOff x="948401" y="4503170"/>
            <a:chExt cx="869906" cy="945971"/>
          </a:xfrm>
        </p:grpSpPr>
        <p:sp>
          <p:nvSpPr>
            <p:cNvPr id="16" name="Up Arrow 15"/>
            <p:cNvSpPr/>
            <p:nvPr/>
          </p:nvSpPr>
          <p:spPr>
            <a:xfrm>
              <a:off x="1187414" y="4503170"/>
              <a:ext cx="391881" cy="447832"/>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utoShape 8">
              <a:extLst>
                <a:ext uri="{FF2B5EF4-FFF2-40B4-BE49-F238E27FC236}">
                  <a16:creationId xmlns:a16="http://schemas.microsoft.com/office/drawing/2014/main" id="{9EB6A2A7-D997-4D20-8AC6-D7CF72018109}"/>
                </a:ext>
              </a:extLst>
            </p:cNvPr>
            <p:cNvSpPr>
              <a:spLocks noChangeArrowheads="1"/>
            </p:cNvSpPr>
            <p:nvPr/>
          </p:nvSpPr>
          <p:spPr bwMode="auto">
            <a:xfrm>
              <a:off x="948401" y="4921337"/>
              <a:ext cx="869906" cy="527804"/>
            </a:xfrm>
            <a:prstGeom prst="roundRect">
              <a:avLst>
                <a:gd name="adj" fmla="val 16667"/>
              </a:avLst>
            </a:prstGeom>
            <a:solidFill>
              <a:schemeClr val="accent4">
                <a:lumMod val="20000"/>
                <a:lumOff val="8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A</a:t>
              </a:r>
              <a:endParaRPr lang="en-GB" altLang="en-US" sz="2500" b="1" i="1" dirty="0">
                <a:latin typeface="Calibri" panose="020F0502020204030204" pitchFamily="34" charset="0"/>
                <a:cs typeface="Calibri" panose="020F0502020204030204" pitchFamily="34" charset="0"/>
              </a:endParaRPr>
            </a:p>
          </p:txBody>
        </p:sp>
      </p:grpSp>
      <p:grpSp>
        <p:nvGrpSpPr>
          <p:cNvPr id="21" name="Group 20"/>
          <p:cNvGrpSpPr/>
          <p:nvPr/>
        </p:nvGrpSpPr>
        <p:grpSpPr>
          <a:xfrm>
            <a:off x="5361675" y="4751746"/>
            <a:ext cx="869906" cy="945971"/>
            <a:chOff x="5046958" y="4503170"/>
            <a:chExt cx="869906" cy="945971"/>
          </a:xfrm>
        </p:grpSpPr>
        <p:sp>
          <p:nvSpPr>
            <p:cNvPr id="22" name="Up Arrow 21"/>
            <p:cNvSpPr/>
            <p:nvPr/>
          </p:nvSpPr>
          <p:spPr>
            <a:xfrm>
              <a:off x="5285971" y="4503170"/>
              <a:ext cx="391881" cy="447832"/>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utoShape 8">
              <a:extLst>
                <a:ext uri="{FF2B5EF4-FFF2-40B4-BE49-F238E27FC236}">
                  <a16:creationId xmlns:a16="http://schemas.microsoft.com/office/drawing/2014/main" id="{9EB6A2A7-D997-4D20-8AC6-D7CF72018109}"/>
                </a:ext>
              </a:extLst>
            </p:cNvPr>
            <p:cNvSpPr>
              <a:spLocks noChangeArrowheads="1"/>
            </p:cNvSpPr>
            <p:nvPr/>
          </p:nvSpPr>
          <p:spPr bwMode="auto">
            <a:xfrm>
              <a:off x="5046958" y="4921337"/>
              <a:ext cx="869906" cy="527804"/>
            </a:xfrm>
            <a:prstGeom prst="roundRect">
              <a:avLst>
                <a:gd name="adj" fmla="val 16667"/>
              </a:avLst>
            </a:prstGeom>
            <a:solidFill>
              <a:schemeClr val="accent4">
                <a:lumMod val="20000"/>
                <a:lumOff val="8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C</a:t>
              </a:r>
              <a:endParaRPr lang="en-GB" altLang="en-US" sz="2500" b="1" i="1" dirty="0">
                <a:latin typeface="Calibri" panose="020F0502020204030204" pitchFamily="34" charset="0"/>
                <a:cs typeface="Calibri" panose="020F0502020204030204" pitchFamily="34" charset="0"/>
              </a:endParaRPr>
            </a:p>
          </p:txBody>
        </p:sp>
      </p:grpSp>
      <p:grpSp>
        <p:nvGrpSpPr>
          <p:cNvPr id="24" name="Group 23"/>
          <p:cNvGrpSpPr/>
          <p:nvPr/>
        </p:nvGrpSpPr>
        <p:grpSpPr>
          <a:xfrm rot="10800000">
            <a:off x="3579164" y="3389045"/>
            <a:ext cx="869906" cy="945971"/>
            <a:chOff x="5046958" y="4503170"/>
            <a:chExt cx="869906" cy="945971"/>
          </a:xfrm>
        </p:grpSpPr>
        <p:sp>
          <p:nvSpPr>
            <p:cNvPr id="25" name="Up Arrow 24"/>
            <p:cNvSpPr/>
            <p:nvPr/>
          </p:nvSpPr>
          <p:spPr>
            <a:xfrm>
              <a:off x="5285971" y="4503170"/>
              <a:ext cx="391881" cy="447832"/>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26" name="AutoShape 8">
              <a:extLst>
                <a:ext uri="{FF2B5EF4-FFF2-40B4-BE49-F238E27FC236}">
                  <a16:creationId xmlns:a16="http://schemas.microsoft.com/office/drawing/2014/main" id="{9EB6A2A7-D997-4D20-8AC6-D7CF72018109}"/>
                </a:ext>
              </a:extLst>
            </p:cNvPr>
            <p:cNvSpPr>
              <a:spLocks noChangeArrowheads="1"/>
            </p:cNvSpPr>
            <p:nvPr/>
          </p:nvSpPr>
          <p:spPr bwMode="auto">
            <a:xfrm rot="10800000">
              <a:off x="5046958" y="4921337"/>
              <a:ext cx="869906" cy="527804"/>
            </a:xfrm>
            <a:prstGeom prst="roundRect">
              <a:avLst>
                <a:gd name="adj" fmla="val 16667"/>
              </a:avLst>
            </a:prstGeom>
            <a:solidFill>
              <a:schemeClr val="accent4">
                <a:lumMod val="20000"/>
                <a:lumOff val="8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B</a:t>
              </a:r>
              <a:endParaRPr lang="en-GB" altLang="en-US" sz="2500" b="1" i="1" dirty="0">
                <a:latin typeface="Calibri" panose="020F0502020204030204" pitchFamily="34" charset="0"/>
                <a:cs typeface="Calibri" panose="020F0502020204030204" pitchFamily="34" charset="0"/>
              </a:endParaRPr>
            </a:p>
          </p:txBody>
        </p:sp>
      </p:grpSp>
      <p:grpSp>
        <p:nvGrpSpPr>
          <p:cNvPr id="27" name="Group 26"/>
          <p:cNvGrpSpPr/>
          <p:nvPr/>
        </p:nvGrpSpPr>
        <p:grpSpPr>
          <a:xfrm rot="10800000">
            <a:off x="7217124" y="3389045"/>
            <a:ext cx="869906" cy="945971"/>
            <a:chOff x="5046958" y="4503170"/>
            <a:chExt cx="869906" cy="945971"/>
          </a:xfrm>
        </p:grpSpPr>
        <p:sp>
          <p:nvSpPr>
            <p:cNvPr id="28" name="Up Arrow 27"/>
            <p:cNvSpPr/>
            <p:nvPr/>
          </p:nvSpPr>
          <p:spPr>
            <a:xfrm>
              <a:off x="5285971" y="4503170"/>
              <a:ext cx="391881" cy="447832"/>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29" name="AutoShape 8">
              <a:extLst>
                <a:ext uri="{FF2B5EF4-FFF2-40B4-BE49-F238E27FC236}">
                  <a16:creationId xmlns:a16="http://schemas.microsoft.com/office/drawing/2014/main" id="{9EB6A2A7-D997-4D20-8AC6-D7CF72018109}"/>
                </a:ext>
              </a:extLst>
            </p:cNvPr>
            <p:cNvSpPr>
              <a:spLocks noChangeArrowheads="1"/>
            </p:cNvSpPr>
            <p:nvPr/>
          </p:nvSpPr>
          <p:spPr bwMode="auto">
            <a:xfrm rot="10800000">
              <a:off x="5046958" y="4921337"/>
              <a:ext cx="869906" cy="527804"/>
            </a:xfrm>
            <a:prstGeom prst="roundRect">
              <a:avLst>
                <a:gd name="adj" fmla="val 16667"/>
              </a:avLst>
            </a:prstGeom>
            <a:solidFill>
              <a:schemeClr val="accent4">
                <a:lumMod val="20000"/>
                <a:lumOff val="8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D</a:t>
              </a:r>
              <a:endParaRPr lang="en-GB" altLang="en-US" sz="2500" b="1" i="1" dirty="0">
                <a:latin typeface="Calibri" panose="020F0502020204030204" pitchFamily="34" charset="0"/>
                <a:cs typeface="Calibri" panose="020F0502020204030204" pitchFamily="34" charset="0"/>
              </a:endParaRPr>
            </a:p>
          </p:txBody>
        </p:sp>
      </p:grpSp>
      <p:grpSp>
        <p:nvGrpSpPr>
          <p:cNvPr id="30" name="Group 29"/>
          <p:cNvGrpSpPr/>
          <p:nvPr/>
        </p:nvGrpSpPr>
        <p:grpSpPr>
          <a:xfrm>
            <a:off x="8484052" y="4748787"/>
            <a:ext cx="869906" cy="945971"/>
            <a:chOff x="5046958" y="4503170"/>
            <a:chExt cx="869906" cy="945971"/>
          </a:xfrm>
        </p:grpSpPr>
        <p:sp>
          <p:nvSpPr>
            <p:cNvPr id="31" name="Up Arrow 30"/>
            <p:cNvSpPr/>
            <p:nvPr/>
          </p:nvSpPr>
          <p:spPr>
            <a:xfrm>
              <a:off x="5285971" y="4503170"/>
              <a:ext cx="391881" cy="447832"/>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utoShape 8">
              <a:extLst>
                <a:ext uri="{FF2B5EF4-FFF2-40B4-BE49-F238E27FC236}">
                  <a16:creationId xmlns:a16="http://schemas.microsoft.com/office/drawing/2014/main" id="{9EB6A2A7-D997-4D20-8AC6-D7CF72018109}"/>
                </a:ext>
              </a:extLst>
            </p:cNvPr>
            <p:cNvSpPr>
              <a:spLocks noChangeArrowheads="1"/>
            </p:cNvSpPr>
            <p:nvPr/>
          </p:nvSpPr>
          <p:spPr bwMode="auto">
            <a:xfrm>
              <a:off x="5046958" y="4921337"/>
              <a:ext cx="869906" cy="527804"/>
            </a:xfrm>
            <a:prstGeom prst="roundRect">
              <a:avLst>
                <a:gd name="adj" fmla="val 16667"/>
              </a:avLst>
            </a:prstGeom>
            <a:solidFill>
              <a:schemeClr val="accent4">
                <a:lumMod val="20000"/>
                <a:lumOff val="8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E</a:t>
              </a:r>
              <a:endParaRPr lang="en-GB" altLang="en-US" sz="2500" b="1" i="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43617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How did you do?</a:t>
            </a:r>
            <a:endParaRPr lang="en-US" altLang="en-US" sz="4000" b="1" dirty="0"/>
          </a:p>
        </p:txBody>
      </p:sp>
      <p:sp>
        <p:nvSpPr>
          <p:cNvPr id="10" name="AutoShape 8">
            <a:extLst>
              <a:ext uri="{FF2B5EF4-FFF2-40B4-BE49-F238E27FC236}">
                <a16:creationId xmlns:a16="http://schemas.microsoft.com/office/drawing/2014/main" id="{430619D9-4AD0-4E93-9AAD-232631BDECC1}"/>
              </a:ext>
            </a:extLst>
          </p:cNvPr>
          <p:cNvSpPr>
            <a:spLocks noChangeArrowheads="1"/>
          </p:cNvSpPr>
          <p:nvPr/>
        </p:nvSpPr>
        <p:spPr bwMode="auto">
          <a:xfrm>
            <a:off x="231810" y="1945150"/>
            <a:ext cx="11572263" cy="578882"/>
          </a:xfrm>
          <a:prstGeom prst="roundRect">
            <a:avLst>
              <a:gd name="adj" fmla="val 16667"/>
            </a:avLst>
          </a:prstGeom>
          <a:solidFill>
            <a:schemeClr val="accent5">
              <a:lumMod val="40000"/>
              <a:lumOff val="6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Tick </a:t>
            </a:r>
            <a:r>
              <a:rPr lang="en-GB" altLang="en-US" sz="2800" b="1" dirty="0">
                <a:latin typeface="Calibri" panose="020F0502020204030204" pitchFamily="34" charset="0"/>
                <a:cs typeface="Calibri" panose="020F0502020204030204" pitchFamily="34" charset="0"/>
              </a:rPr>
              <a:t>two</a:t>
            </a:r>
            <a:r>
              <a:rPr lang="en-GB" altLang="en-US" sz="2800" dirty="0">
                <a:latin typeface="Calibri" panose="020F0502020204030204" pitchFamily="34" charset="0"/>
                <a:cs typeface="Calibri" panose="020F0502020204030204" pitchFamily="34" charset="0"/>
              </a:rPr>
              <a:t> boxes to show where the </a:t>
            </a:r>
            <a:r>
              <a:rPr lang="en-GB" altLang="en-US" sz="2800" b="1" dirty="0">
                <a:latin typeface="Calibri" panose="020F0502020204030204" pitchFamily="34" charset="0"/>
                <a:cs typeface="Calibri" panose="020F0502020204030204" pitchFamily="34" charset="0"/>
              </a:rPr>
              <a:t>inverted commas </a:t>
            </a:r>
            <a:r>
              <a:rPr lang="en-GB" altLang="en-US" sz="2800" dirty="0">
                <a:latin typeface="Calibri" panose="020F0502020204030204" pitchFamily="34" charset="0"/>
                <a:cs typeface="Calibri" panose="020F0502020204030204" pitchFamily="34" charset="0"/>
              </a:rPr>
              <a:t>should be placed.</a:t>
            </a:r>
          </a:p>
        </p:txBody>
      </p:sp>
      <p:sp>
        <p:nvSpPr>
          <p:cNvPr id="11" name="AutoShape 8"/>
          <p:cNvSpPr>
            <a:spLocks noChangeArrowheads="1"/>
          </p:cNvSpPr>
          <p:nvPr/>
        </p:nvSpPr>
        <p:spPr bwMode="auto">
          <a:xfrm>
            <a:off x="948401" y="4230985"/>
            <a:ext cx="8110255" cy="646986"/>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dirty="0">
                <a:latin typeface="Calibri" panose="020F0502020204030204" pitchFamily="34" charset="0"/>
                <a:cs typeface="Calibri" panose="020F0502020204030204" pitchFamily="34" charset="0"/>
              </a:rPr>
              <a:t>Leah  and  </a:t>
            </a:r>
            <a:r>
              <a:rPr lang="en-GB" altLang="en-US" dirty="0" err="1">
                <a:latin typeface="Calibri" panose="020F0502020204030204" pitchFamily="34" charset="0"/>
                <a:cs typeface="Calibri" panose="020F0502020204030204" pitchFamily="34" charset="0"/>
              </a:rPr>
              <a:t>Milon</a:t>
            </a:r>
            <a:r>
              <a:rPr lang="en-GB" altLang="en-US" dirty="0">
                <a:latin typeface="Calibri" panose="020F0502020204030204" pitchFamily="34" charset="0"/>
                <a:cs typeface="Calibri" panose="020F0502020204030204" pitchFamily="34" charset="0"/>
              </a:rPr>
              <a:t>  shouted ,  Good  luck  Anya !</a:t>
            </a:r>
          </a:p>
        </p:txBody>
      </p:sp>
      <p:grpSp>
        <p:nvGrpSpPr>
          <p:cNvPr id="14" name="Group 13"/>
          <p:cNvGrpSpPr/>
          <p:nvPr/>
        </p:nvGrpSpPr>
        <p:grpSpPr>
          <a:xfrm>
            <a:off x="665537" y="4751746"/>
            <a:ext cx="869906" cy="945971"/>
            <a:chOff x="948401" y="4503170"/>
            <a:chExt cx="869906" cy="945971"/>
          </a:xfrm>
        </p:grpSpPr>
        <p:sp>
          <p:nvSpPr>
            <p:cNvPr id="16" name="Up Arrow 15"/>
            <p:cNvSpPr/>
            <p:nvPr/>
          </p:nvSpPr>
          <p:spPr>
            <a:xfrm>
              <a:off x="1187414" y="4503170"/>
              <a:ext cx="391881" cy="447832"/>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utoShape 8">
              <a:extLst>
                <a:ext uri="{FF2B5EF4-FFF2-40B4-BE49-F238E27FC236}">
                  <a16:creationId xmlns:a16="http://schemas.microsoft.com/office/drawing/2014/main" id="{9EB6A2A7-D997-4D20-8AC6-D7CF72018109}"/>
                </a:ext>
              </a:extLst>
            </p:cNvPr>
            <p:cNvSpPr>
              <a:spLocks noChangeArrowheads="1"/>
            </p:cNvSpPr>
            <p:nvPr/>
          </p:nvSpPr>
          <p:spPr bwMode="auto">
            <a:xfrm>
              <a:off x="948401" y="4921337"/>
              <a:ext cx="869906" cy="527804"/>
            </a:xfrm>
            <a:prstGeom prst="roundRect">
              <a:avLst>
                <a:gd name="adj" fmla="val 16667"/>
              </a:avLst>
            </a:prstGeom>
            <a:solidFill>
              <a:schemeClr val="accent4">
                <a:lumMod val="20000"/>
                <a:lumOff val="8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A</a:t>
              </a:r>
              <a:endParaRPr lang="en-GB" altLang="en-US" sz="2500" b="1" i="1" dirty="0">
                <a:latin typeface="Calibri" panose="020F0502020204030204" pitchFamily="34" charset="0"/>
                <a:cs typeface="Calibri" panose="020F0502020204030204" pitchFamily="34" charset="0"/>
              </a:endParaRPr>
            </a:p>
          </p:txBody>
        </p:sp>
      </p:grpSp>
      <p:grpSp>
        <p:nvGrpSpPr>
          <p:cNvPr id="21" name="Group 20"/>
          <p:cNvGrpSpPr/>
          <p:nvPr/>
        </p:nvGrpSpPr>
        <p:grpSpPr>
          <a:xfrm>
            <a:off x="5360857" y="4748104"/>
            <a:ext cx="869906" cy="945971"/>
            <a:chOff x="5046958" y="4503170"/>
            <a:chExt cx="869906" cy="945971"/>
          </a:xfrm>
        </p:grpSpPr>
        <p:sp>
          <p:nvSpPr>
            <p:cNvPr id="22" name="Up Arrow 21"/>
            <p:cNvSpPr/>
            <p:nvPr/>
          </p:nvSpPr>
          <p:spPr>
            <a:xfrm>
              <a:off x="5285971" y="4503170"/>
              <a:ext cx="391881" cy="447832"/>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utoShape 8">
              <a:extLst>
                <a:ext uri="{FF2B5EF4-FFF2-40B4-BE49-F238E27FC236}">
                  <a16:creationId xmlns:a16="http://schemas.microsoft.com/office/drawing/2014/main" id="{9EB6A2A7-D997-4D20-8AC6-D7CF72018109}"/>
                </a:ext>
              </a:extLst>
            </p:cNvPr>
            <p:cNvSpPr>
              <a:spLocks noChangeArrowheads="1"/>
            </p:cNvSpPr>
            <p:nvPr/>
          </p:nvSpPr>
          <p:spPr bwMode="auto">
            <a:xfrm>
              <a:off x="5046958" y="4921337"/>
              <a:ext cx="869906" cy="527804"/>
            </a:xfrm>
            <a:prstGeom prst="roundRect">
              <a:avLst>
                <a:gd name="adj" fmla="val 16667"/>
              </a:avLst>
            </a:prstGeom>
            <a:solidFill>
              <a:schemeClr val="accent4">
                <a:lumMod val="20000"/>
                <a:lumOff val="8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endParaRPr lang="en-GB" altLang="en-US" sz="2500" b="1" i="1" dirty="0">
                <a:latin typeface="Calibri" panose="020F0502020204030204" pitchFamily="34" charset="0"/>
                <a:cs typeface="Calibri" panose="020F0502020204030204" pitchFamily="34" charset="0"/>
              </a:endParaRPr>
            </a:p>
          </p:txBody>
        </p:sp>
      </p:grpSp>
      <p:grpSp>
        <p:nvGrpSpPr>
          <p:cNvPr id="24" name="Group 23"/>
          <p:cNvGrpSpPr/>
          <p:nvPr/>
        </p:nvGrpSpPr>
        <p:grpSpPr>
          <a:xfrm rot="10800000">
            <a:off x="3579164" y="3389045"/>
            <a:ext cx="869906" cy="945971"/>
            <a:chOff x="5046958" y="4503170"/>
            <a:chExt cx="869906" cy="945971"/>
          </a:xfrm>
        </p:grpSpPr>
        <p:sp>
          <p:nvSpPr>
            <p:cNvPr id="25" name="Up Arrow 24"/>
            <p:cNvSpPr/>
            <p:nvPr/>
          </p:nvSpPr>
          <p:spPr>
            <a:xfrm>
              <a:off x="5285971" y="4503170"/>
              <a:ext cx="391881" cy="447832"/>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26" name="AutoShape 8">
              <a:extLst>
                <a:ext uri="{FF2B5EF4-FFF2-40B4-BE49-F238E27FC236}">
                  <a16:creationId xmlns:a16="http://schemas.microsoft.com/office/drawing/2014/main" id="{9EB6A2A7-D997-4D20-8AC6-D7CF72018109}"/>
                </a:ext>
              </a:extLst>
            </p:cNvPr>
            <p:cNvSpPr>
              <a:spLocks noChangeArrowheads="1"/>
            </p:cNvSpPr>
            <p:nvPr/>
          </p:nvSpPr>
          <p:spPr bwMode="auto">
            <a:xfrm rot="10800000">
              <a:off x="5046958" y="4921337"/>
              <a:ext cx="869906" cy="527804"/>
            </a:xfrm>
            <a:prstGeom prst="roundRect">
              <a:avLst>
                <a:gd name="adj" fmla="val 16667"/>
              </a:avLst>
            </a:prstGeom>
            <a:solidFill>
              <a:schemeClr val="accent4">
                <a:lumMod val="20000"/>
                <a:lumOff val="8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B</a:t>
              </a:r>
              <a:endParaRPr lang="en-GB" altLang="en-US" sz="2500" b="1" i="1" dirty="0">
                <a:latin typeface="Calibri" panose="020F0502020204030204" pitchFamily="34" charset="0"/>
                <a:cs typeface="Calibri" panose="020F0502020204030204" pitchFamily="34" charset="0"/>
              </a:endParaRPr>
            </a:p>
          </p:txBody>
        </p:sp>
      </p:grpSp>
      <p:grpSp>
        <p:nvGrpSpPr>
          <p:cNvPr id="27" name="Group 26"/>
          <p:cNvGrpSpPr/>
          <p:nvPr/>
        </p:nvGrpSpPr>
        <p:grpSpPr>
          <a:xfrm rot="10800000">
            <a:off x="7217124" y="3389045"/>
            <a:ext cx="869906" cy="945971"/>
            <a:chOff x="5046958" y="4503170"/>
            <a:chExt cx="869906" cy="945971"/>
          </a:xfrm>
        </p:grpSpPr>
        <p:sp>
          <p:nvSpPr>
            <p:cNvPr id="28" name="Up Arrow 27"/>
            <p:cNvSpPr/>
            <p:nvPr/>
          </p:nvSpPr>
          <p:spPr>
            <a:xfrm>
              <a:off x="5285971" y="4503170"/>
              <a:ext cx="391881" cy="447832"/>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29" name="AutoShape 8">
              <a:extLst>
                <a:ext uri="{FF2B5EF4-FFF2-40B4-BE49-F238E27FC236}">
                  <a16:creationId xmlns:a16="http://schemas.microsoft.com/office/drawing/2014/main" id="{9EB6A2A7-D997-4D20-8AC6-D7CF72018109}"/>
                </a:ext>
              </a:extLst>
            </p:cNvPr>
            <p:cNvSpPr>
              <a:spLocks noChangeArrowheads="1"/>
            </p:cNvSpPr>
            <p:nvPr/>
          </p:nvSpPr>
          <p:spPr bwMode="auto">
            <a:xfrm rot="10800000">
              <a:off x="5046958" y="4921337"/>
              <a:ext cx="869906" cy="527804"/>
            </a:xfrm>
            <a:prstGeom prst="roundRect">
              <a:avLst>
                <a:gd name="adj" fmla="val 16667"/>
              </a:avLst>
            </a:prstGeom>
            <a:solidFill>
              <a:schemeClr val="accent4">
                <a:lumMod val="20000"/>
                <a:lumOff val="8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500" b="1" dirty="0">
                  <a:latin typeface="Calibri" panose="020F0502020204030204" pitchFamily="34" charset="0"/>
                  <a:cs typeface="Calibri" panose="020F0502020204030204" pitchFamily="34" charset="0"/>
                </a:rPr>
                <a:t>D</a:t>
              </a:r>
              <a:endParaRPr lang="en-GB" altLang="en-US" sz="2500" b="1" i="1" dirty="0">
                <a:latin typeface="Calibri" panose="020F0502020204030204" pitchFamily="34" charset="0"/>
                <a:cs typeface="Calibri" panose="020F0502020204030204" pitchFamily="34" charset="0"/>
              </a:endParaRPr>
            </a:p>
          </p:txBody>
        </p:sp>
      </p:grpSp>
      <p:grpSp>
        <p:nvGrpSpPr>
          <p:cNvPr id="30" name="Group 29"/>
          <p:cNvGrpSpPr/>
          <p:nvPr/>
        </p:nvGrpSpPr>
        <p:grpSpPr>
          <a:xfrm>
            <a:off x="8484052" y="4748787"/>
            <a:ext cx="869906" cy="945971"/>
            <a:chOff x="5046958" y="4503170"/>
            <a:chExt cx="869906" cy="945971"/>
          </a:xfrm>
        </p:grpSpPr>
        <p:sp>
          <p:nvSpPr>
            <p:cNvPr id="31" name="Up Arrow 30"/>
            <p:cNvSpPr/>
            <p:nvPr/>
          </p:nvSpPr>
          <p:spPr>
            <a:xfrm>
              <a:off x="5285971" y="4503170"/>
              <a:ext cx="391881" cy="447832"/>
            </a:xfrm>
            <a:prstGeom prst="upArrow">
              <a:avLst/>
            </a:prstGeom>
            <a:solidFill>
              <a:schemeClr val="accent2">
                <a:lumMod val="60000"/>
                <a:lumOff val="4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utoShape 8">
              <a:extLst>
                <a:ext uri="{FF2B5EF4-FFF2-40B4-BE49-F238E27FC236}">
                  <a16:creationId xmlns:a16="http://schemas.microsoft.com/office/drawing/2014/main" id="{9EB6A2A7-D997-4D20-8AC6-D7CF72018109}"/>
                </a:ext>
              </a:extLst>
            </p:cNvPr>
            <p:cNvSpPr>
              <a:spLocks noChangeArrowheads="1"/>
            </p:cNvSpPr>
            <p:nvPr/>
          </p:nvSpPr>
          <p:spPr bwMode="auto">
            <a:xfrm>
              <a:off x="5046958" y="4921337"/>
              <a:ext cx="869906" cy="527804"/>
            </a:xfrm>
            <a:prstGeom prst="roundRect">
              <a:avLst>
                <a:gd name="adj" fmla="val 16667"/>
              </a:avLst>
            </a:prstGeom>
            <a:solidFill>
              <a:schemeClr val="accent4">
                <a:lumMod val="20000"/>
                <a:lumOff val="8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endParaRPr lang="en-GB" altLang="en-US" sz="2500" b="1" i="1" dirty="0">
                <a:latin typeface="Calibri" panose="020F0502020204030204" pitchFamily="34" charset="0"/>
                <a:cs typeface="Calibri" panose="020F0502020204030204" pitchFamily="34" charset="0"/>
              </a:endParaRPr>
            </a:p>
          </p:txBody>
        </p:sp>
      </p:grpSp>
      <p:pic>
        <p:nvPicPr>
          <p:cNvPr id="3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7391" y="3589361"/>
            <a:ext cx="2159485" cy="193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5544" y="5172282"/>
            <a:ext cx="587957" cy="52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1314" y="5172282"/>
            <a:ext cx="587957" cy="52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942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Reflection</a:t>
            </a:r>
            <a:endParaRPr lang="en-US" altLang="en-US" sz="4000" b="1"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AutoShape 8">
            <a:extLst>
              <a:ext uri="{FF2B5EF4-FFF2-40B4-BE49-F238E27FC236}">
                <a16:creationId xmlns:a16="http://schemas.microsoft.com/office/drawing/2014/main" id="{9EB6A2A7-D997-4D20-8AC6-D7CF72018109}"/>
              </a:ext>
            </a:extLst>
          </p:cNvPr>
          <p:cNvSpPr>
            <a:spLocks noChangeArrowheads="1"/>
          </p:cNvSpPr>
          <p:nvPr/>
        </p:nvSpPr>
        <p:spPr bwMode="auto">
          <a:xfrm>
            <a:off x="2433744" y="1920234"/>
            <a:ext cx="7404226" cy="1055608"/>
          </a:xfrm>
          <a:prstGeom prst="roundRect">
            <a:avLst>
              <a:gd name="adj" fmla="val 16667"/>
            </a:avLst>
          </a:prstGeom>
          <a:solidFill>
            <a:schemeClr val="accent5">
              <a:lumMod val="40000"/>
              <a:lumOff val="60000"/>
            </a:schemeClr>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altLang="en-US" sz="2800" dirty="0">
                <a:latin typeface="+mn-lt"/>
              </a:rPr>
              <a:t>Remember to use these tips to help you use </a:t>
            </a:r>
            <a:r>
              <a:rPr lang="en-GB" altLang="en-US" sz="2800" b="1" dirty="0">
                <a:latin typeface="+mn-lt"/>
              </a:rPr>
              <a:t>inverted commas </a:t>
            </a:r>
            <a:r>
              <a:rPr lang="en-GB" altLang="en-US" sz="2800" dirty="0">
                <a:latin typeface="+mn-lt"/>
              </a:rPr>
              <a:t>correctly.</a:t>
            </a:r>
          </a:p>
        </p:txBody>
      </p:sp>
      <p:sp>
        <p:nvSpPr>
          <p:cNvPr id="10" name="AutoShape 8"/>
          <p:cNvSpPr>
            <a:spLocks noChangeArrowheads="1"/>
          </p:cNvSpPr>
          <p:nvPr/>
        </p:nvSpPr>
        <p:spPr bwMode="auto">
          <a:xfrm>
            <a:off x="962931" y="3771932"/>
            <a:ext cx="10345852" cy="1770698"/>
          </a:xfrm>
          <a:prstGeom prst="roundRect">
            <a:avLst>
              <a:gd name="adj" fmla="val 16667"/>
            </a:avLst>
          </a:prstGeom>
          <a:solidFill>
            <a:schemeClr val="accent6">
              <a:lumMod val="40000"/>
              <a:lumOff val="60000"/>
            </a:schemeClr>
          </a:solidFill>
          <a:ln w="9525">
            <a:solidFill>
              <a:schemeClr val="accent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spcBef>
                <a:spcPct val="50000"/>
              </a:spcBef>
              <a:defRPr/>
            </a:pPr>
            <a:r>
              <a:rPr lang="en-GB" altLang="en-US" sz="2800" dirty="0">
                <a:latin typeface="Calibri" panose="020F0502020204030204" pitchFamily="34" charset="0"/>
                <a:cs typeface="Calibri" panose="020F0502020204030204" pitchFamily="34" charset="0"/>
              </a:rPr>
              <a:t>Use </a:t>
            </a:r>
            <a:r>
              <a:rPr lang="en-GB" altLang="en-US" sz="2800" b="1" dirty="0">
                <a:latin typeface="Calibri" panose="020F0502020204030204" pitchFamily="34" charset="0"/>
                <a:cs typeface="Calibri" panose="020F0502020204030204" pitchFamily="34" charset="0"/>
              </a:rPr>
              <a:t>inverted commas </a:t>
            </a:r>
            <a:r>
              <a:rPr lang="en-GB" altLang="en-US" sz="2800" dirty="0">
                <a:latin typeface="Calibri" panose="020F0502020204030204" pitchFamily="34" charset="0"/>
                <a:cs typeface="Calibri" panose="020F0502020204030204" pitchFamily="34" charset="0"/>
              </a:rPr>
              <a:t>around what the </a:t>
            </a:r>
            <a:r>
              <a:rPr lang="en-GB" altLang="en-US" sz="2800" b="1" dirty="0">
                <a:latin typeface="Calibri" panose="020F0502020204030204" pitchFamily="34" charset="0"/>
                <a:cs typeface="Calibri" panose="020F0502020204030204" pitchFamily="34" charset="0"/>
              </a:rPr>
              <a:t>character actually says</a:t>
            </a:r>
            <a:r>
              <a:rPr lang="en-GB" altLang="en-US" sz="2800" dirty="0">
                <a:latin typeface="Calibri" panose="020F0502020204030204" pitchFamily="34" charset="0"/>
                <a:cs typeface="Calibri" panose="020F0502020204030204" pitchFamily="34" charset="0"/>
              </a:rPr>
              <a:t>.</a:t>
            </a:r>
          </a:p>
          <a:p>
            <a:pPr marL="457200" indent="-457200">
              <a:spcBef>
                <a:spcPct val="50000"/>
              </a:spcBef>
              <a:defRPr/>
            </a:pPr>
            <a:r>
              <a:rPr lang="en-GB" altLang="en-US" sz="2800" b="1" dirty="0">
                <a:latin typeface="Calibri" panose="020F0502020204030204" pitchFamily="34" charset="0"/>
                <a:cs typeface="Calibri" panose="020F0502020204030204" pitchFamily="34" charset="0"/>
              </a:rPr>
              <a:t>Inverted commas </a:t>
            </a:r>
            <a:r>
              <a:rPr lang="en-GB" altLang="en-US" sz="2800" dirty="0">
                <a:latin typeface="Calibri" panose="020F0502020204030204" pitchFamily="34" charset="0"/>
                <a:cs typeface="Calibri" panose="020F0502020204030204" pitchFamily="34" charset="0"/>
              </a:rPr>
              <a:t>are always placed </a:t>
            </a:r>
            <a:r>
              <a:rPr lang="en-GB" altLang="en-US" sz="2800" u="sng" dirty="0">
                <a:latin typeface="Calibri" panose="020F0502020204030204" pitchFamily="34" charset="0"/>
                <a:cs typeface="Calibri" panose="020F0502020204030204" pitchFamily="34" charset="0"/>
              </a:rPr>
              <a:t>before</a:t>
            </a:r>
            <a:r>
              <a:rPr lang="en-GB" altLang="en-US" sz="2800" dirty="0">
                <a:latin typeface="Calibri" panose="020F0502020204030204" pitchFamily="34" charset="0"/>
                <a:cs typeface="Calibri" panose="020F0502020204030204" pitchFamily="34" charset="0"/>
              </a:rPr>
              <a:t> the </a:t>
            </a:r>
            <a:r>
              <a:rPr lang="en-GB" altLang="en-US" sz="2800" b="1" dirty="0">
                <a:latin typeface="Calibri" panose="020F0502020204030204" pitchFamily="34" charset="0"/>
                <a:cs typeface="Calibri" panose="020F0502020204030204" pitchFamily="34" charset="0"/>
              </a:rPr>
              <a:t>first word of the speech </a:t>
            </a:r>
            <a:r>
              <a:rPr lang="en-GB" altLang="en-US" sz="2800" dirty="0">
                <a:latin typeface="Calibri" panose="020F0502020204030204" pitchFamily="34" charset="0"/>
                <a:cs typeface="Calibri" panose="020F0502020204030204" pitchFamily="34" charset="0"/>
              </a:rPr>
              <a:t>and </a:t>
            </a:r>
            <a:r>
              <a:rPr lang="en-GB" altLang="en-US" sz="2800" u="sng" dirty="0">
                <a:latin typeface="Calibri" panose="020F0502020204030204" pitchFamily="34" charset="0"/>
                <a:cs typeface="Calibri" panose="020F0502020204030204" pitchFamily="34" charset="0"/>
              </a:rPr>
              <a:t>after</a:t>
            </a:r>
            <a:r>
              <a:rPr lang="en-GB" altLang="en-US" sz="2800" dirty="0">
                <a:latin typeface="Calibri" panose="020F0502020204030204" pitchFamily="34" charset="0"/>
                <a:cs typeface="Calibri" panose="020F0502020204030204" pitchFamily="34" charset="0"/>
              </a:rPr>
              <a:t> the </a:t>
            </a:r>
            <a:r>
              <a:rPr lang="en-GB" altLang="en-US" sz="2800" b="1" dirty="0">
                <a:latin typeface="Calibri" panose="020F0502020204030204" pitchFamily="34" charset="0"/>
                <a:cs typeface="Calibri" panose="020F0502020204030204" pitchFamily="34" charset="0"/>
              </a:rPr>
              <a:t>end punctuation of the speech</a:t>
            </a:r>
            <a:r>
              <a:rPr lang="en-GB" altLang="en-US" sz="2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1955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A1AA77-B609-20AE-A580-B53DF7C5618A}"/>
              </a:ext>
            </a:extLst>
          </p:cNvPr>
          <p:cNvSpPr txBox="1"/>
          <p:nvPr/>
        </p:nvSpPr>
        <p:spPr>
          <a:xfrm>
            <a:off x="2695" y="220819"/>
            <a:ext cx="56367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u="sng"/>
          </a:p>
          <a:p>
            <a:r>
              <a:rPr lang="en-US" sz="3200" u="sng"/>
              <a:t>Times table practice</a:t>
            </a:r>
          </a:p>
        </p:txBody>
      </p:sp>
      <p:sp>
        <p:nvSpPr>
          <p:cNvPr id="11" name="TextBox 10">
            <a:extLst>
              <a:ext uri="{FF2B5EF4-FFF2-40B4-BE49-F238E27FC236}">
                <a16:creationId xmlns:a16="http://schemas.microsoft.com/office/drawing/2014/main" id="{B4396562-9D80-4BE1-F00A-5643F6E4C84A}"/>
              </a:ext>
            </a:extLst>
          </p:cNvPr>
          <p:cNvSpPr txBox="1"/>
          <p:nvPr/>
        </p:nvSpPr>
        <p:spPr>
          <a:xfrm>
            <a:off x="-3053855" y="-371629"/>
            <a:ext cx="4908708"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3600" u="sng">
              <a:latin typeface="Comic Sans MS"/>
            </a:endParaRPr>
          </a:p>
          <a:p>
            <a:pPr algn="r"/>
            <a:r>
              <a:rPr lang="en-GB" sz="3200" u="sng" dirty="0">
                <a:latin typeface="Comic Sans MS"/>
              </a:rPr>
              <a:t>28.02.25</a:t>
            </a:r>
            <a:endParaRPr lang="en-GB" dirty="0"/>
          </a:p>
        </p:txBody>
      </p:sp>
      <p:pic>
        <p:nvPicPr>
          <p:cNvPr id="3" name="Picture 2" descr="A table of multiplication tables&#10;&#10;Description automatically generated">
            <a:extLst>
              <a:ext uri="{FF2B5EF4-FFF2-40B4-BE49-F238E27FC236}">
                <a16:creationId xmlns:a16="http://schemas.microsoft.com/office/drawing/2014/main" id="{003DE113-095E-4190-7C4B-B204BBBF5123}"/>
              </a:ext>
            </a:extLst>
          </p:cNvPr>
          <p:cNvPicPr>
            <a:picLocks noChangeAspect="1"/>
          </p:cNvPicPr>
          <p:nvPr/>
        </p:nvPicPr>
        <p:blipFill>
          <a:blip r:embed="rId2"/>
          <a:stretch>
            <a:fillRect/>
          </a:stretch>
        </p:blipFill>
        <p:spPr>
          <a:xfrm>
            <a:off x="5476667" y="438840"/>
            <a:ext cx="5876925" cy="6267450"/>
          </a:xfrm>
          <a:prstGeom prst="rect">
            <a:avLst/>
          </a:prstGeom>
        </p:spPr>
      </p:pic>
    </p:spTree>
    <p:extLst>
      <p:ext uri="{BB962C8B-B14F-4D97-AF65-F5344CB8AC3E}">
        <p14:creationId xmlns:p14="http://schemas.microsoft.com/office/powerpoint/2010/main" val="20862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4396562-9D80-4BE1-F00A-5643F6E4C84A}"/>
              </a:ext>
            </a:extLst>
          </p:cNvPr>
          <p:cNvSpPr txBox="1"/>
          <p:nvPr/>
        </p:nvSpPr>
        <p:spPr>
          <a:xfrm>
            <a:off x="5188" y="3849"/>
            <a:ext cx="12034957" cy="9879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rPr>
              <a:t>28.02.25</a:t>
            </a:r>
            <a:endParaRPr lang="en-GB" sz="3200" dirty="0">
              <a:latin typeface="Comic Sans MS"/>
            </a:endParaRPr>
          </a:p>
          <a:p>
            <a:r>
              <a:rPr lang="en-GB" sz="3200" u="sng" dirty="0">
                <a:latin typeface="Comic Sans MS"/>
              </a:rPr>
              <a:t>TBAT: recall multiplication facts for the 3-, 4- and 8-times table.</a:t>
            </a:r>
            <a:endParaRPr lang="en-GB" sz="3200" u="sng" dirty="0">
              <a:latin typeface="Comic Sans MS"/>
              <a:ea typeface="+mn-lt"/>
              <a:cs typeface="+mn-lt"/>
            </a:endParaRPr>
          </a:p>
          <a:p>
            <a:endParaRPr lang="en-GB" sz="3200" u="sng">
              <a:latin typeface="Comic Sans MS"/>
            </a:endParaRPr>
          </a:p>
          <a:p>
            <a:r>
              <a:rPr lang="en-GB" sz="3200" u="sng" dirty="0">
                <a:latin typeface="Comic Sans MS"/>
              </a:rPr>
              <a:t>3 in 3</a:t>
            </a:r>
          </a:p>
          <a:p>
            <a:endParaRPr lang="en-GB" sz="3200" u="sng">
              <a:latin typeface="Comic Sans MS"/>
            </a:endParaRPr>
          </a:p>
          <a:p>
            <a:pPr marL="514350" indent="-514350">
              <a:buAutoNum type="arabicPeriod"/>
            </a:pPr>
            <a:r>
              <a:rPr lang="en-GB" sz="3200" dirty="0">
                <a:latin typeface="Comic Sans MS"/>
              </a:rPr>
              <a:t>35 x 8</a:t>
            </a:r>
          </a:p>
          <a:p>
            <a:pPr marL="514350" indent="-514350">
              <a:buAutoNum type="arabicPeriod"/>
            </a:pPr>
            <a:endParaRPr lang="en-GB" sz="3200">
              <a:latin typeface="Comic Sans MS"/>
            </a:endParaRPr>
          </a:p>
          <a:p>
            <a:pPr marL="514350" indent="-514350">
              <a:buAutoNum type="arabicPeriod"/>
            </a:pPr>
            <a:r>
              <a:rPr lang="en-GB" sz="3200" dirty="0">
                <a:latin typeface="Comic Sans MS"/>
              </a:rPr>
              <a:t>2/4 of 48</a:t>
            </a:r>
          </a:p>
          <a:p>
            <a:pPr marL="514350" indent="-514350">
              <a:buAutoNum type="arabicPeriod"/>
            </a:pPr>
            <a:endParaRPr lang="en-GB" sz="3200">
              <a:latin typeface="Comic Sans MS"/>
            </a:endParaRPr>
          </a:p>
          <a:p>
            <a:pPr marL="514350" indent="-514350">
              <a:buAutoNum type="arabicPeriod"/>
            </a:pPr>
            <a:r>
              <a:rPr lang="en-GB" sz="3200" dirty="0">
                <a:latin typeface="Comic Sans MS"/>
              </a:rPr>
              <a:t>_________ =  32 ÷ 4 </a:t>
            </a:r>
          </a:p>
          <a:p>
            <a:pPr marL="514350" indent="-514350">
              <a:buAutoNum type="arabicPeriod"/>
            </a:pPr>
            <a:endParaRPr lang="en-GB" sz="3200">
              <a:latin typeface="Comic Sans MS"/>
            </a:endParaRPr>
          </a:p>
          <a:p>
            <a:r>
              <a:rPr lang="en-GB" sz="3000" dirty="0">
                <a:solidFill>
                  <a:srgbClr val="FF0000"/>
                </a:solidFill>
                <a:latin typeface="Comic Sans MS"/>
              </a:rPr>
              <a:t>Challenge</a:t>
            </a:r>
          </a:p>
          <a:p>
            <a:endParaRPr lang="en-GB" sz="3000" dirty="0">
              <a:latin typeface="Comic Sans MS"/>
            </a:endParaRPr>
          </a:p>
          <a:p>
            <a:pPr marL="514350" indent="-514350">
              <a:buAutoNum type="arabicPeriod"/>
            </a:pPr>
            <a:endParaRPr lang="en-GB" sz="3200" u="sng">
              <a:latin typeface="Comic Sans MS"/>
            </a:endParaRPr>
          </a:p>
          <a:p>
            <a:pPr marL="514350" indent="-514350">
              <a:buAutoNum type="arabicPeriod"/>
            </a:pPr>
            <a:endParaRPr lang="en-GB" sz="3200" u="sng">
              <a:latin typeface="Comic Sans MS"/>
            </a:endParaRPr>
          </a:p>
          <a:p>
            <a:endParaRPr lang="en-GB" sz="3200" u="sng">
              <a:latin typeface="Comic Sans MS"/>
            </a:endParaRPr>
          </a:p>
          <a:p>
            <a:pPr marL="514350" indent="-514350">
              <a:buAutoNum type="arabicPeriod"/>
            </a:pPr>
            <a:endParaRPr lang="en-GB" sz="3200">
              <a:latin typeface="Comic Sans MS"/>
            </a:endParaRPr>
          </a:p>
          <a:p>
            <a:pPr algn="ctr"/>
            <a:endParaRPr lang="en-GB" sz="3200">
              <a:latin typeface="Comic Sans MS"/>
            </a:endParaRPr>
          </a:p>
          <a:p>
            <a:pPr marL="514350" indent="-514350">
              <a:buAutoNum type="arabicPeriod"/>
            </a:pPr>
            <a:endParaRPr lang="en-GB" sz="3200">
              <a:latin typeface="Comic Sans MS"/>
            </a:endParaRPr>
          </a:p>
        </p:txBody>
      </p:sp>
    </p:spTree>
    <p:extLst>
      <p:ext uri="{BB962C8B-B14F-4D97-AF65-F5344CB8AC3E}">
        <p14:creationId xmlns:p14="http://schemas.microsoft.com/office/powerpoint/2010/main" val="234261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8" descr="A picture containing text, clock&#10;&#10;Description automatically generated">
            <a:extLst>
              <a:ext uri="{FF2B5EF4-FFF2-40B4-BE49-F238E27FC236}">
                <a16:creationId xmlns:a16="http://schemas.microsoft.com/office/drawing/2014/main" id="{7CC309AF-97C7-863F-7F70-450F06706CC6}"/>
              </a:ext>
            </a:extLst>
          </p:cNvPr>
          <p:cNvPicPr>
            <a:picLocks noChangeAspect="1"/>
          </p:cNvPicPr>
          <p:nvPr/>
        </p:nvPicPr>
        <p:blipFill>
          <a:blip r:embed="rId2"/>
          <a:stretch>
            <a:fillRect/>
          </a:stretch>
        </p:blipFill>
        <p:spPr>
          <a:xfrm>
            <a:off x="1245079" y="1699300"/>
            <a:ext cx="3303916" cy="4905913"/>
          </a:xfrm>
          <a:prstGeom prst="rect">
            <a:avLst/>
          </a:prstGeom>
        </p:spPr>
      </p:pic>
      <p:sp>
        <p:nvSpPr>
          <p:cNvPr id="13" name="TextBox 12">
            <a:extLst>
              <a:ext uri="{FF2B5EF4-FFF2-40B4-BE49-F238E27FC236}">
                <a16:creationId xmlns:a16="http://schemas.microsoft.com/office/drawing/2014/main" id="{01494644-2362-ACA6-566C-202AFC43753F}"/>
              </a:ext>
            </a:extLst>
          </p:cNvPr>
          <p:cNvSpPr txBox="1"/>
          <p:nvPr/>
        </p:nvSpPr>
        <p:spPr>
          <a:xfrm>
            <a:off x="5227608" y="1949570"/>
            <a:ext cx="52592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Daily 10 - Mental Maths Challenge - Topmarks</a:t>
            </a:r>
          </a:p>
        </p:txBody>
      </p:sp>
      <p:sp>
        <p:nvSpPr>
          <p:cNvPr id="4" name="TextBox 3">
            <a:extLst>
              <a:ext uri="{FF2B5EF4-FFF2-40B4-BE49-F238E27FC236}">
                <a16:creationId xmlns:a16="http://schemas.microsoft.com/office/drawing/2014/main" id="{6592CFC0-72B8-917B-FA70-713197C4CD96}"/>
              </a:ext>
            </a:extLst>
          </p:cNvPr>
          <p:cNvSpPr txBox="1"/>
          <p:nvPr/>
        </p:nvSpPr>
        <p:spPr>
          <a:xfrm>
            <a:off x="212059" y="168296"/>
            <a:ext cx="1157448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cs typeface="Calibri"/>
              </a:rPr>
              <a:t>28.02.25</a:t>
            </a:r>
            <a:endParaRPr lang="en-US" dirty="0">
              <a:latin typeface="Aptos" panose="020B0004020202020204"/>
              <a:cs typeface="Calibri"/>
            </a:endParaRPr>
          </a:p>
          <a:p>
            <a:r>
              <a:rPr lang="en-GB" sz="3200" u="sng" dirty="0">
                <a:latin typeface="Comic Sans MS"/>
                <a:cs typeface="Calibri"/>
              </a:rPr>
              <a:t>TBAT: recall multiplication facts for the 3-, 4- and 8-times table.</a:t>
            </a:r>
            <a:endParaRPr lang="en-US" dirty="0"/>
          </a:p>
        </p:txBody>
      </p:sp>
    </p:spTree>
    <p:extLst>
      <p:ext uri="{BB962C8B-B14F-4D97-AF65-F5344CB8AC3E}">
        <p14:creationId xmlns:p14="http://schemas.microsoft.com/office/powerpoint/2010/main" val="158251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F32FC-6847-6823-B025-759712505C2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6EBDF11-F7C0-52E2-44C6-7F17233A8472}"/>
              </a:ext>
            </a:extLst>
          </p:cNvPr>
          <p:cNvSpPr txBox="1"/>
          <p:nvPr/>
        </p:nvSpPr>
        <p:spPr>
          <a:xfrm>
            <a:off x="212059" y="168296"/>
            <a:ext cx="11574483"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cs typeface="Calibri"/>
              </a:rPr>
              <a:t>28.02.25</a:t>
            </a:r>
            <a:endParaRPr lang="en-US" dirty="0">
              <a:latin typeface="Aptos" panose="020B0004020202020204"/>
              <a:cs typeface="Calibri"/>
            </a:endParaRPr>
          </a:p>
          <a:p>
            <a:r>
              <a:rPr lang="en-GB" sz="3200" u="sng" dirty="0">
                <a:latin typeface="Comic Sans MS"/>
                <a:cs typeface="Calibri"/>
              </a:rPr>
              <a:t>TBAT: recall multiplication facts for the 3-, 4- and 8-times table.</a:t>
            </a:r>
            <a:endParaRPr lang="en-US" dirty="0">
              <a:latin typeface="Aptos" panose="020B0004020202020204"/>
              <a:cs typeface="Calibri"/>
            </a:endParaRPr>
          </a:p>
          <a:p>
            <a:endParaRPr lang="en-GB" sz="3200" u="sng" dirty="0">
              <a:latin typeface="Comic Sans MS"/>
              <a:cs typeface="Calibri"/>
            </a:endParaRPr>
          </a:p>
          <a:p>
            <a:r>
              <a:rPr lang="en-GB" sz="3200" b="1" u="sng" dirty="0">
                <a:latin typeface="Comic Sans MS"/>
                <a:cs typeface="Calibri"/>
              </a:rPr>
              <a:t>Carousel of activities – 15 minutes per activity</a:t>
            </a:r>
          </a:p>
          <a:p>
            <a:endParaRPr lang="en-GB" sz="3200" u="sng" dirty="0">
              <a:latin typeface="Comic Sans MS"/>
              <a:cs typeface="Calibri"/>
            </a:endParaRPr>
          </a:p>
          <a:p>
            <a:r>
              <a:rPr lang="en-GB" sz="3200" dirty="0">
                <a:latin typeface="Comic Sans MS"/>
                <a:cs typeface="Calibri"/>
              </a:rPr>
              <a:t>Group 1 – Times table treasure hunt</a:t>
            </a:r>
          </a:p>
          <a:p>
            <a:endParaRPr lang="en-GB" sz="3200" dirty="0">
              <a:latin typeface="Comic Sans MS"/>
              <a:cs typeface="Calibri"/>
            </a:endParaRPr>
          </a:p>
          <a:p>
            <a:r>
              <a:rPr lang="en-GB" sz="3200" dirty="0">
                <a:latin typeface="Comic Sans MS"/>
                <a:cs typeface="Calibri"/>
              </a:rPr>
              <a:t>Group 2 – Matching cards</a:t>
            </a:r>
          </a:p>
          <a:p>
            <a:endParaRPr lang="en-GB" sz="3200" dirty="0">
              <a:latin typeface="Comic Sans MS"/>
              <a:cs typeface="Calibri"/>
            </a:endParaRPr>
          </a:p>
          <a:p>
            <a:r>
              <a:rPr lang="en-GB" sz="3200" dirty="0">
                <a:latin typeface="Comic Sans MS"/>
                <a:cs typeface="Calibri"/>
              </a:rPr>
              <a:t>Group 3 – loop cards </a:t>
            </a:r>
          </a:p>
          <a:p>
            <a:endParaRPr lang="en-GB" sz="3200" u="sng" dirty="0">
              <a:latin typeface="Comic Sans MS"/>
              <a:cs typeface="Calibri"/>
            </a:endParaRPr>
          </a:p>
          <a:p>
            <a:endParaRPr lang="en-GB" sz="3200" u="sng" dirty="0">
              <a:latin typeface="Comic Sans MS"/>
              <a:cs typeface="Calibri"/>
            </a:endParaRPr>
          </a:p>
        </p:txBody>
      </p:sp>
    </p:spTree>
    <p:extLst>
      <p:ext uri="{BB962C8B-B14F-4D97-AF65-F5344CB8AC3E}">
        <p14:creationId xmlns:p14="http://schemas.microsoft.com/office/powerpoint/2010/main" val="65236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AA883-26A8-AE70-99C9-A99722742CD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02275D6-9970-1DE6-4C9A-40D3554BEDE8}"/>
              </a:ext>
            </a:extLst>
          </p:cNvPr>
          <p:cNvSpPr txBox="1"/>
          <p:nvPr/>
        </p:nvSpPr>
        <p:spPr>
          <a:xfrm>
            <a:off x="212059" y="168296"/>
            <a:ext cx="1157448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cs typeface="Calibri"/>
              </a:rPr>
              <a:t>28.02.25</a:t>
            </a:r>
            <a:endParaRPr lang="en-US" dirty="0">
              <a:latin typeface="Aptos" panose="020B0004020202020204"/>
              <a:cs typeface="Calibri"/>
            </a:endParaRPr>
          </a:p>
          <a:p>
            <a:r>
              <a:rPr lang="en-GB" sz="3200" u="sng" dirty="0">
                <a:latin typeface="Comic Sans MS"/>
                <a:cs typeface="Calibri"/>
              </a:rPr>
              <a:t>TBAT: recall multiplication facts for the 3-, 4- and 8-times table.</a:t>
            </a:r>
            <a:endParaRPr lang="en-US" dirty="0"/>
          </a:p>
        </p:txBody>
      </p:sp>
      <p:pic>
        <p:nvPicPr>
          <p:cNvPr id="2" name="Picture 1" descr="A game board with a maze and a treasure chest&#10;&#10;AI-generated content may be incorrect.">
            <a:extLst>
              <a:ext uri="{FF2B5EF4-FFF2-40B4-BE49-F238E27FC236}">
                <a16:creationId xmlns:a16="http://schemas.microsoft.com/office/drawing/2014/main" id="{D3470264-9C95-D153-1B47-6F2815EAE55F}"/>
              </a:ext>
            </a:extLst>
          </p:cNvPr>
          <p:cNvPicPr>
            <a:picLocks noChangeAspect="1"/>
          </p:cNvPicPr>
          <p:nvPr/>
        </p:nvPicPr>
        <p:blipFill>
          <a:blip r:embed="rId2"/>
          <a:stretch>
            <a:fillRect/>
          </a:stretch>
        </p:blipFill>
        <p:spPr>
          <a:xfrm>
            <a:off x="378653" y="2296560"/>
            <a:ext cx="7536346" cy="4197489"/>
          </a:xfrm>
          <a:prstGeom prst="rect">
            <a:avLst/>
          </a:prstGeom>
        </p:spPr>
      </p:pic>
      <p:pic>
        <p:nvPicPr>
          <p:cNvPr id="3" name="Picture 2">
            <a:extLst>
              <a:ext uri="{FF2B5EF4-FFF2-40B4-BE49-F238E27FC236}">
                <a16:creationId xmlns:a16="http://schemas.microsoft.com/office/drawing/2014/main" id="{1C534E46-97FA-55AD-7B08-E4E93B538F15}"/>
              </a:ext>
            </a:extLst>
          </p:cNvPr>
          <p:cNvPicPr>
            <a:picLocks noChangeAspect="1"/>
          </p:cNvPicPr>
          <p:nvPr/>
        </p:nvPicPr>
        <p:blipFill>
          <a:blip r:embed="rId3"/>
          <a:stretch>
            <a:fillRect/>
          </a:stretch>
        </p:blipFill>
        <p:spPr>
          <a:xfrm>
            <a:off x="8077658" y="1247912"/>
            <a:ext cx="3943814" cy="5245653"/>
          </a:xfrm>
          <a:prstGeom prst="rect">
            <a:avLst/>
          </a:prstGeom>
        </p:spPr>
      </p:pic>
    </p:spTree>
    <p:extLst>
      <p:ext uri="{BB962C8B-B14F-4D97-AF65-F5344CB8AC3E}">
        <p14:creationId xmlns:p14="http://schemas.microsoft.com/office/powerpoint/2010/main" val="377164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763DD-BB77-3CFC-B5DB-104FF507423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7487812-D8E1-2A21-B9BD-CE7DEA674DCB}"/>
              </a:ext>
            </a:extLst>
          </p:cNvPr>
          <p:cNvSpPr txBox="1"/>
          <p:nvPr/>
        </p:nvSpPr>
        <p:spPr>
          <a:xfrm>
            <a:off x="212059" y="168296"/>
            <a:ext cx="1157448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cs typeface="Calibri"/>
              </a:rPr>
              <a:t>28.02.25</a:t>
            </a:r>
            <a:endParaRPr lang="en-US" dirty="0">
              <a:latin typeface="Aptos" panose="020B0004020202020204"/>
              <a:cs typeface="Calibri"/>
            </a:endParaRPr>
          </a:p>
          <a:p>
            <a:r>
              <a:rPr lang="en-GB" sz="3200" u="sng" dirty="0">
                <a:latin typeface="Comic Sans MS"/>
                <a:cs typeface="Calibri"/>
              </a:rPr>
              <a:t>TBAT: recall multiplication facts for the 3-, 4- and 8-times table.</a:t>
            </a:r>
            <a:endParaRPr lang="en-US" dirty="0"/>
          </a:p>
        </p:txBody>
      </p:sp>
      <p:pic>
        <p:nvPicPr>
          <p:cNvPr id="5" name="Picture 4" descr="A screenshot of a math game&#10;&#10;AI-generated content may be incorrect.">
            <a:extLst>
              <a:ext uri="{FF2B5EF4-FFF2-40B4-BE49-F238E27FC236}">
                <a16:creationId xmlns:a16="http://schemas.microsoft.com/office/drawing/2014/main" id="{FD978B32-E5DD-418C-2FC0-DB066ECA87EC}"/>
              </a:ext>
            </a:extLst>
          </p:cNvPr>
          <p:cNvPicPr>
            <a:picLocks noChangeAspect="1"/>
          </p:cNvPicPr>
          <p:nvPr/>
        </p:nvPicPr>
        <p:blipFill>
          <a:blip r:embed="rId2"/>
          <a:stretch>
            <a:fillRect/>
          </a:stretch>
        </p:blipFill>
        <p:spPr>
          <a:xfrm>
            <a:off x="1978714" y="1441381"/>
            <a:ext cx="3817179" cy="5145847"/>
          </a:xfrm>
          <a:prstGeom prst="rect">
            <a:avLst/>
          </a:prstGeom>
        </p:spPr>
      </p:pic>
      <p:sp>
        <p:nvSpPr>
          <p:cNvPr id="6" name="TextBox 5">
            <a:extLst>
              <a:ext uri="{FF2B5EF4-FFF2-40B4-BE49-F238E27FC236}">
                <a16:creationId xmlns:a16="http://schemas.microsoft.com/office/drawing/2014/main" id="{C54E9C27-0591-BED3-BAAC-7B74ACB468FD}"/>
              </a:ext>
            </a:extLst>
          </p:cNvPr>
          <p:cNvSpPr txBox="1"/>
          <p:nvPr/>
        </p:nvSpPr>
        <p:spPr>
          <a:xfrm>
            <a:off x="6400796" y="1749872"/>
            <a:ext cx="525006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t>Times table match</a:t>
            </a:r>
            <a:endParaRPr lang="en-US" b="1" dirty="0"/>
          </a:p>
          <a:p>
            <a:endParaRPr lang="en-GB" sz="2800" dirty="0"/>
          </a:p>
          <a:p>
            <a:r>
              <a:rPr lang="en-GB" sz="2800" dirty="0"/>
              <a:t>You have 3 different sets of times table cards.</a:t>
            </a:r>
            <a:endParaRPr lang="en-GB" dirty="0"/>
          </a:p>
          <a:p>
            <a:endParaRPr lang="en-GB" sz="2800" dirty="0"/>
          </a:p>
          <a:p>
            <a:r>
              <a:rPr lang="en-GB" sz="2800" dirty="0"/>
              <a:t>Turn them all over so you cannot see the writing. Start your timer and see how long it takes your group to match all of the calculations correctly!</a:t>
            </a:r>
          </a:p>
        </p:txBody>
      </p:sp>
    </p:spTree>
    <p:extLst>
      <p:ext uri="{BB962C8B-B14F-4D97-AF65-F5344CB8AC3E}">
        <p14:creationId xmlns:p14="http://schemas.microsoft.com/office/powerpoint/2010/main" val="247312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93EB0-CBB3-D1E2-7A6E-9E0F083A1A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250E21A-4CCD-6675-DDB9-50E895934398}"/>
              </a:ext>
            </a:extLst>
          </p:cNvPr>
          <p:cNvSpPr txBox="1"/>
          <p:nvPr/>
        </p:nvSpPr>
        <p:spPr>
          <a:xfrm>
            <a:off x="212059" y="168296"/>
            <a:ext cx="1157448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cs typeface="Calibri"/>
              </a:rPr>
              <a:t>28.02.25</a:t>
            </a:r>
            <a:endParaRPr lang="en-US" dirty="0">
              <a:latin typeface="Aptos" panose="020B0004020202020204"/>
              <a:cs typeface="Calibri"/>
            </a:endParaRPr>
          </a:p>
          <a:p>
            <a:r>
              <a:rPr lang="en-GB" sz="3200" u="sng" dirty="0">
                <a:latin typeface="Comic Sans MS"/>
                <a:cs typeface="Calibri"/>
              </a:rPr>
              <a:t>TBAT: recall multiplication facts for the 3-, 4- and 8-times table.</a:t>
            </a:r>
            <a:endParaRPr lang="en-US" dirty="0"/>
          </a:p>
        </p:txBody>
      </p:sp>
      <p:sp>
        <p:nvSpPr>
          <p:cNvPr id="6" name="TextBox 5">
            <a:extLst>
              <a:ext uri="{FF2B5EF4-FFF2-40B4-BE49-F238E27FC236}">
                <a16:creationId xmlns:a16="http://schemas.microsoft.com/office/drawing/2014/main" id="{63FB5905-4800-A5A7-09B7-5F296416CEC2}"/>
              </a:ext>
            </a:extLst>
          </p:cNvPr>
          <p:cNvSpPr txBox="1"/>
          <p:nvPr/>
        </p:nvSpPr>
        <p:spPr>
          <a:xfrm>
            <a:off x="6400796" y="1451698"/>
            <a:ext cx="525006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t>Times table loop cards</a:t>
            </a:r>
            <a:endParaRPr lang="en-US" b="1"/>
          </a:p>
          <a:p>
            <a:endParaRPr lang="en-GB" sz="2800" dirty="0"/>
          </a:p>
          <a:p>
            <a:r>
              <a:rPr lang="en-GB" sz="2800" dirty="0"/>
              <a:t>You have 3 different sets of times table loop cards.</a:t>
            </a:r>
            <a:endParaRPr lang="en-GB" dirty="0"/>
          </a:p>
          <a:p>
            <a:endParaRPr lang="en-GB" sz="2800" dirty="0"/>
          </a:p>
          <a:p>
            <a:pPr marL="457200" indent="-457200">
              <a:buFont typeface="Arial"/>
              <a:buChar char="•"/>
            </a:pPr>
            <a:r>
              <a:rPr lang="en-GB" sz="2800" dirty="0"/>
              <a:t>Choose 1 times table set at a time. </a:t>
            </a:r>
          </a:p>
          <a:p>
            <a:pPr marL="457200" indent="-457200">
              <a:buFont typeface="Arial"/>
              <a:buChar char="•"/>
            </a:pPr>
            <a:r>
              <a:rPr lang="en-GB" sz="2800" dirty="0"/>
              <a:t>Deal out the loop cards.</a:t>
            </a:r>
            <a:endParaRPr lang="en-GB" dirty="0"/>
          </a:p>
          <a:p>
            <a:pPr marL="457200" indent="-457200">
              <a:buFont typeface="Arial"/>
              <a:buChar char="•"/>
            </a:pPr>
            <a:r>
              <a:rPr lang="en-GB" sz="2800" dirty="0"/>
              <a:t>One person starts the game by </a:t>
            </a:r>
            <a:r>
              <a:rPr lang="en-GB" sz="2800"/>
              <a:t>reading out their card.</a:t>
            </a:r>
            <a:endParaRPr lang="en-GB" sz="2800" dirty="0"/>
          </a:p>
          <a:p>
            <a:pPr marL="457200" indent="-457200">
              <a:buFont typeface="Arial"/>
              <a:buChar char="•"/>
            </a:pPr>
            <a:r>
              <a:rPr lang="en-GB" sz="2800" dirty="0"/>
              <a:t>Once you have used </a:t>
            </a:r>
            <a:r>
              <a:rPr lang="en-GB" sz="2800"/>
              <a:t>your</a:t>
            </a:r>
            <a:r>
              <a:rPr lang="en-GB" sz="2800" dirty="0"/>
              <a:t> card, turn it over.</a:t>
            </a:r>
          </a:p>
        </p:txBody>
      </p:sp>
      <p:pic>
        <p:nvPicPr>
          <p:cNvPr id="2" name="Picture 1" descr="A white rectangular box with black text&#10;&#10;AI-generated content may be incorrect.">
            <a:extLst>
              <a:ext uri="{FF2B5EF4-FFF2-40B4-BE49-F238E27FC236}">
                <a16:creationId xmlns:a16="http://schemas.microsoft.com/office/drawing/2014/main" id="{EF097BF5-F1FB-EF6B-8493-84D709B61D2A}"/>
              </a:ext>
            </a:extLst>
          </p:cNvPr>
          <p:cNvPicPr>
            <a:picLocks noChangeAspect="1"/>
          </p:cNvPicPr>
          <p:nvPr/>
        </p:nvPicPr>
        <p:blipFill>
          <a:blip r:embed="rId2"/>
          <a:stretch>
            <a:fillRect/>
          </a:stretch>
        </p:blipFill>
        <p:spPr>
          <a:xfrm>
            <a:off x="2264709" y="1369219"/>
            <a:ext cx="3828770" cy="5417344"/>
          </a:xfrm>
          <a:prstGeom prst="rect">
            <a:avLst/>
          </a:prstGeom>
        </p:spPr>
      </p:pic>
    </p:spTree>
    <p:extLst>
      <p:ext uri="{BB962C8B-B14F-4D97-AF65-F5344CB8AC3E}">
        <p14:creationId xmlns:p14="http://schemas.microsoft.com/office/powerpoint/2010/main" val="2905831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lanIt Presentation Template - Maths Smaller Titles.pptx" id="{B972CFF3-02FC-4875-A0C8-8300536C96C2}" vid="{C2D606C8-03CB-4FE6-8816-E649597953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C73F1A-1194-45CE-B890-85BA9B43BD56}">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22B7B96-E8CF-43AB-8CDD-9EC2DA29C1D9}"/>
</file>

<file path=customXml/itemProps3.xml><?xml version="1.0" encoding="utf-8"?>
<ds:datastoreItem xmlns:ds="http://schemas.openxmlformats.org/officeDocument/2006/customXml" ds:itemID="{66E9D5FE-9982-4450-BA84-486C028E4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27</Slides>
  <Notes>17</Notes>
  <HiddenSlides>0</HiddenSlide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Inverted commas</vt:lpstr>
      <vt:lpstr>Inverted commas</vt:lpstr>
      <vt:lpstr>Inverted commas</vt:lpstr>
      <vt:lpstr>Inverted commas</vt:lpstr>
      <vt:lpstr>Inverted commas</vt:lpstr>
      <vt:lpstr>Inverted commas</vt:lpstr>
      <vt:lpstr>Inverted commas</vt:lpstr>
      <vt:lpstr>Inverted commas</vt:lpstr>
      <vt:lpstr>Practise</vt:lpstr>
      <vt:lpstr>How did you do?</vt:lpstr>
      <vt:lpstr>Practise</vt:lpstr>
      <vt:lpstr>How did you do?</vt:lpstr>
      <vt:lpstr>Practise</vt:lpstr>
      <vt:lpstr>How did you do?</vt:lpstr>
      <vt:lpstr>Practise</vt:lpstr>
      <vt:lpstr>How did you do?</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180</cp:revision>
  <dcterms:created xsi:type="dcterms:W3CDTF">2024-09-07T15:58:15Z</dcterms:created>
  <dcterms:modified xsi:type="dcterms:W3CDTF">2025-02-27T16:11:07Z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