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4"/>
    <p:sldMasterId id="2147484210" r:id="rId5"/>
  </p:sldMasterIdLst>
  <p:notesMasterIdLst>
    <p:notesMasterId r:id="rId39"/>
  </p:notesMasterIdLst>
  <p:sldIdLst>
    <p:sldId id="257" r:id="rId6"/>
    <p:sldId id="1471" r:id="rId7"/>
    <p:sldId id="399" r:id="rId8"/>
    <p:sldId id="381" r:id="rId9"/>
    <p:sldId id="382" r:id="rId10"/>
    <p:sldId id="397" r:id="rId11"/>
    <p:sldId id="398" r:id="rId12"/>
    <p:sldId id="374" r:id="rId13"/>
    <p:sldId id="401" r:id="rId14"/>
    <p:sldId id="400" r:id="rId15"/>
    <p:sldId id="402" r:id="rId16"/>
    <p:sldId id="367" r:id="rId17"/>
    <p:sldId id="403" r:id="rId18"/>
    <p:sldId id="395" r:id="rId19"/>
    <p:sldId id="404" r:id="rId20"/>
    <p:sldId id="453" r:id="rId21"/>
    <p:sldId id="570" r:id="rId22"/>
    <p:sldId id="394" r:id="rId23"/>
    <p:sldId id="333" r:id="rId24"/>
    <p:sldId id="1502" r:id="rId25"/>
    <p:sldId id="1503" r:id="rId26"/>
    <p:sldId id="1504" r:id="rId27"/>
    <p:sldId id="337" r:id="rId28"/>
    <p:sldId id="1505" r:id="rId29"/>
    <p:sldId id="658" r:id="rId30"/>
    <p:sldId id="1506" r:id="rId31"/>
    <p:sldId id="1507" r:id="rId32"/>
    <p:sldId id="341" r:id="rId33"/>
    <p:sldId id="342" r:id="rId34"/>
    <p:sldId id="343" r:id="rId35"/>
    <p:sldId id="344" r:id="rId36"/>
    <p:sldId id="345" r:id="rId37"/>
    <p:sldId id="34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EE6E3-0824-4B93-9841-F9BF13EABE19}" type="datetimeFigureOut">
              <a:t>2/26/2025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02FC3-4B51-41A8-9DC3-64F95F13063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25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30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566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416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240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34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15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15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15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15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15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1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349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15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15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15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15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15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151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15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15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9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005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967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599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50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731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51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/ks2-figuring-out-figurative-language-techniques-personification-activity-pack-t-e-1708336521?q=figurative+language&amp;pos=36&amp;sid=2195342193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/ks2-figuring-out-figurative-language-techniques-personification-activity-pack-t-e-1708336521?q=figurative+language&amp;pos=36&amp;sid=2195342193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/ks2-figuring-out-figurative-language-techniques-personification-activity-pack-t-e-1708336521?q=figurative+language&amp;pos=36&amp;sid=2195342193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with heading)">
  <p:cSld name="TITLE_4_1_1_2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1600" cy="41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2"/>
          </p:nvPr>
        </p:nvSpPr>
        <p:spPr>
          <a:xfrm>
            <a:off x="414533" y="5490132"/>
            <a:ext cx="113616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366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r Images side by side">
  <p:cSld name="TITLE_4_1_1_1_3_1_1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414533" y="1560165"/>
            <a:ext cx="5462000" cy="48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2"/>
          </p:nvPr>
        </p:nvSpPr>
        <p:spPr>
          <a:xfrm>
            <a:off x="6315467" y="1560133"/>
            <a:ext cx="5462000" cy="48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34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/ Questions / Lists">
  <p:cSld name="TITLE_4_1_1_1_2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2800" cy="5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14533" y="414533"/>
            <a:ext cx="11362800" cy="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272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(no text under)">
  <p:cSld name="TITLE_4_1_1_1_3_2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1600" cy="5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939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862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3 Key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E0BF20-1272-4A66-8D7B-C98EEFAAF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" y="1388"/>
            <a:ext cx="12187064" cy="6855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FC5C3F-0E06-4616-B9AE-24FDF255647C}"/>
              </a:ext>
            </a:extLst>
          </p:cNvPr>
          <p:cNvSpPr txBox="1"/>
          <p:nvPr userDrawn="1"/>
        </p:nvSpPr>
        <p:spPr>
          <a:xfrm>
            <a:off x="261257" y="272141"/>
            <a:ext cx="1166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effectLst/>
                <a:latin typeface="Century Gothic" panose="020B0502020202020204" pitchFamily="34" charset="0"/>
              </a:rPr>
              <a:t>Key Information</a:t>
            </a:r>
            <a:endParaRPr lang="en-GB" sz="2800">
              <a:latin typeface="Century Gothic" panose="020B050202020202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BD1FAEE-489F-4553-A82D-A0F68FD77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4528" y="2125450"/>
            <a:ext cx="10482943" cy="313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Century Gothic" panose="020B0502020202020204" pitchFamily="34" charset="0"/>
              </a:defRPr>
            </a:lvl1pPr>
            <a:lvl2pPr marL="457200" indent="0">
              <a:buNone/>
              <a:defRPr b="1">
                <a:latin typeface="Century Gothic" panose="020B0502020202020204" pitchFamily="34" charset="0"/>
              </a:defRPr>
            </a:lvl2pPr>
            <a:lvl3pPr marL="914400" indent="0">
              <a:buNone/>
              <a:defRPr b="1">
                <a:latin typeface="Century Gothic" panose="020B0502020202020204" pitchFamily="34" charset="0"/>
              </a:defRPr>
            </a:lvl3pPr>
            <a:lvl4pPr marL="1371600" indent="0">
              <a:buNone/>
              <a:defRPr b="1">
                <a:latin typeface="Century Gothic" panose="020B0502020202020204" pitchFamily="34" charset="0"/>
              </a:defRPr>
            </a:lvl4pPr>
            <a:lvl5pPr marL="1828800" indent="0">
              <a:buNone/>
              <a:defRPr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err="1"/>
              <a:t>OtherText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353207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3 Question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D29493-C804-4451-B118-2E791354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" y="1388"/>
            <a:ext cx="12187064" cy="6855224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DDBDCE6-E92B-4A64-8E30-4DD371889B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4467" y="2686017"/>
            <a:ext cx="8963066" cy="17751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b="1">
                <a:latin typeface="Century Gothic" panose="020B0502020202020204" pitchFamily="34" charset="0"/>
              </a:defRPr>
            </a:lvl2pPr>
            <a:lvl3pPr marL="914400" indent="0">
              <a:buNone/>
              <a:defRPr b="1">
                <a:latin typeface="Century Gothic" panose="020B0502020202020204" pitchFamily="34" charset="0"/>
              </a:defRPr>
            </a:lvl3pPr>
            <a:lvl4pPr marL="1371600" indent="0">
              <a:buNone/>
              <a:defRPr b="1">
                <a:latin typeface="Century Gothic" panose="020B0502020202020204" pitchFamily="34" charset="0"/>
              </a:defRPr>
            </a:lvl4pPr>
            <a:lvl5pPr marL="1828800" indent="0">
              <a:buNone/>
              <a:defRPr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err="1"/>
              <a:t>NowThatWeHave</a:t>
            </a:r>
            <a:r>
              <a:rPr lang="en-GB"/>
              <a:t>…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642296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3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02E97D3A-E7BF-49BD-9CCB-DFE86FECC4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BE4FEF8-B347-4093-AFB5-AC1C551E0D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1938" y="289357"/>
            <a:ext cx="11712575" cy="892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latin typeface="Century Gothic" panose="020B0502020202020204" pitchFamily="34" charset="0"/>
              </a:defRPr>
            </a:lvl1pPr>
            <a:lvl2pPr marL="457200" indent="0">
              <a:buNone/>
              <a:defRPr sz="1800" b="1"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latin typeface="Century Gothic" panose="020B0502020202020204" pitchFamily="34" charset="0"/>
              </a:defRPr>
            </a:lvl3pPr>
            <a:lvl4pPr marL="1371600" indent="0">
              <a:buNone/>
              <a:defRPr sz="1400" b="1">
                <a:latin typeface="Century Gothic" panose="020B0502020202020204" pitchFamily="34" charset="0"/>
              </a:defRPr>
            </a:lvl4pPr>
            <a:lvl5pPr marL="1828800" indent="0">
              <a:buNone/>
              <a:defRPr sz="14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err="1"/>
              <a:t>TopText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F1F4440-FE66-49C1-B14D-9A367EF2A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938" y="4286247"/>
            <a:ext cx="11712574" cy="9784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Century Gothic" panose="020B0502020202020204" pitchFamily="34" charset="0"/>
              </a:defRPr>
            </a:lvl1pPr>
            <a:lvl2pPr marL="457200" indent="0">
              <a:buNone/>
              <a:defRPr b="1">
                <a:latin typeface="Century Gothic" panose="020B0502020202020204" pitchFamily="34" charset="0"/>
              </a:defRPr>
            </a:lvl2pPr>
            <a:lvl3pPr marL="914400" indent="0">
              <a:buNone/>
              <a:defRPr b="1">
                <a:latin typeface="Century Gothic" panose="020B0502020202020204" pitchFamily="34" charset="0"/>
              </a:defRPr>
            </a:lvl3pPr>
            <a:lvl4pPr marL="1371600" indent="0">
              <a:buNone/>
              <a:defRPr b="1">
                <a:latin typeface="Century Gothic" panose="020B0502020202020204" pitchFamily="34" charset="0"/>
              </a:defRPr>
            </a:lvl4pPr>
            <a:lvl5pPr marL="1828800" indent="0">
              <a:buNone/>
              <a:defRPr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err="1"/>
              <a:t>OtherText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95865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slide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58400" y="637600"/>
            <a:ext cx="11533600" cy="1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79EFA"/>
              </a:buClr>
              <a:buSzPts val="3600"/>
              <a:buFont typeface="Proxima Nova Semibold"/>
              <a:buChar char="●"/>
              <a:defRPr sz="4800">
                <a:solidFill>
                  <a:srgbClr val="079EFA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58400" y="2182400"/>
            <a:ext cx="115336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●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○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■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●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○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■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●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○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■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3330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73646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45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1284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with heading)">
  <p:cSld name="TITLE_4_1_1_2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1600" cy="41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414533" y="5490132"/>
            <a:ext cx="113616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706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B7B9FF-4184-C16C-0A03-D32AEEFB7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3510394"/>
          </a:xfrm>
          <a:prstGeom prst="snip2DiagRect">
            <a:avLst>
              <a:gd name="adj1" fmla="val 0"/>
              <a:gd name="adj2" fmla="val 24245"/>
            </a:avLst>
          </a:prstGeom>
          <a:gradFill>
            <a:gsLst>
              <a:gs pos="0">
                <a:schemeClr val="bg1"/>
              </a:gs>
              <a:gs pos="70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50800" cap="rnd">
            <a:solidFill>
              <a:srgbClr val="EE76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38151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 sz="36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ECDD35FC-6F08-FC68-80D0-6C7C912285C7}"/>
              </a:ext>
            </a:extLst>
          </p:cNvPr>
          <p:cNvSpPr/>
          <p:nvPr userDrawn="1"/>
        </p:nvSpPr>
        <p:spPr>
          <a:xfrm>
            <a:off x="11394832" y="6646986"/>
            <a:ext cx="797169" cy="211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023579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gradFill>
          <a:gsLst>
            <a:gs pos="0">
              <a:srgbClr val="E5C800"/>
            </a:gs>
            <a:gs pos="56000">
              <a:srgbClr val="F9B000"/>
            </a:gs>
            <a:gs pos="100000">
              <a:srgbClr val="FFE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B7B9FF-4184-C16C-0A03-D32AEEFB7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B95AACCA-A26B-C9CF-8AFF-0605F92AF51D}"/>
              </a:ext>
            </a:extLst>
          </p:cNvPr>
          <p:cNvSpPr/>
          <p:nvPr userDrawn="1"/>
        </p:nvSpPr>
        <p:spPr bwMode="auto">
          <a:xfrm>
            <a:off x="6224041" y="452440"/>
            <a:ext cx="5371075" cy="5957887"/>
          </a:xfrm>
          <a:prstGeom prst="snip1Rect">
            <a:avLst>
              <a:gd name="adj" fmla="val 24336"/>
            </a:avLst>
          </a:prstGeom>
          <a:gradFill>
            <a:gsLst>
              <a:gs pos="0">
                <a:schemeClr val="bg1"/>
              </a:gs>
              <a:gs pos="56000">
                <a:schemeClr val="bg1"/>
              </a:gs>
              <a:gs pos="100000">
                <a:srgbClr val="FFF2C3"/>
              </a:gs>
            </a:gsLst>
            <a:lin ang="5400000" scaled="1"/>
          </a:gradFill>
          <a:ln w="50800" cap="rnd">
            <a:solidFill>
              <a:srgbClr val="EE76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latin typeface="Twinkl" pitchFamily="50" charset="0"/>
              </a:rPr>
              <a:t> 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1D6CFBB7-7B42-6DD7-2727-C4794BFD7270}"/>
              </a:ext>
            </a:extLst>
          </p:cNvPr>
          <p:cNvSpPr/>
          <p:nvPr userDrawn="1"/>
        </p:nvSpPr>
        <p:spPr bwMode="auto">
          <a:xfrm rot="10800000">
            <a:off x="596887" y="438149"/>
            <a:ext cx="5371075" cy="5957887"/>
          </a:xfrm>
          <a:prstGeom prst="snip1Rect">
            <a:avLst>
              <a:gd name="adj" fmla="val 24336"/>
            </a:avLst>
          </a:prstGeom>
          <a:gradFill>
            <a:gsLst>
              <a:gs pos="100000">
                <a:schemeClr val="bg1"/>
              </a:gs>
              <a:gs pos="44000">
                <a:schemeClr val="bg1"/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 w="50800" cap="rnd">
            <a:solidFill>
              <a:srgbClr val="EE76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38151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 sz="36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ECDD35FC-6F08-FC68-80D0-6C7C912285C7}"/>
              </a:ext>
            </a:extLst>
          </p:cNvPr>
          <p:cNvSpPr/>
          <p:nvPr userDrawn="1"/>
        </p:nvSpPr>
        <p:spPr>
          <a:xfrm>
            <a:off x="11394832" y="6646986"/>
            <a:ext cx="797169" cy="211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967011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EAFF64-905A-E241-6500-A34DB57A0E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38151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 sz="36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59DE8584-3D8B-E967-5642-FFAFAEDEF505}"/>
              </a:ext>
            </a:extLst>
          </p:cNvPr>
          <p:cNvSpPr/>
          <p:nvPr userDrawn="1"/>
        </p:nvSpPr>
        <p:spPr>
          <a:xfrm>
            <a:off x="11394832" y="6646986"/>
            <a:ext cx="797169" cy="211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872893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9ECEA-F938-423F-8CBC-97E2E9EA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28114-5556-477D-9ADA-6FE9D7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CF0BEF-8123-4C00-A0D6-B29F0D255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B4DA-DC2E-4529-B463-4A6200D05A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0192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91" r:id="rId12"/>
    <p:sldLayoutId id="2147484184" r:id="rId13"/>
    <p:sldLayoutId id="2147483674" r:id="rId14"/>
    <p:sldLayoutId id="2147484186" r:id="rId15"/>
    <p:sldLayoutId id="2147483676" r:id="rId16"/>
    <p:sldLayoutId id="2147483677" r:id="rId17"/>
    <p:sldLayoutId id="2147483678" r:id="rId18"/>
    <p:sldLayoutId id="2147483679" r:id="rId19"/>
    <p:sldLayoutId id="2147483867" r:id="rId20"/>
    <p:sldLayoutId id="2147483682" r:id="rId21"/>
    <p:sldLayoutId id="2147483868" r:id="rId22"/>
    <p:sldLayoutId id="2147484150" r:id="rId23"/>
    <p:sldLayoutId id="2147484095" r:id="rId24"/>
    <p:sldLayoutId id="2147483878" r:id="rId25"/>
    <p:sldLayoutId id="2147483879" r:id="rId26"/>
    <p:sldLayoutId id="2147483880" r:id="rId27"/>
    <p:sldLayoutId id="2147484217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09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G8hRwH3JJM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daily1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05"/>
            <a:ext cx="11589774" cy="667377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sz="3200" u="sng"/>
              <a:t>Wednesday 26th February 2025</a:t>
            </a:r>
          </a:p>
          <a:p>
            <a:pPr algn="l"/>
            <a:r>
              <a:rPr lang="en-US" sz="3200" u="sng"/>
              <a:t>Morning challenge</a:t>
            </a:r>
          </a:p>
          <a:p>
            <a:pPr algn="l"/>
            <a:endParaRPr lang="en-US" sz="3200" u="sng"/>
          </a:p>
          <a:p>
            <a:pPr algn="l"/>
            <a:r>
              <a:rPr lang="en-US" sz="3200" u="sng"/>
              <a:t>Complete these 'Just Know It' calculations in your book</a:t>
            </a:r>
          </a:p>
          <a:p>
            <a:pPr marL="514350" indent="-514350" algn="l">
              <a:buAutoNum type="arabicPeriod"/>
            </a:pPr>
            <a:r>
              <a:rPr lang="en-US" sz="3200"/>
              <a:t>20 – ______ = 13</a:t>
            </a:r>
          </a:p>
          <a:p>
            <a:pPr marL="514350" indent="-514350" algn="l">
              <a:buAutoNum type="arabicPeriod"/>
            </a:pPr>
            <a:r>
              <a:rPr lang="en-US" sz="3200"/>
              <a:t>13 – 6 = _____</a:t>
            </a:r>
          </a:p>
          <a:p>
            <a:pPr marL="514350" indent="-514350" algn="l">
              <a:buAutoNum type="arabicPeriod"/>
            </a:pPr>
            <a:r>
              <a:rPr lang="en-US" sz="3200"/>
              <a:t>9 + ______ = 16</a:t>
            </a:r>
          </a:p>
          <a:p>
            <a:pPr marL="514350" indent="-514350" algn="l">
              <a:buAutoNum type="arabicPeriod"/>
            </a:pPr>
            <a:r>
              <a:rPr lang="en-US" sz="3200"/>
              <a:t>8 + ______ = 17</a:t>
            </a:r>
          </a:p>
          <a:p>
            <a:pPr marL="514350" indent="-514350" algn="l">
              <a:buAutoNum type="arabicPeriod"/>
            </a:pPr>
            <a:r>
              <a:rPr lang="en-US" sz="3200"/>
              <a:t>20 – ______= 17</a:t>
            </a:r>
          </a:p>
          <a:p>
            <a:pPr marL="514350" indent="-514350" algn="l">
              <a:buAutoNum type="arabicPeriod"/>
            </a:pPr>
            <a:r>
              <a:rPr lang="en-US" sz="3200"/>
              <a:t>15 – ______ = 3</a:t>
            </a:r>
          </a:p>
          <a:p>
            <a:pPr marL="514350" indent="-514350" algn="l">
              <a:buAutoNum type="arabicPeriod"/>
            </a:pPr>
            <a:r>
              <a:rPr lang="en-US" sz="3200"/>
              <a:t>13 – 7 = _____</a:t>
            </a:r>
          </a:p>
          <a:p>
            <a:pPr marL="514350" indent="-514350" algn="l">
              <a:buAutoNum type="arabicPeriod"/>
            </a:pPr>
            <a:r>
              <a:rPr lang="en-US" sz="3200"/>
              <a:t>8 + _____ = 15</a:t>
            </a:r>
          </a:p>
          <a:p>
            <a:pPr marL="514350" indent="-514350" algn="l">
              <a:buAutoNum type="arabicPeriod"/>
            </a:pPr>
            <a:endParaRPr lang="en-US" sz="3200"/>
          </a:p>
          <a:p>
            <a:pPr algn="l"/>
            <a:endParaRPr lang="en-US" sz="3800" b="1"/>
          </a:p>
          <a:p>
            <a:pPr algn="l"/>
            <a:endParaRPr lang="en-US" sz="3200" u="sng"/>
          </a:p>
          <a:p>
            <a:pPr algn="l"/>
            <a:endParaRPr lang="en-US" sz="3200" u="sng"/>
          </a:p>
        </p:txBody>
      </p:sp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37435507-9604-D52C-391C-6B029858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867" y="-5020"/>
            <a:ext cx="2496638" cy="1541017"/>
          </a:xfrm>
          <a:prstGeom prst="rect">
            <a:avLst/>
          </a:prstGeom>
        </p:spPr>
      </p:pic>
      <p:pic>
        <p:nvPicPr>
          <p:cNvPr id="2" name="Picture 1" descr="Trivia Quizzes - Free Daily Trivia Games – Big Daily Trivia">
            <a:extLst>
              <a:ext uri="{FF2B5EF4-FFF2-40B4-BE49-F238E27FC236}">
                <a16:creationId xmlns:a16="http://schemas.microsoft.com/office/drawing/2014/main" id="{BE5B6B9C-A29C-4537-03B7-558A6DCAA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347" y="-6043"/>
            <a:ext cx="1797158" cy="1541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AC9269-2ADA-CC46-485D-3A17651D1CC4}"/>
              </a:ext>
            </a:extLst>
          </p:cNvPr>
          <p:cNvSpPr txBox="1"/>
          <p:nvPr/>
        </p:nvSpPr>
        <p:spPr>
          <a:xfrm>
            <a:off x="6221444" y="2910431"/>
            <a:ext cx="802803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rgbClr val="FF0000"/>
                </a:solidFill>
              </a:rPr>
              <a:t>Challenge</a:t>
            </a:r>
          </a:p>
          <a:p>
            <a:endParaRPr lang="en-GB" sz="2800">
              <a:solidFill>
                <a:srgbClr val="FF0000"/>
              </a:solidFill>
            </a:endParaRPr>
          </a:p>
          <a:p>
            <a:r>
              <a:rPr lang="en-GB" sz="2800">
                <a:solidFill>
                  <a:srgbClr val="FF0000"/>
                </a:solidFill>
              </a:rPr>
              <a:t>_________ g - 1kg</a:t>
            </a:r>
          </a:p>
          <a:p>
            <a:r>
              <a:rPr lang="en-GB" sz="2800">
                <a:solidFill>
                  <a:srgbClr val="FF0000"/>
                </a:solidFill>
              </a:rPr>
              <a:t>1 l = ________ml</a:t>
            </a:r>
          </a:p>
          <a:p>
            <a:r>
              <a:rPr lang="en-GB" sz="2800">
                <a:solidFill>
                  <a:srgbClr val="FF0000"/>
                </a:solidFill>
              </a:rPr>
              <a:t>1cm = _______mm</a:t>
            </a:r>
          </a:p>
        </p:txBody>
      </p:sp>
    </p:spTree>
    <p:extLst>
      <p:ext uri="{BB962C8B-B14F-4D97-AF65-F5344CB8AC3E}">
        <p14:creationId xmlns:p14="http://schemas.microsoft.com/office/powerpoint/2010/main" val="470748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>
                <a:latin typeface="Calibri" panose="020F0502020204030204" pitchFamily="34" charset="0"/>
              </a:rPr>
              <a:t>Word families</a:t>
            </a:r>
            <a:endParaRPr lang="en-US" altLang="en-US" sz="4000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6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684" y="1866516"/>
            <a:ext cx="9265369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  <a:defRPr/>
            </a:pPr>
            <a:r>
              <a:rPr lang="en-GB" altLang="en-US" sz="2800">
                <a:latin typeface="Calibri" panose="020F0502020204030204" pitchFamily="34" charset="0"/>
              </a:rPr>
              <a:t>Words in the same </a:t>
            </a:r>
            <a:r>
              <a:rPr lang="en-GB" altLang="en-US" sz="2800" b="1">
                <a:latin typeface="Calibri" panose="020F0502020204030204" pitchFamily="34" charset="0"/>
              </a:rPr>
              <a:t>word family </a:t>
            </a:r>
            <a:r>
              <a:rPr lang="en-GB" altLang="en-US" sz="2800">
                <a:latin typeface="Calibri" panose="020F0502020204030204" pitchFamily="34" charset="0"/>
              </a:rPr>
              <a:t>are often related in meaning.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347" y="2856182"/>
            <a:ext cx="2784494" cy="578882"/>
          </a:xfrm>
          <a:prstGeom prst="roundRect">
            <a:avLst>
              <a:gd name="adj" fmla="val 16667"/>
            </a:avLst>
          </a:prstGeom>
          <a:solidFill>
            <a:srgbClr val="FBE5D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</a:rPr>
              <a:t>teach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347" y="3802113"/>
            <a:ext cx="2784494" cy="578882"/>
          </a:xfrm>
          <a:prstGeom prst="roundRect">
            <a:avLst>
              <a:gd name="adj" fmla="val 16667"/>
            </a:avLst>
          </a:prstGeom>
          <a:solidFill>
            <a:srgbClr val="FBE5D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</a:rPr>
              <a:t>teach</a:t>
            </a:r>
            <a:r>
              <a:rPr lang="en-GB" altLang="en-US" sz="2800" b="1" u="sng">
                <a:latin typeface="Calibri" panose="020F0502020204030204" pitchFamily="34" charset="0"/>
              </a:rPr>
              <a:t>er</a:t>
            </a:r>
            <a:endParaRPr lang="en-GB" altLang="en-US" sz="280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347" y="4748044"/>
            <a:ext cx="2784494" cy="578882"/>
          </a:xfrm>
          <a:prstGeom prst="roundRect">
            <a:avLst>
              <a:gd name="adj" fmla="val 16667"/>
            </a:avLst>
          </a:prstGeom>
          <a:solidFill>
            <a:srgbClr val="FBE5D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</a:rPr>
              <a:t>teach</a:t>
            </a:r>
            <a:r>
              <a:rPr lang="en-GB" altLang="en-US" sz="2800" b="1" u="sng">
                <a:latin typeface="Calibri" panose="020F0502020204030204" pitchFamily="34" charset="0"/>
              </a:rPr>
              <a:t>able</a:t>
            </a: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347" y="5693975"/>
            <a:ext cx="2784494" cy="578882"/>
          </a:xfrm>
          <a:prstGeom prst="roundRect">
            <a:avLst>
              <a:gd name="adj" fmla="val 16667"/>
            </a:avLst>
          </a:prstGeom>
          <a:solidFill>
            <a:srgbClr val="FBE5D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b="1" u="sng">
                <a:latin typeface="Calibri" panose="020F0502020204030204" pitchFamily="34" charset="0"/>
              </a:rPr>
              <a:t>un</a:t>
            </a: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</a:rPr>
              <a:t>teach</a:t>
            </a:r>
            <a:r>
              <a:rPr lang="en-GB" altLang="en-US" sz="2800" b="1" u="sng">
                <a:latin typeface="Calibri" panose="020F0502020204030204" pitchFamily="34" charset="0"/>
              </a:rPr>
              <a:t>able</a:t>
            </a:r>
          </a:p>
        </p:txBody>
      </p:sp>
      <p:sp>
        <p:nvSpPr>
          <p:cNvPr id="14" name="Up Arrow 13"/>
          <p:cNvSpPr/>
          <p:nvPr/>
        </p:nvSpPr>
        <p:spPr>
          <a:xfrm rot="16200000">
            <a:off x="5343217" y="3681276"/>
            <a:ext cx="453537" cy="87578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879" y="3802113"/>
            <a:ext cx="4023508" cy="578882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a person who teaches</a:t>
            </a:r>
            <a:endParaRPr lang="en-GB" altLang="en-US" sz="28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Up Arrow 15"/>
          <p:cNvSpPr/>
          <p:nvPr/>
        </p:nvSpPr>
        <p:spPr>
          <a:xfrm rot="16200000">
            <a:off x="5343218" y="4627207"/>
            <a:ext cx="453537" cy="87578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880" y="4748044"/>
            <a:ext cx="4023508" cy="578882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possible to be taught</a:t>
            </a:r>
            <a:endParaRPr lang="en-GB" altLang="en-US" sz="28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Up Arrow 17"/>
          <p:cNvSpPr/>
          <p:nvPr/>
        </p:nvSpPr>
        <p:spPr>
          <a:xfrm rot="16200000">
            <a:off x="5343219" y="5573138"/>
            <a:ext cx="453537" cy="87578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881" y="5693975"/>
            <a:ext cx="4023508" cy="578882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not possible to be taught</a:t>
            </a:r>
            <a:endParaRPr lang="en-GB" altLang="en-US" sz="28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>
                <a:latin typeface="Calibri" panose="020F0502020204030204" pitchFamily="34" charset="0"/>
              </a:rPr>
              <a:t>Word families</a:t>
            </a:r>
            <a:endParaRPr lang="en-US" altLang="en-US" sz="4000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6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684" y="1866516"/>
            <a:ext cx="9265369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  <a:defRPr/>
            </a:pPr>
            <a:r>
              <a:rPr lang="en-GB" altLang="en-US" sz="2800">
                <a:latin typeface="Calibri" panose="020F0502020204030204" pitchFamily="34" charset="0"/>
              </a:rPr>
              <a:t>Words in the same </a:t>
            </a:r>
            <a:r>
              <a:rPr lang="en-GB" altLang="en-US" sz="2800" b="1">
                <a:latin typeface="Calibri" panose="020F0502020204030204" pitchFamily="34" charset="0"/>
              </a:rPr>
              <a:t>word family </a:t>
            </a:r>
            <a:r>
              <a:rPr lang="en-GB" altLang="en-US" sz="2800">
                <a:latin typeface="Calibri" panose="020F0502020204030204" pitchFamily="34" charset="0"/>
              </a:rPr>
              <a:t>are often related in meaning.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347" y="2856182"/>
            <a:ext cx="2784494" cy="578882"/>
          </a:xfrm>
          <a:prstGeom prst="roundRect">
            <a:avLst>
              <a:gd name="adj" fmla="val 16667"/>
            </a:avLst>
          </a:prstGeom>
          <a:solidFill>
            <a:srgbClr val="FBE5D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</a:rPr>
              <a:t>clean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347" y="3802113"/>
            <a:ext cx="2784494" cy="578882"/>
          </a:xfrm>
          <a:prstGeom prst="roundRect">
            <a:avLst>
              <a:gd name="adj" fmla="val 16667"/>
            </a:avLst>
          </a:prstGeom>
          <a:solidFill>
            <a:srgbClr val="FBE5D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</a:rPr>
              <a:t>clean</a:t>
            </a:r>
            <a:r>
              <a:rPr lang="en-GB" altLang="en-US" sz="2800" b="1" u="sng">
                <a:latin typeface="Calibri" panose="020F0502020204030204" pitchFamily="34" charset="0"/>
              </a:rPr>
              <a:t>liness</a:t>
            </a:r>
            <a:endParaRPr lang="en-GB" altLang="en-US" sz="280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347" y="4748044"/>
            <a:ext cx="2784494" cy="578882"/>
          </a:xfrm>
          <a:prstGeom prst="roundRect">
            <a:avLst>
              <a:gd name="adj" fmla="val 16667"/>
            </a:avLst>
          </a:prstGeom>
          <a:solidFill>
            <a:srgbClr val="FBE5D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  <a:defRPr/>
            </a:pPr>
            <a:r>
              <a:rPr lang="en-GB" altLang="en-US" sz="2800" b="1" u="sng">
                <a:latin typeface="Calibri" panose="020F0502020204030204" pitchFamily="34" charset="0"/>
              </a:rPr>
              <a:t>un</a:t>
            </a: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</a:rPr>
              <a:t>clean</a:t>
            </a:r>
            <a:endParaRPr lang="en-GB" altLang="en-US" sz="2800" b="1" u="sng">
              <a:latin typeface="Calibri" panose="020F0502020204030204" pitchFamily="34" charset="0"/>
            </a:endParaRP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347" y="5693975"/>
            <a:ext cx="2784494" cy="578882"/>
          </a:xfrm>
          <a:prstGeom prst="roundRect">
            <a:avLst>
              <a:gd name="adj" fmla="val 16667"/>
            </a:avLst>
          </a:prstGeom>
          <a:solidFill>
            <a:srgbClr val="FBE5D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b="1" u="sng" err="1">
                <a:latin typeface="Calibri" panose="020F0502020204030204" pitchFamily="34" charset="0"/>
              </a:rPr>
              <a:t>super</a:t>
            </a:r>
            <a:r>
              <a:rPr lang="en-GB" altLang="en-US" sz="2800" err="1">
                <a:solidFill>
                  <a:srgbClr val="0070C0"/>
                </a:solidFill>
                <a:latin typeface="Calibri" panose="020F0502020204030204" pitchFamily="34" charset="0"/>
              </a:rPr>
              <a:t>clean</a:t>
            </a:r>
            <a:endParaRPr lang="en-GB" altLang="en-US" sz="2800" b="1" u="sng">
              <a:latin typeface="Calibri" panose="020F0502020204030204" pitchFamily="34" charset="0"/>
            </a:endParaRPr>
          </a:p>
        </p:txBody>
      </p:sp>
      <p:sp>
        <p:nvSpPr>
          <p:cNvPr id="14" name="Up Arrow 13"/>
          <p:cNvSpPr/>
          <p:nvPr/>
        </p:nvSpPr>
        <p:spPr>
          <a:xfrm rot="16200000">
            <a:off x="5343217" y="3681276"/>
            <a:ext cx="453537" cy="87578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879" y="3802113"/>
            <a:ext cx="4023508" cy="578882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the state of being clean</a:t>
            </a:r>
            <a:endParaRPr lang="en-GB" altLang="en-US" sz="28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Up Arrow 15"/>
          <p:cNvSpPr/>
          <p:nvPr/>
        </p:nvSpPr>
        <p:spPr>
          <a:xfrm rot="16200000">
            <a:off x="5343218" y="4627207"/>
            <a:ext cx="453537" cy="87578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880" y="4748044"/>
            <a:ext cx="4023508" cy="578882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not clean</a:t>
            </a:r>
            <a:endParaRPr lang="en-GB" altLang="en-US" sz="28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Up Arrow 17"/>
          <p:cNvSpPr/>
          <p:nvPr/>
        </p:nvSpPr>
        <p:spPr>
          <a:xfrm rot="16200000">
            <a:off x="5343219" y="5573138"/>
            <a:ext cx="453537" cy="87578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881" y="5693975"/>
            <a:ext cx="4023508" cy="578882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beyond clean</a:t>
            </a:r>
            <a:endParaRPr lang="en-GB" altLang="en-US" sz="28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87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1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865" y="1746646"/>
            <a:ext cx="9329006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>
                <a:latin typeface="Calibri" panose="020F0502020204030204" pitchFamily="34" charset="0"/>
              </a:rPr>
              <a:t>What does the root </a:t>
            </a:r>
            <a:r>
              <a:rPr lang="en-GB" altLang="en-US" sz="2800" u="sng" err="1">
                <a:latin typeface="Calibri" panose="020F0502020204030204" pitchFamily="34" charset="0"/>
              </a:rPr>
              <a:t>audi</a:t>
            </a:r>
            <a:r>
              <a:rPr lang="en-GB" altLang="en-US" sz="2800">
                <a:latin typeface="Calibri" panose="020F0502020204030204" pitchFamily="34" charset="0"/>
              </a:rPr>
              <a:t> mean in the word family below?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>
                <a:latin typeface="Calibri" panose="020F0502020204030204" pitchFamily="34" charset="0"/>
              </a:rPr>
              <a:t>Practise</a:t>
            </a:r>
            <a:endParaRPr lang="en-US" altLang="en-US" sz="4000" b="1"/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23" y="6171726"/>
            <a:ext cx="11347492" cy="54483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  <a:defRPr/>
            </a:pPr>
            <a:r>
              <a:rPr lang="en-GB" altLang="en-US" sz="2600" b="1" u="sng"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en-GB" altLang="en-US" sz="26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altLang="en-US" sz="2400">
                <a:latin typeface="Calibri" panose="020F0502020204030204" pitchFamily="34" charset="0"/>
              </a:rPr>
              <a:t>a </a:t>
            </a:r>
            <a:r>
              <a:rPr lang="en-GB" altLang="en-US" sz="2400" b="1">
                <a:latin typeface="Calibri" panose="020F0502020204030204" pitchFamily="34" charset="0"/>
              </a:rPr>
              <a:t>word family</a:t>
            </a:r>
            <a:r>
              <a:rPr lang="en-GB" altLang="en-US" sz="2400">
                <a:latin typeface="Calibri" panose="020F0502020204030204" pitchFamily="34" charset="0"/>
              </a:rPr>
              <a:t> is a group of words that are built around the same </a:t>
            </a:r>
            <a:r>
              <a:rPr lang="en-GB" altLang="en-US" sz="2400" b="1">
                <a:latin typeface="Calibri" panose="020F0502020204030204" pitchFamily="34" charset="0"/>
              </a:rPr>
              <a:t>root</a:t>
            </a:r>
            <a:r>
              <a:rPr lang="en-GB" altLang="en-US" sz="240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003023" y="2499212"/>
            <a:ext cx="8137019" cy="57888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u="sng">
                <a:latin typeface="Calibri" panose="020F0502020204030204" pitchFamily="34" charset="0"/>
                <a:cs typeface="Calibri" panose="020F0502020204030204" pitchFamily="34" charset="0"/>
              </a:rPr>
              <a:t>audi</a:t>
            </a: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obook        </a:t>
            </a:r>
            <a:r>
              <a:rPr lang="en-GB" altLang="en-US" sz="2800" u="sng">
                <a:latin typeface="Calibri" panose="020F0502020204030204" pitchFamily="34" charset="0"/>
                <a:cs typeface="Calibri" panose="020F0502020204030204" pitchFamily="34" charset="0"/>
              </a:rPr>
              <a:t>audi</a:t>
            </a: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ble        </a:t>
            </a:r>
            <a:r>
              <a:rPr lang="en-GB" altLang="en-US" sz="2800" u="sng">
                <a:latin typeface="Calibri" panose="020F0502020204030204" pitchFamily="34" charset="0"/>
                <a:cs typeface="Calibri" panose="020F0502020204030204" pitchFamily="34" charset="0"/>
              </a:rPr>
              <a:t>audi</a:t>
            </a: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982" y="3239129"/>
            <a:ext cx="1861241" cy="276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3660371" y="3251778"/>
            <a:ext cx="3303764" cy="27241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hear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feel</a:t>
            </a:r>
          </a:p>
        </p:txBody>
      </p:sp>
    </p:spTree>
    <p:extLst>
      <p:ext uri="{BB962C8B-B14F-4D97-AF65-F5344CB8AC3E}">
        <p14:creationId xmlns:p14="http://schemas.microsoft.com/office/powerpoint/2010/main" val="1814087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1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865" y="1746646"/>
            <a:ext cx="9329006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>
                <a:latin typeface="Calibri" panose="020F0502020204030204" pitchFamily="34" charset="0"/>
              </a:rPr>
              <a:t>What does the root </a:t>
            </a:r>
            <a:r>
              <a:rPr lang="en-GB" altLang="en-US" sz="2800" u="sng" err="1">
                <a:latin typeface="Calibri" panose="020F0502020204030204" pitchFamily="34" charset="0"/>
              </a:rPr>
              <a:t>audi</a:t>
            </a:r>
            <a:r>
              <a:rPr lang="en-GB" altLang="en-US" sz="2800">
                <a:latin typeface="Calibri" panose="020F0502020204030204" pitchFamily="34" charset="0"/>
              </a:rPr>
              <a:t> mean in the word family below?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>
                <a:latin typeface="Calibri" panose="020F0502020204030204" pitchFamily="34" charset="0"/>
              </a:rPr>
              <a:t>How did you do?</a:t>
            </a:r>
            <a:endParaRPr lang="en-US" altLang="en-US" sz="4000" b="1"/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23" y="6171726"/>
            <a:ext cx="11347492" cy="54483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  <a:defRPr/>
            </a:pPr>
            <a:r>
              <a:rPr lang="en-GB" altLang="en-US" sz="2600" b="1" u="sng"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en-GB" altLang="en-US" sz="26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altLang="en-US" sz="2400">
                <a:latin typeface="Calibri" panose="020F0502020204030204" pitchFamily="34" charset="0"/>
              </a:rPr>
              <a:t>a </a:t>
            </a:r>
            <a:r>
              <a:rPr lang="en-GB" altLang="en-US" sz="2400" b="1">
                <a:latin typeface="Calibri" panose="020F0502020204030204" pitchFamily="34" charset="0"/>
              </a:rPr>
              <a:t>word family</a:t>
            </a:r>
            <a:r>
              <a:rPr lang="en-GB" altLang="en-US" sz="2400">
                <a:latin typeface="Calibri" panose="020F0502020204030204" pitchFamily="34" charset="0"/>
              </a:rPr>
              <a:t> is a group of words that are built around the same </a:t>
            </a:r>
            <a:r>
              <a:rPr lang="en-GB" altLang="en-US" sz="2400" b="1">
                <a:latin typeface="Calibri" panose="020F0502020204030204" pitchFamily="34" charset="0"/>
              </a:rPr>
              <a:t>root</a:t>
            </a:r>
            <a:r>
              <a:rPr lang="en-GB" altLang="en-US" sz="240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003023" y="2499212"/>
            <a:ext cx="8137019" cy="57888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u="sng">
                <a:latin typeface="Calibri" panose="020F0502020204030204" pitchFamily="34" charset="0"/>
                <a:cs typeface="Calibri" panose="020F0502020204030204" pitchFamily="34" charset="0"/>
              </a:rPr>
              <a:t>audi</a:t>
            </a: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obook        </a:t>
            </a:r>
            <a:r>
              <a:rPr lang="en-GB" altLang="en-US" sz="2800" u="sng">
                <a:latin typeface="Calibri" panose="020F0502020204030204" pitchFamily="34" charset="0"/>
                <a:cs typeface="Calibri" panose="020F0502020204030204" pitchFamily="34" charset="0"/>
              </a:rPr>
              <a:t>audi</a:t>
            </a: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ble        </a:t>
            </a:r>
            <a:r>
              <a:rPr lang="en-GB" altLang="en-US" sz="2800" u="sng">
                <a:latin typeface="Calibri" panose="020F0502020204030204" pitchFamily="34" charset="0"/>
                <a:cs typeface="Calibri" panose="020F0502020204030204" pitchFamily="34" charset="0"/>
              </a:rPr>
              <a:t>audi</a:t>
            </a: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3660371" y="3251778"/>
            <a:ext cx="3303764" cy="27241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b="1" u="sng">
                <a:latin typeface="Calibri" panose="020F0502020204030204" pitchFamily="34" charset="0"/>
                <a:cs typeface="Calibri" panose="020F0502020204030204" pitchFamily="34" charset="0"/>
              </a:rPr>
              <a:t>hear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feel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561" y="3467547"/>
            <a:ext cx="2500210" cy="229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99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1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729" y="1844121"/>
            <a:ext cx="7191278" cy="105560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>
                <a:latin typeface="Calibri" panose="020F0502020204030204" pitchFamily="34" charset="0"/>
              </a:rPr>
              <a:t>Circle two </a:t>
            </a:r>
            <a:r>
              <a:rPr lang="en-GB" altLang="en-US" sz="2800" b="1">
                <a:latin typeface="Calibri" panose="020F0502020204030204" pitchFamily="34" charset="0"/>
              </a:rPr>
              <a:t>suffixes</a:t>
            </a:r>
            <a:r>
              <a:rPr lang="en-GB" altLang="en-US" sz="2800">
                <a:latin typeface="Calibri" panose="020F0502020204030204" pitchFamily="34" charset="0"/>
              </a:rPr>
              <a:t> that can be added to the root </a:t>
            </a:r>
            <a:r>
              <a:rPr lang="en-GB" altLang="en-US" sz="2800" u="sng">
                <a:latin typeface="Calibri" panose="020F0502020204030204" pitchFamily="34" charset="0"/>
              </a:rPr>
              <a:t>flor</a:t>
            </a:r>
            <a:r>
              <a:rPr lang="en-GB" altLang="en-US" sz="2800">
                <a:latin typeface="Calibri" panose="020F0502020204030204" pitchFamily="34" charset="0"/>
              </a:rPr>
              <a:t> to create new words.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>
                <a:latin typeface="Calibri" panose="020F0502020204030204" pitchFamily="34" charset="0"/>
              </a:rPr>
              <a:t>Practise</a:t>
            </a:r>
            <a:endParaRPr lang="en-US" altLang="en-US" sz="4000" b="1"/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818102" y="3828428"/>
            <a:ext cx="8151309" cy="128545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endParaRPr lang="en-GB" altLang="en-US" sz="500" b="1" u="sng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GB" altLang="en-US" sz="280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            al            </a:t>
            </a:r>
            <a:r>
              <a:rPr lang="en-GB" altLang="en-US" sz="2800" err="1"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            able            </a:t>
            </a:r>
            <a:r>
              <a:rPr lang="en-GB" altLang="en-US" sz="2800" err="1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endParaRPr lang="en-GB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buNone/>
            </a:pPr>
            <a:endParaRPr lang="en-GB" altLang="en-US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23" y="6171726"/>
            <a:ext cx="11347492" cy="54483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  <a:defRPr/>
            </a:pPr>
            <a:r>
              <a:rPr lang="en-GB" altLang="en-US" sz="2600" b="1" u="sng"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en-GB" altLang="en-US" sz="26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altLang="en-US" sz="2400">
                <a:latin typeface="Calibri" panose="020F0502020204030204" pitchFamily="34" charset="0"/>
              </a:rPr>
              <a:t>a </a:t>
            </a:r>
            <a:r>
              <a:rPr lang="en-GB" altLang="en-US" sz="2400" b="1">
                <a:latin typeface="Calibri" panose="020F0502020204030204" pitchFamily="34" charset="0"/>
              </a:rPr>
              <a:t>word family</a:t>
            </a:r>
            <a:r>
              <a:rPr lang="en-GB" altLang="en-US" sz="2400">
                <a:latin typeface="Calibri" panose="020F0502020204030204" pitchFamily="34" charset="0"/>
              </a:rPr>
              <a:t> is a group of words that are built around the same </a:t>
            </a:r>
            <a:r>
              <a:rPr lang="en-GB" altLang="en-US" sz="2400" b="1">
                <a:latin typeface="Calibri" panose="020F0502020204030204" pitchFamily="34" charset="0"/>
              </a:rPr>
              <a:t>root</a:t>
            </a:r>
            <a:r>
              <a:rPr lang="en-GB" altLang="en-US" sz="240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054" y="2972988"/>
            <a:ext cx="2012600" cy="298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036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>
                <a:latin typeface="Calibri" panose="020F0502020204030204" pitchFamily="34" charset="0"/>
              </a:rPr>
              <a:t>How did you do?</a:t>
            </a:r>
            <a:endParaRPr lang="en-US" altLang="en-US" sz="4000" b="1"/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729" y="1844121"/>
            <a:ext cx="7191278" cy="105560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>
                <a:latin typeface="Calibri" panose="020F0502020204030204" pitchFamily="34" charset="0"/>
              </a:rPr>
              <a:t>Circle two </a:t>
            </a:r>
            <a:r>
              <a:rPr lang="en-GB" altLang="en-US" sz="2800" b="1">
                <a:latin typeface="Calibri" panose="020F0502020204030204" pitchFamily="34" charset="0"/>
              </a:rPr>
              <a:t>suffixes</a:t>
            </a:r>
            <a:r>
              <a:rPr lang="en-GB" altLang="en-US" sz="2800">
                <a:latin typeface="Calibri" panose="020F0502020204030204" pitchFamily="34" charset="0"/>
              </a:rPr>
              <a:t> that can be added to the root </a:t>
            </a:r>
            <a:r>
              <a:rPr lang="en-GB" altLang="en-US" sz="2800" u="sng">
                <a:latin typeface="Calibri" panose="020F0502020204030204" pitchFamily="34" charset="0"/>
              </a:rPr>
              <a:t>flor</a:t>
            </a:r>
            <a:r>
              <a:rPr lang="en-GB" altLang="en-US" sz="2800">
                <a:latin typeface="Calibri" panose="020F0502020204030204" pitchFamily="34" charset="0"/>
              </a:rPr>
              <a:t> to create new words.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818102" y="3828428"/>
            <a:ext cx="8151309" cy="128545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endParaRPr lang="en-GB" altLang="en-US" sz="500" b="1" u="sng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GB" altLang="en-US" sz="280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            al            </a:t>
            </a:r>
            <a:r>
              <a:rPr lang="en-GB" altLang="en-US" sz="2800" err="1"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            able            </a:t>
            </a:r>
            <a:r>
              <a:rPr lang="en-GB" altLang="en-US" sz="2800" err="1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endParaRPr lang="en-GB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buNone/>
            </a:pPr>
            <a:endParaRPr lang="en-GB" altLang="en-US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354" y="3624275"/>
            <a:ext cx="1987970" cy="182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7237580" y="4108550"/>
            <a:ext cx="877721" cy="72521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986836" y="4108550"/>
            <a:ext cx="877721" cy="72521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23" y="6171726"/>
            <a:ext cx="11347492" cy="54483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  <a:defRPr/>
            </a:pPr>
            <a:r>
              <a:rPr lang="en-GB" altLang="en-US" sz="2600" b="1" u="sng"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en-GB" altLang="en-US" sz="26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altLang="en-US" sz="2400">
                <a:latin typeface="Calibri" panose="020F0502020204030204" pitchFamily="34" charset="0"/>
              </a:rPr>
              <a:t>a </a:t>
            </a:r>
            <a:r>
              <a:rPr lang="en-GB" altLang="en-US" sz="2400" b="1">
                <a:latin typeface="Calibri" panose="020F0502020204030204" pitchFamily="34" charset="0"/>
              </a:rPr>
              <a:t>word family</a:t>
            </a:r>
            <a:r>
              <a:rPr lang="en-GB" altLang="en-US" sz="2400">
                <a:latin typeface="Calibri" panose="020F0502020204030204" pitchFamily="34" charset="0"/>
              </a:rPr>
              <a:t> is a group of words that are built around the same </a:t>
            </a:r>
            <a:r>
              <a:rPr lang="en-GB" altLang="en-US" sz="2400" b="1">
                <a:latin typeface="Calibri" panose="020F0502020204030204" pitchFamily="34" charset="0"/>
              </a:rPr>
              <a:t>root</a:t>
            </a:r>
            <a:r>
              <a:rPr lang="en-GB" altLang="en-US" sz="240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6397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1AA77-B609-20AE-A580-B53DF7C5618A}"/>
              </a:ext>
            </a:extLst>
          </p:cNvPr>
          <p:cNvSpPr txBox="1"/>
          <p:nvPr/>
        </p:nvSpPr>
        <p:spPr>
          <a:xfrm>
            <a:off x="105316" y="175010"/>
            <a:ext cx="563673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 u="sng"/>
          </a:p>
          <a:p>
            <a:r>
              <a:rPr lang="en-US" sz="3200" u="sng"/>
              <a:t>Times table 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396562-9D80-4BE1-F00A-5643F6E4C84A}"/>
              </a:ext>
            </a:extLst>
          </p:cNvPr>
          <p:cNvSpPr txBox="1"/>
          <p:nvPr/>
        </p:nvSpPr>
        <p:spPr>
          <a:xfrm>
            <a:off x="-2959685" y="-460038"/>
            <a:ext cx="4908708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3600" u="sng">
              <a:latin typeface="Comic Sans MS"/>
            </a:endParaRPr>
          </a:p>
          <a:p>
            <a:pPr algn="r"/>
            <a:r>
              <a:rPr lang="en-GB" sz="3200" u="sng">
                <a:latin typeface="Comic Sans MS"/>
              </a:rPr>
              <a:t>26.02.25</a:t>
            </a:r>
            <a:endParaRPr lang="en-GB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46CB2965-40A7-5192-BF44-ED647821B540}"/>
              </a:ext>
            </a:extLst>
          </p:cNvPr>
          <p:cNvSpPr txBox="1"/>
          <p:nvPr/>
        </p:nvSpPr>
        <p:spPr>
          <a:xfrm>
            <a:off x="210548" y="3213859"/>
            <a:ext cx="4066075" cy="267765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800">
                <a:latin typeface="Comic Sans MS"/>
              </a:rPr>
              <a:t>Counting 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latin typeface="Comic Sans MS"/>
              </a:rPr>
              <a:t>Harry Potter </a:t>
            </a:r>
            <a:r>
              <a:rPr lang="en-US" sz="2800" err="1">
                <a:latin typeface="Comic Sans MS"/>
              </a:rPr>
              <a:t>Maths</a:t>
            </a:r>
            <a:endParaRPr lang="en-US" sz="2800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800">
                <a:latin typeface="Comic Sans MS"/>
              </a:rPr>
              <a:t>Round the World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latin typeface="Comic Sans MS"/>
              </a:rPr>
              <a:t>Hit the button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latin typeface="Comic Sans MS"/>
              </a:rPr>
              <a:t>Roll the dice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latin typeface="Comic Sans MS"/>
              </a:rPr>
              <a:t>Counting stick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00CE66-894B-47CD-12A2-DF6BFEFAC84C}"/>
              </a:ext>
            </a:extLst>
          </p:cNvPr>
          <p:cNvSpPr txBox="1"/>
          <p:nvPr/>
        </p:nvSpPr>
        <p:spPr>
          <a:xfrm>
            <a:off x="6928174" y="173775"/>
            <a:ext cx="42340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/>
              <a:t>Times table Bingo!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27A11F-0EDB-0CB3-5E97-D813B603D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699568"/>
              </p:ext>
            </p:extLst>
          </p:nvPr>
        </p:nvGraphicFramePr>
        <p:xfrm>
          <a:off x="6250608" y="817217"/>
          <a:ext cx="5406996" cy="2395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2332">
                  <a:extLst>
                    <a:ext uri="{9D8B030D-6E8A-4147-A177-3AD203B41FA5}">
                      <a16:colId xmlns:a16="http://schemas.microsoft.com/office/drawing/2014/main" val="2421597285"/>
                    </a:ext>
                  </a:extLst>
                </a:gridCol>
                <a:gridCol w="1802332">
                  <a:extLst>
                    <a:ext uri="{9D8B030D-6E8A-4147-A177-3AD203B41FA5}">
                      <a16:colId xmlns:a16="http://schemas.microsoft.com/office/drawing/2014/main" val="1519702974"/>
                    </a:ext>
                  </a:extLst>
                </a:gridCol>
                <a:gridCol w="1802332">
                  <a:extLst>
                    <a:ext uri="{9D8B030D-6E8A-4147-A177-3AD203B41FA5}">
                      <a16:colId xmlns:a16="http://schemas.microsoft.com/office/drawing/2014/main" val="1065544595"/>
                    </a:ext>
                  </a:extLst>
                </a:gridCol>
              </a:tblGrid>
              <a:tr h="1197948"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03121"/>
                  </a:ext>
                </a:extLst>
              </a:tr>
              <a:tr h="1197948"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33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0083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97FB574-B3FC-2922-6144-171AA8126B24}"/>
              </a:ext>
            </a:extLst>
          </p:cNvPr>
          <p:cNvSpPr txBox="1"/>
          <p:nvPr/>
        </p:nvSpPr>
        <p:spPr>
          <a:xfrm>
            <a:off x="6097320" y="3430750"/>
            <a:ext cx="5735982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/>
              <a:t>Split your whiteboard into 6 sections.</a:t>
            </a:r>
            <a:endParaRPr lang="en-US" sz="2400"/>
          </a:p>
          <a:p>
            <a:pPr marL="285750" indent="-285750">
              <a:buFont typeface="Arial"/>
              <a:buChar char="•"/>
            </a:pPr>
            <a:r>
              <a:rPr lang="en-GB" sz="2400"/>
              <a:t>In each section, write an </a:t>
            </a:r>
            <a:r>
              <a:rPr lang="en-GB" sz="2400" b="1"/>
              <a:t>answer</a:t>
            </a:r>
            <a:r>
              <a:rPr lang="en-GB" sz="2400"/>
              <a:t> from the 3-x table (up to 12 x 3)</a:t>
            </a:r>
          </a:p>
          <a:p>
            <a:pPr marL="285750" indent="-285750">
              <a:buFont typeface="Arial"/>
              <a:buChar char="•"/>
            </a:pPr>
            <a:r>
              <a:rPr lang="en-GB" sz="2400"/>
              <a:t>I will call out a 3-x table calculation. If you have the </a:t>
            </a:r>
            <a:r>
              <a:rPr lang="en-GB" sz="2400" b="1"/>
              <a:t>answer</a:t>
            </a:r>
            <a:r>
              <a:rPr lang="en-GB" sz="2400"/>
              <a:t> on your board, cross it off.</a:t>
            </a:r>
          </a:p>
          <a:p>
            <a:pPr marL="285750" indent="-285750">
              <a:buFont typeface="Arial"/>
              <a:buChar char="•"/>
            </a:pPr>
            <a:r>
              <a:rPr lang="en-GB" sz="2400"/>
              <a:t>For example, " 6 x 3" is 18 – so I would cross it off my board.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C3051-4479-AADC-354C-9193119B57F4}"/>
              </a:ext>
            </a:extLst>
          </p:cNvPr>
          <p:cNvSpPr txBox="1"/>
          <p:nvPr/>
        </p:nvSpPr>
        <p:spPr>
          <a:xfrm>
            <a:off x="582561" y="1553497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3 Times Table Song (Green Green Grass by George Ezra)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85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0A393D-07D0-F318-EB04-47EA530297AE}"/>
              </a:ext>
            </a:extLst>
          </p:cNvPr>
          <p:cNvSpPr txBox="1"/>
          <p:nvPr/>
        </p:nvSpPr>
        <p:spPr>
          <a:xfrm>
            <a:off x="-3504" y="-2131"/>
            <a:ext cx="12036806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u="sng">
                <a:latin typeface="Comic Sans MS"/>
              </a:rPr>
              <a:t>26.02.25</a:t>
            </a:r>
          </a:p>
          <a:p>
            <a:r>
              <a:rPr lang="en-US" sz="3200" u="sng">
                <a:latin typeface="Comic Sans MS"/>
              </a:rPr>
              <a:t>TBAT: </a:t>
            </a:r>
            <a:r>
              <a:rPr lang="en-US" sz="3200" u="sng">
                <a:latin typeface="Comic Sans MS"/>
                <a:ea typeface="+mn-lt"/>
                <a:cs typeface="+mn-lt"/>
              </a:rPr>
              <a:t>choose an appropriate strategy for multiplication and division</a:t>
            </a:r>
          </a:p>
          <a:p>
            <a:endParaRPr lang="en-US" sz="3200" u="sng">
              <a:latin typeface="Comic Sans MS"/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AA8B0-9141-0634-2857-5FC0FA7B1CCB}"/>
              </a:ext>
            </a:extLst>
          </p:cNvPr>
          <p:cNvSpPr txBox="1"/>
          <p:nvPr/>
        </p:nvSpPr>
        <p:spPr>
          <a:xfrm>
            <a:off x="-661" y="1479063"/>
            <a:ext cx="11117286" cy="72327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u="sng">
                <a:latin typeface="Comic Sans MS"/>
              </a:rPr>
              <a:t>3 in 3</a:t>
            </a:r>
            <a:r>
              <a:rPr lang="en-US" sz="3200">
                <a:latin typeface="Comic Sans MS"/>
              </a:rPr>
              <a:t> </a:t>
            </a:r>
          </a:p>
          <a:p>
            <a:endParaRPr lang="en-US" sz="3200">
              <a:latin typeface="Comic Sans MS"/>
            </a:endParaRPr>
          </a:p>
          <a:p>
            <a:pPr marL="742950" indent="-742950">
              <a:buAutoNum type="arabicPeriod"/>
            </a:pPr>
            <a:r>
              <a:rPr lang="en-US" sz="3200">
                <a:latin typeface="Comic Sans MS"/>
              </a:rPr>
              <a:t>74 = 4 + _____</a:t>
            </a:r>
          </a:p>
          <a:p>
            <a:endParaRPr lang="en-US" sz="3200">
              <a:latin typeface="Comic Sans MS"/>
            </a:endParaRPr>
          </a:p>
          <a:p>
            <a:r>
              <a:rPr lang="en-US" sz="3200">
                <a:latin typeface="Comic Sans MS"/>
              </a:rPr>
              <a:t>2. 2/8 of 56</a:t>
            </a:r>
          </a:p>
          <a:p>
            <a:endParaRPr lang="en-US" sz="3200">
              <a:latin typeface="Comic Sans MS"/>
            </a:endParaRPr>
          </a:p>
          <a:p>
            <a:r>
              <a:rPr lang="en-US" sz="3200">
                <a:latin typeface="Comic Sans MS"/>
              </a:rPr>
              <a:t>3. </a:t>
            </a:r>
            <a:r>
              <a:rPr lang="en-US" sz="3200" b="1">
                <a:latin typeface="Comic Sans MS"/>
              </a:rPr>
              <a:t>What 3D shape am I?</a:t>
            </a:r>
          </a:p>
          <a:p>
            <a:r>
              <a:rPr lang="en-US" sz="3200">
                <a:latin typeface="Comic Sans MS"/>
              </a:rPr>
              <a:t>I have no edges.</a:t>
            </a:r>
          </a:p>
          <a:p>
            <a:r>
              <a:rPr lang="en-US" sz="3200">
                <a:latin typeface="Comic Sans MS"/>
              </a:rPr>
              <a:t>I have 1 face.</a:t>
            </a:r>
          </a:p>
          <a:p>
            <a:r>
              <a:rPr lang="en-US" sz="3200">
                <a:latin typeface="Comic Sans MS"/>
              </a:rPr>
              <a:t>I have no vertices.</a:t>
            </a:r>
          </a:p>
          <a:p>
            <a:endParaRPr lang="en-US" sz="3600">
              <a:latin typeface="Comic Sans MS"/>
            </a:endParaRPr>
          </a:p>
          <a:p>
            <a:pPr marL="742950" indent="-742950">
              <a:buAutoNum type="arabicPeriod"/>
            </a:pPr>
            <a:endParaRPr lang="en-US" sz="3600">
              <a:latin typeface="Comic Sans MS"/>
            </a:endParaRPr>
          </a:p>
          <a:p>
            <a:endParaRPr lang="en-US" sz="3600">
              <a:latin typeface="Comic Sans MS"/>
            </a:endParaRPr>
          </a:p>
          <a:p>
            <a:pPr marL="342900" indent="-342900">
              <a:buAutoNum type="arabicPeriod"/>
            </a:pPr>
            <a:endParaRPr lang="en-US" sz="3600">
              <a:latin typeface="Comic Sans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654C4-7B2D-A19D-017A-114C924E7377}"/>
              </a:ext>
            </a:extLst>
          </p:cNvPr>
          <p:cNvSpPr txBox="1"/>
          <p:nvPr/>
        </p:nvSpPr>
        <p:spPr>
          <a:xfrm>
            <a:off x="6331817" y="2193299"/>
            <a:ext cx="5144265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200" b="1">
                <a:solidFill>
                  <a:srgbClr val="FF0000"/>
                </a:solidFill>
              </a:rPr>
              <a:t>Challenge</a:t>
            </a:r>
          </a:p>
          <a:p>
            <a:r>
              <a:rPr lang="en-GB" sz="3200">
                <a:solidFill>
                  <a:srgbClr val="FF0000"/>
                </a:solidFill>
              </a:rPr>
              <a:t>How many days  are there in June?</a:t>
            </a:r>
          </a:p>
          <a:p>
            <a:r>
              <a:rPr lang="en-GB" sz="3200">
                <a:solidFill>
                  <a:srgbClr val="FF0000"/>
                </a:solidFill>
              </a:rPr>
              <a:t>How many days in a leap year?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58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7CC309AF-97C7-863F-7F70-450F06706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079" y="1699300"/>
            <a:ext cx="3303916" cy="49059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494644-2362-ACA6-566C-202AFC43753F}"/>
              </a:ext>
            </a:extLst>
          </p:cNvPr>
          <p:cNvSpPr txBox="1"/>
          <p:nvPr/>
        </p:nvSpPr>
        <p:spPr>
          <a:xfrm>
            <a:off x="5227608" y="1949570"/>
            <a:ext cx="52592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Daily 10 - Mental Maths Challenge - Topmarks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497253-21C4-32CB-338A-538EEA9962ED}"/>
              </a:ext>
            </a:extLst>
          </p:cNvPr>
          <p:cNvSpPr txBox="1"/>
          <p:nvPr/>
        </p:nvSpPr>
        <p:spPr>
          <a:xfrm>
            <a:off x="6619874" y="214312"/>
            <a:ext cx="54054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u="sng">
              <a:latin typeface="Comic Sans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2F3258-7B97-A073-2093-D0DE1BBE463F}"/>
              </a:ext>
            </a:extLst>
          </p:cNvPr>
          <p:cNvSpPr txBox="1"/>
          <p:nvPr/>
        </p:nvSpPr>
        <p:spPr>
          <a:xfrm>
            <a:off x="3180" y="2722"/>
            <a:ext cx="1148463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u="sng">
                <a:latin typeface="Comic Sans MS"/>
                <a:cs typeface="Arial"/>
              </a:rPr>
              <a:t>26.02.25</a:t>
            </a:r>
            <a:endParaRPr lang="en-US" sz="3200">
              <a:latin typeface="Comic Sans MS"/>
            </a:endParaRPr>
          </a:p>
          <a:p>
            <a:r>
              <a:rPr lang="en-US" sz="3200" u="sng">
                <a:latin typeface="Comic Sans MS"/>
                <a:cs typeface="Arial"/>
              </a:rPr>
              <a:t>TBAT: choose an appropriate strategy for multiplication and division</a:t>
            </a:r>
          </a:p>
        </p:txBody>
      </p:sp>
    </p:spTree>
    <p:extLst>
      <p:ext uri="{BB962C8B-B14F-4D97-AF65-F5344CB8AC3E}">
        <p14:creationId xmlns:p14="http://schemas.microsoft.com/office/powerpoint/2010/main" val="3077185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15813" y="1334436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Mental methods</a:t>
            </a:r>
          </a:p>
        </p:txBody>
      </p:sp>
      <p:sp>
        <p:nvSpPr>
          <p:cNvPr id="80963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175" y="3803041"/>
            <a:ext cx="5759203" cy="173664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We can solve this calculation mentally. Discuss how this could be solved.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791067" y="365443"/>
            <a:ext cx="8529637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002060"/>
                </a:solidFill>
                <a:latin typeface="+mn-lt"/>
              </a:rPr>
              <a:t>Choosing an appropriate strategy for multiplication</a:t>
            </a: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814" y="2477436"/>
            <a:ext cx="6251171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x 5 = 20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7291056" y="2042800"/>
            <a:ext cx="3626965" cy="2560178"/>
          </a:xfrm>
          <a:prstGeom prst="wedgeEllipseCallout">
            <a:avLst>
              <a:gd name="adj1" fmla="val -72429"/>
              <a:gd name="adj2" fmla="val -19532"/>
            </a:avLst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>
                <a:solidFill>
                  <a:srgbClr val="FF0000"/>
                </a:solidFill>
              </a:rPr>
              <a:t>Talk partners</a:t>
            </a:r>
            <a:endParaRPr lang="en-US">
              <a:solidFill>
                <a:srgbClr val="FF0000"/>
              </a:solidFill>
            </a:endParaRPr>
          </a:p>
          <a:p>
            <a:pPr algn="ctr"/>
            <a:r>
              <a:rPr lang="en-GB" sz="2400">
                <a:solidFill>
                  <a:schemeClr val="tx2"/>
                </a:solidFill>
              </a:rPr>
              <a:t>Why would we use a mental strategy for this calculation?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27564" y="2477436"/>
            <a:ext cx="764771" cy="6469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BDACE4-605B-E949-94FC-70CB6C3BF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950" y="249961"/>
            <a:ext cx="1234846" cy="8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63" grpId="0" animBg="1"/>
      <p:bldP spid="10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18DF87-3C96-09E3-B77D-5F15F855FC30}"/>
              </a:ext>
            </a:extLst>
          </p:cNvPr>
          <p:cNvSpPr txBox="1"/>
          <p:nvPr/>
        </p:nvSpPr>
        <p:spPr>
          <a:xfrm>
            <a:off x="193590" y="152400"/>
            <a:ext cx="571911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u="sng">
                <a:latin typeface="Comic Sans MS"/>
              </a:rPr>
              <a:t>Wednesday 26th February 2025</a:t>
            </a:r>
            <a:br>
              <a:rPr lang="en-GB" sz="2800">
                <a:latin typeface="Comic Sans MS"/>
              </a:rPr>
            </a:br>
            <a:r>
              <a:rPr lang="en-GB" sz="2800" u="sng">
                <a:latin typeface="Comic Sans MS"/>
              </a:rPr>
              <a:t>Wordwork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975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400" y="1334436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	Mental methods</a:t>
            </a:r>
          </a:p>
        </p:txBody>
      </p:sp>
      <p:sp>
        <p:nvSpPr>
          <p:cNvPr id="80963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949" y="4055641"/>
            <a:ext cx="7353527" cy="91940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latin typeface="Calibri" panose="020F0502020204030204" pitchFamily="34" charset="0"/>
              </a:rPr>
              <a:t>We now need to decide how to solve this calculation using an appropriate strategy.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791067" y="365443"/>
            <a:ext cx="8529637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002060"/>
                </a:solidFill>
                <a:latin typeface="+mn-lt"/>
              </a:rPr>
              <a:t>Choosing an appropriate strategy for multiplication</a:t>
            </a: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214" y="2477436"/>
            <a:ext cx="6251171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x 5 = 20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8079971" y="1717208"/>
            <a:ext cx="4112029" cy="2336926"/>
          </a:xfrm>
          <a:prstGeom prst="wedgeEllipseCallout">
            <a:avLst>
              <a:gd name="adj1" fmla="val -70003"/>
              <a:gd name="adj2" fmla="val -7880"/>
            </a:avLst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2"/>
                </a:solidFill>
              </a:rPr>
              <a:t>Read the calculation. Look at the sign and be confident that you understand what you  need to do.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527990" y="1387624"/>
            <a:ext cx="2975956" cy="2565237"/>
          </a:xfrm>
          <a:prstGeom prst="wedgeEllipseCallout">
            <a:avLst>
              <a:gd name="adj1" fmla="val 65312"/>
              <a:gd name="adj2" fmla="val -27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2"/>
                </a:solidFill>
              </a:rPr>
              <a:t>We have to </a:t>
            </a:r>
            <a:r>
              <a:rPr lang="en-GB" sz="2400">
                <a:solidFill>
                  <a:srgbClr val="FF0000"/>
                </a:solidFill>
              </a:rPr>
              <a:t>multiply </a:t>
            </a:r>
            <a:r>
              <a:rPr lang="en-GB" sz="2400">
                <a:solidFill>
                  <a:schemeClr val="tx2">
                    <a:lumMod val="75000"/>
                  </a:schemeClr>
                </a:solidFill>
              </a:rPr>
              <a:t>an unknown number by 5, which gives us the answer.</a:t>
            </a:r>
          </a:p>
        </p:txBody>
      </p:sp>
      <p:sp>
        <p:nvSpPr>
          <p:cNvPr id="11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748" y="5141979"/>
            <a:ext cx="7091975" cy="136031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latin typeface="Calibri" panose="020F0502020204030204" pitchFamily="34" charset="0"/>
              </a:rPr>
              <a:t>In Year 3, we should be able to solve nearly all multiplication and division calculations mentally using our knowledge of times tables.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21382" y="2477436"/>
            <a:ext cx="764771" cy="6469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7-Point Star 13"/>
          <p:cNvSpPr/>
          <p:nvPr/>
        </p:nvSpPr>
        <p:spPr>
          <a:xfrm>
            <a:off x="8279476" y="3952861"/>
            <a:ext cx="3670320" cy="2825590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rgbClr val="FF0000"/>
              </a:solidFill>
            </a:endParaRPr>
          </a:p>
          <a:p>
            <a:pPr algn="ctr"/>
            <a:r>
              <a:rPr lang="en-GB" sz="2400">
                <a:solidFill>
                  <a:srgbClr val="FF0000"/>
                </a:solidFill>
              </a:rPr>
              <a:t>Use the </a:t>
            </a:r>
            <a:r>
              <a:rPr lang="en-GB" sz="2400" err="1">
                <a:solidFill>
                  <a:srgbClr val="FF0000"/>
                </a:solidFill>
              </a:rPr>
              <a:t>PiXL</a:t>
            </a:r>
            <a:r>
              <a:rPr lang="en-GB" sz="2400">
                <a:solidFill>
                  <a:srgbClr val="FF0000"/>
                </a:solidFill>
              </a:rPr>
              <a:t> Times Tables App to learn your  x and ÷ facts fluently.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C617C3-696B-9E4C-B8C7-A4E730074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950" y="249961"/>
            <a:ext cx="1234846" cy="8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5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63" grpId="0" animBg="1"/>
      <p:bldP spid="10" grpId="0" animBg="1"/>
      <p:bldP spid="2" grpId="0" animBg="1"/>
      <p:bldP spid="12" grpId="0" animBg="1"/>
      <p:bldP spid="11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7564" y="1334436"/>
            <a:ext cx="9517849" cy="11430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Mental methods</a:t>
            </a:r>
          </a:p>
        </p:txBody>
      </p:sp>
      <p:sp>
        <p:nvSpPr>
          <p:cNvPr id="80963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707" y="3853124"/>
            <a:ext cx="5759203" cy="173664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We can solve this calculation mentally using our times tables facts.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791067" y="365443"/>
            <a:ext cx="8529637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002060"/>
                </a:solidFill>
                <a:latin typeface="+mn-lt"/>
              </a:rPr>
              <a:t>Choosing an appropriate strategy for multiplication</a:t>
            </a: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814" y="2477436"/>
            <a:ext cx="6251171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x 5 = 20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939551" y="1534641"/>
            <a:ext cx="4508848" cy="3823575"/>
          </a:xfrm>
          <a:prstGeom prst="wedgeEllipseCallout">
            <a:avLst>
              <a:gd name="adj1" fmla="val -72429"/>
              <a:gd name="adj2" fmla="val -19532"/>
            </a:avLst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2"/>
                </a:solidFill>
              </a:rPr>
              <a:t>Using our times tables facts, we should know that</a:t>
            </a:r>
          </a:p>
          <a:p>
            <a:pPr algn="ctr"/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>
                <a:solidFill>
                  <a:srgbClr val="FF0000"/>
                </a:solidFill>
              </a:rPr>
              <a:t>4</a:t>
            </a:r>
            <a:r>
              <a:rPr lang="en-GB" sz="2800">
                <a:solidFill>
                  <a:schemeClr val="tx2"/>
                </a:solidFill>
              </a:rPr>
              <a:t> x 5 = 20.</a:t>
            </a:r>
          </a:p>
          <a:p>
            <a:pPr algn="ctr"/>
            <a:r>
              <a:rPr lang="en-GB" sz="2800">
                <a:solidFill>
                  <a:schemeClr val="tx2"/>
                </a:solidFill>
              </a:rPr>
              <a:t>Alternatively, we could use the inverse: 20 ÷ 5 = </a:t>
            </a:r>
            <a:r>
              <a:rPr lang="en-GB" sz="2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27564" y="2477436"/>
            <a:ext cx="764771" cy="6469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2D4F02-D095-B746-81C4-A5EEA1935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950" y="249961"/>
            <a:ext cx="1234846" cy="8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63" grpId="0" animBg="1"/>
      <p:bldP spid="10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8782" y="1334436"/>
            <a:ext cx="10516631" cy="11430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Mental methods with jottings</a:t>
            </a:r>
          </a:p>
        </p:txBody>
      </p:sp>
      <p:sp>
        <p:nvSpPr>
          <p:cNvPr id="80963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814" y="3701284"/>
            <a:ext cx="6187581" cy="173664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We can solve this calculation mentally. Discuss how this could be solved.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791067" y="365443"/>
            <a:ext cx="8529637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002060"/>
                </a:solidFill>
                <a:latin typeface="+mn-lt"/>
              </a:rPr>
              <a:t>Choosing an appropriate strategy for multiplication</a:t>
            </a: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814" y="2477436"/>
            <a:ext cx="6251171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= 58 x 3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7516363" y="1920240"/>
            <a:ext cx="4137318" cy="2866926"/>
          </a:xfrm>
          <a:prstGeom prst="wedgeEllipseCallout">
            <a:avLst>
              <a:gd name="adj1" fmla="val -72429"/>
              <a:gd name="adj2" fmla="val -19532"/>
            </a:avLst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2"/>
                </a:solidFill>
              </a:rPr>
              <a:t>Discuss with your talk partner: why would we use a mental strategy for this calculation?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27564" y="2477436"/>
            <a:ext cx="764771" cy="6469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7442E1-7272-E64F-A352-7BE87E3E2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950" y="249961"/>
            <a:ext cx="1234846" cy="8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3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63" grpId="0" animBg="1"/>
      <p:bldP spid="10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0815" y="1305482"/>
            <a:ext cx="9249295" cy="11430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    Mental methods with jottings </a:t>
            </a:r>
          </a:p>
        </p:txBody>
      </p:sp>
      <p:sp>
        <p:nvSpPr>
          <p:cNvPr id="80963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074" y="3502846"/>
            <a:ext cx="7722596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2060"/>
                </a:solidFill>
                <a:latin typeface="Calibri" panose="020F0502020204030204" pitchFamily="34" charset="0"/>
              </a:rPr>
              <a:t>We now need to decide how to solve this calculation using an appropriate strategy.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791067" y="365443"/>
            <a:ext cx="8529637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002060"/>
                </a:solidFill>
                <a:latin typeface="+mn-lt"/>
              </a:rPr>
              <a:t>Choosing an appropriate strategy for multiplication</a:t>
            </a: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214" y="2477436"/>
            <a:ext cx="6251171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= 58 x 3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402842" y="1641238"/>
            <a:ext cx="2776450" cy="1672396"/>
          </a:xfrm>
          <a:prstGeom prst="wedgeEllipseCallout">
            <a:avLst>
              <a:gd name="adj1" fmla="val 67108"/>
              <a:gd name="adj2" fmla="val 53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2"/>
                </a:solidFill>
              </a:rPr>
              <a:t>We have to </a:t>
            </a:r>
            <a:r>
              <a:rPr lang="en-GB" sz="2400">
                <a:solidFill>
                  <a:srgbClr val="FF0000"/>
                </a:solidFill>
              </a:rPr>
              <a:t>multiply </a:t>
            </a:r>
            <a:r>
              <a:rPr lang="en-GB" sz="2400">
                <a:solidFill>
                  <a:schemeClr val="tx2">
                    <a:lumMod val="75000"/>
                  </a:schemeClr>
                </a:solidFill>
              </a:rPr>
              <a:t>58 by 3</a:t>
            </a:r>
          </a:p>
        </p:txBody>
      </p:sp>
      <p:sp>
        <p:nvSpPr>
          <p:cNvPr id="11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130" y="4930975"/>
            <a:ext cx="9397753" cy="153233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2060"/>
                </a:solidFill>
                <a:latin typeface="Calibri" panose="020F0502020204030204" pitchFamily="34" charset="0"/>
              </a:rPr>
              <a:t>In Year 3, we should be able to solve nearly all multiplication and division calculations mentally (perhaps with some jottings) using our knowledge of times tables.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8007" y="2477436"/>
            <a:ext cx="764771" cy="6469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8578020" y="2071649"/>
            <a:ext cx="3617373" cy="2871616"/>
          </a:xfrm>
          <a:prstGeom prst="wedgeEllipseCallout">
            <a:avLst>
              <a:gd name="adj1" fmla="val -65344"/>
              <a:gd name="adj2" fmla="val -26075"/>
            </a:avLst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tx2"/>
                </a:solidFill>
              </a:rPr>
              <a:t>Read the calculation. Look at the sign and be confident that you understand what you  need to do.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A1D350-633C-3D43-AADB-EA859183C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950" y="249961"/>
            <a:ext cx="1234846" cy="8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63" grpId="0" animBg="1"/>
      <p:bldP spid="10" grpId="0" animBg="1"/>
      <p:bldP spid="12" grpId="0" animBg="1"/>
      <p:bldP spid="11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6814" y="1334436"/>
            <a:ext cx="11008599" cy="11430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Mental methods with jottings</a:t>
            </a:r>
          </a:p>
        </p:txBody>
      </p:sp>
      <p:sp>
        <p:nvSpPr>
          <p:cNvPr id="80963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98" y="3502846"/>
            <a:ext cx="5710315" cy="28263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We have solved this calculation mentally using some jottings to help us remember the steps. </a:t>
            </a:r>
            <a:r>
              <a:rPr lang="en-GB" altLang="en-US">
                <a:solidFill>
                  <a:srgbClr val="00B050"/>
                </a:solidFill>
                <a:latin typeface="Calibri" panose="020F0502020204030204" pitchFamily="34" charset="0"/>
              </a:rPr>
              <a:t>The jottings we could make are in green.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791067" y="365443"/>
            <a:ext cx="8529637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002060"/>
                </a:solidFill>
                <a:latin typeface="+mn-lt"/>
              </a:rPr>
              <a:t>Choosing an appropriate strategy for multiplication</a:t>
            </a: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814" y="2477436"/>
            <a:ext cx="6251171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= 58 x 3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7011777" y="1703562"/>
            <a:ext cx="4757428" cy="3485734"/>
          </a:xfrm>
          <a:prstGeom prst="wedgeEllipseCallout">
            <a:avLst>
              <a:gd name="adj1" fmla="val -72429"/>
              <a:gd name="adj2" fmla="val -19532"/>
            </a:avLst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2"/>
                </a:solidFill>
              </a:rPr>
              <a:t>We can partition 58 into 50 and 8 and then use our times tables facts. </a:t>
            </a:r>
          </a:p>
          <a:p>
            <a:pPr algn="ctr"/>
            <a:r>
              <a:rPr lang="en-GB" sz="2800" b="1">
                <a:solidFill>
                  <a:srgbClr val="00B050"/>
                </a:solidFill>
              </a:rPr>
              <a:t>8 x 3 = 24</a:t>
            </a:r>
          </a:p>
          <a:p>
            <a:pPr algn="ctr"/>
            <a:r>
              <a:rPr lang="en-GB" sz="2800" b="1">
                <a:solidFill>
                  <a:srgbClr val="00B050"/>
                </a:solidFill>
              </a:rPr>
              <a:t>50 x 3 = 150</a:t>
            </a:r>
          </a:p>
          <a:p>
            <a:pPr algn="ctr"/>
            <a:r>
              <a:rPr lang="en-GB" sz="2800" b="1">
                <a:solidFill>
                  <a:srgbClr val="00B050"/>
                </a:solidFill>
              </a:rPr>
              <a:t>150 + 24 = </a:t>
            </a:r>
            <a:r>
              <a:rPr lang="en-GB" sz="2800">
                <a:solidFill>
                  <a:srgbClr val="FF0000"/>
                </a:solidFill>
              </a:rPr>
              <a:t>174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27564" y="2477436"/>
            <a:ext cx="764771" cy="6469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 descr="C:\Users\User\AppData\Local\Microsoft\Windows\Temporary Internet Files\Content.IE5\CBAOT9XC\tango-style-pencil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2246" y="923523"/>
            <a:ext cx="1329402" cy="1329402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3E989E-2E0E-034A-AA05-C2A23CA7B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4950" y="249961"/>
            <a:ext cx="1234846" cy="8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1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63" grpId="0" animBg="1"/>
      <p:bldP spid="10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C1F0-76CD-6A70-4D2F-80CD3C15D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Complete these calculations in your book using the mental multiplication method.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F47E9C-E2ED-DB3F-D517-36CF66BF37A9}"/>
              </a:ext>
            </a:extLst>
          </p:cNvPr>
          <p:cNvSpPr txBox="1"/>
          <p:nvPr/>
        </p:nvSpPr>
        <p:spPr>
          <a:xfrm>
            <a:off x="602720" y="1718149"/>
            <a:ext cx="8510751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/>
              <a:t>Independent – mental multiplication</a:t>
            </a:r>
            <a:endParaRPr lang="en-US"/>
          </a:p>
          <a:p>
            <a:endParaRPr lang="en-GB" sz="3600"/>
          </a:p>
          <a:p>
            <a:pPr marL="514350" indent="-514350">
              <a:buAutoNum type="arabicPeriod"/>
            </a:pPr>
            <a:r>
              <a:rPr lang="en-GB" sz="3600"/>
              <a:t>_____ x 4 = 24</a:t>
            </a:r>
          </a:p>
          <a:p>
            <a:pPr marL="514350" indent="-514350">
              <a:buAutoNum type="arabicPeriod"/>
            </a:pPr>
            <a:r>
              <a:rPr lang="en-GB" sz="3600"/>
              <a:t>_____ x 5 = 35</a:t>
            </a:r>
          </a:p>
          <a:p>
            <a:pPr marL="514350" indent="-514350">
              <a:buAutoNum type="arabicPeriod"/>
            </a:pPr>
            <a:r>
              <a:rPr lang="en-GB" sz="3600"/>
              <a:t>_____ x 8 = 64</a:t>
            </a:r>
          </a:p>
          <a:p>
            <a:pPr marL="514350" indent="-514350">
              <a:buAutoNum type="arabicPeriod"/>
            </a:pPr>
            <a:r>
              <a:rPr lang="en-GB" sz="3600"/>
              <a:t>______ = 53 x 4</a:t>
            </a:r>
          </a:p>
          <a:p>
            <a:pPr marL="514350" indent="-514350">
              <a:buAutoNum type="arabicPeriod"/>
            </a:pPr>
            <a:r>
              <a:rPr lang="en-GB" sz="3600"/>
              <a:t>______ = 28 x 3</a:t>
            </a:r>
          </a:p>
          <a:p>
            <a:endParaRPr lang="en-GB" sz="3600"/>
          </a:p>
          <a:p>
            <a:pPr marL="514350" indent="-514350">
              <a:buAutoNum type="arabicPeriod"/>
            </a:pPr>
            <a:endParaRPr lang="en-GB" sz="3200"/>
          </a:p>
          <a:p>
            <a:pPr marL="342900" indent="-342900">
              <a:buAutoNum type="arabicPeriod"/>
            </a:pP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5F1414-0FFD-0357-9904-4A82992D7B33}"/>
              </a:ext>
            </a:extLst>
          </p:cNvPr>
          <p:cNvSpPr txBox="1"/>
          <p:nvPr/>
        </p:nvSpPr>
        <p:spPr>
          <a:xfrm>
            <a:off x="6320349" y="3214783"/>
            <a:ext cx="5389856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200" b="1">
                <a:solidFill>
                  <a:srgbClr val="FF0000"/>
                </a:solidFill>
              </a:rPr>
              <a:t>Challenge</a:t>
            </a:r>
          </a:p>
          <a:p>
            <a:r>
              <a:rPr lang="en-GB" sz="3200">
                <a:solidFill>
                  <a:srgbClr val="FF0000"/>
                </a:solidFill>
              </a:rPr>
              <a:t>I eat 4 slices of apple every day for a week. How many slices of apple have I eaten?</a:t>
            </a:r>
          </a:p>
        </p:txBody>
      </p:sp>
    </p:spTree>
    <p:extLst>
      <p:ext uri="{BB962C8B-B14F-4D97-AF65-F5344CB8AC3E}">
        <p14:creationId xmlns:p14="http://schemas.microsoft.com/office/powerpoint/2010/main" val="2582174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15813" y="1334436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Mental methods</a:t>
            </a:r>
          </a:p>
        </p:txBody>
      </p:sp>
      <p:sp>
        <p:nvSpPr>
          <p:cNvPr id="80963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82" y="3733579"/>
            <a:ext cx="5166611" cy="173664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We can solve this calculation mentally. Discuss how this could be solved.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791067" y="365443"/>
            <a:ext cx="8529637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002060"/>
                </a:solidFill>
                <a:latin typeface="+mn-lt"/>
              </a:rPr>
              <a:t>Choosing an appropriate strategy for division</a:t>
            </a: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814" y="2477436"/>
            <a:ext cx="6251171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b="1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24 ÷ 8 =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7087985" y="2377582"/>
            <a:ext cx="4105532" cy="2560178"/>
          </a:xfrm>
          <a:prstGeom prst="wedgeEllipseCallout">
            <a:avLst>
              <a:gd name="adj1" fmla="val -71277"/>
              <a:gd name="adj2" fmla="val -34927"/>
            </a:avLst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2"/>
                </a:solidFill>
              </a:rPr>
              <a:t>Discuss with your talk partner: why would we use a mental strategy for this calculation?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A5A3ED-5290-2140-A2D1-7ED7DBB80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950" y="249961"/>
            <a:ext cx="1234846" cy="8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2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63" grpId="0" animBg="1"/>
      <p:bldP spid="10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0815" y="1305482"/>
            <a:ext cx="9249295" cy="11430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            Mental methods</a:t>
            </a:r>
          </a:p>
        </p:txBody>
      </p:sp>
      <p:sp>
        <p:nvSpPr>
          <p:cNvPr id="80963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95" y="3589163"/>
            <a:ext cx="7754127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2060"/>
                </a:solidFill>
                <a:latin typeface="Calibri" panose="020F0502020204030204" pitchFamily="34" charset="0"/>
              </a:rPr>
              <a:t>We now need to decide how to solve this calculation using an appropriate strategy.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791067" y="365443"/>
            <a:ext cx="8529637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002060"/>
                </a:solidFill>
                <a:latin typeface="+mn-lt"/>
              </a:rPr>
              <a:t>Choosing an appropriate strategy for division</a:t>
            </a: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214" y="2477436"/>
            <a:ext cx="6251171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24 ÷ 8 =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402842" y="1641238"/>
            <a:ext cx="2776450" cy="1672396"/>
          </a:xfrm>
          <a:prstGeom prst="wedgeEllipseCallout">
            <a:avLst>
              <a:gd name="adj1" fmla="val 67108"/>
              <a:gd name="adj2" fmla="val 53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2"/>
                </a:solidFill>
              </a:rPr>
              <a:t>We have to </a:t>
            </a:r>
            <a:r>
              <a:rPr lang="en-GB" sz="2400">
                <a:solidFill>
                  <a:srgbClr val="FF0000"/>
                </a:solidFill>
              </a:rPr>
              <a:t>divide </a:t>
            </a:r>
            <a:r>
              <a:rPr lang="en-GB" sz="2400">
                <a:solidFill>
                  <a:schemeClr val="tx2">
                    <a:lumMod val="75000"/>
                  </a:schemeClr>
                </a:solidFill>
              </a:rPr>
              <a:t>24 by 8.</a:t>
            </a:r>
          </a:p>
        </p:txBody>
      </p:sp>
      <p:sp>
        <p:nvSpPr>
          <p:cNvPr id="11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632" y="4833983"/>
            <a:ext cx="9397753" cy="153233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2060"/>
                </a:solidFill>
                <a:latin typeface="Calibri" panose="020F0502020204030204" pitchFamily="34" charset="0"/>
              </a:rPr>
              <a:t>In Year 3, we should be able to solve nearly all multiplication and division calculations mentally (perhaps with some jottings) using our knowledge of times tables.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8079971" y="1694859"/>
            <a:ext cx="4112029" cy="2499704"/>
          </a:xfrm>
          <a:prstGeom prst="wedgeEllipseCallout">
            <a:avLst>
              <a:gd name="adj1" fmla="val -70003"/>
              <a:gd name="adj2" fmla="val -7880"/>
            </a:avLst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2"/>
                </a:solidFill>
              </a:rPr>
              <a:t>Read the calculation. Look at the sign and be confident that you understand what you  need to do.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58DCC5-6FE1-AE40-9BB0-15CA93872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950" y="249961"/>
            <a:ext cx="1234846" cy="8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8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63" grpId="0" animBg="1"/>
      <p:bldP spid="10" grpId="0" animBg="1"/>
      <p:bldP spid="12" grpId="0" animBg="1"/>
      <p:bldP spid="11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15813" y="1334436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Mental methods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791067" y="365443"/>
            <a:ext cx="8529637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002060"/>
                </a:solidFill>
                <a:latin typeface="+mn-lt"/>
              </a:rPr>
              <a:t>Choosing an appropriate strategy for division</a:t>
            </a: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186" y="2633854"/>
            <a:ext cx="4744179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24 ÷ 8 =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7087985" y="2032173"/>
            <a:ext cx="4152829" cy="2699057"/>
          </a:xfrm>
          <a:prstGeom prst="wedgeEllipseCallout">
            <a:avLst>
              <a:gd name="adj1" fmla="val -72429"/>
              <a:gd name="adj2" fmla="val -19532"/>
            </a:avLst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2"/>
                </a:solidFill>
              </a:rPr>
              <a:t>We can solve this mentally using our division facts</a:t>
            </a:r>
          </a:p>
          <a:p>
            <a:pPr algn="ctr"/>
            <a:r>
              <a:rPr lang="en-GB" sz="2800">
                <a:solidFill>
                  <a:schemeClr val="tx2"/>
                </a:solidFill>
              </a:rPr>
              <a:t>24 ÷ 8 = </a:t>
            </a:r>
            <a:r>
              <a:rPr lang="en-GB" sz="280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30E7FA-8687-424C-B9B6-81B80B864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950" y="249961"/>
            <a:ext cx="1234846" cy="8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15813" y="1334436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Mental methods</a:t>
            </a:r>
          </a:p>
        </p:txBody>
      </p:sp>
      <p:sp>
        <p:nvSpPr>
          <p:cNvPr id="80963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184" y="3641390"/>
            <a:ext cx="5335148" cy="173664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We can solve this calculation mentally. Discuss how this could be solved.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791067" y="365443"/>
            <a:ext cx="8529637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002060"/>
                </a:solidFill>
                <a:latin typeface="+mn-lt"/>
              </a:rPr>
              <a:t>Choosing an appropriate strategy for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3897" y="2345095"/>
                <a:ext cx="4281723" cy="871516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r>
                  <a:rPr lang="en-GB" altLang="en-US" b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altLang="en-US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of 21 =</a:t>
                </a:r>
              </a:p>
            </p:txBody>
          </p:sp>
        </mc:Choice>
        <mc:Fallback xmlns="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3897" y="2345095"/>
                <a:ext cx="4281723" cy="871516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b="-5517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7087985" y="1772599"/>
            <a:ext cx="4121298" cy="2891949"/>
          </a:xfrm>
          <a:prstGeom prst="wedgeEllipseCallout">
            <a:avLst>
              <a:gd name="adj1" fmla="val -86583"/>
              <a:gd name="adj2" fmla="val -18987"/>
            </a:avLst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>
                <a:solidFill>
                  <a:srgbClr val="FF0000"/>
                </a:solidFill>
              </a:rPr>
              <a:t>Talk partners</a:t>
            </a:r>
            <a:endParaRPr lang="en-US">
              <a:solidFill>
                <a:srgbClr val="FF0000"/>
              </a:solidFill>
            </a:endParaRPr>
          </a:p>
          <a:p>
            <a:pPr algn="ctr"/>
            <a:r>
              <a:rPr lang="en-GB" sz="2400">
                <a:solidFill>
                  <a:schemeClr val="tx2"/>
                </a:solidFill>
              </a:rPr>
              <a:t>Why would we use a mental strategy for this calculation?</a:t>
            </a:r>
            <a:endParaRPr lang="en-GB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7CD6B8-BE86-414B-BBE6-44F45CC37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4950" y="249961"/>
            <a:ext cx="1234846" cy="8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63" grpId="0" animBg="1"/>
      <p:bldP spid="1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>
                <a:latin typeface="Calibri" panose="020F0502020204030204" pitchFamily="34" charset="0"/>
              </a:rPr>
              <a:t>Word families</a:t>
            </a:r>
            <a:endParaRPr lang="en-US" altLang="en-US" sz="4000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6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659" y="1811688"/>
            <a:ext cx="8249420" cy="105560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  <a:defRPr/>
            </a:pPr>
            <a:r>
              <a:rPr lang="en-GB" altLang="en-US" sz="2800" b="1">
                <a:latin typeface="Calibri" panose="020F0502020204030204" pitchFamily="34" charset="0"/>
              </a:rPr>
              <a:t>Word families</a:t>
            </a:r>
            <a:r>
              <a:rPr lang="en-GB" altLang="en-US" sz="2800">
                <a:latin typeface="Calibri" panose="020F0502020204030204" pitchFamily="34" charset="0"/>
              </a:rPr>
              <a:t> are words that are built around the same </a:t>
            </a:r>
            <a:r>
              <a:rPr lang="en-GB" altLang="en-US" sz="2800" b="1">
                <a:solidFill>
                  <a:srgbClr val="0070C0"/>
                </a:solidFill>
                <a:latin typeface="Calibri" panose="020F0502020204030204" pitchFamily="34" charset="0"/>
              </a:rPr>
              <a:t>root</a:t>
            </a:r>
            <a:r>
              <a:rPr lang="en-GB" altLang="en-US" sz="2800">
                <a:latin typeface="Calibri" panose="020F0502020204030204" pitchFamily="34" charset="0"/>
              </a:rPr>
              <a:t>, with different </a:t>
            </a:r>
            <a:r>
              <a:rPr lang="en-GB" altLang="en-US" sz="2800" b="1">
                <a:latin typeface="Calibri" panose="020F0502020204030204" pitchFamily="34" charset="0"/>
              </a:rPr>
              <a:t>prefixes </a:t>
            </a:r>
            <a:r>
              <a:rPr lang="en-GB" altLang="en-US" sz="2800">
                <a:latin typeface="Calibri" panose="020F0502020204030204" pitchFamily="34" charset="0"/>
              </a:rPr>
              <a:t>and </a:t>
            </a:r>
            <a:r>
              <a:rPr lang="en-GB" altLang="en-US" sz="2800" b="1">
                <a:latin typeface="Calibri" panose="020F0502020204030204" pitchFamily="34" charset="0"/>
              </a:rPr>
              <a:t>suffixes</a:t>
            </a:r>
            <a:r>
              <a:rPr lang="en-GB" altLang="en-US" sz="280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411" y="3426530"/>
            <a:ext cx="2784494" cy="2724150"/>
          </a:xfrm>
          <a:prstGeom prst="roundRect">
            <a:avLst>
              <a:gd name="adj" fmla="val 16667"/>
            </a:avLst>
          </a:prstGeom>
          <a:solidFill>
            <a:srgbClr val="FBE5D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</a:rPr>
              <a:t>real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b="1" u="sng">
                <a:latin typeface="Calibri" panose="020F0502020204030204" pitchFamily="34" charset="0"/>
              </a:rPr>
              <a:t>un</a:t>
            </a: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</a:rPr>
              <a:t>real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</a:rPr>
              <a:t>real</a:t>
            </a:r>
            <a:r>
              <a:rPr lang="en-GB" altLang="en-US" sz="2800" b="1" u="sng">
                <a:latin typeface="Calibri" panose="020F0502020204030204" pitchFamily="34" charset="0"/>
              </a:rPr>
              <a:t>ity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b="1" u="sng">
                <a:latin typeface="Calibri" panose="020F0502020204030204" pitchFamily="34" charset="0"/>
              </a:rPr>
              <a:t>un</a:t>
            </a: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</a:rPr>
              <a:t>real</a:t>
            </a:r>
            <a:r>
              <a:rPr lang="en-GB" altLang="en-US" sz="2800" b="1" u="sng">
                <a:latin typeface="Calibri" panose="020F0502020204030204" pitchFamily="34" charset="0"/>
              </a:rPr>
              <a:t>istic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832" y="3426530"/>
            <a:ext cx="2784494" cy="2724150"/>
          </a:xfrm>
          <a:prstGeom prst="roundRect">
            <a:avLst>
              <a:gd name="adj" fmla="val 16667"/>
            </a:avLst>
          </a:prstGeom>
          <a:solidFill>
            <a:srgbClr val="FBE5D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</a:rPr>
              <a:t>build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</a:rPr>
              <a:t>build</a:t>
            </a:r>
            <a:r>
              <a:rPr lang="en-GB" altLang="en-US" sz="2800" b="1" u="sng">
                <a:latin typeface="Calibri" panose="020F0502020204030204" pitchFamily="34" charset="0"/>
              </a:rPr>
              <a:t>er</a:t>
            </a:r>
          </a:p>
          <a:p>
            <a:pPr algn="ctr">
              <a:spcBef>
                <a:spcPct val="50000"/>
              </a:spcBef>
              <a:buNone/>
              <a:defRPr/>
            </a:pPr>
            <a:r>
              <a:rPr lang="en-GB" altLang="en-US" sz="2800" b="1" u="sng">
                <a:latin typeface="Calibri" panose="020F0502020204030204" pitchFamily="34" charset="0"/>
              </a:rPr>
              <a:t>out</a:t>
            </a: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</a:rPr>
              <a:t>build</a:t>
            </a:r>
            <a:r>
              <a:rPr lang="en-GB" altLang="en-US" sz="2800" b="1" u="sng">
                <a:latin typeface="Calibri" panose="020F0502020204030204" pitchFamily="34" charset="0"/>
              </a:rPr>
              <a:t>ing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b="1" u="sng">
                <a:latin typeface="Calibri" panose="020F0502020204030204" pitchFamily="34" charset="0"/>
              </a:rPr>
              <a:t>pre</a:t>
            </a: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</a:rPr>
              <a:t>buil</a:t>
            </a:r>
            <a:r>
              <a:rPr lang="en-GB" altLang="en-US" sz="2800" b="1" u="sng">
                <a:latin typeface="Calibri" panose="020F050202020403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06537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0815" y="1305482"/>
            <a:ext cx="9249295" cy="11430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             Mental methods</a:t>
            </a:r>
          </a:p>
        </p:txBody>
      </p:sp>
      <p:sp>
        <p:nvSpPr>
          <p:cNvPr id="80963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707" y="3601211"/>
            <a:ext cx="7643768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2060"/>
                </a:solidFill>
                <a:latin typeface="Calibri" panose="020F0502020204030204" pitchFamily="34" charset="0"/>
              </a:rPr>
              <a:t>We now need to decide how to solve this calculation using an appropriate strategy.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791067" y="365443"/>
            <a:ext cx="8529637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002060"/>
                </a:solidFill>
                <a:latin typeface="+mn-lt"/>
              </a:rPr>
              <a:t>Choosing an appropriate strategy for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5214" y="2365171"/>
                <a:ext cx="6251171" cy="871516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r>
                  <a:rPr lang="en-GB" altLang="en-US" b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altLang="en-US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of 21 =</a:t>
                </a:r>
              </a:p>
            </p:txBody>
          </p:sp>
        </mc:Choice>
        <mc:Fallback xmlns="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214" y="2365171"/>
                <a:ext cx="6251171" cy="871516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b="-5517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Callout 11"/>
          <p:cNvSpPr/>
          <p:nvPr/>
        </p:nvSpPr>
        <p:spPr>
          <a:xfrm>
            <a:off x="402842" y="1641238"/>
            <a:ext cx="2776450" cy="1672396"/>
          </a:xfrm>
          <a:prstGeom prst="wedgeEllipseCallout">
            <a:avLst>
              <a:gd name="adj1" fmla="val 67108"/>
              <a:gd name="adj2" fmla="val 53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2"/>
                </a:solidFill>
              </a:rPr>
              <a:t>We have to </a:t>
            </a:r>
            <a:r>
              <a:rPr lang="en-GB" sz="2400">
                <a:solidFill>
                  <a:srgbClr val="FF0000"/>
                </a:solidFill>
              </a:rPr>
              <a:t>divide </a:t>
            </a:r>
            <a:r>
              <a:rPr lang="en-GB" sz="2400">
                <a:solidFill>
                  <a:schemeClr val="tx2">
                    <a:lumMod val="75000"/>
                  </a:schemeClr>
                </a:solidFill>
              </a:rPr>
              <a:t>21 by 3 to find one third of 21.</a:t>
            </a:r>
          </a:p>
        </p:txBody>
      </p:sp>
      <p:sp>
        <p:nvSpPr>
          <p:cNvPr id="11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632" y="4803735"/>
            <a:ext cx="9519865" cy="160043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2060"/>
                </a:solidFill>
                <a:latin typeface="Calibri" panose="020F0502020204030204" pitchFamily="34" charset="0"/>
              </a:rPr>
              <a:t>In Year 3, we should be able to solve nearly all multiplication and division calculations mentally (perhaps with some jottings) using our knowledge of times tables</a:t>
            </a:r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8079971" y="1725194"/>
            <a:ext cx="4112029" cy="2469369"/>
          </a:xfrm>
          <a:prstGeom prst="wedgeEllipseCallout">
            <a:avLst>
              <a:gd name="adj1" fmla="val -70003"/>
              <a:gd name="adj2" fmla="val -7880"/>
            </a:avLst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2"/>
                </a:solidFill>
              </a:rPr>
              <a:t>Read the calculation. Look at the sign and be confident that you understand what you  need to do.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687597-B537-D749-9E07-8BDC21C48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4950" y="249961"/>
            <a:ext cx="1234846" cy="8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63" grpId="0" animBg="1"/>
      <p:bldP spid="10" grpId="0" animBg="1"/>
      <p:bldP spid="12" grpId="0" animBg="1"/>
      <p:bldP spid="11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15813" y="1334436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Mental methods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791067" y="365443"/>
            <a:ext cx="8529637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002060"/>
                </a:solidFill>
                <a:latin typeface="+mn-lt"/>
              </a:rPr>
              <a:t>Choosing an appropriate strategy for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782" y="2459640"/>
                <a:ext cx="4360551" cy="871516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r>
                  <a:rPr lang="en-GB" altLang="en-US" b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altLang="en-US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of 21 =</a:t>
                </a:r>
              </a:p>
            </p:txBody>
          </p:sp>
        </mc:Choice>
        <mc:Fallback xmlns="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8782" y="2459640"/>
                <a:ext cx="4360551" cy="871516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b="-6207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996302" y="1878447"/>
            <a:ext cx="4757428" cy="3485734"/>
          </a:xfrm>
          <a:prstGeom prst="wedgeEllipseCallout">
            <a:avLst>
              <a:gd name="adj1" fmla="val -72429"/>
              <a:gd name="adj2" fmla="val -19532"/>
            </a:avLst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2"/>
                </a:solidFill>
              </a:rPr>
              <a:t>We can solve this mentally using our division facts</a:t>
            </a:r>
          </a:p>
          <a:p>
            <a:pPr algn="ctr"/>
            <a:r>
              <a:rPr lang="en-GB" sz="2800">
                <a:solidFill>
                  <a:schemeClr val="tx2"/>
                </a:solidFill>
              </a:rPr>
              <a:t>21 ÷ 3 = </a:t>
            </a:r>
            <a:r>
              <a:rPr lang="en-GB" sz="280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BBC9EE-47DE-D84A-A094-2D90B4D69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4950" y="249961"/>
            <a:ext cx="1234846" cy="8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8782" y="1334436"/>
            <a:ext cx="10516631" cy="11430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Mental methods with jottings</a:t>
            </a:r>
          </a:p>
        </p:txBody>
      </p:sp>
      <p:sp>
        <p:nvSpPr>
          <p:cNvPr id="80963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20" y="3701284"/>
            <a:ext cx="6597758" cy="228147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We can solve this calculation mentally, perhaps using some jottings. Discuss how this could be solved.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791067" y="365443"/>
            <a:ext cx="8529637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002060"/>
                </a:solidFill>
                <a:latin typeface="+mn-lt"/>
              </a:rPr>
              <a:t>Choosing an appropriate strategy for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814" y="2364604"/>
                <a:ext cx="6251171" cy="872651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r>
                  <a:rPr lang="en-GB" altLang="en-US" b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altLang="en-US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of 30 =</a:t>
                </a:r>
              </a:p>
            </p:txBody>
          </p:sp>
        </mc:Choice>
        <mc:Fallback xmlns="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6814" y="2364604"/>
                <a:ext cx="6251171" cy="872651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b="-6207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7434572" y="1837298"/>
            <a:ext cx="4757428" cy="2300741"/>
          </a:xfrm>
          <a:prstGeom prst="wedgeEllipseCallout">
            <a:avLst>
              <a:gd name="adj1" fmla="val -72429"/>
              <a:gd name="adj2" fmla="val -19532"/>
            </a:avLst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2"/>
                </a:solidFill>
              </a:rPr>
              <a:t>Discuss with your talk partner: why would we use a mental strategy for this calculation?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D88E81-97B2-6A4C-AD60-D1170D18E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4950" y="249961"/>
            <a:ext cx="1234846" cy="826857"/>
          </a:xfrm>
          <a:prstGeom prst="rect">
            <a:avLst/>
          </a:prstGeom>
        </p:spPr>
      </p:pic>
      <p:pic>
        <p:nvPicPr>
          <p:cNvPr id="12" name="Picture 2" descr="C:\Users\User\AppData\Local\Microsoft\Windows\Temporary Internet Files\Content.IE5\CBAOT9XC\tango-style-pencil[1].png">
            <a:extLst>
              <a:ext uri="{FF2B5EF4-FFF2-40B4-BE49-F238E27FC236}">
                <a16:creationId xmlns:a16="http://schemas.microsoft.com/office/drawing/2014/main" id="{8CC8C6E1-AF56-4575-A43B-666EBB646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46947" y="863243"/>
            <a:ext cx="1329402" cy="1329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63" grpId="0" animBg="1"/>
      <p:bldP spid="10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0815" y="1305482"/>
            <a:ext cx="9249295" cy="11430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    Mental methods with jottings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791067" y="365443"/>
            <a:ext cx="8529637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002060"/>
                </a:solidFill>
                <a:latin typeface="+mn-lt"/>
              </a:rPr>
              <a:t>Choosing an appropriate strategy for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5214" y="2364604"/>
                <a:ext cx="6251171" cy="872651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r>
                  <a:rPr lang="en-GB" altLang="en-US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altLang="en-US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of 30 =</a:t>
                </a:r>
              </a:p>
            </p:txBody>
          </p:sp>
        </mc:Choice>
        <mc:Fallback xmlns="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214" y="2364604"/>
                <a:ext cx="6251171" cy="872651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b="-6207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Callout 11"/>
          <p:cNvSpPr/>
          <p:nvPr/>
        </p:nvSpPr>
        <p:spPr>
          <a:xfrm>
            <a:off x="0" y="1305481"/>
            <a:ext cx="3275214" cy="3238753"/>
          </a:xfrm>
          <a:prstGeom prst="wedgeEllipseCallout">
            <a:avLst>
              <a:gd name="adj1" fmla="val 67108"/>
              <a:gd name="adj2" fmla="val 53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2"/>
                </a:solidFill>
              </a:rPr>
              <a:t>We have to </a:t>
            </a:r>
            <a:r>
              <a:rPr lang="en-GB" sz="2400">
                <a:solidFill>
                  <a:srgbClr val="FF0000"/>
                </a:solidFill>
              </a:rPr>
              <a:t>divide </a:t>
            </a:r>
            <a:r>
              <a:rPr lang="en-GB" sz="2400">
                <a:solidFill>
                  <a:schemeClr val="tx2">
                    <a:lumMod val="75000"/>
                  </a:schemeClr>
                </a:solidFill>
              </a:rPr>
              <a:t>30 by 5 to find one fifth of 30. We will then need to multiply by 2 to find two fifths of 30.</a:t>
            </a:r>
          </a:p>
        </p:txBody>
      </p:sp>
      <p:sp>
        <p:nvSpPr>
          <p:cNvPr id="11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275" y="4053039"/>
            <a:ext cx="5553475" cy="2485787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2060"/>
                </a:solidFill>
                <a:latin typeface="Calibri" panose="020F0502020204030204" pitchFamily="34" charset="0"/>
              </a:rPr>
              <a:t>In Year 3, we should be able to solve nearly all multiplication and division calculations mentally (perhaps with some jottings) using our knowledge of times tables.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8334896" y="2069478"/>
            <a:ext cx="3530139" cy="2703420"/>
          </a:xfrm>
          <a:prstGeom prst="wedgeEllipseCallout">
            <a:avLst>
              <a:gd name="adj1" fmla="val -70003"/>
              <a:gd name="adj2" fmla="val -30674"/>
            </a:avLst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2"/>
                </a:solidFill>
              </a:rPr>
              <a:t>Read the calculation. Look at the sign and be confident that you understand what you  need to do.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F12F81-EF37-4549-AE47-2D845779D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4950" y="249961"/>
            <a:ext cx="1234846" cy="826857"/>
          </a:xfrm>
          <a:prstGeom prst="rect">
            <a:avLst/>
          </a:prstGeom>
        </p:spPr>
      </p:pic>
      <p:pic>
        <p:nvPicPr>
          <p:cNvPr id="14" name="Picture 2" descr="C:\Users\User\AppData\Local\Microsoft\Windows\Temporary Internet Files\Content.IE5\CBAOT9XC\tango-style-pencil[1].png">
            <a:extLst>
              <a:ext uri="{FF2B5EF4-FFF2-40B4-BE49-F238E27FC236}">
                <a16:creationId xmlns:a16="http://schemas.microsoft.com/office/drawing/2014/main" id="{B5CCB8B4-8530-4B6E-B801-85E23C366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00674" y="462362"/>
            <a:ext cx="1329402" cy="1329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>
                <a:latin typeface="Calibri" panose="020F0502020204030204" pitchFamily="34" charset="0"/>
              </a:rPr>
              <a:t>Prefixes</a:t>
            </a:r>
            <a:endParaRPr lang="en-US" altLang="en-US" sz="4000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1469" y="1615046"/>
            <a:ext cx="7543800" cy="5133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2523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>
                <a:latin typeface="Calibri" panose="020F0502020204030204" pitchFamily="34" charset="0"/>
              </a:rPr>
              <a:t>Tell me… Examples…</a:t>
            </a:r>
            <a:endParaRPr lang="en-US" altLang="en-US" sz="4000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8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820" y="1777112"/>
            <a:ext cx="8327093" cy="202608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Tell me </a:t>
            </a: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what a </a:t>
            </a:r>
            <a:r>
              <a:rPr lang="en-GB" altLang="en-US" sz="2800" b="1" u="sng">
                <a:latin typeface="Calibri" panose="020F0502020204030204" pitchFamily="34" charset="0"/>
                <a:cs typeface="Calibri" panose="020F0502020204030204" pitchFamily="34" charset="0"/>
              </a:rPr>
              <a:t>prefix</a:t>
            </a:r>
            <a:r>
              <a:rPr lang="en-GB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is.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endParaRPr lang="en-GB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i="1">
                <a:latin typeface="Calibri" panose="020F0502020204030204" pitchFamily="34" charset="0"/>
                <a:cs typeface="Calibri" panose="020F0502020204030204" pitchFamily="34" charset="0"/>
              </a:rPr>
              <a:t>…a </a:t>
            </a:r>
            <a:r>
              <a:rPr lang="en-GB" altLang="en-US" sz="2800" b="1" i="1">
                <a:latin typeface="Calibri" panose="020F0502020204030204" pitchFamily="34" charset="0"/>
                <a:cs typeface="Calibri" panose="020F0502020204030204" pitchFamily="34" charset="0"/>
              </a:rPr>
              <a:t>prefix</a:t>
            </a:r>
            <a:r>
              <a:rPr lang="en-GB" altLang="en-US" sz="2800" i="1">
                <a:latin typeface="Calibri" panose="020F0502020204030204" pitchFamily="34" charset="0"/>
                <a:cs typeface="Calibri" panose="020F0502020204030204" pitchFamily="34" charset="0"/>
              </a:rPr>
              <a:t> is a group of letters that is added to the </a:t>
            </a:r>
            <a:r>
              <a:rPr lang="en-GB" altLang="en-US" sz="2800" b="1" i="1">
                <a:latin typeface="Calibri" panose="020F0502020204030204" pitchFamily="34" charset="0"/>
                <a:cs typeface="Calibri" panose="020F0502020204030204" pitchFamily="34" charset="0"/>
              </a:rPr>
              <a:t>beginning of a word</a:t>
            </a:r>
            <a:r>
              <a:rPr lang="en-GB" altLang="en-US" sz="2800" i="1">
                <a:latin typeface="Calibri" panose="020F0502020204030204" pitchFamily="34" charset="0"/>
                <a:cs typeface="Calibri" panose="020F0502020204030204" pitchFamily="34" charset="0"/>
              </a:rPr>
              <a:t>, changing its meaning.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3684959" y="4473589"/>
            <a:ext cx="4756813" cy="154936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GB" altLang="en-US" sz="2800" b="1" u="sng">
                <a:latin typeface="Calibri" panose="020F0502020204030204" pitchFamily="34" charset="0"/>
                <a:cs typeface="Calibri" panose="020F0502020204030204" pitchFamily="34" charset="0"/>
              </a:rPr>
              <a:t>prefixes</a:t>
            </a:r>
            <a:r>
              <a:rPr lang="en-GB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endParaRPr lang="en-GB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un-, dis-, re-</a:t>
            </a:r>
          </a:p>
        </p:txBody>
      </p:sp>
    </p:spTree>
    <p:extLst>
      <p:ext uri="{BB962C8B-B14F-4D97-AF65-F5344CB8AC3E}">
        <p14:creationId xmlns:p14="http://schemas.microsoft.com/office/powerpoint/2010/main" val="159467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>
                <a:latin typeface="Calibri" panose="020F0502020204030204" pitchFamily="34" charset="0"/>
              </a:rPr>
              <a:t>Suffixes</a:t>
            </a:r>
            <a:endParaRPr lang="en-US" altLang="en-US" sz="4000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1481" y="1643372"/>
            <a:ext cx="7343775" cy="5048250"/>
          </a:xfrm>
          <a:prstGeom prst="rect">
            <a:avLst/>
          </a:prstGeom>
          <a:ln>
            <a:solidFill>
              <a:srgbClr val="2F528F"/>
            </a:solidFill>
          </a:ln>
        </p:spPr>
      </p:pic>
    </p:spTree>
    <p:extLst>
      <p:ext uri="{BB962C8B-B14F-4D97-AF65-F5344CB8AC3E}">
        <p14:creationId xmlns:p14="http://schemas.microsoft.com/office/powerpoint/2010/main" val="318235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>
                <a:latin typeface="Calibri" panose="020F0502020204030204" pitchFamily="34" charset="0"/>
              </a:rPr>
              <a:t>Tell me… Examples…</a:t>
            </a:r>
            <a:endParaRPr lang="en-US" altLang="en-US" sz="4000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8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327" y="1717521"/>
            <a:ext cx="8327093" cy="2502813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Tell me </a:t>
            </a: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what a </a:t>
            </a:r>
            <a:r>
              <a:rPr lang="en-GB" altLang="en-US" sz="2800" b="1" u="sng">
                <a:latin typeface="Calibri" panose="020F0502020204030204" pitchFamily="34" charset="0"/>
                <a:cs typeface="Calibri" panose="020F0502020204030204" pitchFamily="34" charset="0"/>
              </a:rPr>
              <a:t>suffix</a:t>
            </a:r>
            <a:r>
              <a:rPr lang="en-GB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is.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endParaRPr lang="en-GB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i="1">
                <a:latin typeface="Calibri" panose="020F0502020204030204" pitchFamily="34" charset="0"/>
                <a:cs typeface="Calibri" panose="020F0502020204030204" pitchFamily="34" charset="0"/>
              </a:rPr>
              <a:t>…a </a:t>
            </a:r>
            <a:r>
              <a:rPr lang="en-GB" altLang="en-US" sz="2800" b="1" i="1">
                <a:latin typeface="Calibri" panose="020F0502020204030204" pitchFamily="34" charset="0"/>
                <a:cs typeface="Calibri" panose="020F0502020204030204" pitchFamily="34" charset="0"/>
              </a:rPr>
              <a:t>suffix</a:t>
            </a:r>
            <a:r>
              <a:rPr lang="en-GB" altLang="en-US" sz="2800" i="1">
                <a:latin typeface="Calibri" panose="020F0502020204030204" pitchFamily="34" charset="0"/>
                <a:cs typeface="Calibri" panose="020F0502020204030204" pitchFamily="34" charset="0"/>
              </a:rPr>
              <a:t> is a letter/group of letters that is added to the </a:t>
            </a:r>
            <a:r>
              <a:rPr lang="en-GB" altLang="en-US" sz="2800" b="1" i="1">
                <a:latin typeface="Calibri" panose="020F0502020204030204" pitchFamily="34" charset="0"/>
                <a:cs typeface="Calibri" panose="020F0502020204030204" pitchFamily="34" charset="0"/>
              </a:rPr>
              <a:t>end of a word</a:t>
            </a:r>
            <a:r>
              <a:rPr lang="en-GB" altLang="en-US" sz="2800" i="1">
                <a:latin typeface="Calibri" panose="020F0502020204030204" pitchFamily="34" charset="0"/>
                <a:cs typeface="Calibri" panose="020F0502020204030204" pitchFamily="34" charset="0"/>
              </a:rPr>
              <a:t>, often changing its meaning and/or changing it from one </a:t>
            </a:r>
            <a:r>
              <a:rPr lang="en-GB" altLang="en-US" sz="2800" b="1" i="1">
                <a:latin typeface="Calibri" panose="020F0502020204030204" pitchFamily="34" charset="0"/>
                <a:cs typeface="Calibri" panose="020F0502020204030204" pitchFamily="34" charset="0"/>
              </a:rPr>
              <a:t>word class </a:t>
            </a:r>
            <a:r>
              <a:rPr lang="en-GB" altLang="en-US" sz="2800" i="1">
                <a:latin typeface="Calibri" panose="020F0502020204030204" pitchFamily="34" charset="0"/>
                <a:cs typeface="Calibri" panose="020F0502020204030204" pitchFamily="34" charset="0"/>
              </a:rPr>
              <a:t>to another.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3684959" y="4473589"/>
            <a:ext cx="4756813" cy="154936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GB" altLang="en-US" sz="2800" b="1" u="sng">
                <a:latin typeface="Calibri" panose="020F0502020204030204" pitchFamily="34" charset="0"/>
                <a:cs typeface="Calibri" panose="020F0502020204030204" pitchFamily="34" charset="0"/>
              </a:rPr>
              <a:t>suffixes</a:t>
            </a:r>
            <a:r>
              <a:rPr lang="en-GB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endParaRPr lang="en-GB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-s, -</a:t>
            </a:r>
            <a:r>
              <a:rPr lang="en-GB" altLang="en-US" sz="280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, -</a:t>
            </a:r>
            <a:r>
              <a:rPr lang="en-GB" altLang="en-US" sz="2800" err="1">
                <a:latin typeface="Calibri" panose="020F0502020204030204" pitchFamily="34" charset="0"/>
                <a:cs typeface="Calibri" panose="020F0502020204030204" pitchFamily="34" charset="0"/>
              </a:rPr>
              <a:t>ful</a:t>
            </a:r>
            <a:endParaRPr lang="en-GB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8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>
                <a:latin typeface="Calibri" panose="020F0502020204030204" pitchFamily="34" charset="0"/>
              </a:rPr>
              <a:t>Prefixes and suffixes</a:t>
            </a:r>
            <a:endParaRPr lang="en-US" altLang="en-US" sz="4000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6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313" y="1886476"/>
            <a:ext cx="10386420" cy="1293971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prefix</a:t>
            </a: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 is a group of letters that is added to the </a:t>
            </a:r>
            <a:r>
              <a:rPr lang="en-GB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beginning of a word</a:t>
            </a: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suffix</a:t>
            </a: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 is a letter/group of letters that is added to the </a:t>
            </a:r>
            <a:r>
              <a:rPr lang="en-GB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end of a word</a:t>
            </a:r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974" y="4076171"/>
            <a:ext cx="1740789" cy="646986"/>
          </a:xfrm>
          <a:prstGeom prst="roundRect">
            <a:avLst>
              <a:gd name="adj" fmla="val 16667"/>
            </a:avLst>
          </a:prstGeom>
          <a:solidFill>
            <a:srgbClr val="FBE5D6"/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b="1">
                <a:latin typeface="Calibri" panose="020F0502020204030204" pitchFamily="34" charset="0"/>
                <a:cs typeface="Calibri" panose="020F0502020204030204" pitchFamily="34" charset="0"/>
              </a:rPr>
              <a:t>comfort</a:t>
            </a:r>
            <a:endParaRPr lang="en-GB" alt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4585911" y="4769981"/>
            <a:ext cx="453537" cy="531541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592" y="5301522"/>
            <a:ext cx="1095196" cy="52780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500" b="1">
                <a:latin typeface="Calibri" panose="020F0502020204030204" pitchFamily="34" charset="0"/>
                <a:cs typeface="Calibri" panose="020F0502020204030204" pitchFamily="34" charset="0"/>
              </a:rPr>
              <a:t>prefix</a:t>
            </a:r>
            <a:endParaRPr lang="en-GB" altLang="en-US" sz="25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197" y="4076171"/>
            <a:ext cx="1313793" cy="646986"/>
          </a:xfrm>
          <a:prstGeom prst="roundRect">
            <a:avLst>
              <a:gd name="adj" fmla="val 16667"/>
            </a:avLst>
          </a:prstGeom>
          <a:solidFill>
            <a:srgbClr val="FBE5D6"/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b="1">
                <a:latin typeface="Calibri" panose="020F0502020204030204" pitchFamily="34" charset="0"/>
                <a:cs typeface="Calibri" panose="020F0502020204030204" pitchFamily="34" charset="0"/>
              </a:rPr>
              <a:t>able</a:t>
            </a:r>
            <a:endParaRPr lang="en-GB" alt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7352924" y="4783626"/>
            <a:ext cx="453537" cy="531541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179" y="5306591"/>
            <a:ext cx="1033480" cy="527804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500" b="1">
                <a:latin typeface="Calibri" panose="020F0502020204030204" pitchFamily="34" charset="0"/>
                <a:cs typeface="Calibri" panose="020F0502020204030204" pitchFamily="34" charset="0"/>
              </a:rPr>
              <a:t>suffix</a:t>
            </a:r>
            <a:endParaRPr lang="en-GB" altLang="en-US" sz="25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749" y="4069220"/>
            <a:ext cx="813225" cy="646986"/>
          </a:xfrm>
          <a:prstGeom prst="roundRect">
            <a:avLst>
              <a:gd name="adj" fmla="val 16667"/>
            </a:avLst>
          </a:prstGeom>
          <a:solidFill>
            <a:srgbClr val="FBE5D6"/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b="1"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endParaRPr lang="en-GB" alt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5896736" y="4783626"/>
            <a:ext cx="453537" cy="531541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800" y="5306591"/>
            <a:ext cx="1682802" cy="527804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500" b="1">
                <a:latin typeface="Calibri" panose="020F0502020204030204" pitchFamily="34" charset="0"/>
                <a:cs typeface="Calibri" panose="020F0502020204030204" pitchFamily="34" charset="0"/>
              </a:rPr>
              <a:t>root word</a:t>
            </a:r>
            <a:endParaRPr lang="en-GB" altLang="en-US" sz="25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7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>
                <a:latin typeface="Calibri" panose="020F0502020204030204" pitchFamily="34" charset="0"/>
              </a:rPr>
              <a:t>Word families</a:t>
            </a:r>
            <a:endParaRPr lang="en-US" altLang="en-US" sz="4000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6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684" y="1628153"/>
            <a:ext cx="9265369" cy="105560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  <a:defRPr/>
            </a:pPr>
            <a:r>
              <a:rPr lang="en-GB" altLang="en-US" sz="2800">
                <a:latin typeface="Calibri" panose="020F0502020204030204" pitchFamily="34" charset="0"/>
              </a:rPr>
              <a:t>Sometimes, the </a:t>
            </a:r>
            <a:r>
              <a:rPr lang="en-GB" altLang="en-US" sz="2800" b="1">
                <a:latin typeface="Calibri" panose="020F0502020204030204" pitchFamily="34" charset="0"/>
              </a:rPr>
              <a:t>root </a:t>
            </a:r>
            <a:r>
              <a:rPr lang="en-GB" altLang="en-US" sz="2800">
                <a:latin typeface="Calibri" panose="020F0502020204030204" pitchFamily="34" charset="0"/>
              </a:rPr>
              <a:t>may change slightly when different </a:t>
            </a:r>
            <a:r>
              <a:rPr lang="en-GB" altLang="en-US" sz="2800" b="1">
                <a:latin typeface="Calibri" panose="020F0502020204030204" pitchFamily="34" charset="0"/>
              </a:rPr>
              <a:t>prefixes </a:t>
            </a:r>
            <a:r>
              <a:rPr lang="en-GB" altLang="en-US" sz="2800">
                <a:latin typeface="Calibri" panose="020F0502020204030204" pitchFamily="34" charset="0"/>
              </a:rPr>
              <a:t>and </a:t>
            </a:r>
            <a:r>
              <a:rPr lang="en-GB" altLang="en-US" sz="2800" b="1">
                <a:latin typeface="Calibri" panose="020F0502020204030204" pitchFamily="34" charset="0"/>
              </a:rPr>
              <a:t>suffixes</a:t>
            </a:r>
            <a:r>
              <a:rPr lang="en-GB" altLang="en-US" sz="2800">
                <a:latin typeface="Calibri" panose="020F0502020204030204" pitchFamily="34" charset="0"/>
              </a:rPr>
              <a:t> are added.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504" y="3063978"/>
            <a:ext cx="2784494" cy="578882"/>
          </a:xfrm>
          <a:prstGeom prst="roundRect">
            <a:avLst>
              <a:gd name="adj" fmla="val 16667"/>
            </a:avLst>
          </a:prstGeom>
          <a:solidFill>
            <a:srgbClr val="FBE5D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</a:rPr>
              <a:t>solve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504" y="4009909"/>
            <a:ext cx="2784494" cy="578882"/>
          </a:xfrm>
          <a:prstGeom prst="roundRect">
            <a:avLst>
              <a:gd name="adj" fmla="val 16667"/>
            </a:avLst>
          </a:prstGeom>
          <a:solidFill>
            <a:srgbClr val="FBE5D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</a:rPr>
              <a:t>sol</a:t>
            </a:r>
            <a:r>
              <a:rPr lang="en-GB" altLang="en-US" sz="2800" b="1" u="sng">
                <a:latin typeface="Calibri" panose="020F0502020204030204" pitchFamily="34" charset="0"/>
              </a:rPr>
              <a:t>ution</a:t>
            </a:r>
            <a:endParaRPr lang="en-GB" altLang="en-US" sz="280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504" y="4955840"/>
            <a:ext cx="2784494" cy="578882"/>
          </a:xfrm>
          <a:prstGeom prst="roundRect">
            <a:avLst>
              <a:gd name="adj" fmla="val 16667"/>
            </a:avLst>
          </a:prstGeom>
          <a:solidFill>
            <a:srgbClr val="FBE5D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  <a:defRPr/>
            </a:pPr>
            <a:r>
              <a:rPr lang="en-GB" altLang="en-US" sz="2800" b="1" u="sng">
                <a:latin typeface="Calibri" panose="020F0502020204030204" pitchFamily="34" charset="0"/>
              </a:rPr>
              <a:t>dis</a:t>
            </a: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</a:rPr>
              <a:t>solve</a:t>
            </a:r>
            <a:endParaRPr lang="en-GB" altLang="en-US" sz="2800" b="1" u="sng">
              <a:latin typeface="Calibri" panose="020F0502020204030204" pitchFamily="34" charset="0"/>
            </a:endParaRP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504" y="5901771"/>
            <a:ext cx="2784494" cy="578882"/>
          </a:xfrm>
          <a:prstGeom prst="roundRect">
            <a:avLst>
              <a:gd name="adj" fmla="val 16667"/>
            </a:avLst>
          </a:prstGeom>
          <a:solidFill>
            <a:srgbClr val="FBE5D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b="1" u="sng">
                <a:latin typeface="Calibri" panose="020F0502020204030204" pitchFamily="34" charset="0"/>
              </a:rPr>
              <a:t>in</a:t>
            </a: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</a:rPr>
              <a:t>sol</a:t>
            </a:r>
            <a:r>
              <a:rPr lang="en-GB" altLang="en-US" sz="2800" b="1" u="sng">
                <a:latin typeface="Calibri" panose="020F0502020204030204" pitchFamily="34" charset="0"/>
              </a:rPr>
              <a:t>uble</a:t>
            </a:r>
          </a:p>
        </p:txBody>
      </p:sp>
      <p:sp>
        <p:nvSpPr>
          <p:cNvPr id="20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761" y="3063978"/>
            <a:ext cx="2784494" cy="578882"/>
          </a:xfrm>
          <a:prstGeom prst="roundRect">
            <a:avLst>
              <a:gd name="adj" fmla="val 16667"/>
            </a:avLst>
          </a:prstGeom>
          <a:solidFill>
            <a:srgbClr val="FBE5D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</a:rPr>
              <a:t>solve</a:t>
            </a:r>
            <a:r>
              <a:rPr lang="en-GB" altLang="en-US" sz="2800" b="1" u="sng">
                <a:latin typeface="Calibri" panose="020F0502020204030204" pitchFamily="34" charset="0"/>
              </a:rPr>
              <a:t>r</a:t>
            </a:r>
            <a:endParaRPr lang="en-GB" altLang="en-US" sz="280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761" y="4009909"/>
            <a:ext cx="2784494" cy="578882"/>
          </a:xfrm>
          <a:prstGeom prst="roundRect">
            <a:avLst>
              <a:gd name="adj" fmla="val 16667"/>
            </a:avLst>
          </a:prstGeom>
          <a:solidFill>
            <a:srgbClr val="FBE5D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</a:rPr>
              <a:t>solve</a:t>
            </a:r>
            <a:r>
              <a:rPr lang="en-GB" altLang="en-US" sz="2800" b="1" u="sng">
                <a:latin typeface="Calibri" panose="020F0502020204030204" pitchFamily="34" charset="0"/>
              </a:rPr>
              <a:t>nt</a:t>
            </a:r>
            <a:endParaRPr lang="en-GB" altLang="en-US" sz="280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761" y="4955840"/>
            <a:ext cx="2784494" cy="578882"/>
          </a:xfrm>
          <a:prstGeom prst="roundRect">
            <a:avLst>
              <a:gd name="adj" fmla="val 16667"/>
            </a:avLst>
          </a:prstGeom>
          <a:solidFill>
            <a:srgbClr val="FBE5D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</a:rPr>
              <a:t>solv</a:t>
            </a:r>
            <a:r>
              <a:rPr lang="en-GB" altLang="en-US" sz="2800" b="1" u="sng">
                <a:latin typeface="Calibri" panose="020F0502020204030204" pitchFamily="34" charset="0"/>
              </a:rPr>
              <a:t>able</a:t>
            </a:r>
            <a:endParaRPr lang="en-GB" altLang="en-US" sz="280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761" y="5901771"/>
            <a:ext cx="2784494" cy="578882"/>
          </a:xfrm>
          <a:prstGeom prst="roundRect">
            <a:avLst>
              <a:gd name="adj" fmla="val 16667"/>
            </a:avLst>
          </a:prstGeom>
          <a:solidFill>
            <a:srgbClr val="FBE5D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b="1" u="sng">
                <a:latin typeface="Calibri" panose="020F0502020204030204" pitchFamily="34" charset="0"/>
              </a:rPr>
              <a:t>re</a:t>
            </a: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</a:rPr>
              <a:t>solve</a:t>
            </a:r>
            <a:endParaRPr lang="en-GB" altLang="en-US" sz="2800" b="1" u="sng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02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8" ma:contentTypeDescription="Create a new document." ma:contentTypeScope="" ma:versionID="0cd5e201c5e6392a389a7288fb1eb275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c6dba6005af131f6ebb8b46ea4d332e1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40CE0A-252E-484A-9229-6F7D6C166B74}">
  <ds:schemaRefs>
    <ds:schemaRef ds:uri="5519ec2d-3025-400a-aa14-bba49a7e18f3"/>
    <ds:schemaRef ds:uri="e255f982-5f1f-41c7-871f-7a91432a548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BEB719B-D8FB-4D5C-8DEF-6285BA5077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FF241D-1323-4A94-9272-610E2DCA31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19ec2d-3025-400a-aa14-bba49a7e18f3"/>
    <ds:schemaRef ds:uri="e255f982-5f1f-41c7-871f-7a91432a54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1642</Words>
  <Application>Microsoft Office PowerPoint</Application>
  <PresentationFormat>Widescreen</PresentationFormat>
  <Paragraphs>277</Paragraphs>
  <Slides>33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Aptos</vt:lpstr>
      <vt:lpstr>Aptos Display</vt:lpstr>
      <vt:lpstr>Arial</vt:lpstr>
      <vt:lpstr>Calibri</vt:lpstr>
      <vt:lpstr>Calibri Light</vt:lpstr>
      <vt:lpstr>Cambria Math</vt:lpstr>
      <vt:lpstr>Century Gothic</vt:lpstr>
      <vt:lpstr>Comic Sans MS</vt:lpstr>
      <vt:lpstr>Open Sans</vt:lpstr>
      <vt:lpstr>Proxima Nova Semibold</vt:lpstr>
      <vt:lpstr>Quicksand Light</vt:lpstr>
      <vt:lpstr>Quicksand Medium</vt:lpstr>
      <vt:lpstr>Twinkl</vt:lpstr>
      <vt:lpstr>Twinkl SemiBold</vt:lpstr>
      <vt:lpstr>office theme</vt:lpstr>
      <vt:lpstr>Office Theme</vt:lpstr>
      <vt:lpstr>PowerPoint Presentation</vt:lpstr>
      <vt:lpstr>PowerPoint Presentation</vt:lpstr>
      <vt:lpstr>Word families</vt:lpstr>
      <vt:lpstr>Prefixes</vt:lpstr>
      <vt:lpstr>Tell me… Examples…</vt:lpstr>
      <vt:lpstr>Suffixes</vt:lpstr>
      <vt:lpstr>Tell me… Examples…</vt:lpstr>
      <vt:lpstr>Prefixes and suffixes</vt:lpstr>
      <vt:lpstr>Word families</vt:lpstr>
      <vt:lpstr>Word families</vt:lpstr>
      <vt:lpstr>Word families</vt:lpstr>
      <vt:lpstr>Practise</vt:lpstr>
      <vt:lpstr>How did you do?</vt:lpstr>
      <vt:lpstr>Practise</vt:lpstr>
      <vt:lpstr>How did you do?</vt:lpstr>
      <vt:lpstr>PowerPoint Presentation</vt:lpstr>
      <vt:lpstr>PowerPoint Presentation</vt:lpstr>
      <vt:lpstr>PowerPoint Presentation</vt:lpstr>
      <vt:lpstr>Mental methods</vt:lpstr>
      <vt:lpstr> Mental methods</vt:lpstr>
      <vt:lpstr>Mental methods</vt:lpstr>
      <vt:lpstr>Mental methods with jottings</vt:lpstr>
      <vt:lpstr>    Mental methods with jottings </vt:lpstr>
      <vt:lpstr>Mental methods with jottings</vt:lpstr>
      <vt:lpstr>Complete these calculations in your book using the mental multiplication method.</vt:lpstr>
      <vt:lpstr>Mental methods</vt:lpstr>
      <vt:lpstr>            Mental methods</vt:lpstr>
      <vt:lpstr>Mental methods</vt:lpstr>
      <vt:lpstr>Mental methods</vt:lpstr>
      <vt:lpstr>             Mental methods</vt:lpstr>
      <vt:lpstr>Mental methods</vt:lpstr>
      <vt:lpstr>Mental methods with jottings</vt:lpstr>
      <vt:lpstr>    Mental methods with jottings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 Humphrey</dc:creator>
  <cp:lastModifiedBy>Z Humphrey</cp:lastModifiedBy>
  <cp:revision>5</cp:revision>
  <dcterms:created xsi:type="dcterms:W3CDTF">2024-09-07T15:50:59Z</dcterms:created>
  <dcterms:modified xsi:type="dcterms:W3CDTF">2025-02-26T10:16:23Z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</Properties>
</file>