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9" r:id="rId4"/>
    <p:sldMasterId id="2147483896" r:id="rId5"/>
    <p:sldMasterId id="2147483866" r:id="rId6"/>
    <p:sldMasterId id="2147483867" r:id="rId7"/>
    <p:sldMasterId id="2147483880" r:id="rId8"/>
    <p:sldMasterId id="2147483660" r:id="rId9"/>
    <p:sldMasterId id="2147483881" r:id="rId10"/>
    <p:sldMasterId id="2147483897" r:id="rId11"/>
    <p:sldMasterId id="2147484308" r:id="rId12"/>
    <p:sldMasterId id="2147484307" r:id="rId13"/>
    <p:sldMasterId id="2147484321" r:id="rId14"/>
    <p:sldMasterId id="2147483655" r:id="rId15"/>
  </p:sldMasterIdLst>
  <p:notesMasterIdLst>
    <p:notesMasterId r:id="rId126"/>
  </p:notesMasterIdLst>
  <p:sldIdLst>
    <p:sldId id="256" r:id="rId16"/>
    <p:sldId id="630" r:id="rId17"/>
    <p:sldId id="401" r:id="rId18"/>
    <p:sldId id="632" r:id="rId19"/>
    <p:sldId id="402" r:id="rId20"/>
    <p:sldId id="347" r:id="rId21"/>
    <p:sldId id="387" r:id="rId22"/>
    <p:sldId id="388" r:id="rId23"/>
    <p:sldId id="389" r:id="rId24"/>
    <p:sldId id="384" r:id="rId25"/>
    <p:sldId id="391" r:id="rId26"/>
    <p:sldId id="392" r:id="rId27"/>
    <p:sldId id="320" r:id="rId28"/>
    <p:sldId id="390" r:id="rId29"/>
    <p:sldId id="386" r:id="rId30"/>
    <p:sldId id="396" r:id="rId31"/>
    <p:sldId id="393" r:id="rId32"/>
    <p:sldId id="399" r:id="rId33"/>
    <p:sldId id="398" r:id="rId34"/>
    <p:sldId id="397" r:id="rId35"/>
    <p:sldId id="395" r:id="rId36"/>
    <p:sldId id="394" r:id="rId37"/>
    <p:sldId id="631" r:id="rId38"/>
    <p:sldId id="436" r:id="rId39"/>
    <p:sldId id="525" r:id="rId40"/>
    <p:sldId id="349" r:id="rId41"/>
    <p:sldId id="656" r:id="rId42"/>
    <p:sldId id="316" r:id="rId43"/>
    <p:sldId id="301" r:id="rId44"/>
    <p:sldId id="317" r:id="rId45"/>
    <p:sldId id="318" r:id="rId46"/>
    <p:sldId id="319" r:id="rId47"/>
    <p:sldId id="350" r:id="rId48"/>
    <p:sldId id="658" r:id="rId49"/>
    <p:sldId id="657" r:id="rId50"/>
    <p:sldId id="321" r:id="rId51"/>
    <p:sldId id="322" r:id="rId52"/>
    <p:sldId id="659" r:id="rId53"/>
    <p:sldId id="326" r:id="rId54"/>
    <p:sldId id="328" r:id="rId55"/>
    <p:sldId id="660" r:id="rId56"/>
    <p:sldId id="327" r:id="rId57"/>
    <p:sldId id="330" r:id="rId58"/>
    <p:sldId id="325" r:id="rId59"/>
    <p:sldId id="661" r:id="rId60"/>
    <p:sldId id="662" r:id="rId61"/>
    <p:sldId id="329" r:id="rId62"/>
    <p:sldId id="331" r:id="rId63"/>
    <p:sldId id="332" r:id="rId64"/>
    <p:sldId id="663" r:id="rId65"/>
    <p:sldId id="288" r:id="rId66"/>
    <p:sldId id="616" r:id="rId67"/>
    <p:sldId id="272" r:id="rId68"/>
    <p:sldId id="289" r:id="rId69"/>
    <p:sldId id="290" r:id="rId70"/>
    <p:sldId id="291" r:id="rId71"/>
    <p:sldId id="292" r:id="rId72"/>
    <p:sldId id="293" r:id="rId73"/>
    <p:sldId id="294" r:id="rId74"/>
    <p:sldId id="633" r:id="rId75"/>
    <p:sldId id="645" r:id="rId76"/>
    <p:sldId id="643" r:id="rId77"/>
    <p:sldId id="644" r:id="rId78"/>
    <p:sldId id="351" r:id="rId79"/>
    <p:sldId id="352" r:id="rId80"/>
    <p:sldId id="353" r:id="rId81"/>
    <p:sldId id="354" r:id="rId82"/>
    <p:sldId id="335" r:id="rId83"/>
    <p:sldId id="344" r:id="rId84"/>
    <p:sldId id="336" r:id="rId85"/>
    <p:sldId id="346" r:id="rId86"/>
    <p:sldId id="355" r:id="rId87"/>
    <p:sldId id="356" r:id="rId88"/>
    <p:sldId id="357" r:id="rId89"/>
    <p:sldId id="418" r:id="rId90"/>
    <p:sldId id="539" r:id="rId91"/>
    <p:sldId id="263" r:id="rId92"/>
    <p:sldId id="259" r:id="rId93"/>
    <p:sldId id="260" r:id="rId94"/>
    <p:sldId id="258" r:id="rId95"/>
    <p:sldId id="257" r:id="rId96"/>
    <p:sldId id="647" r:id="rId97"/>
    <p:sldId id="648" r:id="rId98"/>
    <p:sldId id="261" r:id="rId99"/>
    <p:sldId id="302" r:id="rId100"/>
    <p:sldId id="295" r:id="rId101"/>
    <p:sldId id="287" r:id="rId102"/>
    <p:sldId id="298" r:id="rId103"/>
    <p:sldId id="299" r:id="rId104"/>
    <p:sldId id="300" r:id="rId105"/>
    <p:sldId id="265" r:id="rId106"/>
    <p:sldId id="577" r:id="rId107"/>
    <p:sldId id="655" r:id="rId108"/>
    <p:sldId id="650" r:id="rId109"/>
    <p:sldId id="651" r:id="rId110"/>
    <p:sldId id="264" r:id="rId111"/>
    <p:sldId id="652" r:id="rId112"/>
    <p:sldId id="262" r:id="rId113"/>
    <p:sldId id="653" r:id="rId114"/>
    <p:sldId id="654" r:id="rId115"/>
    <p:sldId id="649" r:id="rId116"/>
    <p:sldId id="634" r:id="rId117"/>
    <p:sldId id="635" r:id="rId118"/>
    <p:sldId id="636" r:id="rId119"/>
    <p:sldId id="637" r:id="rId120"/>
    <p:sldId id="638" r:id="rId121"/>
    <p:sldId id="641" r:id="rId122"/>
    <p:sldId id="642" r:id="rId123"/>
    <p:sldId id="639" r:id="rId124"/>
    <p:sldId id="423" r:id="rId1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EC8FDD-BCA4-464C-8D13-1CEDBBA44CFC}" v="1206" dt="2025-02-23T11:47:35.9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80" Type="http://schemas.openxmlformats.org/officeDocument/2006/relationships/slide" Target="slides/slide65.xml"/><Relationship Id="rId85" Type="http://schemas.openxmlformats.org/officeDocument/2006/relationships/slide" Target="slides/slide70.xml"/><Relationship Id="rId12" Type="http://schemas.openxmlformats.org/officeDocument/2006/relationships/slideMaster" Target="slideMasters/slideMaster9.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theme" Target="theme/theme1.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tableStyles" Target="tableStyles.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microsoft.com/office/2015/10/relationships/revisionInfo" Target="revisionInfo.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3" Type="http://schemas.openxmlformats.org/officeDocument/2006/relationships/customXml" Target="../customXml/item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5" Type="http://schemas.openxmlformats.org/officeDocument/2006/relationships/slideMaster" Target="slideMasters/slideMaster12.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34A98F-1869-426A-9F75-DACD3FEEB096}" type="datetimeFigureOut">
              <a:t>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2F9C53-F43E-4BA0-985A-E60AF47EA3DC}" type="slidenum">
              <a:t>‹#›</a:t>
            </a:fld>
            <a:endParaRPr lang="en-US"/>
          </a:p>
        </p:txBody>
      </p:sp>
    </p:spTree>
    <p:extLst>
      <p:ext uri="{BB962C8B-B14F-4D97-AF65-F5344CB8AC3E}">
        <p14:creationId xmlns:p14="http://schemas.microsoft.com/office/powerpoint/2010/main" val="2547665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pixabay.com/photos/arrow-keys-isolated-keyboard-keys-1925901/" TargetMode="External"/><Relationship Id="rId2" Type="http://schemas.openxmlformats.org/officeDocument/2006/relationships/slide" Target="../slides/slide94.xml"/><Relationship Id="rId1" Type="http://schemas.openxmlformats.org/officeDocument/2006/relationships/notesMaster" Target="../notesMasters/notesMaster1.xml"/><Relationship Id="rId5" Type="http://schemas.openxmlformats.org/officeDocument/2006/relationships/hyperlink" Target="https://pixabay.com/vectors/controller-gamepad-xbox-video-games-1827840/" TargetMode="External"/><Relationship Id="rId4" Type="http://schemas.openxmlformats.org/officeDocument/2006/relationships/hyperlink" Target="https://pixabay.com/vectors/smartphone-android-os-samsung-153650/"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pixabay.com/vectors/keyboard-electronic-computer-311803/" TargetMode="External"/><Relationship Id="rId2" Type="http://schemas.openxmlformats.org/officeDocument/2006/relationships/slide" Target="../slides/slide95.xml"/><Relationship Id="rId1" Type="http://schemas.openxmlformats.org/officeDocument/2006/relationships/notesMaster" Target="../notesMasters/notesMaster1.xml"/><Relationship Id="rId4" Type="http://schemas.openxmlformats.org/officeDocument/2006/relationships/hyperlink" Target="https://pixabay.com/vectors/computer-mouse-computer-device-152249/" TargetMode="Externa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scratch.mit.edu/"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scratch.mit.edu/"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scratch.mit.edu/"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3</a:t>
            </a:fld>
            <a:endParaRPr lang="en-GB" dirty="0"/>
          </a:p>
        </p:txBody>
      </p:sp>
    </p:spTree>
    <p:extLst>
      <p:ext uri="{BB962C8B-B14F-4D97-AF65-F5344CB8AC3E}">
        <p14:creationId xmlns:p14="http://schemas.microsoft.com/office/powerpoint/2010/main" val="868200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12</a:t>
            </a:fld>
            <a:endParaRPr lang="en-GB" dirty="0"/>
          </a:p>
        </p:txBody>
      </p:sp>
    </p:spTree>
    <p:extLst>
      <p:ext uri="{BB962C8B-B14F-4D97-AF65-F5344CB8AC3E}">
        <p14:creationId xmlns:p14="http://schemas.microsoft.com/office/powerpoint/2010/main" val="1014705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13</a:t>
            </a:fld>
            <a:endParaRPr lang="en-GB" dirty="0"/>
          </a:p>
        </p:txBody>
      </p:sp>
    </p:spTree>
    <p:extLst>
      <p:ext uri="{BB962C8B-B14F-4D97-AF65-F5344CB8AC3E}">
        <p14:creationId xmlns:p14="http://schemas.microsoft.com/office/powerpoint/2010/main" val="1465381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14</a:t>
            </a:fld>
            <a:endParaRPr lang="en-GB" dirty="0"/>
          </a:p>
        </p:txBody>
      </p:sp>
    </p:spTree>
    <p:extLst>
      <p:ext uri="{BB962C8B-B14F-4D97-AF65-F5344CB8AC3E}">
        <p14:creationId xmlns:p14="http://schemas.microsoft.com/office/powerpoint/2010/main" val="3757433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15</a:t>
            </a:fld>
            <a:endParaRPr lang="en-GB" dirty="0"/>
          </a:p>
        </p:txBody>
      </p:sp>
    </p:spTree>
    <p:extLst>
      <p:ext uri="{BB962C8B-B14F-4D97-AF65-F5344CB8AC3E}">
        <p14:creationId xmlns:p14="http://schemas.microsoft.com/office/powerpoint/2010/main" val="2454858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16</a:t>
            </a:fld>
            <a:endParaRPr lang="en-GB" dirty="0"/>
          </a:p>
        </p:txBody>
      </p:sp>
    </p:spTree>
    <p:extLst>
      <p:ext uri="{BB962C8B-B14F-4D97-AF65-F5344CB8AC3E}">
        <p14:creationId xmlns:p14="http://schemas.microsoft.com/office/powerpoint/2010/main" val="1453675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17</a:t>
            </a:fld>
            <a:endParaRPr lang="en-GB" dirty="0"/>
          </a:p>
        </p:txBody>
      </p:sp>
    </p:spTree>
    <p:extLst>
      <p:ext uri="{BB962C8B-B14F-4D97-AF65-F5344CB8AC3E}">
        <p14:creationId xmlns:p14="http://schemas.microsoft.com/office/powerpoint/2010/main" val="2894494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18</a:t>
            </a:fld>
            <a:endParaRPr lang="en-GB" dirty="0"/>
          </a:p>
        </p:txBody>
      </p:sp>
    </p:spTree>
    <p:extLst>
      <p:ext uri="{BB962C8B-B14F-4D97-AF65-F5344CB8AC3E}">
        <p14:creationId xmlns:p14="http://schemas.microsoft.com/office/powerpoint/2010/main" val="93210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19</a:t>
            </a:fld>
            <a:endParaRPr lang="en-GB" dirty="0"/>
          </a:p>
        </p:txBody>
      </p:sp>
    </p:spTree>
    <p:extLst>
      <p:ext uri="{BB962C8B-B14F-4D97-AF65-F5344CB8AC3E}">
        <p14:creationId xmlns:p14="http://schemas.microsoft.com/office/powerpoint/2010/main" val="1406263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20</a:t>
            </a:fld>
            <a:endParaRPr lang="en-GB" dirty="0"/>
          </a:p>
        </p:txBody>
      </p:sp>
    </p:spTree>
    <p:extLst>
      <p:ext uri="{BB962C8B-B14F-4D97-AF65-F5344CB8AC3E}">
        <p14:creationId xmlns:p14="http://schemas.microsoft.com/office/powerpoint/2010/main" val="1412337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21</a:t>
            </a:fld>
            <a:endParaRPr lang="en-GB" dirty="0"/>
          </a:p>
        </p:txBody>
      </p:sp>
    </p:spTree>
    <p:extLst>
      <p:ext uri="{BB962C8B-B14F-4D97-AF65-F5344CB8AC3E}">
        <p14:creationId xmlns:p14="http://schemas.microsoft.com/office/powerpoint/2010/main" val="2052038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4</a:t>
            </a:fld>
            <a:endParaRPr lang="en-GB" dirty="0"/>
          </a:p>
        </p:txBody>
      </p:sp>
    </p:spTree>
    <p:extLst>
      <p:ext uri="{BB962C8B-B14F-4D97-AF65-F5344CB8AC3E}">
        <p14:creationId xmlns:p14="http://schemas.microsoft.com/office/powerpoint/2010/main" val="34749353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22</a:t>
            </a:fld>
            <a:endParaRPr lang="en-GB" dirty="0"/>
          </a:p>
        </p:txBody>
      </p:sp>
    </p:spTree>
    <p:extLst>
      <p:ext uri="{BB962C8B-B14F-4D97-AF65-F5344CB8AC3E}">
        <p14:creationId xmlns:p14="http://schemas.microsoft.com/office/powerpoint/2010/main" val="3348672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5891DC5-831D-482C-8633-545869D87761}"/>
              </a:ext>
            </a:extLst>
          </p:cNvPr>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7C58A13-1FF3-49AE-A0E7-049A81E7C238}" type="slidenum">
              <a:rPr lang="en-GB" altLang="en-US" sz="1200" smtClean="0"/>
              <a:pPr/>
              <a:t>27</a:t>
            </a:fld>
            <a:endParaRPr lang="en-GB" altLang="en-US" sz="1200"/>
          </a:p>
        </p:txBody>
      </p:sp>
      <p:sp>
        <p:nvSpPr>
          <p:cNvPr id="14339" name="Rectangle 2">
            <a:extLst>
              <a:ext uri="{FF2B5EF4-FFF2-40B4-BE49-F238E27FC236}">
                <a16:creationId xmlns:a16="http://schemas.microsoft.com/office/drawing/2014/main" id="{778DD3EA-B536-461C-B7D7-AF7ADFB26A29}"/>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923EFD6-D7A8-420B-904A-3F27D8169CDB}"/>
              </a:ext>
            </a:extLst>
          </p:cNvPr>
          <p:cNvSpPr>
            <a:spLocks noGrp="1" noChangeArrowheads="1"/>
          </p:cNvSpPr>
          <p:nvPr>
            <p:ph type="body" idx="1"/>
          </p:nvPr>
        </p:nvSpPr>
        <p:spPr>
          <a:noFill/>
        </p:spPr>
        <p:txBody>
          <a:bodyPr/>
          <a:lstStyle/>
          <a:p>
            <a:pPr eaLnBrk="1" hangingPunct="1"/>
            <a:endParaRPr lang="en-GB" altLang="en-US" dirty="0">
              <a:solidFill>
                <a:srgbClr val="000000"/>
              </a:solidFill>
            </a:endParaRPr>
          </a:p>
        </p:txBody>
      </p:sp>
    </p:spTree>
    <p:extLst>
      <p:ext uri="{BB962C8B-B14F-4D97-AF65-F5344CB8AC3E}">
        <p14:creationId xmlns:p14="http://schemas.microsoft.com/office/powerpoint/2010/main" val="2760915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5891DC5-831D-482C-8633-545869D87761}"/>
              </a:ext>
            </a:extLst>
          </p:cNvPr>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7C58A13-1FF3-49AE-A0E7-049A81E7C238}" type="slidenum">
              <a:rPr lang="en-GB" altLang="en-US" sz="1200" smtClean="0"/>
              <a:pPr/>
              <a:t>28</a:t>
            </a:fld>
            <a:endParaRPr lang="en-GB" altLang="en-US" sz="1200"/>
          </a:p>
        </p:txBody>
      </p:sp>
      <p:sp>
        <p:nvSpPr>
          <p:cNvPr id="14339" name="Rectangle 2">
            <a:extLst>
              <a:ext uri="{FF2B5EF4-FFF2-40B4-BE49-F238E27FC236}">
                <a16:creationId xmlns:a16="http://schemas.microsoft.com/office/drawing/2014/main" id="{778DD3EA-B536-461C-B7D7-AF7ADFB26A29}"/>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923EFD6-D7A8-420B-904A-3F27D8169CDB}"/>
              </a:ext>
            </a:extLst>
          </p:cNvPr>
          <p:cNvSpPr>
            <a:spLocks noGrp="1" noChangeArrowheads="1"/>
          </p:cNvSpPr>
          <p:nvPr>
            <p:ph type="body" idx="1"/>
          </p:nvPr>
        </p:nvSpPr>
        <p:spPr>
          <a:noFill/>
        </p:spPr>
        <p:txBody>
          <a:bodyPr/>
          <a:lstStyle/>
          <a:p>
            <a:pPr eaLnBrk="1" hangingPunct="1"/>
            <a:endParaRPr lang="en-GB" altLang="en-US" dirty="0">
              <a:solidFill>
                <a:srgbClr val="000000"/>
              </a:solidFill>
            </a:endParaRPr>
          </a:p>
        </p:txBody>
      </p:sp>
    </p:spTree>
    <p:extLst>
      <p:ext uri="{BB962C8B-B14F-4D97-AF65-F5344CB8AC3E}">
        <p14:creationId xmlns:p14="http://schemas.microsoft.com/office/powerpoint/2010/main" val="2760915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5891DC5-831D-482C-8633-545869D87761}"/>
              </a:ext>
            </a:extLst>
          </p:cNvPr>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7C58A13-1FF3-49AE-A0E7-049A81E7C238}" type="slidenum">
              <a:rPr lang="en-GB" altLang="en-US" sz="1200" smtClean="0"/>
              <a:pPr/>
              <a:t>29</a:t>
            </a:fld>
            <a:endParaRPr lang="en-GB" altLang="en-US" sz="1200"/>
          </a:p>
        </p:txBody>
      </p:sp>
      <p:sp>
        <p:nvSpPr>
          <p:cNvPr id="14339" name="Rectangle 2">
            <a:extLst>
              <a:ext uri="{FF2B5EF4-FFF2-40B4-BE49-F238E27FC236}">
                <a16:creationId xmlns:a16="http://schemas.microsoft.com/office/drawing/2014/main" id="{778DD3EA-B536-461C-B7D7-AF7ADFB26A29}"/>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923EFD6-D7A8-420B-904A-3F27D8169CDB}"/>
              </a:ext>
            </a:extLst>
          </p:cNvPr>
          <p:cNvSpPr>
            <a:spLocks noGrp="1" noChangeArrowheads="1"/>
          </p:cNvSpPr>
          <p:nvPr>
            <p:ph type="body" idx="1"/>
          </p:nvPr>
        </p:nvSpPr>
        <p:spPr>
          <a:noFill/>
        </p:spPr>
        <p:txBody>
          <a:bodyPr/>
          <a:lstStyle/>
          <a:p>
            <a:pPr eaLnBrk="1" hangingPunct="1"/>
            <a:r>
              <a:rPr lang="en-GB" altLang="en-US" dirty="0"/>
              <a:t>Children</a:t>
            </a:r>
            <a:r>
              <a:rPr lang="en-GB" altLang="en-US" baseline="0" dirty="0"/>
              <a:t> should use Base Ten apparatus and number lines if they are not confident with adding 10s and 100s to any 2 or 3-digit number.</a:t>
            </a:r>
            <a:endParaRPr lang="en-GB" altLang="en-US" dirty="0"/>
          </a:p>
          <a:p>
            <a:pPr eaLnBrk="1" hangingPunct="1"/>
            <a:endParaRPr lang="en-GB" altLang="en-US" dirty="0">
              <a:solidFill>
                <a:srgbClr val="000000"/>
              </a:solidFill>
            </a:endParaRPr>
          </a:p>
        </p:txBody>
      </p:sp>
    </p:spTree>
    <p:extLst>
      <p:ext uri="{BB962C8B-B14F-4D97-AF65-F5344CB8AC3E}">
        <p14:creationId xmlns:p14="http://schemas.microsoft.com/office/powerpoint/2010/main" val="2710315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5891DC5-831D-482C-8633-545869D87761}"/>
              </a:ext>
            </a:extLst>
          </p:cNvPr>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7C58A13-1FF3-49AE-A0E7-049A81E7C238}" type="slidenum">
              <a:rPr lang="en-GB" altLang="en-US" sz="1200" smtClean="0"/>
              <a:pPr/>
              <a:t>30</a:t>
            </a:fld>
            <a:endParaRPr lang="en-GB" altLang="en-US" sz="1200"/>
          </a:p>
        </p:txBody>
      </p:sp>
      <p:sp>
        <p:nvSpPr>
          <p:cNvPr id="14339" name="Rectangle 2">
            <a:extLst>
              <a:ext uri="{FF2B5EF4-FFF2-40B4-BE49-F238E27FC236}">
                <a16:creationId xmlns:a16="http://schemas.microsoft.com/office/drawing/2014/main" id="{778DD3EA-B536-461C-B7D7-AF7ADFB26A29}"/>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923EFD6-D7A8-420B-904A-3F27D8169CDB}"/>
              </a:ext>
            </a:extLst>
          </p:cNvPr>
          <p:cNvSpPr>
            <a:spLocks noGrp="1" noChangeArrowheads="1"/>
          </p:cNvSpPr>
          <p:nvPr>
            <p:ph type="body" idx="1"/>
          </p:nvPr>
        </p:nvSpPr>
        <p:spPr>
          <a:noFill/>
        </p:spPr>
        <p:txBody>
          <a:bodyPr/>
          <a:lstStyle/>
          <a:p>
            <a:pPr eaLnBrk="1" hangingPunct="1"/>
            <a:endParaRPr lang="en-GB" altLang="en-US" dirty="0">
              <a:solidFill>
                <a:srgbClr val="000000"/>
              </a:solidFill>
            </a:endParaRPr>
          </a:p>
        </p:txBody>
      </p:sp>
    </p:spTree>
    <p:extLst>
      <p:ext uri="{BB962C8B-B14F-4D97-AF65-F5344CB8AC3E}">
        <p14:creationId xmlns:p14="http://schemas.microsoft.com/office/powerpoint/2010/main" val="2760915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5891DC5-831D-482C-8633-545869D87761}"/>
              </a:ext>
            </a:extLst>
          </p:cNvPr>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7C58A13-1FF3-49AE-A0E7-049A81E7C238}" type="slidenum">
              <a:rPr lang="en-GB" altLang="en-US" sz="1200" smtClean="0"/>
              <a:pPr/>
              <a:t>31</a:t>
            </a:fld>
            <a:endParaRPr lang="en-GB" altLang="en-US" sz="1200"/>
          </a:p>
        </p:txBody>
      </p:sp>
      <p:sp>
        <p:nvSpPr>
          <p:cNvPr id="14339" name="Rectangle 2">
            <a:extLst>
              <a:ext uri="{FF2B5EF4-FFF2-40B4-BE49-F238E27FC236}">
                <a16:creationId xmlns:a16="http://schemas.microsoft.com/office/drawing/2014/main" id="{778DD3EA-B536-461C-B7D7-AF7ADFB26A29}"/>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923EFD6-D7A8-420B-904A-3F27D8169CDB}"/>
              </a:ext>
            </a:extLst>
          </p:cNvPr>
          <p:cNvSpPr>
            <a:spLocks noGrp="1" noChangeArrowheads="1"/>
          </p:cNvSpPr>
          <p:nvPr>
            <p:ph type="body" idx="1"/>
          </p:nvPr>
        </p:nvSpPr>
        <p:spPr>
          <a:noFill/>
        </p:spPr>
        <p:txBody>
          <a:bodyPr/>
          <a:lstStyle/>
          <a:p>
            <a:pPr eaLnBrk="1" hangingPunct="1"/>
            <a:endParaRPr lang="en-GB" altLang="en-US" dirty="0">
              <a:solidFill>
                <a:srgbClr val="000000"/>
              </a:solidFill>
            </a:endParaRPr>
          </a:p>
        </p:txBody>
      </p:sp>
    </p:spTree>
    <p:extLst>
      <p:ext uri="{BB962C8B-B14F-4D97-AF65-F5344CB8AC3E}">
        <p14:creationId xmlns:p14="http://schemas.microsoft.com/office/powerpoint/2010/main" val="2760915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5891DC5-831D-482C-8633-545869D87761}"/>
              </a:ext>
            </a:extLst>
          </p:cNvPr>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7C58A13-1FF3-49AE-A0E7-049A81E7C238}" type="slidenum">
              <a:rPr lang="en-GB" altLang="en-US" sz="1200" smtClean="0"/>
              <a:pPr/>
              <a:t>32</a:t>
            </a:fld>
            <a:endParaRPr lang="en-GB" altLang="en-US" sz="1200"/>
          </a:p>
        </p:txBody>
      </p:sp>
      <p:sp>
        <p:nvSpPr>
          <p:cNvPr id="14339" name="Rectangle 2">
            <a:extLst>
              <a:ext uri="{FF2B5EF4-FFF2-40B4-BE49-F238E27FC236}">
                <a16:creationId xmlns:a16="http://schemas.microsoft.com/office/drawing/2014/main" id="{778DD3EA-B536-461C-B7D7-AF7ADFB26A29}"/>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923EFD6-D7A8-420B-904A-3F27D8169CDB}"/>
              </a:ext>
            </a:extLst>
          </p:cNvPr>
          <p:cNvSpPr>
            <a:spLocks noGrp="1" noChangeArrowheads="1"/>
          </p:cNvSpPr>
          <p:nvPr>
            <p:ph type="body" idx="1"/>
          </p:nvPr>
        </p:nvSpPr>
        <p:spPr>
          <a:noFill/>
        </p:spPr>
        <p:txBody>
          <a:bodyPr/>
          <a:lstStyle/>
          <a:p>
            <a:pPr eaLnBrk="1" hangingPunct="1"/>
            <a:r>
              <a:rPr lang="en-GB" altLang="en-US" dirty="0"/>
              <a:t>Children</a:t>
            </a:r>
            <a:r>
              <a:rPr lang="en-GB" altLang="en-US" baseline="0" dirty="0"/>
              <a:t> should use Base Ten apparatus and number lines if they are not confident with adding 10s to any 2 or 3-digit number.</a:t>
            </a:r>
            <a:endParaRPr lang="en-GB" altLang="en-US" dirty="0"/>
          </a:p>
          <a:p>
            <a:pPr eaLnBrk="1" hangingPunct="1"/>
            <a:endParaRPr lang="en-GB" altLang="en-US" dirty="0">
              <a:solidFill>
                <a:srgbClr val="000000"/>
              </a:solidFill>
            </a:endParaRPr>
          </a:p>
        </p:txBody>
      </p:sp>
    </p:spTree>
    <p:extLst>
      <p:ext uri="{BB962C8B-B14F-4D97-AF65-F5344CB8AC3E}">
        <p14:creationId xmlns:p14="http://schemas.microsoft.com/office/powerpoint/2010/main" val="2710315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5891DC5-831D-482C-8633-545869D87761}"/>
              </a:ext>
            </a:extLst>
          </p:cNvPr>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7C58A13-1FF3-49AE-A0E7-049A81E7C238}" type="slidenum">
              <a:rPr lang="en-GB" altLang="en-US" sz="1200" smtClean="0"/>
              <a:pPr/>
              <a:t>33</a:t>
            </a:fld>
            <a:endParaRPr lang="en-GB" altLang="en-US" sz="1200"/>
          </a:p>
        </p:txBody>
      </p:sp>
      <p:sp>
        <p:nvSpPr>
          <p:cNvPr id="14339" name="Rectangle 2">
            <a:extLst>
              <a:ext uri="{FF2B5EF4-FFF2-40B4-BE49-F238E27FC236}">
                <a16:creationId xmlns:a16="http://schemas.microsoft.com/office/drawing/2014/main" id="{778DD3EA-B536-461C-B7D7-AF7ADFB26A29}"/>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923EFD6-D7A8-420B-904A-3F27D8169CDB}"/>
              </a:ext>
            </a:extLst>
          </p:cNvPr>
          <p:cNvSpPr>
            <a:spLocks noGrp="1" noChangeArrowheads="1"/>
          </p:cNvSpPr>
          <p:nvPr>
            <p:ph type="body" idx="1"/>
          </p:nvPr>
        </p:nvSpPr>
        <p:spPr>
          <a:noFill/>
        </p:spPr>
        <p:txBody>
          <a:bodyPr/>
          <a:lstStyle/>
          <a:p>
            <a:pPr eaLnBrk="1" hangingPunct="1"/>
            <a:r>
              <a:rPr lang="en-GB" altLang="en-US" dirty="0"/>
              <a:t>Children</a:t>
            </a:r>
            <a:r>
              <a:rPr lang="en-GB" altLang="en-US" baseline="0" dirty="0"/>
              <a:t> should use Base Ten apparatus and number lines if they are not confident with adding 10s to any 2 or 3 digit number.</a:t>
            </a:r>
            <a:endParaRPr lang="en-GB" altLang="en-US" dirty="0"/>
          </a:p>
          <a:p>
            <a:pPr eaLnBrk="1" hangingPunct="1"/>
            <a:endParaRPr lang="en-GB" altLang="en-US" dirty="0">
              <a:solidFill>
                <a:srgbClr val="000000"/>
              </a:solidFill>
            </a:endParaRPr>
          </a:p>
        </p:txBody>
      </p:sp>
    </p:spTree>
    <p:extLst>
      <p:ext uri="{BB962C8B-B14F-4D97-AF65-F5344CB8AC3E}">
        <p14:creationId xmlns:p14="http://schemas.microsoft.com/office/powerpoint/2010/main" val="2710315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5891DC5-831D-482C-8633-545869D87761}"/>
              </a:ext>
            </a:extLst>
          </p:cNvPr>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7C58A13-1FF3-49AE-A0E7-049A81E7C238}" type="slidenum">
              <a:rPr lang="en-GB" altLang="en-US" sz="1200" smtClean="0"/>
              <a:pPr/>
              <a:t>35</a:t>
            </a:fld>
            <a:endParaRPr lang="en-GB" altLang="en-US" sz="1200"/>
          </a:p>
        </p:txBody>
      </p:sp>
      <p:sp>
        <p:nvSpPr>
          <p:cNvPr id="14339" name="Rectangle 2">
            <a:extLst>
              <a:ext uri="{FF2B5EF4-FFF2-40B4-BE49-F238E27FC236}">
                <a16:creationId xmlns:a16="http://schemas.microsoft.com/office/drawing/2014/main" id="{778DD3EA-B536-461C-B7D7-AF7ADFB26A29}"/>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923EFD6-D7A8-420B-904A-3F27D8169CDB}"/>
              </a:ext>
            </a:extLst>
          </p:cNvPr>
          <p:cNvSpPr>
            <a:spLocks noGrp="1" noChangeArrowheads="1"/>
          </p:cNvSpPr>
          <p:nvPr>
            <p:ph type="body" idx="1"/>
          </p:nvPr>
        </p:nvSpPr>
        <p:spPr>
          <a:noFill/>
        </p:spPr>
        <p:txBody>
          <a:bodyPr/>
          <a:lstStyle/>
          <a:p>
            <a:pPr eaLnBrk="1" hangingPunct="1"/>
            <a:endParaRPr lang="en-GB" altLang="en-US" dirty="0">
              <a:solidFill>
                <a:srgbClr val="000000"/>
              </a:solidFill>
            </a:endParaRPr>
          </a:p>
        </p:txBody>
      </p:sp>
    </p:spTree>
    <p:extLst>
      <p:ext uri="{BB962C8B-B14F-4D97-AF65-F5344CB8AC3E}">
        <p14:creationId xmlns:p14="http://schemas.microsoft.com/office/powerpoint/2010/main" val="2760915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5891DC5-831D-482C-8633-545869D87761}"/>
              </a:ext>
            </a:extLst>
          </p:cNvPr>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7C58A13-1FF3-49AE-A0E7-049A81E7C238}" type="slidenum">
              <a:rPr lang="en-GB" altLang="en-US" sz="1200" smtClean="0"/>
              <a:pPr/>
              <a:t>36</a:t>
            </a:fld>
            <a:endParaRPr lang="en-GB" altLang="en-US" sz="1200"/>
          </a:p>
        </p:txBody>
      </p:sp>
      <p:sp>
        <p:nvSpPr>
          <p:cNvPr id="14339" name="Rectangle 2">
            <a:extLst>
              <a:ext uri="{FF2B5EF4-FFF2-40B4-BE49-F238E27FC236}">
                <a16:creationId xmlns:a16="http://schemas.microsoft.com/office/drawing/2014/main" id="{778DD3EA-B536-461C-B7D7-AF7ADFB26A29}"/>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923EFD6-D7A8-420B-904A-3F27D8169CDB}"/>
              </a:ext>
            </a:extLst>
          </p:cNvPr>
          <p:cNvSpPr>
            <a:spLocks noGrp="1" noChangeArrowheads="1"/>
          </p:cNvSpPr>
          <p:nvPr>
            <p:ph type="body" idx="1"/>
          </p:nvPr>
        </p:nvSpPr>
        <p:spPr>
          <a:noFill/>
        </p:spPr>
        <p:txBody>
          <a:bodyPr/>
          <a:lstStyle/>
          <a:p>
            <a:pPr eaLnBrk="1" hangingPunct="1"/>
            <a:endParaRPr lang="en-GB" altLang="en-US" dirty="0">
              <a:solidFill>
                <a:srgbClr val="000000"/>
              </a:solidFill>
            </a:endParaRPr>
          </a:p>
        </p:txBody>
      </p:sp>
    </p:spTree>
    <p:extLst>
      <p:ext uri="{BB962C8B-B14F-4D97-AF65-F5344CB8AC3E}">
        <p14:creationId xmlns:p14="http://schemas.microsoft.com/office/powerpoint/2010/main" val="2760915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5</a:t>
            </a:fld>
            <a:endParaRPr lang="en-GB" dirty="0"/>
          </a:p>
        </p:txBody>
      </p:sp>
    </p:spTree>
    <p:extLst>
      <p:ext uri="{BB962C8B-B14F-4D97-AF65-F5344CB8AC3E}">
        <p14:creationId xmlns:p14="http://schemas.microsoft.com/office/powerpoint/2010/main" val="3897877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5891DC5-831D-482C-8633-545869D87761}"/>
              </a:ext>
            </a:extLst>
          </p:cNvPr>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7C58A13-1FF3-49AE-A0E7-049A81E7C238}" type="slidenum">
              <a:rPr lang="en-GB" altLang="en-US" sz="1200" smtClean="0"/>
              <a:pPr/>
              <a:t>37</a:t>
            </a:fld>
            <a:endParaRPr lang="en-GB" altLang="en-US" sz="1200"/>
          </a:p>
        </p:txBody>
      </p:sp>
      <p:sp>
        <p:nvSpPr>
          <p:cNvPr id="14339" name="Rectangle 2">
            <a:extLst>
              <a:ext uri="{FF2B5EF4-FFF2-40B4-BE49-F238E27FC236}">
                <a16:creationId xmlns:a16="http://schemas.microsoft.com/office/drawing/2014/main" id="{778DD3EA-B536-461C-B7D7-AF7ADFB26A29}"/>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923EFD6-D7A8-420B-904A-3F27D8169CDB}"/>
              </a:ext>
            </a:extLst>
          </p:cNvPr>
          <p:cNvSpPr>
            <a:spLocks noGrp="1" noChangeArrowheads="1"/>
          </p:cNvSpPr>
          <p:nvPr>
            <p:ph type="body" idx="1"/>
          </p:nvPr>
        </p:nvSpPr>
        <p:spPr>
          <a:noFill/>
        </p:spPr>
        <p:txBody>
          <a:bodyPr/>
          <a:lstStyle/>
          <a:p>
            <a:pPr eaLnBrk="1" hangingPunct="1"/>
            <a:r>
              <a:rPr lang="en-GB" altLang="en-US" dirty="0"/>
              <a:t>Children</a:t>
            </a:r>
            <a:r>
              <a:rPr lang="en-GB" altLang="en-US" baseline="0" dirty="0"/>
              <a:t> should use Base Ten apparatus and an expanded method initially until they are confident with adding using the formal method.</a:t>
            </a:r>
            <a:endParaRPr lang="en-GB" altLang="en-US" dirty="0"/>
          </a:p>
          <a:p>
            <a:pPr eaLnBrk="1" hangingPunct="1"/>
            <a:endParaRPr lang="en-GB" altLang="en-US" dirty="0">
              <a:solidFill>
                <a:srgbClr val="000000"/>
              </a:solidFill>
            </a:endParaRPr>
          </a:p>
        </p:txBody>
      </p:sp>
    </p:spTree>
    <p:extLst>
      <p:ext uri="{BB962C8B-B14F-4D97-AF65-F5344CB8AC3E}">
        <p14:creationId xmlns:p14="http://schemas.microsoft.com/office/powerpoint/2010/main" val="2710315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5891DC5-831D-482C-8633-545869D87761}"/>
              </a:ext>
            </a:extLst>
          </p:cNvPr>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7C58A13-1FF3-49AE-A0E7-049A81E7C238}" type="slidenum">
              <a:rPr lang="en-GB" altLang="en-US" sz="1200" smtClean="0"/>
              <a:pPr/>
              <a:t>39</a:t>
            </a:fld>
            <a:endParaRPr lang="en-GB" altLang="en-US" sz="1200"/>
          </a:p>
        </p:txBody>
      </p:sp>
      <p:sp>
        <p:nvSpPr>
          <p:cNvPr id="14339" name="Rectangle 2">
            <a:extLst>
              <a:ext uri="{FF2B5EF4-FFF2-40B4-BE49-F238E27FC236}">
                <a16:creationId xmlns:a16="http://schemas.microsoft.com/office/drawing/2014/main" id="{778DD3EA-B536-461C-B7D7-AF7ADFB26A29}"/>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923EFD6-D7A8-420B-904A-3F27D8169CDB}"/>
              </a:ext>
            </a:extLst>
          </p:cNvPr>
          <p:cNvSpPr>
            <a:spLocks noGrp="1" noChangeArrowheads="1"/>
          </p:cNvSpPr>
          <p:nvPr>
            <p:ph type="body" idx="1"/>
          </p:nvPr>
        </p:nvSpPr>
        <p:spPr>
          <a:noFill/>
        </p:spPr>
        <p:txBody>
          <a:bodyPr/>
          <a:lstStyle/>
          <a:p>
            <a:pPr eaLnBrk="1" hangingPunct="1"/>
            <a:endParaRPr lang="en-GB" altLang="en-US" dirty="0">
              <a:solidFill>
                <a:srgbClr val="000000"/>
              </a:solidFill>
            </a:endParaRPr>
          </a:p>
        </p:txBody>
      </p:sp>
    </p:spTree>
    <p:extLst>
      <p:ext uri="{BB962C8B-B14F-4D97-AF65-F5344CB8AC3E}">
        <p14:creationId xmlns:p14="http://schemas.microsoft.com/office/powerpoint/2010/main" val="2760915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5891DC5-831D-482C-8633-545869D87761}"/>
              </a:ext>
            </a:extLst>
          </p:cNvPr>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7C58A13-1FF3-49AE-A0E7-049A81E7C238}" type="slidenum">
              <a:rPr lang="en-GB" altLang="en-US" sz="1200" smtClean="0"/>
              <a:pPr/>
              <a:t>40</a:t>
            </a:fld>
            <a:endParaRPr lang="en-GB" altLang="en-US" sz="1200"/>
          </a:p>
        </p:txBody>
      </p:sp>
      <p:sp>
        <p:nvSpPr>
          <p:cNvPr id="14339" name="Rectangle 2">
            <a:extLst>
              <a:ext uri="{FF2B5EF4-FFF2-40B4-BE49-F238E27FC236}">
                <a16:creationId xmlns:a16="http://schemas.microsoft.com/office/drawing/2014/main" id="{778DD3EA-B536-461C-B7D7-AF7ADFB26A29}"/>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923EFD6-D7A8-420B-904A-3F27D8169CDB}"/>
              </a:ext>
            </a:extLst>
          </p:cNvPr>
          <p:cNvSpPr>
            <a:spLocks noGrp="1" noChangeArrowheads="1"/>
          </p:cNvSpPr>
          <p:nvPr>
            <p:ph type="body" idx="1"/>
          </p:nvPr>
        </p:nvSpPr>
        <p:spPr>
          <a:noFill/>
        </p:spPr>
        <p:txBody>
          <a:bodyPr/>
          <a:lstStyle/>
          <a:p>
            <a:pPr eaLnBrk="1" hangingPunct="1"/>
            <a:r>
              <a:rPr lang="en-GB" altLang="en-US" dirty="0"/>
              <a:t>Children</a:t>
            </a:r>
            <a:r>
              <a:rPr lang="en-GB" altLang="en-US" baseline="0" dirty="0"/>
              <a:t> should use Base Ten apparatus and number lines initially if they are not confident with subtracting 10s from any 2 or 3 digit number.</a:t>
            </a:r>
            <a:endParaRPr lang="en-GB" altLang="en-US" dirty="0"/>
          </a:p>
          <a:p>
            <a:pPr eaLnBrk="1" hangingPunct="1"/>
            <a:endParaRPr lang="en-GB" altLang="en-US" dirty="0">
              <a:solidFill>
                <a:srgbClr val="000000"/>
              </a:solidFill>
            </a:endParaRPr>
          </a:p>
        </p:txBody>
      </p:sp>
    </p:spTree>
    <p:extLst>
      <p:ext uri="{BB962C8B-B14F-4D97-AF65-F5344CB8AC3E}">
        <p14:creationId xmlns:p14="http://schemas.microsoft.com/office/powerpoint/2010/main" val="27103151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5891DC5-831D-482C-8633-545869D87761}"/>
              </a:ext>
            </a:extLst>
          </p:cNvPr>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7C58A13-1FF3-49AE-A0E7-049A81E7C238}" type="slidenum">
              <a:rPr lang="en-GB" altLang="en-US" sz="1200" smtClean="0"/>
              <a:pPr/>
              <a:t>41</a:t>
            </a:fld>
            <a:endParaRPr lang="en-GB" altLang="en-US" sz="1200"/>
          </a:p>
        </p:txBody>
      </p:sp>
      <p:sp>
        <p:nvSpPr>
          <p:cNvPr id="14339" name="Rectangle 2">
            <a:extLst>
              <a:ext uri="{FF2B5EF4-FFF2-40B4-BE49-F238E27FC236}">
                <a16:creationId xmlns:a16="http://schemas.microsoft.com/office/drawing/2014/main" id="{778DD3EA-B536-461C-B7D7-AF7ADFB26A29}"/>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923EFD6-D7A8-420B-904A-3F27D8169CDB}"/>
              </a:ext>
            </a:extLst>
          </p:cNvPr>
          <p:cNvSpPr>
            <a:spLocks noGrp="1" noChangeArrowheads="1"/>
          </p:cNvSpPr>
          <p:nvPr>
            <p:ph type="body" idx="1"/>
          </p:nvPr>
        </p:nvSpPr>
        <p:spPr>
          <a:noFill/>
        </p:spPr>
        <p:txBody>
          <a:bodyPr/>
          <a:lstStyle/>
          <a:p>
            <a:pPr eaLnBrk="1" hangingPunct="1"/>
            <a:r>
              <a:rPr lang="en-GB" altLang="en-US" dirty="0"/>
              <a:t>Children</a:t>
            </a:r>
            <a:r>
              <a:rPr lang="en-GB" altLang="en-US" baseline="0" dirty="0"/>
              <a:t> should use Base Ten apparatus and number lines initially if they are not confident with subtracting 10s from any 2 or 3-digit number.</a:t>
            </a:r>
            <a:endParaRPr lang="en-GB" altLang="en-US" dirty="0"/>
          </a:p>
          <a:p>
            <a:pPr eaLnBrk="1" hangingPunct="1"/>
            <a:endParaRPr lang="en-GB" altLang="en-US" dirty="0">
              <a:solidFill>
                <a:srgbClr val="000000"/>
              </a:solidFill>
            </a:endParaRPr>
          </a:p>
        </p:txBody>
      </p:sp>
    </p:spTree>
    <p:extLst>
      <p:ext uri="{BB962C8B-B14F-4D97-AF65-F5344CB8AC3E}">
        <p14:creationId xmlns:p14="http://schemas.microsoft.com/office/powerpoint/2010/main" val="2710315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5891DC5-831D-482C-8633-545869D87761}"/>
              </a:ext>
            </a:extLst>
          </p:cNvPr>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7C58A13-1FF3-49AE-A0E7-049A81E7C238}" type="slidenum">
              <a:rPr lang="en-GB" altLang="en-US" sz="1200" smtClean="0"/>
              <a:pPr/>
              <a:t>42</a:t>
            </a:fld>
            <a:endParaRPr lang="en-GB" altLang="en-US" sz="1200"/>
          </a:p>
        </p:txBody>
      </p:sp>
      <p:sp>
        <p:nvSpPr>
          <p:cNvPr id="14339" name="Rectangle 2">
            <a:extLst>
              <a:ext uri="{FF2B5EF4-FFF2-40B4-BE49-F238E27FC236}">
                <a16:creationId xmlns:a16="http://schemas.microsoft.com/office/drawing/2014/main" id="{778DD3EA-B536-461C-B7D7-AF7ADFB26A29}"/>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923EFD6-D7A8-420B-904A-3F27D8169CDB}"/>
              </a:ext>
            </a:extLst>
          </p:cNvPr>
          <p:cNvSpPr>
            <a:spLocks noGrp="1" noChangeArrowheads="1"/>
          </p:cNvSpPr>
          <p:nvPr>
            <p:ph type="body" idx="1"/>
          </p:nvPr>
        </p:nvSpPr>
        <p:spPr>
          <a:noFill/>
        </p:spPr>
        <p:txBody>
          <a:bodyPr/>
          <a:lstStyle/>
          <a:p>
            <a:pPr eaLnBrk="1" hangingPunct="1"/>
            <a:endParaRPr lang="en-GB" altLang="en-US" dirty="0">
              <a:solidFill>
                <a:srgbClr val="000000"/>
              </a:solidFill>
            </a:endParaRPr>
          </a:p>
        </p:txBody>
      </p:sp>
    </p:spTree>
    <p:extLst>
      <p:ext uri="{BB962C8B-B14F-4D97-AF65-F5344CB8AC3E}">
        <p14:creationId xmlns:p14="http://schemas.microsoft.com/office/powerpoint/2010/main" val="27609151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5891DC5-831D-482C-8633-545869D87761}"/>
              </a:ext>
            </a:extLst>
          </p:cNvPr>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7C58A13-1FF3-49AE-A0E7-049A81E7C238}" type="slidenum">
              <a:rPr lang="en-GB" altLang="en-US" sz="1200" smtClean="0"/>
              <a:pPr/>
              <a:t>43</a:t>
            </a:fld>
            <a:endParaRPr lang="en-GB" altLang="en-US" sz="1200"/>
          </a:p>
        </p:txBody>
      </p:sp>
      <p:sp>
        <p:nvSpPr>
          <p:cNvPr id="14339" name="Rectangle 2">
            <a:extLst>
              <a:ext uri="{FF2B5EF4-FFF2-40B4-BE49-F238E27FC236}">
                <a16:creationId xmlns:a16="http://schemas.microsoft.com/office/drawing/2014/main" id="{778DD3EA-B536-461C-B7D7-AF7ADFB26A29}"/>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923EFD6-D7A8-420B-904A-3F27D8169CDB}"/>
              </a:ext>
            </a:extLst>
          </p:cNvPr>
          <p:cNvSpPr>
            <a:spLocks noGrp="1" noChangeArrowheads="1"/>
          </p:cNvSpPr>
          <p:nvPr>
            <p:ph type="body" idx="1"/>
          </p:nvPr>
        </p:nvSpPr>
        <p:spPr>
          <a:noFill/>
        </p:spPr>
        <p:txBody>
          <a:bodyPr/>
          <a:lstStyle/>
          <a:p>
            <a:pPr eaLnBrk="1" hangingPunct="1"/>
            <a:endParaRPr lang="en-GB" altLang="en-US" dirty="0">
              <a:solidFill>
                <a:srgbClr val="000000"/>
              </a:solidFill>
            </a:endParaRPr>
          </a:p>
        </p:txBody>
      </p:sp>
    </p:spTree>
    <p:extLst>
      <p:ext uri="{BB962C8B-B14F-4D97-AF65-F5344CB8AC3E}">
        <p14:creationId xmlns:p14="http://schemas.microsoft.com/office/powerpoint/2010/main" val="2760915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5891DC5-831D-482C-8633-545869D87761}"/>
              </a:ext>
            </a:extLst>
          </p:cNvPr>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7C58A13-1FF3-49AE-A0E7-049A81E7C238}" type="slidenum">
              <a:rPr lang="en-GB" altLang="en-US" sz="1200" smtClean="0"/>
              <a:pPr/>
              <a:t>44</a:t>
            </a:fld>
            <a:endParaRPr lang="en-GB" altLang="en-US" sz="1200"/>
          </a:p>
        </p:txBody>
      </p:sp>
      <p:sp>
        <p:nvSpPr>
          <p:cNvPr id="14339" name="Rectangle 2">
            <a:extLst>
              <a:ext uri="{FF2B5EF4-FFF2-40B4-BE49-F238E27FC236}">
                <a16:creationId xmlns:a16="http://schemas.microsoft.com/office/drawing/2014/main" id="{778DD3EA-B536-461C-B7D7-AF7ADFB26A29}"/>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923EFD6-D7A8-420B-904A-3F27D8169CDB}"/>
              </a:ext>
            </a:extLst>
          </p:cNvPr>
          <p:cNvSpPr>
            <a:spLocks noGrp="1" noChangeArrowheads="1"/>
          </p:cNvSpPr>
          <p:nvPr>
            <p:ph type="body" idx="1"/>
          </p:nvPr>
        </p:nvSpPr>
        <p:spPr>
          <a:noFill/>
        </p:spPr>
        <p:txBody>
          <a:bodyPr/>
          <a:lstStyle/>
          <a:p>
            <a:pPr eaLnBrk="1" hangingPunct="1"/>
            <a:r>
              <a:rPr lang="en-GB" altLang="en-US" dirty="0"/>
              <a:t>Children</a:t>
            </a:r>
            <a:r>
              <a:rPr lang="en-GB" altLang="en-US" baseline="0" dirty="0"/>
              <a:t> should use Base Ten apparatus and number lines if they are not confident with subtracting 10s and 100s to any 2 or 3-digit number.</a:t>
            </a:r>
            <a:endParaRPr lang="en-GB" altLang="en-US" dirty="0"/>
          </a:p>
          <a:p>
            <a:pPr eaLnBrk="1" hangingPunct="1"/>
            <a:endParaRPr lang="en-GB" altLang="en-US" dirty="0">
              <a:solidFill>
                <a:srgbClr val="000000"/>
              </a:solidFill>
            </a:endParaRPr>
          </a:p>
        </p:txBody>
      </p:sp>
    </p:spTree>
    <p:extLst>
      <p:ext uri="{BB962C8B-B14F-4D97-AF65-F5344CB8AC3E}">
        <p14:creationId xmlns:p14="http://schemas.microsoft.com/office/powerpoint/2010/main" val="27103151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5891DC5-831D-482C-8633-545869D87761}"/>
              </a:ext>
            </a:extLst>
          </p:cNvPr>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7C58A13-1FF3-49AE-A0E7-049A81E7C238}" type="slidenum">
              <a:rPr lang="en-GB" altLang="en-US" sz="1200" smtClean="0"/>
              <a:pPr/>
              <a:t>45</a:t>
            </a:fld>
            <a:endParaRPr lang="en-GB" altLang="en-US" sz="1200"/>
          </a:p>
        </p:txBody>
      </p:sp>
      <p:sp>
        <p:nvSpPr>
          <p:cNvPr id="14339" name="Rectangle 2">
            <a:extLst>
              <a:ext uri="{FF2B5EF4-FFF2-40B4-BE49-F238E27FC236}">
                <a16:creationId xmlns:a16="http://schemas.microsoft.com/office/drawing/2014/main" id="{778DD3EA-B536-461C-B7D7-AF7ADFB26A29}"/>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923EFD6-D7A8-420B-904A-3F27D8169CDB}"/>
              </a:ext>
            </a:extLst>
          </p:cNvPr>
          <p:cNvSpPr>
            <a:spLocks noGrp="1" noChangeArrowheads="1"/>
          </p:cNvSpPr>
          <p:nvPr>
            <p:ph type="body" idx="1"/>
          </p:nvPr>
        </p:nvSpPr>
        <p:spPr>
          <a:noFill/>
        </p:spPr>
        <p:txBody>
          <a:bodyPr/>
          <a:lstStyle/>
          <a:p>
            <a:pPr eaLnBrk="1" hangingPunct="1"/>
            <a:r>
              <a:rPr lang="en-GB" altLang="en-US" dirty="0"/>
              <a:t>Children</a:t>
            </a:r>
            <a:r>
              <a:rPr lang="en-GB" altLang="en-US" baseline="0" dirty="0"/>
              <a:t> should use Base Ten apparatus and number lines if they are not confident with subtracting 10s and 100s to any 2 or 3-digit number.</a:t>
            </a:r>
            <a:endParaRPr lang="en-GB" altLang="en-US" dirty="0"/>
          </a:p>
          <a:p>
            <a:pPr eaLnBrk="1" hangingPunct="1"/>
            <a:endParaRPr lang="en-GB" altLang="en-US" dirty="0">
              <a:solidFill>
                <a:srgbClr val="000000"/>
              </a:solidFill>
            </a:endParaRPr>
          </a:p>
        </p:txBody>
      </p:sp>
    </p:spTree>
    <p:extLst>
      <p:ext uri="{BB962C8B-B14F-4D97-AF65-F5344CB8AC3E}">
        <p14:creationId xmlns:p14="http://schemas.microsoft.com/office/powerpoint/2010/main" val="2710315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5891DC5-831D-482C-8633-545869D87761}"/>
              </a:ext>
            </a:extLst>
          </p:cNvPr>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7C58A13-1FF3-49AE-A0E7-049A81E7C238}" type="slidenum">
              <a:rPr lang="en-GB" altLang="en-US" sz="1200" smtClean="0"/>
              <a:pPr/>
              <a:t>47</a:t>
            </a:fld>
            <a:endParaRPr lang="en-GB" altLang="en-US" sz="1200"/>
          </a:p>
        </p:txBody>
      </p:sp>
      <p:sp>
        <p:nvSpPr>
          <p:cNvPr id="14339" name="Rectangle 2">
            <a:extLst>
              <a:ext uri="{FF2B5EF4-FFF2-40B4-BE49-F238E27FC236}">
                <a16:creationId xmlns:a16="http://schemas.microsoft.com/office/drawing/2014/main" id="{778DD3EA-B536-461C-B7D7-AF7ADFB26A29}"/>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923EFD6-D7A8-420B-904A-3F27D8169CDB}"/>
              </a:ext>
            </a:extLst>
          </p:cNvPr>
          <p:cNvSpPr>
            <a:spLocks noGrp="1" noChangeArrowheads="1"/>
          </p:cNvSpPr>
          <p:nvPr>
            <p:ph type="body" idx="1"/>
          </p:nvPr>
        </p:nvSpPr>
        <p:spPr>
          <a:noFill/>
        </p:spPr>
        <p:txBody>
          <a:bodyPr/>
          <a:lstStyle/>
          <a:p>
            <a:pPr eaLnBrk="1" hangingPunct="1"/>
            <a:endParaRPr lang="en-GB" altLang="en-US" dirty="0">
              <a:solidFill>
                <a:srgbClr val="000000"/>
              </a:solidFill>
            </a:endParaRPr>
          </a:p>
        </p:txBody>
      </p:sp>
    </p:spTree>
    <p:extLst>
      <p:ext uri="{BB962C8B-B14F-4D97-AF65-F5344CB8AC3E}">
        <p14:creationId xmlns:p14="http://schemas.microsoft.com/office/powerpoint/2010/main" val="27609151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5891DC5-831D-482C-8633-545869D87761}"/>
              </a:ext>
            </a:extLst>
          </p:cNvPr>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7C58A13-1FF3-49AE-A0E7-049A81E7C238}" type="slidenum">
              <a:rPr lang="en-GB" altLang="en-US" sz="1200" smtClean="0"/>
              <a:pPr/>
              <a:t>48</a:t>
            </a:fld>
            <a:endParaRPr lang="en-GB" altLang="en-US" sz="1200"/>
          </a:p>
        </p:txBody>
      </p:sp>
      <p:sp>
        <p:nvSpPr>
          <p:cNvPr id="14339" name="Rectangle 2">
            <a:extLst>
              <a:ext uri="{FF2B5EF4-FFF2-40B4-BE49-F238E27FC236}">
                <a16:creationId xmlns:a16="http://schemas.microsoft.com/office/drawing/2014/main" id="{778DD3EA-B536-461C-B7D7-AF7ADFB26A29}"/>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923EFD6-D7A8-420B-904A-3F27D8169CDB}"/>
              </a:ext>
            </a:extLst>
          </p:cNvPr>
          <p:cNvSpPr>
            <a:spLocks noGrp="1" noChangeArrowheads="1"/>
          </p:cNvSpPr>
          <p:nvPr>
            <p:ph type="body" idx="1"/>
          </p:nvPr>
        </p:nvSpPr>
        <p:spPr>
          <a:noFill/>
        </p:spPr>
        <p:txBody>
          <a:bodyPr/>
          <a:lstStyle/>
          <a:p>
            <a:pPr eaLnBrk="1" hangingPunct="1"/>
            <a:endParaRPr lang="en-GB" altLang="en-US" dirty="0">
              <a:solidFill>
                <a:srgbClr val="000000"/>
              </a:solidFill>
            </a:endParaRPr>
          </a:p>
        </p:txBody>
      </p:sp>
    </p:spTree>
    <p:extLst>
      <p:ext uri="{BB962C8B-B14F-4D97-AF65-F5344CB8AC3E}">
        <p14:creationId xmlns:p14="http://schemas.microsoft.com/office/powerpoint/2010/main" val="2760915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6</a:t>
            </a:fld>
            <a:endParaRPr lang="en-GB" dirty="0"/>
          </a:p>
        </p:txBody>
      </p:sp>
    </p:spTree>
    <p:extLst>
      <p:ext uri="{BB962C8B-B14F-4D97-AF65-F5344CB8AC3E}">
        <p14:creationId xmlns:p14="http://schemas.microsoft.com/office/powerpoint/2010/main" val="10208257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5891DC5-831D-482C-8633-545869D87761}"/>
              </a:ext>
            </a:extLst>
          </p:cNvPr>
          <p:cNvSpPr>
            <a:spLocks noGrp="1" noChangeArrowheads="1"/>
          </p:cNvSpPr>
          <p:nvPr>
            <p:ph type="sldNum" sz="quarter" idx="5"/>
          </p:nvPr>
        </p:nvSpPr>
        <p:spPr>
          <a:noFill/>
        </p:spPr>
        <p:txBody>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fld id="{17C58A13-1FF3-49AE-A0E7-049A81E7C238}" type="slidenum">
              <a:rPr lang="en-GB" altLang="en-US" sz="1200" smtClean="0"/>
              <a:pPr/>
              <a:t>49</a:t>
            </a:fld>
            <a:endParaRPr lang="en-GB" altLang="en-US" sz="1200"/>
          </a:p>
        </p:txBody>
      </p:sp>
      <p:sp>
        <p:nvSpPr>
          <p:cNvPr id="14339" name="Rectangle 2">
            <a:extLst>
              <a:ext uri="{FF2B5EF4-FFF2-40B4-BE49-F238E27FC236}">
                <a16:creationId xmlns:a16="http://schemas.microsoft.com/office/drawing/2014/main" id="{778DD3EA-B536-461C-B7D7-AF7ADFB26A29}"/>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4923EFD6-D7A8-420B-904A-3F27D8169CDB}"/>
              </a:ext>
            </a:extLst>
          </p:cNvPr>
          <p:cNvSpPr>
            <a:spLocks noGrp="1" noChangeArrowheads="1"/>
          </p:cNvSpPr>
          <p:nvPr>
            <p:ph type="body" idx="1"/>
          </p:nvPr>
        </p:nvSpPr>
        <p:spPr>
          <a:noFill/>
        </p:spPr>
        <p:txBody>
          <a:bodyPr/>
          <a:lstStyle/>
          <a:p>
            <a:pPr eaLnBrk="1" hangingPunct="1"/>
            <a:r>
              <a:rPr lang="en-GB" altLang="en-US" dirty="0"/>
              <a:t>Children</a:t>
            </a:r>
            <a:r>
              <a:rPr lang="en-GB" altLang="en-US" baseline="0" dirty="0"/>
              <a:t> should use Base Ten apparatus and an expanded method initially until they are confident with subtracting using the formal method.</a:t>
            </a:r>
            <a:endParaRPr lang="en-GB" altLang="en-US" dirty="0"/>
          </a:p>
          <a:p>
            <a:pPr eaLnBrk="1" hangingPunct="1"/>
            <a:endParaRPr lang="en-GB" altLang="en-US" dirty="0">
              <a:solidFill>
                <a:srgbClr val="000000"/>
              </a:solidFill>
            </a:endParaRPr>
          </a:p>
        </p:txBody>
      </p:sp>
    </p:spTree>
    <p:extLst>
      <p:ext uri="{BB962C8B-B14F-4D97-AF65-F5344CB8AC3E}">
        <p14:creationId xmlns:p14="http://schemas.microsoft.com/office/powerpoint/2010/main" val="27103151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51</a:t>
            </a:fld>
            <a:endParaRPr lang="en-GB" dirty="0"/>
          </a:p>
        </p:txBody>
      </p:sp>
    </p:spTree>
    <p:extLst>
      <p:ext uri="{BB962C8B-B14F-4D97-AF65-F5344CB8AC3E}">
        <p14:creationId xmlns:p14="http://schemas.microsoft.com/office/powerpoint/2010/main" val="19694183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62</a:t>
            </a:fld>
            <a:endParaRPr lang="en-GB" dirty="0"/>
          </a:p>
        </p:txBody>
      </p:sp>
    </p:spTree>
    <p:extLst>
      <p:ext uri="{BB962C8B-B14F-4D97-AF65-F5344CB8AC3E}">
        <p14:creationId xmlns:p14="http://schemas.microsoft.com/office/powerpoint/2010/main" val="34749353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68</a:t>
            </a:fld>
            <a:endParaRPr lang="en-GB" dirty="0"/>
          </a:p>
        </p:txBody>
      </p:sp>
    </p:spTree>
    <p:extLst>
      <p:ext uri="{BB962C8B-B14F-4D97-AF65-F5344CB8AC3E}">
        <p14:creationId xmlns:p14="http://schemas.microsoft.com/office/powerpoint/2010/main" val="41015814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69</a:t>
            </a:fld>
            <a:endParaRPr lang="en-GB" dirty="0"/>
          </a:p>
        </p:txBody>
      </p:sp>
    </p:spTree>
    <p:extLst>
      <p:ext uri="{BB962C8B-B14F-4D97-AF65-F5344CB8AC3E}">
        <p14:creationId xmlns:p14="http://schemas.microsoft.com/office/powerpoint/2010/main" val="1849450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70</a:t>
            </a:fld>
            <a:endParaRPr lang="en-GB" dirty="0"/>
          </a:p>
        </p:txBody>
      </p:sp>
    </p:spTree>
    <p:extLst>
      <p:ext uri="{BB962C8B-B14F-4D97-AF65-F5344CB8AC3E}">
        <p14:creationId xmlns:p14="http://schemas.microsoft.com/office/powerpoint/2010/main" val="3220487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71</a:t>
            </a:fld>
            <a:endParaRPr lang="en-GB" dirty="0"/>
          </a:p>
        </p:txBody>
      </p:sp>
    </p:spTree>
    <p:extLst>
      <p:ext uri="{BB962C8B-B14F-4D97-AF65-F5344CB8AC3E}">
        <p14:creationId xmlns:p14="http://schemas.microsoft.com/office/powerpoint/2010/main" val="37068397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72</a:t>
            </a:fld>
            <a:endParaRPr lang="en-GB" dirty="0"/>
          </a:p>
        </p:txBody>
      </p:sp>
    </p:spTree>
    <p:extLst>
      <p:ext uri="{BB962C8B-B14F-4D97-AF65-F5344CB8AC3E}">
        <p14:creationId xmlns:p14="http://schemas.microsoft.com/office/powerpoint/2010/main" val="1760272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73</a:t>
            </a:fld>
            <a:endParaRPr lang="en-GB" dirty="0"/>
          </a:p>
        </p:txBody>
      </p:sp>
    </p:spTree>
    <p:extLst>
      <p:ext uri="{BB962C8B-B14F-4D97-AF65-F5344CB8AC3E}">
        <p14:creationId xmlns:p14="http://schemas.microsoft.com/office/powerpoint/2010/main" val="30690887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74</a:t>
            </a:fld>
            <a:endParaRPr lang="en-GB" dirty="0"/>
          </a:p>
        </p:txBody>
      </p:sp>
    </p:spTree>
    <p:extLst>
      <p:ext uri="{BB962C8B-B14F-4D97-AF65-F5344CB8AC3E}">
        <p14:creationId xmlns:p14="http://schemas.microsoft.com/office/powerpoint/2010/main" val="1536785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7</a:t>
            </a:fld>
            <a:endParaRPr lang="en-GB" dirty="0"/>
          </a:p>
        </p:txBody>
      </p:sp>
    </p:spTree>
    <p:extLst>
      <p:ext uri="{BB962C8B-B14F-4D97-AF65-F5344CB8AC3E}">
        <p14:creationId xmlns:p14="http://schemas.microsoft.com/office/powerpoint/2010/main" val="17059184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Times New Roman" panose="02020603050405020304" pitchFamily="18" charset="0"/>
                <a:cs typeface="Arial" panose="020B0604020202020204" pitchFamily="34" charset="0"/>
              </a:rPr>
              <a:t>Gauge pupils’ knowledge of the continent of Europe and the countries that make up Europe.</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C1030586-A65F-4E1E-A568-A5C202D09E09}" type="slidenum">
              <a:rPr lang="en-GB" smtClean="0"/>
              <a:t>77</a:t>
            </a:fld>
            <a:endParaRPr lang="en-GB"/>
          </a:p>
        </p:txBody>
      </p:sp>
    </p:spTree>
    <p:extLst>
      <p:ext uri="{BB962C8B-B14F-4D97-AF65-F5344CB8AC3E}">
        <p14:creationId xmlns:p14="http://schemas.microsoft.com/office/powerpoint/2010/main" val="10449923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030586-A65F-4E1E-A568-A5C202D09E09}" type="slidenum">
              <a:rPr lang="en-GB" smtClean="0"/>
              <a:t>78</a:t>
            </a:fld>
            <a:endParaRPr lang="en-GB"/>
          </a:p>
        </p:txBody>
      </p:sp>
    </p:spTree>
    <p:extLst>
      <p:ext uri="{BB962C8B-B14F-4D97-AF65-F5344CB8AC3E}">
        <p14:creationId xmlns:p14="http://schemas.microsoft.com/office/powerpoint/2010/main" val="17447511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Times New Roman" panose="02020603050405020304" pitchFamily="18" charset="0"/>
                <a:cs typeface="Arial" panose="020B0604020202020204" pitchFamily="34" charset="0"/>
              </a:rPr>
              <a:t>Share enquiry question ‘Which countries are in Europe and what are they like?’, the Learning journey and specific lesson question, knowledge, and vocabulary.</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C1030586-A65F-4E1E-A568-A5C202D09E09}" type="slidenum">
              <a:rPr lang="en-GB" smtClean="0"/>
              <a:t>79</a:t>
            </a:fld>
            <a:endParaRPr lang="en-GB"/>
          </a:p>
        </p:txBody>
      </p:sp>
    </p:spTree>
    <p:extLst>
      <p:ext uri="{BB962C8B-B14F-4D97-AF65-F5344CB8AC3E}">
        <p14:creationId xmlns:p14="http://schemas.microsoft.com/office/powerpoint/2010/main" val="7359557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Times New Roman" panose="02020603050405020304" pitchFamily="18" charset="0"/>
                <a:cs typeface="Arial" panose="020B0604020202020204" pitchFamily="34" charset="0"/>
              </a:rPr>
              <a:t>In talk partners, pupils to discuss the names and locations of each of the continents of the world.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C1030586-A65F-4E1E-A568-A5C202D09E09}" type="slidenum">
              <a:rPr lang="en-GB" smtClean="0"/>
              <a:t>80</a:t>
            </a:fld>
            <a:endParaRPr lang="en-GB"/>
          </a:p>
        </p:txBody>
      </p:sp>
    </p:spTree>
    <p:extLst>
      <p:ext uri="{BB962C8B-B14F-4D97-AF65-F5344CB8AC3E}">
        <p14:creationId xmlns:p14="http://schemas.microsoft.com/office/powerpoint/2010/main" val="13147451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Times New Roman" panose="02020603050405020304" pitchFamily="18" charset="0"/>
                <a:cs typeface="Arial" panose="020B0604020202020204" pitchFamily="34" charset="0"/>
              </a:rPr>
              <a:t>Read: ‘Where is Europe?’ Explain that Europe is a continent in the Northern hemisphere, and it is the continent that the United Kingdom is located in. Use the maps on the slides to ask pupils questions to check their understanding. </a:t>
            </a:r>
            <a:endParaRPr lang="en-GB" dirty="0"/>
          </a:p>
        </p:txBody>
      </p:sp>
      <p:sp>
        <p:nvSpPr>
          <p:cNvPr id="4" name="Slide Number Placeholder 3"/>
          <p:cNvSpPr>
            <a:spLocks noGrp="1"/>
          </p:cNvSpPr>
          <p:nvPr>
            <p:ph type="sldNum" sz="quarter" idx="5"/>
          </p:nvPr>
        </p:nvSpPr>
        <p:spPr/>
        <p:txBody>
          <a:bodyPr/>
          <a:lstStyle/>
          <a:p>
            <a:fld id="{C1030586-A65F-4E1E-A568-A5C202D09E09}" type="slidenum">
              <a:rPr lang="en-GB" smtClean="0"/>
              <a:t>81</a:t>
            </a:fld>
            <a:endParaRPr lang="en-GB"/>
          </a:p>
        </p:txBody>
      </p:sp>
    </p:spTree>
    <p:extLst>
      <p:ext uri="{BB962C8B-B14F-4D97-AF65-F5344CB8AC3E}">
        <p14:creationId xmlns:p14="http://schemas.microsoft.com/office/powerpoint/2010/main" val="18515373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Times New Roman" panose="02020603050405020304" pitchFamily="18" charset="0"/>
                <a:cs typeface="Arial" panose="020B0604020202020204" pitchFamily="34" charset="0"/>
              </a:rPr>
              <a:t>If needed, use the compass to revise compass points, and ask questions about the location in countries in terms of these compass points, again to check understanding.</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C1030586-A65F-4E1E-A568-A5C202D09E09}" type="slidenum">
              <a:rPr lang="en-GB" smtClean="0"/>
              <a:t>83</a:t>
            </a:fld>
            <a:endParaRPr lang="en-GB"/>
          </a:p>
        </p:txBody>
      </p:sp>
    </p:spTree>
    <p:extLst>
      <p:ext uri="{BB962C8B-B14F-4D97-AF65-F5344CB8AC3E}">
        <p14:creationId xmlns:p14="http://schemas.microsoft.com/office/powerpoint/2010/main" val="7716844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Times New Roman" panose="02020603050405020304" pitchFamily="18" charset="0"/>
              </a:rPr>
              <a:t>Pupils write the names of the continents on the map in their workbooks. They also write the names of the seas and oceans. Pupils can use atlases or digital mapping tools to help with this. Ask them to circle the United Kingdom on the map in their workbooks. If possible, build on this by asking pupils to also identify each continent and the United Kingdom on a globe.</a:t>
            </a:r>
            <a:endParaRPr lang="en-GB" dirty="0"/>
          </a:p>
        </p:txBody>
      </p:sp>
      <p:sp>
        <p:nvSpPr>
          <p:cNvPr id="4" name="Slide Number Placeholder 3"/>
          <p:cNvSpPr>
            <a:spLocks noGrp="1"/>
          </p:cNvSpPr>
          <p:nvPr>
            <p:ph type="sldNum" sz="quarter" idx="5"/>
          </p:nvPr>
        </p:nvSpPr>
        <p:spPr/>
        <p:txBody>
          <a:bodyPr/>
          <a:lstStyle/>
          <a:p>
            <a:fld id="{C1030586-A65F-4E1E-A568-A5C202D09E09}" type="slidenum">
              <a:rPr lang="en-GB" smtClean="0"/>
              <a:t>84</a:t>
            </a:fld>
            <a:endParaRPr lang="en-GB"/>
          </a:p>
        </p:txBody>
      </p:sp>
    </p:spTree>
    <p:extLst>
      <p:ext uri="{BB962C8B-B14F-4D97-AF65-F5344CB8AC3E}">
        <p14:creationId xmlns:p14="http://schemas.microsoft.com/office/powerpoint/2010/main" val="40235683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030586-A65F-4E1E-A568-A5C202D09E09}" type="slidenum">
              <a:rPr lang="en-GB" smtClean="0"/>
              <a:t>85</a:t>
            </a:fld>
            <a:endParaRPr lang="en-GB"/>
          </a:p>
        </p:txBody>
      </p:sp>
    </p:spTree>
    <p:extLst>
      <p:ext uri="{BB962C8B-B14F-4D97-AF65-F5344CB8AC3E}">
        <p14:creationId xmlns:p14="http://schemas.microsoft.com/office/powerpoint/2010/main" val="15341510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Times New Roman" panose="02020603050405020304" pitchFamily="18" charset="0"/>
                <a:cs typeface="Arial" panose="020B0604020202020204" pitchFamily="34" charset="0"/>
              </a:rPr>
              <a:t>Ask pupils to read the information detailing the number of countries in Europe, and ask them to explain in their own words why this number is disputed.</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C1030586-A65F-4E1E-A568-A5C202D09E09}" type="slidenum">
              <a:rPr lang="en-GB" smtClean="0"/>
              <a:t>86</a:t>
            </a:fld>
            <a:endParaRPr lang="en-GB"/>
          </a:p>
        </p:txBody>
      </p:sp>
    </p:spTree>
    <p:extLst>
      <p:ext uri="{BB962C8B-B14F-4D97-AF65-F5344CB8AC3E}">
        <p14:creationId xmlns:p14="http://schemas.microsoft.com/office/powerpoint/2010/main" val="16755527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Times New Roman" panose="02020603050405020304" pitchFamily="18" charset="0"/>
                <a:cs typeface="Arial" panose="020B0604020202020204" pitchFamily="34" charset="0"/>
              </a:rPr>
              <a:t>Pupils respond to the questions based on the text.</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C1030586-A65F-4E1E-A568-A5C202D09E09}" type="slidenum">
              <a:rPr lang="en-GB" smtClean="0"/>
              <a:t>87</a:t>
            </a:fld>
            <a:endParaRPr lang="en-GB"/>
          </a:p>
        </p:txBody>
      </p:sp>
    </p:spTree>
    <p:extLst>
      <p:ext uri="{BB962C8B-B14F-4D97-AF65-F5344CB8AC3E}">
        <p14:creationId xmlns:p14="http://schemas.microsoft.com/office/powerpoint/2010/main" val="1450831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8</a:t>
            </a:fld>
            <a:endParaRPr lang="en-GB" dirty="0"/>
          </a:p>
        </p:txBody>
      </p:sp>
    </p:spTree>
    <p:extLst>
      <p:ext uri="{BB962C8B-B14F-4D97-AF65-F5344CB8AC3E}">
        <p14:creationId xmlns:p14="http://schemas.microsoft.com/office/powerpoint/2010/main" val="193942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Times New Roman" panose="02020603050405020304" pitchFamily="18" charset="0"/>
              </a:rPr>
              <a:t>Ask pupils to use an atlas (or online maps) to identify each of the numbered countries on the map within the workbook. Pupils should complete the table by writing the name of the country next to the correct number.</a:t>
            </a:r>
            <a:endParaRPr lang="en-GB" dirty="0"/>
          </a:p>
        </p:txBody>
      </p:sp>
      <p:sp>
        <p:nvSpPr>
          <p:cNvPr id="4" name="Slide Number Placeholder 3"/>
          <p:cNvSpPr>
            <a:spLocks noGrp="1"/>
          </p:cNvSpPr>
          <p:nvPr>
            <p:ph type="sldNum" sz="quarter" idx="5"/>
          </p:nvPr>
        </p:nvSpPr>
        <p:spPr/>
        <p:txBody>
          <a:bodyPr/>
          <a:lstStyle/>
          <a:p>
            <a:fld id="{C1030586-A65F-4E1E-A568-A5C202D09E09}" type="slidenum">
              <a:rPr lang="en-GB" smtClean="0"/>
              <a:t>88</a:t>
            </a:fld>
            <a:endParaRPr lang="en-GB"/>
          </a:p>
        </p:txBody>
      </p:sp>
    </p:spTree>
    <p:extLst>
      <p:ext uri="{BB962C8B-B14F-4D97-AF65-F5344CB8AC3E}">
        <p14:creationId xmlns:p14="http://schemas.microsoft.com/office/powerpoint/2010/main" val="3307448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030586-A65F-4E1E-A568-A5C202D09E09}" type="slidenum">
              <a:rPr lang="en-GB" smtClean="0"/>
              <a:t>89</a:t>
            </a:fld>
            <a:endParaRPr lang="en-GB"/>
          </a:p>
        </p:txBody>
      </p:sp>
    </p:spTree>
    <p:extLst>
      <p:ext uri="{BB962C8B-B14F-4D97-AF65-F5344CB8AC3E}">
        <p14:creationId xmlns:p14="http://schemas.microsoft.com/office/powerpoint/2010/main" val="154054583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1030586-A65F-4E1E-A568-A5C202D09E09}" type="slidenum">
              <a:rPr lang="en-GB" smtClean="0"/>
              <a:t>90</a:t>
            </a:fld>
            <a:endParaRPr lang="en-GB"/>
          </a:p>
        </p:txBody>
      </p:sp>
    </p:spTree>
    <p:extLst>
      <p:ext uri="{BB962C8B-B14F-4D97-AF65-F5344CB8AC3E}">
        <p14:creationId xmlns:p14="http://schemas.microsoft.com/office/powerpoint/2010/main" val="33386995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Arial" panose="020B0604020202020204" pitchFamily="34" charset="0"/>
                <a:ea typeface="Times New Roman" panose="02020603050405020304" pitchFamily="18" charset="0"/>
              </a:rPr>
              <a:t>Talk partners tell each other an answer to the lesson question, and write three key points to summarise what they have learnt. Add further review questions if you wish to. Pupils might write an independent response into their knowledge record.</a:t>
            </a:r>
            <a:endParaRPr lang="en-GB" dirty="0"/>
          </a:p>
        </p:txBody>
      </p:sp>
      <p:sp>
        <p:nvSpPr>
          <p:cNvPr id="4" name="Slide Number Placeholder 3"/>
          <p:cNvSpPr>
            <a:spLocks noGrp="1"/>
          </p:cNvSpPr>
          <p:nvPr>
            <p:ph type="sldNum" sz="quarter" idx="5"/>
          </p:nvPr>
        </p:nvSpPr>
        <p:spPr/>
        <p:txBody>
          <a:bodyPr/>
          <a:lstStyle/>
          <a:p>
            <a:fld id="{C1030586-A65F-4E1E-A568-A5C202D09E09}" type="slidenum">
              <a:rPr lang="en-GB" smtClean="0"/>
              <a:t>91</a:t>
            </a:fld>
            <a:endParaRPr lang="en-GB"/>
          </a:p>
        </p:txBody>
      </p:sp>
    </p:spTree>
    <p:extLst>
      <p:ext uri="{BB962C8B-B14F-4D97-AF65-F5344CB8AC3E}">
        <p14:creationId xmlns:p14="http://schemas.microsoft.com/office/powerpoint/2010/main" val="22027209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7e3d9e0630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7e3d9e0630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Quicksand"/>
                <a:ea typeface="Quicksand"/>
                <a:cs typeface="Quicksand"/>
                <a:sym typeface="Quicksand"/>
              </a:rPr>
              <a:t>Arrow keys: </a:t>
            </a:r>
            <a:r>
              <a:rPr lang="en-GB" sz="1000" u="sng">
                <a:solidFill>
                  <a:schemeClr val="hlink"/>
                </a:solidFill>
                <a:latin typeface="Quicksand"/>
                <a:ea typeface="Quicksand"/>
                <a:cs typeface="Quicksand"/>
                <a:sym typeface="Quicksand"/>
                <a:hlinkClick r:id="rId3"/>
              </a:rPr>
              <a:t>https://pixabay.com/photos/arrow-keys-isolated-keyboard-keys-1925901/</a:t>
            </a:r>
            <a:endParaRPr sz="1000">
              <a:latin typeface="Quicksand"/>
              <a:ea typeface="Quicksand"/>
              <a:cs typeface="Quicksand"/>
              <a:sym typeface="Quicksand"/>
            </a:endParaRPr>
          </a:p>
          <a:p>
            <a:pPr marL="0" lvl="0" indent="0" algn="l" rtl="0">
              <a:spcBef>
                <a:spcPts val="0"/>
              </a:spcBef>
              <a:spcAft>
                <a:spcPts val="0"/>
              </a:spcAft>
              <a:buNone/>
            </a:pPr>
            <a:r>
              <a:rPr lang="en-GB" sz="1000">
                <a:latin typeface="Quicksand"/>
                <a:ea typeface="Quicksand"/>
                <a:cs typeface="Quicksand"/>
                <a:sym typeface="Quicksand"/>
              </a:rPr>
              <a:t>Phone: </a:t>
            </a:r>
            <a:r>
              <a:rPr lang="en-GB" sz="1000" u="sng">
                <a:solidFill>
                  <a:schemeClr val="hlink"/>
                </a:solidFill>
                <a:latin typeface="Quicksand"/>
                <a:ea typeface="Quicksand"/>
                <a:cs typeface="Quicksand"/>
                <a:sym typeface="Quicksand"/>
                <a:hlinkClick r:id="rId4"/>
              </a:rPr>
              <a:t>https://pixabay.com/vectors/smartphone-android-os-samsung-153650/</a:t>
            </a:r>
            <a:endParaRPr sz="1000">
              <a:latin typeface="Quicksand"/>
              <a:ea typeface="Quicksand"/>
              <a:cs typeface="Quicksand"/>
              <a:sym typeface="Quicksand"/>
            </a:endParaRPr>
          </a:p>
          <a:p>
            <a:pPr marL="0" lvl="0" indent="0" algn="l" rtl="0">
              <a:spcBef>
                <a:spcPts val="0"/>
              </a:spcBef>
              <a:spcAft>
                <a:spcPts val="0"/>
              </a:spcAft>
              <a:buNone/>
            </a:pPr>
            <a:r>
              <a:rPr lang="en-GB" sz="1000">
                <a:latin typeface="Quicksand"/>
                <a:ea typeface="Quicksand"/>
                <a:cs typeface="Quicksand"/>
                <a:sym typeface="Quicksand"/>
              </a:rPr>
              <a:t>Gamepad: </a:t>
            </a:r>
            <a:r>
              <a:rPr lang="en-GB" sz="1000" u="sng">
                <a:solidFill>
                  <a:schemeClr val="hlink"/>
                </a:solidFill>
                <a:latin typeface="Quicksand"/>
                <a:ea typeface="Quicksand"/>
                <a:cs typeface="Quicksand"/>
                <a:sym typeface="Quicksand"/>
                <a:hlinkClick r:id="rId5"/>
              </a:rPr>
              <a:t>https://pixabay.com/vectors/controller-gamepad-xbox-video-games-1827840/</a:t>
            </a:r>
            <a:endParaRPr sz="1000">
              <a:latin typeface="Quicksand"/>
              <a:ea typeface="Quicksand"/>
              <a:cs typeface="Quicksand"/>
              <a:sym typeface="Quicksand"/>
            </a:endParaRPr>
          </a:p>
          <a:p>
            <a:pPr marL="0" lvl="0" indent="0" algn="l" rtl="0">
              <a:spcBef>
                <a:spcPts val="0"/>
              </a:spcBef>
              <a:spcAft>
                <a:spcPts val="0"/>
              </a:spcAft>
              <a:buNone/>
            </a:pPr>
            <a:endParaRPr sz="1000">
              <a:latin typeface="Quicksand"/>
              <a:ea typeface="Quicksand"/>
              <a:cs typeface="Quicksand"/>
              <a:sym typeface="Quicksan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7f6356eee7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7f6356eee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chemeClr val="dk1"/>
                </a:solidFill>
                <a:latin typeface="Quicksand"/>
                <a:ea typeface="Quicksand"/>
                <a:cs typeface="Quicksand"/>
                <a:sym typeface="Quicksand"/>
              </a:rPr>
              <a:t>Keyboard: </a:t>
            </a:r>
            <a:r>
              <a:rPr lang="en-GB" sz="1000" u="sng">
                <a:solidFill>
                  <a:schemeClr val="hlink"/>
                </a:solidFill>
                <a:latin typeface="Quicksand"/>
                <a:ea typeface="Quicksand"/>
                <a:cs typeface="Quicksand"/>
                <a:sym typeface="Quicksand"/>
                <a:hlinkClick r:id="rId3"/>
              </a:rPr>
              <a:t>https://pixabay.com/vectors/keyboard-electronic-computer-311803/</a:t>
            </a:r>
            <a:endParaRPr sz="1000">
              <a:solidFill>
                <a:schemeClr val="dk1"/>
              </a:solidFill>
              <a:latin typeface="Quicksand"/>
              <a:ea typeface="Quicksand"/>
              <a:cs typeface="Quicksand"/>
              <a:sym typeface="Quicksand"/>
            </a:endParaRPr>
          </a:p>
          <a:p>
            <a:pPr marL="0" lvl="0" indent="0" algn="l" rtl="0">
              <a:spcBef>
                <a:spcPts val="0"/>
              </a:spcBef>
              <a:spcAft>
                <a:spcPts val="0"/>
              </a:spcAft>
              <a:buClr>
                <a:schemeClr val="dk1"/>
              </a:buClr>
              <a:buSzPts val="1100"/>
              <a:buFont typeface="Arial"/>
              <a:buNone/>
            </a:pPr>
            <a:r>
              <a:rPr lang="en-GB" sz="1000">
                <a:solidFill>
                  <a:schemeClr val="dk1"/>
                </a:solidFill>
                <a:latin typeface="Quicksand"/>
                <a:ea typeface="Quicksand"/>
                <a:cs typeface="Quicksand"/>
                <a:sym typeface="Quicksand"/>
              </a:rPr>
              <a:t>Mouse: </a:t>
            </a:r>
            <a:r>
              <a:rPr lang="en-GB" sz="1000" u="sng">
                <a:solidFill>
                  <a:schemeClr val="hlink"/>
                </a:solidFill>
                <a:latin typeface="Quicksand"/>
                <a:ea typeface="Quicksand"/>
                <a:cs typeface="Quicksand"/>
                <a:sym typeface="Quicksand"/>
                <a:hlinkClick r:id="rId4"/>
              </a:rPr>
              <a:t>https://pixabay.com/vectors/computer-mouse-computer-device-152249/</a:t>
            </a:r>
            <a:r>
              <a:rPr lang="en-GB" sz="1000">
                <a:solidFill>
                  <a:schemeClr val="dk1"/>
                </a:solidFill>
                <a:latin typeface="Quicksand"/>
                <a:ea typeface="Quicksand"/>
                <a:cs typeface="Quicksand"/>
                <a:sym typeface="Quicksand"/>
              </a:rPr>
              <a:t> </a:t>
            </a:r>
            <a:endParaRPr sz="1000">
              <a:solidFill>
                <a:schemeClr val="dk1"/>
              </a:solidFill>
              <a:latin typeface="Quicksand"/>
              <a:ea typeface="Quicksand"/>
              <a:cs typeface="Quicksand"/>
              <a:sym typeface="Quicksand"/>
            </a:endParaRPr>
          </a:p>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7f6356eee7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7f6356eee7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chemeClr val="dk1"/>
                </a:solidFill>
                <a:latin typeface="Quicksand"/>
                <a:ea typeface="Quicksand"/>
                <a:cs typeface="Quicksand"/>
                <a:sym typeface="Quicksand"/>
              </a:rPr>
              <a:t>Screenshots from </a:t>
            </a:r>
            <a:r>
              <a:rPr lang="en-GB" sz="1000" u="sng">
                <a:solidFill>
                  <a:schemeClr val="hlink"/>
                </a:solidFill>
                <a:latin typeface="Quicksand"/>
                <a:ea typeface="Quicksand"/>
                <a:cs typeface="Quicksand"/>
                <a:sym typeface="Quicksand"/>
                <a:hlinkClick r:id="rId3"/>
              </a:rPr>
              <a:t>https://scratch.mit.edu/</a:t>
            </a:r>
            <a:r>
              <a:rPr lang="en-GB" sz="1000">
                <a:solidFill>
                  <a:schemeClr val="dk1"/>
                </a:solidFill>
                <a:latin typeface="Quicksand"/>
                <a:ea typeface="Quicksand"/>
                <a:cs typeface="Quicksand"/>
                <a:sym typeface="Quicksand"/>
              </a:rPr>
              <a:t>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7f6356eee7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7f6356eee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7f6356eee7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7f6356eee7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000">
                <a:latin typeface="Quicksand"/>
                <a:ea typeface="Quicksand"/>
                <a:cs typeface="Quicksand"/>
                <a:sym typeface="Quicksand"/>
              </a:rPr>
              <a:t>Screenshots from </a:t>
            </a:r>
            <a:r>
              <a:rPr lang="en-GB" sz="1000" u="sng">
                <a:solidFill>
                  <a:schemeClr val="hlink"/>
                </a:solidFill>
                <a:latin typeface="Quicksand"/>
                <a:ea typeface="Quicksand"/>
                <a:cs typeface="Quicksand"/>
                <a:sym typeface="Quicksand"/>
                <a:hlinkClick r:id="rId3"/>
              </a:rPr>
              <a:t>https://scratch.mit.edu/</a:t>
            </a:r>
            <a:endParaRPr sz="1000">
              <a:latin typeface="Quicksand"/>
              <a:ea typeface="Quicksand"/>
              <a:cs typeface="Quicksand"/>
              <a:sym typeface="Quicksan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7f6356eee7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7f6356eee7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9</a:t>
            </a:fld>
            <a:endParaRPr lang="en-GB" dirty="0"/>
          </a:p>
        </p:txBody>
      </p:sp>
    </p:spTree>
    <p:extLst>
      <p:ext uri="{BB962C8B-B14F-4D97-AF65-F5344CB8AC3E}">
        <p14:creationId xmlns:p14="http://schemas.microsoft.com/office/powerpoint/2010/main" val="39188902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7f6356eee7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7f6356eee7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000">
                <a:solidFill>
                  <a:schemeClr val="dk1"/>
                </a:solidFill>
                <a:latin typeface="Quicksand"/>
                <a:ea typeface="Quicksand"/>
                <a:cs typeface="Quicksand"/>
                <a:sym typeface="Quicksand"/>
              </a:rPr>
              <a:t>Screenshots from </a:t>
            </a:r>
            <a:r>
              <a:rPr lang="en-GB" sz="1000" u="sng">
                <a:solidFill>
                  <a:schemeClr val="hlink"/>
                </a:solidFill>
                <a:latin typeface="Quicksand"/>
                <a:ea typeface="Quicksand"/>
                <a:cs typeface="Quicksand"/>
                <a:sym typeface="Quicksand"/>
                <a:hlinkClick r:id="rId3"/>
              </a:rPr>
              <a:t>https://scratch.mit.edu/</a:t>
            </a:r>
            <a:r>
              <a:rPr lang="en-GB" sz="1000">
                <a:solidFill>
                  <a:schemeClr val="dk1"/>
                </a:solidFill>
                <a:latin typeface="Quicksand"/>
                <a:ea typeface="Quicksand"/>
                <a:cs typeface="Quicksand"/>
                <a:sym typeface="Quicksand"/>
              </a:rPr>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10</a:t>
            </a:fld>
            <a:endParaRPr lang="en-GB" dirty="0"/>
          </a:p>
        </p:txBody>
      </p:sp>
    </p:spTree>
    <p:extLst>
      <p:ext uri="{BB962C8B-B14F-4D97-AF65-F5344CB8AC3E}">
        <p14:creationId xmlns:p14="http://schemas.microsoft.com/office/powerpoint/2010/main" val="2701352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2C5B26F9-6C30-451D-94A7-041482C70B62}" type="slidenum">
              <a:rPr lang="en-GB" smtClean="0"/>
              <a:pPr/>
              <a:t>11</a:t>
            </a:fld>
            <a:endParaRPr lang="en-GB" dirty="0"/>
          </a:p>
        </p:txBody>
      </p:sp>
    </p:spTree>
    <p:extLst>
      <p:ext uri="{BB962C8B-B14F-4D97-AF65-F5344CB8AC3E}">
        <p14:creationId xmlns:p14="http://schemas.microsoft.com/office/powerpoint/2010/main" val="2017775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www.twinkl.co.uk/resources/planit-maths-primary-teaching-resources-year-3/planit-maths-primary-teaching-resources-year-3-number---fractions/planit-maths-primary-teaching-resources-year-3-number---fractions-recognise-find-and-write-fractions-of-a-discrete-set-of-objects-unit-fractions-and-non-unit-fractions-with-small-denominators" TargetMode="External"/><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s://www.twinkl.co.uk/resources/planit-maths-primary-teaching-resources-year-3/planit-maths-primary-teaching-resources-year-3-number---fractions/planit-maths-primary-teaching-resources-year-3-number---fractions-recognise-find-and-write-fractions-of-a-discrete-set-of-objects-unit-fractions-and-non-unit-fractions-with-small-denominators" TargetMode="External"/><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Year 3 2A / Year 4 2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815CCBDA-1DB8-5110-F0FA-970C16F90C34}"/>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22523014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Year 4 2A / Year 5 2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828459AD-ABF1-207D-029C-67B5F6646689}"/>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26873496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Year 5 2A / Year 6 2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A7E8A91C-1901-89B9-AF1B-40CAFA29CE1E}"/>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16501072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Year 6 2A / Year 1 2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AD509312-3BEA-1329-2E3B-654734E9562C}"/>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30374371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4EC9FB20-4590-C538-FFA1-FAB09C04BAAD}"/>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endParaRPr lang="en-GB" dirty="0"/>
          </a:p>
        </p:txBody>
      </p:sp>
      <p:sp>
        <p:nvSpPr>
          <p:cNvPr id="7" name="Content Placeholder 11"/>
          <p:cNvSpPr>
            <a:spLocks noGrp="1"/>
          </p:cNvSpPr>
          <p:nvPr>
            <p:ph idx="1"/>
          </p:nvPr>
        </p:nvSpPr>
        <p:spPr>
          <a:xfrm>
            <a:off x="1007535" y="1513946"/>
            <a:ext cx="10176933" cy="4578880"/>
          </a:xfrm>
        </p:spPr>
        <p:txBody>
          <a:bodyPr lIns="0" tIns="0" rIns="0" bIns="0"/>
          <a:lstStyle>
            <a:lvl1pPr marL="0" indent="0">
              <a:buNone/>
              <a:defRPr baseline="0"/>
            </a:lvl1pPr>
          </a:lstStyle>
          <a:p>
            <a:pPr lvl="0"/>
            <a:r>
              <a:rPr lang="en-US"/>
              <a:t>Click to edit Master text styles</a:t>
            </a:r>
          </a:p>
        </p:txBody>
      </p:sp>
    </p:spTree>
    <p:extLst>
      <p:ext uri="{BB962C8B-B14F-4D97-AF65-F5344CB8AC3E}">
        <p14:creationId xmlns:p14="http://schemas.microsoft.com/office/powerpoint/2010/main" val="6577143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812F29DC-5A8B-F055-3E08-1749B173A57A}"/>
              </a:ext>
            </a:extLst>
          </p:cNvPr>
          <p:cNvSpPr/>
          <p:nvPr userDrawn="1"/>
        </p:nvSpPr>
        <p:spPr bwMode="auto">
          <a:xfrm>
            <a:off x="670985" y="2930526"/>
            <a:ext cx="10850033"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3" name="Rounded Rectangle 4">
            <a:extLst>
              <a:ext uri="{FF2B5EF4-FFF2-40B4-BE49-F238E27FC236}">
                <a16:creationId xmlns:a16="http://schemas.microsoft.com/office/drawing/2014/main" id="{8B11DA1B-2F16-FEB3-E8D4-9C3ED4441631}"/>
              </a:ext>
            </a:extLst>
          </p:cNvPr>
          <p:cNvSpPr/>
          <p:nvPr userDrawn="1"/>
        </p:nvSpPr>
        <p:spPr bwMode="auto">
          <a:xfrm>
            <a:off x="670985" y="512764"/>
            <a:ext cx="10850033"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Title 1">
            <a:extLst>
              <a:ext uri="{FF2B5EF4-FFF2-40B4-BE49-F238E27FC236}">
                <a16:creationId xmlns:a16="http://schemas.microsoft.com/office/drawing/2014/main" id="{8E3157C9-EF31-5AF6-4796-54D372FF86D9}"/>
              </a:ext>
            </a:extLst>
          </p:cNvPr>
          <p:cNvSpPr txBox="1">
            <a:spLocks/>
          </p:cNvSpPr>
          <p:nvPr userDrawn="1"/>
        </p:nvSpPr>
        <p:spPr>
          <a:xfrm>
            <a:off x="838200" y="3071813"/>
            <a:ext cx="105156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5" name="Title 1">
            <a:extLst>
              <a:ext uri="{FF2B5EF4-FFF2-40B4-BE49-F238E27FC236}">
                <a16:creationId xmlns:a16="http://schemas.microsoft.com/office/drawing/2014/main" id="{0C2CCDDE-1670-18B1-0BDA-732FC1DFCF74}"/>
              </a:ext>
            </a:extLst>
          </p:cNvPr>
          <p:cNvSpPr txBox="1">
            <a:spLocks/>
          </p:cNvSpPr>
          <p:nvPr userDrawn="1"/>
        </p:nvSpPr>
        <p:spPr>
          <a:xfrm>
            <a:off x="838200" y="735013"/>
            <a:ext cx="105156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6" name="Content Placeholder 15">
            <a:extLst>
              <a:ext uri="{FF2B5EF4-FFF2-40B4-BE49-F238E27FC236}">
                <a16:creationId xmlns:a16="http://schemas.microsoft.com/office/drawing/2014/main" id="{B592E06B-CA8F-C1D3-549D-3E2F5F1F5FDD}"/>
              </a:ext>
            </a:extLst>
          </p:cNvPr>
          <p:cNvSpPr txBox="1">
            <a:spLocks/>
          </p:cNvSpPr>
          <p:nvPr userDrawn="1"/>
        </p:nvSpPr>
        <p:spPr>
          <a:xfrm>
            <a:off x="838200" y="3467100"/>
            <a:ext cx="105156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sz="1800" dirty="0">
                <a:latin typeface="Twinkl" pitchFamily="50" charset="0"/>
              </a:rPr>
              <a:t>Statement 1 Lorem ipsum </a:t>
            </a:r>
            <a:r>
              <a:rPr lang="en-GB" sz="1800" dirty="0" err="1">
                <a:latin typeface="Twinkl" pitchFamily="50" charset="0"/>
              </a:rPr>
              <a:t>dolor</a:t>
            </a:r>
            <a:r>
              <a:rPr lang="en-GB" sz="1800" dirty="0">
                <a:latin typeface="Twinkl" pitchFamily="50" charset="0"/>
              </a:rPr>
              <a:t> sit </a:t>
            </a:r>
            <a:r>
              <a:rPr lang="en-GB" sz="1800" dirty="0" err="1">
                <a:latin typeface="Twinkl" pitchFamily="50" charset="0"/>
              </a:rPr>
              <a:t>amet</a:t>
            </a:r>
            <a:r>
              <a:rPr lang="en-GB" sz="1800" dirty="0">
                <a:latin typeface="Twinkl" pitchFamily="50" charset="0"/>
              </a:rPr>
              <a:t>, </a:t>
            </a:r>
            <a:r>
              <a:rPr lang="en-GB" sz="1800" dirty="0" err="1">
                <a:latin typeface="Twinkl" pitchFamily="50" charset="0"/>
              </a:rPr>
              <a:t>consectetur</a:t>
            </a:r>
            <a:r>
              <a:rPr lang="en-GB" sz="1800" dirty="0">
                <a:latin typeface="Twinkl" pitchFamily="50" charset="0"/>
              </a:rPr>
              <a:t> </a:t>
            </a:r>
            <a:r>
              <a:rPr lang="en-GB" sz="1800" dirty="0" err="1">
                <a:latin typeface="Twinkl" pitchFamily="50" charset="0"/>
              </a:rPr>
              <a:t>adipiscing</a:t>
            </a:r>
            <a:r>
              <a:rPr lang="en-GB" sz="1800" dirty="0">
                <a:latin typeface="Twinkl" pitchFamily="50" charset="0"/>
              </a:rPr>
              <a:t> </a:t>
            </a:r>
            <a:r>
              <a:rPr lang="en-GB" sz="1800" dirty="0" err="1">
                <a:latin typeface="Twinkl" pitchFamily="50" charset="0"/>
              </a:rPr>
              <a:t>elit</a:t>
            </a:r>
            <a:r>
              <a:rPr lang="en-GB" sz="1800" dirty="0">
                <a:latin typeface="Twinkl" pitchFamily="50" charset="0"/>
              </a:rPr>
              <a:t>.</a:t>
            </a:r>
          </a:p>
          <a:p>
            <a:pPr fontAlgn="auto">
              <a:spcAft>
                <a:spcPts val="0"/>
              </a:spcAft>
              <a:defRPr/>
            </a:pPr>
            <a:r>
              <a:rPr lang="en-GB" sz="1800" dirty="0">
                <a:latin typeface="Twinkl" pitchFamily="50" charset="0"/>
              </a:rPr>
              <a:t>Statement 2</a:t>
            </a:r>
          </a:p>
          <a:p>
            <a:pPr lvl="1" fontAlgn="auto">
              <a:spcAft>
                <a:spcPts val="0"/>
              </a:spcAft>
              <a:defRPr/>
            </a:pPr>
            <a:r>
              <a:rPr lang="en-GB" sz="1600" dirty="0">
                <a:latin typeface="Twinkl" pitchFamily="50" charset="0"/>
              </a:rPr>
              <a:t>Sub statement</a:t>
            </a:r>
          </a:p>
        </p:txBody>
      </p:sp>
      <p:sp>
        <p:nvSpPr>
          <p:cNvPr id="11" name="Content Placeholder 15"/>
          <p:cNvSpPr>
            <a:spLocks noGrp="1"/>
          </p:cNvSpPr>
          <p:nvPr>
            <p:ph idx="1"/>
          </p:nvPr>
        </p:nvSpPr>
        <p:spPr>
          <a:xfrm>
            <a:off x="838200" y="1127760"/>
            <a:ext cx="105156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18532004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4630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2446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2732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747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795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94204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5909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7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7765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8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4677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9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1007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0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1793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7577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1CFBD-FD75-AB41-9BA0-DB14457478B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442D9E0-F66D-814A-A092-3490020543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BECA45F-F3BC-CB45-B03F-62D8BCEF797F}"/>
              </a:ext>
            </a:extLst>
          </p:cNvPr>
          <p:cNvSpPr>
            <a:spLocks noGrp="1"/>
          </p:cNvSpPr>
          <p:nvPr>
            <p:ph type="dt" sz="half" idx="10"/>
          </p:nvPr>
        </p:nvSpPr>
        <p:spPr/>
        <p:txBody>
          <a:bodyPr/>
          <a:lstStyle/>
          <a:p>
            <a:fld id="{96FD82BE-9C25-534C-ACBD-D8CC9B8C6EAA}" type="datetimeFigureOut">
              <a:rPr lang="en-US" smtClean="0"/>
              <a:t>2/24/2025</a:t>
            </a:fld>
            <a:endParaRPr lang="en-US"/>
          </a:p>
        </p:txBody>
      </p:sp>
      <p:sp>
        <p:nvSpPr>
          <p:cNvPr id="5" name="Footer Placeholder 4">
            <a:extLst>
              <a:ext uri="{FF2B5EF4-FFF2-40B4-BE49-F238E27FC236}">
                <a16:creationId xmlns:a16="http://schemas.microsoft.com/office/drawing/2014/main" id="{44CE5EF8-EB69-A141-B9CD-836A2D80DA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6F135B-5375-DC42-B6EC-945C18B7A22C}"/>
              </a:ext>
            </a:extLst>
          </p:cNvPr>
          <p:cNvSpPr>
            <a:spLocks noGrp="1"/>
          </p:cNvSpPr>
          <p:nvPr>
            <p:ph type="sldNum" sz="quarter" idx="12"/>
          </p:nvPr>
        </p:nvSpPr>
        <p:spPr/>
        <p:txBody>
          <a:bodyPr/>
          <a:lstStyle/>
          <a:p>
            <a:fld id="{93FBE49F-3909-2646-AF26-A35A099907A1}" type="slidenum">
              <a:rPr lang="en-US" smtClean="0"/>
              <a:t>‹#›</a:t>
            </a:fld>
            <a:endParaRPr lang="en-US"/>
          </a:p>
        </p:txBody>
      </p:sp>
    </p:spTree>
    <p:extLst>
      <p:ext uri="{BB962C8B-B14F-4D97-AF65-F5344CB8AC3E}">
        <p14:creationId xmlns:p14="http://schemas.microsoft.com/office/powerpoint/2010/main" val="36354178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8F95F-E6E8-AB45-9334-0A2B32D2AAB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37DA95F-1473-BE48-8399-7EA50022928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DDBB227-352C-BC4E-B35C-626EFB76AA68}"/>
              </a:ext>
            </a:extLst>
          </p:cNvPr>
          <p:cNvSpPr>
            <a:spLocks noGrp="1"/>
          </p:cNvSpPr>
          <p:nvPr>
            <p:ph type="dt" sz="half" idx="10"/>
          </p:nvPr>
        </p:nvSpPr>
        <p:spPr/>
        <p:txBody>
          <a:bodyPr/>
          <a:lstStyle/>
          <a:p>
            <a:fld id="{96FD82BE-9C25-534C-ACBD-D8CC9B8C6EAA}" type="datetimeFigureOut">
              <a:rPr lang="en-US" smtClean="0"/>
              <a:t>2/24/2025</a:t>
            </a:fld>
            <a:endParaRPr lang="en-US"/>
          </a:p>
        </p:txBody>
      </p:sp>
      <p:sp>
        <p:nvSpPr>
          <p:cNvPr id="5" name="Footer Placeholder 4">
            <a:extLst>
              <a:ext uri="{FF2B5EF4-FFF2-40B4-BE49-F238E27FC236}">
                <a16:creationId xmlns:a16="http://schemas.microsoft.com/office/drawing/2014/main" id="{FBA41030-981E-F74C-9885-BB34A2485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1CAD1E-C1B5-AC41-B345-906791BED9F3}"/>
              </a:ext>
            </a:extLst>
          </p:cNvPr>
          <p:cNvSpPr>
            <a:spLocks noGrp="1"/>
          </p:cNvSpPr>
          <p:nvPr>
            <p:ph type="sldNum" sz="quarter" idx="12"/>
          </p:nvPr>
        </p:nvSpPr>
        <p:spPr/>
        <p:txBody>
          <a:bodyPr/>
          <a:lstStyle/>
          <a:p>
            <a:fld id="{93FBE49F-3909-2646-AF26-A35A099907A1}" type="slidenum">
              <a:rPr lang="en-US" smtClean="0"/>
              <a:t>‹#›</a:t>
            </a:fld>
            <a:endParaRPr lang="en-US"/>
          </a:p>
        </p:txBody>
      </p:sp>
    </p:spTree>
    <p:extLst>
      <p:ext uri="{BB962C8B-B14F-4D97-AF65-F5344CB8AC3E}">
        <p14:creationId xmlns:p14="http://schemas.microsoft.com/office/powerpoint/2010/main" val="3305818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spTree>
      <p:nvGrpSpPr>
        <p:cNvPr id="1" name="Shape 19"/>
        <p:cNvGrpSpPr/>
        <p:nvPr/>
      </p:nvGrpSpPr>
      <p:grpSpPr>
        <a:xfrm>
          <a:off x="0" y="0"/>
          <a:ext cx="0" cy="0"/>
          <a:chOff x="0" y="0"/>
          <a:chExt cx="0" cy="0"/>
        </a:xfrm>
      </p:grpSpPr>
      <p:sp>
        <p:nvSpPr>
          <p:cNvPr id="20" name="Google Shape;20;p19"/>
          <p:cNvSpPr txBox="1">
            <a:spLocks noGrp="1"/>
          </p:cNvSpPr>
          <p:nvPr>
            <p:ph type="body" idx="1"/>
          </p:nvPr>
        </p:nvSpPr>
        <p:spPr>
          <a:xfrm>
            <a:off x="414533" y="1356967"/>
            <a:ext cx="11361600" cy="41296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1" name="Google Shape;21;p19"/>
          <p:cNvSpPr txBox="1">
            <a:spLocks noGrp="1"/>
          </p:cNvSpPr>
          <p:nvPr>
            <p:ph type="body" idx="2"/>
          </p:nvPr>
        </p:nvSpPr>
        <p:spPr>
          <a:xfrm>
            <a:off x="414533" y="5490132"/>
            <a:ext cx="11361600" cy="9308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2" name="Google Shape;22;p19"/>
          <p:cNvSpPr txBox="1">
            <a:spLocks noGrp="1"/>
          </p:cNvSpPr>
          <p:nvPr>
            <p:ph type="title"/>
          </p:nvPr>
        </p:nvSpPr>
        <p:spPr>
          <a:xfrm>
            <a:off x="414533" y="426133"/>
            <a:ext cx="11361600" cy="93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19"/>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24" name="Google Shape;24;p19"/>
          <p:cNvSpPr txBox="1">
            <a:spLocks noGrp="1"/>
          </p:cNvSpPr>
          <p:nvPr>
            <p:ph type="subTitle" idx="3"/>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923660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F2F93-9F40-1343-BD18-EA1762FE9C3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BD35D38-BE3F-5546-A7AB-C81CB83E6D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924D642-37AC-4141-82D3-F1700BC98A9F}"/>
              </a:ext>
            </a:extLst>
          </p:cNvPr>
          <p:cNvSpPr>
            <a:spLocks noGrp="1"/>
          </p:cNvSpPr>
          <p:nvPr>
            <p:ph type="dt" sz="half" idx="10"/>
          </p:nvPr>
        </p:nvSpPr>
        <p:spPr/>
        <p:txBody>
          <a:bodyPr/>
          <a:lstStyle/>
          <a:p>
            <a:fld id="{96FD82BE-9C25-534C-ACBD-D8CC9B8C6EAA}" type="datetimeFigureOut">
              <a:rPr lang="en-US" smtClean="0"/>
              <a:t>2/24/2025</a:t>
            </a:fld>
            <a:endParaRPr lang="en-US"/>
          </a:p>
        </p:txBody>
      </p:sp>
      <p:sp>
        <p:nvSpPr>
          <p:cNvPr id="5" name="Footer Placeholder 4">
            <a:extLst>
              <a:ext uri="{FF2B5EF4-FFF2-40B4-BE49-F238E27FC236}">
                <a16:creationId xmlns:a16="http://schemas.microsoft.com/office/drawing/2014/main" id="{5802AC6D-B30E-D84D-BFF0-04F579077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D2FF23-77BA-B94F-A3BA-E368844E3264}"/>
              </a:ext>
            </a:extLst>
          </p:cNvPr>
          <p:cNvSpPr>
            <a:spLocks noGrp="1"/>
          </p:cNvSpPr>
          <p:nvPr>
            <p:ph type="sldNum" sz="quarter" idx="12"/>
          </p:nvPr>
        </p:nvSpPr>
        <p:spPr/>
        <p:txBody>
          <a:bodyPr/>
          <a:lstStyle/>
          <a:p>
            <a:fld id="{93FBE49F-3909-2646-AF26-A35A099907A1}" type="slidenum">
              <a:rPr lang="en-US" smtClean="0"/>
              <a:t>‹#›</a:t>
            </a:fld>
            <a:endParaRPr lang="en-US"/>
          </a:p>
        </p:txBody>
      </p:sp>
    </p:spTree>
    <p:extLst>
      <p:ext uri="{BB962C8B-B14F-4D97-AF65-F5344CB8AC3E}">
        <p14:creationId xmlns:p14="http://schemas.microsoft.com/office/powerpoint/2010/main" val="39024098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DEEC-EA56-5A4C-9E38-2C25FE12371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B9F0FC7-5CD1-D943-93A3-9828C45E131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3976ABA-9A11-9546-A449-2CFE138E57C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A3741CE-B278-A74C-B4F1-B0846FFDBCC2}"/>
              </a:ext>
            </a:extLst>
          </p:cNvPr>
          <p:cNvSpPr>
            <a:spLocks noGrp="1"/>
          </p:cNvSpPr>
          <p:nvPr>
            <p:ph type="dt" sz="half" idx="10"/>
          </p:nvPr>
        </p:nvSpPr>
        <p:spPr/>
        <p:txBody>
          <a:bodyPr/>
          <a:lstStyle/>
          <a:p>
            <a:fld id="{96FD82BE-9C25-534C-ACBD-D8CC9B8C6EAA}" type="datetimeFigureOut">
              <a:rPr lang="en-US" smtClean="0"/>
              <a:t>2/24/2025</a:t>
            </a:fld>
            <a:endParaRPr lang="en-US"/>
          </a:p>
        </p:txBody>
      </p:sp>
      <p:sp>
        <p:nvSpPr>
          <p:cNvPr id="6" name="Footer Placeholder 5">
            <a:extLst>
              <a:ext uri="{FF2B5EF4-FFF2-40B4-BE49-F238E27FC236}">
                <a16:creationId xmlns:a16="http://schemas.microsoft.com/office/drawing/2014/main" id="{D74078BC-0D19-164E-A920-4AD117586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3C70EC-4D59-AD44-8E52-582DF08F035E}"/>
              </a:ext>
            </a:extLst>
          </p:cNvPr>
          <p:cNvSpPr>
            <a:spLocks noGrp="1"/>
          </p:cNvSpPr>
          <p:nvPr>
            <p:ph type="sldNum" sz="quarter" idx="12"/>
          </p:nvPr>
        </p:nvSpPr>
        <p:spPr/>
        <p:txBody>
          <a:bodyPr/>
          <a:lstStyle/>
          <a:p>
            <a:fld id="{93FBE49F-3909-2646-AF26-A35A099907A1}" type="slidenum">
              <a:rPr lang="en-US" smtClean="0"/>
              <a:t>‹#›</a:t>
            </a:fld>
            <a:endParaRPr lang="en-US"/>
          </a:p>
        </p:txBody>
      </p:sp>
    </p:spTree>
    <p:extLst>
      <p:ext uri="{BB962C8B-B14F-4D97-AF65-F5344CB8AC3E}">
        <p14:creationId xmlns:p14="http://schemas.microsoft.com/office/powerpoint/2010/main" val="128569850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4360F-8E3D-154E-9ABC-1700E47F1DE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494B356-0253-2D4B-85B9-B1D2DDD0DB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8479655-8083-AE4C-B7A8-FF7B084DFF0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FFCE019-D5B5-1B41-922F-3827D71EC1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67BE392-0173-794E-ADE4-0A05BE9310D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8E84F21-B998-3E4F-92CD-E11A54065495}"/>
              </a:ext>
            </a:extLst>
          </p:cNvPr>
          <p:cNvSpPr>
            <a:spLocks noGrp="1"/>
          </p:cNvSpPr>
          <p:nvPr>
            <p:ph type="dt" sz="half" idx="10"/>
          </p:nvPr>
        </p:nvSpPr>
        <p:spPr/>
        <p:txBody>
          <a:bodyPr/>
          <a:lstStyle/>
          <a:p>
            <a:fld id="{96FD82BE-9C25-534C-ACBD-D8CC9B8C6EAA}" type="datetimeFigureOut">
              <a:rPr lang="en-US" smtClean="0"/>
              <a:t>2/24/2025</a:t>
            </a:fld>
            <a:endParaRPr lang="en-US"/>
          </a:p>
        </p:txBody>
      </p:sp>
      <p:sp>
        <p:nvSpPr>
          <p:cNvPr id="8" name="Footer Placeholder 7">
            <a:extLst>
              <a:ext uri="{FF2B5EF4-FFF2-40B4-BE49-F238E27FC236}">
                <a16:creationId xmlns:a16="http://schemas.microsoft.com/office/drawing/2014/main" id="{9CEBEBD1-215A-954E-A9DF-8A55404E05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1097C0-140C-824A-8EBA-1ED407BD3F6F}"/>
              </a:ext>
            </a:extLst>
          </p:cNvPr>
          <p:cNvSpPr>
            <a:spLocks noGrp="1"/>
          </p:cNvSpPr>
          <p:nvPr>
            <p:ph type="sldNum" sz="quarter" idx="12"/>
          </p:nvPr>
        </p:nvSpPr>
        <p:spPr/>
        <p:txBody>
          <a:bodyPr/>
          <a:lstStyle/>
          <a:p>
            <a:fld id="{93FBE49F-3909-2646-AF26-A35A099907A1}" type="slidenum">
              <a:rPr lang="en-US" smtClean="0"/>
              <a:t>‹#›</a:t>
            </a:fld>
            <a:endParaRPr lang="en-US"/>
          </a:p>
        </p:txBody>
      </p:sp>
    </p:spTree>
    <p:extLst>
      <p:ext uri="{BB962C8B-B14F-4D97-AF65-F5344CB8AC3E}">
        <p14:creationId xmlns:p14="http://schemas.microsoft.com/office/powerpoint/2010/main" val="13125854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37D91-4C56-5544-94FC-180CC125822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FD1D799-48B7-2147-86DE-EB334F0F2767}"/>
              </a:ext>
            </a:extLst>
          </p:cNvPr>
          <p:cNvSpPr>
            <a:spLocks noGrp="1"/>
          </p:cNvSpPr>
          <p:nvPr>
            <p:ph type="dt" sz="half" idx="10"/>
          </p:nvPr>
        </p:nvSpPr>
        <p:spPr/>
        <p:txBody>
          <a:bodyPr/>
          <a:lstStyle/>
          <a:p>
            <a:fld id="{96FD82BE-9C25-534C-ACBD-D8CC9B8C6EAA}" type="datetimeFigureOut">
              <a:rPr lang="en-US" smtClean="0"/>
              <a:t>2/24/2025</a:t>
            </a:fld>
            <a:endParaRPr lang="en-US"/>
          </a:p>
        </p:txBody>
      </p:sp>
      <p:sp>
        <p:nvSpPr>
          <p:cNvPr id="4" name="Footer Placeholder 3">
            <a:extLst>
              <a:ext uri="{FF2B5EF4-FFF2-40B4-BE49-F238E27FC236}">
                <a16:creationId xmlns:a16="http://schemas.microsoft.com/office/drawing/2014/main" id="{F92F5C65-58DD-7544-B8BE-4A69E32594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FDC20E4-ED93-B74D-8C8E-3FBDCF13010E}"/>
              </a:ext>
            </a:extLst>
          </p:cNvPr>
          <p:cNvSpPr>
            <a:spLocks noGrp="1"/>
          </p:cNvSpPr>
          <p:nvPr>
            <p:ph type="sldNum" sz="quarter" idx="12"/>
          </p:nvPr>
        </p:nvSpPr>
        <p:spPr/>
        <p:txBody>
          <a:bodyPr/>
          <a:lstStyle/>
          <a:p>
            <a:fld id="{93FBE49F-3909-2646-AF26-A35A099907A1}" type="slidenum">
              <a:rPr lang="en-US" smtClean="0"/>
              <a:t>‹#›</a:t>
            </a:fld>
            <a:endParaRPr lang="en-US"/>
          </a:p>
        </p:txBody>
      </p:sp>
    </p:spTree>
    <p:extLst>
      <p:ext uri="{BB962C8B-B14F-4D97-AF65-F5344CB8AC3E}">
        <p14:creationId xmlns:p14="http://schemas.microsoft.com/office/powerpoint/2010/main" val="19212790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9F407C-4B52-D34B-9283-978C113E5853}"/>
              </a:ext>
            </a:extLst>
          </p:cNvPr>
          <p:cNvSpPr>
            <a:spLocks noGrp="1"/>
          </p:cNvSpPr>
          <p:nvPr>
            <p:ph type="dt" sz="half" idx="10"/>
          </p:nvPr>
        </p:nvSpPr>
        <p:spPr/>
        <p:txBody>
          <a:bodyPr/>
          <a:lstStyle/>
          <a:p>
            <a:fld id="{96FD82BE-9C25-534C-ACBD-D8CC9B8C6EAA}" type="datetimeFigureOut">
              <a:rPr lang="en-US" smtClean="0"/>
              <a:t>2/24/2025</a:t>
            </a:fld>
            <a:endParaRPr lang="en-US"/>
          </a:p>
        </p:txBody>
      </p:sp>
      <p:sp>
        <p:nvSpPr>
          <p:cNvPr id="3" name="Footer Placeholder 2">
            <a:extLst>
              <a:ext uri="{FF2B5EF4-FFF2-40B4-BE49-F238E27FC236}">
                <a16:creationId xmlns:a16="http://schemas.microsoft.com/office/drawing/2014/main" id="{12A2426A-DA70-7A43-B3A6-F5C96F6268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AA87C7-ECD2-354F-B024-39E127586BBF}"/>
              </a:ext>
            </a:extLst>
          </p:cNvPr>
          <p:cNvSpPr>
            <a:spLocks noGrp="1"/>
          </p:cNvSpPr>
          <p:nvPr>
            <p:ph type="sldNum" sz="quarter" idx="12"/>
          </p:nvPr>
        </p:nvSpPr>
        <p:spPr/>
        <p:txBody>
          <a:bodyPr/>
          <a:lstStyle/>
          <a:p>
            <a:fld id="{93FBE49F-3909-2646-AF26-A35A099907A1}" type="slidenum">
              <a:rPr lang="en-US" smtClean="0"/>
              <a:t>‹#›</a:t>
            </a:fld>
            <a:endParaRPr lang="en-US"/>
          </a:p>
        </p:txBody>
      </p:sp>
    </p:spTree>
    <p:extLst>
      <p:ext uri="{BB962C8B-B14F-4D97-AF65-F5344CB8AC3E}">
        <p14:creationId xmlns:p14="http://schemas.microsoft.com/office/powerpoint/2010/main" val="35430695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B7CE-34EB-2646-96A6-1FA4F9B68A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2DAB0C7-F8AB-A644-8E71-943C1BFA3A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E58D9F8-EDB3-1B42-A092-8A8DFE5EB2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B627EF4-A780-DE45-948F-65842DA1338E}"/>
              </a:ext>
            </a:extLst>
          </p:cNvPr>
          <p:cNvSpPr>
            <a:spLocks noGrp="1"/>
          </p:cNvSpPr>
          <p:nvPr>
            <p:ph type="dt" sz="half" idx="10"/>
          </p:nvPr>
        </p:nvSpPr>
        <p:spPr/>
        <p:txBody>
          <a:bodyPr/>
          <a:lstStyle/>
          <a:p>
            <a:fld id="{96FD82BE-9C25-534C-ACBD-D8CC9B8C6EAA}" type="datetimeFigureOut">
              <a:rPr lang="en-US" smtClean="0"/>
              <a:t>2/24/2025</a:t>
            </a:fld>
            <a:endParaRPr lang="en-US"/>
          </a:p>
        </p:txBody>
      </p:sp>
      <p:sp>
        <p:nvSpPr>
          <p:cNvPr id="6" name="Footer Placeholder 5">
            <a:extLst>
              <a:ext uri="{FF2B5EF4-FFF2-40B4-BE49-F238E27FC236}">
                <a16:creationId xmlns:a16="http://schemas.microsoft.com/office/drawing/2014/main" id="{ABEDFBD9-DA5C-154D-98F3-2880C50940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2ED8E8-519D-6C4A-AA97-B100C8B76E0C}"/>
              </a:ext>
            </a:extLst>
          </p:cNvPr>
          <p:cNvSpPr>
            <a:spLocks noGrp="1"/>
          </p:cNvSpPr>
          <p:nvPr>
            <p:ph type="sldNum" sz="quarter" idx="12"/>
          </p:nvPr>
        </p:nvSpPr>
        <p:spPr/>
        <p:txBody>
          <a:bodyPr/>
          <a:lstStyle/>
          <a:p>
            <a:fld id="{93FBE49F-3909-2646-AF26-A35A099907A1}" type="slidenum">
              <a:rPr lang="en-US" smtClean="0"/>
              <a:t>‹#›</a:t>
            </a:fld>
            <a:endParaRPr lang="en-US"/>
          </a:p>
        </p:txBody>
      </p:sp>
    </p:spTree>
    <p:extLst>
      <p:ext uri="{BB962C8B-B14F-4D97-AF65-F5344CB8AC3E}">
        <p14:creationId xmlns:p14="http://schemas.microsoft.com/office/powerpoint/2010/main" val="39131717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CC087-ABAA-DC4A-BD44-3E4C5AC7D98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36587EA-86EC-704E-B1D9-21593626C5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4C370F-56AA-9E46-8896-09229A833E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4B40F25-7734-9044-8B97-95D4FB4199EE}"/>
              </a:ext>
            </a:extLst>
          </p:cNvPr>
          <p:cNvSpPr>
            <a:spLocks noGrp="1"/>
          </p:cNvSpPr>
          <p:nvPr>
            <p:ph type="dt" sz="half" idx="10"/>
          </p:nvPr>
        </p:nvSpPr>
        <p:spPr/>
        <p:txBody>
          <a:bodyPr/>
          <a:lstStyle/>
          <a:p>
            <a:fld id="{96FD82BE-9C25-534C-ACBD-D8CC9B8C6EAA}" type="datetimeFigureOut">
              <a:rPr lang="en-US" smtClean="0"/>
              <a:t>2/24/2025</a:t>
            </a:fld>
            <a:endParaRPr lang="en-US"/>
          </a:p>
        </p:txBody>
      </p:sp>
      <p:sp>
        <p:nvSpPr>
          <p:cNvPr id="6" name="Footer Placeholder 5">
            <a:extLst>
              <a:ext uri="{FF2B5EF4-FFF2-40B4-BE49-F238E27FC236}">
                <a16:creationId xmlns:a16="http://schemas.microsoft.com/office/drawing/2014/main" id="{2870F5D0-8A09-0045-B9F3-77B54BFB1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F3F599-47A5-954C-811A-5D98E94134C9}"/>
              </a:ext>
            </a:extLst>
          </p:cNvPr>
          <p:cNvSpPr>
            <a:spLocks noGrp="1"/>
          </p:cNvSpPr>
          <p:nvPr>
            <p:ph type="sldNum" sz="quarter" idx="12"/>
          </p:nvPr>
        </p:nvSpPr>
        <p:spPr/>
        <p:txBody>
          <a:bodyPr/>
          <a:lstStyle/>
          <a:p>
            <a:fld id="{93FBE49F-3909-2646-AF26-A35A099907A1}" type="slidenum">
              <a:rPr lang="en-US" smtClean="0"/>
              <a:t>‹#›</a:t>
            </a:fld>
            <a:endParaRPr lang="en-US"/>
          </a:p>
        </p:txBody>
      </p:sp>
    </p:spTree>
    <p:extLst>
      <p:ext uri="{BB962C8B-B14F-4D97-AF65-F5344CB8AC3E}">
        <p14:creationId xmlns:p14="http://schemas.microsoft.com/office/powerpoint/2010/main" val="42386295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251D6-DC86-CC4A-93DC-5A080192CFC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11B4261-3241-5143-AC4F-4F9813568C2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4D2C2E6-BE87-014A-AE3A-66F6F1785D4E}"/>
              </a:ext>
            </a:extLst>
          </p:cNvPr>
          <p:cNvSpPr>
            <a:spLocks noGrp="1"/>
          </p:cNvSpPr>
          <p:nvPr>
            <p:ph type="dt" sz="half" idx="10"/>
          </p:nvPr>
        </p:nvSpPr>
        <p:spPr/>
        <p:txBody>
          <a:bodyPr/>
          <a:lstStyle/>
          <a:p>
            <a:fld id="{96FD82BE-9C25-534C-ACBD-D8CC9B8C6EAA}" type="datetimeFigureOut">
              <a:rPr lang="en-US" smtClean="0"/>
              <a:t>2/24/2025</a:t>
            </a:fld>
            <a:endParaRPr lang="en-US"/>
          </a:p>
        </p:txBody>
      </p:sp>
      <p:sp>
        <p:nvSpPr>
          <p:cNvPr id="5" name="Footer Placeholder 4">
            <a:extLst>
              <a:ext uri="{FF2B5EF4-FFF2-40B4-BE49-F238E27FC236}">
                <a16:creationId xmlns:a16="http://schemas.microsoft.com/office/drawing/2014/main" id="{59D5B1FD-DD0E-724A-B102-DA448CDDE8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47BA31-3C70-F54A-866A-50ED1D1F3C45}"/>
              </a:ext>
            </a:extLst>
          </p:cNvPr>
          <p:cNvSpPr>
            <a:spLocks noGrp="1"/>
          </p:cNvSpPr>
          <p:nvPr>
            <p:ph type="sldNum" sz="quarter" idx="12"/>
          </p:nvPr>
        </p:nvSpPr>
        <p:spPr/>
        <p:txBody>
          <a:bodyPr/>
          <a:lstStyle/>
          <a:p>
            <a:fld id="{93FBE49F-3909-2646-AF26-A35A099907A1}" type="slidenum">
              <a:rPr lang="en-US" smtClean="0"/>
              <a:t>‹#›</a:t>
            </a:fld>
            <a:endParaRPr lang="en-US"/>
          </a:p>
        </p:txBody>
      </p:sp>
    </p:spTree>
    <p:extLst>
      <p:ext uri="{BB962C8B-B14F-4D97-AF65-F5344CB8AC3E}">
        <p14:creationId xmlns:p14="http://schemas.microsoft.com/office/powerpoint/2010/main" val="32941172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0C4F5-C369-5F43-88AE-77D5295D018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7E5B5A4-AC19-1044-AA5B-273523302E0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4006D61-324A-794C-A695-71AA07C501D0}"/>
              </a:ext>
            </a:extLst>
          </p:cNvPr>
          <p:cNvSpPr>
            <a:spLocks noGrp="1"/>
          </p:cNvSpPr>
          <p:nvPr>
            <p:ph type="dt" sz="half" idx="10"/>
          </p:nvPr>
        </p:nvSpPr>
        <p:spPr/>
        <p:txBody>
          <a:bodyPr/>
          <a:lstStyle/>
          <a:p>
            <a:fld id="{96FD82BE-9C25-534C-ACBD-D8CC9B8C6EAA}" type="datetimeFigureOut">
              <a:rPr lang="en-US" smtClean="0"/>
              <a:t>2/24/2025</a:t>
            </a:fld>
            <a:endParaRPr lang="en-US"/>
          </a:p>
        </p:txBody>
      </p:sp>
      <p:sp>
        <p:nvSpPr>
          <p:cNvPr id="5" name="Footer Placeholder 4">
            <a:extLst>
              <a:ext uri="{FF2B5EF4-FFF2-40B4-BE49-F238E27FC236}">
                <a16:creationId xmlns:a16="http://schemas.microsoft.com/office/drawing/2014/main" id="{D2B3160A-5D83-014F-9083-37F4588E23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8897EA-C95D-5947-A469-42E044F426C0}"/>
              </a:ext>
            </a:extLst>
          </p:cNvPr>
          <p:cNvSpPr>
            <a:spLocks noGrp="1"/>
          </p:cNvSpPr>
          <p:nvPr>
            <p:ph type="sldNum" sz="quarter" idx="12"/>
          </p:nvPr>
        </p:nvSpPr>
        <p:spPr/>
        <p:txBody>
          <a:bodyPr/>
          <a:lstStyle/>
          <a:p>
            <a:fld id="{93FBE49F-3909-2646-AF26-A35A099907A1}" type="slidenum">
              <a:rPr lang="en-US" smtClean="0"/>
              <a:t>‹#›</a:t>
            </a:fld>
            <a:endParaRPr lang="en-US"/>
          </a:p>
        </p:txBody>
      </p:sp>
    </p:spTree>
    <p:extLst>
      <p:ext uri="{BB962C8B-B14F-4D97-AF65-F5344CB8AC3E}">
        <p14:creationId xmlns:p14="http://schemas.microsoft.com/office/powerpoint/2010/main" val="30509204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702500" y="769033"/>
            <a:ext cx="10794400" cy="2713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733">
                <a:solidFill>
                  <a:schemeClr val="dk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 name="Google Shape;12;p2"/>
          <p:cNvSpPr txBox="1">
            <a:spLocks noGrp="1"/>
          </p:cNvSpPr>
          <p:nvPr>
            <p:ph type="subTitle" idx="1"/>
          </p:nvPr>
        </p:nvSpPr>
        <p:spPr>
          <a:xfrm>
            <a:off x="710300" y="3553867"/>
            <a:ext cx="10794400" cy="97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3" name="Google Shape;13;p2"/>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pic>
        <p:nvPicPr>
          <p:cNvPr id="14" name="Google Shape;14;p2"/>
          <p:cNvPicPr preferRelativeResize="0"/>
          <p:nvPr/>
        </p:nvPicPr>
        <p:blipFill>
          <a:blip r:embed="rId2">
            <a:alphaModFix/>
          </a:blip>
          <a:stretch>
            <a:fillRect/>
          </a:stretch>
        </p:blipFill>
        <p:spPr>
          <a:xfrm>
            <a:off x="9823568" y="5665533"/>
            <a:ext cx="1953897" cy="86746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spTree>
      <p:nvGrpSpPr>
        <p:cNvPr id="1" name="Shape 25"/>
        <p:cNvGrpSpPr/>
        <p:nvPr/>
      </p:nvGrpSpPr>
      <p:grpSpPr>
        <a:xfrm>
          <a:off x="0" y="0"/>
          <a:ext cx="0" cy="0"/>
          <a:chOff x="0" y="0"/>
          <a:chExt cx="0" cy="0"/>
        </a:xfrm>
      </p:grpSpPr>
      <p:sp>
        <p:nvSpPr>
          <p:cNvPr id="26" name="Google Shape;26;p20"/>
          <p:cNvSpPr txBox="1">
            <a:spLocks noGrp="1"/>
          </p:cNvSpPr>
          <p:nvPr>
            <p:ph type="body" idx="1"/>
          </p:nvPr>
        </p:nvSpPr>
        <p:spPr>
          <a:xfrm>
            <a:off x="414533" y="1560165"/>
            <a:ext cx="5462000" cy="48788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7" name="Google Shape;27;p20"/>
          <p:cNvSpPr txBox="1">
            <a:spLocks noGrp="1"/>
          </p:cNvSpPr>
          <p:nvPr>
            <p:ph type="title"/>
          </p:nvPr>
        </p:nvSpPr>
        <p:spPr>
          <a:xfrm>
            <a:off x="414533" y="426133"/>
            <a:ext cx="11361600" cy="93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20"/>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29" name="Google Shape;29;p20"/>
          <p:cNvSpPr txBox="1">
            <a:spLocks noGrp="1"/>
          </p:cNvSpPr>
          <p:nvPr>
            <p:ph type="body" idx="2"/>
          </p:nvPr>
        </p:nvSpPr>
        <p:spPr>
          <a:xfrm>
            <a:off x="6315467" y="1560133"/>
            <a:ext cx="5462000" cy="48788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30" name="Google Shape;30;p20"/>
          <p:cNvSpPr txBox="1">
            <a:spLocks noGrp="1"/>
          </p:cNvSpPr>
          <p:nvPr>
            <p:ph type="subTitle" idx="3"/>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50040547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Objectives / Questions / Lists">
  <p:cSld name="TITLE_4_1_1_1_2">
    <p:spTree>
      <p:nvGrpSpPr>
        <p:cNvPr id="1" name="Shape 15"/>
        <p:cNvGrpSpPr/>
        <p:nvPr/>
      </p:nvGrpSpPr>
      <p:grpSpPr>
        <a:xfrm>
          <a:off x="0" y="0"/>
          <a:ext cx="0" cy="0"/>
          <a:chOff x="0" y="0"/>
          <a:chExt cx="0" cy="0"/>
        </a:xfrm>
      </p:grpSpPr>
      <p:sp>
        <p:nvSpPr>
          <p:cNvPr id="16" name="Google Shape;16;p3"/>
          <p:cNvSpPr txBox="1">
            <a:spLocks noGrp="1"/>
          </p:cNvSpPr>
          <p:nvPr>
            <p:ph type="body" idx="1"/>
          </p:nvPr>
        </p:nvSpPr>
        <p:spPr>
          <a:xfrm>
            <a:off x="414533" y="1356967"/>
            <a:ext cx="11362800" cy="5082000"/>
          </a:xfrm>
          <a:prstGeom prst="rect">
            <a:avLst/>
          </a:prstGeom>
          <a:ln>
            <a:noFill/>
          </a:ln>
        </p:spPr>
        <p:txBody>
          <a:bodyPr spcFirstLastPara="1" wrap="square" lIns="91425" tIns="91425" rIns="91425" bIns="91425" anchor="t" anchorCtr="0">
            <a:noAutofit/>
          </a:bodyPr>
          <a:lstStyle>
            <a:lvl1pPr marL="609585" lvl="0" indent="-457189" rtl="0">
              <a:lnSpc>
                <a:spcPct val="115000"/>
              </a:lnSpc>
              <a:spcBef>
                <a:spcPts val="0"/>
              </a:spcBef>
              <a:spcAft>
                <a:spcPts val="0"/>
              </a:spcAft>
              <a:buSzPts val="1800"/>
              <a:buChar char="●"/>
              <a:defRPr/>
            </a:lvl1pPr>
            <a:lvl2pPr marL="1219170" lvl="1" indent="-423323" rtl="0">
              <a:lnSpc>
                <a:spcPct val="115000"/>
              </a:lnSpc>
              <a:spcBef>
                <a:spcPts val="2133"/>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7" name="Google Shape;17;p3"/>
          <p:cNvSpPr txBox="1">
            <a:spLocks noGrp="1"/>
          </p:cNvSpPr>
          <p:nvPr>
            <p:ph type="title"/>
          </p:nvPr>
        </p:nvSpPr>
        <p:spPr>
          <a:xfrm>
            <a:off x="414533" y="414533"/>
            <a:ext cx="11362800" cy="9424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 name="Google Shape;18;p3"/>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Light"/>
                <a:ea typeface="Quicksand Light"/>
                <a:cs typeface="Quicksand Light"/>
                <a:sym typeface="Quicksand Light"/>
              </a:defRPr>
            </a:lvl1pPr>
            <a:lvl2pPr lvl="1" rtl="0">
              <a:buNone/>
              <a:defRPr sz="1067">
                <a:solidFill>
                  <a:srgbClr val="494985"/>
                </a:solidFill>
                <a:latin typeface="Quicksand Light"/>
                <a:ea typeface="Quicksand Light"/>
                <a:cs typeface="Quicksand Light"/>
                <a:sym typeface="Quicksand Light"/>
              </a:defRPr>
            </a:lvl2pPr>
            <a:lvl3pPr lvl="2" rtl="0">
              <a:buNone/>
              <a:defRPr sz="1067">
                <a:solidFill>
                  <a:srgbClr val="494985"/>
                </a:solidFill>
                <a:latin typeface="Quicksand Light"/>
                <a:ea typeface="Quicksand Light"/>
                <a:cs typeface="Quicksand Light"/>
                <a:sym typeface="Quicksand Light"/>
              </a:defRPr>
            </a:lvl3pPr>
            <a:lvl4pPr lvl="3" rtl="0">
              <a:buNone/>
              <a:defRPr sz="1067">
                <a:solidFill>
                  <a:srgbClr val="494985"/>
                </a:solidFill>
                <a:latin typeface="Quicksand Light"/>
                <a:ea typeface="Quicksand Light"/>
                <a:cs typeface="Quicksand Light"/>
                <a:sym typeface="Quicksand Light"/>
              </a:defRPr>
            </a:lvl4pPr>
            <a:lvl5pPr lvl="4" rtl="0">
              <a:buNone/>
              <a:defRPr sz="1067">
                <a:solidFill>
                  <a:srgbClr val="494985"/>
                </a:solidFill>
                <a:latin typeface="Quicksand Light"/>
                <a:ea typeface="Quicksand Light"/>
                <a:cs typeface="Quicksand Light"/>
                <a:sym typeface="Quicksand Light"/>
              </a:defRPr>
            </a:lvl5pPr>
            <a:lvl6pPr lvl="5" rtl="0">
              <a:buNone/>
              <a:defRPr sz="1067">
                <a:solidFill>
                  <a:srgbClr val="494985"/>
                </a:solidFill>
                <a:latin typeface="Quicksand Light"/>
                <a:ea typeface="Quicksand Light"/>
                <a:cs typeface="Quicksand Light"/>
                <a:sym typeface="Quicksand Light"/>
              </a:defRPr>
            </a:lvl6pPr>
            <a:lvl7pPr lvl="6" rtl="0">
              <a:buNone/>
              <a:defRPr sz="1067">
                <a:solidFill>
                  <a:srgbClr val="494985"/>
                </a:solidFill>
                <a:latin typeface="Quicksand Light"/>
                <a:ea typeface="Quicksand Light"/>
                <a:cs typeface="Quicksand Light"/>
                <a:sym typeface="Quicksand Light"/>
              </a:defRPr>
            </a:lvl7pPr>
            <a:lvl8pPr lvl="7" rtl="0">
              <a:buNone/>
              <a:defRPr sz="1067">
                <a:solidFill>
                  <a:srgbClr val="494985"/>
                </a:solidFill>
                <a:latin typeface="Quicksand Light"/>
                <a:ea typeface="Quicksand Light"/>
                <a:cs typeface="Quicksand Light"/>
                <a:sym typeface="Quicksand Light"/>
              </a:defRPr>
            </a:lvl8pPr>
            <a:lvl9pPr lvl="8" rtl="0">
              <a:buNone/>
              <a:defRPr sz="1067">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19" name="Google Shape;19;p3"/>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a:lnSpc>
                <a:spcPct val="100000"/>
              </a:lnSpc>
              <a:spcBef>
                <a:spcPts val="0"/>
              </a:spcBef>
              <a:spcAft>
                <a:spcPts val="0"/>
              </a:spcAft>
              <a:buNone/>
              <a:defRPr sz="1600" b="1"/>
            </a:lvl1pPr>
            <a:lvl2pPr lvl="1">
              <a:spcBef>
                <a:spcPts val="0"/>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414533" y="1356967"/>
            <a:ext cx="11361600" cy="41296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2" name="Google Shape;22;p4"/>
          <p:cNvSpPr txBox="1">
            <a:spLocks noGrp="1"/>
          </p:cNvSpPr>
          <p:nvPr>
            <p:ph type="body" idx="2"/>
          </p:nvPr>
        </p:nvSpPr>
        <p:spPr>
          <a:xfrm>
            <a:off x="414533" y="5490132"/>
            <a:ext cx="11361600" cy="9308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3" name="Google Shape;23;p4"/>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 name="Google Shape;24;p4"/>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Light"/>
                <a:ea typeface="Quicksand Light"/>
                <a:cs typeface="Quicksand Light"/>
                <a:sym typeface="Quicksand Light"/>
              </a:defRPr>
            </a:lvl1pPr>
            <a:lvl2pPr lvl="1" rtl="0">
              <a:buNone/>
              <a:defRPr sz="1067">
                <a:solidFill>
                  <a:srgbClr val="494985"/>
                </a:solidFill>
                <a:latin typeface="Quicksand Light"/>
                <a:ea typeface="Quicksand Light"/>
                <a:cs typeface="Quicksand Light"/>
                <a:sym typeface="Quicksand Light"/>
              </a:defRPr>
            </a:lvl2pPr>
            <a:lvl3pPr lvl="2" rtl="0">
              <a:buNone/>
              <a:defRPr sz="1067">
                <a:solidFill>
                  <a:srgbClr val="494985"/>
                </a:solidFill>
                <a:latin typeface="Quicksand Light"/>
                <a:ea typeface="Quicksand Light"/>
                <a:cs typeface="Quicksand Light"/>
                <a:sym typeface="Quicksand Light"/>
              </a:defRPr>
            </a:lvl3pPr>
            <a:lvl4pPr lvl="3" rtl="0">
              <a:buNone/>
              <a:defRPr sz="1067">
                <a:solidFill>
                  <a:srgbClr val="494985"/>
                </a:solidFill>
                <a:latin typeface="Quicksand Light"/>
                <a:ea typeface="Quicksand Light"/>
                <a:cs typeface="Quicksand Light"/>
                <a:sym typeface="Quicksand Light"/>
              </a:defRPr>
            </a:lvl4pPr>
            <a:lvl5pPr lvl="4" rtl="0">
              <a:buNone/>
              <a:defRPr sz="1067">
                <a:solidFill>
                  <a:srgbClr val="494985"/>
                </a:solidFill>
                <a:latin typeface="Quicksand Light"/>
                <a:ea typeface="Quicksand Light"/>
                <a:cs typeface="Quicksand Light"/>
                <a:sym typeface="Quicksand Light"/>
              </a:defRPr>
            </a:lvl5pPr>
            <a:lvl6pPr lvl="5" rtl="0">
              <a:buNone/>
              <a:defRPr sz="1067">
                <a:solidFill>
                  <a:srgbClr val="494985"/>
                </a:solidFill>
                <a:latin typeface="Quicksand Light"/>
                <a:ea typeface="Quicksand Light"/>
                <a:cs typeface="Quicksand Light"/>
                <a:sym typeface="Quicksand Light"/>
              </a:defRPr>
            </a:lvl6pPr>
            <a:lvl7pPr lvl="6" rtl="0">
              <a:buNone/>
              <a:defRPr sz="1067">
                <a:solidFill>
                  <a:srgbClr val="494985"/>
                </a:solidFill>
                <a:latin typeface="Quicksand Light"/>
                <a:ea typeface="Quicksand Light"/>
                <a:cs typeface="Quicksand Light"/>
                <a:sym typeface="Quicksand Light"/>
              </a:defRPr>
            </a:lvl7pPr>
            <a:lvl8pPr lvl="7" rtl="0">
              <a:buNone/>
              <a:defRPr sz="1067">
                <a:solidFill>
                  <a:srgbClr val="494985"/>
                </a:solidFill>
                <a:latin typeface="Quicksand Light"/>
                <a:ea typeface="Quicksand Light"/>
                <a:cs typeface="Quicksand Light"/>
                <a:sym typeface="Quicksand Light"/>
              </a:defRPr>
            </a:lvl8pPr>
            <a:lvl9pPr lvl="8" rtl="0">
              <a:buNone/>
              <a:defRPr sz="1067">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25" name="Google Shape;25;p4"/>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Large image and text under (no heading)">
  <p:cSld name="TITLE_4_1_1_1_4_1">
    <p:spTree>
      <p:nvGrpSpPr>
        <p:cNvPr id="1" name="Shape 26"/>
        <p:cNvGrpSpPr/>
        <p:nvPr/>
      </p:nvGrpSpPr>
      <p:grpSpPr>
        <a:xfrm>
          <a:off x="0" y="0"/>
          <a:ext cx="0" cy="0"/>
          <a:chOff x="0" y="0"/>
          <a:chExt cx="0" cy="0"/>
        </a:xfrm>
      </p:grpSpPr>
      <p:sp>
        <p:nvSpPr>
          <p:cNvPr id="27" name="Google Shape;27;p5"/>
          <p:cNvSpPr txBox="1">
            <a:spLocks noGrp="1"/>
          </p:cNvSpPr>
          <p:nvPr>
            <p:ph type="body" idx="1"/>
          </p:nvPr>
        </p:nvSpPr>
        <p:spPr>
          <a:xfrm>
            <a:off x="414533" y="629333"/>
            <a:ext cx="11361600" cy="50604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8" name="Google Shape;28;p5"/>
          <p:cNvSpPr txBox="1">
            <a:spLocks noGrp="1"/>
          </p:cNvSpPr>
          <p:nvPr>
            <p:ph type="body" idx="2"/>
          </p:nvPr>
        </p:nvSpPr>
        <p:spPr>
          <a:xfrm>
            <a:off x="414533" y="5709567"/>
            <a:ext cx="11361600" cy="7280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29" name="Google Shape;29;p5"/>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Light"/>
                <a:ea typeface="Quicksand Light"/>
                <a:cs typeface="Quicksand Light"/>
                <a:sym typeface="Quicksand Light"/>
              </a:defRPr>
            </a:lvl1pPr>
            <a:lvl2pPr lvl="1" rtl="0">
              <a:buNone/>
              <a:defRPr sz="1067">
                <a:solidFill>
                  <a:srgbClr val="494985"/>
                </a:solidFill>
                <a:latin typeface="Quicksand Light"/>
                <a:ea typeface="Quicksand Light"/>
                <a:cs typeface="Quicksand Light"/>
                <a:sym typeface="Quicksand Light"/>
              </a:defRPr>
            </a:lvl2pPr>
            <a:lvl3pPr lvl="2" rtl="0">
              <a:buNone/>
              <a:defRPr sz="1067">
                <a:solidFill>
                  <a:srgbClr val="494985"/>
                </a:solidFill>
                <a:latin typeface="Quicksand Light"/>
                <a:ea typeface="Quicksand Light"/>
                <a:cs typeface="Quicksand Light"/>
                <a:sym typeface="Quicksand Light"/>
              </a:defRPr>
            </a:lvl3pPr>
            <a:lvl4pPr lvl="3" rtl="0">
              <a:buNone/>
              <a:defRPr sz="1067">
                <a:solidFill>
                  <a:srgbClr val="494985"/>
                </a:solidFill>
                <a:latin typeface="Quicksand Light"/>
                <a:ea typeface="Quicksand Light"/>
                <a:cs typeface="Quicksand Light"/>
                <a:sym typeface="Quicksand Light"/>
              </a:defRPr>
            </a:lvl4pPr>
            <a:lvl5pPr lvl="4" rtl="0">
              <a:buNone/>
              <a:defRPr sz="1067">
                <a:solidFill>
                  <a:srgbClr val="494985"/>
                </a:solidFill>
                <a:latin typeface="Quicksand Light"/>
                <a:ea typeface="Quicksand Light"/>
                <a:cs typeface="Quicksand Light"/>
                <a:sym typeface="Quicksand Light"/>
              </a:defRPr>
            </a:lvl5pPr>
            <a:lvl6pPr lvl="5" rtl="0">
              <a:buNone/>
              <a:defRPr sz="1067">
                <a:solidFill>
                  <a:srgbClr val="494985"/>
                </a:solidFill>
                <a:latin typeface="Quicksand Light"/>
                <a:ea typeface="Quicksand Light"/>
                <a:cs typeface="Quicksand Light"/>
                <a:sym typeface="Quicksand Light"/>
              </a:defRPr>
            </a:lvl6pPr>
            <a:lvl7pPr lvl="6" rtl="0">
              <a:buNone/>
              <a:defRPr sz="1067">
                <a:solidFill>
                  <a:srgbClr val="494985"/>
                </a:solidFill>
                <a:latin typeface="Quicksand Light"/>
                <a:ea typeface="Quicksand Light"/>
                <a:cs typeface="Quicksand Light"/>
                <a:sym typeface="Quicksand Light"/>
              </a:defRPr>
            </a:lvl7pPr>
            <a:lvl8pPr lvl="7" rtl="0">
              <a:buNone/>
              <a:defRPr sz="1067">
                <a:solidFill>
                  <a:srgbClr val="494985"/>
                </a:solidFill>
                <a:latin typeface="Quicksand Light"/>
                <a:ea typeface="Quicksand Light"/>
                <a:cs typeface="Quicksand Light"/>
                <a:sym typeface="Quicksand Light"/>
              </a:defRPr>
            </a:lvl8pPr>
            <a:lvl9pPr lvl="8" rtl="0">
              <a:buNone/>
              <a:defRPr sz="1067">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30" name="Google Shape;30;p5"/>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Large image (no text under)">
  <p:cSld name="TITLE_4_1_1_1_3_2_1">
    <p:spTree>
      <p:nvGrpSpPr>
        <p:cNvPr id="1" name="Shape 31"/>
        <p:cNvGrpSpPr/>
        <p:nvPr/>
      </p:nvGrpSpPr>
      <p:grpSpPr>
        <a:xfrm>
          <a:off x="0" y="0"/>
          <a:ext cx="0" cy="0"/>
          <a:chOff x="0" y="0"/>
          <a:chExt cx="0" cy="0"/>
        </a:xfrm>
      </p:grpSpPr>
      <p:sp>
        <p:nvSpPr>
          <p:cNvPr id="32" name="Google Shape;32;p6"/>
          <p:cNvSpPr txBox="1">
            <a:spLocks noGrp="1"/>
          </p:cNvSpPr>
          <p:nvPr>
            <p:ph type="body" idx="1"/>
          </p:nvPr>
        </p:nvSpPr>
        <p:spPr>
          <a:xfrm>
            <a:off x="414533" y="1356967"/>
            <a:ext cx="11361600" cy="50820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3" name="Google Shape;33;p6"/>
          <p:cNvSpPr txBox="1">
            <a:spLocks noGrp="1"/>
          </p:cNvSpPr>
          <p:nvPr>
            <p:ph type="title"/>
          </p:nvPr>
        </p:nvSpPr>
        <p:spPr>
          <a:xfrm>
            <a:off x="414533" y="426133"/>
            <a:ext cx="11361600" cy="945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 name="Google Shape;34;p6"/>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Light"/>
                <a:ea typeface="Quicksand Light"/>
                <a:cs typeface="Quicksand Light"/>
                <a:sym typeface="Quicksand Light"/>
              </a:defRPr>
            </a:lvl1pPr>
            <a:lvl2pPr lvl="1" rtl="0">
              <a:buNone/>
              <a:defRPr sz="1067">
                <a:solidFill>
                  <a:srgbClr val="494985"/>
                </a:solidFill>
                <a:latin typeface="Quicksand Light"/>
                <a:ea typeface="Quicksand Light"/>
                <a:cs typeface="Quicksand Light"/>
                <a:sym typeface="Quicksand Light"/>
              </a:defRPr>
            </a:lvl2pPr>
            <a:lvl3pPr lvl="2" rtl="0">
              <a:buNone/>
              <a:defRPr sz="1067">
                <a:solidFill>
                  <a:srgbClr val="494985"/>
                </a:solidFill>
                <a:latin typeface="Quicksand Light"/>
                <a:ea typeface="Quicksand Light"/>
                <a:cs typeface="Quicksand Light"/>
                <a:sym typeface="Quicksand Light"/>
              </a:defRPr>
            </a:lvl3pPr>
            <a:lvl4pPr lvl="3" rtl="0">
              <a:buNone/>
              <a:defRPr sz="1067">
                <a:solidFill>
                  <a:srgbClr val="494985"/>
                </a:solidFill>
                <a:latin typeface="Quicksand Light"/>
                <a:ea typeface="Quicksand Light"/>
                <a:cs typeface="Quicksand Light"/>
                <a:sym typeface="Quicksand Light"/>
              </a:defRPr>
            </a:lvl4pPr>
            <a:lvl5pPr lvl="4" rtl="0">
              <a:buNone/>
              <a:defRPr sz="1067">
                <a:solidFill>
                  <a:srgbClr val="494985"/>
                </a:solidFill>
                <a:latin typeface="Quicksand Light"/>
                <a:ea typeface="Quicksand Light"/>
                <a:cs typeface="Quicksand Light"/>
                <a:sym typeface="Quicksand Light"/>
              </a:defRPr>
            </a:lvl5pPr>
            <a:lvl6pPr lvl="5" rtl="0">
              <a:buNone/>
              <a:defRPr sz="1067">
                <a:solidFill>
                  <a:srgbClr val="494985"/>
                </a:solidFill>
                <a:latin typeface="Quicksand Light"/>
                <a:ea typeface="Quicksand Light"/>
                <a:cs typeface="Quicksand Light"/>
                <a:sym typeface="Quicksand Light"/>
              </a:defRPr>
            </a:lvl6pPr>
            <a:lvl7pPr lvl="6" rtl="0">
              <a:buNone/>
              <a:defRPr sz="1067">
                <a:solidFill>
                  <a:srgbClr val="494985"/>
                </a:solidFill>
                <a:latin typeface="Quicksand Light"/>
                <a:ea typeface="Quicksand Light"/>
                <a:cs typeface="Quicksand Light"/>
                <a:sym typeface="Quicksand Light"/>
              </a:defRPr>
            </a:lvl7pPr>
            <a:lvl8pPr lvl="7" rtl="0">
              <a:buNone/>
              <a:defRPr sz="1067">
                <a:solidFill>
                  <a:srgbClr val="494985"/>
                </a:solidFill>
                <a:latin typeface="Quicksand Light"/>
                <a:ea typeface="Quicksand Light"/>
                <a:cs typeface="Quicksand Light"/>
                <a:sym typeface="Quicksand Light"/>
              </a:defRPr>
            </a:lvl8pPr>
            <a:lvl9pPr lvl="8" rtl="0">
              <a:buNone/>
              <a:defRPr sz="1067">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35" name="Google Shape;35;p6"/>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spTree>
      <p:nvGrpSpPr>
        <p:cNvPr id="1" name="Shape 36"/>
        <p:cNvGrpSpPr/>
        <p:nvPr/>
      </p:nvGrpSpPr>
      <p:grpSpPr>
        <a:xfrm>
          <a:off x="0" y="0"/>
          <a:ext cx="0" cy="0"/>
          <a:chOff x="0" y="0"/>
          <a:chExt cx="0" cy="0"/>
        </a:xfrm>
      </p:grpSpPr>
      <p:sp>
        <p:nvSpPr>
          <p:cNvPr id="37" name="Google Shape;37;p7"/>
          <p:cNvSpPr txBox="1">
            <a:spLocks noGrp="1"/>
          </p:cNvSpPr>
          <p:nvPr>
            <p:ph type="body" idx="1"/>
          </p:nvPr>
        </p:nvSpPr>
        <p:spPr>
          <a:xfrm>
            <a:off x="414533" y="1560165"/>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7"/>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9" name="Google Shape;39;p7"/>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Light"/>
                <a:ea typeface="Quicksand Light"/>
                <a:cs typeface="Quicksand Light"/>
                <a:sym typeface="Quicksand Light"/>
              </a:defRPr>
            </a:lvl1pPr>
            <a:lvl2pPr lvl="1" rtl="0">
              <a:buNone/>
              <a:defRPr sz="1067">
                <a:solidFill>
                  <a:srgbClr val="494985"/>
                </a:solidFill>
                <a:latin typeface="Quicksand Light"/>
                <a:ea typeface="Quicksand Light"/>
                <a:cs typeface="Quicksand Light"/>
                <a:sym typeface="Quicksand Light"/>
              </a:defRPr>
            </a:lvl2pPr>
            <a:lvl3pPr lvl="2" rtl="0">
              <a:buNone/>
              <a:defRPr sz="1067">
                <a:solidFill>
                  <a:srgbClr val="494985"/>
                </a:solidFill>
                <a:latin typeface="Quicksand Light"/>
                <a:ea typeface="Quicksand Light"/>
                <a:cs typeface="Quicksand Light"/>
                <a:sym typeface="Quicksand Light"/>
              </a:defRPr>
            </a:lvl3pPr>
            <a:lvl4pPr lvl="3" rtl="0">
              <a:buNone/>
              <a:defRPr sz="1067">
                <a:solidFill>
                  <a:srgbClr val="494985"/>
                </a:solidFill>
                <a:latin typeface="Quicksand Light"/>
                <a:ea typeface="Quicksand Light"/>
                <a:cs typeface="Quicksand Light"/>
                <a:sym typeface="Quicksand Light"/>
              </a:defRPr>
            </a:lvl4pPr>
            <a:lvl5pPr lvl="4" rtl="0">
              <a:buNone/>
              <a:defRPr sz="1067">
                <a:solidFill>
                  <a:srgbClr val="494985"/>
                </a:solidFill>
                <a:latin typeface="Quicksand Light"/>
                <a:ea typeface="Quicksand Light"/>
                <a:cs typeface="Quicksand Light"/>
                <a:sym typeface="Quicksand Light"/>
              </a:defRPr>
            </a:lvl5pPr>
            <a:lvl6pPr lvl="5" rtl="0">
              <a:buNone/>
              <a:defRPr sz="1067">
                <a:solidFill>
                  <a:srgbClr val="494985"/>
                </a:solidFill>
                <a:latin typeface="Quicksand Light"/>
                <a:ea typeface="Quicksand Light"/>
                <a:cs typeface="Quicksand Light"/>
                <a:sym typeface="Quicksand Light"/>
              </a:defRPr>
            </a:lvl6pPr>
            <a:lvl7pPr lvl="6" rtl="0">
              <a:buNone/>
              <a:defRPr sz="1067">
                <a:solidFill>
                  <a:srgbClr val="494985"/>
                </a:solidFill>
                <a:latin typeface="Quicksand Light"/>
                <a:ea typeface="Quicksand Light"/>
                <a:cs typeface="Quicksand Light"/>
                <a:sym typeface="Quicksand Light"/>
              </a:defRPr>
            </a:lvl7pPr>
            <a:lvl8pPr lvl="7" rtl="0">
              <a:buNone/>
              <a:defRPr sz="1067">
                <a:solidFill>
                  <a:srgbClr val="494985"/>
                </a:solidFill>
                <a:latin typeface="Quicksand Light"/>
                <a:ea typeface="Quicksand Light"/>
                <a:cs typeface="Quicksand Light"/>
                <a:sym typeface="Quicksand Light"/>
              </a:defRPr>
            </a:lvl8pPr>
            <a:lvl9pPr lvl="8" rtl="0">
              <a:buNone/>
              <a:defRPr sz="1067">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40" name="Google Shape;40;p7"/>
          <p:cNvSpPr txBox="1">
            <a:spLocks noGrp="1"/>
          </p:cNvSpPr>
          <p:nvPr>
            <p:ph type="body" idx="2"/>
          </p:nvPr>
        </p:nvSpPr>
        <p:spPr>
          <a:xfrm>
            <a:off x="6315467" y="1560133"/>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1" name="Google Shape;41;p7"/>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Large text">
  <p:cSld name="TITLE_4_1_1_1_1_1_1">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14533" y="426133"/>
            <a:ext cx="11361600" cy="601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b="0">
                <a:latin typeface="Quicksand Light"/>
                <a:ea typeface="Quicksand Light"/>
                <a:cs typeface="Quicksand Light"/>
                <a:sym typeface="Quicksand Ligh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4" name="Google Shape;44;p8"/>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Light"/>
                <a:ea typeface="Quicksand Light"/>
                <a:cs typeface="Quicksand Light"/>
                <a:sym typeface="Quicksand Light"/>
              </a:defRPr>
            </a:lvl1pPr>
            <a:lvl2pPr lvl="1" rtl="0">
              <a:buNone/>
              <a:defRPr sz="1067">
                <a:solidFill>
                  <a:srgbClr val="494985"/>
                </a:solidFill>
                <a:latin typeface="Quicksand Light"/>
                <a:ea typeface="Quicksand Light"/>
                <a:cs typeface="Quicksand Light"/>
                <a:sym typeface="Quicksand Light"/>
              </a:defRPr>
            </a:lvl2pPr>
            <a:lvl3pPr lvl="2" rtl="0">
              <a:buNone/>
              <a:defRPr sz="1067">
                <a:solidFill>
                  <a:srgbClr val="494985"/>
                </a:solidFill>
                <a:latin typeface="Quicksand Light"/>
                <a:ea typeface="Quicksand Light"/>
                <a:cs typeface="Quicksand Light"/>
                <a:sym typeface="Quicksand Light"/>
              </a:defRPr>
            </a:lvl3pPr>
            <a:lvl4pPr lvl="3" rtl="0">
              <a:buNone/>
              <a:defRPr sz="1067">
                <a:solidFill>
                  <a:srgbClr val="494985"/>
                </a:solidFill>
                <a:latin typeface="Quicksand Light"/>
                <a:ea typeface="Quicksand Light"/>
                <a:cs typeface="Quicksand Light"/>
                <a:sym typeface="Quicksand Light"/>
              </a:defRPr>
            </a:lvl4pPr>
            <a:lvl5pPr lvl="4" rtl="0">
              <a:buNone/>
              <a:defRPr sz="1067">
                <a:solidFill>
                  <a:srgbClr val="494985"/>
                </a:solidFill>
                <a:latin typeface="Quicksand Light"/>
                <a:ea typeface="Quicksand Light"/>
                <a:cs typeface="Quicksand Light"/>
                <a:sym typeface="Quicksand Light"/>
              </a:defRPr>
            </a:lvl5pPr>
            <a:lvl6pPr lvl="5" rtl="0">
              <a:buNone/>
              <a:defRPr sz="1067">
                <a:solidFill>
                  <a:srgbClr val="494985"/>
                </a:solidFill>
                <a:latin typeface="Quicksand Light"/>
                <a:ea typeface="Quicksand Light"/>
                <a:cs typeface="Quicksand Light"/>
                <a:sym typeface="Quicksand Light"/>
              </a:defRPr>
            </a:lvl6pPr>
            <a:lvl7pPr lvl="6" rtl="0">
              <a:buNone/>
              <a:defRPr sz="1067">
                <a:solidFill>
                  <a:srgbClr val="494985"/>
                </a:solidFill>
                <a:latin typeface="Quicksand Light"/>
                <a:ea typeface="Quicksand Light"/>
                <a:cs typeface="Quicksand Light"/>
                <a:sym typeface="Quicksand Light"/>
              </a:defRPr>
            </a:lvl7pPr>
            <a:lvl8pPr lvl="7" rtl="0">
              <a:buNone/>
              <a:defRPr sz="1067">
                <a:solidFill>
                  <a:srgbClr val="494985"/>
                </a:solidFill>
                <a:latin typeface="Quicksand Light"/>
                <a:ea typeface="Quicksand Light"/>
                <a:cs typeface="Quicksand Light"/>
                <a:sym typeface="Quicksand Light"/>
              </a:defRPr>
            </a:lvl8pPr>
            <a:lvl9pPr lvl="8" rtl="0">
              <a:buNone/>
              <a:defRPr sz="1067">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45" name="Google Shape;45;p8"/>
          <p:cNvSpPr txBox="1">
            <a:spLocks noGrp="1"/>
          </p:cNvSpPr>
          <p:nvPr>
            <p:ph type="subTitle" idx="1"/>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bjectives / Questions / Lists">
  <p:cSld name="TITLE_4_1_1_1_2">
    <p:spTree>
      <p:nvGrpSpPr>
        <p:cNvPr id="1" name="Shape 14"/>
        <p:cNvGrpSpPr/>
        <p:nvPr/>
      </p:nvGrpSpPr>
      <p:grpSpPr>
        <a:xfrm>
          <a:off x="0" y="0"/>
          <a:ext cx="0" cy="0"/>
          <a:chOff x="0" y="0"/>
          <a:chExt cx="0" cy="0"/>
        </a:xfrm>
      </p:grpSpPr>
      <p:sp>
        <p:nvSpPr>
          <p:cNvPr id="15" name="Google Shape;15;p18"/>
          <p:cNvSpPr txBox="1">
            <a:spLocks noGrp="1"/>
          </p:cNvSpPr>
          <p:nvPr>
            <p:ph type="body" idx="1"/>
          </p:nvPr>
        </p:nvSpPr>
        <p:spPr>
          <a:xfrm>
            <a:off x="414533" y="1356967"/>
            <a:ext cx="11362800" cy="50820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16" name="Google Shape;16;p18"/>
          <p:cNvSpPr txBox="1">
            <a:spLocks noGrp="1"/>
          </p:cNvSpPr>
          <p:nvPr>
            <p:ph type="title"/>
          </p:nvPr>
        </p:nvSpPr>
        <p:spPr>
          <a:xfrm>
            <a:off x="414533" y="414533"/>
            <a:ext cx="11362800" cy="94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 name="Google Shape;17;p18"/>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18" name="Google Shape;18;p18"/>
          <p:cNvSpPr txBox="1">
            <a:spLocks noGrp="1"/>
          </p:cNvSpPr>
          <p:nvPr>
            <p:ph type="subTitle" idx="2"/>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465272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arge image (no text under)">
  <p:cSld name="TITLE_4_1_1_1_3_2_1">
    <p:spTree>
      <p:nvGrpSpPr>
        <p:cNvPr id="1" name="Shape 31"/>
        <p:cNvGrpSpPr/>
        <p:nvPr/>
      </p:nvGrpSpPr>
      <p:grpSpPr>
        <a:xfrm>
          <a:off x="0" y="0"/>
          <a:ext cx="0" cy="0"/>
          <a:chOff x="0" y="0"/>
          <a:chExt cx="0" cy="0"/>
        </a:xfrm>
      </p:grpSpPr>
      <p:sp>
        <p:nvSpPr>
          <p:cNvPr id="32" name="Google Shape;32;p21"/>
          <p:cNvSpPr txBox="1">
            <a:spLocks noGrp="1"/>
          </p:cNvSpPr>
          <p:nvPr>
            <p:ph type="body" idx="1"/>
          </p:nvPr>
        </p:nvSpPr>
        <p:spPr>
          <a:xfrm>
            <a:off x="414533" y="1356967"/>
            <a:ext cx="11361600" cy="50820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33" name="Google Shape;33;p21"/>
          <p:cNvSpPr txBox="1">
            <a:spLocks noGrp="1"/>
          </p:cNvSpPr>
          <p:nvPr>
            <p:ph type="title"/>
          </p:nvPr>
        </p:nvSpPr>
        <p:spPr>
          <a:xfrm>
            <a:off x="414533" y="426133"/>
            <a:ext cx="11361600" cy="94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p21"/>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35" name="Google Shape;35;p21"/>
          <p:cNvSpPr txBox="1">
            <a:spLocks noGrp="1"/>
          </p:cNvSpPr>
          <p:nvPr>
            <p:ph type="subTitle" idx="2"/>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713939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862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Y3 Key Info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E0BF20-1272-4A66-8D7B-C98EEFAAFA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8" y="1388"/>
            <a:ext cx="12187064" cy="6855224"/>
          </a:xfrm>
          <a:prstGeom prst="rect">
            <a:avLst/>
          </a:prstGeom>
        </p:spPr>
      </p:pic>
      <p:sp>
        <p:nvSpPr>
          <p:cNvPr id="3" name="TextBox 2">
            <a:extLst>
              <a:ext uri="{FF2B5EF4-FFF2-40B4-BE49-F238E27FC236}">
                <a16:creationId xmlns:a16="http://schemas.microsoft.com/office/drawing/2014/main" id="{DFFC5C3F-0E06-4616-B9AE-24FDF255647C}"/>
              </a:ext>
            </a:extLst>
          </p:cNvPr>
          <p:cNvSpPr txBox="1"/>
          <p:nvPr userDrawn="1"/>
        </p:nvSpPr>
        <p:spPr>
          <a:xfrm>
            <a:off x="261257" y="272141"/>
            <a:ext cx="11669486" cy="523220"/>
          </a:xfrm>
          <a:prstGeom prst="rect">
            <a:avLst/>
          </a:prstGeom>
          <a:noFill/>
        </p:spPr>
        <p:txBody>
          <a:bodyPr wrap="square" rtlCol="0">
            <a:spAutoFit/>
          </a:bodyPr>
          <a:lstStyle/>
          <a:p>
            <a:pPr algn="ctr"/>
            <a:r>
              <a:rPr lang="en-GB" sz="2800" b="1">
                <a:effectLst/>
                <a:latin typeface="Century Gothic" panose="020B0502020202020204" pitchFamily="34" charset="0"/>
              </a:rPr>
              <a:t>Key Information</a:t>
            </a:r>
            <a:endParaRPr lang="en-GB" sz="2800">
              <a:latin typeface="Century Gothic" panose="020B0502020202020204" pitchFamily="34" charset="0"/>
            </a:endParaRPr>
          </a:p>
        </p:txBody>
      </p:sp>
      <p:sp>
        <p:nvSpPr>
          <p:cNvPr id="6" name="Text Placeholder 7">
            <a:extLst>
              <a:ext uri="{FF2B5EF4-FFF2-40B4-BE49-F238E27FC236}">
                <a16:creationId xmlns:a16="http://schemas.microsoft.com/office/drawing/2014/main" id="{EBD1FAEE-489F-4553-A82D-A0F68FD77CED}"/>
              </a:ext>
            </a:extLst>
          </p:cNvPr>
          <p:cNvSpPr>
            <a:spLocks noGrp="1"/>
          </p:cNvSpPr>
          <p:nvPr>
            <p:ph type="body" sz="quarter" idx="11" hasCustomPrompt="1"/>
          </p:nvPr>
        </p:nvSpPr>
        <p:spPr>
          <a:xfrm>
            <a:off x="854528" y="2125450"/>
            <a:ext cx="10482943" cy="3139277"/>
          </a:xfrm>
          <a:prstGeom prst="rect">
            <a:avLst/>
          </a:prstGeom>
        </p:spPr>
        <p:txBody>
          <a:bodyPr/>
          <a:lstStyle>
            <a:lvl1pPr marL="0" indent="0">
              <a:buNone/>
              <a:defRPr sz="2000" b="1">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GB" err="1"/>
              <a:t>OtherText</a:t>
            </a:r>
            <a:endParaRPr lang="en-GB"/>
          </a:p>
        </p:txBody>
      </p:sp>
    </p:spTree>
    <p:extLst>
      <p:ext uri="{BB962C8B-B14F-4D97-AF65-F5344CB8AC3E}">
        <p14:creationId xmlns:p14="http://schemas.microsoft.com/office/powerpoint/2010/main" val="4079353207"/>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Y3 Question Seg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D29493-C804-4451-B118-2E791354C52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68" y="1388"/>
            <a:ext cx="12187064" cy="6855224"/>
          </a:xfrm>
          <a:prstGeom prst="rect">
            <a:avLst/>
          </a:prstGeom>
        </p:spPr>
      </p:pic>
      <p:sp>
        <p:nvSpPr>
          <p:cNvPr id="4" name="Text Placeholder 7">
            <a:extLst>
              <a:ext uri="{FF2B5EF4-FFF2-40B4-BE49-F238E27FC236}">
                <a16:creationId xmlns:a16="http://schemas.microsoft.com/office/drawing/2014/main" id="{7DDBDCE6-E92B-4A64-8E30-4DD371889BFC}"/>
              </a:ext>
            </a:extLst>
          </p:cNvPr>
          <p:cNvSpPr>
            <a:spLocks noGrp="1"/>
          </p:cNvSpPr>
          <p:nvPr>
            <p:ph type="body" sz="quarter" idx="11" hasCustomPrompt="1"/>
          </p:nvPr>
        </p:nvSpPr>
        <p:spPr>
          <a:xfrm>
            <a:off x="1614467" y="2686017"/>
            <a:ext cx="8963066" cy="1775147"/>
          </a:xfrm>
          <a:prstGeom prst="rect">
            <a:avLst/>
          </a:prstGeom>
        </p:spPr>
        <p:txBody>
          <a:bodyPr/>
          <a:lstStyle>
            <a:lvl1pPr marL="0" indent="0">
              <a:buNone/>
              <a:defRPr sz="2400" b="1">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GB" err="1"/>
              <a:t>NowThatWeHave</a:t>
            </a:r>
            <a:r>
              <a:rPr lang="en-GB"/>
              <a:t>…</a:t>
            </a:r>
          </a:p>
          <a:p>
            <a:pPr lvl="0"/>
            <a:endParaRPr lang="en-GB"/>
          </a:p>
        </p:txBody>
      </p:sp>
    </p:spTree>
    <p:extLst>
      <p:ext uri="{BB962C8B-B14F-4D97-AF65-F5344CB8AC3E}">
        <p14:creationId xmlns:p14="http://schemas.microsoft.com/office/powerpoint/2010/main" val="4268642296"/>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Y3 Content Slide">
    <p:spTree>
      <p:nvGrpSpPr>
        <p:cNvPr id="1" name=""/>
        <p:cNvGrpSpPr/>
        <p:nvPr/>
      </p:nvGrpSpPr>
      <p:grpSpPr>
        <a:xfrm>
          <a:off x="0" y="0"/>
          <a:ext cx="0" cy="0"/>
          <a:chOff x="0" y="0"/>
          <a:chExt cx="0" cy="0"/>
        </a:xfrm>
      </p:grpSpPr>
      <p:pic>
        <p:nvPicPr>
          <p:cNvPr id="2" name="Picture 1" descr="Text&#10;&#10;Description automatically generated with low confidence">
            <a:extLst>
              <a:ext uri="{FF2B5EF4-FFF2-40B4-BE49-F238E27FC236}">
                <a16:creationId xmlns:a16="http://schemas.microsoft.com/office/drawing/2014/main" id="{02E97D3A-E7BF-49BD-9CCB-DFE86FECC4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3" name="Text Placeholder 4">
            <a:extLst>
              <a:ext uri="{FF2B5EF4-FFF2-40B4-BE49-F238E27FC236}">
                <a16:creationId xmlns:a16="http://schemas.microsoft.com/office/drawing/2014/main" id="{9BE4FEF8-B347-4093-AFB5-AC1C551E0D00}"/>
              </a:ext>
            </a:extLst>
          </p:cNvPr>
          <p:cNvSpPr>
            <a:spLocks noGrp="1"/>
          </p:cNvSpPr>
          <p:nvPr>
            <p:ph type="body" sz="quarter" idx="10" hasCustomPrompt="1"/>
          </p:nvPr>
        </p:nvSpPr>
        <p:spPr>
          <a:xfrm>
            <a:off x="261938" y="289357"/>
            <a:ext cx="11712575" cy="892898"/>
          </a:xfrm>
          <a:prstGeom prst="rect">
            <a:avLst/>
          </a:prstGeom>
        </p:spPr>
        <p:txBody>
          <a:bodyPr/>
          <a:lstStyle>
            <a:lvl1pPr marL="0" indent="0">
              <a:buNone/>
              <a:defRPr sz="2200" b="1">
                <a:latin typeface="Century Gothic" panose="020B0502020202020204" pitchFamily="34" charset="0"/>
              </a:defRPr>
            </a:lvl1pPr>
            <a:lvl2pPr marL="457200" indent="0">
              <a:buNone/>
              <a:defRPr sz="1800" b="1">
                <a:latin typeface="Century Gothic" panose="020B0502020202020204" pitchFamily="34" charset="0"/>
              </a:defRPr>
            </a:lvl2pPr>
            <a:lvl3pPr marL="914400" indent="0">
              <a:buNone/>
              <a:defRPr sz="1600" b="1">
                <a:latin typeface="Century Gothic" panose="020B0502020202020204" pitchFamily="34" charset="0"/>
              </a:defRPr>
            </a:lvl3pPr>
            <a:lvl4pPr marL="1371600" indent="0">
              <a:buNone/>
              <a:defRPr sz="1400" b="1">
                <a:latin typeface="Century Gothic" panose="020B0502020202020204" pitchFamily="34" charset="0"/>
              </a:defRPr>
            </a:lvl4pPr>
            <a:lvl5pPr marL="1828800" indent="0">
              <a:buNone/>
              <a:defRPr sz="1400" b="1">
                <a:latin typeface="Century Gothic" panose="020B0502020202020204" pitchFamily="34" charset="0"/>
              </a:defRPr>
            </a:lvl5pPr>
          </a:lstStyle>
          <a:p>
            <a:pPr lvl="0"/>
            <a:r>
              <a:rPr lang="en-US" err="1"/>
              <a:t>TopText</a:t>
            </a:r>
            <a:endParaRPr lang="en-GB"/>
          </a:p>
        </p:txBody>
      </p:sp>
      <p:sp>
        <p:nvSpPr>
          <p:cNvPr id="4" name="Text Placeholder 7">
            <a:extLst>
              <a:ext uri="{FF2B5EF4-FFF2-40B4-BE49-F238E27FC236}">
                <a16:creationId xmlns:a16="http://schemas.microsoft.com/office/drawing/2014/main" id="{EF1F4440-FE66-49C1-B14D-9A367EF2ACD9}"/>
              </a:ext>
            </a:extLst>
          </p:cNvPr>
          <p:cNvSpPr>
            <a:spLocks noGrp="1"/>
          </p:cNvSpPr>
          <p:nvPr>
            <p:ph type="body" sz="quarter" idx="11" hasCustomPrompt="1"/>
          </p:nvPr>
        </p:nvSpPr>
        <p:spPr>
          <a:xfrm>
            <a:off x="261938" y="4286247"/>
            <a:ext cx="11712574" cy="978479"/>
          </a:xfrm>
          <a:prstGeom prst="rect">
            <a:avLst/>
          </a:prstGeom>
        </p:spPr>
        <p:txBody>
          <a:bodyPr/>
          <a:lstStyle>
            <a:lvl1pPr marL="0" indent="0">
              <a:buNone/>
              <a:defRPr sz="2000" b="1">
                <a:latin typeface="Century Gothic" panose="020B0502020202020204" pitchFamily="34" charset="0"/>
              </a:defRPr>
            </a:lvl1pPr>
            <a:lvl2pPr marL="457200" indent="0">
              <a:buNone/>
              <a:defRPr b="1">
                <a:latin typeface="Century Gothic" panose="020B0502020202020204" pitchFamily="34" charset="0"/>
              </a:defRPr>
            </a:lvl2pPr>
            <a:lvl3pPr marL="914400" indent="0">
              <a:buNone/>
              <a:defRPr b="1">
                <a:latin typeface="Century Gothic" panose="020B0502020202020204" pitchFamily="34" charset="0"/>
              </a:defRPr>
            </a:lvl3pPr>
            <a:lvl4pPr marL="1371600" indent="0">
              <a:buNone/>
              <a:defRPr b="1">
                <a:latin typeface="Century Gothic" panose="020B0502020202020204" pitchFamily="34" charset="0"/>
              </a:defRPr>
            </a:lvl4pPr>
            <a:lvl5pPr marL="1828800" indent="0">
              <a:buNone/>
              <a:defRPr b="1">
                <a:latin typeface="Century Gothic" panose="020B0502020202020204" pitchFamily="34" charset="0"/>
              </a:defRPr>
            </a:lvl5pPr>
          </a:lstStyle>
          <a:p>
            <a:pPr lvl="0"/>
            <a:r>
              <a:rPr lang="en-GB" err="1"/>
              <a:t>OtherText</a:t>
            </a:r>
            <a:endParaRPr lang="en-GB"/>
          </a:p>
        </p:txBody>
      </p:sp>
    </p:spTree>
    <p:extLst>
      <p:ext uri="{BB962C8B-B14F-4D97-AF65-F5344CB8AC3E}">
        <p14:creationId xmlns:p14="http://schemas.microsoft.com/office/powerpoint/2010/main" val="3203958653"/>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220821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estion slide"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658400" y="637600"/>
            <a:ext cx="11533600" cy="1544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rgbClr val="079EFA"/>
              </a:buClr>
              <a:buSzPts val="3600"/>
              <a:buFont typeface="Proxima Nova Semibold"/>
              <a:buChar char="●"/>
              <a:defRPr sz="4800">
                <a:solidFill>
                  <a:srgbClr val="079EFA"/>
                </a:solidFill>
                <a:latin typeface="Proxima Nova Semibold"/>
                <a:ea typeface="Proxima Nova Semibold"/>
                <a:cs typeface="Proxima Nova Semibold"/>
                <a:sym typeface="Proxima Nova Semibold"/>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17" name="Google Shape;17;p4"/>
          <p:cNvSpPr txBox="1">
            <a:spLocks noGrp="1"/>
          </p:cNvSpPr>
          <p:nvPr>
            <p:ph type="body" idx="1"/>
          </p:nvPr>
        </p:nvSpPr>
        <p:spPr>
          <a:xfrm>
            <a:off x="658400" y="2182400"/>
            <a:ext cx="11533600" cy="3909600"/>
          </a:xfrm>
          <a:prstGeom prst="rect">
            <a:avLst/>
          </a:prstGeom>
          <a:noFill/>
          <a:ln>
            <a:noFill/>
          </a:ln>
        </p:spPr>
        <p:txBody>
          <a:bodyPr spcFirstLastPara="1" wrap="square" lIns="91425" tIns="91425" rIns="91425" bIns="91425" anchor="ctr" anchorCtr="0">
            <a:noAutofit/>
          </a:bodyPr>
          <a:lstStyle>
            <a:lvl1pPr marL="609585" lvl="0"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1pPr>
            <a:lvl2pPr marL="1219170" lvl="1"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2pPr>
            <a:lvl3pPr marL="1828754" lvl="2"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3pPr>
            <a:lvl4pPr marL="2438339" lvl="3"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4pPr>
            <a:lvl5pPr marL="3047924" lvl="4"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5pPr>
            <a:lvl6pPr marL="3657509" lvl="5"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6pPr>
            <a:lvl7pPr marL="4267093" lvl="6"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7pPr>
            <a:lvl8pPr marL="4876678" lvl="7"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8pPr>
            <a:lvl9pPr marL="5486263" lvl="8"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1977531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Empty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173646"/>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7951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09600" y="1600201"/>
            <a:ext cx="10972800" cy="4525963"/>
          </a:xfrm>
        </p:spPr>
        <p:txBody>
          <a:bodyPr/>
          <a:lstStyle/>
          <a:p>
            <a:pPr lvl="0"/>
            <a:endParaRPr lang="en-GB" noProof="0" dirty="0"/>
          </a:p>
        </p:txBody>
      </p:sp>
      <p:sp>
        <p:nvSpPr>
          <p:cNvPr id="4" name="Rectangle 4">
            <a:extLst>
              <a:ext uri="{FF2B5EF4-FFF2-40B4-BE49-F238E27FC236}">
                <a16:creationId xmlns:a16="http://schemas.microsoft.com/office/drawing/2014/main" id="{D9B9ECEA-F938-423F-8CBC-97E2E9EAC69A}"/>
              </a:ext>
            </a:extLst>
          </p:cNvPr>
          <p:cNvSpPr>
            <a:spLocks noGrp="1" noChangeArrowheads="1"/>
          </p:cNvSpPr>
          <p:nvPr>
            <p:ph type="dt" sz="half" idx="10"/>
          </p:nvPr>
        </p:nvSpPr>
        <p:spPr>
          <a:ln/>
        </p:spPr>
        <p:txBody>
          <a:bodyPr/>
          <a:lstStyle>
            <a:lvl1pPr>
              <a:defRPr/>
            </a:lvl1pPr>
          </a:lstStyle>
          <a:p>
            <a:pPr>
              <a:defRPr/>
            </a:pPr>
            <a:endParaRPr lang="en-GB" altLang="en-US" dirty="0"/>
          </a:p>
        </p:txBody>
      </p:sp>
      <p:sp>
        <p:nvSpPr>
          <p:cNvPr id="5" name="Rectangle 5">
            <a:extLst>
              <a:ext uri="{FF2B5EF4-FFF2-40B4-BE49-F238E27FC236}">
                <a16:creationId xmlns:a16="http://schemas.microsoft.com/office/drawing/2014/main" id="{95C28114-5556-477D-9ADA-6FE9D7D6721C}"/>
              </a:ext>
            </a:extLst>
          </p:cNvPr>
          <p:cNvSpPr>
            <a:spLocks noGrp="1" noChangeArrowheads="1"/>
          </p:cNvSpPr>
          <p:nvPr>
            <p:ph type="ftr" sz="quarter" idx="11"/>
          </p:nvPr>
        </p:nvSpPr>
        <p:spPr>
          <a:ln/>
        </p:spPr>
        <p:txBody>
          <a:bodyPr/>
          <a:lstStyle>
            <a:lvl1pPr>
              <a:defRPr/>
            </a:lvl1pPr>
          </a:lstStyle>
          <a:p>
            <a:pPr>
              <a:defRPr/>
            </a:pPr>
            <a:endParaRPr lang="en-GB" altLang="en-US" dirty="0"/>
          </a:p>
        </p:txBody>
      </p:sp>
      <p:sp>
        <p:nvSpPr>
          <p:cNvPr id="6" name="Rectangle 6">
            <a:extLst>
              <a:ext uri="{FF2B5EF4-FFF2-40B4-BE49-F238E27FC236}">
                <a16:creationId xmlns:a16="http://schemas.microsoft.com/office/drawing/2014/main" id="{4FCF0BEF-8123-4C00-A0D6-B29F0D255E87}"/>
              </a:ext>
            </a:extLst>
          </p:cNvPr>
          <p:cNvSpPr>
            <a:spLocks noGrp="1" noChangeArrowheads="1"/>
          </p:cNvSpPr>
          <p:nvPr>
            <p:ph type="sldNum" sz="quarter" idx="12"/>
          </p:nvPr>
        </p:nvSpPr>
        <p:spPr>
          <a:ln/>
        </p:spPr>
        <p:txBody>
          <a:bodyPr/>
          <a:lstStyle>
            <a:lvl1pPr>
              <a:defRPr/>
            </a:lvl1pPr>
          </a:lstStyle>
          <a:p>
            <a:pPr>
              <a:defRPr/>
            </a:pPr>
            <a:fld id="{36CCB4DA-DC2E-4529-B463-4A6200D05A1C}" type="slidenum">
              <a:rPr lang="en-GB" altLang="en-US"/>
              <a:pPr>
                <a:defRPr/>
              </a:pPr>
              <a:t>‹#›</a:t>
            </a:fld>
            <a:endParaRPr lang="en-GB" altLang="en-US" dirty="0"/>
          </a:p>
        </p:txBody>
      </p:sp>
    </p:spTree>
    <p:extLst>
      <p:ext uri="{BB962C8B-B14F-4D97-AF65-F5344CB8AC3E}">
        <p14:creationId xmlns:p14="http://schemas.microsoft.com/office/powerpoint/2010/main" val="2661983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702500" y="769033"/>
            <a:ext cx="10794400" cy="2713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7733">
                <a:solidFill>
                  <a:schemeClr val="dk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 name="Google Shape;12;p2"/>
          <p:cNvSpPr txBox="1">
            <a:spLocks noGrp="1"/>
          </p:cNvSpPr>
          <p:nvPr>
            <p:ph type="subTitle" idx="1"/>
          </p:nvPr>
        </p:nvSpPr>
        <p:spPr>
          <a:xfrm>
            <a:off x="710300" y="3553867"/>
            <a:ext cx="10794400" cy="9748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1800"/>
              <a:buNone/>
              <a:defRPr/>
            </a:lvl1pPr>
            <a:lvl2pPr lvl="1" algn="l">
              <a:lnSpc>
                <a:spcPct val="115000"/>
              </a:lnSpc>
              <a:spcBef>
                <a:spcPts val="21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
        <p:nvSpPr>
          <p:cNvPr id="13" name="Google Shape;13;p2"/>
          <p:cNvSpPr txBox="1">
            <a:spLocks noGrp="1"/>
          </p:cNvSpPr>
          <p:nvPr>
            <p:ph type="subTitle" idx="2"/>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pic>
        <p:nvPicPr>
          <p:cNvPr id="14" name="Google Shape;14;p2"/>
          <p:cNvPicPr preferRelativeResize="0"/>
          <p:nvPr/>
        </p:nvPicPr>
        <p:blipFill rotWithShape="1">
          <a:blip r:embed="rId2">
            <a:alphaModFix/>
          </a:blip>
          <a:srcRect/>
          <a:stretch/>
        </p:blipFill>
        <p:spPr>
          <a:xfrm>
            <a:off x="9823568" y="5665533"/>
            <a:ext cx="1953897" cy="867467"/>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bjectives / Questions / Lists">
  <p:cSld name="TITLE_4_1_1_1_2">
    <p:spTree>
      <p:nvGrpSpPr>
        <p:cNvPr id="1" name="Shape 15"/>
        <p:cNvGrpSpPr/>
        <p:nvPr/>
      </p:nvGrpSpPr>
      <p:grpSpPr>
        <a:xfrm>
          <a:off x="0" y="0"/>
          <a:ext cx="0" cy="0"/>
          <a:chOff x="0" y="0"/>
          <a:chExt cx="0" cy="0"/>
        </a:xfrm>
      </p:grpSpPr>
      <p:sp>
        <p:nvSpPr>
          <p:cNvPr id="16" name="Google Shape;16;p3"/>
          <p:cNvSpPr txBox="1">
            <a:spLocks noGrp="1"/>
          </p:cNvSpPr>
          <p:nvPr>
            <p:ph type="body" idx="1"/>
          </p:nvPr>
        </p:nvSpPr>
        <p:spPr>
          <a:xfrm>
            <a:off x="414533" y="1356967"/>
            <a:ext cx="11362800" cy="50820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17" name="Google Shape;17;p3"/>
          <p:cNvSpPr txBox="1">
            <a:spLocks noGrp="1"/>
          </p:cNvSpPr>
          <p:nvPr>
            <p:ph type="title"/>
          </p:nvPr>
        </p:nvSpPr>
        <p:spPr>
          <a:xfrm>
            <a:off x="414533" y="414533"/>
            <a:ext cx="11362800" cy="94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3"/>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19" name="Google Shape;19;p3"/>
          <p:cNvSpPr txBox="1">
            <a:spLocks noGrp="1"/>
          </p:cNvSpPr>
          <p:nvPr>
            <p:ph type="subTitle" idx="2"/>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414533" y="1560165"/>
            <a:ext cx="5462000" cy="48788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2" name="Google Shape;22;p4"/>
          <p:cNvSpPr txBox="1">
            <a:spLocks noGrp="1"/>
          </p:cNvSpPr>
          <p:nvPr>
            <p:ph type="title"/>
          </p:nvPr>
        </p:nvSpPr>
        <p:spPr>
          <a:xfrm>
            <a:off x="414533" y="426133"/>
            <a:ext cx="11361600" cy="93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4"/>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24" name="Google Shape;24;p4"/>
          <p:cNvSpPr txBox="1">
            <a:spLocks noGrp="1"/>
          </p:cNvSpPr>
          <p:nvPr>
            <p:ph type="body" idx="2"/>
          </p:nvPr>
        </p:nvSpPr>
        <p:spPr>
          <a:xfrm>
            <a:off x="6315467" y="1560133"/>
            <a:ext cx="5462000" cy="48788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5" name="Google Shape;25;p4"/>
          <p:cNvSpPr txBox="1">
            <a:spLocks noGrp="1"/>
          </p:cNvSpPr>
          <p:nvPr>
            <p:ph type="subTitle" idx="3"/>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Large image (no text under)">
  <p:cSld name="TITLE_4_1_1_1_3_2_1">
    <p:spTree>
      <p:nvGrpSpPr>
        <p:cNvPr id="1" name="Shape 26"/>
        <p:cNvGrpSpPr/>
        <p:nvPr/>
      </p:nvGrpSpPr>
      <p:grpSpPr>
        <a:xfrm>
          <a:off x="0" y="0"/>
          <a:ext cx="0" cy="0"/>
          <a:chOff x="0" y="0"/>
          <a:chExt cx="0" cy="0"/>
        </a:xfrm>
      </p:grpSpPr>
      <p:sp>
        <p:nvSpPr>
          <p:cNvPr id="27" name="Google Shape;27;p5"/>
          <p:cNvSpPr txBox="1">
            <a:spLocks noGrp="1"/>
          </p:cNvSpPr>
          <p:nvPr>
            <p:ph type="body" idx="1"/>
          </p:nvPr>
        </p:nvSpPr>
        <p:spPr>
          <a:xfrm>
            <a:off x="414533" y="1356967"/>
            <a:ext cx="11361600" cy="50820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8" name="Google Shape;28;p5"/>
          <p:cNvSpPr txBox="1">
            <a:spLocks noGrp="1"/>
          </p:cNvSpPr>
          <p:nvPr>
            <p:ph type="title"/>
          </p:nvPr>
        </p:nvSpPr>
        <p:spPr>
          <a:xfrm>
            <a:off x="414533" y="426133"/>
            <a:ext cx="11361600" cy="94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5"/>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30" name="Google Shape;30;p5"/>
          <p:cNvSpPr txBox="1">
            <a:spLocks noGrp="1"/>
          </p:cNvSpPr>
          <p:nvPr>
            <p:ph type="subTitle" idx="2"/>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spTree>
      <p:nvGrpSpPr>
        <p:cNvPr id="1" name="Shape 31"/>
        <p:cNvGrpSpPr/>
        <p:nvPr/>
      </p:nvGrpSpPr>
      <p:grpSpPr>
        <a:xfrm>
          <a:off x="0" y="0"/>
          <a:ext cx="0" cy="0"/>
          <a:chOff x="0" y="0"/>
          <a:chExt cx="0" cy="0"/>
        </a:xfrm>
      </p:grpSpPr>
      <p:sp>
        <p:nvSpPr>
          <p:cNvPr id="32" name="Google Shape;32;p6"/>
          <p:cNvSpPr txBox="1">
            <a:spLocks noGrp="1"/>
          </p:cNvSpPr>
          <p:nvPr>
            <p:ph type="body" idx="1"/>
          </p:nvPr>
        </p:nvSpPr>
        <p:spPr>
          <a:xfrm>
            <a:off x="414533" y="1356967"/>
            <a:ext cx="11361600" cy="41296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33" name="Google Shape;33;p6"/>
          <p:cNvSpPr txBox="1">
            <a:spLocks noGrp="1"/>
          </p:cNvSpPr>
          <p:nvPr>
            <p:ph type="body" idx="2"/>
          </p:nvPr>
        </p:nvSpPr>
        <p:spPr>
          <a:xfrm>
            <a:off x="414533" y="5490132"/>
            <a:ext cx="11361600" cy="9308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34" name="Google Shape;34;p6"/>
          <p:cNvSpPr txBox="1">
            <a:spLocks noGrp="1"/>
          </p:cNvSpPr>
          <p:nvPr>
            <p:ph type="title"/>
          </p:nvPr>
        </p:nvSpPr>
        <p:spPr>
          <a:xfrm>
            <a:off x="414533" y="426133"/>
            <a:ext cx="11361600" cy="93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 name="Google Shape;35;p6"/>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36" name="Google Shape;36;p6"/>
          <p:cNvSpPr txBox="1">
            <a:spLocks noGrp="1"/>
          </p:cNvSpPr>
          <p:nvPr>
            <p:ph type="subTitle" idx="3"/>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Large image and text under (no heading)">
  <p:cSld name="TITLE_4_1_1_1_4_1">
    <p:spTree>
      <p:nvGrpSpPr>
        <p:cNvPr id="1" name="Shape 37"/>
        <p:cNvGrpSpPr/>
        <p:nvPr/>
      </p:nvGrpSpPr>
      <p:grpSpPr>
        <a:xfrm>
          <a:off x="0" y="0"/>
          <a:ext cx="0" cy="0"/>
          <a:chOff x="0" y="0"/>
          <a:chExt cx="0" cy="0"/>
        </a:xfrm>
      </p:grpSpPr>
      <p:sp>
        <p:nvSpPr>
          <p:cNvPr id="38" name="Google Shape;38;p7"/>
          <p:cNvSpPr txBox="1">
            <a:spLocks noGrp="1"/>
          </p:cNvSpPr>
          <p:nvPr>
            <p:ph type="body" idx="1"/>
          </p:nvPr>
        </p:nvSpPr>
        <p:spPr>
          <a:xfrm>
            <a:off x="414533" y="629333"/>
            <a:ext cx="11361600" cy="50604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39" name="Google Shape;39;p7"/>
          <p:cNvSpPr txBox="1">
            <a:spLocks noGrp="1"/>
          </p:cNvSpPr>
          <p:nvPr>
            <p:ph type="body" idx="2"/>
          </p:nvPr>
        </p:nvSpPr>
        <p:spPr>
          <a:xfrm>
            <a:off x="414533" y="5709567"/>
            <a:ext cx="11361600" cy="728000"/>
          </a:xfrm>
          <a:prstGeom prst="rect">
            <a:avLst/>
          </a:prstGeom>
          <a:noFill/>
          <a:ln>
            <a:noFill/>
          </a:ln>
        </p:spPr>
        <p:txBody>
          <a:bodyPr spcFirstLastPara="1" wrap="square" lIns="91425" tIns="91425" rIns="91425" bIns="91425" anchor="t" anchorCtr="0">
            <a:no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2133"/>
              </a:spcBef>
              <a:spcAft>
                <a:spcPts val="0"/>
              </a:spcAft>
              <a:buSzPts val="1400"/>
              <a:buChar char="○"/>
              <a:defRPr/>
            </a:lvl2pPr>
            <a:lvl3pPr marL="1828754" lvl="2" indent="-423323" algn="ctr">
              <a:lnSpc>
                <a:spcPct val="115000"/>
              </a:lnSpc>
              <a:spcBef>
                <a:spcPts val="2133"/>
              </a:spcBef>
              <a:spcAft>
                <a:spcPts val="0"/>
              </a:spcAft>
              <a:buSzPts val="1400"/>
              <a:buChar char="■"/>
              <a:defRPr/>
            </a:lvl3pPr>
            <a:lvl4pPr marL="2438339" lvl="3" indent="-423323" algn="ctr">
              <a:lnSpc>
                <a:spcPct val="115000"/>
              </a:lnSpc>
              <a:spcBef>
                <a:spcPts val="2133"/>
              </a:spcBef>
              <a:spcAft>
                <a:spcPts val="0"/>
              </a:spcAft>
              <a:buSzPts val="1400"/>
              <a:buChar char="●"/>
              <a:defRPr/>
            </a:lvl4pPr>
            <a:lvl5pPr marL="3047924" lvl="4" indent="-423323" algn="ctr">
              <a:lnSpc>
                <a:spcPct val="115000"/>
              </a:lnSpc>
              <a:spcBef>
                <a:spcPts val="2133"/>
              </a:spcBef>
              <a:spcAft>
                <a:spcPts val="0"/>
              </a:spcAft>
              <a:buSzPts val="1400"/>
              <a:buChar char="○"/>
              <a:defRPr/>
            </a:lvl5pPr>
            <a:lvl6pPr marL="3657509" lvl="5" indent="-423323" algn="ctr">
              <a:lnSpc>
                <a:spcPct val="115000"/>
              </a:lnSpc>
              <a:spcBef>
                <a:spcPts val="2133"/>
              </a:spcBef>
              <a:spcAft>
                <a:spcPts val="0"/>
              </a:spcAft>
              <a:buSzPts val="1400"/>
              <a:buChar char="■"/>
              <a:defRPr/>
            </a:lvl6pPr>
            <a:lvl7pPr marL="4267093" lvl="6" indent="-423323" algn="ctr">
              <a:lnSpc>
                <a:spcPct val="115000"/>
              </a:lnSpc>
              <a:spcBef>
                <a:spcPts val="2133"/>
              </a:spcBef>
              <a:spcAft>
                <a:spcPts val="0"/>
              </a:spcAft>
              <a:buSzPts val="1400"/>
              <a:buChar char="●"/>
              <a:defRPr/>
            </a:lvl7pPr>
            <a:lvl8pPr marL="4876678" lvl="7" indent="-423323" algn="ctr">
              <a:lnSpc>
                <a:spcPct val="115000"/>
              </a:lnSpc>
              <a:spcBef>
                <a:spcPts val="2133"/>
              </a:spcBef>
              <a:spcAft>
                <a:spcPts val="0"/>
              </a:spcAft>
              <a:buSzPts val="1400"/>
              <a:buChar char="○"/>
              <a:defRPr/>
            </a:lvl8pPr>
            <a:lvl9pPr marL="5486263" lvl="8" indent="-423323" algn="ctr">
              <a:lnSpc>
                <a:spcPct val="115000"/>
              </a:lnSpc>
              <a:spcBef>
                <a:spcPts val="2133"/>
              </a:spcBef>
              <a:spcAft>
                <a:spcPts val="2133"/>
              </a:spcAft>
              <a:buSzPts val="1400"/>
              <a:buChar char="■"/>
              <a:defRPr/>
            </a:lvl9pPr>
          </a:lstStyle>
          <a:p>
            <a:endParaRPr/>
          </a:p>
        </p:txBody>
      </p:sp>
      <p:sp>
        <p:nvSpPr>
          <p:cNvPr id="40" name="Google Shape;40;p7"/>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41" name="Google Shape;41;p7"/>
          <p:cNvSpPr txBox="1">
            <a:spLocks noGrp="1"/>
          </p:cNvSpPr>
          <p:nvPr>
            <p:ph type="subTitle" idx="3"/>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Large text">
  <p:cSld name="TITLE_4_1_1_1_1_1_1">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14533" y="426133"/>
            <a:ext cx="11361600" cy="6011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4800" b="0">
                <a:latin typeface="Quicksand"/>
                <a:ea typeface="Quicksand"/>
                <a:cs typeface="Quicksand"/>
                <a:sym typeface="Quicksan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4" name="Google Shape;44;p8"/>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45" name="Google Shape;45;p8"/>
          <p:cNvSpPr txBox="1">
            <a:spLocks noGrp="1"/>
          </p:cNvSpPr>
          <p:nvPr>
            <p:ph type="subTitle" idx="1"/>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BA6BD2-A09F-4241-B4B9-726B897B39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a:hlinkClick r:id="rId3"/>
            <a:extLst>
              <a:ext uri="{FF2B5EF4-FFF2-40B4-BE49-F238E27FC236}">
                <a16:creationId xmlns:a16="http://schemas.microsoft.com/office/drawing/2014/main" id="{FBE626B6-D098-41BF-8C5F-981E4D0B589C}"/>
              </a:ext>
            </a:extLst>
          </p:cNvPr>
          <p:cNvSpPr/>
          <p:nvPr userDrawn="1"/>
        </p:nvSpPr>
        <p:spPr>
          <a:xfrm>
            <a:off x="223768" y="6018352"/>
            <a:ext cx="1307667" cy="650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5370407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609598" y="2930434"/>
            <a:ext cx="10960101" cy="3465604"/>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8" name="Rounded Rectangle 7"/>
          <p:cNvSpPr/>
          <p:nvPr userDrawn="1"/>
        </p:nvSpPr>
        <p:spPr bwMode="auto">
          <a:xfrm>
            <a:off x="609600" y="438152"/>
            <a:ext cx="10960099" cy="2267631"/>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Tree>
    <p:extLst>
      <p:ext uri="{BB962C8B-B14F-4D97-AF65-F5344CB8AC3E}">
        <p14:creationId xmlns:p14="http://schemas.microsoft.com/office/powerpoint/2010/main" val="2257523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Rounded Rectangle 1"/>
          <p:cNvSpPr/>
          <p:nvPr userDrawn="1"/>
        </p:nvSpPr>
        <p:spPr bwMode="auto">
          <a:xfrm>
            <a:off x="609599"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2" charset="0"/>
              </a:rPr>
              <a:t> </a:t>
            </a:r>
          </a:p>
        </p:txBody>
      </p:sp>
    </p:spTree>
    <p:extLst>
      <p:ext uri="{BB962C8B-B14F-4D97-AF65-F5344CB8AC3E}">
        <p14:creationId xmlns:p14="http://schemas.microsoft.com/office/powerpoint/2010/main" val="2871759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2195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E7BA21-FDF5-471D-A59C-0F25A791DA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4">
            <a:hlinkClick r:id="rId3"/>
          </p:cNvPr>
          <p:cNvSpPr/>
          <p:nvPr userDrawn="1"/>
        </p:nvSpPr>
        <p:spPr>
          <a:xfrm>
            <a:off x="223768" y="6018352"/>
            <a:ext cx="1307667" cy="650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6819737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a:p>
        </p:txBody>
      </p:sp>
    </p:spTree>
    <p:extLst>
      <p:ext uri="{BB962C8B-B14F-4D97-AF65-F5344CB8AC3E}">
        <p14:creationId xmlns:p14="http://schemas.microsoft.com/office/powerpoint/2010/main" val="9612304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a:p>
        </p:txBody>
      </p:sp>
    </p:spTree>
    <p:extLst>
      <p:ext uri="{BB962C8B-B14F-4D97-AF65-F5344CB8AC3E}">
        <p14:creationId xmlns:p14="http://schemas.microsoft.com/office/powerpoint/2010/main" val="35849095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44C352D-BC20-FA4A-FA63-213C8BBB6417}"/>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pic>
        <p:nvPicPr>
          <p:cNvPr id="5" name="Picture 14">
            <a:extLst>
              <a:ext uri="{FF2B5EF4-FFF2-40B4-BE49-F238E27FC236}">
                <a16:creationId xmlns:a16="http://schemas.microsoft.com/office/drawing/2014/main" id="{165B420E-2F74-2066-F6DD-7566A3D245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15700" y="6700839"/>
            <a:ext cx="781051"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2301" y="1122363"/>
            <a:ext cx="10934700" cy="2387600"/>
          </a:xfrm>
        </p:spPr>
        <p:txBody>
          <a:bodyPr>
            <a:normAutofit/>
          </a:bodyPr>
          <a:lstStyle>
            <a:lvl1pPr algn="ctr">
              <a:defRPr sz="4000">
                <a:latin typeface="Sassoon Infant Md" panose="02000603050000020003" pitchFamily="50" charset="0"/>
              </a:defRPr>
            </a:lvl1pPr>
          </a:lstStyle>
          <a:p>
            <a:r>
              <a:rPr lang="en-US"/>
              <a:t>Click to edit Master title style</a:t>
            </a:r>
          </a:p>
        </p:txBody>
      </p:sp>
      <p:sp>
        <p:nvSpPr>
          <p:cNvPr id="3" name="Subtitle 2"/>
          <p:cNvSpPr>
            <a:spLocks noGrp="1"/>
          </p:cNvSpPr>
          <p:nvPr>
            <p:ph type="subTitle" idx="1"/>
          </p:nvPr>
        </p:nvSpPr>
        <p:spPr>
          <a:xfrm>
            <a:off x="622301" y="3602038"/>
            <a:ext cx="10934700"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5487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E225BC44-04E9-C095-70FB-A6EAAB549C9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pic>
        <p:nvPicPr>
          <p:cNvPr id="5" name="Picture 14">
            <a:extLst>
              <a:ext uri="{FF2B5EF4-FFF2-40B4-BE49-F238E27FC236}">
                <a16:creationId xmlns:a16="http://schemas.microsoft.com/office/drawing/2014/main" id="{1A85DA5D-7B10-F8D5-17EC-6CB6D68082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15700" y="6700839"/>
            <a:ext cx="781051"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598" y="485774"/>
            <a:ext cx="10960100" cy="1595581"/>
          </a:xfrm>
        </p:spPr>
        <p:txBody>
          <a:bodyPr>
            <a:normAutofit/>
          </a:bodyPr>
          <a:lstStyle>
            <a:lvl1pPr>
              <a:defRPr sz="4000" b="1">
                <a:latin typeface="Sassoon Infant Md" panose="02000603050000020003" pitchFamily="50" charset="0"/>
              </a:defRPr>
            </a:lvl1pPr>
          </a:lstStyle>
          <a:p>
            <a:r>
              <a:rPr lang="en-US"/>
              <a:t>Click to edit Master title style</a:t>
            </a:r>
          </a:p>
        </p:txBody>
      </p:sp>
      <p:sp>
        <p:nvSpPr>
          <p:cNvPr id="3" name="Content Placeholder 2"/>
          <p:cNvSpPr>
            <a:spLocks noGrp="1"/>
          </p:cNvSpPr>
          <p:nvPr>
            <p:ph idx="1"/>
          </p:nvPr>
        </p:nvSpPr>
        <p:spPr>
          <a:xfrm>
            <a:off x="609597" y="2153355"/>
            <a:ext cx="10960100"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731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id="{19FFA73D-A76E-6F52-877A-159B135A8A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71251" y="6700839"/>
            <a:ext cx="778933"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4999" y="549276"/>
            <a:ext cx="10909300" cy="1325563"/>
          </a:xfrm>
          <a:noFill/>
          <a:ln>
            <a:noFill/>
          </a:ln>
        </p:spPr>
        <p:txBody>
          <a:bodyPr>
            <a:normAutofit/>
          </a:bodyPr>
          <a:lstStyle>
            <a:lvl1pPr>
              <a:defRPr sz="4000" b="1">
                <a:latin typeface="Sassoon Infant Md" panose="02000603050000020003" pitchFamily="50" charset="0"/>
              </a:defRPr>
            </a:lvl1pPr>
          </a:lstStyle>
          <a:p>
            <a:r>
              <a:rPr lang="en-US"/>
              <a:t>Click to edit Master title style</a:t>
            </a:r>
          </a:p>
        </p:txBody>
      </p:sp>
      <p:sp>
        <p:nvSpPr>
          <p:cNvPr id="3" name="Content Placeholder 2"/>
          <p:cNvSpPr>
            <a:spLocks noGrp="1"/>
          </p:cNvSpPr>
          <p:nvPr>
            <p:ph idx="1"/>
          </p:nvPr>
        </p:nvSpPr>
        <p:spPr>
          <a:xfrm>
            <a:off x="641350" y="2014537"/>
            <a:ext cx="10909300"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3441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719667" y="2359034"/>
            <a:ext cx="10752667"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a:t>Click to edit Master title style</a:t>
            </a:r>
            <a:endParaRPr lang="en-GB"/>
          </a:p>
        </p:txBody>
      </p:sp>
      <p:sp>
        <p:nvSpPr>
          <p:cNvPr id="11" name="Text Placeholder 10"/>
          <p:cNvSpPr>
            <a:spLocks noGrp="1"/>
          </p:cNvSpPr>
          <p:nvPr>
            <p:ph type="body" sz="quarter" idx="10"/>
          </p:nvPr>
        </p:nvSpPr>
        <p:spPr>
          <a:xfrm>
            <a:off x="2206626" y="3199951"/>
            <a:ext cx="7778749"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a:t>Click to edit Master text styles</a:t>
            </a:r>
          </a:p>
        </p:txBody>
      </p:sp>
    </p:spTree>
    <p:extLst>
      <p:ext uri="{BB962C8B-B14F-4D97-AF65-F5344CB8AC3E}">
        <p14:creationId xmlns:p14="http://schemas.microsoft.com/office/powerpoint/2010/main" val="28932771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4577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99958F04-A6AD-72AC-462C-0338F07440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71251" y="6700839"/>
            <a:ext cx="778933" cy="8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69163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24/02/2025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24/02/2025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24/02/2025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24/02/2025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24/02/2025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38865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71A16B5-0315-D1A4-C404-A5AD210CB62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7967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64756927-7DB7-7D2E-E370-15A8110E5D40}"/>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pic>
        <p:nvPicPr>
          <p:cNvPr id="3" name="Picture 4">
            <a:extLst>
              <a:ext uri="{FF2B5EF4-FFF2-40B4-BE49-F238E27FC236}">
                <a16:creationId xmlns:a16="http://schemas.microsoft.com/office/drawing/2014/main" id="{F7F27D05-1B31-BB46-8D76-93D83409232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3251" y="5734051"/>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0257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92F7603C-82D2-B1C7-7A82-1B981BC6971D}"/>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3120690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6">
            <a:extLst>
              <a:ext uri="{FF2B5EF4-FFF2-40B4-BE49-F238E27FC236}">
                <a16:creationId xmlns:a16="http://schemas.microsoft.com/office/drawing/2014/main" id="{30892C58-E8A6-8FFD-5013-4A08995D0BF2}"/>
              </a:ext>
            </a:extLst>
          </p:cNvPr>
          <p:cNvSpPr/>
          <p:nvPr userDrawn="1"/>
        </p:nvSpPr>
        <p:spPr bwMode="auto">
          <a:xfrm>
            <a:off x="670985" y="2930526"/>
            <a:ext cx="10850033"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3" name="Rounded Rectangle 7">
            <a:extLst>
              <a:ext uri="{FF2B5EF4-FFF2-40B4-BE49-F238E27FC236}">
                <a16:creationId xmlns:a16="http://schemas.microsoft.com/office/drawing/2014/main" id="{A83B996C-7151-8F3C-DFDD-B9B2D25586FB}"/>
              </a:ext>
            </a:extLst>
          </p:cNvPr>
          <p:cNvSpPr/>
          <p:nvPr userDrawn="1"/>
        </p:nvSpPr>
        <p:spPr bwMode="auto">
          <a:xfrm>
            <a:off x="670985" y="512764"/>
            <a:ext cx="10850033"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4" name="Title 1">
            <a:extLst>
              <a:ext uri="{FF2B5EF4-FFF2-40B4-BE49-F238E27FC236}">
                <a16:creationId xmlns:a16="http://schemas.microsoft.com/office/drawing/2014/main" id="{99DE14C4-6099-EBDE-1C61-D1C479D6D4E2}"/>
              </a:ext>
            </a:extLst>
          </p:cNvPr>
          <p:cNvSpPr txBox="1">
            <a:spLocks/>
          </p:cNvSpPr>
          <p:nvPr userDrawn="1"/>
        </p:nvSpPr>
        <p:spPr>
          <a:xfrm>
            <a:off x="838200" y="3071813"/>
            <a:ext cx="105156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a:latin typeface="Twinkl" pitchFamily="50" charset="0"/>
              </a:rPr>
              <a:t>Success Criteria</a:t>
            </a:r>
          </a:p>
        </p:txBody>
      </p:sp>
      <p:sp>
        <p:nvSpPr>
          <p:cNvPr id="5" name="Title 1">
            <a:extLst>
              <a:ext uri="{FF2B5EF4-FFF2-40B4-BE49-F238E27FC236}">
                <a16:creationId xmlns:a16="http://schemas.microsoft.com/office/drawing/2014/main" id="{35A1BC0C-2522-88AC-EEDB-6B2ED6CD5646}"/>
              </a:ext>
            </a:extLst>
          </p:cNvPr>
          <p:cNvSpPr txBox="1">
            <a:spLocks/>
          </p:cNvSpPr>
          <p:nvPr userDrawn="1"/>
        </p:nvSpPr>
        <p:spPr>
          <a:xfrm>
            <a:off x="838200" y="735013"/>
            <a:ext cx="105156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a:latin typeface="Twinkl" pitchFamily="50" charset="0"/>
              </a:rPr>
              <a:t>Aim</a:t>
            </a:r>
          </a:p>
        </p:txBody>
      </p:sp>
      <p:sp>
        <p:nvSpPr>
          <p:cNvPr id="6" name="Content Placeholder 15">
            <a:extLst>
              <a:ext uri="{FF2B5EF4-FFF2-40B4-BE49-F238E27FC236}">
                <a16:creationId xmlns:a16="http://schemas.microsoft.com/office/drawing/2014/main" id="{AB81B63A-E8F3-C083-09BA-600FF229C907}"/>
              </a:ext>
            </a:extLst>
          </p:cNvPr>
          <p:cNvSpPr txBox="1">
            <a:spLocks/>
          </p:cNvSpPr>
          <p:nvPr userDrawn="1"/>
        </p:nvSpPr>
        <p:spPr>
          <a:xfrm>
            <a:off x="838200" y="3467100"/>
            <a:ext cx="105156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sz="1800">
                <a:latin typeface="Twinkl" pitchFamily="50" charset="0"/>
              </a:rPr>
              <a:t>Statement 1 Lorem ipsum </a:t>
            </a:r>
            <a:r>
              <a:rPr lang="en-GB" sz="1800" err="1">
                <a:latin typeface="Twinkl" pitchFamily="50" charset="0"/>
              </a:rPr>
              <a:t>dolor</a:t>
            </a:r>
            <a:r>
              <a:rPr lang="en-GB" sz="1800">
                <a:latin typeface="Twinkl" pitchFamily="50" charset="0"/>
              </a:rPr>
              <a:t> sit </a:t>
            </a:r>
            <a:r>
              <a:rPr lang="en-GB" sz="1800" err="1">
                <a:latin typeface="Twinkl" pitchFamily="50" charset="0"/>
              </a:rPr>
              <a:t>amet</a:t>
            </a:r>
            <a:r>
              <a:rPr lang="en-GB" sz="1800">
                <a:latin typeface="Twinkl" pitchFamily="50" charset="0"/>
              </a:rPr>
              <a:t>, </a:t>
            </a:r>
            <a:r>
              <a:rPr lang="en-GB" sz="1800" err="1">
                <a:latin typeface="Twinkl" pitchFamily="50" charset="0"/>
              </a:rPr>
              <a:t>consectetur</a:t>
            </a:r>
            <a:r>
              <a:rPr lang="en-GB" sz="1800">
                <a:latin typeface="Twinkl" pitchFamily="50" charset="0"/>
              </a:rPr>
              <a:t> </a:t>
            </a:r>
            <a:r>
              <a:rPr lang="en-GB" sz="1800" err="1">
                <a:latin typeface="Twinkl" pitchFamily="50" charset="0"/>
              </a:rPr>
              <a:t>adipiscing</a:t>
            </a:r>
            <a:r>
              <a:rPr lang="en-GB" sz="1800">
                <a:latin typeface="Twinkl" pitchFamily="50" charset="0"/>
              </a:rPr>
              <a:t> </a:t>
            </a:r>
            <a:r>
              <a:rPr lang="en-GB" sz="1800" err="1">
                <a:latin typeface="Twinkl" pitchFamily="50" charset="0"/>
              </a:rPr>
              <a:t>elit</a:t>
            </a:r>
            <a:r>
              <a:rPr lang="en-GB" sz="1800">
                <a:latin typeface="Twinkl" pitchFamily="50" charset="0"/>
              </a:rPr>
              <a:t>.</a:t>
            </a:r>
          </a:p>
          <a:p>
            <a:pPr fontAlgn="auto">
              <a:spcAft>
                <a:spcPts val="0"/>
              </a:spcAft>
              <a:defRPr/>
            </a:pPr>
            <a:r>
              <a:rPr lang="en-GB" sz="1800">
                <a:latin typeface="Twinkl" pitchFamily="50" charset="0"/>
              </a:rPr>
              <a:t>Statement 2</a:t>
            </a:r>
          </a:p>
          <a:p>
            <a:pPr lvl="1" fontAlgn="auto">
              <a:spcAft>
                <a:spcPts val="0"/>
              </a:spcAft>
              <a:defRPr/>
            </a:pPr>
            <a:r>
              <a:rPr lang="en-GB" sz="1600">
                <a:latin typeface="Twinkl" pitchFamily="50" charset="0"/>
              </a:rPr>
              <a:t>Sub statement</a:t>
            </a:r>
          </a:p>
        </p:txBody>
      </p:sp>
      <p:sp>
        <p:nvSpPr>
          <p:cNvPr id="11" name="Content Placeholder 15"/>
          <p:cNvSpPr>
            <a:spLocks noGrp="1"/>
          </p:cNvSpPr>
          <p:nvPr>
            <p:ph idx="1"/>
          </p:nvPr>
        </p:nvSpPr>
        <p:spPr>
          <a:xfrm>
            <a:off x="838200" y="1127760"/>
            <a:ext cx="105156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322058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0D95215-345D-6F65-46A7-17553A04B7C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43796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702500" y="769033"/>
            <a:ext cx="10794400" cy="2713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733">
                <a:solidFill>
                  <a:schemeClr val="dk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 name="Google Shape;12;p2"/>
          <p:cNvSpPr txBox="1">
            <a:spLocks noGrp="1"/>
          </p:cNvSpPr>
          <p:nvPr>
            <p:ph type="subTitle" idx="1"/>
          </p:nvPr>
        </p:nvSpPr>
        <p:spPr>
          <a:xfrm>
            <a:off x="710300" y="3553867"/>
            <a:ext cx="10794400" cy="97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3" name="Google Shape;13;p2"/>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pic>
        <p:nvPicPr>
          <p:cNvPr id="14" name="Google Shape;14;p2"/>
          <p:cNvPicPr preferRelativeResize="0"/>
          <p:nvPr/>
        </p:nvPicPr>
        <p:blipFill>
          <a:blip r:embed="rId2">
            <a:alphaModFix/>
          </a:blip>
          <a:stretch>
            <a:fillRect/>
          </a:stretch>
        </p:blipFill>
        <p:spPr>
          <a:xfrm>
            <a:off x="9823568" y="5665533"/>
            <a:ext cx="1953897" cy="867467"/>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Objectives / Questions / Lists">
  <p:cSld name="TITLE_4_1_1_1_2">
    <p:spTree>
      <p:nvGrpSpPr>
        <p:cNvPr id="1" name="Shape 15"/>
        <p:cNvGrpSpPr/>
        <p:nvPr/>
      </p:nvGrpSpPr>
      <p:grpSpPr>
        <a:xfrm>
          <a:off x="0" y="0"/>
          <a:ext cx="0" cy="0"/>
          <a:chOff x="0" y="0"/>
          <a:chExt cx="0" cy="0"/>
        </a:xfrm>
      </p:grpSpPr>
      <p:sp>
        <p:nvSpPr>
          <p:cNvPr id="16" name="Google Shape;16;p3"/>
          <p:cNvSpPr txBox="1">
            <a:spLocks noGrp="1"/>
          </p:cNvSpPr>
          <p:nvPr>
            <p:ph type="body" idx="1"/>
          </p:nvPr>
        </p:nvSpPr>
        <p:spPr>
          <a:xfrm>
            <a:off x="414533" y="1356967"/>
            <a:ext cx="11362800" cy="5082000"/>
          </a:xfrm>
          <a:prstGeom prst="rect">
            <a:avLst/>
          </a:prstGeom>
          <a:ln>
            <a:noFill/>
          </a:ln>
        </p:spPr>
        <p:txBody>
          <a:bodyPr spcFirstLastPara="1" wrap="square" lIns="91425" tIns="91425" rIns="91425" bIns="91425" anchor="t" anchorCtr="0">
            <a:noAutofit/>
          </a:bodyPr>
          <a:lstStyle>
            <a:lvl1pPr marL="609585" lvl="0" indent="-457189" rtl="0">
              <a:lnSpc>
                <a:spcPct val="115000"/>
              </a:lnSpc>
              <a:spcBef>
                <a:spcPts val="0"/>
              </a:spcBef>
              <a:spcAft>
                <a:spcPts val="0"/>
              </a:spcAft>
              <a:buSzPts val="1800"/>
              <a:buChar char="●"/>
              <a:defRPr/>
            </a:lvl1pPr>
            <a:lvl2pPr marL="1219170" lvl="1" indent="-423323" rtl="0">
              <a:lnSpc>
                <a:spcPct val="115000"/>
              </a:lnSpc>
              <a:spcBef>
                <a:spcPts val="2133"/>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7" name="Google Shape;17;p3"/>
          <p:cNvSpPr txBox="1">
            <a:spLocks noGrp="1"/>
          </p:cNvSpPr>
          <p:nvPr>
            <p:ph type="title"/>
          </p:nvPr>
        </p:nvSpPr>
        <p:spPr>
          <a:xfrm>
            <a:off x="414533" y="414533"/>
            <a:ext cx="11362800" cy="9424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 name="Google Shape;18;p3"/>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19" name="Google Shape;19;p3"/>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a:lnSpc>
                <a:spcPct val="100000"/>
              </a:lnSpc>
              <a:spcBef>
                <a:spcPts val="0"/>
              </a:spcBef>
              <a:spcAft>
                <a:spcPts val="0"/>
              </a:spcAft>
              <a:buNone/>
              <a:defRPr sz="1600" b="1"/>
            </a:lvl1pPr>
            <a:lvl2pPr lvl="1">
              <a:spcBef>
                <a:spcPts val="0"/>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Large image and text under (with heading)">
  <p:cSld name="TITLE_4_1_1_2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414533" y="1356967"/>
            <a:ext cx="11361600" cy="41296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2" name="Google Shape;22;p4"/>
          <p:cNvSpPr txBox="1">
            <a:spLocks noGrp="1"/>
          </p:cNvSpPr>
          <p:nvPr>
            <p:ph type="body" idx="2"/>
          </p:nvPr>
        </p:nvSpPr>
        <p:spPr>
          <a:xfrm>
            <a:off x="414533" y="5490132"/>
            <a:ext cx="11361600" cy="9308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3" name="Google Shape;23;p4"/>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 name="Google Shape;24;p4"/>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25" name="Google Shape;25;p4"/>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Large image and text under (no heading)">
  <p:cSld name="TITLE_4_1_1_1_4_1">
    <p:spTree>
      <p:nvGrpSpPr>
        <p:cNvPr id="1" name="Shape 26"/>
        <p:cNvGrpSpPr/>
        <p:nvPr/>
      </p:nvGrpSpPr>
      <p:grpSpPr>
        <a:xfrm>
          <a:off x="0" y="0"/>
          <a:ext cx="0" cy="0"/>
          <a:chOff x="0" y="0"/>
          <a:chExt cx="0" cy="0"/>
        </a:xfrm>
      </p:grpSpPr>
      <p:sp>
        <p:nvSpPr>
          <p:cNvPr id="27" name="Google Shape;27;p5"/>
          <p:cNvSpPr txBox="1">
            <a:spLocks noGrp="1"/>
          </p:cNvSpPr>
          <p:nvPr>
            <p:ph type="body" idx="1"/>
          </p:nvPr>
        </p:nvSpPr>
        <p:spPr>
          <a:xfrm>
            <a:off x="414533" y="629333"/>
            <a:ext cx="11361600" cy="50604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8" name="Google Shape;28;p5"/>
          <p:cNvSpPr txBox="1">
            <a:spLocks noGrp="1"/>
          </p:cNvSpPr>
          <p:nvPr>
            <p:ph type="body" idx="2"/>
          </p:nvPr>
        </p:nvSpPr>
        <p:spPr>
          <a:xfrm>
            <a:off x="414533" y="5709567"/>
            <a:ext cx="11361600" cy="728000"/>
          </a:xfrm>
          <a:prstGeom prst="rect">
            <a:avLst/>
          </a:prstGeom>
        </p:spPr>
        <p:txBody>
          <a:bodyPr spcFirstLastPara="1" wrap="square" lIns="91425" tIns="91425" rIns="91425" bIns="91425" anchor="t" anchorCtr="0">
            <a:noAutofit/>
          </a:bodyPr>
          <a:lstStyle>
            <a:lvl1pPr marL="609585" lvl="0" indent="-457189" algn="ctr" rtl="0">
              <a:spcBef>
                <a:spcPts val="0"/>
              </a:spcBef>
              <a:spcAft>
                <a:spcPts val="0"/>
              </a:spcAft>
              <a:buSzPts val="1800"/>
              <a:buChar char="●"/>
              <a:defRPr/>
            </a:lvl1pPr>
            <a:lvl2pPr marL="1219170" lvl="1" indent="-423323" algn="ctr" rtl="0">
              <a:spcBef>
                <a:spcPts val="2133"/>
              </a:spcBef>
              <a:spcAft>
                <a:spcPts val="0"/>
              </a:spcAft>
              <a:buSzPts val="1400"/>
              <a:buChar char="○"/>
              <a:defRPr/>
            </a:lvl2pPr>
            <a:lvl3pPr marL="1828754" lvl="2" indent="-423323" algn="ctr" rtl="0">
              <a:spcBef>
                <a:spcPts val="2133"/>
              </a:spcBef>
              <a:spcAft>
                <a:spcPts val="0"/>
              </a:spcAft>
              <a:buSzPts val="1400"/>
              <a:buChar char="■"/>
              <a:defRPr/>
            </a:lvl3pPr>
            <a:lvl4pPr marL="2438339" lvl="3" indent="-423323" algn="ctr" rtl="0">
              <a:spcBef>
                <a:spcPts val="2133"/>
              </a:spcBef>
              <a:spcAft>
                <a:spcPts val="0"/>
              </a:spcAft>
              <a:buSzPts val="1400"/>
              <a:buChar char="●"/>
              <a:defRPr/>
            </a:lvl4pPr>
            <a:lvl5pPr marL="3047924" lvl="4" indent="-423323" algn="ctr" rtl="0">
              <a:spcBef>
                <a:spcPts val="2133"/>
              </a:spcBef>
              <a:spcAft>
                <a:spcPts val="0"/>
              </a:spcAft>
              <a:buSzPts val="1400"/>
              <a:buChar char="○"/>
              <a:defRPr/>
            </a:lvl5pPr>
            <a:lvl6pPr marL="3657509" lvl="5" indent="-423323" algn="ctr" rtl="0">
              <a:spcBef>
                <a:spcPts val="2133"/>
              </a:spcBef>
              <a:spcAft>
                <a:spcPts val="0"/>
              </a:spcAft>
              <a:buSzPts val="1400"/>
              <a:buChar char="■"/>
              <a:defRPr/>
            </a:lvl6pPr>
            <a:lvl7pPr marL="4267093" lvl="6" indent="-423323" algn="ctr" rtl="0">
              <a:spcBef>
                <a:spcPts val="2133"/>
              </a:spcBef>
              <a:spcAft>
                <a:spcPts val="0"/>
              </a:spcAft>
              <a:buSzPts val="1400"/>
              <a:buChar char="●"/>
              <a:defRPr/>
            </a:lvl7pPr>
            <a:lvl8pPr marL="4876678" lvl="7" indent="-423323" algn="ctr" rtl="0">
              <a:spcBef>
                <a:spcPts val="2133"/>
              </a:spcBef>
              <a:spcAft>
                <a:spcPts val="0"/>
              </a:spcAft>
              <a:buSzPts val="1400"/>
              <a:buChar char="○"/>
              <a:defRPr/>
            </a:lvl8pPr>
            <a:lvl9pPr marL="5486263" lvl="8" indent="-423323" algn="ctr" rtl="0">
              <a:spcBef>
                <a:spcPts val="2133"/>
              </a:spcBef>
              <a:spcAft>
                <a:spcPts val="2133"/>
              </a:spcAft>
              <a:buSzPts val="1400"/>
              <a:buChar char="■"/>
              <a:defRPr/>
            </a:lvl9pPr>
          </a:lstStyle>
          <a:p>
            <a:endParaRPr/>
          </a:p>
        </p:txBody>
      </p:sp>
      <p:sp>
        <p:nvSpPr>
          <p:cNvPr id="29" name="Google Shape;29;p5"/>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30" name="Google Shape;30;p5"/>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Large image (no text under)">
  <p:cSld name="TITLE_4_1_1_1_3_2_1">
    <p:spTree>
      <p:nvGrpSpPr>
        <p:cNvPr id="1" name="Shape 31"/>
        <p:cNvGrpSpPr/>
        <p:nvPr/>
      </p:nvGrpSpPr>
      <p:grpSpPr>
        <a:xfrm>
          <a:off x="0" y="0"/>
          <a:ext cx="0" cy="0"/>
          <a:chOff x="0" y="0"/>
          <a:chExt cx="0" cy="0"/>
        </a:xfrm>
      </p:grpSpPr>
      <p:sp>
        <p:nvSpPr>
          <p:cNvPr id="32" name="Google Shape;32;p6"/>
          <p:cNvSpPr txBox="1">
            <a:spLocks noGrp="1"/>
          </p:cNvSpPr>
          <p:nvPr>
            <p:ph type="body" idx="1"/>
          </p:nvPr>
        </p:nvSpPr>
        <p:spPr>
          <a:xfrm>
            <a:off x="414533" y="1356967"/>
            <a:ext cx="11361600" cy="50820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3" name="Google Shape;33;p6"/>
          <p:cNvSpPr txBox="1">
            <a:spLocks noGrp="1"/>
          </p:cNvSpPr>
          <p:nvPr>
            <p:ph type="title"/>
          </p:nvPr>
        </p:nvSpPr>
        <p:spPr>
          <a:xfrm>
            <a:off x="414533" y="426133"/>
            <a:ext cx="11361600" cy="945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 name="Google Shape;34;p6"/>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35" name="Google Shape;35;p6"/>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spTree>
      <p:nvGrpSpPr>
        <p:cNvPr id="1" name="Shape 36"/>
        <p:cNvGrpSpPr/>
        <p:nvPr/>
      </p:nvGrpSpPr>
      <p:grpSpPr>
        <a:xfrm>
          <a:off x="0" y="0"/>
          <a:ext cx="0" cy="0"/>
          <a:chOff x="0" y="0"/>
          <a:chExt cx="0" cy="0"/>
        </a:xfrm>
      </p:grpSpPr>
      <p:sp>
        <p:nvSpPr>
          <p:cNvPr id="37" name="Google Shape;37;p7"/>
          <p:cNvSpPr txBox="1">
            <a:spLocks noGrp="1"/>
          </p:cNvSpPr>
          <p:nvPr>
            <p:ph type="body" idx="1"/>
          </p:nvPr>
        </p:nvSpPr>
        <p:spPr>
          <a:xfrm>
            <a:off x="414533" y="1560165"/>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7"/>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9" name="Google Shape;39;p7"/>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40" name="Google Shape;40;p7"/>
          <p:cNvSpPr txBox="1">
            <a:spLocks noGrp="1"/>
          </p:cNvSpPr>
          <p:nvPr>
            <p:ph type="body" idx="2"/>
          </p:nvPr>
        </p:nvSpPr>
        <p:spPr>
          <a:xfrm>
            <a:off x="6315467" y="1560133"/>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1" name="Google Shape;41;p7"/>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Large text">
  <p:cSld name="TITLE_4_1_1_1_1_1_1">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14533" y="426133"/>
            <a:ext cx="11361600" cy="601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b="0">
                <a:latin typeface="Quicksand"/>
                <a:ea typeface="Quicksand"/>
                <a:cs typeface="Quicksand"/>
                <a:sym typeface="Quicksan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4" name="Google Shape;44;p8"/>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45" name="Google Shape;45;p8"/>
          <p:cNvSpPr txBox="1">
            <a:spLocks noGrp="1"/>
          </p:cNvSpPr>
          <p:nvPr>
            <p:ph type="subTitle" idx="1"/>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F710-BD30-D181-1B69-AE499A50CC0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0A7C021-DF97-664F-073F-2CCC581B24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15D68DE-C046-6207-F44A-59EFB4DD1F58}"/>
              </a:ext>
            </a:extLst>
          </p:cNvPr>
          <p:cNvSpPr>
            <a:spLocks noGrp="1"/>
          </p:cNvSpPr>
          <p:nvPr>
            <p:ph type="dt" sz="half" idx="10"/>
          </p:nvPr>
        </p:nvSpPr>
        <p:spPr/>
        <p:txBody>
          <a:bodyPr/>
          <a:lstStyle/>
          <a:p>
            <a:fld id="{4FE33678-D7F4-5B40-86C3-B9B5D68085F5}" type="datetimeFigureOut">
              <a:rPr lang="en-GB" smtClean="0"/>
              <a:t>24/02/2025</a:t>
            </a:fld>
            <a:endParaRPr lang="en-GB"/>
          </a:p>
        </p:txBody>
      </p:sp>
      <p:sp>
        <p:nvSpPr>
          <p:cNvPr id="5" name="Footer Placeholder 4">
            <a:extLst>
              <a:ext uri="{FF2B5EF4-FFF2-40B4-BE49-F238E27FC236}">
                <a16:creationId xmlns:a16="http://schemas.microsoft.com/office/drawing/2014/main" id="{75293AC3-C240-9C2F-C739-612F3911C5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DAEB24-DA87-CB18-3989-B4FFA52DE23F}"/>
              </a:ext>
            </a:extLst>
          </p:cNvPr>
          <p:cNvSpPr>
            <a:spLocks noGrp="1"/>
          </p:cNvSpPr>
          <p:nvPr>
            <p:ph type="sldNum" sz="quarter" idx="12"/>
          </p:nvPr>
        </p:nvSpPr>
        <p:spPr/>
        <p:txBody>
          <a:bodyPr/>
          <a:lstStyle/>
          <a:p>
            <a:fld id="{C8013EA4-D228-1D43-AA66-044541A2CE7C}" type="slidenum">
              <a:rPr lang="en-GB" smtClean="0"/>
              <a:t>‹#›</a:t>
            </a:fld>
            <a:endParaRPr lang="en-GB"/>
          </a:p>
        </p:txBody>
      </p:sp>
    </p:spTree>
    <p:extLst>
      <p:ext uri="{BB962C8B-B14F-4D97-AF65-F5344CB8AC3E}">
        <p14:creationId xmlns:p14="http://schemas.microsoft.com/office/powerpoint/2010/main" val="3139482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483D1-3783-E0D2-DB80-71EEB318059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78BBE6A-344B-983C-63C1-FF998063433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9F1A72A-7326-C705-39C7-7C4840B7FAD0}"/>
              </a:ext>
            </a:extLst>
          </p:cNvPr>
          <p:cNvSpPr>
            <a:spLocks noGrp="1"/>
          </p:cNvSpPr>
          <p:nvPr>
            <p:ph type="dt" sz="half" idx="10"/>
          </p:nvPr>
        </p:nvSpPr>
        <p:spPr/>
        <p:txBody>
          <a:bodyPr/>
          <a:lstStyle/>
          <a:p>
            <a:fld id="{4FE33678-D7F4-5B40-86C3-B9B5D68085F5}" type="datetimeFigureOut">
              <a:rPr lang="en-GB" smtClean="0"/>
              <a:t>24/02/2025</a:t>
            </a:fld>
            <a:endParaRPr lang="en-GB"/>
          </a:p>
        </p:txBody>
      </p:sp>
      <p:sp>
        <p:nvSpPr>
          <p:cNvPr id="5" name="Footer Placeholder 4">
            <a:extLst>
              <a:ext uri="{FF2B5EF4-FFF2-40B4-BE49-F238E27FC236}">
                <a16:creationId xmlns:a16="http://schemas.microsoft.com/office/drawing/2014/main" id="{E45AE3F9-3773-DB8F-AB5B-E760097374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ED6536-6AE0-202F-EB1C-A914DA702E3D}"/>
              </a:ext>
            </a:extLst>
          </p:cNvPr>
          <p:cNvSpPr>
            <a:spLocks noGrp="1"/>
          </p:cNvSpPr>
          <p:nvPr>
            <p:ph type="sldNum" sz="quarter" idx="12"/>
          </p:nvPr>
        </p:nvSpPr>
        <p:spPr/>
        <p:txBody>
          <a:bodyPr/>
          <a:lstStyle/>
          <a:p>
            <a:fld id="{C8013EA4-D228-1D43-AA66-044541A2CE7C}" type="slidenum">
              <a:rPr lang="en-GB" smtClean="0"/>
              <a:t>‹#›</a:t>
            </a:fld>
            <a:endParaRPr lang="en-GB"/>
          </a:p>
        </p:txBody>
      </p:sp>
    </p:spTree>
    <p:extLst>
      <p:ext uri="{BB962C8B-B14F-4D97-AF65-F5344CB8AC3E}">
        <p14:creationId xmlns:p14="http://schemas.microsoft.com/office/powerpoint/2010/main" val="25013176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3CD83-8A36-F763-E066-A0F7A907567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B6881275-B289-9481-DAA6-D82569FC57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533BF3-C45B-F5AB-3BF9-68161662323C}"/>
              </a:ext>
            </a:extLst>
          </p:cNvPr>
          <p:cNvSpPr>
            <a:spLocks noGrp="1"/>
          </p:cNvSpPr>
          <p:nvPr>
            <p:ph type="dt" sz="half" idx="10"/>
          </p:nvPr>
        </p:nvSpPr>
        <p:spPr/>
        <p:txBody>
          <a:bodyPr/>
          <a:lstStyle/>
          <a:p>
            <a:fld id="{4FE33678-D7F4-5B40-86C3-B9B5D68085F5}" type="datetimeFigureOut">
              <a:rPr lang="en-GB" smtClean="0"/>
              <a:t>24/02/2025</a:t>
            </a:fld>
            <a:endParaRPr lang="en-GB"/>
          </a:p>
        </p:txBody>
      </p:sp>
      <p:sp>
        <p:nvSpPr>
          <p:cNvPr id="5" name="Footer Placeholder 4">
            <a:extLst>
              <a:ext uri="{FF2B5EF4-FFF2-40B4-BE49-F238E27FC236}">
                <a16:creationId xmlns:a16="http://schemas.microsoft.com/office/drawing/2014/main" id="{72A3A3CD-2C00-7441-2297-B4B14097F4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304A1-4CC4-9ECE-2B2C-E26DCAEBDCF6}"/>
              </a:ext>
            </a:extLst>
          </p:cNvPr>
          <p:cNvSpPr>
            <a:spLocks noGrp="1"/>
          </p:cNvSpPr>
          <p:nvPr>
            <p:ph type="sldNum" sz="quarter" idx="12"/>
          </p:nvPr>
        </p:nvSpPr>
        <p:spPr/>
        <p:txBody>
          <a:bodyPr/>
          <a:lstStyle/>
          <a:p>
            <a:fld id="{C8013EA4-D228-1D43-AA66-044541A2CE7C}" type="slidenum">
              <a:rPr lang="en-GB" smtClean="0"/>
              <a:t>‹#›</a:t>
            </a:fld>
            <a:endParaRPr lang="en-GB"/>
          </a:p>
        </p:txBody>
      </p:sp>
    </p:spTree>
    <p:extLst>
      <p:ext uri="{BB962C8B-B14F-4D97-AF65-F5344CB8AC3E}">
        <p14:creationId xmlns:p14="http://schemas.microsoft.com/office/powerpoint/2010/main" val="36440483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343C0-FFAA-2847-6746-E4850F8E4AD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8DB67AC-4D82-B7E2-4D50-65DFC38AF52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5607773F-E0BE-84D2-B24A-C542895DF12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FD28185E-83E0-EDA5-9B7F-D9037DB196B8}"/>
              </a:ext>
            </a:extLst>
          </p:cNvPr>
          <p:cNvSpPr>
            <a:spLocks noGrp="1"/>
          </p:cNvSpPr>
          <p:nvPr>
            <p:ph type="dt" sz="half" idx="10"/>
          </p:nvPr>
        </p:nvSpPr>
        <p:spPr/>
        <p:txBody>
          <a:bodyPr/>
          <a:lstStyle/>
          <a:p>
            <a:fld id="{4FE33678-D7F4-5B40-86C3-B9B5D68085F5}" type="datetimeFigureOut">
              <a:rPr lang="en-GB" smtClean="0"/>
              <a:t>24/02/2025</a:t>
            </a:fld>
            <a:endParaRPr lang="en-GB"/>
          </a:p>
        </p:txBody>
      </p:sp>
      <p:sp>
        <p:nvSpPr>
          <p:cNvPr id="6" name="Footer Placeholder 5">
            <a:extLst>
              <a:ext uri="{FF2B5EF4-FFF2-40B4-BE49-F238E27FC236}">
                <a16:creationId xmlns:a16="http://schemas.microsoft.com/office/drawing/2014/main" id="{1766D546-3224-AD58-D650-FB76E3F535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88332D-18AF-6A57-C7C9-7F2169060396}"/>
              </a:ext>
            </a:extLst>
          </p:cNvPr>
          <p:cNvSpPr>
            <a:spLocks noGrp="1"/>
          </p:cNvSpPr>
          <p:nvPr>
            <p:ph type="sldNum" sz="quarter" idx="12"/>
          </p:nvPr>
        </p:nvSpPr>
        <p:spPr/>
        <p:txBody>
          <a:bodyPr/>
          <a:lstStyle/>
          <a:p>
            <a:fld id="{C8013EA4-D228-1D43-AA66-044541A2CE7C}" type="slidenum">
              <a:rPr lang="en-GB" smtClean="0"/>
              <a:t>‹#›</a:t>
            </a:fld>
            <a:endParaRPr lang="en-GB"/>
          </a:p>
        </p:txBody>
      </p:sp>
    </p:spTree>
    <p:extLst>
      <p:ext uri="{BB962C8B-B14F-4D97-AF65-F5344CB8AC3E}">
        <p14:creationId xmlns:p14="http://schemas.microsoft.com/office/powerpoint/2010/main" val="2156554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26D8D-A234-8B2C-5C4A-9769E044144B}"/>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D428756A-7047-FA91-078D-AC4EB38F2B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140B9E3-ED08-E06B-5553-50CEACECF2A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ED8AEA5-CF5B-9AED-63C7-D27B4216D6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6D6DBE3-C85E-8CA6-1CD5-AB7D371C2F2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43FC840C-2D4C-959E-BD99-17CD5694A4FF}"/>
              </a:ext>
            </a:extLst>
          </p:cNvPr>
          <p:cNvSpPr>
            <a:spLocks noGrp="1"/>
          </p:cNvSpPr>
          <p:nvPr>
            <p:ph type="dt" sz="half" idx="10"/>
          </p:nvPr>
        </p:nvSpPr>
        <p:spPr/>
        <p:txBody>
          <a:bodyPr/>
          <a:lstStyle/>
          <a:p>
            <a:fld id="{4FE33678-D7F4-5B40-86C3-B9B5D68085F5}" type="datetimeFigureOut">
              <a:rPr lang="en-GB" smtClean="0"/>
              <a:t>24/02/2025</a:t>
            </a:fld>
            <a:endParaRPr lang="en-GB"/>
          </a:p>
        </p:txBody>
      </p:sp>
      <p:sp>
        <p:nvSpPr>
          <p:cNvPr id="8" name="Footer Placeholder 7">
            <a:extLst>
              <a:ext uri="{FF2B5EF4-FFF2-40B4-BE49-F238E27FC236}">
                <a16:creationId xmlns:a16="http://schemas.microsoft.com/office/drawing/2014/main" id="{455BB395-EE71-4C91-5A81-8454EF881A7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4205FB1-7085-1882-959D-12F60ED5F9A7}"/>
              </a:ext>
            </a:extLst>
          </p:cNvPr>
          <p:cNvSpPr>
            <a:spLocks noGrp="1"/>
          </p:cNvSpPr>
          <p:nvPr>
            <p:ph type="sldNum" sz="quarter" idx="12"/>
          </p:nvPr>
        </p:nvSpPr>
        <p:spPr/>
        <p:txBody>
          <a:bodyPr/>
          <a:lstStyle/>
          <a:p>
            <a:fld id="{C8013EA4-D228-1D43-AA66-044541A2CE7C}" type="slidenum">
              <a:rPr lang="en-GB" smtClean="0"/>
              <a:t>‹#›</a:t>
            </a:fld>
            <a:endParaRPr lang="en-GB"/>
          </a:p>
        </p:txBody>
      </p:sp>
    </p:spTree>
    <p:extLst>
      <p:ext uri="{BB962C8B-B14F-4D97-AF65-F5344CB8AC3E}">
        <p14:creationId xmlns:p14="http://schemas.microsoft.com/office/powerpoint/2010/main" val="40826026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841B8-5028-A3E1-7F0A-109E29A60D7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67CF3ED-DEE7-18D5-9ADE-081896411B63}"/>
              </a:ext>
            </a:extLst>
          </p:cNvPr>
          <p:cNvSpPr>
            <a:spLocks noGrp="1"/>
          </p:cNvSpPr>
          <p:nvPr>
            <p:ph type="dt" sz="half" idx="10"/>
          </p:nvPr>
        </p:nvSpPr>
        <p:spPr/>
        <p:txBody>
          <a:bodyPr/>
          <a:lstStyle/>
          <a:p>
            <a:fld id="{4FE33678-D7F4-5B40-86C3-B9B5D68085F5}" type="datetimeFigureOut">
              <a:rPr lang="en-GB" smtClean="0"/>
              <a:t>24/02/2025</a:t>
            </a:fld>
            <a:endParaRPr lang="en-GB"/>
          </a:p>
        </p:txBody>
      </p:sp>
      <p:sp>
        <p:nvSpPr>
          <p:cNvPr id="4" name="Footer Placeholder 3">
            <a:extLst>
              <a:ext uri="{FF2B5EF4-FFF2-40B4-BE49-F238E27FC236}">
                <a16:creationId xmlns:a16="http://schemas.microsoft.com/office/drawing/2014/main" id="{68B64771-8D4F-4EE8-67E3-01EE10DADE8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F79FBE9-A3BD-EFDA-520D-BD42E3376EF1}"/>
              </a:ext>
            </a:extLst>
          </p:cNvPr>
          <p:cNvSpPr>
            <a:spLocks noGrp="1"/>
          </p:cNvSpPr>
          <p:nvPr>
            <p:ph type="sldNum" sz="quarter" idx="12"/>
          </p:nvPr>
        </p:nvSpPr>
        <p:spPr/>
        <p:txBody>
          <a:bodyPr/>
          <a:lstStyle/>
          <a:p>
            <a:fld id="{C8013EA4-D228-1D43-AA66-044541A2CE7C}" type="slidenum">
              <a:rPr lang="en-GB" smtClean="0"/>
              <a:t>‹#›</a:t>
            </a:fld>
            <a:endParaRPr lang="en-GB"/>
          </a:p>
        </p:txBody>
      </p:sp>
    </p:spTree>
    <p:extLst>
      <p:ext uri="{BB962C8B-B14F-4D97-AF65-F5344CB8AC3E}">
        <p14:creationId xmlns:p14="http://schemas.microsoft.com/office/powerpoint/2010/main" val="9608557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DABA75-89B0-9A4A-2748-33764CE551EB}"/>
              </a:ext>
            </a:extLst>
          </p:cNvPr>
          <p:cNvSpPr>
            <a:spLocks noGrp="1"/>
          </p:cNvSpPr>
          <p:nvPr>
            <p:ph type="dt" sz="half" idx="10"/>
          </p:nvPr>
        </p:nvSpPr>
        <p:spPr/>
        <p:txBody>
          <a:bodyPr/>
          <a:lstStyle/>
          <a:p>
            <a:fld id="{4FE33678-D7F4-5B40-86C3-B9B5D68085F5}" type="datetimeFigureOut">
              <a:rPr lang="en-GB" smtClean="0"/>
              <a:t>24/02/2025</a:t>
            </a:fld>
            <a:endParaRPr lang="en-GB"/>
          </a:p>
        </p:txBody>
      </p:sp>
      <p:sp>
        <p:nvSpPr>
          <p:cNvPr id="3" name="Footer Placeholder 2">
            <a:extLst>
              <a:ext uri="{FF2B5EF4-FFF2-40B4-BE49-F238E27FC236}">
                <a16:creationId xmlns:a16="http://schemas.microsoft.com/office/drawing/2014/main" id="{EF0C0537-03E0-C349-BD2C-CFEC2F79C94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CB3D10B-6E79-6622-CBD6-9A9256A25054}"/>
              </a:ext>
            </a:extLst>
          </p:cNvPr>
          <p:cNvSpPr>
            <a:spLocks noGrp="1"/>
          </p:cNvSpPr>
          <p:nvPr>
            <p:ph type="sldNum" sz="quarter" idx="12"/>
          </p:nvPr>
        </p:nvSpPr>
        <p:spPr/>
        <p:txBody>
          <a:bodyPr/>
          <a:lstStyle/>
          <a:p>
            <a:fld id="{C8013EA4-D228-1D43-AA66-044541A2CE7C}" type="slidenum">
              <a:rPr lang="en-GB" smtClean="0"/>
              <a:t>‹#›</a:t>
            </a:fld>
            <a:endParaRPr lang="en-GB"/>
          </a:p>
        </p:txBody>
      </p:sp>
    </p:spTree>
    <p:extLst>
      <p:ext uri="{BB962C8B-B14F-4D97-AF65-F5344CB8AC3E}">
        <p14:creationId xmlns:p14="http://schemas.microsoft.com/office/powerpoint/2010/main" val="29619948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61D26-B92F-83FC-B6DA-4206D66C2B5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F9709C7-1F35-AF42-CC58-5E8D043261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881C0E2-8248-281F-6049-FBC6C269E9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355E737-D444-200E-D954-9EFE642144DE}"/>
              </a:ext>
            </a:extLst>
          </p:cNvPr>
          <p:cNvSpPr>
            <a:spLocks noGrp="1"/>
          </p:cNvSpPr>
          <p:nvPr>
            <p:ph type="dt" sz="half" idx="10"/>
          </p:nvPr>
        </p:nvSpPr>
        <p:spPr/>
        <p:txBody>
          <a:bodyPr/>
          <a:lstStyle/>
          <a:p>
            <a:fld id="{4FE33678-D7F4-5B40-86C3-B9B5D68085F5}" type="datetimeFigureOut">
              <a:rPr lang="en-GB" smtClean="0"/>
              <a:t>24/02/2025</a:t>
            </a:fld>
            <a:endParaRPr lang="en-GB"/>
          </a:p>
        </p:txBody>
      </p:sp>
      <p:sp>
        <p:nvSpPr>
          <p:cNvPr id="6" name="Footer Placeholder 5">
            <a:extLst>
              <a:ext uri="{FF2B5EF4-FFF2-40B4-BE49-F238E27FC236}">
                <a16:creationId xmlns:a16="http://schemas.microsoft.com/office/drawing/2014/main" id="{00E6235E-FC8D-6B00-49B1-47D1BB3C81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D558AD-9BDD-2503-C72E-A52690C0049B}"/>
              </a:ext>
            </a:extLst>
          </p:cNvPr>
          <p:cNvSpPr>
            <a:spLocks noGrp="1"/>
          </p:cNvSpPr>
          <p:nvPr>
            <p:ph type="sldNum" sz="quarter" idx="12"/>
          </p:nvPr>
        </p:nvSpPr>
        <p:spPr/>
        <p:txBody>
          <a:bodyPr/>
          <a:lstStyle/>
          <a:p>
            <a:fld id="{C8013EA4-D228-1D43-AA66-044541A2CE7C}" type="slidenum">
              <a:rPr lang="en-GB" smtClean="0"/>
              <a:t>‹#›</a:t>
            </a:fld>
            <a:endParaRPr lang="en-GB"/>
          </a:p>
        </p:txBody>
      </p:sp>
    </p:spTree>
    <p:extLst>
      <p:ext uri="{BB962C8B-B14F-4D97-AF65-F5344CB8AC3E}">
        <p14:creationId xmlns:p14="http://schemas.microsoft.com/office/powerpoint/2010/main" val="27508618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A7F16-252F-5DD5-EBAA-B5D50BBD95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F9550668-D011-A0A4-4CFA-75C98FB9ED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2A5593D-AAE6-9DD4-1932-C1CE0F2A0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C8BA5F9-8CCA-1560-2D9F-5001594A93F8}"/>
              </a:ext>
            </a:extLst>
          </p:cNvPr>
          <p:cNvSpPr>
            <a:spLocks noGrp="1"/>
          </p:cNvSpPr>
          <p:nvPr>
            <p:ph type="dt" sz="half" idx="10"/>
          </p:nvPr>
        </p:nvSpPr>
        <p:spPr/>
        <p:txBody>
          <a:bodyPr/>
          <a:lstStyle/>
          <a:p>
            <a:fld id="{4FE33678-D7F4-5B40-86C3-B9B5D68085F5}" type="datetimeFigureOut">
              <a:rPr lang="en-GB" smtClean="0"/>
              <a:t>24/02/2025</a:t>
            </a:fld>
            <a:endParaRPr lang="en-GB"/>
          </a:p>
        </p:txBody>
      </p:sp>
      <p:sp>
        <p:nvSpPr>
          <p:cNvPr id="6" name="Footer Placeholder 5">
            <a:extLst>
              <a:ext uri="{FF2B5EF4-FFF2-40B4-BE49-F238E27FC236}">
                <a16:creationId xmlns:a16="http://schemas.microsoft.com/office/drawing/2014/main" id="{B0EACA4B-F1E9-EF10-E0A4-703DD80C7E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B01456-0865-C80C-47FF-ACD0CDDA59DD}"/>
              </a:ext>
            </a:extLst>
          </p:cNvPr>
          <p:cNvSpPr>
            <a:spLocks noGrp="1"/>
          </p:cNvSpPr>
          <p:nvPr>
            <p:ph type="sldNum" sz="quarter" idx="12"/>
          </p:nvPr>
        </p:nvSpPr>
        <p:spPr/>
        <p:txBody>
          <a:bodyPr/>
          <a:lstStyle/>
          <a:p>
            <a:fld id="{C8013EA4-D228-1D43-AA66-044541A2CE7C}" type="slidenum">
              <a:rPr lang="en-GB" smtClean="0"/>
              <a:t>‹#›</a:t>
            </a:fld>
            <a:endParaRPr lang="en-GB"/>
          </a:p>
        </p:txBody>
      </p:sp>
    </p:spTree>
    <p:extLst>
      <p:ext uri="{BB962C8B-B14F-4D97-AF65-F5344CB8AC3E}">
        <p14:creationId xmlns:p14="http://schemas.microsoft.com/office/powerpoint/2010/main" val="2763689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C0842-2AC5-AE7D-8726-0829A6B64E4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FDACCA6-B673-7C45-8B51-1A334E074E0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ADC1C52-E7FC-A8AF-62FA-856B45361B92}"/>
              </a:ext>
            </a:extLst>
          </p:cNvPr>
          <p:cNvSpPr>
            <a:spLocks noGrp="1"/>
          </p:cNvSpPr>
          <p:nvPr>
            <p:ph type="dt" sz="half" idx="10"/>
          </p:nvPr>
        </p:nvSpPr>
        <p:spPr/>
        <p:txBody>
          <a:bodyPr/>
          <a:lstStyle/>
          <a:p>
            <a:fld id="{4FE33678-D7F4-5B40-86C3-B9B5D68085F5}" type="datetimeFigureOut">
              <a:rPr lang="en-GB" smtClean="0"/>
              <a:t>24/02/2025</a:t>
            </a:fld>
            <a:endParaRPr lang="en-GB"/>
          </a:p>
        </p:txBody>
      </p:sp>
      <p:sp>
        <p:nvSpPr>
          <p:cNvPr id="5" name="Footer Placeholder 4">
            <a:extLst>
              <a:ext uri="{FF2B5EF4-FFF2-40B4-BE49-F238E27FC236}">
                <a16:creationId xmlns:a16="http://schemas.microsoft.com/office/drawing/2014/main" id="{2B9342C6-6A35-2A1D-2C47-8BF6C0C026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CDC90D-1C79-4652-CA0F-D6C2CBE257E3}"/>
              </a:ext>
            </a:extLst>
          </p:cNvPr>
          <p:cNvSpPr>
            <a:spLocks noGrp="1"/>
          </p:cNvSpPr>
          <p:nvPr>
            <p:ph type="sldNum" sz="quarter" idx="12"/>
          </p:nvPr>
        </p:nvSpPr>
        <p:spPr/>
        <p:txBody>
          <a:bodyPr/>
          <a:lstStyle/>
          <a:p>
            <a:fld id="{C8013EA4-D228-1D43-AA66-044541A2CE7C}" type="slidenum">
              <a:rPr lang="en-GB" smtClean="0"/>
              <a:t>‹#›</a:t>
            </a:fld>
            <a:endParaRPr lang="en-GB"/>
          </a:p>
        </p:txBody>
      </p:sp>
    </p:spTree>
    <p:extLst>
      <p:ext uri="{BB962C8B-B14F-4D97-AF65-F5344CB8AC3E}">
        <p14:creationId xmlns:p14="http://schemas.microsoft.com/office/powerpoint/2010/main" val="2381146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4132F4-127F-7718-31D4-11F97C8FF1C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C3C99CC-BF73-653F-1C54-3BB5E08BEFE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D6DF1C0-0050-E7AD-7B60-11DF25C96FA2}"/>
              </a:ext>
            </a:extLst>
          </p:cNvPr>
          <p:cNvSpPr>
            <a:spLocks noGrp="1"/>
          </p:cNvSpPr>
          <p:nvPr>
            <p:ph type="dt" sz="half" idx="10"/>
          </p:nvPr>
        </p:nvSpPr>
        <p:spPr/>
        <p:txBody>
          <a:bodyPr/>
          <a:lstStyle/>
          <a:p>
            <a:fld id="{4FE33678-D7F4-5B40-86C3-B9B5D68085F5}" type="datetimeFigureOut">
              <a:rPr lang="en-GB" smtClean="0"/>
              <a:t>24/02/2025</a:t>
            </a:fld>
            <a:endParaRPr lang="en-GB"/>
          </a:p>
        </p:txBody>
      </p:sp>
      <p:sp>
        <p:nvSpPr>
          <p:cNvPr id="5" name="Footer Placeholder 4">
            <a:extLst>
              <a:ext uri="{FF2B5EF4-FFF2-40B4-BE49-F238E27FC236}">
                <a16:creationId xmlns:a16="http://schemas.microsoft.com/office/drawing/2014/main" id="{D620FD19-5295-767E-A1E4-A4E7281B48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C97416-6BF5-A13F-C389-82BC8C1B34E1}"/>
              </a:ext>
            </a:extLst>
          </p:cNvPr>
          <p:cNvSpPr>
            <a:spLocks noGrp="1"/>
          </p:cNvSpPr>
          <p:nvPr>
            <p:ph type="sldNum" sz="quarter" idx="12"/>
          </p:nvPr>
        </p:nvSpPr>
        <p:spPr/>
        <p:txBody>
          <a:bodyPr/>
          <a:lstStyle/>
          <a:p>
            <a:fld id="{C8013EA4-D228-1D43-AA66-044541A2CE7C}" type="slidenum">
              <a:rPr lang="en-GB" smtClean="0"/>
              <a:t>‹#›</a:t>
            </a:fld>
            <a:endParaRPr lang="en-GB"/>
          </a:p>
        </p:txBody>
      </p:sp>
    </p:spTree>
    <p:extLst>
      <p:ext uri="{BB962C8B-B14F-4D97-AF65-F5344CB8AC3E}">
        <p14:creationId xmlns:p14="http://schemas.microsoft.com/office/powerpoint/2010/main" val="4139808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9EC995-22F9-6844-A10F-3113ED1F20BA}" type="datetimeFigureOut">
              <a:rPr lang="en-US" smtClean="0"/>
              <a:pPr/>
              <a:t>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7162B2-E0D1-FE47-A51E-D009C8D052A2}" type="slidenum">
              <a:rPr lang="en-US" smtClean="0"/>
              <a:pPr/>
              <a:t>‹#›</a:t>
            </a:fld>
            <a:endParaRPr lang="en-US" dirty="0"/>
          </a:p>
        </p:txBody>
      </p:sp>
    </p:spTree>
    <p:extLst>
      <p:ext uri="{BB962C8B-B14F-4D97-AF65-F5344CB8AC3E}">
        <p14:creationId xmlns:p14="http://schemas.microsoft.com/office/powerpoint/2010/main" val="13576677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9EC995-22F9-6844-A10F-3113ED1F20BA}" type="datetimeFigureOut">
              <a:rPr lang="en-US" smtClean="0"/>
              <a:pPr/>
              <a:t>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7162B2-E0D1-FE47-A51E-D009C8D052A2}" type="slidenum">
              <a:rPr lang="en-US" smtClean="0"/>
              <a:pPr/>
              <a:t>‹#›</a:t>
            </a:fld>
            <a:endParaRPr lang="en-US" dirty="0"/>
          </a:p>
        </p:txBody>
      </p:sp>
    </p:spTree>
    <p:extLst>
      <p:ext uri="{BB962C8B-B14F-4D97-AF65-F5344CB8AC3E}">
        <p14:creationId xmlns:p14="http://schemas.microsoft.com/office/powerpoint/2010/main" val="13087131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9EC995-22F9-6844-A10F-3113ED1F20BA}" type="datetimeFigureOut">
              <a:rPr lang="en-US" smtClean="0"/>
              <a:pPr/>
              <a:t>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7162B2-E0D1-FE47-A51E-D009C8D052A2}" type="slidenum">
              <a:rPr lang="en-US" smtClean="0"/>
              <a:pPr/>
              <a:t>‹#›</a:t>
            </a:fld>
            <a:endParaRPr lang="en-US" dirty="0"/>
          </a:p>
        </p:txBody>
      </p:sp>
    </p:spTree>
    <p:extLst>
      <p:ext uri="{BB962C8B-B14F-4D97-AF65-F5344CB8AC3E}">
        <p14:creationId xmlns:p14="http://schemas.microsoft.com/office/powerpoint/2010/main" val="10138952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9EC995-22F9-6844-A10F-3113ED1F20BA}" type="datetimeFigureOut">
              <a:rPr lang="en-US" smtClean="0"/>
              <a:pPr/>
              <a:t>2/24/2025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7162B2-E0D1-FE47-A51E-D009C8D052A2}" type="slidenum">
              <a:rPr lang="en-US" smtClean="0"/>
              <a:pPr/>
              <a:t>‹#›</a:t>
            </a:fld>
            <a:endParaRPr lang="en-US" dirty="0"/>
          </a:p>
        </p:txBody>
      </p:sp>
    </p:spTree>
    <p:extLst>
      <p:ext uri="{BB962C8B-B14F-4D97-AF65-F5344CB8AC3E}">
        <p14:creationId xmlns:p14="http://schemas.microsoft.com/office/powerpoint/2010/main" val="2549967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9EC995-22F9-6844-A10F-3113ED1F20BA}" type="datetimeFigureOut">
              <a:rPr lang="en-US" smtClean="0"/>
              <a:pPr/>
              <a:t>2/24/2025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7162B2-E0D1-FE47-A51E-D009C8D052A2}" type="slidenum">
              <a:rPr lang="en-US" smtClean="0"/>
              <a:pPr/>
              <a:t>‹#›</a:t>
            </a:fld>
            <a:endParaRPr lang="en-US" dirty="0"/>
          </a:p>
        </p:txBody>
      </p:sp>
    </p:spTree>
    <p:extLst>
      <p:ext uri="{BB962C8B-B14F-4D97-AF65-F5344CB8AC3E}">
        <p14:creationId xmlns:p14="http://schemas.microsoft.com/office/powerpoint/2010/main" val="14999468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9EC995-22F9-6844-A10F-3113ED1F20BA}" type="datetimeFigureOut">
              <a:rPr lang="en-US" smtClean="0"/>
              <a:pPr/>
              <a:t>2/24/2025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7162B2-E0D1-FE47-A51E-D009C8D052A2}" type="slidenum">
              <a:rPr lang="en-US" smtClean="0"/>
              <a:pPr/>
              <a:t>‹#›</a:t>
            </a:fld>
            <a:endParaRPr lang="en-US" dirty="0"/>
          </a:p>
        </p:txBody>
      </p:sp>
    </p:spTree>
    <p:extLst>
      <p:ext uri="{BB962C8B-B14F-4D97-AF65-F5344CB8AC3E}">
        <p14:creationId xmlns:p14="http://schemas.microsoft.com/office/powerpoint/2010/main" val="2962430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9EC995-22F9-6844-A10F-3113ED1F20BA}" type="datetimeFigureOut">
              <a:rPr lang="en-US" smtClean="0"/>
              <a:pPr/>
              <a:t>2/24/2025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7162B2-E0D1-FE47-A51E-D009C8D052A2}" type="slidenum">
              <a:rPr lang="en-US" smtClean="0"/>
              <a:pPr/>
              <a:t>‹#›</a:t>
            </a:fld>
            <a:endParaRPr lang="en-US" dirty="0"/>
          </a:p>
        </p:txBody>
      </p:sp>
    </p:spTree>
    <p:extLst>
      <p:ext uri="{BB962C8B-B14F-4D97-AF65-F5344CB8AC3E}">
        <p14:creationId xmlns:p14="http://schemas.microsoft.com/office/powerpoint/2010/main" val="10897635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9EC995-22F9-6844-A10F-3113ED1F20BA}" type="datetimeFigureOut">
              <a:rPr lang="en-US" smtClean="0"/>
              <a:pPr/>
              <a:t>2/24/2025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7162B2-E0D1-FE47-A51E-D009C8D052A2}" type="slidenum">
              <a:rPr lang="en-US" smtClean="0"/>
              <a:pPr/>
              <a:t>‹#›</a:t>
            </a:fld>
            <a:endParaRPr lang="en-US" dirty="0"/>
          </a:p>
        </p:txBody>
      </p:sp>
    </p:spTree>
    <p:extLst>
      <p:ext uri="{BB962C8B-B14F-4D97-AF65-F5344CB8AC3E}">
        <p14:creationId xmlns:p14="http://schemas.microsoft.com/office/powerpoint/2010/main" val="19157625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9EC995-22F9-6844-A10F-3113ED1F20BA}" type="datetimeFigureOut">
              <a:rPr lang="en-US" smtClean="0"/>
              <a:pPr/>
              <a:t>2/24/2025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7162B2-E0D1-FE47-A51E-D009C8D052A2}" type="slidenum">
              <a:rPr lang="en-US" smtClean="0"/>
              <a:pPr/>
              <a:t>‹#›</a:t>
            </a:fld>
            <a:endParaRPr lang="en-US" dirty="0"/>
          </a:p>
        </p:txBody>
      </p:sp>
    </p:spTree>
    <p:extLst>
      <p:ext uri="{BB962C8B-B14F-4D97-AF65-F5344CB8AC3E}">
        <p14:creationId xmlns:p14="http://schemas.microsoft.com/office/powerpoint/2010/main" val="9991440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9EC995-22F9-6844-A10F-3113ED1F20BA}" type="datetimeFigureOut">
              <a:rPr lang="en-US" smtClean="0"/>
              <a:pPr/>
              <a:t>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7162B2-E0D1-FE47-A51E-D009C8D052A2}" type="slidenum">
              <a:rPr lang="en-US" smtClean="0"/>
              <a:pPr/>
              <a:t>‹#›</a:t>
            </a:fld>
            <a:endParaRPr lang="en-US" dirty="0"/>
          </a:p>
        </p:txBody>
      </p:sp>
    </p:spTree>
    <p:extLst>
      <p:ext uri="{BB962C8B-B14F-4D97-AF65-F5344CB8AC3E}">
        <p14:creationId xmlns:p14="http://schemas.microsoft.com/office/powerpoint/2010/main" val="1440219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9EC995-22F9-6844-A10F-3113ED1F20BA}" type="datetimeFigureOut">
              <a:rPr lang="en-US" smtClean="0"/>
              <a:pPr/>
              <a:t>2/24/2025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7162B2-E0D1-FE47-A51E-D009C8D052A2}" type="slidenum">
              <a:rPr lang="en-US" smtClean="0"/>
              <a:pPr/>
              <a:t>‹#›</a:t>
            </a:fld>
            <a:endParaRPr lang="en-US" dirty="0"/>
          </a:p>
        </p:txBody>
      </p:sp>
    </p:spTree>
    <p:extLst>
      <p:ext uri="{BB962C8B-B14F-4D97-AF65-F5344CB8AC3E}">
        <p14:creationId xmlns:p14="http://schemas.microsoft.com/office/powerpoint/2010/main" val="14757914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8215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Year 1 1A / Year 2 1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CC8AD3FF-A46B-32A3-3D90-E4D865E301F7}"/>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41307397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Year 2 1A / Year 1 1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06C4E4B9-3686-83DB-C311-82A3D3BA75B8}"/>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17366314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Year 3 1A / Year 4 1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4AAA5ABC-F5C9-0887-1EF5-9CDB7037E3BA}"/>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35944202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Year 4 1A / Year 5 1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2C20C896-A608-BDCE-50BC-99DFDF28BB51}"/>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35393708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Year 5 1A / Year 6 1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09F4056C-D6AC-F6B7-B41B-5BF006A776ED}"/>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16368573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Year 6 1A / Year 3 1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4BB48077-3DDD-8D55-C763-B910E29007FC}"/>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993679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Year 1 2A / Year 2 2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8A4838F8-D52B-CDE1-805A-E0A3775FD21E}"/>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5358329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Year 2 2A / Year 3 2B">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86B2CF3D-5148-A215-5C33-3DC30CFAF4B9}"/>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3323257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theme" Target="../theme/theme10.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5" Type="http://schemas.openxmlformats.org/officeDocument/2006/relationships/slideLayout" Target="../slideLayouts/slideLayout133.xml"/><Relationship Id="rId4"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41.xml"/><Relationship Id="rId7"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10.jpe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6.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2/24/2025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860" r:id="rId1"/>
    <p:sldLayoutId id="2147483662" r:id="rId2"/>
    <p:sldLayoutId id="2147483861" r:id="rId3"/>
    <p:sldLayoutId id="2147483664" r:id="rId4"/>
    <p:sldLayoutId id="2147483665" r:id="rId5"/>
    <p:sldLayoutId id="2147483864" r:id="rId6"/>
    <p:sldLayoutId id="2147483667" r:id="rId7"/>
    <p:sldLayoutId id="2147483668" r:id="rId8"/>
    <p:sldLayoutId id="2147483862" r:id="rId9"/>
    <p:sldLayoutId id="2147483863" r:id="rId10"/>
    <p:sldLayoutId id="2147483865" r:id="rId11"/>
    <p:sldLayoutId id="2147483791"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858" r:id="rId23"/>
    <p:sldLayoutId id="2147484328"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9662B5A-84DC-4604-D0F9-54F0E00BF123}"/>
              </a:ext>
            </a:extLst>
          </p:cNvPr>
          <p:cNvSpPr>
            <a:spLocks noGrp="1"/>
          </p:cNvSpPr>
          <p:nvPr>
            <p:ph type="title"/>
          </p:nvPr>
        </p:nvSpPr>
        <p:spPr bwMode="auto">
          <a:xfrm>
            <a:off x="654051" y="695325"/>
            <a:ext cx="10883900"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B72CAE9-F162-6DCA-F5CD-392E946F5967}"/>
              </a:ext>
            </a:extLst>
          </p:cNvPr>
          <p:cNvSpPr>
            <a:spLocks noGrp="1"/>
          </p:cNvSpPr>
          <p:nvPr>
            <p:ph type="body" idx="1"/>
          </p:nvPr>
        </p:nvSpPr>
        <p:spPr bwMode="auto">
          <a:xfrm>
            <a:off x="654051" y="1957388"/>
            <a:ext cx="10883900"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 id="2147484291" r:id="rId12"/>
    <p:sldLayoutId id="2147484292" r:id="rId13"/>
    <p:sldLayoutId id="2147484293" r:id="rId14"/>
    <p:sldLayoutId id="2147484294" r:id="rId15"/>
    <p:sldLayoutId id="2147484295" r:id="rId16"/>
    <p:sldLayoutId id="2147484296" r:id="rId17"/>
    <p:sldLayoutId id="2147484297" r:id="rId18"/>
    <p:sldLayoutId id="2147484298" r:id="rId19"/>
    <p:sldLayoutId id="2147484299" r:id="rId20"/>
    <p:sldLayoutId id="2147484300" r:id="rId21"/>
    <p:sldLayoutId id="2147484301" r:id="rId22"/>
    <p:sldLayoutId id="2147484302" r:id="rId23"/>
    <p:sldLayoutId id="2147484303" r:id="rId24"/>
    <p:sldLayoutId id="2147484304" r:id="rId25"/>
    <p:sldLayoutId id="2147484305" r:id="rId26"/>
    <p:sldLayoutId id="2147484306" r:id="rId27"/>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FD620B-B5AD-0549-8764-541F63A334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57DA06-B44C-7A45-89C8-5A2F30C1B5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46C3F44-ACE8-5E46-9339-ADE0A1417B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FD82BE-9C25-534C-ACBD-D8CC9B8C6EAA}" type="datetimeFigureOut">
              <a:rPr lang="en-US" smtClean="0"/>
              <a:t>2/24/2025</a:t>
            </a:fld>
            <a:endParaRPr lang="en-US"/>
          </a:p>
        </p:txBody>
      </p:sp>
      <p:sp>
        <p:nvSpPr>
          <p:cNvPr id="5" name="Footer Placeholder 4">
            <a:extLst>
              <a:ext uri="{FF2B5EF4-FFF2-40B4-BE49-F238E27FC236}">
                <a16:creationId xmlns:a16="http://schemas.microsoft.com/office/drawing/2014/main" id="{C8EC57F9-F64F-7344-A3B9-C78C755B72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1497E6-8A21-5A47-A689-B591090F4A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BE49F-3909-2646-AF26-A35A099907A1}" type="slidenum">
              <a:rPr lang="en-US" smtClean="0"/>
              <a:t>‹#›</a:t>
            </a:fld>
            <a:endParaRPr lang="en-US"/>
          </a:p>
        </p:txBody>
      </p:sp>
    </p:spTree>
    <p:extLst>
      <p:ext uri="{BB962C8B-B14F-4D97-AF65-F5344CB8AC3E}">
        <p14:creationId xmlns:p14="http://schemas.microsoft.com/office/powerpoint/2010/main" val="275902927"/>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0"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name="simple-light-2">
    <p:bg>
      <p:bgPr>
        <a:solidFill>
          <a:srgbClr val="1155CC">
            <a:alpha val="5590"/>
          </a:srgbClr>
        </a:solidFill>
        <a:effectLst/>
      </p:bgPr>
    </p:bg>
    <p:spTree>
      <p:nvGrpSpPr>
        <p:cNvPr id="1" name="Shape 5"/>
        <p:cNvGrpSpPr/>
        <p:nvPr/>
      </p:nvGrpSpPr>
      <p:grpSpPr>
        <a:xfrm>
          <a:off x="0" y="0"/>
          <a:ext cx="0" cy="0"/>
          <a:chOff x="0" y="0"/>
          <a:chExt cx="0" cy="0"/>
        </a:xfrm>
      </p:grpSpPr>
      <p:sp>
        <p:nvSpPr>
          <p:cNvPr id="6" name="Google Shape;6;p1"/>
          <p:cNvSpPr/>
          <p:nvPr/>
        </p:nvSpPr>
        <p:spPr>
          <a:xfrm>
            <a:off x="0" y="3633"/>
            <a:ext cx="12192000" cy="4092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 name="Google Shape;7;p1"/>
          <p:cNvSpPr txBox="1">
            <a:spLocks noGrp="1"/>
          </p:cNvSpPr>
          <p:nvPr>
            <p:ph type="title"/>
          </p:nvPr>
        </p:nvSpPr>
        <p:spPr>
          <a:xfrm>
            <a:off x="414533" y="414533"/>
            <a:ext cx="11362000" cy="942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414533" y="1356967"/>
            <a:ext cx="11362000" cy="5080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Quicksand"/>
              <a:buChar char="●"/>
              <a:defRPr sz="1800">
                <a:solidFill>
                  <a:schemeClr val="dk1"/>
                </a:solidFill>
                <a:latin typeface="Quicksand"/>
                <a:ea typeface="Quicksand"/>
                <a:cs typeface="Quicksand"/>
                <a:sym typeface="Quicksand"/>
              </a:defRPr>
            </a:lvl1pPr>
            <a:lvl2pPr marL="914400" lvl="1"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15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
        <p:nvSpPr>
          <p:cNvPr id="9" name="Google Shape;9;p1"/>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ctr" anchorCtr="0">
            <a:noAutofit/>
          </a:bodyPr>
          <a:lstStyle>
            <a:lvl1pPr lvl="0" algn="ctr" rtl="0">
              <a:buNone/>
              <a:defRPr sz="1067">
                <a:solidFill>
                  <a:srgbClr val="494985"/>
                </a:solidFill>
                <a:latin typeface="Quicksand Light"/>
                <a:ea typeface="Quicksand Light"/>
                <a:cs typeface="Quicksand Light"/>
                <a:sym typeface="Quicksand Light"/>
              </a:defRPr>
            </a:lvl1pPr>
            <a:lvl2pPr lvl="1" algn="ctr" rtl="0">
              <a:buNone/>
              <a:defRPr sz="1067">
                <a:solidFill>
                  <a:srgbClr val="494985"/>
                </a:solidFill>
                <a:latin typeface="Quicksand Light"/>
                <a:ea typeface="Quicksand Light"/>
                <a:cs typeface="Quicksand Light"/>
                <a:sym typeface="Quicksand Light"/>
              </a:defRPr>
            </a:lvl2pPr>
            <a:lvl3pPr lvl="2" algn="ctr" rtl="0">
              <a:buNone/>
              <a:defRPr sz="1067">
                <a:solidFill>
                  <a:srgbClr val="494985"/>
                </a:solidFill>
                <a:latin typeface="Quicksand Light"/>
                <a:ea typeface="Quicksand Light"/>
                <a:cs typeface="Quicksand Light"/>
                <a:sym typeface="Quicksand Light"/>
              </a:defRPr>
            </a:lvl3pPr>
            <a:lvl4pPr lvl="3" algn="ctr" rtl="0">
              <a:buNone/>
              <a:defRPr sz="1067">
                <a:solidFill>
                  <a:srgbClr val="494985"/>
                </a:solidFill>
                <a:latin typeface="Quicksand Light"/>
                <a:ea typeface="Quicksand Light"/>
                <a:cs typeface="Quicksand Light"/>
                <a:sym typeface="Quicksand Light"/>
              </a:defRPr>
            </a:lvl4pPr>
            <a:lvl5pPr lvl="4" algn="ctr" rtl="0">
              <a:buNone/>
              <a:defRPr sz="1067">
                <a:solidFill>
                  <a:srgbClr val="494985"/>
                </a:solidFill>
                <a:latin typeface="Quicksand Light"/>
                <a:ea typeface="Quicksand Light"/>
                <a:cs typeface="Quicksand Light"/>
                <a:sym typeface="Quicksand Light"/>
              </a:defRPr>
            </a:lvl5pPr>
            <a:lvl6pPr lvl="5" algn="ctr" rtl="0">
              <a:buNone/>
              <a:defRPr sz="1067">
                <a:solidFill>
                  <a:srgbClr val="494985"/>
                </a:solidFill>
                <a:latin typeface="Quicksand Light"/>
                <a:ea typeface="Quicksand Light"/>
                <a:cs typeface="Quicksand Light"/>
                <a:sym typeface="Quicksand Light"/>
              </a:defRPr>
            </a:lvl6pPr>
            <a:lvl7pPr lvl="6" algn="ctr" rtl="0">
              <a:buNone/>
              <a:defRPr sz="1067">
                <a:solidFill>
                  <a:srgbClr val="494985"/>
                </a:solidFill>
                <a:latin typeface="Quicksand Light"/>
                <a:ea typeface="Quicksand Light"/>
                <a:cs typeface="Quicksand Light"/>
                <a:sym typeface="Quicksand Light"/>
              </a:defRPr>
            </a:lvl7pPr>
            <a:lvl8pPr lvl="7" algn="ctr" rtl="0">
              <a:buNone/>
              <a:defRPr sz="1067">
                <a:solidFill>
                  <a:srgbClr val="494985"/>
                </a:solidFill>
                <a:latin typeface="Quicksand Light"/>
                <a:ea typeface="Quicksand Light"/>
                <a:cs typeface="Quicksand Light"/>
                <a:sym typeface="Quicksand Light"/>
              </a:defRPr>
            </a:lvl8pPr>
            <a:lvl9pPr lvl="8" algn="ctr" rtl="0">
              <a:buNone/>
              <a:defRPr sz="1067">
                <a:solidFill>
                  <a:srgbClr val="494985"/>
                </a:solidFill>
                <a:latin typeface="Quicksand Light"/>
                <a:ea typeface="Quicksand Light"/>
                <a:cs typeface="Quicksand Light"/>
                <a:sym typeface="Quicksand Light"/>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61" userDrawn="1">
          <p15:clr>
            <a:srgbClr val="EA4335"/>
          </p15:clr>
        </p15:guide>
        <p15:guide id="2" orient="horz" pos="261" userDrawn="1">
          <p15:clr>
            <a:srgbClr val="EA4335"/>
          </p15:clr>
        </p15:guide>
        <p15:guide id="3" orient="horz" pos="855" userDrawn="1">
          <p15:clr>
            <a:srgbClr val="EA4335"/>
          </p15:clr>
        </p15:guide>
        <p15:guide id="4" pos="3701" userDrawn="1">
          <p15:clr>
            <a:srgbClr val="EA4335"/>
          </p15:clr>
        </p15:guide>
        <p15:guide id="5" orient="horz" pos="1083" userDrawn="1">
          <p15:clr>
            <a:srgbClr val="EA4335"/>
          </p15:clr>
        </p15:guide>
        <p15:guide id="6" pos="3979" userDrawn="1">
          <p15:clr>
            <a:srgbClr val="EA4335"/>
          </p15:clr>
        </p15:guide>
        <p15:guide id="7" pos="7419" userDrawn="1">
          <p15:clr>
            <a:srgbClr val="EA4335"/>
          </p15:clr>
        </p15:guide>
        <p15:guide id="8" orient="horz" pos="3456" userDrawn="1">
          <p15:clr>
            <a:srgbClr val="EA4335"/>
          </p15:clr>
        </p15:guide>
        <p15:guide id="9" pos="3264" userDrawn="1">
          <p15:clr>
            <a:srgbClr val="EA4335"/>
          </p15:clr>
        </p15:guide>
        <p15:guide id="10" pos="4416" userDrawn="1">
          <p15:clr>
            <a:srgbClr val="EA4335"/>
          </p15:clr>
        </p15:guide>
        <p15:guide id="11" orient="horz" pos="4055" userDrawn="1">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1155CC">
            <a:alpha val="5490"/>
          </a:srgbClr>
        </a:solidFill>
        <a:effectLst/>
      </p:bgPr>
    </p:bg>
    <p:spTree>
      <p:nvGrpSpPr>
        <p:cNvPr id="1" name="Shape 5"/>
        <p:cNvGrpSpPr/>
        <p:nvPr/>
      </p:nvGrpSpPr>
      <p:grpSpPr>
        <a:xfrm>
          <a:off x="0" y="0"/>
          <a:ext cx="0" cy="0"/>
          <a:chOff x="0" y="0"/>
          <a:chExt cx="0" cy="0"/>
        </a:xfrm>
      </p:grpSpPr>
      <p:sp>
        <p:nvSpPr>
          <p:cNvPr id="6" name="Google Shape;6;p1"/>
          <p:cNvSpPr/>
          <p:nvPr/>
        </p:nvSpPr>
        <p:spPr>
          <a:xfrm>
            <a:off x="0" y="3633"/>
            <a:ext cx="12192000" cy="4092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 name="Google Shape;7;p1"/>
          <p:cNvSpPr txBox="1">
            <a:spLocks noGrp="1"/>
          </p:cNvSpPr>
          <p:nvPr>
            <p:ph type="title"/>
          </p:nvPr>
        </p:nvSpPr>
        <p:spPr>
          <a:xfrm>
            <a:off x="414533" y="414533"/>
            <a:ext cx="11362000" cy="9424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2800"/>
              <a:buFont typeface="Quicksand"/>
              <a:buNone/>
              <a:defRPr sz="2800" b="1" i="0" u="none" strike="noStrike" cap="none">
                <a:solidFill>
                  <a:schemeClr val="dk1"/>
                </a:solidFill>
                <a:latin typeface="Quicksand"/>
                <a:ea typeface="Quicksand"/>
                <a:cs typeface="Quicksand"/>
                <a:sym typeface="Quicksan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body" idx="1"/>
          </p:nvPr>
        </p:nvSpPr>
        <p:spPr>
          <a:xfrm>
            <a:off x="414533" y="1356967"/>
            <a:ext cx="11362000" cy="5080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1"/>
              </a:buClr>
              <a:buSzPts val="1800"/>
              <a:buFont typeface="Quicksand"/>
              <a:buChar char="●"/>
              <a:defRPr sz="1800" b="0" i="0" u="none" strike="noStrike" cap="none">
                <a:solidFill>
                  <a:schemeClr val="dk1"/>
                </a:solidFill>
                <a:latin typeface="Quicksand"/>
                <a:ea typeface="Quicksand"/>
                <a:cs typeface="Quicksand"/>
                <a:sym typeface="Quicksand"/>
              </a:defRPr>
            </a:lvl1pPr>
            <a:lvl2pPr marL="914400" marR="0" lvl="1" indent="-317500" algn="l" rtl="0">
              <a:lnSpc>
                <a:spcPct val="115000"/>
              </a:lnSpc>
              <a:spcBef>
                <a:spcPts val="1600"/>
              </a:spcBef>
              <a:spcAft>
                <a:spcPts val="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2pPr>
            <a:lvl3pPr marL="1371600" marR="0" lvl="2" indent="-317500" algn="l" rtl="0">
              <a:lnSpc>
                <a:spcPct val="115000"/>
              </a:lnSpc>
              <a:spcBef>
                <a:spcPts val="1600"/>
              </a:spcBef>
              <a:spcAft>
                <a:spcPts val="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3pPr>
            <a:lvl4pPr marL="1828800" marR="0" lvl="3" indent="-317500" algn="l" rtl="0">
              <a:lnSpc>
                <a:spcPct val="115000"/>
              </a:lnSpc>
              <a:spcBef>
                <a:spcPts val="1600"/>
              </a:spcBef>
              <a:spcAft>
                <a:spcPts val="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4pPr>
            <a:lvl5pPr marL="2286000" marR="0" lvl="4" indent="-317500" algn="l" rtl="0">
              <a:lnSpc>
                <a:spcPct val="115000"/>
              </a:lnSpc>
              <a:spcBef>
                <a:spcPts val="1600"/>
              </a:spcBef>
              <a:spcAft>
                <a:spcPts val="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5pPr>
            <a:lvl6pPr marL="2743200" marR="0" lvl="5" indent="-317500" algn="l" rtl="0">
              <a:lnSpc>
                <a:spcPct val="115000"/>
              </a:lnSpc>
              <a:spcBef>
                <a:spcPts val="1600"/>
              </a:spcBef>
              <a:spcAft>
                <a:spcPts val="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6pPr>
            <a:lvl7pPr marL="3200400" marR="0" lvl="6" indent="-317500" algn="l" rtl="0">
              <a:lnSpc>
                <a:spcPct val="115000"/>
              </a:lnSpc>
              <a:spcBef>
                <a:spcPts val="1600"/>
              </a:spcBef>
              <a:spcAft>
                <a:spcPts val="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7pPr>
            <a:lvl8pPr marL="3657600" marR="0" lvl="7" indent="-317500" algn="l" rtl="0">
              <a:lnSpc>
                <a:spcPct val="115000"/>
              </a:lnSpc>
              <a:spcBef>
                <a:spcPts val="1600"/>
              </a:spcBef>
              <a:spcAft>
                <a:spcPts val="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8pPr>
            <a:lvl9pPr marL="4114800" marR="0" lvl="8" indent="-317500" algn="l" rtl="0">
              <a:lnSpc>
                <a:spcPct val="115000"/>
              </a:lnSpc>
              <a:spcBef>
                <a:spcPts val="1600"/>
              </a:spcBef>
              <a:spcAft>
                <a:spcPts val="1600"/>
              </a:spcAft>
              <a:buClr>
                <a:schemeClr val="dk1"/>
              </a:buClr>
              <a:buSzPts val="1400"/>
              <a:buFont typeface="Quicksand"/>
              <a:buChar char="■"/>
              <a:defRPr sz="1400" b="0" i="0" u="none" strike="noStrike" cap="none">
                <a:solidFill>
                  <a:schemeClr val="dk1"/>
                </a:solidFill>
                <a:latin typeface="Quicksand"/>
                <a:ea typeface="Quicksand"/>
                <a:cs typeface="Quicksand"/>
                <a:sym typeface="Quicksand"/>
              </a:defRPr>
            </a:lvl9pPr>
          </a:lstStyle>
          <a:p>
            <a:endParaRPr/>
          </a:p>
        </p:txBody>
      </p:sp>
      <p:sp>
        <p:nvSpPr>
          <p:cNvPr id="9" name="Google Shape;9;p1"/>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1pPr>
            <a:lvl2pPr marL="0" marR="0" lvl="1" indent="0" algn="ctr" rtl="0">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2pPr>
            <a:lvl3pPr marL="0" marR="0" lvl="2" indent="0" algn="ctr" rtl="0">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3pPr>
            <a:lvl4pPr marL="0" marR="0" lvl="3" indent="0" algn="ctr" rtl="0">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4pPr>
            <a:lvl5pPr marL="0" marR="0" lvl="4" indent="0" algn="ctr" rtl="0">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5pPr>
            <a:lvl6pPr marL="0" marR="0" lvl="5" indent="0" algn="ctr" rtl="0">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6pPr>
            <a:lvl7pPr marL="0" marR="0" lvl="6" indent="0" algn="ctr" rtl="0">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7pPr>
            <a:lvl8pPr marL="0" marR="0" lvl="7" indent="0" algn="ctr" rtl="0">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8pPr>
            <a:lvl9pPr marL="0" marR="0" lvl="8" indent="0" algn="ctr" rtl="0">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61" userDrawn="1">
          <p15:clr>
            <a:srgbClr val="EA4335"/>
          </p15:clr>
        </p15:guide>
        <p15:guide id="2" orient="horz" pos="261" userDrawn="1">
          <p15:clr>
            <a:srgbClr val="EA4335"/>
          </p15:clr>
        </p15:guide>
        <p15:guide id="3" orient="horz" pos="855" userDrawn="1">
          <p15:clr>
            <a:srgbClr val="EA4335"/>
          </p15:clr>
        </p15:guide>
        <p15:guide id="4" pos="3701" userDrawn="1">
          <p15:clr>
            <a:srgbClr val="EA4335"/>
          </p15:clr>
        </p15:guide>
        <p15:guide id="5" orient="horz" pos="1083" userDrawn="1">
          <p15:clr>
            <a:srgbClr val="EA4335"/>
          </p15:clr>
        </p15:guide>
        <p15:guide id="6" pos="3979" userDrawn="1">
          <p15:clr>
            <a:srgbClr val="EA4335"/>
          </p15:clr>
        </p15:guide>
        <p15:guide id="7" pos="7419" userDrawn="1">
          <p15:clr>
            <a:srgbClr val="EA4335"/>
          </p15:clr>
        </p15:guide>
        <p15:guide id="8" orient="horz" pos="3456" userDrawn="1">
          <p15:clr>
            <a:srgbClr val="EA4335"/>
          </p15:clr>
        </p15:guide>
        <p15:guide id="9" pos="3264" userDrawn="1">
          <p15:clr>
            <a:srgbClr val="EA4335"/>
          </p15:clr>
        </p15:guide>
        <p15:guide id="10" pos="4416" userDrawn="1">
          <p15:clr>
            <a:srgbClr val="EA4335"/>
          </p15:clr>
        </p15:guide>
        <p15:guide id="11" orient="horz" pos="4055" userDrawn="1">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2994" y="695325"/>
            <a:ext cx="10886013"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p>
        </p:txBody>
      </p:sp>
      <p:sp>
        <p:nvSpPr>
          <p:cNvPr id="3" name="Text Placeholder 2"/>
          <p:cNvSpPr>
            <a:spLocks noGrp="1"/>
          </p:cNvSpPr>
          <p:nvPr>
            <p:ph type="body" idx="1"/>
          </p:nvPr>
        </p:nvSpPr>
        <p:spPr>
          <a:xfrm>
            <a:off x="652994" y="1957387"/>
            <a:ext cx="10886013"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F09C1CA3-9326-4BB7-B1F8-9D9A2EC7757A}"/>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868" r:id="rId1"/>
    <p:sldLayoutId id="2147483870" r:id="rId2"/>
    <p:sldLayoutId id="2147483876" r:id="rId3"/>
    <p:sldLayoutId id="2147483877" r:id="rId4"/>
    <p:sldLayoutId id="2147483873" r:id="rId5"/>
    <p:sldLayoutId id="2147483878" r:id="rId6"/>
    <p:sldLayoutId id="214748387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4DA84BD-15D5-6D71-D329-58B5ECC3718C}"/>
              </a:ext>
            </a:extLst>
          </p:cNvPr>
          <p:cNvSpPr>
            <a:spLocks noGrp="1"/>
          </p:cNvSpPr>
          <p:nvPr>
            <p:ph type="title"/>
          </p:nvPr>
        </p:nvSpPr>
        <p:spPr bwMode="auto">
          <a:xfrm>
            <a:off x="654051" y="695325"/>
            <a:ext cx="10883900"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06B9E7-36DF-A5E3-DA42-6D905B7B88B5}"/>
              </a:ext>
            </a:extLst>
          </p:cNvPr>
          <p:cNvSpPr>
            <a:spLocks noGrp="1"/>
          </p:cNvSpPr>
          <p:nvPr>
            <p:ph type="body" idx="1"/>
          </p:nvPr>
        </p:nvSpPr>
        <p:spPr bwMode="auto">
          <a:xfrm>
            <a:off x="654051" y="1957388"/>
            <a:ext cx="10883900"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1" r:id="rId4"/>
    <p:sldLayoutId id="2147483852" r:id="rId5"/>
    <p:sldLayoutId id="2147483856" r:id="rId6"/>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24/02/2025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869" r:id="rId2"/>
    <p:sldLayoutId id="2147483663" r:id="rId3"/>
    <p:sldLayoutId id="2147483871" r:id="rId4"/>
    <p:sldLayoutId id="2147483872" r:id="rId5"/>
    <p:sldLayoutId id="2147483666" r:id="rId6"/>
    <p:sldLayoutId id="2147483874" r:id="rId7"/>
    <p:sldLayoutId id="2147483875"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61453E8-4358-D4F4-7258-AEE6FA86DABF}"/>
              </a:ext>
            </a:extLst>
          </p:cNvPr>
          <p:cNvSpPr>
            <a:spLocks noGrp="1" noChangeArrowheads="1"/>
          </p:cNvSpPr>
          <p:nvPr>
            <p:ph type="title"/>
          </p:nvPr>
        </p:nvSpPr>
        <p:spPr bwMode="auto">
          <a:xfrm>
            <a:off x="654051" y="695325"/>
            <a:ext cx="10883900"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29092B0-2DA6-CA1E-EB0F-CBF8EC421695}"/>
              </a:ext>
            </a:extLst>
          </p:cNvPr>
          <p:cNvSpPr>
            <a:spLocks noGrp="1" noChangeArrowheads="1"/>
          </p:cNvSpPr>
          <p:nvPr>
            <p:ph type="body" idx="1"/>
          </p:nvPr>
        </p:nvSpPr>
        <p:spPr bwMode="auto">
          <a:xfrm>
            <a:off x="654051" y="1957388"/>
            <a:ext cx="10883900"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rgbClr val="1155CC">
            <a:alpha val="5590"/>
          </a:srgbClr>
        </a:solidFill>
        <a:effectLst/>
      </p:bgPr>
    </p:bg>
    <p:spTree>
      <p:nvGrpSpPr>
        <p:cNvPr id="1" name="Shape 5"/>
        <p:cNvGrpSpPr/>
        <p:nvPr/>
      </p:nvGrpSpPr>
      <p:grpSpPr>
        <a:xfrm>
          <a:off x="0" y="0"/>
          <a:ext cx="0" cy="0"/>
          <a:chOff x="0" y="0"/>
          <a:chExt cx="0" cy="0"/>
        </a:xfrm>
      </p:grpSpPr>
      <p:sp>
        <p:nvSpPr>
          <p:cNvPr id="6" name="Google Shape;6;p1"/>
          <p:cNvSpPr/>
          <p:nvPr/>
        </p:nvSpPr>
        <p:spPr>
          <a:xfrm>
            <a:off x="0" y="3633"/>
            <a:ext cx="12192000" cy="409200"/>
          </a:xfrm>
          <a:prstGeom prst="rect">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7" name="Google Shape;7;p1"/>
          <p:cNvSpPr txBox="1">
            <a:spLocks noGrp="1"/>
          </p:cNvSpPr>
          <p:nvPr>
            <p:ph type="title"/>
          </p:nvPr>
        </p:nvSpPr>
        <p:spPr>
          <a:xfrm>
            <a:off x="414533" y="414533"/>
            <a:ext cx="11362000" cy="9424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Quicksand"/>
              <a:buNone/>
              <a:defRPr sz="2800" b="1">
                <a:solidFill>
                  <a:schemeClr val="dk1"/>
                </a:solidFill>
                <a:latin typeface="Quicksand"/>
                <a:ea typeface="Quicksand"/>
                <a:cs typeface="Quicksand"/>
                <a:sym typeface="Quicks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414533" y="1356967"/>
            <a:ext cx="11362000" cy="5080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Quicksand"/>
              <a:buChar char="●"/>
              <a:defRPr sz="1800">
                <a:solidFill>
                  <a:schemeClr val="dk1"/>
                </a:solidFill>
                <a:latin typeface="Quicksand"/>
                <a:ea typeface="Quicksand"/>
                <a:cs typeface="Quicksand"/>
                <a:sym typeface="Quicksand"/>
              </a:defRPr>
            </a:lvl1pPr>
            <a:lvl2pPr marL="914400" lvl="1"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15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
        <p:nvSpPr>
          <p:cNvPr id="9" name="Google Shape;9;p1"/>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ctr" anchorCtr="0">
            <a:noAutofit/>
          </a:bodyPr>
          <a:lstStyle>
            <a:lvl1pPr lvl="0" algn="ctr" rtl="0">
              <a:buNone/>
              <a:defRPr sz="1067">
                <a:solidFill>
                  <a:srgbClr val="494985"/>
                </a:solidFill>
                <a:latin typeface="Quicksand"/>
                <a:ea typeface="Quicksand"/>
                <a:cs typeface="Quicksand"/>
                <a:sym typeface="Quicksand"/>
              </a:defRPr>
            </a:lvl1pPr>
            <a:lvl2pPr lvl="1" algn="ctr" rtl="0">
              <a:buNone/>
              <a:defRPr sz="1067">
                <a:solidFill>
                  <a:srgbClr val="494985"/>
                </a:solidFill>
                <a:latin typeface="Quicksand"/>
                <a:ea typeface="Quicksand"/>
                <a:cs typeface="Quicksand"/>
                <a:sym typeface="Quicksand"/>
              </a:defRPr>
            </a:lvl2pPr>
            <a:lvl3pPr lvl="2" algn="ctr" rtl="0">
              <a:buNone/>
              <a:defRPr sz="1067">
                <a:solidFill>
                  <a:srgbClr val="494985"/>
                </a:solidFill>
                <a:latin typeface="Quicksand"/>
                <a:ea typeface="Quicksand"/>
                <a:cs typeface="Quicksand"/>
                <a:sym typeface="Quicksand"/>
              </a:defRPr>
            </a:lvl3pPr>
            <a:lvl4pPr lvl="3" algn="ctr" rtl="0">
              <a:buNone/>
              <a:defRPr sz="1067">
                <a:solidFill>
                  <a:srgbClr val="494985"/>
                </a:solidFill>
                <a:latin typeface="Quicksand"/>
                <a:ea typeface="Quicksand"/>
                <a:cs typeface="Quicksand"/>
                <a:sym typeface="Quicksand"/>
              </a:defRPr>
            </a:lvl4pPr>
            <a:lvl5pPr lvl="4" algn="ctr" rtl="0">
              <a:buNone/>
              <a:defRPr sz="1067">
                <a:solidFill>
                  <a:srgbClr val="494985"/>
                </a:solidFill>
                <a:latin typeface="Quicksand"/>
                <a:ea typeface="Quicksand"/>
                <a:cs typeface="Quicksand"/>
                <a:sym typeface="Quicksand"/>
              </a:defRPr>
            </a:lvl5pPr>
            <a:lvl6pPr lvl="5" algn="ctr" rtl="0">
              <a:buNone/>
              <a:defRPr sz="1067">
                <a:solidFill>
                  <a:srgbClr val="494985"/>
                </a:solidFill>
                <a:latin typeface="Quicksand"/>
                <a:ea typeface="Quicksand"/>
                <a:cs typeface="Quicksand"/>
                <a:sym typeface="Quicksand"/>
              </a:defRPr>
            </a:lvl6pPr>
            <a:lvl7pPr lvl="6" algn="ctr" rtl="0">
              <a:buNone/>
              <a:defRPr sz="1067">
                <a:solidFill>
                  <a:srgbClr val="494985"/>
                </a:solidFill>
                <a:latin typeface="Quicksand"/>
                <a:ea typeface="Quicksand"/>
                <a:cs typeface="Quicksand"/>
                <a:sym typeface="Quicksand"/>
              </a:defRPr>
            </a:lvl7pPr>
            <a:lvl8pPr lvl="7" algn="ctr" rtl="0">
              <a:buNone/>
              <a:defRPr sz="1067">
                <a:solidFill>
                  <a:srgbClr val="494985"/>
                </a:solidFill>
                <a:latin typeface="Quicksand"/>
                <a:ea typeface="Quicksand"/>
                <a:cs typeface="Quicksand"/>
                <a:sym typeface="Quicksand"/>
              </a:defRPr>
            </a:lvl8pPr>
            <a:lvl9pPr lvl="8" algn="ctr"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61" userDrawn="1">
          <p15:clr>
            <a:srgbClr val="EA4335"/>
          </p15:clr>
        </p15:guide>
        <p15:guide id="2" orient="horz" pos="261" userDrawn="1">
          <p15:clr>
            <a:srgbClr val="EA4335"/>
          </p15:clr>
        </p15:guide>
        <p15:guide id="3" orient="horz" pos="855" userDrawn="1">
          <p15:clr>
            <a:srgbClr val="EA4335"/>
          </p15:clr>
        </p15:guide>
        <p15:guide id="4" pos="3701" userDrawn="1">
          <p15:clr>
            <a:srgbClr val="EA4335"/>
          </p15:clr>
        </p15:guide>
        <p15:guide id="5" orient="horz" pos="1083" userDrawn="1">
          <p15:clr>
            <a:srgbClr val="EA4335"/>
          </p15:clr>
        </p15:guide>
        <p15:guide id="6" pos="3979" userDrawn="1">
          <p15:clr>
            <a:srgbClr val="EA4335"/>
          </p15:clr>
        </p15:guide>
        <p15:guide id="7" pos="7419" userDrawn="1">
          <p15:clr>
            <a:srgbClr val="EA4335"/>
          </p15:clr>
        </p15:guide>
        <p15:guide id="8" orient="horz" pos="3456" userDrawn="1">
          <p15:clr>
            <a:srgbClr val="EA4335"/>
          </p15:clr>
        </p15:guide>
        <p15:guide id="9" pos="3264" userDrawn="1">
          <p15:clr>
            <a:srgbClr val="EA4335"/>
          </p15:clr>
        </p15:guide>
        <p15:guide id="10" pos="4416" userDrawn="1">
          <p15:clr>
            <a:srgbClr val="EA4335"/>
          </p15:clr>
        </p15:guide>
        <p15:guide id="11" orient="horz" pos="4055" userDrawn="1">
          <p15:clr>
            <a:srgbClr val="EA4335"/>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89C024-1D54-E77E-845B-F8E364303E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9D4DA5CD-38E9-C987-50A4-D9CC9E357C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E448901-8590-EDF8-417A-483D61E320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E33678-D7F4-5B40-86C3-B9B5D68085F5}" type="datetimeFigureOut">
              <a:rPr lang="en-GB" smtClean="0"/>
              <a:t>24/02/2025</a:t>
            </a:fld>
            <a:endParaRPr lang="en-GB"/>
          </a:p>
        </p:txBody>
      </p:sp>
      <p:sp>
        <p:nvSpPr>
          <p:cNvPr id="5" name="Footer Placeholder 4">
            <a:extLst>
              <a:ext uri="{FF2B5EF4-FFF2-40B4-BE49-F238E27FC236}">
                <a16:creationId xmlns:a16="http://schemas.microsoft.com/office/drawing/2014/main" id="{CE42E131-4405-4E27-19CB-C761FCEA33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F025EFA-1ED3-1D44-7071-47A93E1553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013EA4-D228-1D43-AA66-044541A2CE7C}" type="slidenum">
              <a:rPr lang="en-GB" smtClean="0"/>
              <a:t>‹#›</a:t>
            </a:fld>
            <a:endParaRPr lang="en-GB"/>
          </a:p>
        </p:txBody>
      </p:sp>
    </p:spTree>
    <p:extLst>
      <p:ext uri="{BB962C8B-B14F-4D97-AF65-F5344CB8AC3E}">
        <p14:creationId xmlns:p14="http://schemas.microsoft.com/office/powerpoint/2010/main" val="1127553052"/>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EC995-22F9-6844-A10F-3113ED1F20BA}" type="datetimeFigureOut">
              <a:rPr lang="en-US" smtClean="0"/>
              <a:pPr/>
              <a:t>2/24/2025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162B2-E0D1-FE47-A51E-D009C8D052A2}" type="slidenum">
              <a:rPr lang="en-US" smtClean="0"/>
              <a:pPr/>
              <a:t>‹#›</a:t>
            </a:fld>
            <a:endParaRPr lang="en-US" dirty="0"/>
          </a:p>
        </p:txBody>
      </p:sp>
    </p:spTree>
    <p:extLst>
      <p:ext uri="{BB962C8B-B14F-4D97-AF65-F5344CB8AC3E}">
        <p14:creationId xmlns:p14="http://schemas.microsoft.com/office/powerpoint/2010/main" val="78150186"/>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81.xml"/><Relationship Id="rId5" Type="http://schemas.openxmlformats.org/officeDocument/2006/relationships/image" Target="../media/image34.png"/><Relationship Id="rId4" Type="http://schemas.openxmlformats.org/officeDocument/2006/relationships/image" Target="../media/image30.jpg"/></Relationships>
</file>

<file path=ppt/slides/_rels/slide10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0.xml"/><Relationship Id="rId1" Type="http://schemas.openxmlformats.org/officeDocument/2006/relationships/slideLayout" Target="../slideLayouts/slideLayout134.xml"/><Relationship Id="rId4" Type="http://schemas.openxmlformats.org/officeDocument/2006/relationships/image" Target="../media/image11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0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6.xml"/></Relationships>
</file>

<file path=ppt/slides/_rels/slide10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6.xml"/></Relationships>
</file>

<file path=ppt/slides/_rels/slide10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6.xml"/></Relationships>
</file>

<file path=ppt/slides/_rels/slide10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6.xml"/></Relationships>
</file>

<file path=ppt/slides/_rels/slide10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6.xml"/></Relationships>
</file>

<file path=ppt/slides/_rels/slide10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6.xml"/></Relationships>
</file>

<file path=ppt/slides/_rels/slide10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6.xml"/></Relationships>
</file>

<file path=ppt/slides/_rels/slide10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81.xml"/><Relationship Id="rId5" Type="http://schemas.openxmlformats.org/officeDocument/2006/relationships/image" Target="../media/image35.png"/><Relationship Id="rId4" Type="http://schemas.openxmlformats.org/officeDocument/2006/relationships/image" Target="../media/image30.jpg"/></Relationships>
</file>

<file path=ppt/slides/_rels/slide11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hyperlink" Target="https://pe.getset4education.co.uk/lesson/ks2/tennis/1?years=1002"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81.xml"/><Relationship Id="rId5" Type="http://schemas.openxmlformats.org/officeDocument/2006/relationships/image" Target="../media/image36.pn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81.xml"/><Relationship Id="rId5" Type="http://schemas.openxmlformats.org/officeDocument/2006/relationships/image" Target="../media/image35.pn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81.xml"/><Relationship Id="rId5" Type="http://schemas.openxmlformats.org/officeDocument/2006/relationships/image" Target="../media/image36.pn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81.xml"/><Relationship Id="rId5" Type="http://schemas.openxmlformats.org/officeDocument/2006/relationships/image" Target="../media/image37.pn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81.xml"/><Relationship Id="rId5" Type="http://schemas.openxmlformats.org/officeDocument/2006/relationships/image" Target="../media/image38.pn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81.xml"/><Relationship Id="rId5" Type="http://schemas.openxmlformats.org/officeDocument/2006/relationships/image" Target="../media/image35.pn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81.xml"/><Relationship Id="rId5" Type="http://schemas.openxmlformats.org/officeDocument/2006/relationships/image" Target="../media/image36.pn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81.xml"/><Relationship Id="rId5" Type="http://schemas.openxmlformats.org/officeDocument/2006/relationships/image" Target="../media/image35.pn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81.xml"/><Relationship Id="rId5" Type="http://schemas.openxmlformats.org/officeDocument/2006/relationships/image" Target="../media/image36.pn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81.xml"/><Relationship Id="rId5" Type="http://schemas.openxmlformats.org/officeDocument/2006/relationships/image" Target="../media/image35.pn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81.xml"/><Relationship Id="rId5" Type="http://schemas.openxmlformats.org/officeDocument/2006/relationships/image" Target="../media/image36.png"/><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watch?v=JG8hRwH3JJM"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topmarks.co.uk/maths-games/daily10" TargetMode="External"/><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81.xml"/><Relationship Id="rId5" Type="http://schemas.openxmlformats.org/officeDocument/2006/relationships/image" Target="../media/image31.png"/><Relationship Id="rId4" Type="http://schemas.openxmlformats.org/officeDocument/2006/relationships/image" Target="../media/image30.jp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image" Target="../media/image29.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image" Target="../media/image29.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81.xml"/><Relationship Id="rId5" Type="http://schemas.openxmlformats.org/officeDocument/2006/relationships/image" Target="../media/image32.png"/><Relationship Id="rId4" Type="http://schemas.openxmlformats.org/officeDocument/2006/relationships/image" Target="../media/image30.jpg"/></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81.xml"/><Relationship Id="rId5" Type="http://schemas.openxmlformats.org/officeDocument/2006/relationships/image" Target="../media/image33.png"/><Relationship Id="rId4" Type="http://schemas.openxmlformats.org/officeDocument/2006/relationships/image" Target="../media/image30.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9.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99.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99.xm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5.png"/><Relationship Id="rId1" Type="http://schemas.openxmlformats.org/officeDocument/2006/relationships/slideLayout" Target="../slideLayouts/slideLayout99.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99.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99.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81.xml"/><Relationship Id="rId4" Type="http://schemas.openxmlformats.org/officeDocument/2006/relationships/image" Target="../media/image30.jpg"/></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81.xml"/><Relationship Id="rId5" Type="http://schemas.openxmlformats.org/officeDocument/2006/relationships/image" Target="../media/image60.png"/><Relationship Id="rId4" Type="http://schemas.openxmlformats.org/officeDocument/2006/relationships/image" Target="../media/image30.jpg"/></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g"/><Relationship Id="rId1" Type="http://schemas.openxmlformats.org/officeDocument/2006/relationships/slideLayout" Target="../slideLayouts/slideLayout81.xml"/><Relationship Id="rId4" Type="http://schemas.openxmlformats.org/officeDocument/2006/relationships/image" Target="../media/image60.png"/></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g"/><Relationship Id="rId1" Type="http://schemas.openxmlformats.org/officeDocument/2006/relationships/slideLayout" Target="../slideLayouts/slideLayout81.xml"/><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g"/><Relationship Id="rId1" Type="http://schemas.openxmlformats.org/officeDocument/2006/relationships/slideLayout" Target="../slideLayouts/slideLayout81.xml"/><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g"/><Relationship Id="rId1" Type="http://schemas.openxmlformats.org/officeDocument/2006/relationships/slideLayout" Target="../slideLayouts/slideLayout81.xml"/><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g"/><Relationship Id="rId1" Type="http://schemas.openxmlformats.org/officeDocument/2006/relationships/slideLayout" Target="../slideLayouts/slideLayout81.xml"/><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81.xml"/><Relationship Id="rId4" Type="http://schemas.openxmlformats.org/officeDocument/2006/relationships/image" Target="../media/image30.jpg"/></Relationships>
</file>

<file path=ppt/slides/_rels/slide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8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30.jp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81.xml"/><Relationship Id="rId4" Type="http://schemas.openxmlformats.org/officeDocument/2006/relationships/image" Target="../media/image30.jpg"/></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81.xml"/><Relationship Id="rId5" Type="http://schemas.openxmlformats.org/officeDocument/2006/relationships/image" Target="../media/image67.png"/><Relationship Id="rId4" Type="http://schemas.openxmlformats.org/officeDocument/2006/relationships/image" Target="../media/image30.jpg"/></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81.xml"/><Relationship Id="rId5" Type="http://schemas.openxmlformats.org/officeDocument/2006/relationships/image" Target="../media/image68.png"/><Relationship Id="rId4" Type="http://schemas.openxmlformats.org/officeDocument/2006/relationships/image" Target="../media/image30.jpg"/></Relationships>
</file>

<file path=ppt/slides/_rels/slide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81.xml"/><Relationship Id="rId5" Type="http://schemas.openxmlformats.org/officeDocument/2006/relationships/image" Target="../media/image68.png"/><Relationship Id="rId4" Type="http://schemas.openxmlformats.org/officeDocument/2006/relationships/image" Target="../media/image30.jpg"/></Relationships>
</file>

<file path=ppt/slides/_rels/slide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81.xml"/><Relationship Id="rId5" Type="http://schemas.openxmlformats.org/officeDocument/2006/relationships/image" Target="../media/image69.png"/><Relationship Id="rId4" Type="http://schemas.openxmlformats.org/officeDocument/2006/relationships/image" Target="../media/image30.jpg"/></Relationships>
</file>

<file path=ppt/slides/_rels/slide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81.xml"/><Relationship Id="rId5" Type="http://schemas.openxmlformats.org/officeDocument/2006/relationships/image" Target="../media/image69.png"/><Relationship Id="rId4" Type="http://schemas.openxmlformats.org/officeDocument/2006/relationships/image" Target="../media/image30.jpg"/></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s://primaryteacher.collinshub.co.uk/educator.html?s=qh2ZmR2XwgTM2QzXzFGcvlWd5RncldXc#course_library&amp;service=FederatedRhapsode&amp;service_name=Music%20Express&amp;content_type=package&amp;content_id=12512&amp;module_id=35630"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118.xml"/><Relationship Id="rId6" Type="http://schemas.openxmlformats.org/officeDocument/2006/relationships/image" Target="../media/image74.jpg"/><Relationship Id="rId5" Type="http://schemas.openxmlformats.org/officeDocument/2006/relationships/image" Target="../media/image73.png"/><Relationship Id="rId4" Type="http://schemas.openxmlformats.org/officeDocument/2006/relationships/image" Target="../media/image72.png"/></Relationships>
</file>

<file path=ppt/slides/_rels/slide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118.xml"/><Relationship Id="rId5" Type="http://schemas.openxmlformats.org/officeDocument/2006/relationships/image" Target="../media/image77.png"/><Relationship Id="rId4" Type="http://schemas.openxmlformats.org/officeDocument/2006/relationships/image" Target="../media/image76.png"/></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118.xml"/><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81.xml"/><Relationship Id="rId4" Type="http://schemas.openxmlformats.org/officeDocument/2006/relationships/image" Target="../media/image30.jpg"/></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3.xml"/><Relationship Id="rId1" Type="http://schemas.openxmlformats.org/officeDocument/2006/relationships/slideLayout" Target="../slideLayouts/slideLayout118.xm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png"/></Relationships>
</file>

<file path=ppt/slides/_rels/slide8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4.xml"/><Relationship Id="rId1" Type="http://schemas.openxmlformats.org/officeDocument/2006/relationships/slideLayout" Target="../slideLayouts/slideLayout118.xml"/><Relationship Id="rId5" Type="http://schemas.openxmlformats.org/officeDocument/2006/relationships/image" Target="../media/image85.png"/><Relationship Id="rId4" Type="http://schemas.openxmlformats.org/officeDocument/2006/relationships/image" Target="../media/image84.png"/></Relationships>
</file>

<file path=ppt/slides/_rels/slide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18.xml"/><Relationship Id="rId4" Type="http://schemas.openxmlformats.org/officeDocument/2006/relationships/image" Target="../media/image74.jpg"/></Relationships>
</file>

<file path=ppt/slides/_rels/slide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5.xml"/><Relationship Id="rId1" Type="http://schemas.openxmlformats.org/officeDocument/2006/relationships/slideLayout" Target="../slideLayouts/slideLayout118.xml"/><Relationship Id="rId5" Type="http://schemas.openxmlformats.org/officeDocument/2006/relationships/image" Target="../media/image86.jpg"/><Relationship Id="rId4" Type="http://schemas.openxmlformats.org/officeDocument/2006/relationships/image" Target="../media/image85.png"/></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118.xml"/><Relationship Id="rId4" Type="http://schemas.openxmlformats.org/officeDocument/2006/relationships/image" Target="../media/image88.jpeg"/></Relationships>
</file>

<file path=ppt/slides/_rels/slide8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7.xml"/><Relationship Id="rId1" Type="http://schemas.openxmlformats.org/officeDocument/2006/relationships/slideLayout" Target="../slideLayouts/slideLayout118.xml"/><Relationship Id="rId4" Type="http://schemas.openxmlformats.org/officeDocument/2006/relationships/image" Target="../media/image87.png"/></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118.xml"/><Relationship Id="rId4" Type="http://schemas.openxmlformats.org/officeDocument/2006/relationships/image" Target="../media/image85.png"/></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59.xml"/><Relationship Id="rId1" Type="http://schemas.openxmlformats.org/officeDocument/2006/relationships/slideLayout" Target="../slideLayouts/slideLayout118.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8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0.xml"/><Relationship Id="rId1" Type="http://schemas.openxmlformats.org/officeDocument/2006/relationships/slideLayout" Target="../slideLayouts/slideLayout118.xml"/><Relationship Id="rId5" Type="http://schemas.openxmlformats.org/officeDocument/2006/relationships/image" Target="../media/image96.png"/><Relationship Id="rId4" Type="http://schemas.openxmlformats.org/officeDocument/2006/relationships/image" Target="../media/image95.png"/></Relationships>
</file>

<file path=ppt/slides/_rels/slide8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118.xml"/><Relationship Id="rId4" Type="http://schemas.openxmlformats.org/officeDocument/2006/relationships/image" Target="../media/image9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81.xml"/><Relationship Id="rId4" Type="http://schemas.openxmlformats.org/officeDocument/2006/relationships/image" Target="../media/image30.jpg"/></Relationships>
</file>

<file path=ppt/slides/_rels/slide9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2.xml"/><Relationship Id="rId1" Type="http://schemas.openxmlformats.org/officeDocument/2006/relationships/slideLayout" Target="../slideLayouts/slideLayout118.xml"/><Relationship Id="rId4" Type="http://schemas.openxmlformats.org/officeDocument/2006/relationships/image" Target="../media/image95.png"/></Relationships>
</file>

<file path=ppt/slides/_rels/slide9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3.xml"/><Relationship Id="rId1" Type="http://schemas.openxmlformats.org/officeDocument/2006/relationships/slideLayout" Target="../slideLayouts/slideLayout118.xml"/><Relationship Id="rId4" Type="http://schemas.openxmlformats.org/officeDocument/2006/relationships/image" Target="../media/image9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4.xml"/><Relationship Id="rId1" Type="http://schemas.openxmlformats.org/officeDocument/2006/relationships/slideLayout" Target="../slideLayouts/slideLayout133.xml"/><Relationship Id="rId5" Type="http://schemas.openxmlformats.org/officeDocument/2006/relationships/image" Target="../media/image102.png"/><Relationship Id="rId4" Type="http://schemas.openxmlformats.org/officeDocument/2006/relationships/image" Target="../media/image101.png"/></Relationships>
</file>

<file path=ppt/slides/_rels/slide95.xml.rels><?xml version="1.0" encoding="UTF-8" standalone="yes"?>
<Relationships xmlns="http://schemas.openxmlformats.org/package/2006/relationships"><Relationship Id="rId3" Type="http://schemas.openxmlformats.org/officeDocument/2006/relationships/hyperlink" Target="https://scratch.mit.edu/projects/1027323083/" TargetMode="External"/><Relationship Id="rId2" Type="http://schemas.openxmlformats.org/officeDocument/2006/relationships/notesSlide" Target="../notesSlides/notesSlide65.xml"/><Relationship Id="rId1" Type="http://schemas.openxmlformats.org/officeDocument/2006/relationships/slideLayout" Target="../slideLayouts/slideLayout133.xml"/><Relationship Id="rId5" Type="http://schemas.openxmlformats.org/officeDocument/2006/relationships/image" Target="../media/image104.png"/><Relationship Id="rId4" Type="http://schemas.openxmlformats.org/officeDocument/2006/relationships/image" Target="../media/image103.png"/></Relationships>
</file>

<file path=ppt/slides/_rels/slide9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6.xml"/><Relationship Id="rId1" Type="http://schemas.openxmlformats.org/officeDocument/2006/relationships/slideLayout" Target="../slideLayouts/slideLayout13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4.xml"/></Relationships>
</file>

<file path=ppt/slides/_rels/slide9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68.xml"/><Relationship Id="rId1" Type="http://schemas.openxmlformats.org/officeDocument/2006/relationships/slideLayout" Target="../slideLayouts/slideLayout13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9768"/>
            <a:ext cx="9144000" cy="1655762"/>
          </a:xfrm>
        </p:spPr>
        <p:txBody>
          <a:bodyPr vert="horz" lIns="91440" tIns="45720" rIns="91440" bIns="45720" rtlCol="0" anchor="t">
            <a:normAutofit/>
          </a:bodyPr>
          <a:lstStyle/>
          <a:p>
            <a:pPr algn="l"/>
            <a:r>
              <a:rPr lang="en-US" sz="3200" u="sng" dirty="0"/>
              <a:t>Tuesday 25th February 2025</a:t>
            </a:r>
          </a:p>
          <a:p>
            <a:pPr algn="l"/>
            <a:r>
              <a:rPr lang="en-US" sz="3200" u="sng" dirty="0"/>
              <a:t>Morning challenge </a:t>
            </a:r>
          </a:p>
        </p:txBody>
      </p:sp>
      <p:pic>
        <p:nvPicPr>
          <p:cNvPr id="4" name="Picture 3" descr="A logo with text on it&#10;&#10;Description automatically generated">
            <a:extLst>
              <a:ext uri="{FF2B5EF4-FFF2-40B4-BE49-F238E27FC236}">
                <a16:creationId xmlns:a16="http://schemas.microsoft.com/office/drawing/2014/main" id="{37435507-9604-D52C-391C-6B02985816BA}"/>
              </a:ext>
            </a:extLst>
          </p:cNvPr>
          <p:cNvPicPr>
            <a:picLocks noChangeAspect="1"/>
          </p:cNvPicPr>
          <p:nvPr/>
        </p:nvPicPr>
        <p:blipFill>
          <a:blip r:embed="rId2"/>
          <a:stretch>
            <a:fillRect/>
          </a:stretch>
        </p:blipFill>
        <p:spPr>
          <a:xfrm>
            <a:off x="10197241" y="-5020"/>
            <a:ext cx="1999264" cy="1201112"/>
          </a:xfrm>
          <a:prstGeom prst="rect">
            <a:avLst/>
          </a:prstGeom>
        </p:spPr>
      </p:pic>
      <p:pic>
        <p:nvPicPr>
          <p:cNvPr id="2" name="Picture 1" descr="Trivia Quizzes - Free Daily Trivia Games – Big Daily Trivia">
            <a:extLst>
              <a:ext uri="{FF2B5EF4-FFF2-40B4-BE49-F238E27FC236}">
                <a16:creationId xmlns:a16="http://schemas.microsoft.com/office/drawing/2014/main" id="{4252809B-1041-EDDA-B817-649343B314AA}"/>
              </a:ext>
            </a:extLst>
          </p:cNvPr>
          <p:cNvPicPr>
            <a:picLocks noChangeAspect="1"/>
          </p:cNvPicPr>
          <p:nvPr/>
        </p:nvPicPr>
        <p:blipFill>
          <a:blip r:embed="rId3"/>
          <a:stretch>
            <a:fillRect/>
          </a:stretch>
        </p:blipFill>
        <p:spPr>
          <a:xfrm>
            <a:off x="8404581" y="-5378"/>
            <a:ext cx="1500727" cy="1085007"/>
          </a:xfrm>
          <a:prstGeom prst="rect">
            <a:avLst/>
          </a:prstGeom>
        </p:spPr>
      </p:pic>
      <p:sp>
        <p:nvSpPr>
          <p:cNvPr id="6" name="TextBox 5">
            <a:extLst>
              <a:ext uri="{FF2B5EF4-FFF2-40B4-BE49-F238E27FC236}">
                <a16:creationId xmlns:a16="http://schemas.microsoft.com/office/drawing/2014/main" id="{3AA77EB0-61A1-0092-E7BF-7B03D6657A18}"/>
              </a:ext>
            </a:extLst>
          </p:cNvPr>
          <p:cNvSpPr txBox="1"/>
          <p:nvPr/>
        </p:nvSpPr>
        <p:spPr>
          <a:xfrm>
            <a:off x="7424858" y="1178677"/>
            <a:ext cx="4765618"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ea typeface="+mn-lt"/>
                <a:cs typeface="+mn-lt"/>
              </a:rPr>
              <a:t>Predict</a:t>
            </a:r>
          </a:p>
          <a:p>
            <a:pPr marL="285750" indent="-285750">
              <a:buFont typeface="Arial"/>
              <a:buChar char="•"/>
            </a:pPr>
            <a:r>
              <a:rPr lang="en-GB" sz="2800" dirty="0">
                <a:ea typeface="+mn-lt"/>
                <a:cs typeface="+mn-lt"/>
              </a:rPr>
              <a:t>Where does the tunnel lead?</a:t>
            </a:r>
            <a:endParaRPr lang="en-GB" dirty="0">
              <a:ea typeface="+mn-lt"/>
              <a:cs typeface="+mn-lt"/>
            </a:endParaRPr>
          </a:p>
          <a:p>
            <a:pPr marL="285750" indent="-285750">
              <a:buFont typeface="Arial"/>
              <a:buChar char="•"/>
            </a:pPr>
            <a:r>
              <a:rPr lang="en-GB" sz="2800" dirty="0">
                <a:ea typeface="+mn-lt"/>
                <a:cs typeface="+mn-lt"/>
              </a:rPr>
              <a:t>What is the source of the light?</a:t>
            </a:r>
            <a:endParaRPr lang="en-GB" dirty="0">
              <a:ea typeface="+mn-lt"/>
              <a:cs typeface="+mn-lt"/>
            </a:endParaRPr>
          </a:p>
          <a:p>
            <a:pPr marL="285750" indent="-285750">
              <a:buFont typeface="Arial"/>
              <a:buChar char="•"/>
            </a:pPr>
            <a:r>
              <a:rPr lang="en-GB" sz="2800" dirty="0">
                <a:ea typeface="+mn-lt"/>
                <a:cs typeface="+mn-lt"/>
              </a:rPr>
              <a:t>Do you think the rabbit will go through?</a:t>
            </a:r>
            <a:endParaRPr lang="en-GB" dirty="0">
              <a:ea typeface="+mn-lt"/>
              <a:cs typeface="+mn-lt"/>
            </a:endParaRPr>
          </a:p>
          <a:p>
            <a:pPr marL="285750" indent="-285750">
              <a:buFont typeface="Arial"/>
              <a:buChar char="•"/>
            </a:pPr>
            <a:r>
              <a:rPr lang="en-GB" sz="2800" dirty="0">
                <a:ea typeface="+mn-lt"/>
                <a:cs typeface="+mn-lt"/>
              </a:rPr>
              <a:t>Has it been through before?</a:t>
            </a:r>
            <a:endParaRPr lang="en-GB" dirty="0">
              <a:ea typeface="+mn-lt"/>
              <a:cs typeface="+mn-lt"/>
            </a:endParaRPr>
          </a:p>
          <a:p>
            <a:pPr marL="285750" indent="-285750">
              <a:buFont typeface="Arial"/>
              <a:buChar char="•"/>
            </a:pPr>
            <a:r>
              <a:rPr lang="en-GB" sz="2800" dirty="0">
                <a:ea typeface="+mn-lt"/>
                <a:cs typeface="+mn-lt"/>
              </a:rPr>
              <a:t>How did it find out about the tunnel?</a:t>
            </a:r>
            <a:endParaRPr lang="en-GB" dirty="0">
              <a:ea typeface="+mn-lt"/>
              <a:cs typeface="+mn-lt"/>
            </a:endParaRPr>
          </a:p>
          <a:p>
            <a:pPr marL="285750" indent="-285750">
              <a:buFont typeface="Arial"/>
              <a:buChar char="•"/>
            </a:pPr>
            <a:r>
              <a:rPr lang="en-GB" sz="2800" dirty="0">
                <a:ea typeface="+mn-lt"/>
                <a:cs typeface="+mn-lt"/>
              </a:rPr>
              <a:t>Would you go through it?</a:t>
            </a:r>
            <a:endParaRPr lang="en-GB" dirty="0">
              <a:ea typeface="+mn-lt"/>
              <a:cs typeface="+mn-lt"/>
            </a:endParaRPr>
          </a:p>
          <a:p>
            <a:pPr marL="285750" indent="-285750">
              <a:buFont typeface="Arial"/>
              <a:buChar char="•"/>
            </a:pPr>
            <a:r>
              <a:rPr lang="en-GB" sz="2800" dirty="0">
                <a:ea typeface="+mn-lt"/>
                <a:cs typeface="+mn-lt"/>
              </a:rPr>
              <a:t>Write the start of the story.</a:t>
            </a:r>
            <a:endParaRPr lang="en-GB" dirty="0">
              <a:ea typeface="+mn-lt"/>
              <a:cs typeface="+mn-lt"/>
            </a:endParaRPr>
          </a:p>
          <a:p>
            <a:endParaRPr lang="en-GB" sz="2800" dirty="0">
              <a:ea typeface="+mn-lt"/>
              <a:cs typeface="+mn-lt"/>
            </a:endParaRPr>
          </a:p>
          <a:p>
            <a:endParaRPr lang="en-GB" sz="2800" dirty="0">
              <a:ea typeface="+mn-lt"/>
              <a:cs typeface="+mn-lt"/>
            </a:endParaRPr>
          </a:p>
        </p:txBody>
      </p:sp>
      <p:pic>
        <p:nvPicPr>
          <p:cNvPr id="7" name="Picture 6" descr="A rabbit sitting in grass looking at a bright light&#10;&#10;AI-generated content may be incorrect.">
            <a:extLst>
              <a:ext uri="{FF2B5EF4-FFF2-40B4-BE49-F238E27FC236}">
                <a16:creationId xmlns:a16="http://schemas.microsoft.com/office/drawing/2014/main" id="{D771F1E4-F4CE-FCA0-0AED-727AED388E62}"/>
              </a:ext>
            </a:extLst>
          </p:cNvPr>
          <p:cNvPicPr>
            <a:picLocks noChangeAspect="1"/>
          </p:cNvPicPr>
          <p:nvPr/>
        </p:nvPicPr>
        <p:blipFill>
          <a:blip r:embed="rId4"/>
          <a:stretch>
            <a:fillRect/>
          </a:stretch>
        </p:blipFill>
        <p:spPr>
          <a:xfrm>
            <a:off x="263014" y="1433052"/>
            <a:ext cx="7155425" cy="4741606"/>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1753384" y="347702"/>
            <a:ext cx="8619970" cy="1116565"/>
          </a:xfrm>
          <a:solidFill>
            <a:srgbClr val="FDFEDA"/>
          </a:solidFill>
          <a:ln>
            <a:solidFill>
              <a:schemeClr val="accent1"/>
            </a:solidFill>
          </a:ln>
        </p:spPr>
        <p:txBody>
          <a:bodyPr>
            <a:normAutofit/>
          </a:bodyPr>
          <a:lstStyle/>
          <a:p>
            <a:pPr algn="ctr"/>
            <a:r>
              <a:rPr lang="en-GB" altLang="en-US" sz="4000" b="1" dirty="0">
                <a:latin typeface="Calibri" panose="020F0502020204030204" pitchFamily="34" charset="0"/>
              </a:rPr>
              <a:t>End punctuation</a:t>
            </a:r>
            <a:endParaRPr lang="en-US" altLang="en-US" sz="4000" b="1" dirty="0"/>
          </a:p>
        </p:txBody>
      </p:sp>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8" name="AutoShape 8">
            <a:extLst>
              <a:ext uri="{FF2B5EF4-FFF2-40B4-BE49-F238E27FC236}">
                <a16:creationId xmlns:a16="http://schemas.microsoft.com/office/drawing/2014/main" id="{9EB6A2A7-D997-4D20-8AC6-D7CF72018109}"/>
              </a:ext>
            </a:extLst>
          </p:cNvPr>
          <p:cNvSpPr>
            <a:spLocks noChangeArrowheads="1"/>
          </p:cNvSpPr>
          <p:nvPr/>
        </p:nvSpPr>
        <p:spPr bwMode="auto">
          <a:xfrm>
            <a:off x="312274" y="1821088"/>
            <a:ext cx="11502190" cy="578882"/>
          </a:xfrm>
          <a:prstGeom prst="roundRect">
            <a:avLst>
              <a:gd name="adj" fmla="val 16667"/>
            </a:avLst>
          </a:prstGeom>
          <a:solidFill>
            <a:schemeClr val="accent5">
              <a:lumMod val="40000"/>
              <a:lumOff val="6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GB" altLang="en-US" sz="2800" dirty="0">
                <a:latin typeface="Calibri" panose="020F0502020204030204" pitchFamily="34" charset="0"/>
                <a:cs typeface="Calibri" panose="020F0502020204030204" pitchFamily="34" charset="0"/>
              </a:rPr>
              <a:t>Sentences can contain the same words but require different </a:t>
            </a:r>
            <a:r>
              <a:rPr lang="en-GB" altLang="en-US" sz="2800" b="1" dirty="0">
                <a:latin typeface="Calibri" panose="020F0502020204030204" pitchFamily="34" charset="0"/>
                <a:cs typeface="Calibri" panose="020F0502020204030204" pitchFamily="34" charset="0"/>
              </a:rPr>
              <a:t>end punctuation</a:t>
            </a:r>
            <a:r>
              <a:rPr lang="en-GB" altLang="en-US" sz="2800" dirty="0">
                <a:latin typeface="Calibri" panose="020F0502020204030204" pitchFamily="34" charset="0"/>
                <a:cs typeface="Calibri" panose="020F0502020204030204" pitchFamily="34" charset="0"/>
              </a:rPr>
              <a:t>.</a:t>
            </a:r>
          </a:p>
        </p:txBody>
      </p:sp>
      <p:sp>
        <p:nvSpPr>
          <p:cNvPr id="12" name="AutoShape 8">
            <a:extLst>
              <a:ext uri="{FF2B5EF4-FFF2-40B4-BE49-F238E27FC236}">
                <a16:creationId xmlns:a16="http://schemas.microsoft.com/office/drawing/2014/main" id="{9EB6A2A7-D997-4D20-8AC6-D7CF72018109}"/>
              </a:ext>
            </a:extLst>
          </p:cNvPr>
          <p:cNvSpPr>
            <a:spLocks noChangeArrowheads="1"/>
          </p:cNvSpPr>
          <p:nvPr/>
        </p:nvSpPr>
        <p:spPr bwMode="auto">
          <a:xfrm>
            <a:off x="3467530" y="2692070"/>
            <a:ext cx="4482766" cy="578882"/>
          </a:xfrm>
          <a:prstGeom prst="roundRect">
            <a:avLst>
              <a:gd name="adj" fmla="val 16667"/>
            </a:avLst>
          </a:prstGeom>
          <a:solidFill>
            <a:schemeClr val="accent2">
              <a:lumMod val="20000"/>
              <a:lumOff val="8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We can go to the park</a:t>
            </a:r>
            <a:r>
              <a:rPr lang="en-GB" altLang="en-US" sz="2800" b="1" dirty="0">
                <a:latin typeface="Calibri" panose="020F0502020204030204" pitchFamily="34" charset="0"/>
                <a:cs typeface="Calibri" panose="020F0502020204030204" pitchFamily="34" charset="0"/>
              </a:rPr>
              <a:t>.</a:t>
            </a:r>
            <a:endParaRPr lang="en-GB" altLang="en-US" sz="2800" b="1" i="1" dirty="0">
              <a:latin typeface="Calibri" panose="020F0502020204030204" pitchFamily="34" charset="0"/>
              <a:cs typeface="Calibri" panose="020F0502020204030204" pitchFamily="34" charset="0"/>
            </a:endParaRPr>
          </a:p>
        </p:txBody>
      </p:sp>
      <p:sp>
        <p:nvSpPr>
          <p:cNvPr id="13" name="AutoShape 8">
            <a:extLst>
              <a:ext uri="{FF2B5EF4-FFF2-40B4-BE49-F238E27FC236}">
                <a16:creationId xmlns:a16="http://schemas.microsoft.com/office/drawing/2014/main" id="{9EB6A2A7-D997-4D20-8AC6-D7CF72018109}"/>
              </a:ext>
            </a:extLst>
          </p:cNvPr>
          <p:cNvSpPr>
            <a:spLocks noChangeArrowheads="1"/>
          </p:cNvSpPr>
          <p:nvPr/>
        </p:nvSpPr>
        <p:spPr bwMode="auto">
          <a:xfrm>
            <a:off x="3467530" y="3423910"/>
            <a:ext cx="4482766" cy="578882"/>
          </a:xfrm>
          <a:prstGeom prst="roundRect">
            <a:avLst>
              <a:gd name="adj" fmla="val 16667"/>
            </a:avLst>
          </a:prstGeom>
          <a:solidFill>
            <a:schemeClr val="accent2">
              <a:lumMod val="20000"/>
              <a:lumOff val="8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Can we go to the park</a:t>
            </a:r>
            <a:r>
              <a:rPr lang="en-GB" altLang="en-US" sz="2800" b="1" dirty="0">
                <a:latin typeface="Calibri" panose="020F0502020204030204" pitchFamily="34" charset="0"/>
                <a:cs typeface="Calibri" panose="020F0502020204030204" pitchFamily="34" charset="0"/>
              </a:rPr>
              <a:t>?</a:t>
            </a:r>
            <a:endParaRPr lang="en-GB" altLang="en-US" sz="2800" b="1" i="1" dirty="0">
              <a:latin typeface="Calibri" panose="020F0502020204030204" pitchFamily="34" charset="0"/>
              <a:cs typeface="Calibri" panose="020F0502020204030204" pitchFamily="34" charset="0"/>
            </a:endParaRPr>
          </a:p>
        </p:txBody>
      </p:sp>
      <p:sp>
        <p:nvSpPr>
          <p:cNvPr id="18" name="Up Arrow 17"/>
          <p:cNvSpPr/>
          <p:nvPr/>
        </p:nvSpPr>
        <p:spPr>
          <a:xfrm rot="16200000">
            <a:off x="8130036" y="2583893"/>
            <a:ext cx="438539" cy="798020"/>
          </a:xfrm>
          <a:prstGeom prst="upArrow">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utoShape 8">
            <a:extLst>
              <a:ext uri="{FF2B5EF4-FFF2-40B4-BE49-F238E27FC236}">
                <a16:creationId xmlns:a16="http://schemas.microsoft.com/office/drawing/2014/main" id="{9EB6A2A7-D997-4D20-8AC6-D7CF72018109}"/>
              </a:ext>
            </a:extLst>
          </p:cNvPr>
          <p:cNvSpPr>
            <a:spLocks noChangeArrowheads="1"/>
          </p:cNvSpPr>
          <p:nvPr/>
        </p:nvSpPr>
        <p:spPr bwMode="auto">
          <a:xfrm>
            <a:off x="8748316" y="2692070"/>
            <a:ext cx="2530395" cy="578882"/>
          </a:xfrm>
          <a:prstGeom prst="roundRect">
            <a:avLst>
              <a:gd name="adj" fmla="val 16667"/>
            </a:avLst>
          </a:prstGeom>
          <a:solidFill>
            <a:schemeClr val="accent4">
              <a:lumMod val="40000"/>
              <a:lumOff val="6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Statement</a:t>
            </a:r>
            <a:endParaRPr lang="en-GB" altLang="en-US" sz="2800" i="1" dirty="0">
              <a:latin typeface="Calibri" panose="020F0502020204030204" pitchFamily="34" charset="0"/>
              <a:cs typeface="Calibri" panose="020F0502020204030204" pitchFamily="34" charset="0"/>
            </a:endParaRPr>
          </a:p>
        </p:txBody>
      </p:sp>
      <p:sp>
        <p:nvSpPr>
          <p:cNvPr id="20" name="Up Arrow 19"/>
          <p:cNvSpPr/>
          <p:nvPr/>
        </p:nvSpPr>
        <p:spPr>
          <a:xfrm rot="16200000">
            <a:off x="8130036" y="3332080"/>
            <a:ext cx="438539" cy="798020"/>
          </a:xfrm>
          <a:prstGeom prst="upArrow">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AutoShape 8">
            <a:extLst>
              <a:ext uri="{FF2B5EF4-FFF2-40B4-BE49-F238E27FC236}">
                <a16:creationId xmlns:a16="http://schemas.microsoft.com/office/drawing/2014/main" id="{9EB6A2A7-D997-4D20-8AC6-D7CF72018109}"/>
              </a:ext>
            </a:extLst>
          </p:cNvPr>
          <p:cNvSpPr>
            <a:spLocks noChangeArrowheads="1"/>
          </p:cNvSpPr>
          <p:nvPr/>
        </p:nvSpPr>
        <p:spPr bwMode="auto">
          <a:xfrm>
            <a:off x="8748316" y="3440257"/>
            <a:ext cx="2530395" cy="578882"/>
          </a:xfrm>
          <a:prstGeom prst="roundRect">
            <a:avLst>
              <a:gd name="adj" fmla="val 16667"/>
            </a:avLst>
          </a:prstGeom>
          <a:solidFill>
            <a:schemeClr val="accent4">
              <a:lumMod val="40000"/>
              <a:lumOff val="6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Question</a:t>
            </a:r>
            <a:endParaRPr lang="en-GB" altLang="en-US" sz="2800" i="1" dirty="0">
              <a:latin typeface="Calibri" panose="020F0502020204030204" pitchFamily="34" charset="0"/>
              <a:cs typeface="Calibri" panose="020F0502020204030204" pitchFamily="34" charset="0"/>
            </a:endParaRPr>
          </a:p>
        </p:txBody>
      </p:sp>
      <p:sp>
        <p:nvSpPr>
          <p:cNvPr id="25" name="AutoShape 8">
            <a:extLst>
              <a:ext uri="{FF2B5EF4-FFF2-40B4-BE49-F238E27FC236}">
                <a16:creationId xmlns:a16="http://schemas.microsoft.com/office/drawing/2014/main" id="{9EB6A2A7-D997-4D20-8AC6-D7CF72018109}"/>
              </a:ext>
            </a:extLst>
          </p:cNvPr>
          <p:cNvSpPr>
            <a:spLocks noChangeArrowheads="1"/>
          </p:cNvSpPr>
          <p:nvPr/>
        </p:nvSpPr>
        <p:spPr bwMode="auto">
          <a:xfrm>
            <a:off x="1280543" y="6129201"/>
            <a:ext cx="9565652" cy="544830"/>
          </a:xfrm>
          <a:prstGeom prst="roundRect">
            <a:avLst>
              <a:gd name="adj" fmla="val 16667"/>
            </a:avLst>
          </a:prstGeom>
          <a:solidFill>
            <a:schemeClr val="accent5">
              <a:lumMod val="40000"/>
              <a:lumOff val="6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GB" altLang="en-US" sz="2600" b="1" u="sng" dirty="0">
                <a:latin typeface="Calibri" panose="020F0502020204030204" pitchFamily="34" charset="0"/>
                <a:cs typeface="Calibri" panose="020F0502020204030204" pitchFamily="34" charset="0"/>
              </a:rPr>
              <a:t>Remember</a:t>
            </a:r>
            <a:r>
              <a:rPr lang="en-GB" altLang="en-US" sz="2600" b="1" dirty="0">
                <a:latin typeface="Calibri" panose="020F0502020204030204" pitchFamily="34" charset="0"/>
                <a:cs typeface="Calibri" panose="020F0502020204030204" pitchFamily="34" charset="0"/>
              </a:rPr>
              <a:t>:</a:t>
            </a:r>
            <a:r>
              <a:rPr lang="en-GB" altLang="en-US" sz="2600" dirty="0">
                <a:latin typeface="Calibri" panose="020F0502020204030204" pitchFamily="34" charset="0"/>
                <a:cs typeface="Calibri" panose="020F0502020204030204" pitchFamily="34" charset="0"/>
              </a:rPr>
              <a:t> a </a:t>
            </a:r>
            <a:r>
              <a:rPr lang="en-GB" altLang="en-US" sz="2600" u="sng" dirty="0">
                <a:latin typeface="Calibri" panose="020F0502020204030204" pitchFamily="34" charset="0"/>
                <a:cs typeface="Calibri" panose="020F0502020204030204" pitchFamily="34" charset="0"/>
              </a:rPr>
              <a:t>question</a:t>
            </a:r>
            <a:r>
              <a:rPr lang="en-GB" altLang="en-US" sz="2600" dirty="0">
                <a:latin typeface="Calibri" panose="020F0502020204030204" pitchFamily="34" charset="0"/>
                <a:cs typeface="Calibri" panose="020F0502020204030204" pitchFamily="34" charset="0"/>
              </a:rPr>
              <a:t> sentence must end with a </a:t>
            </a:r>
            <a:r>
              <a:rPr lang="en-GB" altLang="en-US" sz="2600" b="1" dirty="0">
                <a:latin typeface="Calibri" panose="020F0502020204030204" pitchFamily="34" charset="0"/>
                <a:cs typeface="Calibri" panose="020F0502020204030204" pitchFamily="34" charset="0"/>
              </a:rPr>
              <a:t>question mark</a:t>
            </a:r>
            <a:r>
              <a:rPr lang="en-GB" altLang="en-US" sz="2600" dirty="0">
                <a:latin typeface="Calibri" panose="020F0502020204030204" pitchFamily="34" charset="0"/>
                <a:cs typeface="Calibri" panose="020F0502020204030204" pitchFamily="34" charset="0"/>
              </a:rPr>
              <a:t>.</a:t>
            </a:r>
          </a:p>
        </p:txBody>
      </p:sp>
      <p:sp>
        <p:nvSpPr>
          <p:cNvPr id="22" name="AutoShape 8">
            <a:extLst>
              <a:ext uri="{FF2B5EF4-FFF2-40B4-BE49-F238E27FC236}">
                <a16:creationId xmlns:a16="http://schemas.microsoft.com/office/drawing/2014/main" id="{9EB6A2A7-D997-4D20-8AC6-D7CF72018109}"/>
              </a:ext>
            </a:extLst>
          </p:cNvPr>
          <p:cNvSpPr>
            <a:spLocks noChangeArrowheads="1"/>
          </p:cNvSpPr>
          <p:nvPr/>
        </p:nvSpPr>
        <p:spPr bwMode="auto">
          <a:xfrm>
            <a:off x="3467530" y="4496995"/>
            <a:ext cx="4482766" cy="578882"/>
          </a:xfrm>
          <a:prstGeom prst="roundRect">
            <a:avLst>
              <a:gd name="adj" fmla="val 16667"/>
            </a:avLst>
          </a:prstGeom>
          <a:solidFill>
            <a:schemeClr val="accent2">
              <a:lumMod val="20000"/>
              <a:lumOff val="8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You have got a new bag</a:t>
            </a:r>
            <a:r>
              <a:rPr lang="en-GB" altLang="en-US" sz="2800" b="1" dirty="0">
                <a:latin typeface="Calibri" panose="020F0502020204030204" pitchFamily="34" charset="0"/>
                <a:cs typeface="Calibri" panose="020F0502020204030204" pitchFamily="34" charset="0"/>
              </a:rPr>
              <a:t>.</a:t>
            </a:r>
            <a:endParaRPr lang="en-GB" altLang="en-US" sz="2800" b="1" i="1" dirty="0">
              <a:latin typeface="Calibri" panose="020F0502020204030204" pitchFamily="34" charset="0"/>
              <a:cs typeface="Calibri" panose="020F0502020204030204" pitchFamily="34" charset="0"/>
            </a:endParaRPr>
          </a:p>
        </p:txBody>
      </p:sp>
      <p:sp>
        <p:nvSpPr>
          <p:cNvPr id="23" name="AutoShape 8">
            <a:extLst>
              <a:ext uri="{FF2B5EF4-FFF2-40B4-BE49-F238E27FC236}">
                <a16:creationId xmlns:a16="http://schemas.microsoft.com/office/drawing/2014/main" id="{9EB6A2A7-D997-4D20-8AC6-D7CF72018109}"/>
              </a:ext>
            </a:extLst>
          </p:cNvPr>
          <p:cNvSpPr>
            <a:spLocks noChangeArrowheads="1"/>
          </p:cNvSpPr>
          <p:nvPr/>
        </p:nvSpPr>
        <p:spPr bwMode="auto">
          <a:xfrm>
            <a:off x="3467530" y="5228835"/>
            <a:ext cx="4482766" cy="578882"/>
          </a:xfrm>
          <a:prstGeom prst="roundRect">
            <a:avLst>
              <a:gd name="adj" fmla="val 16667"/>
            </a:avLst>
          </a:prstGeom>
          <a:solidFill>
            <a:schemeClr val="accent2">
              <a:lumMod val="20000"/>
              <a:lumOff val="8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Have you got a new bag</a:t>
            </a:r>
            <a:r>
              <a:rPr lang="en-GB" altLang="en-US" sz="2800" b="1" dirty="0">
                <a:latin typeface="Calibri" panose="020F0502020204030204" pitchFamily="34" charset="0"/>
                <a:cs typeface="Calibri" panose="020F0502020204030204" pitchFamily="34" charset="0"/>
              </a:rPr>
              <a:t>?</a:t>
            </a:r>
            <a:endParaRPr lang="en-GB" altLang="en-US" sz="2800" b="1" i="1" dirty="0">
              <a:latin typeface="Calibri" panose="020F0502020204030204" pitchFamily="34" charset="0"/>
              <a:cs typeface="Calibri" panose="020F0502020204030204" pitchFamily="34" charset="0"/>
            </a:endParaRPr>
          </a:p>
        </p:txBody>
      </p:sp>
      <p:sp>
        <p:nvSpPr>
          <p:cNvPr id="24" name="Up Arrow 23"/>
          <p:cNvSpPr/>
          <p:nvPr/>
        </p:nvSpPr>
        <p:spPr>
          <a:xfrm rot="16200000">
            <a:off x="8130036" y="4388818"/>
            <a:ext cx="438539" cy="798020"/>
          </a:xfrm>
          <a:prstGeom prst="upArrow">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utoShape 8">
            <a:extLst>
              <a:ext uri="{FF2B5EF4-FFF2-40B4-BE49-F238E27FC236}">
                <a16:creationId xmlns:a16="http://schemas.microsoft.com/office/drawing/2014/main" id="{9EB6A2A7-D997-4D20-8AC6-D7CF72018109}"/>
              </a:ext>
            </a:extLst>
          </p:cNvPr>
          <p:cNvSpPr>
            <a:spLocks noChangeArrowheads="1"/>
          </p:cNvSpPr>
          <p:nvPr/>
        </p:nvSpPr>
        <p:spPr bwMode="auto">
          <a:xfrm>
            <a:off x="8748316" y="4496995"/>
            <a:ext cx="2530395" cy="578882"/>
          </a:xfrm>
          <a:prstGeom prst="roundRect">
            <a:avLst>
              <a:gd name="adj" fmla="val 16667"/>
            </a:avLst>
          </a:prstGeom>
          <a:solidFill>
            <a:schemeClr val="accent4">
              <a:lumMod val="40000"/>
              <a:lumOff val="6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Statement</a:t>
            </a:r>
            <a:endParaRPr lang="en-GB" altLang="en-US" sz="2800" i="1" dirty="0">
              <a:latin typeface="Calibri" panose="020F0502020204030204" pitchFamily="34" charset="0"/>
              <a:cs typeface="Calibri" panose="020F0502020204030204" pitchFamily="34" charset="0"/>
            </a:endParaRPr>
          </a:p>
        </p:txBody>
      </p:sp>
      <p:sp>
        <p:nvSpPr>
          <p:cNvPr id="27" name="Up Arrow 26"/>
          <p:cNvSpPr/>
          <p:nvPr/>
        </p:nvSpPr>
        <p:spPr>
          <a:xfrm rot="16200000">
            <a:off x="8130036" y="5137005"/>
            <a:ext cx="438539" cy="798020"/>
          </a:xfrm>
          <a:prstGeom prst="upArrow">
            <a:avLst/>
          </a:prstGeom>
          <a:solidFill>
            <a:schemeClr val="accent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utoShape 8">
            <a:extLst>
              <a:ext uri="{FF2B5EF4-FFF2-40B4-BE49-F238E27FC236}">
                <a16:creationId xmlns:a16="http://schemas.microsoft.com/office/drawing/2014/main" id="{9EB6A2A7-D997-4D20-8AC6-D7CF72018109}"/>
              </a:ext>
            </a:extLst>
          </p:cNvPr>
          <p:cNvSpPr>
            <a:spLocks noChangeArrowheads="1"/>
          </p:cNvSpPr>
          <p:nvPr/>
        </p:nvSpPr>
        <p:spPr bwMode="auto">
          <a:xfrm>
            <a:off x="8748316" y="5245182"/>
            <a:ext cx="2530395" cy="578882"/>
          </a:xfrm>
          <a:prstGeom prst="roundRect">
            <a:avLst>
              <a:gd name="adj" fmla="val 16667"/>
            </a:avLst>
          </a:prstGeom>
          <a:solidFill>
            <a:schemeClr val="accent4">
              <a:lumMod val="40000"/>
              <a:lumOff val="6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Question</a:t>
            </a:r>
            <a:endParaRPr lang="en-GB" altLang="en-US" sz="2800" i="1"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382068" y="2832808"/>
            <a:ext cx="2742632" cy="2922477"/>
          </a:xfrm>
          <a:prstGeom prst="rect">
            <a:avLst/>
          </a:prstGeom>
          <a:ln>
            <a:solidFill>
              <a:schemeClr val="accent1"/>
            </a:solidFill>
          </a:ln>
        </p:spPr>
      </p:pic>
    </p:spTree>
    <p:extLst>
      <p:ext uri="{BB962C8B-B14F-4D97-AF65-F5344CB8AC3E}">
        <p14:creationId xmlns:p14="http://schemas.microsoft.com/office/powerpoint/2010/main" val="13779885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39"/>
        <p:cNvGrpSpPr/>
        <p:nvPr/>
      </p:nvGrpSpPr>
      <p:grpSpPr>
        <a:xfrm>
          <a:off x="0" y="0"/>
          <a:ext cx="0" cy="0"/>
          <a:chOff x="0" y="0"/>
          <a:chExt cx="0" cy="0"/>
        </a:xfrm>
      </p:grpSpPr>
      <p:sp>
        <p:nvSpPr>
          <p:cNvPr id="140" name="Google Shape;140;p18"/>
          <p:cNvSpPr txBox="1">
            <a:spLocks noGrp="1"/>
          </p:cNvSpPr>
          <p:nvPr>
            <p:ph type="body" idx="1"/>
          </p:nvPr>
        </p:nvSpPr>
        <p:spPr>
          <a:xfrm>
            <a:off x="414533" y="1560165"/>
            <a:ext cx="5462000" cy="487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800" dirty="0"/>
              <a:t>Try controlling the movement of this sprite in a different way.</a:t>
            </a:r>
            <a:endParaRPr lang="en-US" sz="2800"/>
          </a:p>
          <a:p>
            <a:pPr marL="0" lvl="0" indent="0" algn="l" rtl="0">
              <a:spcBef>
                <a:spcPts val="2133"/>
              </a:spcBef>
              <a:spcAft>
                <a:spcPts val="0"/>
              </a:spcAft>
              <a:buNone/>
            </a:pPr>
            <a:r>
              <a:rPr lang="en-GB" sz="2800" dirty="0"/>
              <a:t>Here are some blocks you could use.</a:t>
            </a:r>
            <a:endParaRPr sz="2800"/>
          </a:p>
          <a:p>
            <a:pPr marL="0" lvl="0" indent="0" algn="l" rtl="0">
              <a:spcBef>
                <a:spcPts val="2133"/>
              </a:spcBef>
              <a:spcAft>
                <a:spcPts val="2133"/>
              </a:spcAft>
              <a:buNone/>
            </a:pPr>
            <a:r>
              <a:rPr lang="en-GB" sz="2800" dirty="0"/>
              <a:t>Share your project with a partner.</a:t>
            </a:r>
            <a:endParaRPr sz="2800"/>
          </a:p>
        </p:txBody>
      </p:sp>
      <p:sp>
        <p:nvSpPr>
          <p:cNvPr id="141" name="Google Shape;141;p18"/>
          <p:cNvSpPr txBox="1">
            <a:spLocks noGrp="1"/>
          </p:cNvSpPr>
          <p:nvPr>
            <p:ph type="title"/>
          </p:nvPr>
        </p:nvSpPr>
        <p:spPr>
          <a:xfrm>
            <a:off x="414533" y="426133"/>
            <a:ext cx="11361600" cy="930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800" b="1" dirty="0"/>
              <a:t>Add a second sprite and control its movement</a:t>
            </a:r>
            <a:endParaRPr sz="2800" b="1" dirty="0"/>
          </a:p>
        </p:txBody>
      </p:sp>
      <p:sp>
        <p:nvSpPr>
          <p:cNvPr id="142" name="Google Shape;142;p18"/>
          <p:cNvSpPr txBox="1">
            <a:spLocks noGrp="1"/>
          </p:cNvSpPr>
          <p:nvPr>
            <p:ph type="sldNum" idx="12"/>
          </p:nvPr>
        </p:nvSpPr>
        <p:spPr>
          <a:xfrm>
            <a:off x="11776267" y="6439067"/>
            <a:ext cx="415600" cy="41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100</a:t>
            </a:fld>
            <a:endParaRPr/>
          </a:p>
        </p:txBody>
      </p:sp>
      <p:sp>
        <p:nvSpPr>
          <p:cNvPr id="143" name="Google Shape;143;p18"/>
          <p:cNvSpPr txBox="1">
            <a:spLocks noGrp="1"/>
          </p:cNvSpPr>
          <p:nvPr>
            <p:ph type="subTitle" idx="3"/>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GB"/>
              <a:t>Activity 3</a:t>
            </a:r>
            <a:endParaRPr/>
          </a:p>
        </p:txBody>
      </p:sp>
      <p:pic>
        <p:nvPicPr>
          <p:cNvPr id="144" name="Google Shape;144;p18"/>
          <p:cNvPicPr preferRelativeResize="0"/>
          <p:nvPr/>
        </p:nvPicPr>
        <p:blipFill rotWithShape="1">
          <a:blip r:embed="rId3">
            <a:alphaModFix/>
          </a:blip>
          <a:srcRect r="32263" b="56514"/>
          <a:stretch/>
        </p:blipFill>
        <p:spPr>
          <a:xfrm>
            <a:off x="6315466" y="1719067"/>
            <a:ext cx="4827661" cy="930800"/>
          </a:xfrm>
          <a:prstGeom prst="rect">
            <a:avLst/>
          </a:prstGeom>
          <a:noFill/>
          <a:ln>
            <a:noFill/>
          </a:ln>
        </p:spPr>
      </p:pic>
      <p:pic>
        <p:nvPicPr>
          <p:cNvPr id="145" name="Google Shape;145;p18"/>
          <p:cNvPicPr preferRelativeResize="0"/>
          <p:nvPr/>
        </p:nvPicPr>
        <p:blipFill rotWithShape="1">
          <a:blip r:embed="rId4">
            <a:alphaModFix/>
          </a:blip>
          <a:srcRect r="32391" b="56514"/>
          <a:stretch/>
        </p:blipFill>
        <p:spPr>
          <a:xfrm>
            <a:off x="6315455" y="3167633"/>
            <a:ext cx="4125847" cy="930800"/>
          </a:xfrm>
          <a:prstGeom prst="rect">
            <a:avLst/>
          </a:prstGeom>
          <a:noFill/>
          <a:ln>
            <a:noFill/>
          </a:ln>
        </p:spPr>
      </p:pic>
    </p:spTree>
    <p:extLst>
      <p:ext uri="{BB962C8B-B14F-4D97-AF65-F5344CB8AC3E}">
        <p14:creationId xmlns:p14="http://schemas.microsoft.com/office/powerpoint/2010/main" val="8112666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5059B2DE-8452-1866-396E-D90BDBE268A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70F417A-0DEE-77D2-6A09-8E1A0808899B}"/>
              </a:ext>
            </a:extLst>
          </p:cNvPr>
          <p:cNvSpPr txBox="1"/>
          <p:nvPr/>
        </p:nvSpPr>
        <p:spPr>
          <a:xfrm>
            <a:off x="112795" y="150395"/>
            <a:ext cx="1190536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ea typeface="Calibri"/>
                <a:cs typeface="Calibri"/>
              </a:rPr>
              <a:t>Tuesday 25th February</a:t>
            </a:r>
          </a:p>
          <a:p>
            <a:r>
              <a:rPr lang="en-GB" sz="2800" u="sng" dirty="0">
                <a:latin typeface="Comic Sans MS"/>
                <a:ea typeface="Calibri"/>
                <a:cs typeface="Calibri"/>
              </a:rPr>
              <a:t>D.T</a:t>
            </a:r>
          </a:p>
          <a:p>
            <a:r>
              <a:rPr lang="en-GB" sz="2800" u="sng" dirty="0">
                <a:latin typeface="Comic Sans MS"/>
                <a:ea typeface="Calibri"/>
                <a:cs typeface="Calibri"/>
              </a:rPr>
              <a:t>TBAT: </a:t>
            </a:r>
            <a:r>
              <a:rPr lang="en-GB" sz="2800" u="sng" dirty="0">
                <a:solidFill>
                  <a:srgbClr val="222222"/>
                </a:solidFill>
                <a:latin typeface="Comic Sans MS"/>
                <a:ea typeface="Lato"/>
                <a:cs typeface="Lato"/>
              </a:rPr>
              <a:t>explain why food comes from different places around the world.</a:t>
            </a:r>
            <a:endParaRPr lang="en-GB" sz="2800" u="sng" dirty="0">
              <a:latin typeface="Comic Sans MS"/>
              <a:ea typeface="Open Sans"/>
              <a:cs typeface="Open Sans"/>
            </a:endParaRPr>
          </a:p>
        </p:txBody>
      </p:sp>
      <p:sp>
        <p:nvSpPr>
          <p:cNvPr id="7" name="TextBox 6">
            <a:extLst>
              <a:ext uri="{FF2B5EF4-FFF2-40B4-BE49-F238E27FC236}">
                <a16:creationId xmlns:a16="http://schemas.microsoft.com/office/drawing/2014/main" id="{EA5A121C-4683-6FA7-F672-B34C85B2DD5C}"/>
              </a:ext>
            </a:extLst>
          </p:cNvPr>
          <p:cNvSpPr txBox="1"/>
          <p:nvPr/>
        </p:nvSpPr>
        <p:spPr>
          <a:xfrm>
            <a:off x="276024" y="2083984"/>
            <a:ext cx="11593026"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solidFill>
                  <a:srgbClr val="00B0F0"/>
                </a:solidFill>
                <a:latin typeface="Comic Sans MS"/>
                <a:ea typeface="Calibri"/>
                <a:cs typeface="Calibri"/>
              </a:rPr>
              <a:t>Where does food come from?</a:t>
            </a:r>
          </a:p>
          <a:p>
            <a:endParaRPr lang="en-GB" sz="4000" dirty="0">
              <a:latin typeface="Comic Sans MS"/>
              <a:ea typeface="Calibri"/>
              <a:cs typeface="Calibri"/>
            </a:endParaRPr>
          </a:p>
          <a:p>
            <a:r>
              <a:rPr lang="en-GB" sz="4000" dirty="0">
                <a:solidFill>
                  <a:srgbClr val="00B050"/>
                </a:solidFill>
                <a:latin typeface="Comic Sans MS"/>
                <a:ea typeface="Calibri"/>
                <a:cs typeface="Calibri"/>
              </a:rPr>
              <a:t>How many food groups are there?</a:t>
            </a:r>
          </a:p>
          <a:p>
            <a:endParaRPr lang="en-GB" sz="4000" dirty="0">
              <a:latin typeface="Comic Sans MS"/>
              <a:ea typeface="Calibri"/>
              <a:cs typeface="Calibri"/>
            </a:endParaRPr>
          </a:p>
          <a:p>
            <a:r>
              <a:rPr lang="en-GB" sz="4000" dirty="0">
                <a:solidFill>
                  <a:srgbClr val="FF0000"/>
                </a:solidFill>
                <a:latin typeface="Comic Sans MS"/>
                <a:ea typeface="Calibri"/>
                <a:cs typeface="Calibri"/>
              </a:rPr>
              <a:t>Can you explain why a balanced diet is important?</a:t>
            </a:r>
          </a:p>
        </p:txBody>
      </p:sp>
    </p:spTree>
    <p:extLst>
      <p:ext uri="{BB962C8B-B14F-4D97-AF65-F5344CB8AC3E}">
        <p14:creationId xmlns:p14="http://schemas.microsoft.com/office/powerpoint/2010/main" val="22214626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D2AC30-644F-CA13-458C-43D27025FE8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cell phone&#10;&#10;AI-generated content may be incorrect.">
            <a:extLst>
              <a:ext uri="{FF2B5EF4-FFF2-40B4-BE49-F238E27FC236}">
                <a16:creationId xmlns:a16="http://schemas.microsoft.com/office/drawing/2014/main" id="{C22D7296-0F4B-992D-F803-45317706013D}"/>
              </a:ext>
            </a:extLst>
          </p:cNvPr>
          <p:cNvPicPr>
            <a:picLocks noChangeAspect="1"/>
          </p:cNvPicPr>
          <p:nvPr/>
        </p:nvPicPr>
        <p:blipFill>
          <a:blip r:embed="rId2"/>
          <a:srcRect b="3452"/>
          <a:stretch/>
        </p:blipFill>
        <p:spPr>
          <a:xfrm>
            <a:off x="20" y="1282"/>
            <a:ext cx="12191980" cy="6856718"/>
          </a:xfrm>
          <a:prstGeom prst="rect">
            <a:avLst/>
          </a:prstGeom>
        </p:spPr>
      </p:pic>
    </p:spTree>
    <p:extLst>
      <p:ext uri="{BB962C8B-B14F-4D97-AF65-F5344CB8AC3E}">
        <p14:creationId xmlns:p14="http://schemas.microsoft.com/office/powerpoint/2010/main" val="20028326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FE7871-492B-2FB2-1E5B-EF5BEFE98EF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screenshot of a computer&#10;&#10;AI-generated content may be incorrect.">
            <a:extLst>
              <a:ext uri="{FF2B5EF4-FFF2-40B4-BE49-F238E27FC236}">
                <a16:creationId xmlns:a16="http://schemas.microsoft.com/office/drawing/2014/main" id="{456DB5FC-5366-D15C-B8F7-30CD81491329}"/>
              </a:ext>
            </a:extLst>
          </p:cNvPr>
          <p:cNvPicPr>
            <a:picLocks noChangeAspect="1"/>
          </p:cNvPicPr>
          <p:nvPr/>
        </p:nvPicPr>
        <p:blipFill>
          <a:blip r:embed="rId2"/>
          <a:srcRect b="14138"/>
          <a:stretch/>
        </p:blipFill>
        <p:spPr>
          <a:xfrm>
            <a:off x="20" y="1282"/>
            <a:ext cx="12191980" cy="6856718"/>
          </a:xfrm>
          <a:prstGeom prst="rect">
            <a:avLst/>
          </a:prstGeom>
        </p:spPr>
      </p:pic>
    </p:spTree>
    <p:extLst>
      <p:ext uri="{BB962C8B-B14F-4D97-AF65-F5344CB8AC3E}">
        <p14:creationId xmlns:p14="http://schemas.microsoft.com/office/powerpoint/2010/main" val="14805132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FC256A68-C5CC-3159-3661-A0328306FE1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DDA80F35-ADF7-9710-392F-62A9CA4DDB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ap of the world&#10;&#10;AI-generated content may be incorrect.">
            <a:extLst>
              <a:ext uri="{FF2B5EF4-FFF2-40B4-BE49-F238E27FC236}">
                <a16:creationId xmlns:a16="http://schemas.microsoft.com/office/drawing/2014/main" id="{B64E76ED-3706-B9CD-17FC-E20DB9831D4F}"/>
              </a:ext>
            </a:extLst>
          </p:cNvPr>
          <p:cNvPicPr>
            <a:picLocks noChangeAspect="1"/>
          </p:cNvPicPr>
          <p:nvPr/>
        </p:nvPicPr>
        <p:blipFill>
          <a:blip r:embed="rId2"/>
          <a:stretch>
            <a:fillRect/>
          </a:stretch>
        </p:blipFill>
        <p:spPr>
          <a:xfrm>
            <a:off x="768205" y="0"/>
            <a:ext cx="10655590" cy="6858000"/>
          </a:xfrm>
          <a:prstGeom prst="rect">
            <a:avLst/>
          </a:prstGeom>
        </p:spPr>
      </p:pic>
    </p:spTree>
    <p:extLst>
      <p:ext uri="{BB962C8B-B14F-4D97-AF65-F5344CB8AC3E}">
        <p14:creationId xmlns:p14="http://schemas.microsoft.com/office/powerpoint/2010/main" val="27950072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64D46B00-D8C9-145F-75D3-2E8A190429F1}"/>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map of the world with different fruits and vegetables&#10;&#10;AI-generated content may be incorrect.">
            <a:extLst>
              <a:ext uri="{FF2B5EF4-FFF2-40B4-BE49-F238E27FC236}">
                <a16:creationId xmlns:a16="http://schemas.microsoft.com/office/drawing/2014/main" id="{BCA4C5F2-89C3-77F7-E567-4E9C76EEF0D9}"/>
              </a:ext>
            </a:extLst>
          </p:cNvPr>
          <p:cNvPicPr>
            <a:picLocks noChangeAspect="1"/>
          </p:cNvPicPr>
          <p:nvPr/>
        </p:nvPicPr>
        <p:blipFill>
          <a:blip r:embed="rId2"/>
          <a:srcRect t="12369" b="4004"/>
          <a:stretch/>
        </p:blipFill>
        <p:spPr>
          <a:xfrm>
            <a:off x="1513722" y="1282"/>
            <a:ext cx="9164575" cy="5157664"/>
          </a:xfrm>
          <a:prstGeom prst="rect">
            <a:avLst/>
          </a:prstGeom>
        </p:spPr>
      </p:pic>
      <p:sp>
        <p:nvSpPr>
          <p:cNvPr id="4" name="TextBox 3">
            <a:extLst>
              <a:ext uri="{FF2B5EF4-FFF2-40B4-BE49-F238E27FC236}">
                <a16:creationId xmlns:a16="http://schemas.microsoft.com/office/drawing/2014/main" id="{FE3AEA3A-790F-58C8-C94C-1B0925A67049}"/>
              </a:ext>
            </a:extLst>
          </p:cNvPr>
          <p:cNvSpPr txBox="1"/>
          <p:nvPr/>
        </p:nvSpPr>
        <p:spPr>
          <a:xfrm>
            <a:off x="245076" y="5290752"/>
            <a:ext cx="1180482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latin typeface="Comic Sans MS"/>
                <a:ea typeface="Lato"/>
                <a:cs typeface="Lato"/>
              </a:rPr>
              <a:t>Different climates of the world mean that different countries can grow different foods.</a:t>
            </a:r>
          </a:p>
          <a:p>
            <a:pPr algn="ctr"/>
            <a:r>
              <a:rPr lang="en-US" sz="2400" dirty="0">
                <a:latin typeface="Comic Sans MS"/>
                <a:ea typeface="Lato"/>
                <a:cs typeface="Lato"/>
              </a:rPr>
              <a:t>The slide shows where certain fruits and vegetables traditionally grow but does not show the country names.</a:t>
            </a:r>
            <a:endParaRPr lang="en-US" sz="2400" dirty="0">
              <a:latin typeface="Comic Sans MS"/>
            </a:endParaRPr>
          </a:p>
        </p:txBody>
      </p:sp>
    </p:spTree>
    <p:extLst>
      <p:ext uri="{BB962C8B-B14F-4D97-AF65-F5344CB8AC3E}">
        <p14:creationId xmlns:p14="http://schemas.microsoft.com/office/powerpoint/2010/main" val="442221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673889E0-598C-8782-4056-02B9F3530334}"/>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a:extLst>
              <a:ext uri="{FF2B5EF4-FFF2-40B4-BE49-F238E27FC236}">
                <a16:creationId xmlns:a16="http://schemas.microsoft.com/office/drawing/2014/main" id="{564DFAE3-ED82-05D2-589D-A0E3C8E6BA55}"/>
              </a:ext>
            </a:extLst>
          </p:cNvPr>
          <p:cNvSpPr txBox="1"/>
          <p:nvPr/>
        </p:nvSpPr>
        <p:spPr>
          <a:xfrm>
            <a:off x="121509" y="111211"/>
            <a:ext cx="1192838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Comic Sans MS"/>
                <a:ea typeface="Lato"/>
                <a:cs typeface="Lato"/>
              </a:rPr>
              <a:t>In pairs and with an atlas (one between two). Work with your partners to locate countries where the foods on the map are grown.</a:t>
            </a:r>
            <a:endParaRPr lang="en-US" sz="3200" dirty="0">
              <a:latin typeface="Comic Sans MS"/>
            </a:endParaRPr>
          </a:p>
        </p:txBody>
      </p:sp>
      <p:pic>
        <p:nvPicPr>
          <p:cNvPr id="5" name="Picture 4" descr="A map of the world with different fruits and vegetables&#10;&#10;AI-generated content may be incorrect.">
            <a:extLst>
              <a:ext uri="{FF2B5EF4-FFF2-40B4-BE49-F238E27FC236}">
                <a16:creationId xmlns:a16="http://schemas.microsoft.com/office/drawing/2014/main" id="{9F07E73F-F60A-09C5-7C5E-EB10F4D0E02C}"/>
              </a:ext>
            </a:extLst>
          </p:cNvPr>
          <p:cNvPicPr>
            <a:picLocks noChangeAspect="1"/>
          </p:cNvPicPr>
          <p:nvPr/>
        </p:nvPicPr>
        <p:blipFill>
          <a:blip r:embed="rId2"/>
          <a:srcRect t="12369" b="4004"/>
          <a:stretch/>
        </p:blipFill>
        <p:spPr>
          <a:xfrm>
            <a:off x="123587" y="1710633"/>
            <a:ext cx="8670305" cy="4879637"/>
          </a:xfrm>
          <a:prstGeom prst="rect">
            <a:avLst/>
          </a:prstGeom>
        </p:spPr>
      </p:pic>
      <p:sp>
        <p:nvSpPr>
          <p:cNvPr id="6" name="TextBox 5">
            <a:extLst>
              <a:ext uri="{FF2B5EF4-FFF2-40B4-BE49-F238E27FC236}">
                <a16:creationId xmlns:a16="http://schemas.microsoft.com/office/drawing/2014/main" id="{ABF4AB57-A4B8-7D8F-2B25-E9A0AAF801E6}"/>
              </a:ext>
            </a:extLst>
          </p:cNvPr>
          <p:cNvSpPr txBox="1"/>
          <p:nvPr/>
        </p:nvSpPr>
        <p:spPr>
          <a:xfrm>
            <a:off x="8981520" y="3547273"/>
            <a:ext cx="293966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err="1">
                <a:latin typeface="Comic Sans MS"/>
                <a:ea typeface="Calibri"/>
                <a:cs typeface="Calibri"/>
              </a:rPr>
              <a:t>Eg.</a:t>
            </a:r>
            <a:r>
              <a:rPr lang="en-GB" sz="2800" dirty="0">
                <a:latin typeface="Comic Sans MS"/>
                <a:ea typeface="Calibri"/>
                <a:cs typeface="Calibri"/>
              </a:rPr>
              <a:t> Tomatoes - China</a:t>
            </a:r>
            <a:endParaRPr lang="en-GB" sz="2800">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825984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43235948-4B01-3049-49AC-72EB2348F5A6}"/>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A2427AB8-1ECF-82AF-0E64-01B9C6633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map of the world with different fruits and vegetables&#10;&#10;AI-generated content may be incorrect.">
            <a:extLst>
              <a:ext uri="{FF2B5EF4-FFF2-40B4-BE49-F238E27FC236}">
                <a16:creationId xmlns:a16="http://schemas.microsoft.com/office/drawing/2014/main" id="{51AE15BC-FB84-7225-D87C-B679953377BB}"/>
              </a:ext>
            </a:extLst>
          </p:cNvPr>
          <p:cNvPicPr>
            <a:picLocks noChangeAspect="1"/>
          </p:cNvPicPr>
          <p:nvPr/>
        </p:nvPicPr>
        <p:blipFill>
          <a:blip r:embed="rId2"/>
          <a:srcRect t="12369" b="4004"/>
          <a:stretch/>
        </p:blipFill>
        <p:spPr>
          <a:xfrm>
            <a:off x="19" y="989823"/>
            <a:ext cx="8670305" cy="4879637"/>
          </a:xfrm>
          <a:prstGeom prst="rect">
            <a:avLst/>
          </a:prstGeom>
        </p:spPr>
      </p:pic>
      <p:sp>
        <p:nvSpPr>
          <p:cNvPr id="6" name="TextBox 5">
            <a:extLst>
              <a:ext uri="{FF2B5EF4-FFF2-40B4-BE49-F238E27FC236}">
                <a16:creationId xmlns:a16="http://schemas.microsoft.com/office/drawing/2014/main" id="{E95F973C-FE4F-FB9A-F4B9-5633F16886BB}"/>
              </a:ext>
            </a:extLst>
          </p:cNvPr>
          <p:cNvSpPr txBox="1"/>
          <p:nvPr/>
        </p:nvSpPr>
        <p:spPr>
          <a:xfrm>
            <a:off x="8672600" y="118272"/>
            <a:ext cx="3423632" cy="66171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latin typeface="Comic Sans MS"/>
                <a:ea typeface="Lato"/>
                <a:cs typeface="Lato"/>
              </a:rPr>
              <a:t>1.Which country does the map show bananas coming from? </a:t>
            </a:r>
            <a:endParaRPr lang="en-US" sz="3600">
              <a:ea typeface="Calibri"/>
              <a:cs typeface="Calibri"/>
            </a:endParaRPr>
          </a:p>
          <a:p>
            <a:r>
              <a:rPr lang="en-GB" sz="3600" dirty="0">
                <a:latin typeface="Comic Sans MS"/>
                <a:ea typeface="Lato"/>
                <a:cs typeface="Lato"/>
              </a:rPr>
              <a:t>2. What climate zone is it in? </a:t>
            </a:r>
          </a:p>
          <a:p>
            <a:r>
              <a:rPr lang="en-GB" sz="3600" dirty="0">
                <a:latin typeface="Comic Sans MS"/>
                <a:ea typeface="Lato"/>
                <a:cs typeface="Lato"/>
              </a:rPr>
              <a:t>3. How did you work out the climate zone? </a:t>
            </a:r>
          </a:p>
          <a:p>
            <a:endParaRPr lang="en-GB" sz="2800" dirty="0">
              <a:latin typeface="Comic Sans MS"/>
              <a:ea typeface="Calibri"/>
              <a:cs typeface="Calibri"/>
            </a:endParaRPr>
          </a:p>
        </p:txBody>
      </p:sp>
    </p:spTree>
    <p:extLst>
      <p:ext uri="{BB962C8B-B14F-4D97-AF65-F5344CB8AC3E}">
        <p14:creationId xmlns:p14="http://schemas.microsoft.com/office/powerpoint/2010/main" val="26376142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Picture 1" descr="A map of the world&#10;&#10;AI-generated content may be incorrect.">
            <a:extLst>
              <a:ext uri="{FF2B5EF4-FFF2-40B4-BE49-F238E27FC236}">
                <a16:creationId xmlns:a16="http://schemas.microsoft.com/office/drawing/2014/main" id="{AD3417B1-DEFE-3387-6722-11762B888A49}"/>
              </a:ext>
            </a:extLst>
          </p:cNvPr>
          <p:cNvPicPr>
            <a:picLocks noChangeAspect="1"/>
          </p:cNvPicPr>
          <p:nvPr/>
        </p:nvPicPr>
        <p:blipFill>
          <a:blip r:embed="rId2"/>
          <a:stretch>
            <a:fillRect/>
          </a:stretch>
        </p:blipFill>
        <p:spPr>
          <a:xfrm>
            <a:off x="-1" y="1322805"/>
            <a:ext cx="7980406" cy="4202092"/>
          </a:xfrm>
          <a:prstGeom prst="rect">
            <a:avLst/>
          </a:prstGeom>
        </p:spPr>
      </p:pic>
      <p:sp>
        <p:nvSpPr>
          <p:cNvPr id="3" name="TextBox 2">
            <a:extLst>
              <a:ext uri="{FF2B5EF4-FFF2-40B4-BE49-F238E27FC236}">
                <a16:creationId xmlns:a16="http://schemas.microsoft.com/office/drawing/2014/main" id="{6CE433C2-5E74-DFE3-6758-3696756F5D23}"/>
              </a:ext>
            </a:extLst>
          </p:cNvPr>
          <p:cNvSpPr txBox="1"/>
          <p:nvPr/>
        </p:nvSpPr>
        <p:spPr>
          <a:xfrm>
            <a:off x="7984328" y="299693"/>
            <a:ext cx="4085161"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dirty="0">
                <a:latin typeface="Comic Sans MS"/>
                <a:ea typeface="Calibri"/>
                <a:cs typeface="Calibri"/>
              </a:rPr>
              <a:t>Using the first map and your </a:t>
            </a:r>
            <a:r>
              <a:rPr lang="en-GB" sz="4000" dirty="0">
                <a:latin typeface="Comic Sans MS"/>
                <a:ea typeface="Lato"/>
                <a:cs typeface="Lato"/>
              </a:rPr>
              <a:t>atlas, label at least five foods with their country of origin and climate zone on the blank map of the world.</a:t>
            </a:r>
            <a:endParaRPr lang="en-GB" sz="4000" dirty="0">
              <a:latin typeface="Comic Sans MS"/>
            </a:endParaRPr>
          </a:p>
        </p:txBody>
      </p:sp>
    </p:spTree>
    <p:extLst>
      <p:ext uri="{BB962C8B-B14F-4D97-AF65-F5344CB8AC3E}">
        <p14:creationId xmlns:p14="http://schemas.microsoft.com/office/powerpoint/2010/main" val="37147012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C49D67-4FFD-F97F-A18C-D48A239B2FE4}"/>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5947455-8533-D812-E8FA-F31EC52EC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table with fruits and vegetables&#10;&#10;AI-generated content may be incorrect.">
            <a:extLst>
              <a:ext uri="{FF2B5EF4-FFF2-40B4-BE49-F238E27FC236}">
                <a16:creationId xmlns:a16="http://schemas.microsoft.com/office/drawing/2014/main" id="{4091DE9B-287B-8139-4C14-C75A5DAA625A}"/>
              </a:ext>
            </a:extLst>
          </p:cNvPr>
          <p:cNvPicPr>
            <a:picLocks noChangeAspect="1"/>
          </p:cNvPicPr>
          <p:nvPr/>
        </p:nvPicPr>
        <p:blipFill>
          <a:blip r:embed="rId2"/>
          <a:stretch>
            <a:fillRect/>
          </a:stretch>
        </p:blipFill>
        <p:spPr>
          <a:xfrm>
            <a:off x="1051810" y="0"/>
            <a:ext cx="10088380" cy="6858000"/>
          </a:xfrm>
          <a:prstGeom prst="rect">
            <a:avLst/>
          </a:prstGeom>
        </p:spPr>
      </p:pic>
    </p:spTree>
    <p:extLst>
      <p:ext uri="{BB962C8B-B14F-4D97-AF65-F5344CB8AC3E}">
        <p14:creationId xmlns:p14="http://schemas.microsoft.com/office/powerpoint/2010/main" val="1101848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12" name="Title 1">
            <a:extLst>
              <a:ext uri="{FF2B5EF4-FFF2-40B4-BE49-F238E27FC236}">
                <a16:creationId xmlns:a16="http://schemas.microsoft.com/office/drawing/2014/main" id="{3DDFB834-FFCA-4D74-BC33-559E75C5C156}"/>
              </a:ext>
            </a:extLst>
          </p:cNvPr>
          <p:cNvSpPr>
            <a:spLocks noGrp="1"/>
          </p:cNvSpPr>
          <p:nvPr>
            <p:ph type="title"/>
          </p:nvPr>
        </p:nvSpPr>
        <p:spPr>
          <a:xfrm>
            <a:off x="1753384" y="347702"/>
            <a:ext cx="8619970" cy="1116565"/>
          </a:xfrm>
          <a:solidFill>
            <a:srgbClr val="FDFEDA"/>
          </a:solidFill>
          <a:ln>
            <a:solidFill>
              <a:schemeClr val="accent1"/>
            </a:solidFill>
          </a:ln>
        </p:spPr>
        <p:txBody>
          <a:bodyPr>
            <a:normAutofit/>
          </a:bodyPr>
          <a:lstStyle/>
          <a:p>
            <a:pPr algn="ctr"/>
            <a:r>
              <a:rPr lang="en-GB" altLang="en-US" sz="4000" b="1" dirty="0">
                <a:latin typeface="Calibri" panose="020F0502020204030204" pitchFamily="34" charset="0"/>
              </a:rPr>
              <a:t>Practise</a:t>
            </a:r>
            <a:endParaRPr lang="en-US" altLang="en-US" sz="4000" b="1" dirty="0"/>
          </a:p>
        </p:txBody>
      </p:sp>
      <p:sp>
        <p:nvSpPr>
          <p:cNvPr id="10" name="AutoShape 8">
            <a:extLst>
              <a:ext uri="{FF2B5EF4-FFF2-40B4-BE49-F238E27FC236}">
                <a16:creationId xmlns:a16="http://schemas.microsoft.com/office/drawing/2014/main" id="{9EB6A2A7-D997-4D20-8AC6-D7CF72018109}"/>
              </a:ext>
            </a:extLst>
          </p:cNvPr>
          <p:cNvSpPr>
            <a:spLocks noChangeArrowheads="1"/>
          </p:cNvSpPr>
          <p:nvPr/>
        </p:nvSpPr>
        <p:spPr bwMode="auto">
          <a:xfrm>
            <a:off x="1698264" y="1686269"/>
            <a:ext cx="8779163" cy="1055608"/>
          </a:xfrm>
          <a:prstGeom prst="roundRect">
            <a:avLst>
              <a:gd name="adj" fmla="val 16667"/>
            </a:avLst>
          </a:prstGeom>
          <a:solidFill>
            <a:schemeClr val="accent5">
              <a:lumMod val="40000"/>
              <a:lumOff val="6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GB" altLang="en-US" sz="2800" dirty="0">
                <a:latin typeface="Calibri" panose="020F0502020204030204" pitchFamily="34" charset="0"/>
                <a:cs typeface="Calibri" panose="020F0502020204030204" pitchFamily="34" charset="0"/>
              </a:rPr>
              <a:t>Match each sentence to the most likely end punctuation. Use each punctuation mark only once. </a:t>
            </a:r>
          </a:p>
        </p:txBody>
      </p:sp>
      <p:sp>
        <p:nvSpPr>
          <p:cNvPr id="11" name="AutoShape 8"/>
          <p:cNvSpPr>
            <a:spLocks noChangeArrowheads="1"/>
          </p:cNvSpPr>
          <p:nvPr/>
        </p:nvSpPr>
        <p:spPr bwMode="auto">
          <a:xfrm>
            <a:off x="733777" y="3135850"/>
            <a:ext cx="6654012" cy="578882"/>
          </a:xfrm>
          <a:prstGeom prst="roundRect">
            <a:avLst>
              <a:gd name="adj" fmla="val 16667"/>
            </a:avLst>
          </a:prstGeom>
          <a:solidFill>
            <a:srgbClr val="FFFFCC"/>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Stone Age people gathered fruits </a:t>
            </a:r>
          </a:p>
        </p:txBody>
      </p:sp>
      <p:sp>
        <p:nvSpPr>
          <p:cNvPr id="13" name="AutoShape 8">
            <a:extLst>
              <a:ext uri="{FF2B5EF4-FFF2-40B4-BE49-F238E27FC236}">
                <a16:creationId xmlns:a16="http://schemas.microsoft.com/office/drawing/2014/main" id="{9EB6A2A7-D997-4D20-8AC6-D7CF72018109}"/>
              </a:ext>
            </a:extLst>
          </p:cNvPr>
          <p:cNvSpPr>
            <a:spLocks noChangeArrowheads="1"/>
          </p:cNvSpPr>
          <p:nvPr/>
        </p:nvSpPr>
        <p:spPr bwMode="auto">
          <a:xfrm>
            <a:off x="310188" y="6097432"/>
            <a:ext cx="11555317" cy="527804"/>
          </a:xfrm>
          <a:prstGeom prst="roundRect">
            <a:avLst>
              <a:gd name="adj" fmla="val 16667"/>
            </a:avLst>
          </a:prstGeom>
          <a:solidFill>
            <a:schemeClr val="accent5">
              <a:lumMod val="40000"/>
              <a:lumOff val="6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GB" altLang="en-US" sz="2500" b="1" u="sng" dirty="0">
                <a:latin typeface="Calibri" panose="020F0502020204030204" pitchFamily="34" charset="0"/>
                <a:cs typeface="Calibri" panose="020F0502020204030204" pitchFamily="34" charset="0"/>
              </a:rPr>
              <a:t>Remember</a:t>
            </a:r>
            <a:r>
              <a:rPr lang="en-GB" altLang="en-US" sz="2500" b="1" dirty="0">
                <a:latin typeface="Calibri" panose="020F0502020204030204" pitchFamily="34" charset="0"/>
                <a:cs typeface="Calibri" panose="020F0502020204030204" pitchFamily="34" charset="0"/>
              </a:rPr>
              <a:t>:</a:t>
            </a:r>
            <a:r>
              <a:rPr lang="en-GB" altLang="en-US" sz="2500" dirty="0">
                <a:latin typeface="Calibri" panose="020F0502020204030204" pitchFamily="34" charset="0"/>
                <a:cs typeface="Calibri" panose="020F0502020204030204" pitchFamily="34" charset="0"/>
              </a:rPr>
              <a:t> a question sentence must end with a </a:t>
            </a:r>
            <a:r>
              <a:rPr lang="en-GB" altLang="en-US" sz="2500" b="1" dirty="0">
                <a:latin typeface="Calibri" panose="020F0502020204030204" pitchFamily="34" charset="0"/>
                <a:cs typeface="Calibri" panose="020F0502020204030204" pitchFamily="34" charset="0"/>
              </a:rPr>
              <a:t>question mark</a:t>
            </a:r>
            <a:r>
              <a:rPr lang="en-GB" altLang="en-US" sz="2500" dirty="0">
                <a:latin typeface="Calibri" panose="020F0502020204030204" pitchFamily="34" charset="0"/>
                <a:cs typeface="Calibri" panose="020F0502020204030204" pitchFamily="34" charset="0"/>
              </a:rPr>
              <a:t>.</a:t>
            </a: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6151" y="2779346"/>
            <a:ext cx="2159354" cy="320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8"/>
          <p:cNvSpPr>
            <a:spLocks noChangeArrowheads="1"/>
          </p:cNvSpPr>
          <p:nvPr/>
        </p:nvSpPr>
        <p:spPr bwMode="auto">
          <a:xfrm>
            <a:off x="733777" y="4130213"/>
            <a:ext cx="6654012" cy="578882"/>
          </a:xfrm>
          <a:prstGeom prst="roundRect">
            <a:avLst>
              <a:gd name="adj" fmla="val 16667"/>
            </a:avLst>
          </a:prstGeom>
          <a:solidFill>
            <a:srgbClr val="FFFFCC"/>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What a long time ago these people lived</a:t>
            </a:r>
          </a:p>
        </p:txBody>
      </p:sp>
      <p:sp>
        <p:nvSpPr>
          <p:cNvPr id="16" name="AutoShape 8"/>
          <p:cNvSpPr>
            <a:spLocks noChangeArrowheads="1"/>
          </p:cNvSpPr>
          <p:nvPr/>
        </p:nvSpPr>
        <p:spPr bwMode="auto">
          <a:xfrm>
            <a:off x="733777" y="5124576"/>
            <a:ext cx="6654012" cy="578882"/>
          </a:xfrm>
          <a:prstGeom prst="roundRect">
            <a:avLst>
              <a:gd name="adj" fmla="val 16667"/>
            </a:avLst>
          </a:prstGeom>
          <a:solidFill>
            <a:srgbClr val="FFFFCC"/>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What tools did people in the Stone Age use</a:t>
            </a:r>
          </a:p>
        </p:txBody>
      </p:sp>
      <p:sp>
        <p:nvSpPr>
          <p:cNvPr id="18" name="AutoShape 8"/>
          <p:cNvSpPr>
            <a:spLocks noChangeArrowheads="1"/>
          </p:cNvSpPr>
          <p:nvPr/>
        </p:nvSpPr>
        <p:spPr bwMode="auto">
          <a:xfrm>
            <a:off x="8175009" y="3135850"/>
            <a:ext cx="1322976" cy="578882"/>
          </a:xfrm>
          <a:prstGeom prst="roundRect">
            <a:avLst>
              <a:gd name="adj" fmla="val 16667"/>
            </a:avLst>
          </a:prstGeom>
          <a:solidFill>
            <a:srgbClr val="FFFFCC"/>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a:t>
            </a:r>
          </a:p>
        </p:txBody>
      </p:sp>
      <p:sp>
        <p:nvSpPr>
          <p:cNvPr id="19" name="AutoShape 8"/>
          <p:cNvSpPr>
            <a:spLocks noChangeArrowheads="1"/>
          </p:cNvSpPr>
          <p:nvPr/>
        </p:nvSpPr>
        <p:spPr bwMode="auto">
          <a:xfrm>
            <a:off x="8175009" y="4130213"/>
            <a:ext cx="1322976" cy="578882"/>
          </a:xfrm>
          <a:prstGeom prst="roundRect">
            <a:avLst>
              <a:gd name="adj" fmla="val 16667"/>
            </a:avLst>
          </a:prstGeom>
          <a:solidFill>
            <a:srgbClr val="FFFFCC"/>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a:t>
            </a:r>
          </a:p>
        </p:txBody>
      </p:sp>
      <p:sp>
        <p:nvSpPr>
          <p:cNvPr id="20" name="AutoShape 8"/>
          <p:cNvSpPr>
            <a:spLocks noChangeArrowheads="1"/>
          </p:cNvSpPr>
          <p:nvPr/>
        </p:nvSpPr>
        <p:spPr bwMode="auto">
          <a:xfrm>
            <a:off x="8175009" y="5124576"/>
            <a:ext cx="1322976" cy="578882"/>
          </a:xfrm>
          <a:prstGeom prst="roundRect">
            <a:avLst>
              <a:gd name="adj" fmla="val 16667"/>
            </a:avLst>
          </a:prstGeom>
          <a:solidFill>
            <a:srgbClr val="FFFFCC"/>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94301950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E45CCC-9A60-4CE3-B994-6B14B1392540}"/>
              </a:ext>
            </a:extLst>
          </p:cNvPr>
          <p:cNvSpPr txBox="1"/>
          <p:nvPr/>
        </p:nvSpPr>
        <p:spPr>
          <a:xfrm>
            <a:off x="270894" y="457550"/>
            <a:ext cx="11146925"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latin typeface="Comic Sans MS"/>
                <a:cs typeface="Calibri"/>
              </a:rPr>
              <a:t>Tuesday 25th February 2025</a:t>
            </a:r>
            <a:endParaRPr lang="en-US" dirty="0"/>
          </a:p>
          <a:p>
            <a:r>
              <a:rPr lang="en-GB" sz="2400" u="sng" dirty="0">
                <a:latin typeface="Comic Sans MS"/>
                <a:cs typeface="Calibri"/>
              </a:rPr>
              <a:t>PE – tennis </a:t>
            </a:r>
          </a:p>
          <a:p>
            <a:r>
              <a:rPr lang="en-GB" sz="2400" u="sng" dirty="0">
                <a:latin typeface="Comic Sans MS"/>
                <a:cs typeface="Calibri"/>
              </a:rPr>
              <a:t>TBAT:</a:t>
            </a:r>
            <a:r>
              <a:rPr lang="en-GB" sz="2400" u="sng" dirty="0">
                <a:latin typeface="Comic Sans MS"/>
                <a:ea typeface="+mn-lt"/>
                <a:cs typeface="Calibri"/>
              </a:rPr>
              <a:t> </a:t>
            </a:r>
            <a:r>
              <a:rPr lang="en-GB" sz="2400" u="sng" dirty="0">
                <a:latin typeface="Comic Sans MS"/>
                <a:ea typeface="+mn-lt"/>
                <a:cs typeface="+mn-lt"/>
              </a:rPr>
              <a:t>develop racket and ball control. </a:t>
            </a:r>
          </a:p>
          <a:p>
            <a:endParaRPr lang="en-GB" sz="2400" u="sng">
              <a:latin typeface="Comic Sans MS"/>
              <a:cs typeface="Calibri"/>
            </a:endParaRPr>
          </a:p>
          <a:p>
            <a:r>
              <a:rPr lang="en-GB" sz="2400" u="sng" dirty="0">
                <a:latin typeface="Comic Sans MS"/>
                <a:cs typeface="Calibri"/>
              </a:rPr>
              <a:t>This half term in P.E will be tennis and OAA (outdoor adventurous activities)</a:t>
            </a:r>
            <a:endParaRPr lang="en-US" sz="2400" dirty="0" err="1">
              <a:latin typeface="Comic Sans MS"/>
              <a:cs typeface="Calibri"/>
            </a:endParaRPr>
          </a:p>
          <a:p>
            <a:endParaRPr lang="en-GB" sz="2400">
              <a:latin typeface="Comic Sans MS"/>
              <a:cs typeface="Calibri"/>
            </a:endParaRPr>
          </a:p>
          <a:p>
            <a:r>
              <a:rPr lang="en-GB" sz="2400" dirty="0">
                <a:latin typeface="Comic Sans MS"/>
                <a:cs typeface="Calibri"/>
              </a:rPr>
              <a:t>- Changing for PE</a:t>
            </a:r>
            <a:br>
              <a:rPr lang="en-GB" sz="2400" dirty="0">
                <a:latin typeface="Comic Sans MS"/>
                <a:cs typeface="Calibri"/>
              </a:rPr>
            </a:br>
            <a:br>
              <a:rPr lang="en-GB" sz="2400" dirty="0">
                <a:latin typeface="Comic Sans MS"/>
                <a:cs typeface="Calibri"/>
              </a:rPr>
            </a:br>
            <a:r>
              <a:rPr lang="en-GB" sz="2400" dirty="0">
                <a:latin typeface="Comic Sans MS"/>
                <a:cs typeface="Calibri"/>
              </a:rPr>
              <a:t>- Rules and expectations moving to PE</a:t>
            </a:r>
            <a:br>
              <a:rPr lang="en-GB" sz="2400" dirty="0">
                <a:latin typeface="Comic Sans MS"/>
                <a:cs typeface="Calibri"/>
              </a:rPr>
            </a:br>
            <a:br>
              <a:rPr lang="en-GB" sz="2400" dirty="0">
                <a:latin typeface="Comic Sans MS"/>
                <a:cs typeface="Calibri"/>
              </a:rPr>
            </a:br>
            <a:r>
              <a:rPr lang="en-GB" sz="2400" dirty="0">
                <a:latin typeface="Comic Sans MS"/>
                <a:cs typeface="Calibri"/>
              </a:rPr>
              <a:t>- Move to the downstairs hall or outside</a:t>
            </a:r>
            <a:endParaRPr lang="en-GB" dirty="0" err="1"/>
          </a:p>
          <a:p>
            <a:endParaRPr lang="en-GB" sz="2400">
              <a:latin typeface="Comic Sans MS"/>
              <a:ea typeface="+mn-lt"/>
              <a:cs typeface="Calibri"/>
            </a:endParaRPr>
          </a:p>
          <a:p>
            <a:r>
              <a:rPr lang="en-GB" sz="2400" dirty="0">
                <a:ea typeface="+mn-lt"/>
                <a:cs typeface="+mn-lt"/>
                <a:hlinkClick r:id="rId2"/>
              </a:rPr>
              <a:t>Get Set 4 PE - Lesson Plan -1 for Year 3 Tennis</a:t>
            </a:r>
            <a:endParaRPr lang="en-GB"/>
          </a:p>
          <a:p>
            <a:endParaRPr lang="en-GB" sz="2400" u="sng">
              <a:latin typeface="Comic Sans MS"/>
              <a:cs typeface="Calibri"/>
            </a:endParaRPr>
          </a:p>
          <a:p>
            <a:endParaRPr lang="en-GB" sz="2400">
              <a:latin typeface="Aptos"/>
              <a:cs typeface="Calibri"/>
            </a:endParaRPr>
          </a:p>
        </p:txBody>
      </p:sp>
      <p:pic>
        <p:nvPicPr>
          <p:cNvPr id="3" name="Picture 2" descr="A cartoon of a child hitting a tennis ball with a racket&#10;&#10;AI-generated content may be incorrect.">
            <a:extLst>
              <a:ext uri="{FF2B5EF4-FFF2-40B4-BE49-F238E27FC236}">
                <a16:creationId xmlns:a16="http://schemas.microsoft.com/office/drawing/2014/main" id="{C21AD239-D3DC-8F11-B39A-C82C3578F138}"/>
              </a:ext>
            </a:extLst>
          </p:cNvPr>
          <p:cNvPicPr>
            <a:picLocks noChangeAspect="1"/>
          </p:cNvPicPr>
          <p:nvPr/>
        </p:nvPicPr>
        <p:blipFill>
          <a:blip r:embed="rId3"/>
          <a:stretch>
            <a:fillRect/>
          </a:stretch>
        </p:blipFill>
        <p:spPr>
          <a:xfrm>
            <a:off x="8881756" y="2469026"/>
            <a:ext cx="3014773" cy="4203623"/>
          </a:xfrm>
          <a:prstGeom prst="rect">
            <a:avLst/>
          </a:prstGeom>
        </p:spPr>
      </p:pic>
    </p:spTree>
    <p:extLst>
      <p:ext uri="{BB962C8B-B14F-4D97-AF65-F5344CB8AC3E}">
        <p14:creationId xmlns:p14="http://schemas.microsoft.com/office/powerpoint/2010/main" val="2927554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12" name="Title 1">
            <a:extLst>
              <a:ext uri="{FF2B5EF4-FFF2-40B4-BE49-F238E27FC236}">
                <a16:creationId xmlns:a16="http://schemas.microsoft.com/office/drawing/2014/main" id="{3DDFB834-FFCA-4D74-BC33-559E75C5C156}"/>
              </a:ext>
            </a:extLst>
          </p:cNvPr>
          <p:cNvSpPr>
            <a:spLocks noGrp="1"/>
          </p:cNvSpPr>
          <p:nvPr>
            <p:ph type="title"/>
          </p:nvPr>
        </p:nvSpPr>
        <p:spPr>
          <a:xfrm>
            <a:off x="1753384" y="347702"/>
            <a:ext cx="8619970" cy="1116565"/>
          </a:xfrm>
          <a:solidFill>
            <a:srgbClr val="FDFEDA"/>
          </a:solidFill>
          <a:ln>
            <a:solidFill>
              <a:schemeClr val="accent1"/>
            </a:solidFill>
          </a:ln>
        </p:spPr>
        <p:txBody>
          <a:bodyPr>
            <a:normAutofit/>
          </a:bodyPr>
          <a:lstStyle/>
          <a:p>
            <a:pPr algn="ctr"/>
            <a:r>
              <a:rPr lang="en-GB" altLang="en-US" sz="4000" b="1" dirty="0">
                <a:latin typeface="Calibri" panose="020F0502020204030204" pitchFamily="34" charset="0"/>
              </a:rPr>
              <a:t>How did you do?</a:t>
            </a:r>
            <a:endParaRPr lang="en-US" altLang="en-US" sz="4000" b="1" dirty="0"/>
          </a:p>
        </p:txBody>
      </p:sp>
      <p:sp>
        <p:nvSpPr>
          <p:cNvPr id="10" name="AutoShape 8">
            <a:extLst>
              <a:ext uri="{FF2B5EF4-FFF2-40B4-BE49-F238E27FC236}">
                <a16:creationId xmlns:a16="http://schemas.microsoft.com/office/drawing/2014/main" id="{9EB6A2A7-D997-4D20-8AC6-D7CF72018109}"/>
              </a:ext>
            </a:extLst>
          </p:cNvPr>
          <p:cNvSpPr>
            <a:spLocks noChangeArrowheads="1"/>
          </p:cNvSpPr>
          <p:nvPr/>
        </p:nvSpPr>
        <p:spPr bwMode="auto">
          <a:xfrm>
            <a:off x="1698264" y="1686269"/>
            <a:ext cx="8779163" cy="1055608"/>
          </a:xfrm>
          <a:prstGeom prst="roundRect">
            <a:avLst>
              <a:gd name="adj" fmla="val 16667"/>
            </a:avLst>
          </a:prstGeom>
          <a:solidFill>
            <a:schemeClr val="accent5">
              <a:lumMod val="40000"/>
              <a:lumOff val="6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GB" altLang="en-US" sz="2800" dirty="0">
                <a:latin typeface="Calibri" panose="020F0502020204030204" pitchFamily="34" charset="0"/>
                <a:cs typeface="Calibri" panose="020F0502020204030204" pitchFamily="34" charset="0"/>
              </a:rPr>
              <a:t>Match each sentence to the most likely end punctuation. Use each punctuation mark only once. </a:t>
            </a:r>
          </a:p>
        </p:txBody>
      </p:sp>
      <p:sp>
        <p:nvSpPr>
          <p:cNvPr id="11" name="AutoShape 8"/>
          <p:cNvSpPr>
            <a:spLocks noChangeArrowheads="1"/>
          </p:cNvSpPr>
          <p:nvPr/>
        </p:nvSpPr>
        <p:spPr bwMode="auto">
          <a:xfrm>
            <a:off x="733777" y="3135850"/>
            <a:ext cx="6654012" cy="578882"/>
          </a:xfrm>
          <a:prstGeom prst="roundRect">
            <a:avLst>
              <a:gd name="adj" fmla="val 16667"/>
            </a:avLst>
          </a:prstGeom>
          <a:solidFill>
            <a:srgbClr val="FFFFCC"/>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Stone Age people gathered fruits </a:t>
            </a:r>
          </a:p>
        </p:txBody>
      </p:sp>
      <p:sp>
        <p:nvSpPr>
          <p:cNvPr id="13" name="AutoShape 8">
            <a:extLst>
              <a:ext uri="{FF2B5EF4-FFF2-40B4-BE49-F238E27FC236}">
                <a16:creationId xmlns:a16="http://schemas.microsoft.com/office/drawing/2014/main" id="{9EB6A2A7-D997-4D20-8AC6-D7CF72018109}"/>
              </a:ext>
            </a:extLst>
          </p:cNvPr>
          <p:cNvSpPr>
            <a:spLocks noChangeArrowheads="1"/>
          </p:cNvSpPr>
          <p:nvPr/>
        </p:nvSpPr>
        <p:spPr bwMode="auto">
          <a:xfrm>
            <a:off x="310188" y="6097432"/>
            <a:ext cx="11555317" cy="527804"/>
          </a:xfrm>
          <a:prstGeom prst="roundRect">
            <a:avLst>
              <a:gd name="adj" fmla="val 16667"/>
            </a:avLst>
          </a:prstGeom>
          <a:solidFill>
            <a:schemeClr val="accent5">
              <a:lumMod val="40000"/>
              <a:lumOff val="6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GB" altLang="en-US" sz="2500" b="1" u="sng" dirty="0">
                <a:latin typeface="Calibri" panose="020F0502020204030204" pitchFamily="34" charset="0"/>
                <a:cs typeface="Calibri" panose="020F0502020204030204" pitchFamily="34" charset="0"/>
              </a:rPr>
              <a:t>Remember</a:t>
            </a:r>
            <a:r>
              <a:rPr lang="en-GB" altLang="en-US" sz="2500" b="1" dirty="0">
                <a:latin typeface="Calibri" panose="020F0502020204030204" pitchFamily="34" charset="0"/>
                <a:cs typeface="Calibri" panose="020F0502020204030204" pitchFamily="34" charset="0"/>
              </a:rPr>
              <a:t>:</a:t>
            </a:r>
            <a:r>
              <a:rPr lang="en-GB" altLang="en-US" sz="2500" dirty="0">
                <a:latin typeface="Calibri" panose="020F0502020204030204" pitchFamily="34" charset="0"/>
                <a:cs typeface="Calibri" panose="020F0502020204030204" pitchFamily="34" charset="0"/>
              </a:rPr>
              <a:t> a question sentence must end with a </a:t>
            </a:r>
            <a:r>
              <a:rPr lang="en-GB" altLang="en-US" sz="2500" b="1" dirty="0">
                <a:latin typeface="Calibri" panose="020F0502020204030204" pitchFamily="34" charset="0"/>
                <a:cs typeface="Calibri" panose="020F0502020204030204" pitchFamily="34" charset="0"/>
              </a:rPr>
              <a:t>question mark</a:t>
            </a:r>
            <a:r>
              <a:rPr lang="en-GB" altLang="en-US" sz="2500" dirty="0">
                <a:latin typeface="Calibri" panose="020F0502020204030204" pitchFamily="34" charset="0"/>
                <a:cs typeface="Calibri" panose="020F0502020204030204" pitchFamily="34" charset="0"/>
              </a:rPr>
              <a:t>.</a:t>
            </a:r>
          </a:p>
        </p:txBody>
      </p:sp>
      <p:sp>
        <p:nvSpPr>
          <p:cNvPr id="15" name="AutoShape 8"/>
          <p:cNvSpPr>
            <a:spLocks noChangeArrowheads="1"/>
          </p:cNvSpPr>
          <p:nvPr/>
        </p:nvSpPr>
        <p:spPr bwMode="auto">
          <a:xfrm>
            <a:off x="733777" y="4130213"/>
            <a:ext cx="6654012" cy="578882"/>
          </a:xfrm>
          <a:prstGeom prst="roundRect">
            <a:avLst>
              <a:gd name="adj" fmla="val 16667"/>
            </a:avLst>
          </a:prstGeom>
          <a:solidFill>
            <a:srgbClr val="FFFFCC"/>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What a long time ago these people lived</a:t>
            </a:r>
          </a:p>
        </p:txBody>
      </p:sp>
      <p:sp>
        <p:nvSpPr>
          <p:cNvPr id="16" name="AutoShape 8"/>
          <p:cNvSpPr>
            <a:spLocks noChangeArrowheads="1"/>
          </p:cNvSpPr>
          <p:nvPr/>
        </p:nvSpPr>
        <p:spPr bwMode="auto">
          <a:xfrm>
            <a:off x="733777" y="5124576"/>
            <a:ext cx="6654012" cy="578882"/>
          </a:xfrm>
          <a:prstGeom prst="roundRect">
            <a:avLst>
              <a:gd name="adj" fmla="val 16667"/>
            </a:avLst>
          </a:prstGeom>
          <a:solidFill>
            <a:srgbClr val="FFFFCC"/>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What tools did people in the Stone Age use</a:t>
            </a:r>
          </a:p>
        </p:txBody>
      </p:sp>
      <p:sp>
        <p:nvSpPr>
          <p:cNvPr id="18" name="AutoShape 8"/>
          <p:cNvSpPr>
            <a:spLocks noChangeArrowheads="1"/>
          </p:cNvSpPr>
          <p:nvPr/>
        </p:nvSpPr>
        <p:spPr bwMode="auto">
          <a:xfrm>
            <a:off x="8175009" y="3135850"/>
            <a:ext cx="1322976" cy="578882"/>
          </a:xfrm>
          <a:prstGeom prst="roundRect">
            <a:avLst>
              <a:gd name="adj" fmla="val 16667"/>
            </a:avLst>
          </a:prstGeom>
          <a:solidFill>
            <a:srgbClr val="FFFFCC"/>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a:t>
            </a:r>
          </a:p>
        </p:txBody>
      </p:sp>
      <p:sp>
        <p:nvSpPr>
          <p:cNvPr id="19" name="AutoShape 8"/>
          <p:cNvSpPr>
            <a:spLocks noChangeArrowheads="1"/>
          </p:cNvSpPr>
          <p:nvPr/>
        </p:nvSpPr>
        <p:spPr bwMode="auto">
          <a:xfrm>
            <a:off x="8175009" y="4130213"/>
            <a:ext cx="1322976" cy="578882"/>
          </a:xfrm>
          <a:prstGeom prst="roundRect">
            <a:avLst>
              <a:gd name="adj" fmla="val 16667"/>
            </a:avLst>
          </a:prstGeom>
          <a:solidFill>
            <a:srgbClr val="FFFFCC"/>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a:t>
            </a:r>
          </a:p>
        </p:txBody>
      </p:sp>
      <p:sp>
        <p:nvSpPr>
          <p:cNvPr id="20" name="AutoShape 8"/>
          <p:cNvSpPr>
            <a:spLocks noChangeArrowheads="1"/>
          </p:cNvSpPr>
          <p:nvPr/>
        </p:nvSpPr>
        <p:spPr bwMode="auto">
          <a:xfrm>
            <a:off x="8175009" y="5124576"/>
            <a:ext cx="1322976" cy="578882"/>
          </a:xfrm>
          <a:prstGeom prst="roundRect">
            <a:avLst>
              <a:gd name="adj" fmla="val 16667"/>
            </a:avLst>
          </a:prstGeom>
          <a:solidFill>
            <a:srgbClr val="FFFFCC"/>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a:t>
            </a:r>
          </a:p>
        </p:txBody>
      </p:sp>
      <p:cxnSp>
        <p:nvCxnSpPr>
          <p:cNvPr id="3" name="Straight Connector 2"/>
          <p:cNvCxnSpPr>
            <a:stCxn id="11" idx="3"/>
            <a:endCxn id="18" idx="1"/>
          </p:cNvCxnSpPr>
          <p:nvPr/>
        </p:nvCxnSpPr>
        <p:spPr>
          <a:xfrm>
            <a:off x="7387789" y="3425291"/>
            <a:ext cx="7872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6" idx="3"/>
            <a:endCxn id="19" idx="1"/>
          </p:cNvCxnSpPr>
          <p:nvPr/>
        </p:nvCxnSpPr>
        <p:spPr>
          <a:xfrm flipV="1">
            <a:off x="7387789" y="4419654"/>
            <a:ext cx="787220" cy="99436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5" idx="3"/>
            <a:endCxn id="20" idx="1"/>
          </p:cNvCxnSpPr>
          <p:nvPr/>
        </p:nvCxnSpPr>
        <p:spPr>
          <a:xfrm>
            <a:off x="7387789" y="4419654"/>
            <a:ext cx="787220" cy="994363"/>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02757" y="3564582"/>
            <a:ext cx="2062748" cy="1849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5779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12" name="Title 1">
            <a:extLst>
              <a:ext uri="{FF2B5EF4-FFF2-40B4-BE49-F238E27FC236}">
                <a16:creationId xmlns:a16="http://schemas.microsoft.com/office/drawing/2014/main" id="{3DDFB834-FFCA-4D74-BC33-559E75C5C156}"/>
              </a:ext>
            </a:extLst>
          </p:cNvPr>
          <p:cNvSpPr>
            <a:spLocks noGrp="1"/>
          </p:cNvSpPr>
          <p:nvPr>
            <p:ph type="title"/>
          </p:nvPr>
        </p:nvSpPr>
        <p:spPr>
          <a:xfrm>
            <a:off x="1753384" y="347702"/>
            <a:ext cx="8619970" cy="1116565"/>
          </a:xfrm>
          <a:solidFill>
            <a:srgbClr val="FDFEDA"/>
          </a:solidFill>
          <a:ln>
            <a:solidFill>
              <a:schemeClr val="accent1"/>
            </a:solidFill>
          </a:ln>
        </p:spPr>
        <p:txBody>
          <a:bodyPr>
            <a:normAutofit/>
          </a:bodyPr>
          <a:lstStyle/>
          <a:p>
            <a:pPr algn="ctr"/>
            <a:r>
              <a:rPr lang="en-GB" altLang="en-US" sz="4000" b="1" dirty="0">
                <a:latin typeface="Calibri" panose="020F0502020204030204" pitchFamily="34" charset="0"/>
              </a:rPr>
              <a:t>Practise</a:t>
            </a:r>
            <a:endParaRPr lang="en-US" altLang="en-US" sz="4000" b="1" dirty="0"/>
          </a:p>
        </p:txBody>
      </p:sp>
      <p:sp>
        <p:nvSpPr>
          <p:cNvPr id="10" name="AutoShape 8">
            <a:extLst>
              <a:ext uri="{FF2B5EF4-FFF2-40B4-BE49-F238E27FC236}">
                <a16:creationId xmlns:a16="http://schemas.microsoft.com/office/drawing/2014/main" id="{9EB6A2A7-D997-4D20-8AC6-D7CF72018109}"/>
              </a:ext>
            </a:extLst>
          </p:cNvPr>
          <p:cNvSpPr>
            <a:spLocks noChangeArrowheads="1"/>
          </p:cNvSpPr>
          <p:nvPr/>
        </p:nvSpPr>
        <p:spPr bwMode="auto">
          <a:xfrm>
            <a:off x="2384706" y="1866388"/>
            <a:ext cx="7502304" cy="578882"/>
          </a:xfrm>
          <a:prstGeom prst="roundRect">
            <a:avLst>
              <a:gd name="adj" fmla="val 16667"/>
            </a:avLst>
          </a:prstGeom>
          <a:solidFill>
            <a:schemeClr val="accent5">
              <a:lumMod val="40000"/>
              <a:lumOff val="6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GB" altLang="en-US" sz="2800" dirty="0">
                <a:latin typeface="Calibri" panose="020F0502020204030204" pitchFamily="34" charset="0"/>
                <a:cs typeface="Calibri" panose="020F0502020204030204" pitchFamily="34" charset="0"/>
              </a:rPr>
              <a:t>Which option must </a:t>
            </a:r>
            <a:r>
              <a:rPr lang="en-GB" altLang="en-US" sz="2800" u="sng" dirty="0">
                <a:latin typeface="Calibri" panose="020F0502020204030204" pitchFamily="34" charset="0"/>
                <a:cs typeface="Calibri" panose="020F0502020204030204" pitchFamily="34" charset="0"/>
              </a:rPr>
              <a:t>not</a:t>
            </a:r>
            <a:r>
              <a:rPr lang="en-GB" altLang="en-US" sz="2800" dirty="0">
                <a:latin typeface="Calibri" panose="020F0502020204030204" pitchFamily="34" charset="0"/>
                <a:cs typeface="Calibri" panose="020F0502020204030204" pitchFamily="34" charset="0"/>
              </a:rPr>
              <a:t> end in a </a:t>
            </a:r>
            <a:r>
              <a:rPr lang="en-GB" altLang="en-US" sz="2800" b="1" dirty="0">
                <a:latin typeface="Calibri" panose="020F0502020204030204" pitchFamily="34" charset="0"/>
                <a:cs typeface="Calibri" panose="020F0502020204030204" pitchFamily="34" charset="0"/>
              </a:rPr>
              <a:t>full stop</a:t>
            </a:r>
            <a:r>
              <a:rPr lang="en-GB" altLang="en-US" sz="2800" dirty="0">
                <a:latin typeface="Calibri" panose="020F0502020204030204" pitchFamily="34" charset="0"/>
                <a:cs typeface="Calibri" panose="020F0502020204030204" pitchFamily="34" charset="0"/>
              </a:rPr>
              <a:t>?</a:t>
            </a:r>
          </a:p>
        </p:txBody>
      </p:sp>
      <p:sp>
        <p:nvSpPr>
          <p:cNvPr id="11" name="AutoShape 8"/>
          <p:cNvSpPr>
            <a:spLocks noChangeArrowheads="1"/>
          </p:cNvSpPr>
          <p:nvPr/>
        </p:nvSpPr>
        <p:spPr bwMode="auto">
          <a:xfrm>
            <a:off x="2312567" y="2909276"/>
            <a:ext cx="7501604" cy="2724150"/>
          </a:xfrm>
          <a:prstGeom prst="roundRect">
            <a:avLst>
              <a:gd name="adj" fmla="val 16667"/>
            </a:avLst>
          </a:prstGeom>
          <a:solidFill>
            <a:srgbClr val="FFFFCC"/>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That is an interesting question</a:t>
            </a:r>
          </a:p>
          <a:p>
            <a:pPr algn="ctr">
              <a:spcBef>
                <a:spcPct val="50000"/>
              </a:spcBef>
              <a:buFontTx/>
              <a:buNone/>
            </a:pPr>
            <a:r>
              <a:rPr lang="en-GB" altLang="en-US" sz="2800" dirty="0">
                <a:latin typeface="Calibri" panose="020F0502020204030204" pitchFamily="34" charset="0"/>
                <a:cs typeface="Calibri" panose="020F0502020204030204" pitchFamily="34" charset="0"/>
              </a:rPr>
              <a:t>Tie the string around the top of the container</a:t>
            </a:r>
          </a:p>
          <a:p>
            <a:pPr algn="ctr">
              <a:spcBef>
                <a:spcPct val="50000"/>
              </a:spcBef>
              <a:buFontTx/>
              <a:buNone/>
            </a:pPr>
            <a:r>
              <a:rPr lang="en-GB" altLang="en-US" sz="2800" dirty="0">
                <a:latin typeface="Calibri" panose="020F0502020204030204" pitchFamily="34" charset="0"/>
                <a:cs typeface="Calibri" panose="020F0502020204030204" pitchFamily="34" charset="0"/>
              </a:rPr>
              <a:t>Have you finished your work yet</a:t>
            </a:r>
          </a:p>
          <a:p>
            <a:pPr algn="ctr">
              <a:spcBef>
                <a:spcPct val="50000"/>
              </a:spcBef>
              <a:buFontTx/>
              <a:buNone/>
            </a:pPr>
            <a:r>
              <a:rPr lang="en-GB" altLang="en-US" sz="2800" dirty="0">
                <a:latin typeface="Calibri" panose="020F0502020204030204" pitchFamily="34" charset="0"/>
                <a:cs typeface="Calibri" panose="020F0502020204030204" pitchFamily="34" charset="0"/>
              </a:rPr>
              <a:t>Collect your trainers from the office</a:t>
            </a:r>
          </a:p>
        </p:txBody>
      </p:sp>
      <p:sp>
        <p:nvSpPr>
          <p:cNvPr id="13" name="AutoShape 8">
            <a:extLst>
              <a:ext uri="{FF2B5EF4-FFF2-40B4-BE49-F238E27FC236}">
                <a16:creationId xmlns:a16="http://schemas.microsoft.com/office/drawing/2014/main" id="{9EB6A2A7-D997-4D20-8AC6-D7CF72018109}"/>
              </a:ext>
            </a:extLst>
          </p:cNvPr>
          <p:cNvSpPr>
            <a:spLocks noChangeArrowheads="1"/>
          </p:cNvSpPr>
          <p:nvPr/>
        </p:nvSpPr>
        <p:spPr bwMode="auto">
          <a:xfrm>
            <a:off x="310188" y="6097432"/>
            <a:ext cx="11555317" cy="527804"/>
          </a:xfrm>
          <a:prstGeom prst="roundRect">
            <a:avLst>
              <a:gd name="adj" fmla="val 16667"/>
            </a:avLst>
          </a:prstGeom>
          <a:solidFill>
            <a:schemeClr val="accent5">
              <a:lumMod val="40000"/>
              <a:lumOff val="6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GB" altLang="en-US" sz="2500" b="1" u="sng" dirty="0">
                <a:latin typeface="Calibri" panose="020F0502020204030204" pitchFamily="34" charset="0"/>
                <a:cs typeface="Calibri" panose="020F0502020204030204" pitchFamily="34" charset="0"/>
              </a:rPr>
              <a:t>Remember</a:t>
            </a:r>
            <a:r>
              <a:rPr lang="en-GB" altLang="en-US" sz="2500" b="1" dirty="0">
                <a:latin typeface="Calibri" panose="020F0502020204030204" pitchFamily="34" charset="0"/>
                <a:cs typeface="Calibri" panose="020F0502020204030204" pitchFamily="34" charset="0"/>
              </a:rPr>
              <a:t>:</a:t>
            </a:r>
            <a:r>
              <a:rPr lang="en-GB" altLang="en-US" sz="2500" dirty="0">
                <a:latin typeface="Calibri" panose="020F0502020204030204" pitchFamily="34" charset="0"/>
                <a:cs typeface="Calibri" panose="020F0502020204030204" pitchFamily="34" charset="0"/>
              </a:rPr>
              <a:t> a question sentence must end with a </a:t>
            </a:r>
            <a:r>
              <a:rPr lang="en-GB" altLang="en-US" sz="2500" b="1" dirty="0">
                <a:latin typeface="Calibri" panose="020F0502020204030204" pitchFamily="34" charset="0"/>
                <a:cs typeface="Calibri" panose="020F0502020204030204" pitchFamily="34" charset="0"/>
              </a:rPr>
              <a:t>question mark</a:t>
            </a:r>
            <a:r>
              <a:rPr lang="en-GB" altLang="en-US" sz="2500" dirty="0">
                <a:latin typeface="Calibri" panose="020F0502020204030204" pitchFamily="34" charset="0"/>
                <a:cs typeface="Calibri" panose="020F0502020204030204" pitchFamily="34" charset="0"/>
              </a:rPr>
              <a:t>.</a:t>
            </a: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7985" y="2596915"/>
            <a:ext cx="2159354" cy="320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8288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12" name="Title 1">
            <a:extLst>
              <a:ext uri="{FF2B5EF4-FFF2-40B4-BE49-F238E27FC236}">
                <a16:creationId xmlns:a16="http://schemas.microsoft.com/office/drawing/2014/main" id="{3DDFB834-FFCA-4D74-BC33-559E75C5C156}"/>
              </a:ext>
            </a:extLst>
          </p:cNvPr>
          <p:cNvSpPr>
            <a:spLocks noGrp="1"/>
          </p:cNvSpPr>
          <p:nvPr>
            <p:ph type="title"/>
          </p:nvPr>
        </p:nvSpPr>
        <p:spPr>
          <a:xfrm>
            <a:off x="1753384" y="347702"/>
            <a:ext cx="8619970" cy="1116565"/>
          </a:xfrm>
          <a:solidFill>
            <a:srgbClr val="FDFEDA"/>
          </a:solidFill>
          <a:ln>
            <a:solidFill>
              <a:schemeClr val="accent1"/>
            </a:solidFill>
          </a:ln>
        </p:spPr>
        <p:txBody>
          <a:bodyPr>
            <a:normAutofit/>
          </a:bodyPr>
          <a:lstStyle/>
          <a:p>
            <a:pPr algn="ctr"/>
            <a:r>
              <a:rPr lang="en-GB" altLang="en-US" sz="4000" b="1" dirty="0">
                <a:latin typeface="Calibri" panose="020F0502020204030204" pitchFamily="34" charset="0"/>
              </a:rPr>
              <a:t>How did you do?</a:t>
            </a:r>
            <a:endParaRPr lang="en-US" altLang="en-US" sz="4000" b="1" dirty="0"/>
          </a:p>
        </p:txBody>
      </p:sp>
      <p:sp>
        <p:nvSpPr>
          <p:cNvPr id="10" name="AutoShape 8">
            <a:extLst>
              <a:ext uri="{FF2B5EF4-FFF2-40B4-BE49-F238E27FC236}">
                <a16:creationId xmlns:a16="http://schemas.microsoft.com/office/drawing/2014/main" id="{9EB6A2A7-D997-4D20-8AC6-D7CF72018109}"/>
              </a:ext>
            </a:extLst>
          </p:cNvPr>
          <p:cNvSpPr>
            <a:spLocks noChangeArrowheads="1"/>
          </p:cNvSpPr>
          <p:nvPr/>
        </p:nvSpPr>
        <p:spPr bwMode="auto">
          <a:xfrm>
            <a:off x="2384706" y="1866388"/>
            <a:ext cx="7502304" cy="578882"/>
          </a:xfrm>
          <a:prstGeom prst="roundRect">
            <a:avLst>
              <a:gd name="adj" fmla="val 16667"/>
            </a:avLst>
          </a:prstGeom>
          <a:solidFill>
            <a:schemeClr val="accent5">
              <a:lumMod val="40000"/>
              <a:lumOff val="6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GB" altLang="en-US" sz="2800" dirty="0">
                <a:latin typeface="Calibri" panose="020F0502020204030204" pitchFamily="34" charset="0"/>
                <a:cs typeface="Calibri" panose="020F0502020204030204" pitchFamily="34" charset="0"/>
              </a:rPr>
              <a:t>Which option must </a:t>
            </a:r>
            <a:r>
              <a:rPr lang="en-GB" altLang="en-US" sz="2800" u="sng" dirty="0">
                <a:latin typeface="Calibri" panose="020F0502020204030204" pitchFamily="34" charset="0"/>
                <a:cs typeface="Calibri" panose="020F0502020204030204" pitchFamily="34" charset="0"/>
              </a:rPr>
              <a:t>not</a:t>
            </a:r>
            <a:r>
              <a:rPr lang="en-GB" altLang="en-US" sz="2800" dirty="0">
                <a:latin typeface="Calibri" panose="020F0502020204030204" pitchFamily="34" charset="0"/>
                <a:cs typeface="Calibri" panose="020F0502020204030204" pitchFamily="34" charset="0"/>
              </a:rPr>
              <a:t> end in a </a:t>
            </a:r>
            <a:r>
              <a:rPr lang="en-GB" altLang="en-US" sz="2800" b="1" dirty="0">
                <a:latin typeface="Calibri" panose="020F0502020204030204" pitchFamily="34" charset="0"/>
                <a:cs typeface="Calibri" panose="020F0502020204030204" pitchFamily="34" charset="0"/>
              </a:rPr>
              <a:t>full stop</a:t>
            </a:r>
            <a:r>
              <a:rPr lang="en-GB" altLang="en-US" sz="2800" dirty="0">
                <a:latin typeface="Calibri" panose="020F0502020204030204" pitchFamily="34" charset="0"/>
                <a:cs typeface="Calibri" panose="020F0502020204030204" pitchFamily="34" charset="0"/>
              </a:rPr>
              <a:t>?</a:t>
            </a:r>
          </a:p>
        </p:txBody>
      </p:sp>
      <p:sp>
        <p:nvSpPr>
          <p:cNvPr id="11" name="AutoShape 8"/>
          <p:cNvSpPr>
            <a:spLocks noChangeArrowheads="1"/>
          </p:cNvSpPr>
          <p:nvPr/>
        </p:nvSpPr>
        <p:spPr bwMode="auto">
          <a:xfrm>
            <a:off x="2312567" y="2909276"/>
            <a:ext cx="7501604" cy="2724150"/>
          </a:xfrm>
          <a:prstGeom prst="roundRect">
            <a:avLst>
              <a:gd name="adj" fmla="val 16667"/>
            </a:avLst>
          </a:prstGeom>
          <a:solidFill>
            <a:srgbClr val="FFFFCC"/>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That is an interesting question</a:t>
            </a:r>
          </a:p>
          <a:p>
            <a:pPr algn="ctr">
              <a:spcBef>
                <a:spcPct val="50000"/>
              </a:spcBef>
              <a:buFontTx/>
              <a:buNone/>
            </a:pPr>
            <a:r>
              <a:rPr lang="en-GB" altLang="en-US" sz="2800" dirty="0">
                <a:latin typeface="Calibri" panose="020F0502020204030204" pitchFamily="34" charset="0"/>
                <a:cs typeface="Calibri" panose="020F0502020204030204" pitchFamily="34" charset="0"/>
              </a:rPr>
              <a:t>Tie the string around the top of the container</a:t>
            </a:r>
          </a:p>
          <a:p>
            <a:pPr algn="ctr">
              <a:spcBef>
                <a:spcPct val="50000"/>
              </a:spcBef>
              <a:buFontTx/>
              <a:buNone/>
            </a:pPr>
            <a:r>
              <a:rPr lang="en-GB" altLang="en-US" sz="2800" b="1" u="sng" dirty="0">
                <a:latin typeface="Calibri" panose="020F0502020204030204" pitchFamily="34" charset="0"/>
                <a:cs typeface="Calibri" panose="020F0502020204030204" pitchFamily="34" charset="0"/>
              </a:rPr>
              <a:t>Have you finished your work yet</a:t>
            </a:r>
          </a:p>
          <a:p>
            <a:pPr algn="ctr">
              <a:spcBef>
                <a:spcPct val="50000"/>
              </a:spcBef>
              <a:buFontTx/>
              <a:buNone/>
            </a:pPr>
            <a:r>
              <a:rPr lang="en-GB" altLang="en-US" sz="2800" dirty="0">
                <a:latin typeface="Calibri" panose="020F0502020204030204" pitchFamily="34" charset="0"/>
                <a:cs typeface="Calibri" panose="020F0502020204030204" pitchFamily="34" charset="0"/>
              </a:rPr>
              <a:t>Collect your trainers from the office</a:t>
            </a:r>
          </a:p>
        </p:txBody>
      </p:sp>
      <p:sp>
        <p:nvSpPr>
          <p:cNvPr id="13" name="AutoShape 8">
            <a:extLst>
              <a:ext uri="{FF2B5EF4-FFF2-40B4-BE49-F238E27FC236}">
                <a16:creationId xmlns:a16="http://schemas.microsoft.com/office/drawing/2014/main" id="{9EB6A2A7-D997-4D20-8AC6-D7CF72018109}"/>
              </a:ext>
            </a:extLst>
          </p:cNvPr>
          <p:cNvSpPr>
            <a:spLocks noChangeArrowheads="1"/>
          </p:cNvSpPr>
          <p:nvPr/>
        </p:nvSpPr>
        <p:spPr bwMode="auto">
          <a:xfrm>
            <a:off x="310188" y="6097432"/>
            <a:ext cx="11555317" cy="527804"/>
          </a:xfrm>
          <a:prstGeom prst="roundRect">
            <a:avLst>
              <a:gd name="adj" fmla="val 16667"/>
            </a:avLst>
          </a:prstGeom>
          <a:solidFill>
            <a:schemeClr val="accent5">
              <a:lumMod val="40000"/>
              <a:lumOff val="6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GB" altLang="en-US" sz="2500" b="1" u="sng" dirty="0">
                <a:latin typeface="Calibri" panose="020F0502020204030204" pitchFamily="34" charset="0"/>
                <a:cs typeface="Calibri" panose="020F0502020204030204" pitchFamily="34" charset="0"/>
              </a:rPr>
              <a:t>Remember</a:t>
            </a:r>
            <a:r>
              <a:rPr lang="en-GB" altLang="en-US" sz="2500" b="1" dirty="0">
                <a:latin typeface="Calibri" panose="020F0502020204030204" pitchFamily="34" charset="0"/>
                <a:cs typeface="Calibri" panose="020F0502020204030204" pitchFamily="34" charset="0"/>
              </a:rPr>
              <a:t>:</a:t>
            </a:r>
            <a:r>
              <a:rPr lang="en-GB" altLang="en-US" sz="2500" dirty="0">
                <a:latin typeface="Calibri" panose="020F0502020204030204" pitchFamily="34" charset="0"/>
                <a:cs typeface="Calibri" panose="020F0502020204030204" pitchFamily="34" charset="0"/>
              </a:rPr>
              <a:t> a question sentence must end with a </a:t>
            </a:r>
            <a:r>
              <a:rPr lang="en-GB" altLang="en-US" sz="2500" b="1" dirty="0">
                <a:latin typeface="Calibri" panose="020F0502020204030204" pitchFamily="34" charset="0"/>
                <a:cs typeface="Calibri" panose="020F0502020204030204" pitchFamily="34" charset="0"/>
              </a:rPr>
              <a:t>question mark</a:t>
            </a:r>
            <a:r>
              <a:rPr lang="en-GB" altLang="en-US" sz="2500" dirty="0">
                <a:latin typeface="Calibri" panose="020F0502020204030204" pitchFamily="34" charset="0"/>
                <a:cs typeface="Calibri" panose="020F0502020204030204" pitchFamily="34" charset="0"/>
              </a:rPr>
              <a:t>.</a:t>
            </a:r>
          </a:p>
        </p:txBody>
      </p:sp>
      <p:pic>
        <p:nvPicPr>
          <p:cNvPr id="1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3072" y="3275141"/>
            <a:ext cx="2312433" cy="20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411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1753384" y="347702"/>
            <a:ext cx="8619970" cy="1116565"/>
          </a:xfrm>
          <a:solidFill>
            <a:srgbClr val="FDFEDA"/>
          </a:solidFill>
          <a:ln>
            <a:solidFill>
              <a:schemeClr val="accent1"/>
            </a:solidFill>
          </a:ln>
        </p:spPr>
        <p:txBody>
          <a:bodyPr>
            <a:normAutofit/>
          </a:bodyPr>
          <a:lstStyle/>
          <a:p>
            <a:pPr algn="ctr"/>
            <a:r>
              <a:rPr lang="en-GB" altLang="en-US" sz="4000" b="1" dirty="0">
                <a:latin typeface="Calibri" panose="020F0502020204030204" pitchFamily="34" charset="0"/>
              </a:rPr>
              <a:t>End punctuation</a:t>
            </a:r>
            <a:endParaRPr lang="en-US" altLang="en-US" sz="4000" b="1" dirty="0"/>
          </a:p>
        </p:txBody>
      </p:sp>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10" name="AutoShape 8">
            <a:extLst>
              <a:ext uri="{FF2B5EF4-FFF2-40B4-BE49-F238E27FC236}">
                <a16:creationId xmlns:a16="http://schemas.microsoft.com/office/drawing/2014/main" id="{430619D9-4AD0-4E93-9AAD-232631BDECC1}"/>
              </a:ext>
            </a:extLst>
          </p:cNvPr>
          <p:cNvSpPr>
            <a:spLocks noChangeArrowheads="1"/>
          </p:cNvSpPr>
          <p:nvPr/>
        </p:nvSpPr>
        <p:spPr bwMode="auto">
          <a:xfrm>
            <a:off x="1877734" y="1850434"/>
            <a:ext cx="8371270" cy="1055608"/>
          </a:xfrm>
          <a:prstGeom prst="roundRect">
            <a:avLst>
              <a:gd name="adj" fmla="val 16667"/>
            </a:avLst>
          </a:prstGeom>
          <a:solidFill>
            <a:schemeClr val="accent5">
              <a:lumMod val="40000"/>
              <a:lumOff val="60000"/>
            </a:schemeClr>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defRPr/>
            </a:pPr>
            <a:r>
              <a:rPr lang="en-GB" altLang="en-US" sz="2800" b="1" dirty="0">
                <a:latin typeface="Calibri" panose="020F0502020204030204" pitchFamily="34" charset="0"/>
                <a:cs typeface="Calibri" panose="020F0502020204030204" pitchFamily="34" charset="0"/>
              </a:rPr>
              <a:t>End punctuation </a:t>
            </a:r>
            <a:r>
              <a:rPr lang="en-GB" altLang="en-US" sz="2800" dirty="0">
                <a:latin typeface="Calibri" panose="020F0502020204030204" pitchFamily="34" charset="0"/>
                <a:cs typeface="Calibri" panose="020F0502020204030204" pitchFamily="34" charset="0"/>
              </a:rPr>
              <a:t>helps the reader to </a:t>
            </a:r>
            <a:r>
              <a:rPr lang="en-GB" altLang="en-US" sz="2800" u="sng" dirty="0">
                <a:latin typeface="Calibri" panose="020F0502020204030204" pitchFamily="34" charset="0"/>
                <a:cs typeface="Calibri" panose="020F0502020204030204" pitchFamily="34" charset="0"/>
              </a:rPr>
              <a:t>pause</a:t>
            </a:r>
            <a:r>
              <a:rPr lang="en-GB" altLang="en-US" sz="2800" dirty="0">
                <a:latin typeface="Calibri" panose="020F0502020204030204" pitchFamily="34" charset="0"/>
                <a:cs typeface="Calibri" panose="020F0502020204030204" pitchFamily="34" charset="0"/>
              </a:rPr>
              <a:t> in the correct places so that the sentences make sense.</a:t>
            </a:r>
          </a:p>
        </p:txBody>
      </p:sp>
      <p:sp>
        <p:nvSpPr>
          <p:cNvPr id="8" name="AutoShape 8">
            <a:extLst>
              <a:ext uri="{FF2B5EF4-FFF2-40B4-BE49-F238E27FC236}">
                <a16:creationId xmlns:a16="http://schemas.microsoft.com/office/drawing/2014/main" id="{9EB6A2A7-D997-4D20-8AC6-D7CF72018109}"/>
              </a:ext>
            </a:extLst>
          </p:cNvPr>
          <p:cNvSpPr>
            <a:spLocks noChangeArrowheads="1"/>
          </p:cNvSpPr>
          <p:nvPr/>
        </p:nvSpPr>
        <p:spPr bwMode="auto">
          <a:xfrm>
            <a:off x="762422" y="3292209"/>
            <a:ext cx="7740133" cy="1293971"/>
          </a:xfrm>
          <a:prstGeom prst="roundRect">
            <a:avLst>
              <a:gd name="adj" fmla="val 16667"/>
            </a:avLst>
          </a:prstGeom>
          <a:solidFill>
            <a:schemeClr val="accent2">
              <a:lumMod val="20000"/>
              <a:lumOff val="8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GB" altLang="en-US" sz="2800" dirty="0">
                <a:latin typeface="Calibri" panose="020F0502020204030204" pitchFamily="34" charset="0"/>
                <a:cs typeface="Calibri" panose="020F0502020204030204" pitchFamily="34" charset="0"/>
              </a:rPr>
              <a:t>E.g. </a:t>
            </a:r>
            <a:r>
              <a:rPr lang="en-GB" altLang="en-US" sz="2800" b="1" dirty="0">
                <a:latin typeface="Calibri" panose="020F0502020204030204" pitchFamily="34" charset="0"/>
                <a:cs typeface="Calibri" panose="020F0502020204030204" pitchFamily="34" charset="0"/>
              </a:rPr>
              <a:t>My dad cleaned up Mia played with her toys</a:t>
            </a:r>
            <a:endParaRPr lang="en-GB" altLang="en-US" sz="2800" dirty="0">
              <a:latin typeface="Calibri" panose="020F0502020204030204" pitchFamily="34" charset="0"/>
              <a:cs typeface="Calibri" panose="020F0502020204030204" pitchFamily="34" charset="0"/>
            </a:endParaRPr>
          </a:p>
          <a:p>
            <a:pPr>
              <a:spcBef>
                <a:spcPct val="50000"/>
              </a:spcBef>
              <a:buFontTx/>
              <a:buNone/>
            </a:pPr>
            <a:r>
              <a:rPr lang="en-GB" altLang="en-US" sz="2800" i="1" dirty="0">
                <a:latin typeface="Calibri" panose="020F0502020204030204" pitchFamily="34" charset="0"/>
                <a:cs typeface="Calibri" panose="020F0502020204030204" pitchFamily="34" charset="0"/>
              </a:rPr>
              <a:t>This could be confusing!</a:t>
            </a:r>
          </a:p>
        </p:txBody>
      </p:sp>
      <p:sp>
        <p:nvSpPr>
          <p:cNvPr id="11" name="AutoShape 8">
            <a:extLst>
              <a:ext uri="{FF2B5EF4-FFF2-40B4-BE49-F238E27FC236}">
                <a16:creationId xmlns:a16="http://schemas.microsoft.com/office/drawing/2014/main" id="{9EB6A2A7-D997-4D20-8AC6-D7CF72018109}"/>
              </a:ext>
            </a:extLst>
          </p:cNvPr>
          <p:cNvSpPr>
            <a:spLocks noChangeArrowheads="1"/>
          </p:cNvSpPr>
          <p:nvPr/>
        </p:nvSpPr>
        <p:spPr bwMode="auto">
          <a:xfrm>
            <a:off x="762422" y="4972347"/>
            <a:ext cx="7740133" cy="1293971"/>
          </a:xfrm>
          <a:prstGeom prst="roundRect">
            <a:avLst>
              <a:gd name="adj" fmla="val 16667"/>
            </a:avLst>
          </a:prstGeom>
          <a:solidFill>
            <a:schemeClr val="accent2">
              <a:lumMod val="20000"/>
              <a:lumOff val="8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GB" altLang="en-US" sz="2800" b="1" dirty="0">
                <a:latin typeface="Calibri" panose="020F0502020204030204" pitchFamily="34" charset="0"/>
                <a:cs typeface="Calibri" panose="020F0502020204030204" pitchFamily="34" charset="0"/>
              </a:rPr>
              <a:t>My dad cleaned up.  Mia played with her toys.</a:t>
            </a:r>
          </a:p>
          <a:p>
            <a:pPr>
              <a:spcBef>
                <a:spcPct val="50000"/>
              </a:spcBef>
              <a:buFontTx/>
              <a:buNone/>
            </a:pPr>
            <a:r>
              <a:rPr lang="en-GB" altLang="en-US" sz="2800" i="1" dirty="0">
                <a:latin typeface="Calibri" panose="020F0502020204030204" pitchFamily="34" charset="0"/>
                <a:cs typeface="Calibri" panose="020F0502020204030204" pitchFamily="34" charset="0"/>
              </a:rPr>
              <a:t>This makes sense and is easy to read.</a:t>
            </a:r>
          </a:p>
        </p:txBody>
      </p:sp>
      <p:pic>
        <p:nvPicPr>
          <p:cNvPr id="3" name="Picture 2"/>
          <p:cNvPicPr>
            <a:picLocks noChangeAspect="1"/>
          </p:cNvPicPr>
          <p:nvPr/>
        </p:nvPicPr>
        <p:blipFill>
          <a:blip r:embed="rId5"/>
          <a:stretch>
            <a:fillRect/>
          </a:stretch>
        </p:blipFill>
        <p:spPr>
          <a:xfrm>
            <a:off x="8776050" y="3410742"/>
            <a:ext cx="3194608" cy="2713567"/>
          </a:xfrm>
          <a:prstGeom prst="rect">
            <a:avLst/>
          </a:prstGeom>
          <a:ln>
            <a:solidFill>
              <a:schemeClr val="accent1"/>
            </a:solidFill>
          </a:ln>
        </p:spPr>
      </p:pic>
    </p:spTree>
    <p:extLst>
      <p:ext uri="{BB962C8B-B14F-4D97-AF65-F5344CB8AC3E}">
        <p14:creationId xmlns:p14="http://schemas.microsoft.com/office/powerpoint/2010/main" val="4023071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1753384" y="347702"/>
            <a:ext cx="8619970" cy="1116565"/>
          </a:xfrm>
          <a:solidFill>
            <a:srgbClr val="FDFEDA"/>
          </a:solidFill>
          <a:ln>
            <a:solidFill>
              <a:schemeClr val="accent1"/>
            </a:solidFill>
          </a:ln>
        </p:spPr>
        <p:txBody>
          <a:bodyPr>
            <a:normAutofit/>
          </a:bodyPr>
          <a:lstStyle/>
          <a:p>
            <a:pPr algn="ctr"/>
            <a:r>
              <a:rPr lang="en-GB" altLang="en-US" sz="4000" b="1" dirty="0">
                <a:latin typeface="Calibri" panose="020F0502020204030204" pitchFamily="34" charset="0"/>
              </a:rPr>
              <a:t>End punctuation</a:t>
            </a:r>
            <a:endParaRPr lang="en-US" altLang="en-US" sz="4000" b="1" dirty="0"/>
          </a:p>
        </p:txBody>
      </p:sp>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10" name="AutoShape 8">
            <a:extLst>
              <a:ext uri="{FF2B5EF4-FFF2-40B4-BE49-F238E27FC236}">
                <a16:creationId xmlns:a16="http://schemas.microsoft.com/office/drawing/2014/main" id="{430619D9-4AD0-4E93-9AAD-232631BDECC1}"/>
              </a:ext>
            </a:extLst>
          </p:cNvPr>
          <p:cNvSpPr>
            <a:spLocks noChangeArrowheads="1"/>
          </p:cNvSpPr>
          <p:nvPr/>
        </p:nvSpPr>
        <p:spPr bwMode="auto">
          <a:xfrm>
            <a:off x="1366219" y="1638245"/>
            <a:ext cx="9394300" cy="1532334"/>
          </a:xfrm>
          <a:prstGeom prst="roundRect">
            <a:avLst>
              <a:gd name="adj" fmla="val 16667"/>
            </a:avLst>
          </a:prstGeom>
          <a:solidFill>
            <a:schemeClr val="accent5">
              <a:lumMod val="40000"/>
              <a:lumOff val="60000"/>
            </a:schemeClr>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defRPr/>
            </a:pPr>
            <a:r>
              <a:rPr lang="en-GB" altLang="en-US" sz="2800" b="1" dirty="0">
                <a:latin typeface="Calibri" panose="020F0502020204030204" pitchFamily="34" charset="0"/>
                <a:cs typeface="Calibri" panose="020F0502020204030204" pitchFamily="34" charset="0"/>
              </a:rPr>
              <a:t>End punctuation </a:t>
            </a:r>
            <a:r>
              <a:rPr lang="en-GB" altLang="en-US" sz="2800" dirty="0">
                <a:latin typeface="Calibri" panose="020F0502020204030204" pitchFamily="34" charset="0"/>
                <a:cs typeface="Calibri" panose="020F0502020204030204" pitchFamily="34" charset="0"/>
              </a:rPr>
              <a:t>can also indicate to the reader that they should </a:t>
            </a:r>
            <a:r>
              <a:rPr lang="en-GB" altLang="en-US" sz="2800" u="sng" dirty="0">
                <a:latin typeface="Calibri" panose="020F0502020204030204" pitchFamily="34" charset="0"/>
                <a:cs typeface="Calibri" panose="020F0502020204030204" pitchFamily="34" charset="0"/>
              </a:rPr>
              <a:t>change their expression</a:t>
            </a:r>
            <a:r>
              <a:rPr lang="en-GB" altLang="en-US" sz="2800" dirty="0">
                <a:latin typeface="Calibri" panose="020F0502020204030204" pitchFamily="34" charset="0"/>
                <a:cs typeface="Calibri" panose="020F0502020204030204" pitchFamily="34" charset="0"/>
              </a:rPr>
              <a:t>, for example to show that a </a:t>
            </a:r>
            <a:r>
              <a:rPr lang="en-GB" altLang="en-US" sz="2800" b="1" dirty="0">
                <a:latin typeface="Calibri" panose="020F0502020204030204" pitchFamily="34" charset="0"/>
                <a:cs typeface="Calibri" panose="020F0502020204030204" pitchFamily="34" charset="0"/>
              </a:rPr>
              <a:t>question</a:t>
            </a:r>
            <a:r>
              <a:rPr lang="en-GB" altLang="en-US" sz="2800" dirty="0">
                <a:latin typeface="Calibri" panose="020F0502020204030204" pitchFamily="34" charset="0"/>
                <a:cs typeface="Calibri" panose="020F0502020204030204" pitchFamily="34" charset="0"/>
              </a:rPr>
              <a:t> is being asked or that something is</a:t>
            </a:r>
            <a:r>
              <a:rPr lang="en-GB" altLang="en-US" sz="2800" u="sng" dirty="0">
                <a:latin typeface="Calibri" panose="020F0502020204030204" pitchFamily="34" charset="0"/>
                <a:cs typeface="Calibri" panose="020F0502020204030204" pitchFamily="34" charset="0"/>
              </a:rPr>
              <a:t> shocking/exciting</a:t>
            </a:r>
            <a:r>
              <a:rPr lang="en-GB" altLang="en-US" sz="2800" dirty="0">
                <a:latin typeface="Calibri" panose="020F0502020204030204" pitchFamily="34" charset="0"/>
                <a:cs typeface="Calibri" panose="020F0502020204030204" pitchFamily="34" charset="0"/>
              </a:rPr>
              <a:t>.</a:t>
            </a:r>
          </a:p>
        </p:txBody>
      </p:sp>
      <p:sp>
        <p:nvSpPr>
          <p:cNvPr id="8" name="AutoShape 8">
            <a:extLst>
              <a:ext uri="{FF2B5EF4-FFF2-40B4-BE49-F238E27FC236}">
                <a16:creationId xmlns:a16="http://schemas.microsoft.com/office/drawing/2014/main" id="{9EB6A2A7-D997-4D20-8AC6-D7CF72018109}"/>
              </a:ext>
            </a:extLst>
          </p:cNvPr>
          <p:cNvSpPr>
            <a:spLocks noChangeArrowheads="1"/>
          </p:cNvSpPr>
          <p:nvPr/>
        </p:nvSpPr>
        <p:spPr bwMode="auto">
          <a:xfrm>
            <a:off x="516763" y="3390519"/>
            <a:ext cx="7849315" cy="1293971"/>
          </a:xfrm>
          <a:prstGeom prst="roundRect">
            <a:avLst>
              <a:gd name="adj" fmla="val 16667"/>
            </a:avLst>
          </a:prstGeom>
          <a:solidFill>
            <a:schemeClr val="accent2">
              <a:lumMod val="20000"/>
              <a:lumOff val="8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GB" altLang="en-US" sz="2800" dirty="0">
                <a:latin typeface="Calibri" panose="020F0502020204030204" pitchFamily="34" charset="0"/>
                <a:cs typeface="Calibri" panose="020F0502020204030204" pitchFamily="34" charset="0"/>
              </a:rPr>
              <a:t>E.g. </a:t>
            </a:r>
            <a:r>
              <a:rPr lang="en-GB" altLang="en-US" sz="2800" b="1" dirty="0">
                <a:latin typeface="Calibri" panose="020F0502020204030204" pitchFamily="34" charset="0"/>
                <a:cs typeface="Calibri" panose="020F0502020204030204" pitchFamily="34" charset="0"/>
              </a:rPr>
              <a:t>Did James fall over Ella said he was screaming</a:t>
            </a:r>
            <a:endParaRPr lang="en-GB" altLang="en-US" sz="2800" dirty="0">
              <a:latin typeface="Calibri" panose="020F0502020204030204" pitchFamily="34" charset="0"/>
              <a:cs typeface="Calibri" panose="020F0502020204030204" pitchFamily="34" charset="0"/>
            </a:endParaRPr>
          </a:p>
          <a:p>
            <a:pPr>
              <a:spcBef>
                <a:spcPct val="50000"/>
              </a:spcBef>
              <a:buFontTx/>
              <a:buNone/>
            </a:pPr>
            <a:r>
              <a:rPr lang="en-GB" altLang="en-US" sz="2800" i="1" dirty="0">
                <a:latin typeface="Calibri" panose="020F0502020204030204" pitchFamily="34" charset="0"/>
                <a:cs typeface="Calibri" panose="020F0502020204030204" pitchFamily="34" charset="0"/>
              </a:rPr>
              <a:t>This could be confusing!</a:t>
            </a:r>
          </a:p>
        </p:txBody>
      </p:sp>
      <p:sp>
        <p:nvSpPr>
          <p:cNvPr id="11" name="AutoShape 8">
            <a:extLst>
              <a:ext uri="{FF2B5EF4-FFF2-40B4-BE49-F238E27FC236}">
                <a16:creationId xmlns:a16="http://schemas.microsoft.com/office/drawing/2014/main" id="{9EB6A2A7-D997-4D20-8AC6-D7CF72018109}"/>
              </a:ext>
            </a:extLst>
          </p:cNvPr>
          <p:cNvSpPr>
            <a:spLocks noChangeArrowheads="1"/>
          </p:cNvSpPr>
          <p:nvPr/>
        </p:nvSpPr>
        <p:spPr bwMode="auto">
          <a:xfrm>
            <a:off x="516763" y="4904430"/>
            <a:ext cx="7849315" cy="1770698"/>
          </a:xfrm>
          <a:prstGeom prst="roundRect">
            <a:avLst>
              <a:gd name="adj" fmla="val 16667"/>
            </a:avLst>
          </a:prstGeom>
          <a:solidFill>
            <a:schemeClr val="accent2">
              <a:lumMod val="20000"/>
              <a:lumOff val="8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GB" altLang="en-US" sz="2800" b="1" dirty="0">
                <a:latin typeface="Calibri" panose="020F0502020204030204" pitchFamily="34" charset="0"/>
                <a:cs typeface="Calibri" panose="020F0502020204030204" pitchFamily="34" charset="0"/>
              </a:rPr>
              <a:t>Did James fall over? Ella said he was screaming!</a:t>
            </a:r>
          </a:p>
          <a:p>
            <a:pPr>
              <a:spcBef>
                <a:spcPct val="50000"/>
              </a:spcBef>
              <a:buFontTx/>
              <a:buNone/>
            </a:pPr>
            <a:r>
              <a:rPr lang="en-GB" altLang="en-US" sz="2800" i="1" dirty="0">
                <a:latin typeface="Calibri" panose="020F0502020204030204" pitchFamily="34" charset="0"/>
                <a:cs typeface="Calibri" panose="020F0502020204030204" pitchFamily="34" charset="0"/>
              </a:rPr>
              <a:t>This makes sense and indicates to the reader that they should change their expression.</a:t>
            </a:r>
          </a:p>
        </p:txBody>
      </p:sp>
      <p:pic>
        <p:nvPicPr>
          <p:cNvPr id="3" name="Picture 2"/>
          <p:cNvPicPr>
            <a:picLocks noChangeAspect="1"/>
          </p:cNvPicPr>
          <p:nvPr/>
        </p:nvPicPr>
        <p:blipFill>
          <a:blip r:embed="rId5"/>
          <a:stretch>
            <a:fillRect/>
          </a:stretch>
        </p:blipFill>
        <p:spPr>
          <a:xfrm>
            <a:off x="8721678" y="3693890"/>
            <a:ext cx="2947443" cy="2723844"/>
          </a:xfrm>
          <a:prstGeom prst="rect">
            <a:avLst/>
          </a:prstGeom>
          <a:ln>
            <a:solidFill>
              <a:schemeClr val="accent1"/>
            </a:solidFill>
          </a:ln>
        </p:spPr>
      </p:pic>
    </p:spTree>
    <p:extLst>
      <p:ext uri="{BB962C8B-B14F-4D97-AF65-F5344CB8AC3E}">
        <p14:creationId xmlns:p14="http://schemas.microsoft.com/office/powerpoint/2010/main" val="3020796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12" name="Title 1">
            <a:extLst>
              <a:ext uri="{FF2B5EF4-FFF2-40B4-BE49-F238E27FC236}">
                <a16:creationId xmlns:a16="http://schemas.microsoft.com/office/drawing/2014/main" id="{3DDFB834-FFCA-4D74-BC33-559E75C5C156}"/>
              </a:ext>
            </a:extLst>
          </p:cNvPr>
          <p:cNvSpPr>
            <a:spLocks noGrp="1"/>
          </p:cNvSpPr>
          <p:nvPr>
            <p:ph type="title"/>
          </p:nvPr>
        </p:nvSpPr>
        <p:spPr>
          <a:xfrm>
            <a:off x="1753384" y="347702"/>
            <a:ext cx="8619970" cy="1116565"/>
          </a:xfrm>
          <a:solidFill>
            <a:srgbClr val="FDFEDA"/>
          </a:solidFill>
          <a:ln>
            <a:solidFill>
              <a:schemeClr val="accent1"/>
            </a:solidFill>
          </a:ln>
        </p:spPr>
        <p:txBody>
          <a:bodyPr>
            <a:normAutofit/>
          </a:bodyPr>
          <a:lstStyle/>
          <a:p>
            <a:pPr algn="ctr"/>
            <a:r>
              <a:rPr lang="en-GB" altLang="en-US" sz="4000" b="1" dirty="0">
                <a:latin typeface="Calibri" panose="020F0502020204030204" pitchFamily="34" charset="0"/>
              </a:rPr>
              <a:t>Practise</a:t>
            </a:r>
            <a:endParaRPr lang="en-US" altLang="en-US" sz="4000" b="1" dirty="0"/>
          </a:p>
        </p:txBody>
      </p:sp>
      <p:sp>
        <p:nvSpPr>
          <p:cNvPr id="10" name="AutoShape 8">
            <a:extLst>
              <a:ext uri="{FF2B5EF4-FFF2-40B4-BE49-F238E27FC236}">
                <a16:creationId xmlns:a16="http://schemas.microsoft.com/office/drawing/2014/main" id="{9EB6A2A7-D997-4D20-8AC6-D7CF72018109}"/>
              </a:ext>
            </a:extLst>
          </p:cNvPr>
          <p:cNvSpPr>
            <a:spLocks noChangeArrowheads="1"/>
          </p:cNvSpPr>
          <p:nvPr/>
        </p:nvSpPr>
        <p:spPr bwMode="auto">
          <a:xfrm>
            <a:off x="2615483" y="1790805"/>
            <a:ext cx="6895772" cy="578882"/>
          </a:xfrm>
          <a:prstGeom prst="roundRect">
            <a:avLst>
              <a:gd name="adj" fmla="val 16667"/>
            </a:avLst>
          </a:prstGeom>
          <a:solidFill>
            <a:schemeClr val="accent5">
              <a:lumMod val="40000"/>
              <a:lumOff val="6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GB" altLang="en-US" sz="2800" dirty="0">
                <a:latin typeface="Calibri" panose="020F0502020204030204" pitchFamily="34" charset="0"/>
                <a:cs typeface="Calibri" panose="020F0502020204030204" pitchFamily="34" charset="0"/>
              </a:rPr>
              <a:t>Which sentence is punctuated correctly?</a:t>
            </a:r>
          </a:p>
        </p:txBody>
      </p:sp>
      <p:sp>
        <p:nvSpPr>
          <p:cNvPr id="11" name="AutoShape 8"/>
          <p:cNvSpPr>
            <a:spLocks noChangeArrowheads="1"/>
          </p:cNvSpPr>
          <p:nvPr/>
        </p:nvSpPr>
        <p:spPr bwMode="auto">
          <a:xfrm>
            <a:off x="436728" y="2875382"/>
            <a:ext cx="9403308" cy="2724150"/>
          </a:xfrm>
          <a:prstGeom prst="roundRect">
            <a:avLst>
              <a:gd name="adj" fmla="val 16667"/>
            </a:avLst>
          </a:prstGeom>
          <a:solidFill>
            <a:srgbClr val="FFFFCC"/>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The fox ran over the road. And into the woods.</a:t>
            </a:r>
          </a:p>
          <a:p>
            <a:pPr algn="ctr">
              <a:spcBef>
                <a:spcPct val="50000"/>
              </a:spcBef>
              <a:buFontTx/>
              <a:buNone/>
            </a:pPr>
            <a:r>
              <a:rPr lang="en-GB" altLang="en-US" sz="2800" dirty="0">
                <a:latin typeface="Calibri" panose="020F0502020204030204" pitchFamily="34" charset="0"/>
                <a:cs typeface="Calibri" panose="020F0502020204030204" pitchFamily="34" charset="0"/>
              </a:rPr>
              <a:t>We couldn’t carry all the bags. Because they were too heavy.</a:t>
            </a:r>
          </a:p>
          <a:p>
            <a:pPr algn="ctr">
              <a:spcBef>
                <a:spcPct val="50000"/>
              </a:spcBef>
              <a:buFontTx/>
              <a:buNone/>
            </a:pPr>
            <a:r>
              <a:rPr lang="en-GB" altLang="en-US" sz="2800" dirty="0">
                <a:latin typeface="Calibri" panose="020F0502020204030204" pitchFamily="34" charset="0"/>
                <a:cs typeface="Calibri" panose="020F0502020204030204" pitchFamily="34" charset="0"/>
              </a:rPr>
              <a:t>The shop was closed. Lots of people were waiting outside.</a:t>
            </a:r>
          </a:p>
          <a:p>
            <a:pPr algn="ctr">
              <a:spcBef>
                <a:spcPct val="50000"/>
              </a:spcBef>
              <a:buFontTx/>
              <a:buNone/>
            </a:pPr>
            <a:r>
              <a:rPr lang="en-GB" altLang="en-US" sz="2800" dirty="0">
                <a:latin typeface="Calibri" panose="020F0502020204030204" pitchFamily="34" charset="0"/>
                <a:cs typeface="Calibri" panose="020F0502020204030204" pitchFamily="34" charset="0"/>
              </a:rPr>
              <a:t>Most of the lights were broken. So it was difficult to see.</a:t>
            </a: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0036" y="2875382"/>
            <a:ext cx="1971674" cy="292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4608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12" name="Title 1">
            <a:extLst>
              <a:ext uri="{FF2B5EF4-FFF2-40B4-BE49-F238E27FC236}">
                <a16:creationId xmlns:a16="http://schemas.microsoft.com/office/drawing/2014/main" id="{3DDFB834-FFCA-4D74-BC33-559E75C5C156}"/>
              </a:ext>
            </a:extLst>
          </p:cNvPr>
          <p:cNvSpPr>
            <a:spLocks noGrp="1"/>
          </p:cNvSpPr>
          <p:nvPr>
            <p:ph type="title"/>
          </p:nvPr>
        </p:nvSpPr>
        <p:spPr>
          <a:xfrm>
            <a:off x="1753384" y="347702"/>
            <a:ext cx="8619970" cy="1116565"/>
          </a:xfrm>
          <a:solidFill>
            <a:srgbClr val="FDFEDA"/>
          </a:solidFill>
          <a:ln>
            <a:solidFill>
              <a:schemeClr val="accent1"/>
            </a:solidFill>
          </a:ln>
        </p:spPr>
        <p:txBody>
          <a:bodyPr>
            <a:normAutofit/>
          </a:bodyPr>
          <a:lstStyle/>
          <a:p>
            <a:pPr algn="ctr"/>
            <a:r>
              <a:rPr lang="en-GB" altLang="en-US" sz="4000" b="1" dirty="0">
                <a:latin typeface="Calibri" panose="020F0502020204030204" pitchFamily="34" charset="0"/>
              </a:rPr>
              <a:t>How did you do?</a:t>
            </a:r>
            <a:endParaRPr lang="en-US" altLang="en-US" sz="4000" b="1" dirty="0"/>
          </a:p>
        </p:txBody>
      </p:sp>
      <p:sp>
        <p:nvSpPr>
          <p:cNvPr id="10" name="AutoShape 8">
            <a:extLst>
              <a:ext uri="{FF2B5EF4-FFF2-40B4-BE49-F238E27FC236}">
                <a16:creationId xmlns:a16="http://schemas.microsoft.com/office/drawing/2014/main" id="{9EB6A2A7-D997-4D20-8AC6-D7CF72018109}"/>
              </a:ext>
            </a:extLst>
          </p:cNvPr>
          <p:cNvSpPr>
            <a:spLocks noChangeArrowheads="1"/>
          </p:cNvSpPr>
          <p:nvPr/>
        </p:nvSpPr>
        <p:spPr bwMode="auto">
          <a:xfrm>
            <a:off x="2615483" y="1790805"/>
            <a:ext cx="6895772" cy="578882"/>
          </a:xfrm>
          <a:prstGeom prst="roundRect">
            <a:avLst>
              <a:gd name="adj" fmla="val 16667"/>
            </a:avLst>
          </a:prstGeom>
          <a:solidFill>
            <a:schemeClr val="accent5">
              <a:lumMod val="40000"/>
              <a:lumOff val="6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GB" altLang="en-US" sz="2800" dirty="0">
                <a:latin typeface="Calibri" panose="020F0502020204030204" pitchFamily="34" charset="0"/>
                <a:cs typeface="Calibri" panose="020F0502020204030204" pitchFamily="34" charset="0"/>
              </a:rPr>
              <a:t>Which sentence is punctuated correctly?</a:t>
            </a:r>
          </a:p>
        </p:txBody>
      </p:sp>
      <p:sp>
        <p:nvSpPr>
          <p:cNvPr id="11" name="AutoShape 8"/>
          <p:cNvSpPr>
            <a:spLocks noChangeArrowheads="1"/>
          </p:cNvSpPr>
          <p:nvPr/>
        </p:nvSpPr>
        <p:spPr bwMode="auto">
          <a:xfrm>
            <a:off x="436728" y="2875382"/>
            <a:ext cx="9403308" cy="2724150"/>
          </a:xfrm>
          <a:prstGeom prst="roundRect">
            <a:avLst>
              <a:gd name="adj" fmla="val 16667"/>
            </a:avLst>
          </a:prstGeom>
          <a:solidFill>
            <a:srgbClr val="FFFFCC"/>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The fox ran over the road. And into the woods.</a:t>
            </a:r>
          </a:p>
          <a:p>
            <a:pPr algn="ctr">
              <a:spcBef>
                <a:spcPct val="50000"/>
              </a:spcBef>
              <a:buFontTx/>
              <a:buNone/>
            </a:pPr>
            <a:r>
              <a:rPr lang="en-GB" altLang="en-US" sz="2800" dirty="0">
                <a:latin typeface="Calibri" panose="020F0502020204030204" pitchFamily="34" charset="0"/>
                <a:cs typeface="Calibri" panose="020F0502020204030204" pitchFamily="34" charset="0"/>
              </a:rPr>
              <a:t>We couldn’t carry all the bags. Because they were too heavy.</a:t>
            </a:r>
          </a:p>
          <a:p>
            <a:pPr algn="ctr">
              <a:spcBef>
                <a:spcPct val="50000"/>
              </a:spcBef>
              <a:buFontTx/>
              <a:buNone/>
            </a:pPr>
            <a:r>
              <a:rPr lang="en-GB" altLang="en-US" sz="2800" b="1" u="sng" dirty="0">
                <a:latin typeface="Calibri" panose="020F0502020204030204" pitchFamily="34" charset="0"/>
                <a:cs typeface="Calibri" panose="020F0502020204030204" pitchFamily="34" charset="0"/>
              </a:rPr>
              <a:t>The shop was closed. Lots of people were waiting outside.</a:t>
            </a:r>
          </a:p>
          <a:p>
            <a:pPr algn="ctr">
              <a:spcBef>
                <a:spcPct val="50000"/>
              </a:spcBef>
              <a:buFontTx/>
              <a:buNone/>
            </a:pPr>
            <a:r>
              <a:rPr lang="en-GB" altLang="en-US" sz="2800" dirty="0">
                <a:latin typeface="Calibri" panose="020F0502020204030204" pitchFamily="34" charset="0"/>
                <a:cs typeface="Calibri" panose="020F0502020204030204" pitchFamily="34" charset="0"/>
              </a:rPr>
              <a:t>Most of the lights were broken. So it was difficult to see.</a:t>
            </a:r>
          </a:p>
        </p:txBody>
      </p:sp>
      <p:pic>
        <p:nvPicPr>
          <p:cNvPr id="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84638" y="3313197"/>
            <a:ext cx="2061726" cy="184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231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12" name="Title 1">
            <a:extLst>
              <a:ext uri="{FF2B5EF4-FFF2-40B4-BE49-F238E27FC236}">
                <a16:creationId xmlns:a16="http://schemas.microsoft.com/office/drawing/2014/main" id="{3DDFB834-FFCA-4D74-BC33-559E75C5C156}"/>
              </a:ext>
            </a:extLst>
          </p:cNvPr>
          <p:cNvSpPr>
            <a:spLocks noGrp="1"/>
          </p:cNvSpPr>
          <p:nvPr>
            <p:ph type="title"/>
          </p:nvPr>
        </p:nvSpPr>
        <p:spPr>
          <a:xfrm>
            <a:off x="1753384" y="347702"/>
            <a:ext cx="8619970" cy="1116565"/>
          </a:xfrm>
          <a:solidFill>
            <a:srgbClr val="FDFEDA"/>
          </a:solidFill>
          <a:ln>
            <a:solidFill>
              <a:schemeClr val="accent1"/>
            </a:solidFill>
          </a:ln>
        </p:spPr>
        <p:txBody>
          <a:bodyPr>
            <a:normAutofit/>
          </a:bodyPr>
          <a:lstStyle/>
          <a:p>
            <a:pPr algn="ctr"/>
            <a:r>
              <a:rPr lang="en-GB" altLang="en-US" sz="4000" b="1" dirty="0">
                <a:latin typeface="Calibri" panose="020F0502020204030204" pitchFamily="34" charset="0"/>
              </a:rPr>
              <a:t>Practise</a:t>
            </a:r>
            <a:endParaRPr lang="en-US" altLang="en-US" sz="4000" b="1" dirty="0"/>
          </a:p>
        </p:txBody>
      </p:sp>
      <p:sp>
        <p:nvSpPr>
          <p:cNvPr id="10" name="AutoShape 8">
            <a:extLst>
              <a:ext uri="{FF2B5EF4-FFF2-40B4-BE49-F238E27FC236}">
                <a16:creationId xmlns:a16="http://schemas.microsoft.com/office/drawing/2014/main" id="{9EB6A2A7-D997-4D20-8AC6-D7CF72018109}"/>
              </a:ext>
            </a:extLst>
          </p:cNvPr>
          <p:cNvSpPr>
            <a:spLocks noChangeArrowheads="1"/>
          </p:cNvSpPr>
          <p:nvPr/>
        </p:nvSpPr>
        <p:spPr bwMode="auto">
          <a:xfrm>
            <a:off x="2615483" y="1678649"/>
            <a:ext cx="6895772" cy="1055608"/>
          </a:xfrm>
          <a:prstGeom prst="roundRect">
            <a:avLst>
              <a:gd name="adj" fmla="val 16667"/>
            </a:avLst>
          </a:prstGeom>
          <a:solidFill>
            <a:schemeClr val="accent5">
              <a:lumMod val="40000"/>
              <a:lumOff val="6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GB" altLang="en-US" sz="2800" dirty="0">
                <a:latin typeface="Calibri" panose="020F0502020204030204" pitchFamily="34" charset="0"/>
                <a:cs typeface="Calibri" panose="020F0502020204030204" pitchFamily="34" charset="0"/>
              </a:rPr>
              <a:t>Insert the missing </a:t>
            </a:r>
            <a:r>
              <a:rPr lang="en-GB" altLang="en-US" sz="2800" b="1" dirty="0">
                <a:latin typeface="Calibri" panose="020F0502020204030204" pitchFamily="34" charset="0"/>
                <a:cs typeface="Calibri" panose="020F0502020204030204" pitchFamily="34" charset="0"/>
              </a:rPr>
              <a:t>full stops </a:t>
            </a:r>
            <a:r>
              <a:rPr lang="en-GB" altLang="en-US" sz="2800" dirty="0">
                <a:latin typeface="Calibri" panose="020F0502020204030204" pitchFamily="34" charset="0"/>
                <a:cs typeface="Calibri" panose="020F0502020204030204" pitchFamily="34" charset="0"/>
              </a:rPr>
              <a:t>so that the passage below is punctuated correctly.</a:t>
            </a:r>
          </a:p>
        </p:txBody>
      </p:sp>
      <p:sp>
        <p:nvSpPr>
          <p:cNvPr id="11" name="AutoShape 8"/>
          <p:cNvSpPr>
            <a:spLocks noChangeArrowheads="1"/>
          </p:cNvSpPr>
          <p:nvPr/>
        </p:nvSpPr>
        <p:spPr bwMode="auto">
          <a:xfrm>
            <a:off x="2041605" y="3406830"/>
            <a:ext cx="5595329" cy="2009061"/>
          </a:xfrm>
          <a:prstGeom prst="roundRect">
            <a:avLst>
              <a:gd name="adj" fmla="val 16667"/>
            </a:avLst>
          </a:prstGeom>
          <a:solidFill>
            <a:srgbClr val="FFFFCC"/>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The Romans built the first roads in</a:t>
            </a:r>
          </a:p>
          <a:p>
            <a:pPr algn="ctr">
              <a:spcBef>
                <a:spcPct val="50000"/>
              </a:spcBef>
              <a:buFontTx/>
              <a:buNone/>
            </a:pPr>
            <a:r>
              <a:rPr lang="en-GB" altLang="en-US" sz="2800" dirty="0">
                <a:latin typeface="Calibri" panose="020F0502020204030204" pitchFamily="34" charset="0"/>
                <a:cs typeface="Calibri" panose="020F0502020204030204" pitchFamily="34" charset="0"/>
              </a:rPr>
              <a:t> Britain Roman soldiers used </a:t>
            </a:r>
          </a:p>
          <a:p>
            <a:pPr algn="ctr">
              <a:spcBef>
                <a:spcPct val="50000"/>
              </a:spcBef>
              <a:buFontTx/>
              <a:buNone/>
            </a:pPr>
            <a:r>
              <a:rPr lang="en-GB" altLang="en-US" sz="2800" dirty="0">
                <a:latin typeface="Calibri" panose="020F0502020204030204" pitchFamily="34" charset="0"/>
                <a:cs typeface="Calibri" panose="020F0502020204030204" pitchFamily="34" charset="0"/>
              </a:rPr>
              <a:t>them to travel around</a:t>
            </a: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6296" y="2948640"/>
            <a:ext cx="1971674" cy="292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540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0D72C-591B-3FB5-D07D-449E18C4F86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7F93D32F-2823-D8BA-75FB-13FE6DBABB1B}"/>
              </a:ext>
            </a:extLst>
          </p:cNvPr>
          <p:cNvSpPr>
            <a:spLocks noGrp="1"/>
          </p:cNvSpPr>
          <p:nvPr>
            <p:ph type="subTitle" idx="1"/>
          </p:nvPr>
        </p:nvSpPr>
        <p:spPr>
          <a:xfrm>
            <a:off x="0" y="59768"/>
            <a:ext cx="9144000" cy="1655762"/>
          </a:xfrm>
        </p:spPr>
        <p:txBody>
          <a:bodyPr vert="horz" lIns="91440" tIns="45720" rIns="91440" bIns="45720" rtlCol="0" anchor="t">
            <a:normAutofit/>
          </a:bodyPr>
          <a:lstStyle/>
          <a:p>
            <a:pPr algn="l"/>
            <a:r>
              <a:rPr lang="en-US" sz="3200" u="sng" dirty="0"/>
              <a:t>Tuesday 25th February 2025</a:t>
            </a:r>
          </a:p>
          <a:p>
            <a:pPr algn="l"/>
            <a:r>
              <a:rPr lang="en-US" sz="3200" u="sng" dirty="0"/>
              <a:t>Word work</a:t>
            </a:r>
          </a:p>
        </p:txBody>
      </p:sp>
    </p:spTree>
    <p:extLst>
      <p:ext uri="{BB962C8B-B14F-4D97-AF65-F5344CB8AC3E}">
        <p14:creationId xmlns:p14="http://schemas.microsoft.com/office/powerpoint/2010/main" val="3642023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12" name="Title 1">
            <a:extLst>
              <a:ext uri="{FF2B5EF4-FFF2-40B4-BE49-F238E27FC236}">
                <a16:creationId xmlns:a16="http://schemas.microsoft.com/office/drawing/2014/main" id="{3DDFB834-FFCA-4D74-BC33-559E75C5C156}"/>
              </a:ext>
            </a:extLst>
          </p:cNvPr>
          <p:cNvSpPr>
            <a:spLocks noGrp="1"/>
          </p:cNvSpPr>
          <p:nvPr>
            <p:ph type="title"/>
          </p:nvPr>
        </p:nvSpPr>
        <p:spPr>
          <a:xfrm>
            <a:off x="1753384" y="347702"/>
            <a:ext cx="8619970" cy="1116565"/>
          </a:xfrm>
          <a:solidFill>
            <a:srgbClr val="FDFEDA"/>
          </a:solidFill>
          <a:ln>
            <a:solidFill>
              <a:schemeClr val="accent1"/>
            </a:solidFill>
          </a:ln>
        </p:spPr>
        <p:txBody>
          <a:bodyPr>
            <a:normAutofit/>
          </a:bodyPr>
          <a:lstStyle/>
          <a:p>
            <a:pPr algn="ctr"/>
            <a:r>
              <a:rPr lang="en-GB" altLang="en-US" sz="4000" b="1" dirty="0">
                <a:latin typeface="Calibri" panose="020F0502020204030204" pitchFamily="34" charset="0"/>
              </a:rPr>
              <a:t>How did you do?</a:t>
            </a:r>
            <a:endParaRPr lang="en-US" altLang="en-US" sz="4000" b="1" dirty="0"/>
          </a:p>
        </p:txBody>
      </p:sp>
      <p:sp>
        <p:nvSpPr>
          <p:cNvPr id="10" name="AutoShape 8">
            <a:extLst>
              <a:ext uri="{FF2B5EF4-FFF2-40B4-BE49-F238E27FC236}">
                <a16:creationId xmlns:a16="http://schemas.microsoft.com/office/drawing/2014/main" id="{9EB6A2A7-D997-4D20-8AC6-D7CF72018109}"/>
              </a:ext>
            </a:extLst>
          </p:cNvPr>
          <p:cNvSpPr>
            <a:spLocks noChangeArrowheads="1"/>
          </p:cNvSpPr>
          <p:nvPr/>
        </p:nvSpPr>
        <p:spPr bwMode="auto">
          <a:xfrm>
            <a:off x="2615483" y="1678649"/>
            <a:ext cx="6895772" cy="1055608"/>
          </a:xfrm>
          <a:prstGeom prst="roundRect">
            <a:avLst>
              <a:gd name="adj" fmla="val 16667"/>
            </a:avLst>
          </a:prstGeom>
          <a:solidFill>
            <a:schemeClr val="accent5">
              <a:lumMod val="40000"/>
              <a:lumOff val="6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GB" altLang="en-US" sz="2800" dirty="0">
                <a:latin typeface="Calibri" panose="020F0502020204030204" pitchFamily="34" charset="0"/>
                <a:cs typeface="Calibri" panose="020F0502020204030204" pitchFamily="34" charset="0"/>
              </a:rPr>
              <a:t>Insert the missing </a:t>
            </a:r>
            <a:r>
              <a:rPr lang="en-GB" altLang="en-US" sz="2800" b="1" dirty="0">
                <a:latin typeface="Calibri" panose="020F0502020204030204" pitchFamily="34" charset="0"/>
                <a:cs typeface="Calibri" panose="020F0502020204030204" pitchFamily="34" charset="0"/>
              </a:rPr>
              <a:t>full stops </a:t>
            </a:r>
            <a:r>
              <a:rPr lang="en-GB" altLang="en-US" sz="2800" dirty="0">
                <a:latin typeface="Calibri" panose="020F0502020204030204" pitchFamily="34" charset="0"/>
                <a:cs typeface="Calibri" panose="020F0502020204030204" pitchFamily="34" charset="0"/>
              </a:rPr>
              <a:t>so that the passage below is punctuated correctly.</a:t>
            </a:r>
          </a:p>
        </p:txBody>
      </p:sp>
      <p:pic>
        <p:nvPicPr>
          <p:cNvPr id="1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5229" y="3374710"/>
            <a:ext cx="2312433" cy="20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8"/>
          <p:cNvSpPr>
            <a:spLocks noChangeArrowheads="1"/>
          </p:cNvSpPr>
          <p:nvPr/>
        </p:nvSpPr>
        <p:spPr bwMode="auto">
          <a:xfrm>
            <a:off x="2041605" y="3406830"/>
            <a:ext cx="5595329" cy="2009061"/>
          </a:xfrm>
          <a:prstGeom prst="roundRect">
            <a:avLst>
              <a:gd name="adj" fmla="val 16667"/>
            </a:avLst>
          </a:prstGeom>
          <a:solidFill>
            <a:srgbClr val="FFFFCC"/>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The Romans built the first roads in</a:t>
            </a:r>
          </a:p>
          <a:p>
            <a:pPr algn="ctr">
              <a:spcBef>
                <a:spcPct val="50000"/>
              </a:spcBef>
              <a:buFontTx/>
              <a:buNone/>
            </a:pPr>
            <a:r>
              <a:rPr lang="en-GB" altLang="en-US" sz="2800" dirty="0">
                <a:latin typeface="Calibri" panose="020F0502020204030204" pitchFamily="34" charset="0"/>
                <a:cs typeface="Calibri" panose="020F0502020204030204" pitchFamily="34" charset="0"/>
              </a:rPr>
              <a:t> Britain</a:t>
            </a:r>
            <a:r>
              <a:rPr lang="en-GB" altLang="en-US" sz="2800" b="1" dirty="0">
                <a:solidFill>
                  <a:srgbClr val="FF0000"/>
                </a:solidFill>
                <a:latin typeface="Calibri" panose="020F0502020204030204" pitchFamily="34" charset="0"/>
                <a:cs typeface="Calibri" panose="020F0502020204030204" pitchFamily="34" charset="0"/>
              </a:rPr>
              <a:t>.</a:t>
            </a:r>
            <a:r>
              <a:rPr lang="en-GB" altLang="en-US" sz="2800" dirty="0">
                <a:latin typeface="Calibri" panose="020F0502020204030204" pitchFamily="34" charset="0"/>
                <a:cs typeface="Calibri" panose="020F0502020204030204" pitchFamily="34" charset="0"/>
              </a:rPr>
              <a:t> Roman soldiers used </a:t>
            </a:r>
          </a:p>
          <a:p>
            <a:pPr algn="ctr">
              <a:spcBef>
                <a:spcPct val="50000"/>
              </a:spcBef>
              <a:buFontTx/>
              <a:buNone/>
            </a:pPr>
            <a:r>
              <a:rPr lang="en-GB" altLang="en-US" sz="2800" dirty="0">
                <a:latin typeface="Calibri" panose="020F0502020204030204" pitchFamily="34" charset="0"/>
                <a:cs typeface="Calibri" panose="020F0502020204030204" pitchFamily="34" charset="0"/>
              </a:rPr>
              <a:t>them to travel around</a:t>
            </a:r>
          </a:p>
        </p:txBody>
      </p:sp>
    </p:spTree>
    <p:extLst>
      <p:ext uri="{BB962C8B-B14F-4D97-AF65-F5344CB8AC3E}">
        <p14:creationId xmlns:p14="http://schemas.microsoft.com/office/powerpoint/2010/main" val="2521238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12" name="Title 1">
            <a:extLst>
              <a:ext uri="{FF2B5EF4-FFF2-40B4-BE49-F238E27FC236}">
                <a16:creationId xmlns:a16="http://schemas.microsoft.com/office/drawing/2014/main" id="{3DDFB834-FFCA-4D74-BC33-559E75C5C156}"/>
              </a:ext>
            </a:extLst>
          </p:cNvPr>
          <p:cNvSpPr>
            <a:spLocks noGrp="1"/>
          </p:cNvSpPr>
          <p:nvPr>
            <p:ph type="title"/>
          </p:nvPr>
        </p:nvSpPr>
        <p:spPr>
          <a:xfrm>
            <a:off x="1753384" y="347702"/>
            <a:ext cx="8619970" cy="1116565"/>
          </a:xfrm>
          <a:solidFill>
            <a:srgbClr val="FDFEDA"/>
          </a:solidFill>
          <a:ln>
            <a:solidFill>
              <a:schemeClr val="accent1"/>
            </a:solidFill>
          </a:ln>
        </p:spPr>
        <p:txBody>
          <a:bodyPr>
            <a:normAutofit/>
          </a:bodyPr>
          <a:lstStyle/>
          <a:p>
            <a:pPr algn="ctr"/>
            <a:r>
              <a:rPr lang="en-GB" altLang="en-US" sz="4000" b="1" dirty="0">
                <a:latin typeface="Calibri" panose="020F0502020204030204" pitchFamily="34" charset="0"/>
              </a:rPr>
              <a:t>Practise</a:t>
            </a:r>
            <a:endParaRPr lang="en-US" altLang="en-US" sz="4000" b="1" dirty="0"/>
          </a:p>
        </p:txBody>
      </p:sp>
      <p:sp>
        <p:nvSpPr>
          <p:cNvPr id="10" name="AutoShape 8">
            <a:extLst>
              <a:ext uri="{FF2B5EF4-FFF2-40B4-BE49-F238E27FC236}">
                <a16:creationId xmlns:a16="http://schemas.microsoft.com/office/drawing/2014/main" id="{9EB6A2A7-D997-4D20-8AC6-D7CF72018109}"/>
              </a:ext>
            </a:extLst>
          </p:cNvPr>
          <p:cNvSpPr>
            <a:spLocks noChangeArrowheads="1"/>
          </p:cNvSpPr>
          <p:nvPr/>
        </p:nvSpPr>
        <p:spPr bwMode="auto">
          <a:xfrm>
            <a:off x="2384706" y="1678649"/>
            <a:ext cx="7502304" cy="1055608"/>
          </a:xfrm>
          <a:prstGeom prst="roundRect">
            <a:avLst>
              <a:gd name="adj" fmla="val 16667"/>
            </a:avLst>
          </a:prstGeom>
          <a:solidFill>
            <a:schemeClr val="accent5">
              <a:lumMod val="40000"/>
              <a:lumOff val="6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GB" altLang="en-US" sz="2800" dirty="0">
                <a:latin typeface="Calibri" panose="020F0502020204030204" pitchFamily="34" charset="0"/>
                <a:cs typeface="Calibri" panose="020F0502020204030204" pitchFamily="34" charset="0"/>
              </a:rPr>
              <a:t>Insert the missing </a:t>
            </a:r>
            <a:r>
              <a:rPr lang="en-GB" altLang="en-US" sz="2800" b="1" dirty="0">
                <a:latin typeface="Calibri" panose="020F0502020204030204" pitchFamily="34" charset="0"/>
                <a:cs typeface="Calibri" panose="020F0502020204030204" pitchFamily="34" charset="0"/>
              </a:rPr>
              <a:t>full stop </a:t>
            </a:r>
            <a:r>
              <a:rPr lang="en-GB" altLang="en-US" sz="2800" dirty="0">
                <a:latin typeface="Calibri" panose="020F0502020204030204" pitchFamily="34" charset="0"/>
                <a:cs typeface="Calibri" panose="020F0502020204030204" pitchFamily="34" charset="0"/>
              </a:rPr>
              <a:t>and </a:t>
            </a:r>
            <a:r>
              <a:rPr lang="en-GB" altLang="en-US" sz="2800" b="1" dirty="0">
                <a:latin typeface="Calibri" panose="020F0502020204030204" pitchFamily="34" charset="0"/>
                <a:cs typeface="Calibri" panose="020F0502020204030204" pitchFamily="34" charset="0"/>
              </a:rPr>
              <a:t>question mark </a:t>
            </a:r>
            <a:r>
              <a:rPr lang="en-GB" altLang="en-US" sz="2800" dirty="0">
                <a:latin typeface="Calibri" panose="020F0502020204030204" pitchFamily="34" charset="0"/>
                <a:cs typeface="Calibri" panose="020F0502020204030204" pitchFamily="34" charset="0"/>
              </a:rPr>
              <a:t>so that the passage below is punctuated correctly.</a:t>
            </a:r>
          </a:p>
        </p:txBody>
      </p:sp>
      <p:sp>
        <p:nvSpPr>
          <p:cNvPr id="11" name="AutoShape 8"/>
          <p:cNvSpPr>
            <a:spLocks noChangeArrowheads="1"/>
          </p:cNvSpPr>
          <p:nvPr/>
        </p:nvSpPr>
        <p:spPr bwMode="auto">
          <a:xfrm>
            <a:off x="2006221" y="3386002"/>
            <a:ext cx="6196083" cy="2009061"/>
          </a:xfrm>
          <a:prstGeom prst="roundRect">
            <a:avLst>
              <a:gd name="adj" fmla="val 16667"/>
            </a:avLst>
          </a:prstGeom>
          <a:solidFill>
            <a:srgbClr val="FFFFCC"/>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Would you like to come with us to    </a:t>
            </a:r>
          </a:p>
          <a:p>
            <a:pPr algn="ctr">
              <a:spcBef>
                <a:spcPct val="50000"/>
              </a:spcBef>
              <a:buFontTx/>
              <a:buNone/>
            </a:pPr>
            <a:r>
              <a:rPr lang="en-GB" altLang="en-US" sz="2800" dirty="0">
                <a:latin typeface="Calibri" panose="020F0502020204030204" pitchFamily="34" charset="0"/>
                <a:cs typeface="Calibri" panose="020F0502020204030204" pitchFamily="34" charset="0"/>
              </a:rPr>
              <a:t>Ashford Park Jenny is planning</a:t>
            </a:r>
          </a:p>
          <a:p>
            <a:pPr algn="ctr">
              <a:spcBef>
                <a:spcPct val="50000"/>
              </a:spcBef>
              <a:buFontTx/>
              <a:buNone/>
            </a:pPr>
            <a:r>
              <a:rPr lang="en-GB" altLang="en-US" sz="2800" dirty="0">
                <a:latin typeface="Calibri" panose="020F0502020204030204" pitchFamily="34" charset="0"/>
                <a:cs typeface="Calibri" panose="020F0502020204030204" pitchFamily="34" charset="0"/>
              </a:rPr>
              <a:t>to bring her new football</a:t>
            </a:r>
          </a:p>
        </p:txBody>
      </p:sp>
      <p:sp>
        <p:nvSpPr>
          <p:cNvPr id="13" name="AutoShape 8">
            <a:extLst>
              <a:ext uri="{FF2B5EF4-FFF2-40B4-BE49-F238E27FC236}">
                <a16:creationId xmlns:a16="http://schemas.microsoft.com/office/drawing/2014/main" id="{9EB6A2A7-D997-4D20-8AC6-D7CF72018109}"/>
              </a:ext>
            </a:extLst>
          </p:cNvPr>
          <p:cNvSpPr>
            <a:spLocks noChangeArrowheads="1"/>
          </p:cNvSpPr>
          <p:nvPr/>
        </p:nvSpPr>
        <p:spPr bwMode="auto">
          <a:xfrm>
            <a:off x="310188" y="6097432"/>
            <a:ext cx="11555317" cy="527804"/>
          </a:xfrm>
          <a:prstGeom prst="roundRect">
            <a:avLst>
              <a:gd name="adj" fmla="val 16667"/>
            </a:avLst>
          </a:prstGeom>
          <a:solidFill>
            <a:schemeClr val="accent5">
              <a:lumMod val="40000"/>
              <a:lumOff val="6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GB" altLang="en-US" sz="2500" b="1" u="sng" dirty="0">
                <a:latin typeface="Calibri" panose="020F0502020204030204" pitchFamily="34" charset="0"/>
                <a:cs typeface="Calibri" panose="020F0502020204030204" pitchFamily="34" charset="0"/>
              </a:rPr>
              <a:t>Remember</a:t>
            </a:r>
            <a:r>
              <a:rPr lang="en-GB" altLang="en-US" sz="2500" b="1" dirty="0">
                <a:latin typeface="Calibri" panose="020F0502020204030204" pitchFamily="34" charset="0"/>
                <a:cs typeface="Calibri" panose="020F0502020204030204" pitchFamily="34" charset="0"/>
              </a:rPr>
              <a:t>:</a:t>
            </a:r>
            <a:r>
              <a:rPr lang="en-GB" altLang="en-US" sz="2500" dirty="0">
                <a:latin typeface="Calibri" panose="020F0502020204030204" pitchFamily="34" charset="0"/>
                <a:cs typeface="Calibri" panose="020F0502020204030204" pitchFamily="34" charset="0"/>
              </a:rPr>
              <a:t> a question sentence must end with a </a:t>
            </a:r>
            <a:r>
              <a:rPr lang="en-GB" altLang="en-US" sz="2500" b="1" dirty="0">
                <a:latin typeface="Calibri" panose="020F0502020204030204" pitchFamily="34" charset="0"/>
                <a:cs typeface="Calibri" panose="020F0502020204030204" pitchFamily="34" charset="0"/>
              </a:rPr>
              <a:t>question mark</a:t>
            </a:r>
            <a:r>
              <a:rPr lang="en-GB" altLang="en-US" sz="2500" dirty="0">
                <a:latin typeface="Calibri" panose="020F0502020204030204" pitchFamily="34" charset="0"/>
                <a:cs typeface="Calibri" panose="020F0502020204030204" pitchFamily="34" charset="0"/>
              </a:rPr>
              <a:t>.</a:t>
            </a: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8308" y="2948640"/>
            <a:ext cx="1971674" cy="2925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07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12" name="Title 1">
            <a:extLst>
              <a:ext uri="{FF2B5EF4-FFF2-40B4-BE49-F238E27FC236}">
                <a16:creationId xmlns:a16="http://schemas.microsoft.com/office/drawing/2014/main" id="{3DDFB834-FFCA-4D74-BC33-559E75C5C156}"/>
              </a:ext>
            </a:extLst>
          </p:cNvPr>
          <p:cNvSpPr>
            <a:spLocks noGrp="1"/>
          </p:cNvSpPr>
          <p:nvPr>
            <p:ph type="title"/>
          </p:nvPr>
        </p:nvSpPr>
        <p:spPr>
          <a:xfrm>
            <a:off x="1753384" y="347702"/>
            <a:ext cx="8619970" cy="1116565"/>
          </a:xfrm>
          <a:solidFill>
            <a:srgbClr val="FDFEDA"/>
          </a:solidFill>
          <a:ln>
            <a:solidFill>
              <a:schemeClr val="accent1"/>
            </a:solidFill>
          </a:ln>
        </p:spPr>
        <p:txBody>
          <a:bodyPr>
            <a:normAutofit/>
          </a:bodyPr>
          <a:lstStyle/>
          <a:p>
            <a:pPr algn="ctr"/>
            <a:r>
              <a:rPr lang="en-GB" altLang="en-US" sz="4000" b="1" dirty="0">
                <a:latin typeface="Calibri" panose="020F0502020204030204" pitchFamily="34" charset="0"/>
              </a:rPr>
              <a:t>How did you do?</a:t>
            </a:r>
            <a:endParaRPr lang="en-US" altLang="en-US" sz="4000" b="1" dirty="0"/>
          </a:p>
        </p:txBody>
      </p:sp>
      <p:sp>
        <p:nvSpPr>
          <p:cNvPr id="10" name="AutoShape 8">
            <a:extLst>
              <a:ext uri="{FF2B5EF4-FFF2-40B4-BE49-F238E27FC236}">
                <a16:creationId xmlns:a16="http://schemas.microsoft.com/office/drawing/2014/main" id="{9EB6A2A7-D997-4D20-8AC6-D7CF72018109}"/>
              </a:ext>
            </a:extLst>
          </p:cNvPr>
          <p:cNvSpPr>
            <a:spLocks noChangeArrowheads="1"/>
          </p:cNvSpPr>
          <p:nvPr/>
        </p:nvSpPr>
        <p:spPr bwMode="auto">
          <a:xfrm>
            <a:off x="2384706" y="1673968"/>
            <a:ext cx="7502304" cy="1055608"/>
          </a:xfrm>
          <a:prstGeom prst="roundRect">
            <a:avLst>
              <a:gd name="adj" fmla="val 16667"/>
            </a:avLst>
          </a:prstGeom>
          <a:solidFill>
            <a:schemeClr val="accent5">
              <a:lumMod val="40000"/>
              <a:lumOff val="6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GB" altLang="en-US" sz="2800" dirty="0">
                <a:latin typeface="Calibri" panose="020F0502020204030204" pitchFamily="34" charset="0"/>
                <a:cs typeface="Calibri" panose="020F0502020204030204" pitchFamily="34" charset="0"/>
              </a:rPr>
              <a:t>Insert the missing </a:t>
            </a:r>
            <a:r>
              <a:rPr lang="en-GB" altLang="en-US" sz="2800" b="1" dirty="0">
                <a:latin typeface="Calibri" panose="020F0502020204030204" pitchFamily="34" charset="0"/>
                <a:cs typeface="Calibri" panose="020F0502020204030204" pitchFamily="34" charset="0"/>
              </a:rPr>
              <a:t>full stop </a:t>
            </a:r>
            <a:r>
              <a:rPr lang="en-GB" altLang="en-US" sz="2800" dirty="0">
                <a:latin typeface="Calibri" panose="020F0502020204030204" pitchFamily="34" charset="0"/>
                <a:cs typeface="Calibri" panose="020F0502020204030204" pitchFamily="34" charset="0"/>
              </a:rPr>
              <a:t>and </a:t>
            </a:r>
            <a:r>
              <a:rPr lang="en-GB" altLang="en-US" sz="2800" b="1" dirty="0">
                <a:latin typeface="Calibri" panose="020F0502020204030204" pitchFamily="34" charset="0"/>
                <a:cs typeface="Calibri" panose="020F0502020204030204" pitchFamily="34" charset="0"/>
              </a:rPr>
              <a:t>question mark </a:t>
            </a:r>
            <a:r>
              <a:rPr lang="en-GB" altLang="en-US" sz="2800" dirty="0">
                <a:latin typeface="Calibri" panose="020F0502020204030204" pitchFamily="34" charset="0"/>
                <a:cs typeface="Calibri" panose="020F0502020204030204" pitchFamily="34" charset="0"/>
              </a:rPr>
              <a:t>so that the passage below is punctuated correctly.</a:t>
            </a:r>
          </a:p>
        </p:txBody>
      </p:sp>
      <p:sp>
        <p:nvSpPr>
          <p:cNvPr id="11" name="AutoShape 8"/>
          <p:cNvSpPr>
            <a:spLocks noChangeArrowheads="1"/>
          </p:cNvSpPr>
          <p:nvPr/>
        </p:nvSpPr>
        <p:spPr bwMode="auto">
          <a:xfrm>
            <a:off x="2006221" y="3386002"/>
            <a:ext cx="6196083" cy="2009061"/>
          </a:xfrm>
          <a:prstGeom prst="roundRect">
            <a:avLst>
              <a:gd name="adj" fmla="val 16667"/>
            </a:avLst>
          </a:prstGeom>
          <a:solidFill>
            <a:srgbClr val="FFFFCC"/>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GB" altLang="en-US" sz="2800" dirty="0">
                <a:latin typeface="Calibri" panose="020F0502020204030204" pitchFamily="34" charset="0"/>
                <a:cs typeface="Calibri" panose="020F0502020204030204" pitchFamily="34" charset="0"/>
              </a:rPr>
              <a:t>Would you like to come with us to    </a:t>
            </a:r>
          </a:p>
          <a:p>
            <a:pPr algn="ctr">
              <a:spcBef>
                <a:spcPct val="50000"/>
              </a:spcBef>
              <a:buFontTx/>
              <a:buNone/>
            </a:pPr>
            <a:r>
              <a:rPr lang="en-GB" altLang="en-US" sz="2800" dirty="0">
                <a:latin typeface="Calibri" panose="020F0502020204030204" pitchFamily="34" charset="0"/>
                <a:cs typeface="Calibri" panose="020F0502020204030204" pitchFamily="34" charset="0"/>
              </a:rPr>
              <a:t>Ashford Park</a:t>
            </a:r>
            <a:r>
              <a:rPr lang="en-GB" altLang="en-US" sz="2800" b="1" dirty="0">
                <a:solidFill>
                  <a:srgbClr val="FF0000"/>
                </a:solidFill>
                <a:latin typeface="Calibri" panose="020F0502020204030204" pitchFamily="34" charset="0"/>
                <a:cs typeface="Calibri" panose="020F0502020204030204" pitchFamily="34" charset="0"/>
              </a:rPr>
              <a:t>?</a:t>
            </a:r>
            <a:r>
              <a:rPr lang="en-GB" altLang="en-US" sz="2800" dirty="0">
                <a:latin typeface="Calibri" panose="020F0502020204030204" pitchFamily="34" charset="0"/>
                <a:cs typeface="Calibri" panose="020F0502020204030204" pitchFamily="34" charset="0"/>
              </a:rPr>
              <a:t> Jenny is planning</a:t>
            </a:r>
          </a:p>
          <a:p>
            <a:pPr algn="ctr">
              <a:spcBef>
                <a:spcPct val="50000"/>
              </a:spcBef>
              <a:buFontTx/>
              <a:buNone/>
            </a:pPr>
            <a:r>
              <a:rPr lang="en-GB" altLang="en-US" sz="2800" dirty="0">
                <a:latin typeface="Calibri" panose="020F0502020204030204" pitchFamily="34" charset="0"/>
                <a:cs typeface="Calibri" panose="020F0502020204030204" pitchFamily="34" charset="0"/>
              </a:rPr>
              <a:t>to bring her new football</a:t>
            </a:r>
            <a:r>
              <a:rPr lang="en-GB" altLang="en-US" sz="2800" b="1" dirty="0">
                <a:solidFill>
                  <a:srgbClr val="FF0000"/>
                </a:solidFill>
                <a:latin typeface="Calibri" panose="020F0502020204030204" pitchFamily="34" charset="0"/>
                <a:cs typeface="Calibri" panose="020F0502020204030204" pitchFamily="34" charset="0"/>
              </a:rPr>
              <a:t>.</a:t>
            </a:r>
            <a:endParaRPr lang="en-GB" altLang="en-US" sz="2800" dirty="0">
              <a:latin typeface="Calibri" panose="020F0502020204030204" pitchFamily="34" charset="0"/>
              <a:cs typeface="Calibri" panose="020F0502020204030204" pitchFamily="34" charset="0"/>
            </a:endParaRPr>
          </a:p>
        </p:txBody>
      </p:sp>
      <p:sp>
        <p:nvSpPr>
          <p:cNvPr id="13" name="AutoShape 8">
            <a:extLst>
              <a:ext uri="{FF2B5EF4-FFF2-40B4-BE49-F238E27FC236}">
                <a16:creationId xmlns:a16="http://schemas.microsoft.com/office/drawing/2014/main" id="{9EB6A2A7-D997-4D20-8AC6-D7CF72018109}"/>
              </a:ext>
            </a:extLst>
          </p:cNvPr>
          <p:cNvSpPr>
            <a:spLocks noChangeArrowheads="1"/>
          </p:cNvSpPr>
          <p:nvPr/>
        </p:nvSpPr>
        <p:spPr bwMode="auto">
          <a:xfrm>
            <a:off x="310188" y="6097432"/>
            <a:ext cx="11555317" cy="527804"/>
          </a:xfrm>
          <a:prstGeom prst="roundRect">
            <a:avLst>
              <a:gd name="adj" fmla="val 16667"/>
            </a:avLst>
          </a:prstGeom>
          <a:solidFill>
            <a:schemeClr val="accent5">
              <a:lumMod val="40000"/>
              <a:lumOff val="6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GB" altLang="en-US" sz="2500" b="1" u="sng" dirty="0">
                <a:latin typeface="Calibri" panose="020F0502020204030204" pitchFamily="34" charset="0"/>
                <a:cs typeface="Calibri" panose="020F0502020204030204" pitchFamily="34" charset="0"/>
              </a:rPr>
              <a:t>Remember</a:t>
            </a:r>
            <a:r>
              <a:rPr lang="en-GB" altLang="en-US" sz="2500" b="1" dirty="0">
                <a:latin typeface="Calibri" panose="020F0502020204030204" pitchFamily="34" charset="0"/>
                <a:cs typeface="Calibri" panose="020F0502020204030204" pitchFamily="34" charset="0"/>
              </a:rPr>
              <a:t>:</a:t>
            </a:r>
            <a:r>
              <a:rPr lang="en-GB" altLang="en-US" sz="2500" dirty="0">
                <a:latin typeface="Calibri" panose="020F0502020204030204" pitchFamily="34" charset="0"/>
                <a:cs typeface="Calibri" panose="020F0502020204030204" pitchFamily="34" charset="0"/>
              </a:rPr>
              <a:t> a question sentence must end with a </a:t>
            </a:r>
            <a:r>
              <a:rPr lang="en-GB" altLang="en-US" sz="2500" b="1" dirty="0">
                <a:latin typeface="Calibri" panose="020F0502020204030204" pitchFamily="34" charset="0"/>
                <a:cs typeface="Calibri" panose="020F0502020204030204" pitchFamily="34" charset="0"/>
              </a:rPr>
              <a:t>question mark</a:t>
            </a:r>
            <a:r>
              <a:rPr lang="en-GB" altLang="en-US" sz="2500" dirty="0">
                <a:latin typeface="Calibri" panose="020F0502020204030204" pitchFamily="34" charset="0"/>
                <a:cs typeface="Calibri" panose="020F0502020204030204" pitchFamily="34" charset="0"/>
              </a:rPr>
              <a:t>.</a:t>
            </a:r>
          </a:p>
        </p:txBody>
      </p:sp>
      <p:pic>
        <p:nvPicPr>
          <p:cNvPr id="15"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6855" y="3353882"/>
            <a:ext cx="2312433" cy="20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139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5D86F-5A8C-837E-5D72-BF5BCE51454B}"/>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438249BB-7D43-62E1-6920-FAD78E3B76A8}"/>
              </a:ext>
            </a:extLst>
          </p:cNvPr>
          <p:cNvSpPr>
            <a:spLocks noGrp="1"/>
          </p:cNvSpPr>
          <p:nvPr>
            <p:ph type="subTitle" idx="1"/>
          </p:nvPr>
        </p:nvSpPr>
        <p:spPr>
          <a:xfrm>
            <a:off x="0" y="59768"/>
            <a:ext cx="9144000" cy="1655762"/>
          </a:xfrm>
        </p:spPr>
        <p:txBody>
          <a:bodyPr vert="horz" lIns="91440" tIns="45720" rIns="91440" bIns="45720" rtlCol="0" anchor="t">
            <a:normAutofit/>
          </a:bodyPr>
          <a:lstStyle/>
          <a:p>
            <a:pPr algn="l"/>
            <a:r>
              <a:rPr lang="en-US" sz="3200" u="sng" dirty="0"/>
              <a:t>25.02.25</a:t>
            </a:r>
          </a:p>
          <a:p>
            <a:pPr algn="l"/>
            <a:r>
              <a:rPr lang="en-US" sz="3200" u="sng" dirty="0"/>
              <a:t>Times tables</a:t>
            </a:r>
          </a:p>
        </p:txBody>
      </p:sp>
      <p:sp>
        <p:nvSpPr>
          <p:cNvPr id="5" name="TextBox 4">
            <a:extLst>
              <a:ext uri="{FF2B5EF4-FFF2-40B4-BE49-F238E27FC236}">
                <a16:creationId xmlns:a16="http://schemas.microsoft.com/office/drawing/2014/main" id="{95781210-76CB-3D12-FB6B-A4EB3CAE4534}"/>
              </a:ext>
            </a:extLst>
          </p:cNvPr>
          <p:cNvSpPr txBox="1"/>
          <p:nvPr/>
        </p:nvSpPr>
        <p:spPr>
          <a:xfrm>
            <a:off x="4393096" y="163443"/>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2"/>
              </a:rPr>
              <a:t>3 Times Table Song (Green Green Grass by George Ezra)</a:t>
            </a:r>
            <a:endParaRPr lang="en-US"/>
          </a:p>
        </p:txBody>
      </p:sp>
      <p:pic>
        <p:nvPicPr>
          <p:cNvPr id="6" name="Picture 5">
            <a:extLst>
              <a:ext uri="{FF2B5EF4-FFF2-40B4-BE49-F238E27FC236}">
                <a16:creationId xmlns:a16="http://schemas.microsoft.com/office/drawing/2014/main" id="{417EF00D-DD9C-21D1-665F-55BF2E8621E9}"/>
              </a:ext>
            </a:extLst>
          </p:cNvPr>
          <p:cNvPicPr>
            <a:picLocks noChangeAspect="1"/>
          </p:cNvPicPr>
          <p:nvPr/>
        </p:nvPicPr>
        <p:blipFill>
          <a:blip r:embed="rId3"/>
          <a:stretch>
            <a:fillRect/>
          </a:stretch>
        </p:blipFill>
        <p:spPr>
          <a:xfrm>
            <a:off x="2316573" y="1523847"/>
            <a:ext cx="7558855" cy="3355565"/>
          </a:xfrm>
          <a:prstGeom prst="rect">
            <a:avLst/>
          </a:prstGeom>
        </p:spPr>
      </p:pic>
      <p:sp>
        <p:nvSpPr>
          <p:cNvPr id="7" name="TextBox 6">
            <a:extLst>
              <a:ext uri="{FF2B5EF4-FFF2-40B4-BE49-F238E27FC236}">
                <a16:creationId xmlns:a16="http://schemas.microsoft.com/office/drawing/2014/main" id="{1A705598-B841-A88A-B659-E8FA7E04ABCD}"/>
              </a:ext>
            </a:extLst>
          </p:cNvPr>
          <p:cNvSpPr txBox="1"/>
          <p:nvPr/>
        </p:nvSpPr>
        <p:spPr>
          <a:xfrm>
            <a:off x="3776646" y="5288280"/>
            <a:ext cx="674984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solidFill>
                  <a:srgbClr val="FF0000"/>
                </a:solidFill>
              </a:rPr>
              <a:t>3 x table loop cards</a:t>
            </a:r>
          </a:p>
        </p:txBody>
      </p:sp>
    </p:spTree>
    <p:extLst>
      <p:ext uri="{BB962C8B-B14F-4D97-AF65-F5344CB8AC3E}">
        <p14:creationId xmlns:p14="http://schemas.microsoft.com/office/powerpoint/2010/main" val="1587078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915" y="-253"/>
            <a:ext cx="11637364" cy="6847265"/>
          </a:xfrm>
        </p:spPr>
        <p:txBody>
          <a:bodyPr vert="horz" lIns="91440" tIns="45720" rIns="91440" bIns="45720" rtlCol="0" anchor="t">
            <a:normAutofit lnSpcReduction="10000"/>
          </a:bodyPr>
          <a:lstStyle/>
          <a:p>
            <a:pPr algn="l"/>
            <a:r>
              <a:rPr lang="en-GB" sz="2800" u="sng" dirty="0">
                <a:latin typeface="Comic Sans MS"/>
                <a:cs typeface="Calibri"/>
              </a:rPr>
              <a:t>25.02.25</a:t>
            </a:r>
            <a:endParaRPr lang="en-GB" sz="2800" u="sng" dirty="0">
              <a:latin typeface="Comic Sans MS"/>
              <a:ea typeface="Calibri"/>
              <a:cs typeface="Calibri"/>
            </a:endParaRPr>
          </a:p>
          <a:p>
            <a:pPr algn="l"/>
            <a:r>
              <a:rPr lang="en-GB" sz="2800" u="sng" dirty="0">
                <a:latin typeface="Comic Sans MS"/>
                <a:ea typeface="Calibri"/>
                <a:cs typeface="Calibri"/>
              </a:rPr>
              <a:t>TBAT: c</a:t>
            </a:r>
            <a:r>
              <a:rPr lang="en-GB" sz="2800" u="sng" dirty="0">
                <a:latin typeface="Comic Sans MS"/>
                <a:ea typeface="+mn-lt"/>
                <a:cs typeface="+mn-lt"/>
              </a:rPr>
              <a:t>hoose an appropriate strategy for addition and subtraction.</a:t>
            </a:r>
            <a:endParaRPr lang="en-GB" sz="3000" u="sng" dirty="0">
              <a:latin typeface="Comic Sans MS"/>
              <a:ea typeface="+mn-lt"/>
              <a:cs typeface="+mn-lt"/>
            </a:endParaRPr>
          </a:p>
          <a:p>
            <a:pPr algn="l"/>
            <a:r>
              <a:rPr lang="en-GB" sz="2800" u="sng" dirty="0">
                <a:latin typeface="Comic Sans MS"/>
                <a:ea typeface="Calibri"/>
                <a:cs typeface="Calibri"/>
              </a:rPr>
              <a:t>3 in 3</a:t>
            </a:r>
          </a:p>
          <a:p>
            <a:pPr algn="l"/>
            <a:endParaRPr lang="en-GB" sz="2800" u="sng">
              <a:latin typeface="Comic Sans MS"/>
              <a:ea typeface="Calibri"/>
              <a:cs typeface="Calibri"/>
            </a:endParaRPr>
          </a:p>
          <a:p>
            <a:pPr marL="514350" indent="-514350" algn="l">
              <a:buAutoNum type="arabicPeriod"/>
            </a:pPr>
            <a:r>
              <a:rPr lang="en-GB" sz="3200" dirty="0">
                <a:latin typeface="Comic Sans MS"/>
                <a:ea typeface="Calibri"/>
                <a:cs typeface="Calibri"/>
              </a:rPr>
              <a:t>345 + 364 =</a:t>
            </a:r>
          </a:p>
          <a:p>
            <a:pPr marL="514350" indent="-514350" algn="l">
              <a:buAutoNum type="arabicPeriod"/>
            </a:pPr>
            <a:endParaRPr lang="en-GB" sz="3200">
              <a:latin typeface="Comic Sans MS"/>
              <a:ea typeface="Calibri"/>
              <a:cs typeface="Calibri"/>
            </a:endParaRPr>
          </a:p>
          <a:p>
            <a:pPr marL="514350" indent="-514350" algn="l">
              <a:buAutoNum type="arabicPeriod"/>
            </a:pPr>
            <a:r>
              <a:rPr lang="en-GB" sz="3200" dirty="0">
                <a:latin typeface="Comic Sans MS"/>
                <a:ea typeface="Calibri"/>
                <a:cs typeface="Calibri"/>
              </a:rPr>
              <a:t>464 - 101 =</a:t>
            </a:r>
          </a:p>
          <a:p>
            <a:pPr marL="514350" indent="-514350" algn="l">
              <a:buAutoNum type="arabicPeriod"/>
            </a:pPr>
            <a:endParaRPr lang="en-GB" sz="3200">
              <a:latin typeface="Comic Sans MS"/>
              <a:ea typeface="Calibri"/>
              <a:cs typeface="Calibri"/>
            </a:endParaRPr>
          </a:p>
          <a:p>
            <a:pPr marL="514350" indent="-514350" algn="l">
              <a:buAutoNum type="arabicPeriod"/>
            </a:pPr>
            <a:r>
              <a:rPr lang="en-GB" sz="3200" dirty="0">
                <a:latin typeface="Comic Sans MS"/>
                <a:ea typeface="Calibri"/>
                <a:cs typeface="Calibri"/>
              </a:rPr>
              <a:t>How many days in a year?</a:t>
            </a:r>
          </a:p>
          <a:p>
            <a:pPr marL="514350" indent="-514350" algn="l">
              <a:buAutoNum type="arabicPeriod"/>
            </a:pPr>
            <a:endParaRPr lang="en-GB" sz="3200">
              <a:latin typeface="Comic Sans MS"/>
              <a:ea typeface="Calibri"/>
              <a:cs typeface="Calibri"/>
            </a:endParaRPr>
          </a:p>
          <a:p>
            <a:pPr algn="l"/>
            <a:r>
              <a:rPr lang="en-GB" sz="3200" b="1" dirty="0">
                <a:solidFill>
                  <a:srgbClr val="FF0000"/>
                </a:solidFill>
                <a:latin typeface="Comic Sans MS"/>
                <a:ea typeface="Calibri"/>
                <a:cs typeface="Calibri"/>
              </a:rPr>
              <a:t>Challenge</a:t>
            </a:r>
          </a:p>
          <a:p>
            <a:pPr algn="l"/>
            <a:r>
              <a:rPr lang="en-GB" sz="3200" dirty="0">
                <a:solidFill>
                  <a:srgbClr val="FF0000"/>
                </a:solidFill>
                <a:latin typeface="Comic Sans MS"/>
                <a:ea typeface="Calibri"/>
                <a:cs typeface="Calibri"/>
              </a:rPr>
              <a:t>I use 46cm of ribbon from a 1 metre roll. How much ribbon do I have left?</a:t>
            </a:r>
          </a:p>
          <a:p>
            <a:pPr algn="l"/>
            <a:endParaRPr lang="en-GB" sz="2800">
              <a:latin typeface="Comic Sans MS"/>
              <a:ea typeface="Calibri"/>
              <a:cs typeface="Calibri"/>
            </a:endParaRPr>
          </a:p>
          <a:p>
            <a:pPr marL="514350" indent="-514350" algn="l">
              <a:buAutoNum type="arabicPeriod"/>
            </a:pPr>
            <a:endParaRPr lang="en-GB" sz="2800" u="sng">
              <a:latin typeface="Comic Sans MS"/>
              <a:ea typeface="Calibri"/>
              <a:cs typeface="Calibri"/>
            </a:endParaRPr>
          </a:p>
          <a:p>
            <a:pPr marL="514350" indent="-514350" algn="l">
              <a:buAutoNum type="arabicPeriod"/>
            </a:pPr>
            <a:endParaRPr lang="en-GB" sz="2800" u="sng">
              <a:latin typeface="Comic Sans MS"/>
              <a:ea typeface="Calibri"/>
              <a:cs typeface="Calibri"/>
            </a:endParaRPr>
          </a:p>
          <a:p>
            <a:pPr algn="l"/>
            <a:endParaRPr lang="en-GB" sz="3200" u="sng">
              <a:latin typeface="Comic Sans MS"/>
              <a:ea typeface="Calibri"/>
              <a:cs typeface="Calibri"/>
            </a:endParaRPr>
          </a:p>
          <a:p>
            <a:pPr marL="514350" indent="-514350" algn="l">
              <a:buAutoNum type="arabicPeriod"/>
            </a:pPr>
            <a:endParaRPr lang="en-GB" sz="3200">
              <a:latin typeface="Comic Sans MS"/>
              <a:ea typeface="Calibri"/>
              <a:cs typeface="Calibri"/>
            </a:endParaRPr>
          </a:p>
          <a:p>
            <a:pPr algn="l"/>
            <a:endParaRPr lang="en-GB" sz="3200">
              <a:latin typeface="Comic Sans MS"/>
              <a:ea typeface="Calibri"/>
              <a:cs typeface="Calibri"/>
            </a:endParaRPr>
          </a:p>
          <a:p>
            <a:pPr marL="514350" indent="-514350" algn="l">
              <a:buAutoNum type="arabicPeriod"/>
            </a:pPr>
            <a:endParaRPr lang="en-GB" sz="3200">
              <a:latin typeface="Comic Sans MS"/>
              <a:ea typeface="Calibri"/>
              <a:cs typeface="Calibri"/>
            </a:endParaRPr>
          </a:p>
          <a:p>
            <a:pPr marL="514350" indent="-514350" algn="l">
              <a:buAutoNum type="arabicPeriod"/>
            </a:pPr>
            <a:endParaRPr lang="en-GB" sz="3200">
              <a:latin typeface="Comic Sans MS"/>
              <a:ea typeface="Calibri"/>
              <a:cs typeface="Calibri"/>
            </a:endParaRPr>
          </a:p>
          <a:p>
            <a:pPr algn="l"/>
            <a:endParaRPr lang="en-GB" sz="3500" u="sng">
              <a:latin typeface="Comic Sans MS"/>
              <a:ea typeface="Calibri"/>
              <a:cs typeface="Calibri"/>
            </a:endParaRPr>
          </a:p>
          <a:p>
            <a:pPr algn="l"/>
            <a:endParaRPr lang="en-GB" sz="3200">
              <a:latin typeface="Comic Sans MS"/>
              <a:ea typeface="Calibri"/>
              <a:cs typeface="Calibri"/>
            </a:endParaRPr>
          </a:p>
          <a:p>
            <a:pPr algn="l"/>
            <a:endParaRPr lang="en-GB" sz="3500" u="sng">
              <a:latin typeface="Comic Sans MS"/>
              <a:ea typeface="Calibri"/>
              <a:cs typeface="Calibri"/>
            </a:endParaRPr>
          </a:p>
          <a:p>
            <a:endParaRPr lang="en-GB">
              <a:latin typeface="Aptos" panose="020B0004020202020204"/>
              <a:ea typeface="Calibri"/>
              <a:cs typeface="Calibri"/>
            </a:endParaRPr>
          </a:p>
        </p:txBody>
      </p:sp>
    </p:spTree>
    <p:extLst>
      <p:ext uri="{BB962C8B-B14F-4D97-AF65-F5344CB8AC3E}">
        <p14:creationId xmlns:p14="http://schemas.microsoft.com/office/powerpoint/2010/main" val="2740229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915" y="21833"/>
            <a:ext cx="11637364" cy="4295333"/>
          </a:xfrm>
        </p:spPr>
        <p:txBody>
          <a:bodyPr vert="horz" lIns="91440" tIns="45720" rIns="91440" bIns="45720" rtlCol="0" anchor="t">
            <a:normAutofit/>
          </a:bodyPr>
          <a:lstStyle/>
          <a:p>
            <a:pPr algn="l"/>
            <a:r>
              <a:rPr lang="en-GB" sz="2800" u="sng" dirty="0">
                <a:latin typeface="Comic Sans MS"/>
                <a:ea typeface="Calibri"/>
                <a:cs typeface="Calibri"/>
              </a:rPr>
              <a:t>25.02.25</a:t>
            </a:r>
            <a:endParaRPr lang="en-GB" sz="2800" dirty="0">
              <a:latin typeface="Comic Sans MS"/>
              <a:ea typeface="Calibri"/>
              <a:cs typeface="Calibri"/>
            </a:endParaRPr>
          </a:p>
          <a:p>
            <a:pPr algn="l"/>
            <a:r>
              <a:rPr lang="en-GB" sz="2800" u="sng" dirty="0">
                <a:latin typeface="Comic Sans MS"/>
                <a:ea typeface="Calibri"/>
                <a:cs typeface="Calibri"/>
              </a:rPr>
              <a:t>TBAT: choose an appropriate strategy for addition and subtraction.</a:t>
            </a:r>
            <a:endParaRPr lang="en-GB" sz="2800" dirty="0"/>
          </a:p>
          <a:p>
            <a:endParaRPr lang="en-GB">
              <a:ea typeface="Calibri"/>
              <a:cs typeface="Calibri"/>
            </a:endParaRPr>
          </a:p>
        </p:txBody>
      </p:sp>
      <p:pic>
        <p:nvPicPr>
          <p:cNvPr id="2" name="Picture 1" descr="A picture containing text, clock&#10;&#10;Description automatically generated">
            <a:extLst>
              <a:ext uri="{FF2B5EF4-FFF2-40B4-BE49-F238E27FC236}">
                <a16:creationId xmlns:a16="http://schemas.microsoft.com/office/drawing/2014/main" id="{1C6E5DE5-D71B-72DD-2F28-7B26622F0628}"/>
              </a:ext>
            </a:extLst>
          </p:cNvPr>
          <p:cNvPicPr>
            <a:picLocks noChangeAspect="1"/>
          </p:cNvPicPr>
          <p:nvPr/>
        </p:nvPicPr>
        <p:blipFill>
          <a:blip r:embed="rId2"/>
          <a:stretch>
            <a:fillRect/>
          </a:stretch>
        </p:blipFill>
        <p:spPr>
          <a:xfrm>
            <a:off x="4019909" y="1358702"/>
            <a:ext cx="3591464" cy="5348294"/>
          </a:xfrm>
          <a:prstGeom prst="rect">
            <a:avLst/>
          </a:prstGeom>
        </p:spPr>
      </p:pic>
      <p:sp>
        <p:nvSpPr>
          <p:cNvPr id="4" name="TextBox 5">
            <a:extLst>
              <a:ext uri="{FF2B5EF4-FFF2-40B4-BE49-F238E27FC236}">
                <a16:creationId xmlns:a16="http://schemas.microsoft.com/office/drawing/2014/main" id="{825F5564-00A0-B142-E261-E4F8D7D731F7}"/>
              </a:ext>
            </a:extLst>
          </p:cNvPr>
          <p:cNvSpPr txBox="1"/>
          <p:nvPr/>
        </p:nvSpPr>
        <p:spPr>
          <a:xfrm>
            <a:off x="627270" y="2791791"/>
            <a:ext cx="2743200"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3"/>
              </a:rPr>
              <a:t>Daily 10 - Mental Maths Challenge - Topmarks</a:t>
            </a:r>
            <a:endParaRPr lang="en-US"/>
          </a:p>
        </p:txBody>
      </p:sp>
    </p:spTree>
    <p:extLst>
      <p:ext uri="{BB962C8B-B14F-4D97-AF65-F5344CB8AC3E}">
        <p14:creationId xmlns:p14="http://schemas.microsoft.com/office/powerpoint/2010/main" val="2392177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rgbClr val="002060"/>
                </a:solidFill>
              </a:rPr>
              <a:t>Choosing an appropriate strategy</a:t>
            </a:r>
            <a:endParaRPr lang="en-GB" dirty="0"/>
          </a:p>
        </p:txBody>
      </p:sp>
      <p:sp>
        <p:nvSpPr>
          <p:cNvPr id="3" name="Content Placeholder 2"/>
          <p:cNvSpPr>
            <a:spLocks noGrp="1"/>
          </p:cNvSpPr>
          <p:nvPr>
            <p:ph idx="1"/>
          </p:nvPr>
        </p:nvSpPr>
        <p:spPr>
          <a:xfrm>
            <a:off x="838200" y="1481690"/>
            <a:ext cx="10515600" cy="5101990"/>
          </a:xfrm>
        </p:spPr>
        <p:txBody>
          <a:bodyPr vert="horz" lIns="91440" tIns="45720" rIns="91440" bIns="45720" rtlCol="0" anchor="t">
            <a:normAutofit/>
          </a:bodyPr>
          <a:lstStyle/>
          <a:p>
            <a:pPr>
              <a:buNone/>
            </a:pPr>
            <a:r>
              <a:rPr lang="en-GB" dirty="0">
                <a:solidFill>
                  <a:schemeClr val="accent1">
                    <a:lumMod val="50000"/>
                  </a:schemeClr>
                </a:solidFill>
              </a:rPr>
              <a:t>When solving calculations, we have a choice of strategies:</a:t>
            </a:r>
          </a:p>
          <a:p>
            <a:pPr lvl="0"/>
            <a:r>
              <a:rPr lang="en-GB" dirty="0">
                <a:solidFill>
                  <a:schemeClr val="accent1">
                    <a:lumMod val="50000"/>
                  </a:schemeClr>
                </a:solidFill>
              </a:rPr>
              <a:t>Mental methods</a:t>
            </a:r>
          </a:p>
          <a:p>
            <a:pPr lvl="0"/>
            <a:r>
              <a:rPr lang="en-GB" dirty="0">
                <a:solidFill>
                  <a:schemeClr val="accent1">
                    <a:lumMod val="50000"/>
                  </a:schemeClr>
                </a:solidFill>
              </a:rPr>
              <a:t>Mental methods with jottings (notes) to help us</a:t>
            </a:r>
          </a:p>
          <a:p>
            <a:pPr lvl="0"/>
            <a:r>
              <a:rPr lang="en-GB" dirty="0">
                <a:solidFill>
                  <a:schemeClr val="accent1">
                    <a:lumMod val="50000"/>
                  </a:schemeClr>
                </a:solidFill>
              </a:rPr>
              <a:t>Formal written methods</a:t>
            </a:r>
          </a:p>
          <a:p>
            <a:pPr lvl="0">
              <a:buNone/>
            </a:pPr>
            <a:endParaRPr lang="en-GB" dirty="0">
              <a:solidFill>
                <a:schemeClr val="accent1">
                  <a:lumMod val="50000"/>
                </a:schemeClr>
              </a:solidFill>
            </a:endParaRPr>
          </a:p>
          <a:p>
            <a:pPr>
              <a:buNone/>
            </a:pPr>
            <a:r>
              <a:rPr lang="en-GB" dirty="0">
                <a:solidFill>
                  <a:schemeClr val="accent1">
                    <a:lumMod val="50000"/>
                  </a:schemeClr>
                </a:solidFill>
              </a:rPr>
              <a:t>How do we decide which one to use?</a:t>
            </a:r>
          </a:p>
          <a:p>
            <a:pPr>
              <a:buNone/>
            </a:pPr>
            <a:endParaRPr lang="en-GB" dirty="0">
              <a:solidFill>
                <a:schemeClr val="accent1">
                  <a:lumMod val="50000"/>
                </a:schemeClr>
              </a:solidFill>
            </a:endParaRPr>
          </a:p>
          <a:p>
            <a:pPr>
              <a:buNone/>
            </a:pPr>
            <a:r>
              <a:rPr lang="en-GB" dirty="0">
                <a:solidFill>
                  <a:schemeClr val="accent1">
                    <a:lumMod val="50000"/>
                  </a:schemeClr>
                </a:solidFill>
              </a:rPr>
              <a:t>We need to be able to do the calculation efficiently (quickly), especially in tests but, at the same time, make sure we are accurate.</a:t>
            </a:r>
          </a:p>
          <a:p>
            <a:pPr>
              <a:buNone/>
            </a:pPr>
            <a:endParaRPr lang="en-GB" dirty="0">
              <a:solidFill>
                <a:schemeClr val="accent1">
                  <a:lumMod val="50000"/>
                </a:schemeClr>
              </a:solidFill>
            </a:endParaRPr>
          </a:p>
          <a:p>
            <a:pPr>
              <a:buNone/>
            </a:pPr>
            <a:endParaRPr lang="en-GB" dirty="0">
              <a:solidFill>
                <a:schemeClr val="accent1">
                  <a:lumMod val="50000"/>
                </a:schemeClr>
              </a:solidFill>
            </a:endParaRPr>
          </a:p>
          <a:p>
            <a:endParaRPr lang="en-GB" dirty="0"/>
          </a:p>
        </p:txBody>
      </p:sp>
      <p:pic>
        <p:nvPicPr>
          <p:cNvPr id="4" name="Picture 3">
            <a:extLst>
              <a:ext uri="{FF2B5EF4-FFF2-40B4-BE49-F238E27FC236}">
                <a16:creationId xmlns:a16="http://schemas.microsoft.com/office/drawing/2014/main" id="{6E8C3D4E-1CA5-4486-9BD7-97CB166B3BEC}"/>
              </a:ext>
            </a:extLst>
          </p:cNvPr>
          <p:cNvPicPr/>
          <p:nvPr/>
        </p:nvPicPr>
        <p:blipFill>
          <a:blip r:embed="rId2">
            <a:extLst>
              <a:ext uri="{28A0092B-C50C-407E-A947-70E740481C1C}">
                <a14:useLocalDpi xmlns:a14="http://schemas.microsoft.com/office/drawing/2010/main" val="0"/>
              </a:ext>
            </a:extLst>
          </a:blip>
          <a:stretch>
            <a:fillRect/>
          </a:stretch>
        </p:blipFill>
        <p:spPr>
          <a:xfrm>
            <a:off x="172946" y="156128"/>
            <a:ext cx="1234846" cy="1170868"/>
          </a:xfrm>
          <a:prstGeom prst="rect">
            <a:avLst/>
          </a:prstGeom>
        </p:spPr>
      </p:pic>
      <p:sp>
        <p:nvSpPr>
          <p:cNvPr id="6" name="Rounded Rectangular Callout 5"/>
          <p:cNvSpPr/>
          <p:nvPr/>
        </p:nvSpPr>
        <p:spPr>
          <a:xfrm>
            <a:off x="8404570" y="2965230"/>
            <a:ext cx="3207327" cy="1280160"/>
          </a:xfrm>
          <a:prstGeom prst="wedgeRoundRectCallout">
            <a:avLst>
              <a:gd name="adj1" fmla="val -100660"/>
              <a:gd name="adj2" fmla="val 5990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800" b="1" dirty="0">
                <a:solidFill>
                  <a:srgbClr val="FF0000"/>
                </a:solidFill>
              </a:rPr>
              <a:t>Efficiency versus accuracy</a:t>
            </a:r>
            <a:endParaRPr lang="en-GB" sz="2800" dirty="0">
              <a:solidFill>
                <a:srgbClr val="FF0000"/>
              </a:solidFill>
            </a:endParaRPr>
          </a:p>
        </p:txBody>
      </p:sp>
      <p:pic>
        <p:nvPicPr>
          <p:cNvPr id="7" name="Picture 6">
            <a:extLst>
              <a:ext uri="{FF2B5EF4-FFF2-40B4-BE49-F238E27FC236}">
                <a16:creationId xmlns:a16="http://schemas.microsoft.com/office/drawing/2014/main" id="{85B546A7-1377-224D-A307-24A506C73B0D}"/>
              </a:ext>
            </a:extLst>
          </p:cNvPr>
          <p:cNvPicPr>
            <a:picLocks noChangeAspect="1"/>
          </p:cNvPicPr>
          <p:nvPr/>
        </p:nvPicPr>
        <p:blipFill>
          <a:blip r:embed="rId3"/>
          <a:stretch>
            <a:fillRect/>
          </a:stretch>
        </p:blipFill>
        <p:spPr>
          <a:xfrm>
            <a:off x="10714950" y="249961"/>
            <a:ext cx="1234846" cy="82685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3FCD5893-BEB4-47AE-9669-0361F0967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32" y="110588"/>
            <a:ext cx="12001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5">
            <a:extLst>
              <a:ext uri="{FF2B5EF4-FFF2-40B4-BE49-F238E27FC236}">
                <a16:creationId xmlns:a16="http://schemas.microsoft.com/office/drawing/2014/main" id="{0C4526AC-AC28-47EC-A1D9-7E545E89AB8D}"/>
              </a:ext>
            </a:extLst>
          </p:cNvPr>
          <p:cNvSpPr>
            <a:spLocks noGrp="1" noChangeArrowheads="1"/>
          </p:cNvSpPr>
          <p:nvPr>
            <p:ph type="title"/>
          </p:nvPr>
        </p:nvSpPr>
        <p:spPr>
          <a:xfrm>
            <a:off x="3962400" y="1334436"/>
            <a:ext cx="8229600" cy="1143000"/>
          </a:xfrm>
        </p:spPr>
        <p:txBody>
          <a:bodyPr/>
          <a:lstStyle/>
          <a:p>
            <a:pPr eaLnBrk="1" hangingPunct="1"/>
            <a:r>
              <a:rPr lang="en-GB" altLang="en-US" dirty="0">
                <a:solidFill>
                  <a:srgbClr val="002060"/>
                </a:solidFill>
                <a:latin typeface="Calibri" panose="020F0502020204030204" pitchFamily="34" charset="0"/>
              </a:rPr>
              <a:t>Mental methods</a:t>
            </a:r>
          </a:p>
        </p:txBody>
      </p:sp>
      <p:sp>
        <p:nvSpPr>
          <p:cNvPr id="80963" name="AutoShape 67">
            <a:extLst>
              <a:ext uri="{FF2B5EF4-FFF2-40B4-BE49-F238E27FC236}">
                <a16:creationId xmlns:a16="http://schemas.microsoft.com/office/drawing/2014/main" id="{4B1A0A83-6ED2-4C02-B368-F3C0695906AA}"/>
              </a:ext>
            </a:extLst>
          </p:cNvPr>
          <p:cNvSpPr>
            <a:spLocks noChangeArrowheads="1"/>
          </p:cNvSpPr>
          <p:nvPr/>
        </p:nvSpPr>
        <p:spPr bwMode="auto">
          <a:xfrm>
            <a:off x="2564814" y="3788270"/>
            <a:ext cx="4765625" cy="2281476"/>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dirty="0">
                <a:solidFill>
                  <a:srgbClr val="002060"/>
                </a:solidFill>
                <a:latin typeface="Calibri" panose="020F0502020204030204" pitchFamily="34" charset="0"/>
              </a:rPr>
              <a:t>We now need to decide how to solve this calculation using an appropriate strategy.</a:t>
            </a:r>
          </a:p>
        </p:txBody>
      </p:sp>
      <p:sp>
        <p:nvSpPr>
          <p:cNvPr id="9" name="Title 1">
            <a:extLst>
              <a:ext uri="{FF2B5EF4-FFF2-40B4-BE49-F238E27FC236}">
                <a16:creationId xmlns:a16="http://schemas.microsoft.com/office/drawing/2014/main" id="{33C02B12-C395-4773-98ED-4248396959D4}"/>
              </a:ext>
            </a:extLst>
          </p:cNvPr>
          <p:cNvSpPr txBox="1">
            <a:spLocks/>
          </p:cNvSpPr>
          <p:nvPr/>
        </p:nvSpPr>
        <p:spPr>
          <a:xfrm>
            <a:off x="1791067" y="365443"/>
            <a:ext cx="8529637" cy="1043146"/>
          </a:xfrm>
          <a:prstGeom prst="rect">
            <a:avLst/>
          </a:prstGeom>
          <a:solidFill>
            <a:srgbClr val="FDFEDA"/>
          </a:solidFill>
          <a:ln>
            <a:solidFill>
              <a:schemeClr val="accent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rgbClr val="002060"/>
                </a:solidFill>
                <a:latin typeface="+mn-lt"/>
              </a:rPr>
              <a:t>Choosing an appropriate strategy for </a:t>
            </a:r>
            <a:r>
              <a:rPr lang="en-GB" sz="3600" b="1" dirty="0">
                <a:solidFill>
                  <a:srgbClr val="FF0000"/>
                </a:solidFill>
                <a:latin typeface="+mn-lt"/>
              </a:rPr>
              <a:t>addition</a:t>
            </a:r>
          </a:p>
        </p:txBody>
      </p:sp>
      <p:sp>
        <p:nvSpPr>
          <p:cNvPr id="10" name="AutoShape 67">
            <a:extLst>
              <a:ext uri="{FF2B5EF4-FFF2-40B4-BE49-F238E27FC236}">
                <a16:creationId xmlns:a16="http://schemas.microsoft.com/office/drawing/2014/main" id="{4B1A0A83-6ED2-4C02-B368-F3C0695906AA}"/>
              </a:ext>
            </a:extLst>
          </p:cNvPr>
          <p:cNvSpPr>
            <a:spLocks noChangeArrowheads="1"/>
          </p:cNvSpPr>
          <p:nvPr/>
        </p:nvSpPr>
        <p:spPr bwMode="auto">
          <a:xfrm>
            <a:off x="3275214" y="2477436"/>
            <a:ext cx="6251171" cy="646986"/>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dirty="0">
                <a:solidFill>
                  <a:srgbClr val="002060"/>
                </a:solidFill>
                <a:latin typeface="Calibri" panose="020F0502020204030204" pitchFamily="34" charset="0"/>
              </a:rPr>
              <a:t>732 + 101 =</a:t>
            </a:r>
          </a:p>
        </p:txBody>
      </p:sp>
      <p:sp>
        <p:nvSpPr>
          <p:cNvPr id="2" name="Speech Bubble: Oval 1">
            <a:extLst>
              <a:ext uri="{FF2B5EF4-FFF2-40B4-BE49-F238E27FC236}">
                <a16:creationId xmlns:a16="http://schemas.microsoft.com/office/drawing/2014/main" id="{481FC034-73A3-4375-B3FE-3871B9B225D0}"/>
              </a:ext>
            </a:extLst>
          </p:cNvPr>
          <p:cNvSpPr/>
          <p:nvPr/>
        </p:nvSpPr>
        <p:spPr>
          <a:xfrm>
            <a:off x="8079971" y="2472890"/>
            <a:ext cx="4112029" cy="2717927"/>
          </a:xfrm>
          <a:prstGeom prst="wedgeEllipseCallout">
            <a:avLst>
              <a:gd name="adj1" fmla="val -72429"/>
              <a:gd name="adj2" fmla="val -19532"/>
            </a:avLst>
          </a:prstGeom>
          <a:solidFill>
            <a:srgbClr val="FDFE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solidFill>
              </a:rPr>
              <a:t>Read the calculation. Look at the sign and be confident that you understand what you  need to do.</a:t>
            </a:r>
          </a:p>
        </p:txBody>
      </p:sp>
      <p:sp>
        <p:nvSpPr>
          <p:cNvPr id="12" name="Oval Callout 11"/>
          <p:cNvSpPr/>
          <p:nvPr/>
        </p:nvSpPr>
        <p:spPr>
          <a:xfrm>
            <a:off x="515389" y="2153943"/>
            <a:ext cx="2759825" cy="1662545"/>
          </a:xfrm>
          <a:prstGeom prst="wedgeEllipseCallout">
            <a:avLst>
              <a:gd name="adj1" fmla="val 65312"/>
              <a:gd name="adj2" fmla="val -275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solidFill>
              </a:rPr>
              <a:t>We have to </a:t>
            </a:r>
            <a:r>
              <a:rPr lang="en-GB" sz="2400" dirty="0">
                <a:solidFill>
                  <a:srgbClr val="FF0000"/>
                </a:solidFill>
              </a:rPr>
              <a:t>ADD</a:t>
            </a:r>
            <a:r>
              <a:rPr lang="en-GB" sz="2400" dirty="0">
                <a:solidFill>
                  <a:schemeClr val="tx2"/>
                </a:solidFill>
              </a:rPr>
              <a:t> 732 and 101.</a:t>
            </a:r>
          </a:p>
        </p:txBody>
      </p:sp>
      <p:pic>
        <p:nvPicPr>
          <p:cNvPr id="11" name="Picture 10">
            <a:extLst>
              <a:ext uri="{FF2B5EF4-FFF2-40B4-BE49-F238E27FC236}">
                <a16:creationId xmlns:a16="http://schemas.microsoft.com/office/drawing/2014/main" id="{B74D1355-851C-8446-8013-3DED85EEA83C}"/>
              </a:ext>
            </a:extLst>
          </p:cNvPr>
          <p:cNvPicPr>
            <a:picLocks noChangeAspect="1"/>
          </p:cNvPicPr>
          <p:nvPr/>
        </p:nvPicPr>
        <p:blipFill>
          <a:blip r:embed="rId4"/>
          <a:stretch>
            <a:fillRect/>
          </a:stretch>
        </p:blipFill>
        <p:spPr>
          <a:xfrm>
            <a:off x="10714950" y="249961"/>
            <a:ext cx="1234846" cy="826857"/>
          </a:xfrm>
          <a:prstGeom prst="rect">
            <a:avLst/>
          </a:prstGeom>
        </p:spPr>
      </p:pic>
    </p:spTree>
    <p:extLst>
      <p:ext uri="{BB962C8B-B14F-4D97-AF65-F5344CB8AC3E}">
        <p14:creationId xmlns:p14="http://schemas.microsoft.com/office/powerpoint/2010/main" val="18410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0963"/>
                                        </p:tgtEl>
                                        <p:attrNameLst>
                                          <p:attrName>style.visibility</p:attrName>
                                        </p:attrNameLst>
                                      </p:cBhvr>
                                      <p:to>
                                        <p:strVal val="visible"/>
                                      </p:to>
                                    </p:set>
                                    <p:animEffect transition="in" filter="blinds(horizontal)">
                                      <p:cBhvr>
                                        <p:cTn id="22" dur="500"/>
                                        <p:tgtEl>
                                          <p:spTgt spid="8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63" grpId="0" animBg="1"/>
      <p:bldP spid="10" grpId="0" animBg="1"/>
      <p:bldP spid="2"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3FCD5893-BEB4-47AE-9669-0361F0967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32" y="110588"/>
            <a:ext cx="12001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5">
            <a:extLst>
              <a:ext uri="{FF2B5EF4-FFF2-40B4-BE49-F238E27FC236}">
                <a16:creationId xmlns:a16="http://schemas.microsoft.com/office/drawing/2014/main" id="{0C4526AC-AC28-47EC-A1D9-7E545E89AB8D}"/>
              </a:ext>
            </a:extLst>
          </p:cNvPr>
          <p:cNvSpPr>
            <a:spLocks noGrp="1" noChangeArrowheads="1"/>
          </p:cNvSpPr>
          <p:nvPr>
            <p:ph type="title"/>
          </p:nvPr>
        </p:nvSpPr>
        <p:spPr>
          <a:xfrm>
            <a:off x="3615813" y="1334436"/>
            <a:ext cx="8229600" cy="1143000"/>
          </a:xfrm>
        </p:spPr>
        <p:txBody>
          <a:bodyPr/>
          <a:lstStyle/>
          <a:p>
            <a:pPr eaLnBrk="1" hangingPunct="1"/>
            <a:r>
              <a:rPr lang="en-GB" altLang="en-US" dirty="0">
                <a:solidFill>
                  <a:srgbClr val="002060"/>
                </a:solidFill>
                <a:latin typeface="Calibri" panose="020F0502020204030204" pitchFamily="34" charset="0"/>
              </a:rPr>
              <a:t>Mental methods</a:t>
            </a:r>
          </a:p>
        </p:txBody>
      </p:sp>
      <p:sp>
        <p:nvSpPr>
          <p:cNvPr id="80963" name="AutoShape 67">
            <a:extLst>
              <a:ext uri="{FF2B5EF4-FFF2-40B4-BE49-F238E27FC236}">
                <a16:creationId xmlns:a16="http://schemas.microsoft.com/office/drawing/2014/main" id="{4B1A0A83-6ED2-4C02-B368-F3C0695906AA}"/>
              </a:ext>
            </a:extLst>
          </p:cNvPr>
          <p:cNvSpPr>
            <a:spLocks noChangeArrowheads="1"/>
          </p:cNvSpPr>
          <p:nvPr/>
        </p:nvSpPr>
        <p:spPr bwMode="auto">
          <a:xfrm>
            <a:off x="1437944" y="3461164"/>
            <a:ext cx="4355738" cy="2826306"/>
          </a:xfrm>
          <a:prstGeom prst="roundRect">
            <a:avLst>
              <a:gd name="adj" fmla="val 16667"/>
            </a:avLst>
          </a:prstGeom>
          <a:solidFill>
            <a:srgbClr val="FDFEDA"/>
          </a:solidFill>
          <a:ln w="9525">
            <a:solidFill>
              <a:schemeClr val="tx1"/>
            </a:solidFill>
            <a:round/>
            <a:headEnd/>
            <a:tailEnd/>
          </a:ln>
          <a:effectLst/>
        </p:spPr>
        <p:txBody>
          <a:bodyPr wrap="square" lIns="91440" tIns="45720" rIns="91440" bIns="45720"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GB" altLang="en-US" dirty="0">
                <a:solidFill>
                  <a:srgbClr val="002060"/>
                </a:solidFill>
                <a:latin typeface="Calibri"/>
                <a:ea typeface="Calibri"/>
                <a:cs typeface="Arial"/>
              </a:rPr>
              <a:t>We can solve this calculation </a:t>
            </a:r>
            <a:r>
              <a:rPr lang="en-GB" altLang="en-US" b="1" dirty="0">
                <a:solidFill>
                  <a:srgbClr val="002060"/>
                </a:solidFill>
                <a:latin typeface="Calibri"/>
                <a:ea typeface="Calibri"/>
                <a:cs typeface="Arial"/>
              </a:rPr>
              <a:t>mentally.</a:t>
            </a:r>
            <a:endParaRPr lang="en-US" dirty="0"/>
          </a:p>
          <a:p>
            <a:pPr algn="ctr">
              <a:spcBef>
                <a:spcPct val="0"/>
              </a:spcBef>
              <a:buNone/>
            </a:pPr>
            <a:r>
              <a:rPr lang="en-GB" altLang="en-US" dirty="0">
                <a:solidFill>
                  <a:srgbClr val="FF0000"/>
                </a:solidFill>
                <a:latin typeface="Calibri"/>
                <a:ea typeface="Calibri"/>
                <a:cs typeface="Arial"/>
              </a:rPr>
              <a:t>Talk partners</a:t>
            </a:r>
            <a:r>
              <a:rPr lang="en-GB" altLang="en-US" dirty="0">
                <a:solidFill>
                  <a:srgbClr val="002060"/>
                </a:solidFill>
                <a:latin typeface="Calibri"/>
                <a:ea typeface="Calibri"/>
                <a:cs typeface="Arial"/>
              </a:rPr>
              <a:t> - Discuss how this could be solved.</a:t>
            </a:r>
            <a:endParaRPr lang="en-GB"/>
          </a:p>
        </p:txBody>
      </p:sp>
      <p:sp>
        <p:nvSpPr>
          <p:cNvPr id="9" name="Title 1">
            <a:extLst>
              <a:ext uri="{FF2B5EF4-FFF2-40B4-BE49-F238E27FC236}">
                <a16:creationId xmlns:a16="http://schemas.microsoft.com/office/drawing/2014/main" id="{33C02B12-C395-4773-98ED-4248396959D4}"/>
              </a:ext>
            </a:extLst>
          </p:cNvPr>
          <p:cNvSpPr txBox="1">
            <a:spLocks/>
          </p:cNvSpPr>
          <p:nvPr/>
        </p:nvSpPr>
        <p:spPr>
          <a:xfrm>
            <a:off x="1791067" y="365443"/>
            <a:ext cx="8529637" cy="1043146"/>
          </a:xfrm>
          <a:prstGeom prst="rect">
            <a:avLst/>
          </a:prstGeom>
          <a:solidFill>
            <a:srgbClr val="FDFEDA"/>
          </a:solidFill>
          <a:ln>
            <a:solidFill>
              <a:schemeClr val="accent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rgbClr val="002060"/>
                </a:solidFill>
                <a:latin typeface="+mn-lt"/>
              </a:rPr>
              <a:t>Choosing an appropriate strategy for </a:t>
            </a:r>
            <a:r>
              <a:rPr lang="en-GB" sz="3600" b="1" dirty="0">
                <a:solidFill>
                  <a:srgbClr val="FF0000"/>
                </a:solidFill>
                <a:latin typeface="+mn-lt"/>
              </a:rPr>
              <a:t>addition</a:t>
            </a:r>
          </a:p>
        </p:txBody>
      </p:sp>
      <p:sp>
        <p:nvSpPr>
          <p:cNvPr id="10" name="AutoShape 67">
            <a:extLst>
              <a:ext uri="{FF2B5EF4-FFF2-40B4-BE49-F238E27FC236}">
                <a16:creationId xmlns:a16="http://schemas.microsoft.com/office/drawing/2014/main" id="{4B1A0A83-6ED2-4C02-B368-F3C0695906AA}"/>
              </a:ext>
            </a:extLst>
          </p:cNvPr>
          <p:cNvSpPr>
            <a:spLocks noChangeArrowheads="1"/>
          </p:cNvSpPr>
          <p:nvPr/>
        </p:nvSpPr>
        <p:spPr bwMode="auto">
          <a:xfrm>
            <a:off x="836814" y="2477436"/>
            <a:ext cx="6251171" cy="646986"/>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dirty="0">
                <a:solidFill>
                  <a:srgbClr val="002060"/>
                </a:solidFill>
                <a:latin typeface="Calibri" panose="020F0502020204030204" pitchFamily="34" charset="0"/>
              </a:rPr>
              <a:t>732 + 101 =</a:t>
            </a:r>
          </a:p>
        </p:txBody>
      </p:sp>
      <p:sp>
        <p:nvSpPr>
          <p:cNvPr id="2" name="Speech Bubble: Oval 1">
            <a:extLst>
              <a:ext uri="{FF2B5EF4-FFF2-40B4-BE49-F238E27FC236}">
                <a16:creationId xmlns:a16="http://schemas.microsoft.com/office/drawing/2014/main" id="{481FC034-73A3-4375-B3FE-3871B9B225D0}"/>
              </a:ext>
            </a:extLst>
          </p:cNvPr>
          <p:cNvSpPr/>
          <p:nvPr/>
        </p:nvSpPr>
        <p:spPr>
          <a:xfrm>
            <a:off x="7087985" y="1415156"/>
            <a:ext cx="4757428" cy="4419797"/>
          </a:xfrm>
          <a:prstGeom prst="wedgeEllipseCallout">
            <a:avLst>
              <a:gd name="adj1" fmla="val -72429"/>
              <a:gd name="adj2" fmla="val -19532"/>
            </a:avLst>
          </a:prstGeom>
          <a:solidFill>
            <a:srgbClr val="FDFEDA"/>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dirty="0">
                <a:solidFill>
                  <a:schemeClr val="tx2"/>
                </a:solidFill>
              </a:rPr>
              <a:t>It is very important to look at a calculation and decide if we can do it </a:t>
            </a:r>
            <a:r>
              <a:rPr lang="en-GB" sz="2400" b="1" dirty="0">
                <a:solidFill>
                  <a:schemeClr val="tx2"/>
                </a:solidFill>
              </a:rPr>
              <a:t>mentally</a:t>
            </a:r>
            <a:r>
              <a:rPr lang="en-GB" sz="2400" dirty="0">
                <a:solidFill>
                  <a:schemeClr val="tx2"/>
                </a:solidFill>
              </a:rPr>
              <a:t> in our head or </a:t>
            </a:r>
            <a:r>
              <a:rPr lang="en-GB" sz="2400" b="1" dirty="0">
                <a:solidFill>
                  <a:schemeClr val="tx2"/>
                </a:solidFill>
              </a:rPr>
              <a:t>with some jottings.</a:t>
            </a:r>
            <a:r>
              <a:rPr lang="en-GB" sz="2400" dirty="0">
                <a:solidFill>
                  <a:schemeClr val="tx2"/>
                </a:solidFill>
              </a:rPr>
              <a:t> We should always consider this before using a written method.</a:t>
            </a:r>
          </a:p>
        </p:txBody>
      </p:sp>
      <p:pic>
        <p:nvPicPr>
          <p:cNvPr id="11" name="Picture 10">
            <a:extLst>
              <a:ext uri="{FF2B5EF4-FFF2-40B4-BE49-F238E27FC236}">
                <a16:creationId xmlns:a16="http://schemas.microsoft.com/office/drawing/2014/main" id="{2E96F48F-8179-F146-9C67-B9634CF6BC66}"/>
              </a:ext>
            </a:extLst>
          </p:cNvPr>
          <p:cNvPicPr>
            <a:picLocks noChangeAspect="1"/>
          </p:cNvPicPr>
          <p:nvPr/>
        </p:nvPicPr>
        <p:blipFill>
          <a:blip r:embed="rId4"/>
          <a:stretch>
            <a:fillRect/>
          </a:stretch>
        </p:blipFill>
        <p:spPr>
          <a:xfrm>
            <a:off x="10714950" y="249961"/>
            <a:ext cx="1234846" cy="826857"/>
          </a:xfrm>
          <a:prstGeom prst="rect">
            <a:avLst/>
          </a:prstGeom>
        </p:spPr>
      </p:pic>
    </p:spTree>
    <p:extLst>
      <p:ext uri="{BB962C8B-B14F-4D97-AF65-F5344CB8AC3E}">
        <p14:creationId xmlns:p14="http://schemas.microsoft.com/office/powerpoint/2010/main" val="18410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0963"/>
                                        </p:tgtEl>
                                        <p:attrNameLst>
                                          <p:attrName>style.visibility</p:attrName>
                                        </p:attrNameLst>
                                      </p:cBhvr>
                                      <p:to>
                                        <p:strVal val="visible"/>
                                      </p:to>
                                    </p:set>
                                    <p:animEffect transition="in" filter="blinds(horizontal)">
                                      <p:cBhvr>
                                        <p:cTn id="18" dur="500"/>
                                        <p:tgtEl>
                                          <p:spTgt spid="8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63" grpId="0" animBg="1"/>
      <p:bldP spid="10"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3FCD5893-BEB4-47AE-9669-0361F0967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32" y="110588"/>
            <a:ext cx="12001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5">
            <a:extLst>
              <a:ext uri="{FF2B5EF4-FFF2-40B4-BE49-F238E27FC236}">
                <a16:creationId xmlns:a16="http://schemas.microsoft.com/office/drawing/2014/main" id="{0C4526AC-AC28-47EC-A1D9-7E545E89AB8D}"/>
              </a:ext>
            </a:extLst>
          </p:cNvPr>
          <p:cNvSpPr>
            <a:spLocks noGrp="1" noChangeArrowheads="1"/>
          </p:cNvSpPr>
          <p:nvPr>
            <p:ph type="title"/>
          </p:nvPr>
        </p:nvSpPr>
        <p:spPr>
          <a:xfrm>
            <a:off x="4341768" y="1239155"/>
            <a:ext cx="8229600" cy="1143000"/>
          </a:xfrm>
        </p:spPr>
        <p:txBody>
          <a:bodyPr/>
          <a:lstStyle/>
          <a:p>
            <a:pPr eaLnBrk="1" hangingPunct="1"/>
            <a:r>
              <a:rPr lang="en-GB" altLang="en-US" dirty="0">
                <a:solidFill>
                  <a:srgbClr val="002060"/>
                </a:solidFill>
                <a:latin typeface="Calibri" panose="020F0502020204030204" pitchFamily="34" charset="0"/>
              </a:rPr>
              <a:t>Mental methods</a:t>
            </a:r>
          </a:p>
        </p:txBody>
      </p:sp>
      <p:sp>
        <p:nvSpPr>
          <p:cNvPr id="80963" name="AutoShape 67">
            <a:extLst>
              <a:ext uri="{FF2B5EF4-FFF2-40B4-BE49-F238E27FC236}">
                <a16:creationId xmlns:a16="http://schemas.microsoft.com/office/drawing/2014/main" id="{4B1A0A83-6ED2-4C02-B368-F3C0695906AA}"/>
              </a:ext>
            </a:extLst>
          </p:cNvPr>
          <p:cNvSpPr>
            <a:spLocks noChangeArrowheads="1"/>
          </p:cNvSpPr>
          <p:nvPr/>
        </p:nvSpPr>
        <p:spPr bwMode="auto">
          <a:xfrm>
            <a:off x="635708" y="4194063"/>
            <a:ext cx="10527534" cy="510778"/>
          </a:xfrm>
          <a:prstGeom prst="roundRect">
            <a:avLst>
              <a:gd name="adj" fmla="val 16667"/>
            </a:avLst>
          </a:prstGeom>
          <a:solidFill>
            <a:srgbClr val="FDFEDA"/>
          </a:solidFill>
          <a:ln w="9525">
            <a:solidFill>
              <a:schemeClr val="tx1"/>
            </a:solidFill>
            <a:round/>
            <a:headEnd/>
            <a:tailEnd/>
          </a:ln>
          <a:effectLst/>
        </p:spPr>
        <p:txBody>
          <a:bodyPr wrap="square" lIns="91440" tIns="45720" rIns="91440" bIns="45720"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dirty="0">
                <a:solidFill>
                  <a:srgbClr val="002060"/>
                </a:solidFill>
                <a:latin typeface="Calibri"/>
                <a:ea typeface="Calibri"/>
                <a:cs typeface="Arial"/>
              </a:rPr>
              <a:t>Both numbers are 3-digit numbers, but we can still solve this calculation mentally.</a:t>
            </a:r>
          </a:p>
        </p:txBody>
      </p:sp>
      <p:sp>
        <p:nvSpPr>
          <p:cNvPr id="9" name="Title 1">
            <a:extLst>
              <a:ext uri="{FF2B5EF4-FFF2-40B4-BE49-F238E27FC236}">
                <a16:creationId xmlns:a16="http://schemas.microsoft.com/office/drawing/2014/main" id="{33C02B12-C395-4773-98ED-4248396959D4}"/>
              </a:ext>
            </a:extLst>
          </p:cNvPr>
          <p:cNvSpPr txBox="1">
            <a:spLocks/>
          </p:cNvSpPr>
          <p:nvPr/>
        </p:nvSpPr>
        <p:spPr>
          <a:xfrm>
            <a:off x="1791067" y="365443"/>
            <a:ext cx="8529637" cy="1043146"/>
          </a:xfrm>
          <a:prstGeom prst="rect">
            <a:avLst/>
          </a:prstGeom>
          <a:solidFill>
            <a:srgbClr val="FDFEDA"/>
          </a:solidFill>
          <a:ln>
            <a:solidFill>
              <a:schemeClr val="accent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rgbClr val="002060"/>
                </a:solidFill>
                <a:latin typeface="+mn-lt"/>
              </a:rPr>
              <a:t>Choosing an appropriate strategy for </a:t>
            </a:r>
            <a:r>
              <a:rPr lang="en-GB" sz="3600" b="1" dirty="0">
                <a:solidFill>
                  <a:srgbClr val="FF0000"/>
                </a:solidFill>
                <a:latin typeface="+mn-lt"/>
              </a:rPr>
              <a:t>addition</a:t>
            </a:r>
          </a:p>
        </p:txBody>
      </p:sp>
      <p:graphicFrame>
        <p:nvGraphicFramePr>
          <p:cNvPr id="11" name="Group 87">
            <a:extLst>
              <a:ext uri="{FF2B5EF4-FFF2-40B4-BE49-F238E27FC236}">
                <a16:creationId xmlns:a16="http://schemas.microsoft.com/office/drawing/2014/main" id="{8240EE1F-183D-4637-A151-45D3DD337542}"/>
              </a:ext>
            </a:extLst>
          </p:cNvPr>
          <p:cNvGraphicFramePr>
            <a:graphicFrameLocks noGrp="1"/>
          </p:cNvGraphicFramePr>
          <p:nvPr>
            <p:ph type="tbl" idx="1"/>
          </p:nvPr>
        </p:nvGraphicFramePr>
        <p:xfrm>
          <a:off x="1574800" y="2161309"/>
          <a:ext cx="4181475" cy="1617662"/>
        </p:xfrm>
        <a:graphic>
          <a:graphicData uri="http://schemas.openxmlformats.org/drawingml/2006/table">
            <a:tbl>
              <a:tblPr/>
              <a:tblGrid>
                <a:gridCol w="1393825">
                  <a:extLst>
                    <a:ext uri="{9D8B030D-6E8A-4147-A177-3AD203B41FA5}">
                      <a16:colId xmlns:a16="http://schemas.microsoft.com/office/drawing/2014/main" val="20003"/>
                    </a:ext>
                  </a:extLst>
                </a:gridCol>
                <a:gridCol w="1393825">
                  <a:extLst>
                    <a:ext uri="{9D8B030D-6E8A-4147-A177-3AD203B41FA5}">
                      <a16:colId xmlns:a16="http://schemas.microsoft.com/office/drawing/2014/main" val="20004"/>
                    </a:ext>
                  </a:extLst>
                </a:gridCol>
                <a:gridCol w="1393825">
                  <a:extLst>
                    <a:ext uri="{9D8B030D-6E8A-4147-A177-3AD203B41FA5}">
                      <a16:colId xmlns:a16="http://schemas.microsoft.com/office/drawing/2014/main" val="20005"/>
                    </a:ext>
                  </a:extLst>
                </a:gridCol>
              </a:tblGrid>
              <a:tr h="80962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Hundreds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Tens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Ones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80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extLst>
                  <a:ext uri="{0D108BD9-81ED-4DB2-BD59-A6C34878D82A}">
                    <a16:rowId xmlns:a16="http://schemas.microsoft.com/office/drawing/2014/main" val="10001"/>
                  </a:ext>
                </a:extLst>
              </a:tr>
            </a:tbl>
          </a:graphicData>
        </a:graphic>
      </p:graphicFrame>
      <p:sp>
        <p:nvSpPr>
          <p:cNvPr id="10" name="AutoShape 67">
            <a:extLst>
              <a:ext uri="{FF2B5EF4-FFF2-40B4-BE49-F238E27FC236}">
                <a16:creationId xmlns:a16="http://schemas.microsoft.com/office/drawing/2014/main" id="{4B1A0A83-6ED2-4C02-B368-F3C0695906AA}"/>
              </a:ext>
            </a:extLst>
          </p:cNvPr>
          <p:cNvSpPr>
            <a:spLocks noChangeArrowheads="1"/>
          </p:cNvSpPr>
          <p:nvPr/>
        </p:nvSpPr>
        <p:spPr bwMode="auto">
          <a:xfrm>
            <a:off x="1403080" y="4899088"/>
            <a:ext cx="8992790" cy="1736646"/>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dirty="0">
                <a:solidFill>
                  <a:srgbClr val="002060"/>
                </a:solidFill>
                <a:latin typeface="Calibri" panose="020F0502020204030204" pitchFamily="34" charset="0"/>
              </a:rPr>
              <a:t>101 is very close to 100. Let’s add 100 to 732.</a:t>
            </a:r>
          </a:p>
          <a:p>
            <a:pPr algn="ctr" eaLnBrk="1" hangingPunct="1">
              <a:spcBef>
                <a:spcPct val="0"/>
              </a:spcBef>
              <a:buFontTx/>
              <a:buNone/>
            </a:pPr>
            <a:r>
              <a:rPr lang="en-GB" altLang="en-US" sz="2400" dirty="0">
                <a:solidFill>
                  <a:srgbClr val="002060"/>
                </a:solidFill>
                <a:latin typeface="Calibri" panose="020F0502020204030204" pitchFamily="34" charset="0"/>
              </a:rPr>
              <a:t>732 + 100 = 832</a:t>
            </a:r>
          </a:p>
          <a:p>
            <a:pPr algn="ctr" eaLnBrk="1" hangingPunct="1">
              <a:spcBef>
                <a:spcPct val="0"/>
              </a:spcBef>
              <a:buFontTx/>
              <a:buNone/>
            </a:pPr>
            <a:r>
              <a:rPr lang="en-GB" altLang="en-US" sz="2400" dirty="0">
                <a:solidFill>
                  <a:srgbClr val="002060"/>
                </a:solidFill>
                <a:latin typeface="Calibri" panose="020F0502020204030204" pitchFamily="34" charset="0"/>
              </a:rPr>
              <a:t>But we must not forget the extra one that we haven’t added yet.</a:t>
            </a:r>
          </a:p>
          <a:p>
            <a:pPr algn="ctr" eaLnBrk="1" hangingPunct="1">
              <a:spcBef>
                <a:spcPct val="0"/>
              </a:spcBef>
              <a:buFontTx/>
              <a:buNone/>
            </a:pPr>
            <a:r>
              <a:rPr lang="en-GB" altLang="en-US" sz="2400" dirty="0">
                <a:solidFill>
                  <a:srgbClr val="002060"/>
                </a:solidFill>
                <a:latin typeface="Calibri" panose="020F0502020204030204" pitchFamily="34" charset="0"/>
              </a:rPr>
              <a:t>832 + 1 = </a:t>
            </a:r>
            <a:r>
              <a:rPr lang="en-GB" altLang="en-US" sz="2400" dirty="0">
                <a:solidFill>
                  <a:srgbClr val="FF0000"/>
                </a:solidFill>
                <a:latin typeface="Calibri" panose="020F0502020204030204" pitchFamily="34" charset="0"/>
              </a:rPr>
              <a:t>833</a:t>
            </a:r>
          </a:p>
        </p:txBody>
      </p:sp>
      <p:graphicFrame>
        <p:nvGraphicFramePr>
          <p:cNvPr id="13" name="Group 87">
            <a:extLst>
              <a:ext uri="{FF2B5EF4-FFF2-40B4-BE49-F238E27FC236}">
                <a16:creationId xmlns:a16="http://schemas.microsoft.com/office/drawing/2014/main" id="{8240EE1F-183D-4637-A151-45D3DD337542}"/>
              </a:ext>
            </a:extLst>
          </p:cNvPr>
          <p:cNvGraphicFramePr>
            <a:graphicFrameLocks/>
          </p:cNvGraphicFramePr>
          <p:nvPr/>
        </p:nvGraphicFramePr>
        <p:xfrm>
          <a:off x="6139229" y="2161309"/>
          <a:ext cx="4181475" cy="1617662"/>
        </p:xfrm>
        <a:graphic>
          <a:graphicData uri="http://schemas.openxmlformats.org/drawingml/2006/table">
            <a:tbl>
              <a:tblPr/>
              <a:tblGrid>
                <a:gridCol w="1393825">
                  <a:extLst>
                    <a:ext uri="{9D8B030D-6E8A-4147-A177-3AD203B41FA5}">
                      <a16:colId xmlns:a16="http://schemas.microsoft.com/office/drawing/2014/main" val="20003"/>
                    </a:ext>
                  </a:extLst>
                </a:gridCol>
                <a:gridCol w="1393825">
                  <a:extLst>
                    <a:ext uri="{9D8B030D-6E8A-4147-A177-3AD203B41FA5}">
                      <a16:colId xmlns:a16="http://schemas.microsoft.com/office/drawing/2014/main" val="20004"/>
                    </a:ext>
                  </a:extLst>
                </a:gridCol>
                <a:gridCol w="1393825">
                  <a:extLst>
                    <a:ext uri="{9D8B030D-6E8A-4147-A177-3AD203B41FA5}">
                      <a16:colId xmlns:a16="http://schemas.microsoft.com/office/drawing/2014/main" val="20005"/>
                    </a:ext>
                  </a:extLst>
                </a:gridCol>
              </a:tblGrid>
              <a:tr h="80962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Hundreds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Tens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Ones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80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extLst>
                  <a:ext uri="{0D108BD9-81ED-4DB2-BD59-A6C34878D82A}">
                    <a16:rowId xmlns:a16="http://schemas.microsoft.com/office/drawing/2014/main" val="10001"/>
                  </a:ext>
                </a:extLst>
              </a:tr>
            </a:tbl>
          </a:graphicData>
        </a:graphic>
      </p:graphicFrame>
      <p:sp>
        <p:nvSpPr>
          <p:cNvPr id="2" name="Speech Bubble: Oval 1">
            <a:extLst>
              <a:ext uri="{FF2B5EF4-FFF2-40B4-BE49-F238E27FC236}">
                <a16:creationId xmlns:a16="http://schemas.microsoft.com/office/drawing/2014/main" id="{481FC034-73A3-4375-B3FE-3871B9B225D0}"/>
              </a:ext>
            </a:extLst>
          </p:cNvPr>
          <p:cNvSpPr/>
          <p:nvPr/>
        </p:nvSpPr>
        <p:spPr>
          <a:xfrm>
            <a:off x="10134484" y="1934741"/>
            <a:ext cx="2057516" cy="2065075"/>
          </a:xfrm>
          <a:prstGeom prst="wedgeEllipseCallout">
            <a:avLst>
              <a:gd name="adj1" fmla="val -60049"/>
              <a:gd name="adj2" fmla="val 25021"/>
            </a:avLst>
          </a:prstGeom>
          <a:solidFill>
            <a:srgbClr val="FDFE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Say both numbers to your partner.</a:t>
            </a:r>
            <a:endParaRPr lang="en-GB" sz="2400" dirty="0"/>
          </a:p>
        </p:txBody>
      </p:sp>
      <p:pic>
        <p:nvPicPr>
          <p:cNvPr id="12" name="Picture 11">
            <a:extLst>
              <a:ext uri="{FF2B5EF4-FFF2-40B4-BE49-F238E27FC236}">
                <a16:creationId xmlns:a16="http://schemas.microsoft.com/office/drawing/2014/main" id="{21A53190-3785-E243-B526-E7F89E4A9D69}"/>
              </a:ext>
            </a:extLst>
          </p:cNvPr>
          <p:cNvPicPr>
            <a:picLocks noChangeAspect="1"/>
          </p:cNvPicPr>
          <p:nvPr/>
        </p:nvPicPr>
        <p:blipFill>
          <a:blip r:embed="rId4"/>
          <a:stretch>
            <a:fillRect/>
          </a:stretch>
        </p:blipFill>
        <p:spPr>
          <a:xfrm>
            <a:off x="10714950" y="249961"/>
            <a:ext cx="1234846" cy="826857"/>
          </a:xfrm>
          <a:prstGeom prst="rect">
            <a:avLst/>
          </a:prstGeom>
        </p:spPr>
      </p:pic>
    </p:spTree>
    <p:extLst>
      <p:ext uri="{BB962C8B-B14F-4D97-AF65-F5344CB8AC3E}">
        <p14:creationId xmlns:p14="http://schemas.microsoft.com/office/powerpoint/2010/main" val="762195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80963"/>
                                        </p:tgtEl>
                                        <p:attrNameLst>
                                          <p:attrName>style.visibility</p:attrName>
                                        </p:attrNameLst>
                                      </p:cBhvr>
                                      <p:to>
                                        <p:strVal val="visible"/>
                                      </p:to>
                                    </p:set>
                                    <p:animEffect transition="in" filter="blinds(horizontal)">
                                      <p:cBhvr>
                                        <p:cTn id="23" dur="500"/>
                                        <p:tgtEl>
                                          <p:spTgt spid="80963"/>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63" grpId="0" animBg="1"/>
      <p:bldP spid="10"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1753384" y="347702"/>
            <a:ext cx="8619970" cy="1116565"/>
          </a:xfrm>
          <a:solidFill>
            <a:srgbClr val="FDFEDA"/>
          </a:solidFill>
          <a:ln>
            <a:solidFill>
              <a:schemeClr val="accent1"/>
            </a:solidFill>
          </a:ln>
        </p:spPr>
        <p:txBody>
          <a:bodyPr>
            <a:normAutofit/>
          </a:bodyPr>
          <a:lstStyle/>
          <a:p>
            <a:pPr algn="ctr"/>
            <a:r>
              <a:rPr lang="en-GB" altLang="en-US" sz="4000" b="1" dirty="0">
                <a:latin typeface="Calibri" panose="020F0502020204030204" pitchFamily="34" charset="0"/>
              </a:rPr>
              <a:t>End punctuation</a:t>
            </a:r>
            <a:endParaRPr lang="en-US" altLang="en-US" sz="4000" b="1" dirty="0"/>
          </a:p>
        </p:txBody>
      </p:sp>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4" name="Rectangle 3"/>
          <p:cNvSpPr/>
          <p:nvPr/>
        </p:nvSpPr>
        <p:spPr>
          <a:xfrm>
            <a:off x="5123543" y="5471886"/>
            <a:ext cx="246743" cy="26125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10" name="Picture 9">
            <a:extLst>
              <a:ext uri="{FF2B5EF4-FFF2-40B4-BE49-F238E27FC236}">
                <a16:creationId xmlns:a16="http://schemas.microsoft.com/office/drawing/2014/main" id="{5B6B9444-E567-464B-BC71-67EB222C94CB}"/>
              </a:ext>
            </a:extLst>
          </p:cNvPr>
          <p:cNvPicPr>
            <a:picLocks noChangeAspect="1"/>
          </p:cNvPicPr>
          <p:nvPr/>
        </p:nvPicPr>
        <p:blipFill>
          <a:blip r:embed="rId5"/>
          <a:stretch>
            <a:fillRect/>
          </a:stretch>
        </p:blipFill>
        <p:spPr>
          <a:xfrm>
            <a:off x="2466123" y="1704549"/>
            <a:ext cx="7016544" cy="4919803"/>
          </a:xfrm>
          <a:prstGeom prst="rect">
            <a:avLst/>
          </a:prstGeom>
          <a:ln>
            <a:solidFill>
              <a:schemeClr val="accent1"/>
            </a:solidFill>
          </a:ln>
        </p:spPr>
      </p:pic>
    </p:spTree>
    <p:extLst>
      <p:ext uri="{BB962C8B-B14F-4D97-AF65-F5344CB8AC3E}">
        <p14:creationId xmlns:p14="http://schemas.microsoft.com/office/powerpoint/2010/main" val="493724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3FCD5893-BEB4-47AE-9669-0361F0967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32" y="110588"/>
            <a:ext cx="12001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5">
            <a:extLst>
              <a:ext uri="{FF2B5EF4-FFF2-40B4-BE49-F238E27FC236}">
                <a16:creationId xmlns:a16="http://schemas.microsoft.com/office/drawing/2014/main" id="{0C4526AC-AC28-47EC-A1D9-7E545E89AB8D}"/>
              </a:ext>
            </a:extLst>
          </p:cNvPr>
          <p:cNvSpPr>
            <a:spLocks noGrp="1" noChangeArrowheads="1"/>
          </p:cNvSpPr>
          <p:nvPr>
            <p:ph type="title"/>
          </p:nvPr>
        </p:nvSpPr>
        <p:spPr>
          <a:xfrm>
            <a:off x="3962400" y="1334436"/>
            <a:ext cx="8229600" cy="1143000"/>
          </a:xfrm>
        </p:spPr>
        <p:txBody>
          <a:bodyPr/>
          <a:lstStyle/>
          <a:p>
            <a:pPr eaLnBrk="1" hangingPunct="1"/>
            <a:r>
              <a:rPr lang="en-GB" altLang="en-US" dirty="0">
                <a:solidFill>
                  <a:srgbClr val="002060"/>
                </a:solidFill>
                <a:latin typeface="Calibri" panose="020F0502020204030204" pitchFamily="34" charset="0"/>
              </a:rPr>
              <a:t>Mental methods</a:t>
            </a:r>
          </a:p>
        </p:txBody>
      </p:sp>
      <p:sp>
        <p:nvSpPr>
          <p:cNvPr id="80963" name="AutoShape 67">
            <a:extLst>
              <a:ext uri="{FF2B5EF4-FFF2-40B4-BE49-F238E27FC236}">
                <a16:creationId xmlns:a16="http://schemas.microsoft.com/office/drawing/2014/main" id="{4B1A0A83-6ED2-4C02-B368-F3C0695906AA}"/>
              </a:ext>
            </a:extLst>
          </p:cNvPr>
          <p:cNvSpPr>
            <a:spLocks noChangeArrowheads="1"/>
          </p:cNvSpPr>
          <p:nvPr/>
        </p:nvSpPr>
        <p:spPr bwMode="auto">
          <a:xfrm>
            <a:off x="1895301" y="4193269"/>
            <a:ext cx="5558105" cy="1736646"/>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dirty="0">
                <a:solidFill>
                  <a:srgbClr val="002060"/>
                </a:solidFill>
                <a:latin typeface="Calibri" panose="020F0502020204030204" pitchFamily="34" charset="0"/>
              </a:rPr>
              <a:t>We now need to decide how to solve this calculation using an appropriate strategy.</a:t>
            </a:r>
          </a:p>
        </p:txBody>
      </p:sp>
      <p:sp>
        <p:nvSpPr>
          <p:cNvPr id="9" name="Title 1">
            <a:extLst>
              <a:ext uri="{FF2B5EF4-FFF2-40B4-BE49-F238E27FC236}">
                <a16:creationId xmlns:a16="http://schemas.microsoft.com/office/drawing/2014/main" id="{33C02B12-C395-4773-98ED-4248396959D4}"/>
              </a:ext>
            </a:extLst>
          </p:cNvPr>
          <p:cNvSpPr txBox="1">
            <a:spLocks/>
          </p:cNvSpPr>
          <p:nvPr/>
        </p:nvSpPr>
        <p:spPr>
          <a:xfrm>
            <a:off x="1791067" y="365443"/>
            <a:ext cx="8529637" cy="1043146"/>
          </a:xfrm>
          <a:prstGeom prst="rect">
            <a:avLst/>
          </a:prstGeom>
          <a:solidFill>
            <a:srgbClr val="FDFEDA"/>
          </a:solidFill>
          <a:ln>
            <a:solidFill>
              <a:schemeClr val="accent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rgbClr val="002060"/>
                </a:solidFill>
                <a:latin typeface="+mn-lt"/>
              </a:rPr>
              <a:t>Choosing an appropriate strategy for </a:t>
            </a:r>
            <a:r>
              <a:rPr lang="en-GB" sz="3600" b="1" dirty="0">
                <a:solidFill>
                  <a:srgbClr val="FF0000"/>
                </a:solidFill>
                <a:latin typeface="+mn-lt"/>
              </a:rPr>
              <a:t>addition</a:t>
            </a:r>
          </a:p>
        </p:txBody>
      </p:sp>
      <p:sp>
        <p:nvSpPr>
          <p:cNvPr id="10" name="AutoShape 67">
            <a:extLst>
              <a:ext uri="{FF2B5EF4-FFF2-40B4-BE49-F238E27FC236}">
                <a16:creationId xmlns:a16="http://schemas.microsoft.com/office/drawing/2014/main" id="{4B1A0A83-6ED2-4C02-B368-F3C0695906AA}"/>
              </a:ext>
            </a:extLst>
          </p:cNvPr>
          <p:cNvSpPr>
            <a:spLocks noChangeArrowheads="1"/>
          </p:cNvSpPr>
          <p:nvPr/>
        </p:nvSpPr>
        <p:spPr bwMode="auto">
          <a:xfrm>
            <a:off x="3275214" y="2477436"/>
            <a:ext cx="6251171" cy="646986"/>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dirty="0">
                <a:solidFill>
                  <a:srgbClr val="002060"/>
                </a:solidFill>
                <a:latin typeface="Calibri" panose="020F0502020204030204" pitchFamily="34" charset="0"/>
              </a:rPr>
              <a:t>653 + 70 =</a:t>
            </a:r>
          </a:p>
        </p:txBody>
      </p:sp>
      <p:sp>
        <p:nvSpPr>
          <p:cNvPr id="2" name="Speech Bubble: Oval 1">
            <a:extLst>
              <a:ext uri="{FF2B5EF4-FFF2-40B4-BE49-F238E27FC236}">
                <a16:creationId xmlns:a16="http://schemas.microsoft.com/office/drawing/2014/main" id="{481FC034-73A3-4375-B3FE-3871B9B225D0}"/>
              </a:ext>
            </a:extLst>
          </p:cNvPr>
          <p:cNvSpPr/>
          <p:nvPr/>
        </p:nvSpPr>
        <p:spPr>
          <a:xfrm>
            <a:off x="8079971" y="2472890"/>
            <a:ext cx="4112029" cy="2595023"/>
          </a:xfrm>
          <a:prstGeom prst="wedgeEllipseCallout">
            <a:avLst>
              <a:gd name="adj1" fmla="val -72429"/>
              <a:gd name="adj2" fmla="val -19532"/>
            </a:avLst>
          </a:prstGeom>
          <a:solidFill>
            <a:srgbClr val="FDFE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solidFill>
              </a:rPr>
              <a:t>Read the calculation. Look at the sign and be confident that you understand what you  need to do.</a:t>
            </a:r>
          </a:p>
        </p:txBody>
      </p:sp>
      <p:sp>
        <p:nvSpPr>
          <p:cNvPr id="12" name="Oval Callout 11"/>
          <p:cNvSpPr/>
          <p:nvPr/>
        </p:nvSpPr>
        <p:spPr>
          <a:xfrm>
            <a:off x="515389" y="2153943"/>
            <a:ext cx="2759825" cy="1662545"/>
          </a:xfrm>
          <a:prstGeom prst="wedgeEllipseCallout">
            <a:avLst>
              <a:gd name="adj1" fmla="val 65312"/>
              <a:gd name="adj2" fmla="val -275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solidFill>
              </a:rPr>
              <a:t>We have to </a:t>
            </a:r>
            <a:r>
              <a:rPr lang="en-GB" sz="2400" dirty="0">
                <a:solidFill>
                  <a:srgbClr val="FF0000"/>
                </a:solidFill>
              </a:rPr>
              <a:t>ADD</a:t>
            </a:r>
            <a:r>
              <a:rPr lang="en-GB" sz="2400" dirty="0">
                <a:solidFill>
                  <a:schemeClr val="tx2"/>
                </a:solidFill>
              </a:rPr>
              <a:t> 653 and 70.</a:t>
            </a:r>
          </a:p>
        </p:txBody>
      </p:sp>
      <p:pic>
        <p:nvPicPr>
          <p:cNvPr id="11" name="Picture 10">
            <a:extLst>
              <a:ext uri="{FF2B5EF4-FFF2-40B4-BE49-F238E27FC236}">
                <a16:creationId xmlns:a16="http://schemas.microsoft.com/office/drawing/2014/main" id="{CCAB864A-A6E1-7E47-9039-D7FAAF2EA090}"/>
              </a:ext>
            </a:extLst>
          </p:cNvPr>
          <p:cNvPicPr>
            <a:picLocks noChangeAspect="1"/>
          </p:cNvPicPr>
          <p:nvPr/>
        </p:nvPicPr>
        <p:blipFill>
          <a:blip r:embed="rId4"/>
          <a:stretch>
            <a:fillRect/>
          </a:stretch>
        </p:blipFill>
        <p:spPr>
          <a:xfrm>
            <a:off x="10714950" y="249961"/>
            <a:ext cx="1234846" cy="826857"/>
          </a:xfrm>
          <a:prstGeom prst="rect">
            <a:avLst/>
          </a:prstGeom>
        </p:spPr>
      </p:pic>
    </p:spTree>
    <p:extLst>
      <p:ext uri="{BB962C8B-B14F-4D97-AF65-F5344CB8AC3E}">
        <p14:creationId xmlns:p14="http://schemas.microsoft.com/office/powerpoint/2010/main" val="18410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0963"/>
                                        </p:tgtEl>
                                        <p:attrNameLst>
                                          <p:attrName>style.visibility</p:attrName>
                                        </p:attrNameLst>
                                      </p:cBhvr>
                                      <p:to>
                                        <p:strVal val="visible"/>
                                      </p:to>
                                    </p:set>
                                    <p:animEffect transition="in" filter="blinds(horizontal)">
                                      <p:cBhvr>
                                        <p:cTn id="22" dur="500"/>
                                        <p:tgtEl>
                                          <p:spTgt spid="8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63" grpId="0" animBg="1"/>
      <p:bldP spid="10" grpId="0" animBg="1"/>
      <p:bldP spid="2"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3FCD5893-BEB4-47AE-9669-0361F0967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32" y="110588"/>
            <a:ext cx="12001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5">
            <a:extLst>
              <a:ext uri="{FF2B5EF4-FFF2-40B4-BE49-F238E27FC236}">
                <a16:creationId xmlns:a16="http://schemas.microsoft.com/office/drawing/2014/main" id="{0C4526AC-AC28-47EC-A1D9-7E545E89AB8D}"/>
              </a:ext>
            </a:extLst>
          </p:cNvPr>
          <p:cNvSpPr>
            <a:spLocks noGrp="1" noChangeArrowheads="1"/>
          </p:cNvSpPr>
          <p:nvPr>
            <p:ph type="title"/>
          </p:nvPr>
        </p:nvSpPr>
        <p:spPr>
          <a:xfrm>
            <a:off x="3615813" y="1334436"/>
            <a:ext cx="8229600" cy="1143000"/>
          </a:xfrm>
        </p:spPr>
        <p:txBody>
          <a:bodyPr/>
          <a:lstStyle/>
          <a:p>
            <a:pPr eaLnBrk="1" hangingPunct="1"/>
            <a:r>
              <a:rPr lang="en-GB" altLang="en-US" dirty="0">
                <a:solidFill>
                  <a:srgbClr val="002060"/>
                </a:solidFill>
                <a:latin typeface="Calibri" panose="020F0502020204030204" pitchFamily="34" charset="0"/>
              </a:rPr>
              <a:t>Mental methods </a:t>
            </a:r>
          </a:p>
        </p:txBody>
      </p:sp>
      <p:sp>
        <p:nvSpPr>
          <p:cNvPr id="80963" name="AutoShape 67">
            <a:extLst>
              <a:ext uri="{FF2B5EF4-FFF2-40B4-BE49-F238E27FC236}">
                <a16:creationId xmlns:a16="http://schemas.microsoft.com/office/drawing/2014/main" id="{4B1A0A83-6ED2-4C02-B368-F3C0695906AA}"/>
              </a:ext>
            </a:extLst>
          </p:cNvPr>
          <p:cNvSpPr>
            <a:spLocks noChangeArrowheads="1"/>
          </p:cNvSpPr>
          <p:nvPr/>
        </p:nvSpPr>
        <p:spPr bwMode="auto">
          <a:xfrm>
            <a:off x="1578790" y="3603808"/>
            <a:ext cx="4767218" cy="2009061"/>
          </a:xfrm>
          <a:prstGeom prst="roundRect">
            <a:avLst>
              <a:gd name="adj" fmla="val 16667"/>
            </a:avLst>
          </a:prstGeom>
          <a:solidFill>
            <a:srgbClr val="FDFEDA"/>
          </a:solidFill>
          <a:ln w="9525">
            <a:solidFill>
              <a:schemeClr val="tx1"/>
            </a:solidFill>
            <a:round/>
            <a:headEnd/>
            <a:tailEnd/>
          </a:ln>
          <a:effectLst/>
        </p:spPr>
        <p:txBody>
          <a:bodyPr wrap="square" lIns="91440" tIns="45720" rIns="91440" bIns="45720"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GB" altLang="en-US" sz="2800" dirty="0">
                <a:solidFill>
                  <a:srgbClr val="002060"/>
                </a:solidFill>
                <a:latin typeface="Calibri"/>
                <a:ea typeface="Calibri"/>
                <a:cs typeface="Arial"/>
              </a:rPr>
              <a:t>We can solve this calculation </a:t>
            </a:r>
            <a:r>
              <a:rPr lang="en-GB" altLang="en-US" sz="2800" b="1" dirty="0">
                <a:solidFill>
                  <a:srgbClr val="002060"/>
                </a:solidFill>
                <a:latin typeface="Calibri"/>
                <a:ea typeface="Calibri"/>
                <a:cs typeface="Arial"/>
              </a:rPr>
              <a:t>mentally.</a:t>
            </a:r>
            <a:r>
              <a:rPr lang="en-GB" altLang="en-US" sz="2800" dirty="0">
                <a:solidFill>
                  <a:srgbClr val="002060"/>
                </a:solidFill>
                <a:latin typeface="Calibri"/>
                <a:ea typeface="Calibri"/>
                <a:cs typeface="Arial"/>
              </a:rPr>
              <a:t> </a:t>
            </a:r>
            <a:endParaRPr lang="en-US"/>
          </a:p>
          <a:p>
            <a:pPr algn="ctr">
              <a:spcBef>
                <a:spcPct val="0"/>
              </a:spcBef>
              <a:buNone/>
            </a:pPr>
            <a:r>
              <a:rPr lang="en-GB" altLang="en-US" sz="2800" dirty="0">
                <a:solidFill>
                  <a:srgbClr val="FF0000"/>
                </a:solidFill>
                <a:latin typeface="Calibri"/>
                <a:ea typeface="Calibri"/>
                <a:cs typeface="Arial"/>
              </a:rPr>
              <a:t>Talk partners</a:t>
            </a:r>
            <a:r>
              <a:rPr lang="en-GB" altLang="en-US" sz="2800" dirty="0">
                <a:solidFill>
                  <a:srgbClr val="002060"/>
                </a:solidFill>
                <a:latin typeface="Calibri"/>
                <a:ea typeface="Calibri"/>
                <a:cs typeface="Arial"/>
              </a:rPr>
              <a:t> - Discuss how this could be solved.</a:t>
            </a:r>
            <a:endParaRPr lang="en-GB"/>
          </a:p>
        </p:txBody>
      </p:sp>
      <p:sp>
        <p:nvSpPr>
          <p:cNvPr id="9" name="Title 1">
            <a:extLst>
              <a:ext uri="{FF2B5EF4-FFF2-40B4-BE49-F238E27FC236}">
                <a16:creationId xmlns:a16="http://schemas.microsoft.com/office/drawing/2014/main" id="{33C02B12-C395-4773-98ED-4248396959D4}"/>
              </a:ext>
            </a:extLst>
          </p:cNvPr>
          <p:cNvSpPr txBox="1">
            <a:spLocks/>
          </p:cNvSpPr>
          <p:nvPr/>
        </p:nvSpPr>
        <p:spPr>
          <a:xfrm>
            <a:off x="1791067" y="365443"/>
            <a:ext cx="8529637" cy="1043146"/>
          </a:xfrm>
          <a:prstGeom prst="rect">
            <a:avLst/>
          </a:prstGeom>
          <a:solidFill>
            <a:srgbClr val="FDFEDA"/>
          </a:solidFill>
          <a:ln>
            <a:solidFill>
              <a:schemeClr val="accent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rgbClr val="002060"/>
                </a:solidFill>
                <a:latin typeface="+mn-lt"/>
              </a:rPr>
              <a:t>Choosing an appropriate strategy for </a:t>
            </a:r>
            <a:r>
              <a:rPr lang="en-GB" sz="3600" b="1" dirty="0">
                <a:solidFill>
                  <a:srgbClr val="FF0000"/>
                </a:solidFill>
                <a:latin typeface="+mn-lt"/>
              </a:rPr>
              <a:t>addition</a:t>
            </a:r>
          </a:p>
        </p:txBody>
      </p:sp>
      <p:sp>
        <p:nvSpPr>
          <p:cNvPr id="10" name="AutoShape 67">
            <a:extLst>
              <a:ext uri="{FF2B5EF4-FFF2-40B4-BE49-F238E27FC236}">
                <a16:creationId xmlns:a16="http://schemas.microsoft.com/office/drawing/2014/main" id="{4B1A0A83-6ED2-4C02-B368-F3C0695906AA}"/>
              </a:ext>
            </a:extLst>
          </p:cNvPr>
          <p:cNvSpPr>
            <a:spLocks noChangeArrowheads="1"/>
          </p:cNvSpPr>
          <p:nvPr/>
        </p:nvSpPr>
        <p:spPr bwMode="auto">
          <a:xfrm>
            <a:off x="888139" y="2574941"/>
            <a:ext cx="6251171" cy="646986"/>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GB" altLang="en-US" dirty="0">
                <a:solidFill>
                  <a:srgbClr val="002060"/>
                </a:solidFill>
                <a:latin typeface="Calibri" panose="020F0502020204030204" pitchFamily="34" charset="0"/>
              </a:rPr>
              <a:t>653 + 70 =</a:t>
            </a:r>
          </a:p>
        </p:txBody>
      </p:sp>
      <p:sp>
        <p:nvSpPr>
          <p:cNvPr id="2" name="Speech Bubble: Oval 1">
            <a:extLst>
              <a:ext uri="{FF2B5EF4-FFF2-40B4-BE49-F238E27FC236}">
                <a16:creationId xmlns:a16="http://schemas.microsoft.com/office/drawing/2014/main" id="{481FC034-73A3-4375-B3FE-3871B9B225D0}"/>
              </a:ext>
            </a:extLst>
          </p:cNvPr>
          <p:cNvSpPr/>
          <p:nvPr/>
        </p:nvSpPr>
        <p:spPr>
          <a:xfrm>
            <a:off x="7603891" y="1916922"/>
            <a:ext cx="3808615" cy="3059014"/>
          </a:xfrm>
          <a:prstGeom prst="wedgeEllipseCallout">
            <a:avLst>
              <a:gd name="adj1" fmla="val -72429"/>
              <a:gd name="adj2" fmla="val -19532"/>
            </a:avLst>
          </a:prstGeom>
          <a:solidFill>
            <a:srgbClr val="FDFE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solidFill>
              </a:rPr>
              <a:t>Discuss with your talk partner: </a:t>
            </a:r>
            <a:r>
              <a:rPr lang="en-GB" sz="2400" b="1" dirty="0">
                <a:solidFill>
                  <a:schemeClr val="tx2"/>
                </a:solidFill>
              </a:rPr>
              <a:t>why </a:t>
            </a:r>
            <a:r>
              <a:rPr lang="en-GB" sz="2400" dirty="0">
                <a:solidFill>
                  <a:schemeClr val="tx2"/>
                </a:solidFill>
              </a:rPr>
              <a:t>would we use a mental strategy for this calculation?</a:t>
            </a:r>
          </a:p>
        </p:txBody>
      </p:sp>
      <p:pic>
        <p:nvPicPr>
          <p:cNvPr id="11" name="Picture 10">
            <a:extLst>
              <a:ext uri="{FF2B5EF4-FFF2-40B4-BE49-F238E27FC236}">
                <a16:creationId xmlns:a16="http://schemas.microsoft.com/office/drawing/2014/main" id="{BC281023-212D-1F4C-82AF-CE1916EAD5DB}"/>
              </a:ext>
            </a:extLst>
          </p:cNvPr>
          <p:cNvPicPr>
            <a:picLocks noChangeAspect="1"/>
          </p:cNvPicPr>
          <p:nvPr/>
        </p:nvPicPr>
        <p:blipFill>
          <a:blip r:embed="rId4"/>
          <a:stretch>
            <a:fillRect/>
          </a:stretch>
        </p:blipFill>
        <p:spPr>
          <a:xfrm>
            <a:off x="10714950" y="249961"/>
            <a:ext cx="1234846" cy="826857"/>
          </a:xfrm>
          <a:prstGeom prst="rect">
            <a:avLst/>
          </a:prstGeom>
        </p:spPr>
      </p:pic>
    </p:spTree>
    <p:extLst>
      <p:ext uri="{BB962C8B-B14F-4D97-AF65-F5344CB8AC3E}">
        <p14:creationId xmlns:p14="http://schemas.microsoft.com/office/powerpoint/2010/main" val="18410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0963"/>
                                        </p:tgtEl>
                                        <p:attrNameLst>
                                          <p:attrName>style.visibility</p:attrName>
                                        </p:attrNameLst>
                                      </p:cBhvr>
                                      <p:to>
                                        <p:strVal val="visible"/>
                                      </p:to>
                                    </p:set>
                                    <p:animEffect transition="in" filter="blinds(horizontal)">
                                      <p:cBhvr>
                                        <p:cTn id="18" dur="500"/>
                                        <p:tgtEl>
                                          <p:spTgt spid="8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63" grpId="0" animBg="1"/>
      <p:bldP spid="10"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3FCD5893-BEB4-47AE-9669-0361F0967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32" y="110588"/>
            <a:ext cx="12001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5">
            <a:extLst>
              <a:ext uri="{FF2B5EF4-FFF2-40B4-BE49-F238E27FC236}">
                <a16:creationId xmlns:a16="http://schemas.microsoft.com/office/drawing/2014/main" id="{0C4526AC-AC28-47EC-A1D9-7E545E89AB8D}"/>
              </a:ext>
            </a:extLst>
          </p:cNvPr>
          <p:cNvSpPr>
            <a:spLocks noGrp="1" noChangeArrowheads="1"/>
          </p:cNvSpPr>
          <p:nvPr>
            <p:ph type="title"/>
          </p:nvPr>
        </p:nvSpPr>
        <p:spPr>
          <a:xfrm>
            <a:off x="1328782" y="1239155"/>
            <a:ext cx="11242586" cy="1143000"/>
          </a:xfrm>
        </p:spPr>
        <p:txBody>
          <a:bodyPr/>
          <a:lstStyle/>
          <a:p>
            <a:pPr eaLnBrk="1" hangingPunct="1"/>
            <a:r>
              <a:rPr lang="en-GB" altLang="en-US" dirty="0">
                <a:solidFill>
                  <a:srgbClr val="002060"/>
                </a:solidFill>
                <a:latin typeface="Calibri" panose="020F0502020204030204" pitchFamily="34" charset="0"/>
              </a:rPr>
              <a:t>        Mental methods with jottings</a:t>
            </a:r>
          </a:p>
        </p:txBody>
      </p:sp>
      <p:sp>
        <p:nvSpPr>
          <p:cNvPr id="9" name="Title 1">
            <a:extLst>
              <a:ext uri="{FF2B5EF4-FFF2-40B4-BE49-F238E27FC236}">
                <a16:creationId xmlns:a16="http://schemas.microsoft.com/office/drawing/2014/main" id="{33C02B12-C395-4773-98ED-4248396959D4}"/>
              </a:ext>
            </a:extLst>
          </p:cNvPr>
          <p:cNvSpPr txBox="1">
            <a:spLocks/>
          </p:cNvSpPr>
          <p:nvPr/>
        </p:nvSpPr>
        <p:spPr>
          <a:xfrm>
            <a:off x="1791067" y="365443"/>
            <a:ext cx="8529637" cy="1043146"/>
          </a:xfrm>
          <a:prstGeom prst="rect">
            <a:avLst/>
          </a:prstGeom>
          <a:solidFill>
            <a:srgbClr val="FDFEDA"/>
          </a:solidFill>
          <a:ln>
            <a:solidFill>
              <a:schemeClr val="accent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rgbClr val="002060"/>
                </a:solidFill>
                <a:latin typeface="+mn-lt"/>
              </a:rPr>
              <a:t>Choosing an appropriate strategy for </a:t>
            </a:r>
            <a:r>
              <a:rPr lang="en-GB" sz="3600" b="1" dirty="0">
                <a:solidFill>
                  <a:srgbClr val="FF0000"/>
                </a:solidFill>
                <a:latin typeface="+mn-lt"/>
              </a:rPr>
              <a:t>addition</a:t>
            </a:r>
          </a:p>
        </p:txBody>
      </p:sp>
      <p:graphicFrame>
        <p:nvGraphicFramePr>
          <p:cNvPr id="11" name="Group 87">
            <a:extLst>
              <a:ext uri="{FF2B5EF4-FFF2-40B4-BE49-F238E27FC236}">
                <a16:creationId xmlns:a16="http://schemas.microsoft.com/office/drawing/2014/main" id="{8240EE1F-183D-4637-A151-45D3DD337542}"/>
              </a:ext>
            </a:extLst>
          </p:cNvPr>
          <p:cNvGraphicFramePr>
            <a:graphicFrameLocks noGrp="1"/>
          </p:cNvGraphicFramePr>
          <p:nvPr>
            <p:ph type="tbl" idx="1"/>
          </p:nvPr>
        </p:nvGraphicFramePr>
        <p:xfrm>
          <a:off x="1574800" y="2161309"/>
          <a:ext cx="4181475" cy="1617662"/>
        </p:xfrm>
        <a:graphic>
          <a:graphicData uri="http://schemas.openxmlformats.org/drawingml/2006/table">
            <a:tbl>
              <a:tblPr/>
              <a:tblGrid>
                <a:gridCol w="1393825">
                  <a:extLst>
                    <a:ext uri="{9D8B030D-6E8A-4147-A177-3AD203B41FA5}">
                      <a16:colId xmlns:a16="http://schemas.microsoft.com/office/drawing/2014/main" val="20003"/>
                    </a:ext>
                  </a:extLst>
                </a:gridCol>
                <a:gridCol w="1393825">
                  <a:extLst>
                    <a:ext uri="{9D8B030D-6E8A-4147-A177-3AD203B41FA5}">
                      <a16:colId xmlns:a16="http://schemas.microsoft.com/office/drawing/2014/main" val="20004"/>
                    </a:ext>
                  </a:extLst>
                </a:gridCol>
                <a:gridCol w="1393825">
                  <a:extLst>
                    <a:ext uri="{9D8B030D-6E8A-4147-A177-3AD203B41FA5}">
                      <a16:colId xmlns:a16="http://schemas.microsoft.com/office/drawing/2014/main" val="20005"/>
                    </a:ext>
                  </a:extLst>
                </a:gridCol>
              </a:tblGrid>
              <a:tr h="80962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Hundreds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Tens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Ones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80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extLst>
                  <a:ext uri="{0D108BD9-81ED-4DB2-BD59-A6C34878D82A}">
                    <a16:rowId xmlns:a16="http://schemas.microsoft.com/office/drawing/2014/main" val="10001"/>
                  </a:ext>
                </a:extLst>
              </a:tr>
            </a:tbl>
          </a:graphicData>
        </a:graphic>
      </p:graphicFrame>
      <p:sp>
        <p:nvSpPr>
          <p:cNvPr id="10" name="AutoShape 67">
            <a:extLst>
              <a:ext uri="{FF2B5EF4-FFF2-40B4-BE49-F238E27FC236}">
                <a16:creationId xmlns:a16="http://schemas.microsoft.com/office/drawing/2014/main" id="{4B1A0A83-6ED2-4C02-B368-F3C0695906AA}"/>
              </a:ext>
            </a:extLst>
          </p:cNvPr>
          <p:cNvSpPr>
            <a:spLocks noChangeArrowheads="1"/>
          </p:cNvSpPr>
          <p:nvPr/>
        </p:nvSpPr>
        <p:spPr bwMode="auto">
          <a:xfrm>
            <a:off x="246407" y="4045806"/>
            <a:ext cx="11785643" cy="510778"/>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dirty="0">
                <a:solidFill>
                  <a:schemeClr val="tx2">
                    <a:lumMod val="75000"/>
                  </a:schemeClr>
                </a:solidFill>
                <a:latin typeface="Calibri" panose="020F0502020204030204" pitchFamily="34" charset="0"/>
              </a:rPr>
              <a:t>Look at the number 653. We need to add 70 or 7 tens to this number. </a:t>
            </a:r>
          </a:p>
        </p:txBody>
      </p:sp>
      <p:graphicFrame>
        <p:nvGraphicFramePr>
          <p:cNvPr id="13" name="Group 87">
            <a:extLst>
              <a:ext uri="{FF2B5EF4-FFF2-40B4-BE49-F238E27FC236}">
                <a16:creationId xmlns:a16="http://schemas.microsoft.com/office/drawing/2014/main" id="{8240EE1F-183D-4637-A151-45D3DD337542}"/>
              </a:ext>
            </a:extLst>
          </p:cNvPr>
          <p:cNvGraphicFramePr>
            <a:graphicFrameLocks/>
          </p:cNvGraphicFramePr>
          <p:nvPr/>
        </p:nvGraphicFramePr>
        <p:xfrm>
          <a:off x="6139229" y="2161309"/>
          <a:ext cx="4181475" cy="1617662"/>
        </p:xfrm>
        <a:graphic>
          <a:graphicData uri="http://schemas.openxmlformats.org/drawingml/2006/table">
            <a:tbl>
              <a:tblPr/>
              <a:tblGrid>
                <a:gridCol w="1393825">
                  <a:extLst>
                    <a:ext uri="{9D8B030D-6E8A-4147-A177-3AD203B41FA5}">
                      <a16:colId xmlns:a16="http://schemas.microsoft.com/office/drawing/2014/main" val="20003"/>
                    </a:ext>
                  </a:extLst>
                </a:gridCol>
                <a:gridCol w="1393825">
                  <a:extLst>
                    <a:ext uri="{9D8B030D-6E8A-4147-A177-3AD203B41FA5}">
                      <a16:colId xmlns:a16="http://schemas.microsoft.com/office/drawing/2014/main" val="20004"/>
                    </a:ext>
                  </a:extLst>
                </a:gridCol>
                <a:gridCol w="1393825">
                  <a:extLst>
                    <a:ext uri="{9D8B030D-6E8A-4147-A177-3AD203B41FA5}">
                      <a16:colId xmlns:a16="http://schemas.microsoft.com/office/drawing/2014/main" val="20005"/>
                    </a:ext>
                  </a:extLst>
                </a:gridCol>
              </a:tblGrid>
              <a:tr h="80962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Hundreds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Tens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Ones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80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extLst>
                  <a:ext uri="{0D108BD9-81ED-4DB2-BD59-A6C34878D82A}">
                    <a16:rowId xmlns:a16="http://schemas.microsoft.com/office/drawing/2014/main" val="10001"/>
                  </a:ext>
                </a:extLst>
              </a:tr>
            </a:tbl>
          </a:graphicData>
        </a:graphic>
      </p:graphicFrame>
      <p:sp>
        <p:nvSpPr>
          <p:cNvPr id="2" name="Speech Bubble: Oval 1">
            <a:extLst>
              <a:ext uri="{FF2B5EF4-FFF2-40B4-BE49-F238E27FC236}">
                <a16:creationId xmlns:a16="http://schemas.microsoft.com/office/drawing/2014/main" id="{481FC034-73A3-4375-B3FE-3871B9B225D0}"/>
              </a:ext>
            </a:extLst>
          </p:cNvPr>
          <p:cNvSpPr/>
          <p:nvPr/>
        </p:nvSpPr>
        <p:spPr>
          <a:xfrm>
            <a:off x="10134484" y="1934741"/>
            <a:ext cx="2057516" cy="2065075"/>
          </a:xfrm>
          <a:prstGeom prst="wedgeEllipseCallout">
            <a:avLst>
              <a:gd name="adj1" fmla="val -60049"/>
              <a:gd name="adj2" fmla="val 25021"/>
            </a:avLst>
          </a:prstGeom>
          <a:solidFill>
            <a:srgbClr val="FDFE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Say both numbers to your partner.</a:t>
            </a:r>
            <a:endParaRPr lang="en-GB" sz="2400" dirty="0"/>
          </a:p>
        </p:txBody>
      </p:sp>
      <p:sp>
        <p:nvSpPr>
          <p:cNvPr id="12" name="Oval 11"/>
          <p:cNvSpPr/>
          <p:nvPr/>
        </p:nvSpPr>
        <p:spPr>
          <a:xfrm>
            <a:off x="3175462" y="2909455"/>
            <a:ext cx="950175" cy="8695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778189" y="2909455"/>
            <a:ext cx="950175" cy="8695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utoShape 67">
            <a:extLst>
              <a:ext uri="{FF2B5EF4-FFF2-40B4-BE49-F238E27FC236}">
                <a16:creationId xmlns:a16="http://schemas.microsoft.com/office/drawing/2014/main" id="{4B1A0A83-6ED2-4C02-B368-F3C0695906AA}"/>
              </a:ext>
            </a:extLst>
          </p:cNvPr>
          <p:cNvSpPr>
            <a:spLocks noChangeArrowheads="1"/>
          </p:cNvSpPr>
          <p:nvPr/>
        </p:nvSpPr>
        <p:spPr bwMode="auto">
          <a:xfrm>
            <a:off x="251190" y="4921970"/>
            <a:ext cx="11785643" cy="510778"/>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dirty="0">
                <a:solidFill>
                  <a:schemeClr val="tx2">
                    <a:lumMod val="75000"/>
                  </a:schemeClr>
                </a:solidFill>
                <a:latin typeface="Calibri" panose="020F0502020204030204" pitchFamily="34" charset="0"/>
              </a:rPr>
              <a:t>653 has 5 tens, so we need 5 more tens to make a hundred because 50 + 50 = 100. </a:t>
            </a:r>
          </a:p>
        </p:txBody>
      </p:sp>
      <p:sp>
        <p:nvSpPr>
          <p:cNvPr id="17" name="AutoShape 67">
            <a:extLst>
              <a:ext uri="{FF2B5EF4-FFF2-40B4-BE49-F238E27FC236}">
                <a16:creationId xmlns:a16="http://schemas.microsoft.com/office/drawing/2014/main" id="{4B1A0A83-6ED2-4C02-B368-F3C0695906AA}"/>
              </a:ext>
            </a:extLst>
          </p:cNvPr>
          <p:cNvSpPr>
            <a:spLocks noChangeArrowheads="1"/>
          </p:cNvSpPr>
          <p:nvPr/>
        </p:nvSpPr>
        <p:spPr bwMode="auto">
          <a:xfrm>
            <a:off x="278379" y="5794110"/>
            <a:ext cx="11785643" cy="510778"/>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dirty="0">
                <a:solidFill>
                  <a:schemeClr val="tx2">
                    <a:lumMod val="75000"/>
                  </a:schemeClr>
                </a:solidFill>
                <a:latin typeface="Calibri" panose="020F0502020204030204" pitchFamily="34" charset="0"/>
              </a:rPr>
              <a:t>70 has 7 tens, so let’s partition the number into 5 tens and 2 tens or 50 and 20.</a:t>
            </a:r>
          </a:p>
        </p:txBody>
      </p:sp>
      <p:pic>
        <p:nvPicPr>
          <p:cNvPr id="1026" name="Picture 2" descr="C:\Users\User\AppData\Local\Microsoft\Windows\Temporary Internet Files\Content.IE5\CBAOT9XC\tango-style-pencil[1].png"/>
          <p:cNvPicPr>
            <a:picLocks noChangeAspect="1" noChangeArrowheads="1"/>
          </p:cNvPicPr>
          <p:nvPr/>
        </p:nvPicPr>
        <p:blipFill>
          <a:blip r:embed="rId4"/>
          <a:srcRect/>
          <a:stretch>
            <a:fillRect/>
          </a:stretch>
        </p:blipFill>
        <p:spPr bwMode="auto">
          <a:xfrm>
            <a:off x="246408" y="1894474"/>
            <a:ext cx="1329402" cy="1329402"/>
          </a:xfrm>
          <a:prstGeom prst="rect">
            <a:avLst/>
          </a:prstGeom>
          <a:noFill/>
        </p:spPr>
      </p:pic>
      <p:pic>
        <p:nvPicPr>
          <p:cNvPr id="15" name="Picture 14">
            <a:extLst>
              <a:ext uri="{FF2B5EF4-FFF2-40B4-BE49-F238E27FC236}">
                <a16:creationId xmlns:a16="http://schemas.microsoft.com/office/drawing/2014/main" id="{158341EB-E4BA-EA43-A0B0-28EBDC534D9C}"/>
              </a:ext>
            </a:extLst>
          </p:cNvPr>
          <p:cNvPicPr>
            <a:picLocks noChangeAspect="1"/>
          </p:cNvPicPr>
          <p:nvPr/>
        </p:nvPicPr>
        <p:blipFill>
          <a:blip r:embed="rId5"/>
          <a:stretch>
            <a:fillRect/>
          </a:stretch>
        </p:blipFill>
        <p:spPr>
          <a:xfrm>
            <a:off x="10714950" y="249961"/>
            <a:ext cx="1234846" cy="826857"/>
          </a:xfrm>
          <a:prstGeom prst="rect">
            <a:avLst/>
          </a:prstGeom>
        </p:spPr>
      </p:pic>
    </p:spTree>
    <p:extLst>
      <p:ext uri="{BB962C8B-B14F-4D97-AF65-F5344CB8AC3E}">
        <p14:creationId xmlns:p14="http://schemas.microsoft.com/office/powerpoint/2010/main" val="762195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linds(horizont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linds(horizont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12" grpId="0" animBg="1"/>
      <p:bldP spid="14" grpId="0" animBg="1"/>
      <p:bldP spid="16"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3FCD5893-BEB4-47AE-9669-0361F0967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32" y="110588"/>
            <a:ext cx="12001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5">
            <a:extLst>
              <a:ext uri="{FF2B5EF4-FFF2-40B4-BE49-F238E27FC236}">
                <a16:creationId xmlns:a16="http://schemas.microsoft.com/office/drawing/2014/main" id="{0C4526AC-AC28-47EC-A1D9-7E545E89AB8D}"/>
              </a:ext>
            </a:extLst>
          </p:cNvPr>
          <p:cNvSpPr>
            <a:spLocks noGrp="1" noChangeArrowheads="1"/>
          </p:cNvSpPr>
          <p:nvPr>
            <p:ph type="title"/>
          </p:nvPr>
        </p:nvSpPr>
        <p:spPr>
          <a:xfrm>
            <a:off x="1328782" y="1239155"/>
            <a:ext cx="11242586" cy="1143000"/>
          </a:xfrm>
        </p:spPr>
        <p:txBody>
          <a:bodyPr/>
          <a:lstStyle/>
          <a:p>
            <a:pPr eaLnBrk="1" hangingPunct="1"/>
            <a:r>
              <a:rPr lang="en-GB" altLang="en-US" dirty="0">
                <a:solidFill>
                  <a:srgbClr val="002060"/>
                </a:solidFill>
                <a:latin typeface="Calibri" panose="020F0502020204030204" pitchFamily="34" charset="0"/>
              </a:rPr>
              <a:t>        Mental methods with jottings</a:t>
            </a:r>
          </a:p>
        </p:txBody>
      </p:sp>
      <p:sp>
        <p:nvSpPr>
          <p:cNvPr id="9" name="Title 1">
            <a:extLst>
              <a:ext uri="{FF2B5EF4-FFF2-40B4-BE49-F238E27FC236}">
                <a16:creationId xmlns:a16="http://schemas.microsoft.com/office/drawing/2014/main" id="{33C02B12-C395-4773-98ED-4248396959D4}"/>
              </a:ext>
            </a:extLst>
          </p:cNvPr>
          <p:cNvSpPr txBox="1">
            <a:spLocks/>
          </p:cNvSpPr>
          <p:nvPr/>
        </p:nvSpPr>
        <p:spPr>
          <a:xfrm>
            <a:off x="1791067" y="365443"/>
            <a:ext cx="8529637" cy="1043146"/>
          </a:xfrm>
          <a:prstGeom prst="rect">
            <a:avLst/>
          </a:prstGeom>
          <a:solidFill>
            <a:srgbClr val="FDFEDA"/>
          </a:solidFill>
          <a:ln>
            <a:solidFill>
              <a:schemeClr val="accent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rgbClr val="002060"/>
                </a:solidFill>
                <a:latin typeface="+mn-lt"/>
              </a:rPr>
              <a:t>Choosing an appropriate strategy for </a:t>
            </a:r>
            <a:r>
              <a:rPr lang="en-GB" sz="3600" b="1" dirty="0">
                <a:solidFill>
                  <a:srgbClr val="FF0000"/>
                </a:solidFill>
                <a:latin typeface="+mn-lt"/>
              </a:rPr>
              <a:t>addition</a:t>
            </a:r>
          </a:p>
        </p:txBody>
      </p:sp>
      <p:graphicFrame>
        <p:nvGraphicFramePr>
          <p:cNvPr id="11" name="Group 87">
            <a:extLst>
              <a:ext uri="{FF2B5EF4-FFF2-40B4-BE49-F238E27FC236}">
                <a16:creationId xmlns:a16="http://schemas.microsoft.com/office/drawing/2014/main" id="{8240EE1F-183D-4637-A151-45D3DD337542}"/>
              </a:ext>
            </a:extLst>
          </p:cNvPr>
          <p:cNvGraphicFramePr>
            <a:graphicFrameLocks noGrp="1"/>
          </p:cNvGraphicFramePr>
          <p:nvPr>
            <p:ph type="tbl" idx="1"/>
          </p:nvPr>
        </p:nvGraphicFramePr>
        <p:xfrm>
          <a:off x="1574800" y="2161309"/>
          <a:ext cx="4181475" cy="1617662"/>
        </p:xfrm>
        <a:graphic>
          <a:graphicData uri="http://schemas.openxmlformats.org/drawingml/2006/table">
            <a:tbl>
              <a:tblPr/>
              <a:tblGrid>
                <a:gridCol w="1393825">
                  <a:extLst>
                    <a:ext uri="{9D8B030D-6E8A-4147-A177-3AD203B41FA5}">
                      <a16:colId xmlns:a16="http://schemas.microsoft.com/office/drawing/2014/main" val="20003"/>
                    </a:ext>
                  </a:extLst>
                </a:gridCol>
                <a:gridCol w="1393825">
                  <a:extLst>
                    <a:ext uri="{9D8B030D-6E8A-4147-A177-3AD203B41FA5}">
                      <a16:colId xmlns:a16="http://schemas.microsoft.com/office/drawing/2014/main" val="20004"/>
                    </a:ext>
                  </a:extLst>
                </a:gridCol>
                <a:gridCol w="1393825">
                  <a:extLst>
                    <a:ext uri="{9D8B030D-6E8A-4147-A177-3AD203B41FA5}">
                      <a16:colId xmlns:a16="http://schemas.microsoft.com/office/drawing/2014/main" val="20005"/>
                    </a:ext>
                  </a:extLst>
                </a:gridCol>
              </a:tblGrid>
              <a:tr h="80962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Hundreds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Tens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Ones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80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extLst>
                  <a:ext uri="{0D108BD9-81ED-4DB2-BD59-A6C34878D82A}">
                    <a16:rowId xmlns:a16="http://schemas.microsoft.com/office/drawing/2014/main" val="10001"/>
                  </a:ext>
                </a:extLst>
              </a:tr>
            </a:tbl>
          </a:graphicData>
        </a:graphic>
      </p:graphicFrame>
      <p:graphicFrame>
        <p:nvGraphicFramePr>
          <p:cNvPr id="13" name="Group 87">
            <a:extLst>
              <a:ext uri="{FF2B5EF4-FFF2-40B4-BE49-F238E27FC236}">
                <a16:creationId xmlns:a16="http://schemas.microsoft.com/office/drawing/2014/main" id="{8240EE1F-183D-4637-A151-45D3DD337542}"/>
              </a:ext>
            </a:extLst>
          </p:cNvPr>
          <p:cNvGraphicFramePr>
            <a:graphicFrameLocks/>
          </p:cNvGraphicFramePr>
          <p:nvPr/>
        </p:nvGraphicFramePr>
        <p:xfrm>
          <a:off x="6139229" y="2161309"/>
          <a:ext cx="4181475" cy="1617662"/>
        </p:xfrm>
        <a:graphic>
          <a:graphicData uri="http://schemas.openxmlformats.org/drawingml/2006/table">
            <a:tbl>
              <a:tblPr/>
              <a:tblGrid>
                <a:gridCol w="1393825">
                  <a:extLst>
                    <a:ext uri="{9D8B030D-6E8A-4147-A177-3AD203B41FA5}">
                      <a16:colId xmlns:a16="http://schemas.microsoft.com/office/drawing/2014/main" val="20003"/>
                    </a:ext>
                  </a:extLst>
                </a:gridCol>
                <a:gridCol w="1393825">
                  <a:extLst>
                    <a:ext uri="{9D8B030D-6E8A-4147-A177-3AD203B41FA5}">
                      <a16:colId xmlns:a16="http://schemas.microsoft.com/office/drawing/2014/main" val="20004"/>
                    </a:ext>
                  </a:extLst>
                </a:gridCol>
                <a:gridCol w="1393825">
                  <a:extLst>
                    <a:ext uri="{9D8B030D-6E8A-4147-A177-3AD203B41FA5}">
                      <a16:colId xmlns:a16="http://schemas.microsoft.com/office/drawing/2014/main" val="20005"/>
                    </a:ext>
                  </a:extLst>
                </a:gridCol>
              </a:tblGrid>
              <a:tr h="80962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Hundreds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Tens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Ones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80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extLst>
                  <a:ext uri="{0D108BD9-81ED-4DB2-BD59-A6C34878D82A}">
                    <a16:rowId xmlns:a16="http://schemas.microsoft.com/office/drawing/2014/main" val="10001"/>
                  </a:ext>
                </a:extLst>
              </a:tr>
            </a:tbl>
          </a:graphicData>
        </a:graphic>
      </p:graphicFrame>
      <p:sp>
        <p:nvSpPr>
          <p:cNvPr id="12" name="Oval 11"/>
          <p:cNvSpPr/>
          <p:nvPr/>
        </p:nvSpPr>
        <p:spPr>
          <a:xfrm>
            <a:off x="3175462" y="2909455"/>
            <a:ext cx="950175" cy="8695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7778189" y="2909455"/>
            <a:ext cx="950175" cy="8695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utoShape 67">
            <a:extLst>
              <a:ext uri="{FF2B5EF4-FFF2-40B4-BE49-F238E27FC236}">
                <a16:creationId xmlns:a16="http://schemas.microsoft.com/office/drawing/2014/main" id="{4B1A0A83-6ED2-4C02-B368-F3C0695906AA}"/>
              </a:ext>
            </a:extLst>
          </p:cNvPr>
          <p:cNvSpPr>
            <a:spLocks noChangeArrowheads="1"/>
          </p:cNvSpPr>
          <p:nvPr/>
        </p:nvSpPr>
        <p:spPr bwMode="auto">
          <a:xfrm>
            <a:off x="1328782" y="3963486"/>
            <a:ext cx="9234137" cy="1361437"/>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dirty="0">
                <a:solidFill>
                  <a:schemeClr val="tx2">
                    <a:lumMod val="75000"/>
                  </a:schemeClr>
                </a:solidFill>
                <a:latin typeface="Calibri" panose="020F0502020204030204" pitchFamily="34" charset="0"/>
              </a:rPr>
              <a:t>Let’s add the 5 tens or 50 to 653 first: </a:t>
            </a:r>
            <a:r>
              <a:rPr lang="en-GB" altLang="en-US" sz="2400" b="1" dirty="0">
                <a:solidFill>
                  <a:srgbClr val="00B050"/>
                </a:solidFill>
                <a:latin typeface="Calibri" panose="020F0502020204030204" pitchFamily="34" charset="0"/>
              </a:rPr>
              <a:t>653 + 50 = 703</a:t>
            </a:r>
          </a:p>
          <a:p>
            <a:pPr algn="ctr" eaLnBrk="1" hangingPunct="1">
              <a:spcBef>
                <a:spcPct val="0"/>
              </a:spcBef>
              <a:buFontTx/>
              <a:buNone/>
            </a:pPr>
            <a:r>
              <a:rPr lang="en-GB" altLang="en-US" sz="2400" dirty="0">
                <a:solidFill>
                  <a:schemeClr val="tx2">
                    <a:lumMod val="75000"/>
                  </a:schemeClr>
                </a:solidFill>
                <a:latin typeface="Calibri" panose="020F0502020204030204" pitchFamily="34" charset="0"/>
              </a:rPr>
              <a:t>Don’t forget, we still need to add 2 tens or 20.</a:t>
            </a:r>
          </a:p>
          <a:p>
            <a:pPr algn="ctr" eaLnBrk="1" hangingPunct="1">
              <a:spcBef>
                <a:spcPct val="0"/>
              </a:spcBef>
              <a:buFontTx/>
              <a:buNone/>
            </a:pPr>
            <a:r>
              <a:rPr lang="en-GB" altLang="en-US" sz="2400" b="1" dirty="0">
                <a:solidFill>
                  <a:srgbClr val="00B050"/>
                </a:solidFill>
                <a:latin typeface="Calibri" panose="020F0502020204030204" pitchFamily="34" charset="0"/>
              </a:rPr>
              <a:t>703 + 20 </a:t>
            </a:r>
            <a:r>
              <a:rPr lang="en-GB" altLang="en-US" sz="2400" dirty="0">
                <a:solidFill>
                  <a:schemeClr val="tx2">
                    <a:lumMod val="75000"/>
                  </a:schemeClr>
                </a:solidFill>
                <a:latin typeface="Calibri" panose="020F0502020204030204" pitchFamily="34" charset="0"/>
              </a:rPr>
              <a:t>=</a:t>
            </a:r>
            <a:r>
              <a:rPr lang="en-GB" altLang="en-US" sz="2400" dirty="0">
                <a:solidFill>
                  <a:srgbClr val="FF0000"/>
                </a:solidFill>
                <a:latin typeface="Calibri" panose="020F0502020204030204" pitchFamily="34" charset="0"/>
              </a:rPr>
              <a:t> 723</a:t>
            </a:r>
          </a:p>
        </p:txBody>
      </p:sp>
      <p:pic>
        <p:nvPicPr>
          <p:cNvPr id="16" name="Picture 2" descr="C:\Users\User\AppData\Local\Microsoft\Windows\Temporary Internet Files\Content.IE5\CBAOT9XC\tango-style-pencil[1].png"/>
          <p:cNvPicPr>
            <a:picLocks noChangeAspect="1" noChangeArrowheads="1"/>
          </p:cNvPicPr>
          <p:nvPr/>
        </p:nvPicPr>
        <p:blipFill>
          <a:blip r:embed="rId4"/>
          <a:srcRect/>
          <a:stretch>
            <a:fillRect/>
          </a:stretch>
        </p:blipFill>
        <p:spPr bwMode="auto">
          <a:xfrm>
            <a:off x="246408" y="1894474"/>
            <a:ext cx="1329402" cy="1329402"/>
          </a:xfrm>
          <a:prstGeom prst="rect">
            <a:avLst/>
          </a:prstGeom>
          <a:noFill/>
        </p:spPr>
      </p:pic>
      <p:sp>
        <p:nvSpPr>
          <p:cNvPr id="17" name="AutoShape 67">
            <a:extLst>
              <a:ext uri="{FF2B5EF4-FFF2-40B4-BE49-F238E27FC236}">
                <a16:creationId xmlns:a16="http://schemas.microsoft.com/office/drawing/2014/main" id="{4B1A0A83-6ED2-4C02-B368-F3C0695906AA}"/>
              </a:ext>
            </a:extLst>
          </p:cNvPr>
          <p:cNvSpPr>
            <a:spLocks noChangeArrowheads="1"/>
          </p:cNvSpPr>
          <p:nvPr/>
        </p:nvSpPr>
        <p:spPr bwMode="auto">
          <a:xfrm>
            <a:off x="128632" y="5617771"/>
            <a:ext cx="11785643" cy="919401"/>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dirty="0">
                <a:solidFill>
                  <a:schemeClr val="tx2">
                    <a:lumMod val="75000"/>
                  </a:schemeClr>
                </a:solidFill>
                <a:latin typeface="Calibri" panose="020F0502020204030204" pitchFamily="34" charset="0"/>
              </a:rPr>
              <a:t>Note: we have still solved this calculation mentally but we could jot down some numbers so we do not have to remember all the steps. The jottings we could make are in green.</a:t>
            </a:r>
            <a:endParaRPr lang="en-GB" altLang="en-US" sz="2400" dirty="0">
              <a:solidFill>
                <a:srgbClr val="FF0000"/>
              </a:solidFill>
              <a:latin typeface="Calibri" panose="020F0502020204030204" pitchFamily="34" charset="0"/>
            </a:endParaRPr>
          </a:p>
        </p:txBody>
      </p:sp>
      <p:pic>
        <p:nvPicPr>
          <p:cNvPr id="18" name="Picture 17">
            <a:extLst>
              <a:ext uri="{FF2B5EF4-FFF2-40B4-BE49-F238E27FC236}">
                <a16:creationId xmlns:a16="http://schemas.microsoft.com/office/drawing/2014/main" id="{1FFF2D7C-0C3C-124B-B7FC-A15978348095}"/>
              </a:ext>
            </a:extLst>
          </p:cNvPr>
          <p:cNvPicPr>
            <a:picLocks noChangeAspect="1"/>
          </p:cNvPicPr>
          <p:nvPr/>
        </p:nvPicPr>
        <p:blipFill>
          <a:blip r:embed="rId5"/>
          <a:stretch>
            <a:fillRect/>
          </a:stretch>
        </p:blipFill>
        <p:spPr>
          <a:xfrm>
            <a:off x="10714950" y="249961"/>
            <a:ext cx="1234846" cy="826857"/>
          </a:xfrm>
          <a:prstGeom prst="rect">
            <a:avLst/>
          </a:prstGeom>
        </p:spPr>
      </p:pic>
    </p:spTree>
    <p:extLst>
      <p:ext uri="{BB962C8B-B14F-4D97-AF65-F5344CB8AC3E}">
        <p14:creationId xmlns:p14="http://schemas.microsoft.com/office/powerpoint/2010/main" val="762195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linds(horizont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4C1F0-76CD-6A70-4D2F-80CD3C15D181}"/>
              </a:ext>
            </a:extLst>
          </p:cNvPr>
          <p:cNvSpPr>
            <a:spLocks noGrp="1"/>
          </p:cNvSpPr>
          <p:nvPr>
            <p:ph type="title"/>
          </p:nvPr>
        </p:nvSpPr>
        <p:spPr/>
        <p:txBody>
          <a:bodyPr>
            <a:normAutofit fontScale="90000"/>
          </a:bodyPr>
          <a:lstStyle/>
          <a:p>
            <a:r>
              <a:rPr lang="en-GB" dirty="0"/>
              <a:t>Complete these calculations in your book using the mental addition method.</a:t>
            </a:r>
          </a:p>
        </p:txBody>
      </p:sp>
      <p:sp>
        <p:nvSpPr>
          <p:cNvPr id="4" name="TextBox 3">
            <a:extLst>
              <a:ext uri="{FF2B5EF4-FFF2-40B4-BE49-F238E27FC236}">
                <a16:creationId xmlns:a16="http://schemas.microsoft.com/office/drawing/2014/main" id="{3FF47E9C-E2ED-DB3F-D517-36CF66BF37A9}"/>
              </a:ext>
            </a:extLst>
          </p:cNvPr>
          <p:cNvSpPr txBox="1"/>
          <p:nvPr/>
        </p:nvSpPr>
        <p:spPr>
          <a:xfrm>
            <a:off x="602720" y="1693569"/>
            <a:ext cx="7367751"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t>Independent – mental addition</a:t>
            </a:r>
          </a:p>
          <a:p>
            <a:endParaRPr lang="en-GB" sz="3600" dirty="0"/>
          </a:p>
          <a:p>
            <a:pPr marL="514350" indent="-514350">
              <a:buAutoNum type="arabicPeriod"/>
            </a:pPr>
            <a:r>
              <a:rPr lang="en-GB" sz="3600" dirty="0"/>
              <a:t>236 + 40 =</a:t>
            </a:r>
          </a:p>
          <a:p>
            <a:pPr marL="514350" indent="-514350">
              <a:buAutoNum type="arabicPeriod"/>
            </a:pPr>
            <a:r>
              <a:rPr lang="en-GB" sz="3600" dirty="0"/>
              <a:t>155 + 70 =</a:t>
            </a:r>
          </a:p>
          <a:p>
            <a:pPr marL="514350" indent="-514350">
              <a:buAutoNum type="arabicPeriod"/>
            </a:pPr>
            <a:r>
              <a:rPr lang="en-GB" sz="3600" dirty="0"/>
              <a:t>345 + 101 =</a:t>
            </a:r>
          </a:p>
          <a:p>
            <a:pPr marL="514350" indent="-514350">
              <a:buAutoNum type="arabicPeriod"/>
            </a:pPr>
            <a:r>
              <a:rPr lang="en-GB" sz="3600" dirty="0"/>
              <a:t>683 + 202 =</a:t>
            </a:r>
          </a:p>
          <a:p>
            <a:endParaRPr lang="en-GB" sz="3600" dirty="0"/>
          </a:p>
          <a:p>
            <a:pPr marL="514350" indent="-514350">
              <a:buAutoNum type="arabicPeriod"/>
            </a:pPr>
            <a:endParaRPr lang="en-GB" sz="3200" dirty="0"/>
          </a:p>
          <a:p>
            <a:pPr marL="342900" indent="-342900">
              <a:buAutoNum type="arabicPeriod"/>
            </a:pPr>
            <a:endParaRPr lang="en-GB" dirty="0"/>
          </a:p>
        </p:txBody>
      </p:sp>
      <p:sp>
        <p:nvSpPr>
          <p:cNvPr id="5" name="TextBox 4">
            <a:extLst>
              <a:ext uri="{FF2B5EF4-FFF2-40B4-BE49-F238E27FC236}">
                <a16:creationId xmlns:a16="http://schemas.microsoft.com/office/drawing/2014/main" id="{B95F1414-0FFD-0357-9904-4A82992D7B33}"/>
              </a:ext>
            </a:extLst>
          </p:cNvPr>
          <p:cNvSpPr txBox="1"/>
          <p:nvPr/>
        </p:nvSpPr>
        <p:spPr>
          <a:xfrm>
            <a:off x="6320349" y="3214783"/>
            <a:ext cx="5389856"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b="1" dirty="0">
                <a:solidFill>
                  <a:srgbClr val="FF0000"/>
                </a:solidFill>
              </a:rPr>
              <a:t>Challenge</a:t>
            </a:r>
          </a:p>
          <a:p>
            <a:r>
              <a:rPr lang="en-GB" sz="3200" dirty="0">
                <a:solidFill>
                  <a:srgbClr val="FF0000"/>
                </a:solidFill>
              </a:rPr>
              <a:t>I have 25 marbles and my friend has 40 marbles. How many more marbles do we need to make 100 marbles?</a:t>
            </a:r>
          </a:p>
        </p:txBody>
      </p:sp>
    </p:spTree>
    <p:extLst>
      <p:ext uri="{BB962C8B-B14F-4D97-AF65-F5344CB8AC3E}">
        <p14:creationId xmlns:p14="http://schemas.microsoft.com/office/powerpoint/2010/main" val="2582174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3FCD5893-BEB4-47AE-9669-0361F0967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32" y="110588"/>
            <a:ext cx="12001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5">
            <a:extLst>
              <a:ext uri="{FF2B5EF4-FFF2-40B4-BE49-F238E27FC236}">
                <a16:creationId xmlns:a16="http://schemas.microsoft.com/office/drawing/2014/main" id="{0C4526AC-AC28-47EC-A1D9-7E545E89AB8D}"/>
              </a:ext>
            </a:extLst>
          </p:cNvPr>
          <p:cNvSpPr>
            <a:spLocks noGrp="1" noChangeArrowheads="1"/>
          </p:cNvSpPr>
          <p:nvPr>
            <p:ph type="title"/>
          </p:nvPr>
        </p:nvSpPr>
        <p:spPr>
          <a:xfrm>
            <a:off x="3615813" y="1334436"/>
            <a:ext cx="8229600" cy="1143000"/>
          </a:xfrm>
        </p:spPr>
        <p:txBody>
          <a:bodyPr/>
          <a:lstStyle/>
          <a:p>
            <a:pPr eaLnBrk="1" hangingPunct="1"/>
            <a:r>
              <a:rPr lang="en-GB" altLang="en-US" b="1" dirty="0">
                <a:solidFill>
                  <a:srgbClr val="FF0000"/>
                </a:solidFill>
                <a:latin typeface="Calibri"/>
                <a:ea typeface="Calibri"/>
                <a:cs typeface="Calibri"/>
              </a:rPr>
              <a:t>Written methods</a:t>
            </a:r>
          </a:p>
        </p:txBody>
      </p:sp>
      <p:sp>
        <p:nvSpPr>
          <p:cNvPr id="80963" name="AutoShape 67">
            <a:extLst>
              <a:ext uri="{FF2B5EF4-FFF2-40B4-BE49-F238E27FC236}">
                <a16:creationId xmlns:a16="http://schemas.microsoft.com/office/drawing/2014/main" id="{4B1A0A83-6ED2-4C02-B368-F3C0695906AA}"/>
              </a:ext>
            </a:extLst>
          </p:cNvPr>
          <p:cNvSpPr>
            <a:spLocks noChangeArrowheads="1"/>
          </p:cNvSpPr>
          <p:nvPr/>
        </p:nvSpPr>
        <p:spPr bwMode="auto">
          <a:xfrm>
            <a:off x="952197" y="3926266"/>
            <a:ext cx="5673078" cy="2009061"/>
          </a:xfrm>
          <a:prstGeom prst="roundRect">
            <a:avLst>
              <a:gd name="adj" fmla="val 16667"/>
            </a:avLst>
          </a:prstGeom>
          <a:solidFill>
            <a:srgbClr val="FDFEDA"/>
          </a:solidFill>
          <a:ln w="9525">
            <a:solidFill>
              <a:schemeClr val="tx1"/>
            </a:solidFill>
            <a:round/>
            <a:headEnd/>
            <a:tailEnd/>
          </a:ln>
          <a:effectLst/>
        </p:spPr>
        <p:txBody>
          <a:bodyPr wrap="square" lIns="91440" tIns="45720" rIns="91440" bIns="45720"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800" dirty="0">
                <a:solidFill>
                  <a:srgbClr val="002060"/>
                </a:solidFill>
                <a:latin typeface="Calibri"/>
                <a:ea typeface="Calibri"/>
                <a:cs typeface="Arial"/>
              </a:rPr>
              <a:t>This calculation would be difficult to solve mentally without making a mistake. We could use a written method. </a:t>
            </a:r>
          </a:p>
        </p:txBody>
      </p:sp>
      <p:sp>
        <p:nvSpPr>
          <p:cNvPr id="9" name="Title 1">
            <a:extLst>
              <a:ext uri="{FF2B5EF4-FFF2-40B4-BE49-F238E27FC236}">
                <a16:creationId xmlns:a16="http://schemas.microsoft.com/office/drawing/2014/main" id="{33C02B12-C395-4773-98ED-4248396959D4}"/>
              </a:ext>
            </a:extLst>
          </p:cNvPr>
          <p:cNvSpPr txBox="1">
            <a:spLocks/>
          </p:cNvSpPr>
          <p:nvPr/>
        </p:nvSpPr>
        <p:spPr>
          <a:xfrm>
            <a:off x="1791067" y="365443"/>
            <a:ext cx="8529637" cy="1043146"/>
          </a:xfrm>
          <a:prstGeom prst="rect">
            <a:avLst/>
          </a:prstGeom>
          <a:solidFill>
            <a:srgbClr val="FDFEDA"/>
          </a:solidFill>
          <a:ln>
            <a:solidFill>
              <a:schemeClr val="accent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rgbClr val="002060"/>
                </a:solidFill>
                <a:latin typeface="+mn-lt"/>
              </a:rPr>
              <a:t>Choosing an appropriate strategy for </a:t>
            </a:r>
            <a:r>
              <a:rPr lang="en-GB" sz="3600" b="1" dirty="0">
                <a:solidFill>
                  <a:srgbClr val="FF0000"/>
                </a:solidFill>
                <a:latin typeface="+mn-lt"/>
              </a:rPr>
              <a:t>addition</a:t>
            </a:r>
          </a:p>
        </p:txBody>
      </p:sp>
      <p:sp>
        <p:nvSpPr>
          <p:cNvPr id="10" name="AutoShape 67">
            <a:extLst>
              <a:ext uri="{FF2B5EF4-FFF2-40B4-BE49-F238E27FC236}">
                <a16:creationId xmlns:a16="http://schemas.microsoft.com/office/drawing/2014/main" id="{4B1A0A83-6ED2-4C02-B368-F3C0695906AA}"/>
              </a:ext>
            </a:extLst>
          </p:cNvPr>
          <p:cNvSpPr>
            <a:spLocks noChangeArrowheads="1"/>
          </p:cNvSpPr>
          <p:nvPr/>
        </p:nvSpPr>
        <p:spPr bwMode="auto">
          <a:xfrm>
            <a:off x="836814" y="2443385"/>
            <a:ext cx="6251171" cy="715089"/>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3600" dirty="0">
                <a:solidFill>
                  <a:srgbClr val="002060"/>
                </a:solidFill>
                <a:latin typeface="Calibri" panose="020F0502020204030204" pitchFamily="34" charset="0"/>
              </a:rPr>
              <a:t>563 + 367 =</a:t>
            </a:r>
          </a:p>
        </p:txBody>
      </p:sp>
      <p:sp>
        <p:nvSpPr>
          <p:cNvPr id="2" name="Speech Bubble: Oval 1">
            <a:extLst>
              <a:ext uri="{FF2B5EF4-FFF2-40B4-BE49-F238E27FC236}">
                <a16:creationId xmlns:a16="http://schemas.microsoft.com/office/drawing/2014/main" id="{481FC034-73A3-4375-B3FE-3871B9B225D0}"/>
              </a:ext>
            </a:extLst>
          </p:cNvPr>
          <p:cNvSpPr/>
          <p:nvPr/>
        </p:nvSpPr>
        <p:spPr>
          <a:xfrm>
            <a:off x="7233888" y="2029524"/>
            <a:ext cx="4121298" cy="3116196"/>
          </a:xfrm>
          <a:prstGeom prst="wedgeEllipseCallout">
            <a:avLst>
              <a:gd name="adj1" fmla="val -72429"/>
              <a:gd name="adj2" fmla="val -19532"/>
            </a:avLst>
          </a:prstGeom>
          <a:solidFill>
            <a:srgbClr val="FDFEDA"/>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dirty="0">
                <a:solidFill>
                  <a:srgbClr val="FF0000"/>
                </a:solidFill>
              </a:rPr>
              <a:t> Talk partners</a:t>
            </a:r>
            <a:endParaRPr lang="en-US" dirty="0"/>
          </a:p>
          <a:p>
            <a:pPr algn="ctr"/>
            <a:r>
              <a:rPr lang="en-GB" sz="2400" dirty="0">
                <a:solidFill>
                  <a:schemeClr val="tx2"/>
                </a:solidFill>
              </a:rPr>
              <a:t>Why would we use a </a:t>
            </a:r>
            <a:r>
              <a:rPr lang="en-GB" sz="2400" dirty="0">
                <a:solidFill>
                  <a:srgbClr val="FF0000"/>
                </a:solidFill>
              </a:rPr>
              <a:t>written strategy</a:t>
            </a:r>
            <a:r>
              <a:rPr lang="en-GB" sz="2400" dirty="0">
                <a:solidFill>
                  <a:schemeClr val="tx2"/>
                </a:solidFill>
              </a:rPr>
              <a:t> for this calculation?</a:t>
            </a:r>
            <a:endParaRPr lang="en-GB">
              <a:solidFill>
                <a:schemeClr val="tx2"/>
              </a:solidFill>
            </a:endParaRPr>
          </a:p>
        </p:txBody>
      </p:sp>
      <p:pic>
        <p:nvPicPr>
          <p:cNvPr id="11" name="Picture 10">
            <a:extLst>
              <a:ext uri="{FF2B5EF4-FFF2-40B4-BE49-F238E27FC236}">
                <a16:creationId xmlns:a16="http://schemas.microsoft.com/office/drawing/2014/main" id="{E60F84E0-8AAE-B747-9070-E63D7C9F35CC}"/>
              </a:ext>
            </a:extLst>
          </p:cNvPr>
          <p:cNvPicPr>
            <a:picLocks noChangeAspect="1"/>
          </p:cNvPicPr>
          <p:nvPr/>
        </p:nvPicPr>
        <p:blipFill>
          <a:blip r:embed="rId4"/>
          <a:stretch>
            <a:fillRect/>
          </a:stretch>
        </p:blipFill>
        <p:spPr>
          <a:xfrm>
            <a:off x="10714950" y="249961"/>
            <a:ext cx="1234846" cy="826857"/>
          </a:xfrm>
          <a:prstGeom prst="rect">
            <a:avLst/>
          </a:prstGeom>
        </p:spPr>
      </p:pic>
    </p:spTree>
    <p:extLst>
      <p:ext uri="{BB962C8B-B14F-4D97-AF65-F5344CB8AC3E}">
        <p14:creationId xmlns:p14="http://schemas.microsoft.com/office/powerpoint/2010/main" val="2856413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0963"/>
                                        </p:tgtEl>
                                        <p:attrNameLst>
                                          <p:attrName>style.visibility</p:attrName>
                                        </p:attrNameLst>
                                      </p:cBhvr>
                                      <p:to>
                                        <p:strVal val="visible"/>
                                      </p:to>
                                    </p:set>
                                    <p:animEffect transition="in" filter="blinds(horizontal)">
                                      <p:cBhvr>
                                        <p:cTn id="18" dur="500"/>
                                        <p:tgtEl>
                                          <p:spTgt spid="8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63" grpId="0" animBg="1"/>
      <p:bldP spid="10"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3FCD5893-BEB4-47AE-9669-0361F0967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32" y="110588"/>
            <a:ext cx="12001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5">
            <a:extLst>
              <a:ext uri="{FF2B5EF4-FFF2-40B4-BE49-F238E27FC236}">
                <a16:creationId xmlns:a16="http://schemas.microsoft.com/office/drawing/2014/main" id="{0C4526AC-AC28-47EC-A1D9-7E545E89AB8D}"/>
              </a:ext>
            </a:extLst>
          </p:cNvPr>
          <p:cNvSpPr>
            <a:spLocks noGrp="1" noChangeArrowheads="1"/>
          </p:cNvSpPr>
          <p:nvPr>
            <p:ph type="title"/>
          </p:nvPr>
        </p:nvSpPr>
        <p:spPr>
          <a:xfrm>
            <a:off x="3962400" y="1334436"/>
            <a:ext cx="8229600" cy="1143000"/>
          </a:xfrm>
        </p:spPr>
        <p:txBody>
          <a:bodyPr/>
          <a:lstStyle/>
          <a:p>
            <a:pPr eaLnBrk="1" hangingPunct="1"/>
            <a:r>
              <a:rPr lang="en-GB" altLang="en-US" dirty="0">
                <a:solidFill>
                  <a:srgbClr val="002060"/>
                </a:solidFill>
                <a:latin typeface="Calibri" panose="020F0502020204030204" pitchFamily="34" charset="0"/>
              </a:rPr>
              <a:t>Written methods</a:t>
            </a:r>
          </a:p>
        </p:txBody>
      </p:sp>
      <p:sp>
        <p:nvSpPr>
          <p:cNvPr id="80963" name="AutoShape 67">
            <a:extLst>
              <a:ext uri="{FF2B5EF4-FFF2-40B4-BE49-F238E27FC236}">
                <a16:creationId xmlns:a16="http://schemas.microsoft.com/office/drawing/2014/main" id="{4B1A0A83-6ED2-4C02-B368-F3C0695906AA}"/>
              </a:ext>
            </a:extLst>
          </p:cNvPr>
          <p:cNvSpPr>
            <a:spLocks noChangeArrowheads="1"/>
          </p:cNvSpPr>
          <p:nvPr/>
        </p:nvSpPr>
        <p:spPr bwMode="auto">
          <a:xfrm>
            <a:off x="3005012" y="3744597"/>
            <a:ext cx="4593967" cy="2281476"/>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dirty="0">
                <a:solidFill>
                  <a:srgbClr val="002060"/>
                </a:solidFill>
                <a:latin typeface="Calibri" panose="020F0502020204030204" pitchFamily="34" charset="0"/>
              </a:rPr>
              <a:t>We now need to decide how to solve this calculation using an appropriate strategy.</a:t>
            </a:r>
          </a:p>
        </p:txBody>
      </p:sp>
      <p:sp>
        <p:nvSpPr>
          <p:cNvPr id="9" name="Title 1">
            <a:extLst>
              <a:ext uri="{FF2B5EF4-FFF2-40B4-BE49-F238E27FC236}">
                <a16:creationId xmlns:a16="http://schemas.microsoft.com/office/drawing/2014/main" id="{33C02B12-C395-4773-98ED-4248396959D4}"/>
              </a:ext>
            </a:extLst>
          </p:cNvPr>
          <p:cNvSpPr txBox="1">
            <a:spLocks/>
          </p:cNvSpPr>
          <p:nvPr/>
        </p:nvSpPr>
        <p:spPr>
          <a:xfrm>
            <a:off x="1791067" y="365443"/>
            <a:ext cx="8529637" cy="1043146"/>
          </a:xfrm>
          <a:prstGeom prst="rect">
            <a:avLst/>
          </a:prstGeom>
          <a:solidFill>
            <a:srgbClr val="FDFEDA"/>
          </a:solidFill>
          <a:ln>
            <a:solidFill>
              <a:schemeClr val="accent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rgbClr val="002060"/>
                </a:solidFill>
                <a:latin typeface="+mn-lt"/>
              </a:rPr>
              <a:t>Choosing an appropriate strategy for </a:t>
            </a:r>
            <a:r>
              <a:rPr lang="en-GB" sz="3600" b="1" dirty="0">
                <a:solidFill>
                  <a:srgbClr val="FF0000"/>
                </a:solidFill>
                <a:latin typeface="+mn-lt"/>
              </a:rPr>
              <a:t>addition</a:t>
            </a:r>
          </a:p>
        </p:txBody>
      </p:sp>
      <p:sp>
        <p:nvSpPr>
          <p:cNvPr id="10" name="AutoShape 67">
            <a:extLst>
              <a:ext uri="{FF2B5EF4-FFF2-40B4-BE49-F238E27FC236}">
                <a16:creationId xmlns:a16="http://schemas.microsoft.com/office/drawing/2014/main" id="{4B1A0A83-6ED2-4C02-B368-F3C0695906AA}"/>
              </a:ext>
            </a:extLst>
          </p:cNvPr>
          <p:cNvSpPr>
            <a:spLocks noChangeArrowheads="1"/>
          </p:cNvSpPr>
          <p:nvPr/>
        </p:nvSpPr>
        <p:spPr bwMode="auto">
          <a:xfrm>
            <a:off x="3275214" y="2477436"/>
            <a:ext cx="6251171" cy="646986"/>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GB" altLang="en-US" dirty="0">
                <a:solidFill>
                  <a:srgbClr val="002060"/>
                </a:solidFill>
                <a:latin typeface="Calibri" panose="020F0502020204030204" pitchFamily="34" charset="0"/>
              </a:rPr>
              <a:t>563 + 367 =</a:t>
            </a:r>
          </a:p>
        </p:txBody>
      </p:sp>
      <p:sp>
        <p:nvSpPr>
          <p:cNvPr id="2" name="Speech Bubble: Oval 1">
            <a:extLst>
              <a:ext uri="{FF2B5EF4-FFF2-40B4-BE49-F238E27FC236}">
                <a16:creationId xmlns:a16="http://schemas.microsoft.com/office/drawing/2014/main" id="{481FC034-73A3-4375-B3FE-3871B9B225D0}"/>
              </a:ext>
            </a:extLst>
          </p:cNvPr>
          <p:cNvSpPr/>
          <p:nvPr/>
        </p:nvSpPr>
        <p:spPr>
          <a:xfrm>
            <a:off x="8079971" y="2472890"/>
            <a:ext cx="4112029" cy="2816249"/>
          </a:xfrm>
          <a:prstGeom prst="wedgeEllipseCallout">
            <a:avLst>
              <a:gd name="adj1" fmla="val -72429"/>
              <a:gd name="adj2" fmla="val -19532"/>
            </a:avLst>
          </a:prstGeom>
          <a:solidFill>
            <a:srgbClr val="FDFE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solidFill>
              </a:rPr>
              <a:t>Read the calculation. Look at the sign and be confident that you understand what you  need to do.</a:t>
            </a:r>
          </a:p>
        </p:txBody>
      </p:sp>
      <p:sp>
        <p:nvSpPr>
          <p:cNvPr id="12" name="Oval Callout 11"/>
          <p:cNvSpPr/>
          <p:nvPr/>
        </p:nvSpPr>
        <p:spPr>
          <a:xfrm>
            <a:off x="515389" y="2153943"/>
            <a:ext cx="2759825" cy="1662545"/>
          </a:xfrm>
          <a:prstGeom prst="wedgeEllipseCallout">
            <a:avLst>
              <a:gd name="adj1" fmla="val 65312"/>
              <a:gd name="adj2" fmla="val -275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solidFill>
              </a:rPr>
              <a:t>We have to </a:t>
            </a:r>
            <a:r>
              <a:rPr lang="en-GB" sz="2400" dirty="0">
                <a:solidFill>
                  <a:srgbClr val="FF0000"/>
                </a:solidFill>
              </a:rPr>
              <a:t>ADD</a:t>
            </a:r>
            <a:r>
              <a:rPr lang="en-GB" sz="2400" dirty="0">
                <a:solidFill>
                  <a:schemeClr val="tx2"/>
                </a:solidFill>
              </a:rPr>
              <a:t> 563 and 367.</a:t>
            </a:r>
          </a:p>
        </p:txBody>
      </p:sp>
      <p:pic>
        <p:nvPicPr>
          <p:cNvPr id="11" name="Picture 10">
            <a:extLst>
              <a:ext uri="{FF2B5EF4-FFF2-40B4-BE49-F238E27FC236}">
                <a16:creationId xmlns:a16="http://schemas.microsoft.com/office/drawing/2014/main" id="{C3C84BF0-6A8B-4C47-A959-81B65D7E2DC9}"/>
              </a:ext>
            </a:extLst>
          </p:cNvPr>
          <p:cNvPicPr>
            <a:picLocks noChangeAspect="1"/>
          </p:cNvPicPr>
          <p:nvPr/>
        </p:nvPicPr>
        <p:blipFill>
          <a:blip r:embed="rId4"/>
          <a:stretch>
            <a:fillRect/>
          </a:stretch>
        </p:blipFill>
        <p:spPr>
          <a:xfrm>
            <a:off x="10714950" y="249961"/>
            <a:ext cx="1234846" cy="826857"/>
          </a:xfrm>
          <a:prstGeom prst="rect">
            <a:avLst/>
          </a:prstGeom>
        </p:spPr>
      </p:pic>
    </p:spTree>
    <p:extLst>
      <p:ext uri="{BB962C8B-B14F-4D97-AF65-F5344CB8AC3E}">
        <p14:creationId xmlns:p14="http://schemas.microsoft.com/office/powerpoint/2010/main" val="18410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0963"/>
                                        </p:tgtEl>
                                        <p:attrNameLst>
                                          <p:attrName>style.visibility</p:attrName>
                                        </p:attrNameLst>
                                      </p:cBhvr>
                                      <p:to>
                                        <p:strVal val="visible"/>
                                      </p:to>
                                    </p:set>
                                    <p:animEffect transition="in" filter="blinds(horizontal)">
                                      <p:cBhvr>
                                        <p:cTn id="22" dur="500"/>
                                        <p:tgtEl>
                                          <p:spTgt spid="8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63" grpId="0" animBg="1"/>
      <p:bldP spid="10" grpId="0" animBg="1"/>
      <p:bldP spid="2"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3FCD5893-BEB4-47AE-9669-0361F0967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32" y="110588"/>
            <a:ext cx="12001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5">
            <a:extLst>
              <a:ext uri="{FF2B5EF4-FFF2-40B4-BE49-F238E27FC236}">
                <a16:creationId xmlns:a16="http://schemas.microsoft.com/office/drawing/2014/main" id="{0C4526AC-AC28-47EC-A1D9-7E545E89AB8D}"/>
              </a:ext>
            </a:extLst>
          </p:cNvPr>
          <p:cNvSpPr>
            <a:spLocks noGrp="1" noChangeArrowheads="1"/>
          </p:cNvSpPr>
          <p:nvPr>
            <p:ph type="title"/>
          </p:nvPr>
        </p:nvSpPr>
        <p:spPr>
          <a:xfrm>
            <a:off x="1328782" y="1239155"/>
            <a:ext cx="11242586" cy="1143000"/>
          </a:xfrm>
        </p:spPr>
        <p:txBody>
          <a:bodyPr/>
          <a:lstStyle/>
          <a:p>
            <a:pPr eaLnBrk="1" hangingPunct="1"/>
            <a:r>
              <a:rPr lang="en-GB" altLang="en-US" dirty="0">
                <a:solidFill>
                  <a:srgbClr val="002060"/>
                </a:solidFill>
                <a:latin typeface="Calibri" panose="020F0502020204030204" pitchFamily="34" charset="0"/>
              </a:rPr>
              <a:t>            Written methods</a:t>
            </a:r>
          </a:p>
        </p:txBody>
      </p:sp>
      <p:sp>
        <p:nvSpPr>
          <p:cNvPr id="9" name="Title 1">
            <a:extLst>
              <a:ext uri="{FF2B5EF4-FFF2-40B4-BE49-F238E27FC236}">
                <a16:creationId xmlns:a16="http://schemas.microsoft.com/office/drawing/2014/main" id="{33C02B12-C395-4773-98ED-4248396959D4}"/>
              </a:ext>
            </a:extLst>
          </p:cNvPr>
          <p:cNvSpPr txBox="1">
            <a:spLocks/>
          </p:cNvSpPr>
          <p:nvPr/>
        </p:nvSpPr>
        <p:spPr>
          <a:xfrm>
            <a:off x="1791067" y="365443"/>
            <a:ext cx="8529637" cy="1043146"/>
          </a:xfrm>
          <a:prstGeom prst="rect">
            <a:avLst/>
          </a:prstGeom>
          <a:solidFill>
            <a:srgbClr val="FDFEDA"/>
          </a:solidFill>
          <a:ln>
            <a:solidFill>
              <a:schemeClr val="accent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rgbClr val="002060"/>
                </a:solidFill>
                <a:latin typeface="+mn-lt"/>
              </a:rPr>
              <a:t>Choosing an appropriate strategy for </a:t>
            </a:r>
            <a:r>
              <a:rPr lang="en-GB" sz="3600" b="1" dirty="0">
                <a:solidFill>
                  <a:srgbClr val="FF0000"/>
                </a:solidFill>
                <a:latin typeface="+mn-lt"/>
              </a:rPr>
              <a:t>addition</a:t>
            </a:r>
          </a:p>
        </p:txBody>
      </p:sp>
      <p:graphicFrame>
        <p:nvGraphicFramePr>
          <p:cNvPr id="11" name="Group 87">
            <a:extLst>
              <a:ext uri="{FF2B5EF4-FFF2-40B4-BE49-F238E27FC236}">
                <a16:creationId xmlns:a16="http://schemas.microsoft.com/office/drawing/2014/main" id="{8240EE1F-183D-4637-A151-45D3DD337542}"/>
              </a:ext>
            </a:extLst>
          </p:cNvPr>
          <p:cNvGraphicFramePr>
            <a:graphicFrameLocks noGrp="1"/>
          </p:cNvGraphicFramePr>
          <p:nvPr>
            <p:ph type="tbl" idx="1"/>
          </p:nvPr>
        </p:nvGraphicFramePr>
        <p:xfrm>
          <a:off x="1574800" y="2161309"/>
          <a:ext cx="4181475" cy="1617662"/>
        </p:xfrm>
        <a:graphic>
          <a:graphicData uri="http://schemas.openxmlformats.org/drawingml/2006/table">
            <a:tbl>
              <a:tblPr/>
              <a:tblGrid>
                <a:gridCol w="1393825">
                  <a:extLst>
                    <a:ext uri="{9D8B030D-6E8A-4147-A177-3AD203B41FA5}">
                      <a16:colId xmlns:a16="http://schemas.microsoft.com/office/drawing/2014/main" val="20003"/>
                    </a:ext>
                  </a:extLst>
                </a:gridCol>
                <a:gridCol w="1393825">
                  <a:extLst>
                    <a:ext uri="{9D8B030D-6E8A-4147-A177-3AD203B41FA5}">
                      <a16:colId xmlns:a16="http://schemas.microsoft.com/office/drawing/2014/main" val="20004"/>
                    </a:ext>
                  </a:extLst>
                </a:gridCol>
                <a:gridCol w="1393825">
                  <a:extLst>
                    <a:ext uri="{9D8B030D-6E8A-4147-A177-3AD203B41FA5}">
                      <a16:colId xmlns:a16="http://schemas.microsoft.com/office/drawing/2014/main" val="20005"/>
                    </a:ext>
                  </a:extLst>
                </a:gridCol>
              </a:tblGrid>
              <a:tr h="80962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Hundreds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Tens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Ones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80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extLst>
                  <a:ext uri="{0D108BD9-81ED-4DB2-BD59-A6C34878D82A}">
                    <a16:rowId xmlns:a16="http://schemas.microsoft.com/office/drawing/2014/main" val="10001"/>
                  </a:ext>
                </a:extLst>
              </a:tr>
            </a:tbl>
          </a:graphicData>
        </a:graphic>
      </p:graphicFrame>
      <p:graphicFrame>
        <p:nvGraphicFramePr>
          <p:cNvPr id="13" name="Group 87">
            <a:extLst>
              <a:ext uri="{FF2B5EF4-FFF2-40B4-BE49-F238E27FC236}">
                <a16:creationId xmlns:a16="http://schemas.microsoft.com/office/drawing/2014/main" id="{8240EE1F-183D-4637-A151-45D3DD337542}"/>
              </a:ext>
            </a:extLst>
          </p:cNvPr>
          <p:cNvGraphicFramePr>
            <a:graphicFrameLocks/>
          </p:cNvGraphicFramePr>
          <p:nvPr/>
        </p:nvGraphicFramePr>
        <p:xfrm>
          <a:off x="1574800" y="3778971"/>
          <a:ext cx="4181475" cy="1617662"/>
        </p:xfrm>
        <a:graphic>
          <a:graphicData uri="http://schemas.openxmlformats.org/drawingml/2006/table">
            <a:tbl>
              <a:tblPr/>
              <a:tblGrid>
                <a:gridCol w="1393825">
                  <a:extLst>
                    <a:ext uri="{9D8B030D-6E8A-4147-A177-3AD203B41FA5}">
                      <a16:colId xmlns:a16="http://schemas.microsoft.com/office/drawing/2014/main" val="20003"/>
                    </a:ext>
                  </a:extLst>
                </a:gridCol>
                <a:gridCol w="1393825">
                  <a:extLst>
                    <a:ext uri="{9D8B030D-6E8A-4147-A177-3AD203B41FA5}">
                      <a16:colId xmlns:a16="http://schemas.microsoft.com/office/drawing/2014/main" val="20004"/>
                    </a:ext>
                  </a:extLst>
                </a:gridCol>
                <a:gridCol w="1393825">
                  <a:extLst>
                    <a:ext uri="{9D8B030D-6E8A-4147-A177-3AD203B41FA5}">
                      <a16:colId xmlns:a16="http://schemas.microsoft.com/office/drawing/2014/main" val="20005"/>
                    </a:ext>
                  </a:extLst>
                </a:gridCol>
              </a:tblGrid>
              <a:tr h="80962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Hundreds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Tens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Ones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80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extLst>
                  <a:ext uri="{0D108BD9-81ED-4DB2-BD59-A6C34878D82A}">
                    <a16:rowId xmlns:a16="http://schemas.microsoft.com/office/drawing/2014/main" val="10001"/>
                  </a:ext>
                </a:extLst>
              </a:tr>
            </a:tbl>
          </a:graphicData>
        </a:graphic>
      </p:graphicFrame>
      <p:sp>
        <p:nvSpPr>
          <p:cNvPr id="2" name="Speech Bubble: Oval 1">
            <a:extLst>
              <a:ext uri="{FF2B5EF4-FFF2-40B4-BE49-F238E27FC236}">
                <a16:creationId xmlns:a16="http://schemas.microsoft.com/office/drawing/2014/main" id="{481FC034-73A3-4375-B3FE-3871B9B225D0}"/>
              </a:ext>
            </a:extLst>
          </p:cNvPr>
          <p:cNvSpPr/>
          <p:nvPr/>
        </p:nvSpPr>
        <p:spPr>
          <a:xfrm>
            <a:off x="6956425" y="1563312"/>
            <a:ext cx="4181475" cy="1929073"/>
          </a:xfrm>
          <a:prstGeom prst="wedgeEllipseCallout">
            <a:avLst>
              <a:gd name="adj1" fmla="val -72186"/>
              <a:gd name="adj2" fmla="val 7076"/>
            </a:avLst>
          </a:prstGeom>
          <a:solidFill>
            <a:srgbClr val="FDFEDA"/>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dirty="0">
                <a:solidFill>
                  <a:srgbClr val="002060"/>
                </a:solidFill>
              </a:rPr>
              <a:t>This time let's put our numbers underneath each other in a HTU chart.</a:t>
            </a:r>
            <a:endParaRPr lang="en-GB" sz="2400" dirty="0"/>
          </a:p>
        </p:txBody>
      </p:sp>
      <p:sp>
        <p:nvSpPr>
          <p:cNvPr id="15" name="AutoShape 67">
            <a:extLst>
              <a:ext uri="{FF2B5EF4-FFF2-40B4-BE49-F238E27FC236}">
                <a16:creationId xmlns:a16="http://schemas.microsoft.com/office/drawing/2014/main" id="{4B1A0A83-6ED2-4C02-B368-F3C0695906AA}"/>
              </a:ext>
            </a:extLst>
          </p:cNvPr>
          <p:cNvSpPr>
            <a:spLocks noChangeArrowheads="1"/>
          </p:cNvSpPr>
          <p:nvPr/>
        </p:nvSpPr>
        <p:spPr bwMode="auto">
          <a:xfrm>
            <a:off x="6240548" y="3647108"/>
            <a:ext cx="5613228" cy="578882"/>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800" dirty="0">
                <a:solidFill>
                  <a:schemeClr val="tx2">
                    <a:lumMod val="75000"/>
                  </a:schemeClr>
                </a:solidFill>
                <a:latin typeface="Calibri" panose="020F0502020204030204" pitchFamily="34" charset="0"/>
              </a:rPr>
              <a:t>Let’s add the ones first: 7 + 3 = 10 </a:t>
            </a:r>
          </a:p>
        </p:txBody>
      </p:sp>
      <p:sp>
        <p:nvSpPr>
          <p:cNvPr id="16" name="TextBox 15"/>
          <p:cNvSpPr txBox="1"/>
          <p:nvPr/>
        </p:nvSpPr>
        <p:spPr>
          <a:xfrm>
            <a:off x="1574800" y="5208993"/>
            <a:ext cx="1367156" cy="923330"/>
          </a:xfrm>
          <a:prstGeom prst="rect">
            <a:avLst/>
          </a:prstGeom>
          <a:noFill/>
        </p:spPr>
        <p:txBody>
          <a:bodyPr wrap="square" rtlCol="0">
            <a:spAutoFit/>
          </a:bodyPr>
          <a:lstStyle/>
          <a:p>
            <a:pPr algn="ctr"/>
            <a:r>
              <a:rPr lang="en-GB" dirty="0"/>
              <a:t>                                                                                  </a:t>
            </a:r>
            <a:r>
              <a:rPr lang="en-GB" sz="3600" b="1" dirty="0">
                <a:solidFill>
                  <a:schemeClr val="tx2">
                    <a:lumMod val="75000"/>
                  </a:schemeClr>
                </a:solidFill>
              </a:rPr>
              <a:t>9</a:t>
            </a:r>
          </a:p>
        </p:txBody>
      </p:sp>
      <p:sp>
        <p:nvSpPr>
          <p:cNvPr id="17" name="TextBox 16"/>
          <p:cNvSpPr txBox="1"/>
          <p:nvPr/>
        </p:nvSpPr>
        <p:spPr>
          <a:xfrm>
            <a:off x="4389120" y="5208993"/>
            <a:ext cx="1367156" cy="984885"/>
          </a:xfrm>
          <a:prstGeom prst="rect">
            <a:avLst/>
          </a:prstGeom>
          <a:noFill/>
        </p:spPr>
        <p:txBody>
          <a:bodyPr wrap="square" rtlCol="0">
            <a:spAutoFit/>
          </a:bodyPr>
          <a:lstStyle/>
          <a:p>
            <a:pPr algn="ctr"/>
            <a:r>
              <a:rPr lang="en-GB" dirty="0"/>
              <a:t>                                                                                  </a:t>
            </a:r>
            <a:r>
              <a:rPr lang="en-GB" sz="4000" b="1" dirty="0">
                <a:solidFill>
                  <a:schemeClr val="tx2">
                    <a:lumMod val="75000"/>
                  </a:schemeClr>
                </a:solidFill>
              </a:rPr>
              <a:t>0</a:t>
            </a:r>
          </a:p>
        </p:txBody>
      </p:sp>
      <p:sp>
        <p:nvSpPr>
          <p:cNvPr id="18" name="TextBox 17"/>
          <p:cNvSpPr txBox="1"/>
          <p:nvPr/>
        </p:nvSpPr>
        <p:spPr>
          <a:xfrm>
            <a:off x="3021964" y="5208993"/>
            <a:ext cx="1367156" cy="984885"/>
          </a:xfrm>
          <a:prstGeom prst="rect">
            <a:avLst/>
          </a:prstGeom>
          <a:noFill/>
        </p:spPr>
        <p:txBody>
          <a:bodyPr wrap="square" rtlCol="0">
            <a:spAutoFit/>
          </a:bodyPr>
          <a:lstStyle/>
          <a:p>
            <a:pPr algn="ctr"/>
            <a:r>
              <a:rPr lang="en-GB" dirty="0"/>
              <a:t>                                                                                  </a:t>
            </a:r>
            <a:r>
              <a:rPr lang="en-GB" sz="4000" b="1" dirty="0">
                <a:solidFill>
                  <a:schemeClr val="tx2">
                    <a:lumMod val="75000"/>
                  </a:schemeClr>
                </a:solidFill>
              </a:rPr>
              <a:t>3</a:t>
            </a:r>
          </a:p>
        </p:txBody>
      </p:sp>
      <p:sp>
        <p:nvSpPr>
          <p:cNvPr id="19" name="TextBox 18"/>
          <p:cNvSpPr txBox="1"/>
          <p:nvPr/>
        </p:nvSpPr>
        <p:spPr>
          <a:xfrm>
            <a:off x="3021964" y="5853836"/>
            <a:ext cx="1367156" cy="646331"/>
          </a:xfrm>
          <a:prstGeom prst="rect">
            <a:avLst/>
          </a:prstGeom>
          <a:noFill/>
        </p:spPr>
        <p:txBody>
          <a:bodyPr wrap="square" rtlCol="0">
            <a:spAutoFit/>
          </a:bodyPr>
          <a:lstStyle/>
          <a:p>
            <a:pPr algn="ctr"/>
            <a:r>
              <a:rPr lang="en-GB" dirty="0"/>
              <a:t>                                                                                  </a:t>
            </a:r>
            <a:r>
              <a:rPr lang="en-GB" b="1" dirty="0">
                <a:solidFill>
                  <a:schemeClr val="tx2">
                    <a:lumMod val="75000"/>
                  </a:schemeClr>
                </a:solidFill>
              </a:rPr>
              <a:t>1</a:t>
            </a:r>
            <a:endParaRPr lang="en-GB" sz="4000" b="1" dirty="0">
              <a:solidFill>
                <a:schemeClr val="tx2">
                  <a:lumMod val="75000"/>
                </a:schemeClr>
              </a:solidFill>
            </a:endParaRPr>
          </a:p>
        </p:txBody>
      </p:sp>
      <p:sp>
        <p:nvSpPr>
          <p:cNvPr id="20" name="TextBox 19"/>
          <p:cNvSpPr txBox="1"/>
          <p:nvPr/>
        </p:nvSpPr>
        <p:spPr>
          <a:xfrm>
            <a:off x="1574800" y="5870712"/>
            <a:ext cx="1367156" cy="646331"/>
          </a:xfrm>
          <a:prstGeom prst="rect">
            <a:avLst/>
          </a:prstGeom>
          <a:noFill/>
        </p:spPr>
        <p:txBody>
          <a:bodyPr wrap="square" rtlCol="0">
            <a:spAutoFit/>
          </a:bodyPr>
          <a:lstStyle/>
          <a:p>
            <a:pPr algn="ctr"/>
            <a:r>
              <a:rPr lang="en-GB" dirty="0"/>
              <a:t>                                                                                  </a:t>
            </a:r>
            <a:r>
              <a:rPr lang="en-GB" b="1" dirty="0">
                <a:solidFill>
                  <a:schemeClr val="tx2">
                    <a:lumMod val="75000"/>
                  </a:schemeClr>
                </a:solidFill>
              </a:rPr>
              <a:t>1</a:t>
            </a:r>
            <a:endParaRPr lang="en-GB" sz="4000" b="1" dirty="0">
              <a:solidFill>
                <a:schemeClr val="tx2">
                  <a:lumMod val="75000"/>
                </a:schemeClr>
              </a:solidFill>
            </a:endParaRPr>
          </a:p>
        </p:txBody>
      </p:sp>
      <p:sp>
        <p:nvSpPr>
          <p:cNvPr id="21" name="AutoShape 67">
            <a:extLst>
              <a:ext uri="{FF2B5EF4-FFF2-40B4-BE49-F238E27FC236}">
                <a16:creationId xmlns:a16="http://schemas.microsoft.com/office/drawing/2014/main" id="{4B1A0A83-6ED2-4C02-B368-F3C0695906AA}"/>
              </a:ext>
            </a:extLst>
          </p:cNvPr>
          <p:cNvSpPr>
            <a:spLocks noChangeArrowheads="1"/>
          </p:cNvSpPr>
          <p:nvPr/>
        </p:nvSpPr>
        <p:spPr bwMode="auto">
          <a:xfrm>
            <a:off x="6240548" y="5524507"/>
            <a:ext cx="5613228" cy="1055608"/>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800" dirty="0">
                <a:solidFill>
                  <a:schemeClr val="tx2">
                    <a:lumMod val="75000"/>
                  </a:schemeClr>
                </a:solidFill>
                <a:latin typeface="Calibri" panose="020F0502020204030204" pitchFamily="34" charset="0"/>
              </a:rPr>
              <a:t>Now, let’s add the hundreds: </a:t>
            </a:r>
          </a:p>
          <a:p>
            <a:pPr algn="ctr" eaLnBrk="1" hangingPunct="1">
              <a:spcBef>
                <a:spcPct val="0"/>
              </a:spcBef>
              <a:buFontTx/>
              <a:buNone/>
            </a:pPr>
            <a:r>
              <a:rPr lang="en-GB" altLang="en-US" sz="2800" dirty="0">
                <a:solidFill>
                  <a:schemeClr val="tx2">
                    <a:lumMod val="75000"/>
                  </a:schemeClr>
                </a:solidFill>
                <a:latin typeface="Calibri" panose="020F0502020204030204" pitchFamily="34" charset="0"/>
              </a:rPr>
              <a:t>500 + 300 + 100 = 900</a:t>
            </a:r>
          </a:p>
        </p:txBody>
      </p:sp>
      <p:sp>
        <p:nvSpPr>
          <p:cNvPr id="22" name="AutoShape 67">
            <a:extLst>
              <a:ext uri="{FF2B5EF4-FFF2-40B4-BE49-F238E27FC236}">
                <a16:creationId xmlns:a16="http://schemas.microsoft.com/office/drawing/2014/main" id="{4B1A0A83-6ED2-4C02-B368-F3C0695906AA}"/>
              </a:ext>
            </a:extLst>
          </p:cNvPr>
          <p:cNvSpPr>
            <a:spLocks noChangeArrowheads="1"/>
          </p:cNvSpPr>
          <p:nvPr/>
        </p:nvSpPr>
        <p:spPr bwMode="auto">
          <a:xfrm>
            <a:off x="6240548" y="4347444"/>
            <a:ext cx="5613228" cy="1055608"/>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800" dirty="0">
                <a:solidFill>
                  <a:schemeClr val="tx2">
                    <a:lumMod val="75000"/>
                  </a:schemeClr>
                </a:solidFill>
                <a:latin typeface="Calibri" panose="020F0502020204030204" pitchFamily="34" charset="0"/>
              </a:rPr>
              <a:t>Now, let’s add the 10s:</a:t>
            </a:r>
          </a:p>
          <a:p>
            <a:pPr algn="ctr" eaLnBrk="1" hangingPunct="1">
              <a:spcBef>
                <a:spcPct val="0"/>
              </a:spcBef>
              <a:buFontTx/>
              <a:buNone/>
            </a:pPr>
            <a:r>
              <a:rPr lang="en-GB" altLang="en-US" sz="2800" dirty="0">
                <a:solidFill>
                  <a:schemeClr val="tx2">
                    <a:lumMod val="75000"/>
                  </a:schemeClr>
                </a:solidFill>
                <a:latin typeface="Calibri" panose="020F0502020204030204" pitchFamily="34" charset="0"/>
              </a:rPr>
              <a:t> 60 + 60 + 10 = 130</a:t>
            </a:r>
          </a:p>
        </p:txBody>
      </p:sp>
      <p:sp>
        <p:nvSpPr>
          <p:cNvPr id="23" name="Oval Callout 22"/>
          <p:cNvSpPr/>
          <p:nvPr/>
        </p:nvSpPr>
        <p:spPr>
          <a:xfrm>
            <a:off x="-122903" y="4877155"/>
            <a:ext cx="1913970" cy="1854736"/>
          </a:xfrm>
          <a:prstGeom prst="wedgeEllipseCallout">
            <a:avLst>
              <a:gd name="adj1" fmla="val 61781"/>
              <a:gd name="adj2" fmla="val 1485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2">
                    <a:lumMod val="75000"/>
                  </a:schemeClr>
                </a:solidFill>
              </a:rPr>
              <a:t>Our answer is </a:t>
            </a:r>
            <a:r>
              <a:rPr lang="en-GB" sz="2800" dirty="0">
                <a:solidFill>
                  <a:srgbClr val="FF0000"/>
                </a:solidFill>
              </a:rPr>
              <a:t>930</a:t>
            </a:r>
          </a:p>
        </p:txBody>
      </p:sp>
      <p:pic>
        <p:nvPicPr>
          <p:cNvPr id="24" name="Picture 23">
            <a:extLst>
              <a:ext uri="{FF2B5EF4-FFF2-40B4-BE49-F238E27FC236}">
                <a16:creationId xmlns:a16="http://schemas.microsoft.com/office/drawing/2014/main" id="{B5FDD24D-E52E-A44F-8426-223183A4B9D4}"/>
              </a:ext>
            </a:extLst>
          </p:cNvPr>
          <p:cNvPicPr>
            <a:picLocks noChangeAspect="1"/>
          </p:cNvPicPr>
          <p:nvPr/>
        </p:nvPicPr>
        <p:blipFill>
          <a:blip r:embed="rId4"/>
          <a:stretch>
            <a:fillRect/>
          </a:stretch>
        </p:blipFill>
        <p:spPr>
          <a:xfrm>
            <a:off x="10714950" y="249961"/>
            <a:ext cx="1234846" cy="826857"/>
          </a:xfrm>
          <a:prstGeom prst="rect">
            <a:avLst/>
          </a:prstGeom>
        </p:spPr>
      </p:pic>
    </p:spTree>
    <p:extLst>
      <p:ext uri="{BB962C8B-B14F-4D97-AF65-F5344CB8AC3E}">
        <p14:creationId xmlns:p14="http://schemas.microsoft.com/office/powerpoint/2010/main" val="762195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linds(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linds(horizont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linds(horizont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blinds(horizontal)">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p:bldP spid="17" grpId="0"/>
      <p:bldP spid="18" grpId="0"/>
      <p:bldP spid="19" grpId="0"/>
      <p:bldP spid="20" grpId="0"/>
      <p:bldP spid="21" grpId="0" animBg="1"/>
      <p:bldP spid="22"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FAB70-251E-920B-4BC9-586FD22400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5BAF00-55DE-2EA8-FC3F-F1298B06B440}"/>
              </a:ext>
            </a:extLst>
          </p:cNvPr>
          <p:cNvSpPr>
            <a:spLocks noGrp="1"/>
          </p:cNvSpPr>
          <p:nvPr>
            <p:ph type="title"/>
          </p:nvPr>
        </p:nvSpPr>
        <p:spPr/>
        <p:txBody>
          <a:bodyPr>
            <a:normAutofit fontScale="90000"/>
          </a:bodyPr>
          <a:lstStyle/>
          <a:p>
            <a:r>
              <a:rPr lang="en-GB" dirty="0"/>
              <a:t>Complete these calculations in your book using the written addition method.</a:t>
            </a:r>
          </a:p>
        </p:txBody>
      </p:sp>
      <p:sp>
        <p:nvSpPr>
          <p:cNvPr id="4" name="TextBox 3">
            <a:extLst>
              <a:ext uri="{FF2B5EF4-FFF2-40B4-BE49-F238E27FC236}">
                <a16:creationId xmlns:a16="http://schemas.microsoft.com/office/drawing/2014/main" id="{393869A6-A891-BF4D-F98E-7BA0788D1653}"/>
              </a:ext>
            </a:extLst>
          </p:cNvPr>
          <p:cNvSpPr txBox="1"/>
          <p:nvPr/>
        </p:nvSpPr>
        <p:spPr>
          <a:xfrm>
            <a:off x="602720" y="1614742"/>
            <a:ext cx="6172200" cy="5232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t>Independent – written addition</a:t>
            </a:r>
          </a:p>
          <a:p>
            <a:endParaRPr lang="en-GB" sz="3600" dirty="0"/>
          </a:p>
          <a:p>
            <a:pPr marL="514350" indent="-514350">
              <a:buAutoNum type="arabicPeriod"/>
            </a:pPr>
            <a:r>
              <a:rPr lang="en-GB" sz="3600" dirty="0"/>
              <a:t>236 +487 =</a:t>
            </a:r>
          </a:p>
          <a:p>
            <a:pPr marL="514350" indent="-514350">
              <a:buAutoNum type="arabicPeriod"/>
            </a:pPr>
            <a:r>
              <a:rPr lang="en-GB" sz="3600" dirty="0"/>
              <a:t>155 + 867 =</a:t>
            </a:r>
          </a:p>
          <a:p>
            <a:pPr marL="514350" indent="-514350">
              <a:buAutoNum type="arabicPeriod"/>
            </a:pPr>
            <a:r>
              <a:rPr lang="en-GB" sz="3600" dirty="0"/>
              <a:t>478 + 365 =</a:t>
            </a:r>
          </a:p>
          <a:p>
            <a:pPr marL="514350" indent="-514350">
              <a:buAutoNum type="arabicPeriod"/>
            </a:pPr>
            <a:r>
              <a:rPr lang="en-GB" sz="3600" dirty="0"/>
              <a:t>345 + 675 =</a:t>
            </a:r>
          </a:p>
          <a:p>
            <a:endParaRPr lang="en-GB" sz="3200" dirty="0"/>
          </a:p>
          <a:p>
            <a:pPr marL="514350" indent="-514350">
              <a:buAutoNum type="arabicPeriod"/>
            </a:pPr>
            <a:endParaRPr lang="en-GB" sz="3200" dirty="0"/>
          </a:p>
          <a:p>
            <a:pPr marL="342900" indent="-342900">
              <a:buAutoNum type="arabicPeriod"/>
            </a:pPr>
            <a:endParaRPr lang="en-GB" dirty="0"/>
          </a:p>
        </p:txBody>
      </p:sp>
      <p:sp>
        <p:nvSpPr>
          <p:cNvPr id="5" name="TextBox 4">
            <a:extLst>
              <a:ext uri="{FF2B5EF4-FFF2-40B4-BE49-F238E27FC236}">
                <a16:creationId xmlns:a16="http://schemas.microsoft.com/office/drawing/2014/main" id="{51158344-F344-F7E5-05B9-31C7806076EF}"/>
              </a:ext>
            </a:extLst>
          </p:cNvPr>
          <p:cNvSpPr txBox="1"/>
          <p:nvPr/>
        </p:nvSpPr>
        <p:spPr>
          <a:xfrm>
            <a:off x="6320349" y="3214783"/>
            <a:ext cx="5742037"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dirty="0">
                <a:solidFill>
                  <a:srgbClr val="FF0000"/>
                </a:solidFill>
              </a:rPr>
              <a:t>Challenge</a:t>
            </a:r>
          </a:p>
          <a:p>
            <a:r>
              <a:rPr lang="en-GB" sz="2800" dirty="0">
                <a:solidFill>
                  <a:srgbClr val="FF0000"/>
                </a:solidFill>
              </a:rPr>
              <a:t>I scored 354 points playing my game on Monday.  On Tuesday, I scored 479 points. On Wednesday, I scored 234 points.</a:t>
            </a:r>
          </a:p>
          <a:p>
            <a:r>
              <a:rPr lang="en-GB" sz="2800" dirty="0">
                <a:solidFill>
                  <a:srgbClr val="FF0000"/>
                </a:solidFill>
              </a:rPr>
              <a:t>How many points did I score altogether?</a:t>
            </a:r>
            <a:endParaRPr lang="en-GB"/>
          </a:p>
        </p:txBody>
      </p:sp>
    </p:spTree>
    <p:extLst>
      <p:ext uri="{BB962C8B-B14F-4D97-AF65-F5344CB8AC3E}">
        <p14:creationId xmlns:p14="http://schemas.microsoft.com/office/powerpoint/2010/main" val="42315074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3FCD5893-BEB4-47AE-9669-0361F0967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32" y="110588"/>
            <a:ext cx="12001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5">
            <a:extLst>
              <a:ext uri="{FF2B5EF4-FFF2-40B4-BE49-F238E27FC236}">
                <a16:creationId xmlns:a16="http://schemas.microsoft.com/office/drawing/2014/main" id="{0C4526AC-AC28-47EC-A1D9-7E545E89AB8D}"/>
              </a:ext>
            </a:extLst>
          </p:cNvPr>
          <p:cNvSpPr>
            <a:spLocks noGrp="1" noChangeArrowheads="1"/>
          </p:cNvSpPr>
          <p:nvPr>
            <p:ph type="title"/>
          </p:nvPr>
        </p:nvSpPr>
        <p:spPr>
          <a:xfrm>
            <a:off x="3962400" y="1334436"/>
            <a:ext cx="8229600" cy="1143000"/>
          </a:xfrm>
        </p:spPr>
        <p:txBody>
          <a:bodyPr/>
          <a:lstStyle/>
          <a:p>
            <a:pPr eaLnBrk="1" hangingPunct="1"/>
            <a:r>
              <a:rPr lang="en-GB" altLang="en-US" dirty="0">
                <a:solidFill>
                  <a:srgbClr val="002060"/>
                </a:solidFill>
                <a:latin typeface="Calibri" panose="020F0502020204030204" pitchFamily="34" charset="0"/>
              </a:rPr>
              <a:t>Mental methods</a:t>
            </a:r>
          </a:p>
        </p:txBody>
      </p:sp>
      <p:sp>
        <p:nvSpPr>
          <p:cNvPr id="80963" name="AutoShape 67">
            <a:extLst>
              <a:ext uri="{FF2B5EF4-FFF2-40B4-BE49-F238E27FC236}">
                <a16:creationId xmlns:a16="http://schemas.microsoft.com/office/drawing/2014/main" id="{4B1A0A83-6ED2-4C02-B368-F3C0695906AA}"/>
              </a:ext>
            </a:extLst>
          </p:cNvPr>
          <p:cNvSpPr>
            <a:spLocks noChangeArrowheads="1"/>
          </p:cNvSpPr>
          <p:nvPr/>
        </p:nvSpPr>
        <p:spPr bwMode="auto">
          <a:xfrm>
            <a:off x="3011506" y="3816488"/>
            <a:ext cx="4729364" cy="2281476"/>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dirty="0">
                <a:solidFill>
                  <a:srgbClr val="002060"/>
                </a:solidFill>
                <a:latin typeface="Calibri" panose="020F0502020204030204" pitchFamily="34" charset="0"/>
              </a:rPr>
              <a:t>We now need to decide how to solve this calculation using an appropriate strategy.</a:t>
            </a:r>
          </a:p>
        </p:txBody>
      </p:sp>
      <p:sp>
        <p:nvSpPr>
          <p:cNvPr id="9" name="Title 1">
            <a:extLst>
              <a:ext uri="{FF2B5EF4-FFF2-40B4-BE49-F238E27FC236}">
                <a16:creationId xmlns:a16="http://schemas.microsoft.com/office/drawing/2014/main" id="{33C02B12-C395-4773-98ED-4248396959D4}"/>
              </a:ext>
            </a:extLst>
          </p:cNvPr>
          <p:cNvSpPr txBox="1">
            <a:spLocks/>
          </p:cNvSpPr>
          <p:nvPr/>
        </p:nvSpPr>
        <p:spPr>
          <a:xfrm>
            <a:off x="1791067" y="365443"/>
            <a:ext cx="8529637" cy="1043146"/>
          </a:xfrm>
          <a:prstGeom prst="rect">
            <a:avLst/>
          </a:prstGeom>
          <a:solidFill>
            <a:srgbClr val="FDFEDA"/>
          </a:solidFill>
          <a:ln>
            <a:solidFill>
              <a:schemeClr val="accent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rgbClr val="002060"/>
                </a:solidFill>
                <a:latin typeface="+mn-lt"/>
              </a:rPr>
              <a:t>Choosing an appropriate strategy for </a:t>
            </a:r>
            <a:r>
              <a:rPr lang="en-GB" sz="3600" b="1" dirty="0">
                <a:solidFill>
                  <a:srgbClr val="0070C0"/>
                </a:solidFill>
                <a:latin typeface="+mn-lt"/>
              </a:rPr>
              <a:t>subtraction</a:t>
            </a:r>
          </a:p>
        </p:txBody>
      </p:sp>
      <p:sp>
        <p:nvSpPr>
          <p:cNvPr id="10" name="AutoShape 67">
            <a:extLst>
              <a:ext uri="{FF2B5EF4-FFF2-40B4-BE49-F238E27FC236}">
                <a16:creationId xmlns:a16="http://schemas.microsoft.com/office/drawing/2014/main" id="{4B1A0A83-6ED2-4C02-B368-F3C0695906AA}"/>
              </a:ext>
            </a:extLst>
          </p:cNvPr>
          <p:cNvSpPr>
            <a:spLocks noChangeArrowheads="1"/>
          </p:cNvSpPr>
          <p:nvPr/>
        </p:nvSpPr>
        <p:spPr bwMode="auto">
          <a:xfrm>
            <a:off x="3275214" y="2477436"/>
            <a:ext cx="6251171" cy="646986"/>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dirty="0">
                <a:solidFill>
                  <a:srgbClr val="002060"/>
                </a:solidFill>
                <a:latin typeface="Calibri" panose="020F0502020204030204" pitchFamily="34" charset="0"/>
              </a:rPr>
              <a:t>282 - 50 =</a:t>
            </a:r>
          </a:p>
        </p:txBody>
      </p:sp>
      <p:sp>
        <p:nvSpPr>
          <p:cNvPr id="2" name="Speech Bubble: Oval 1">
            <a:extLst>
              <a:ext uri="{FF2B5EF4-FFF2-40B4-BE49-F238E27FC236}">
                <a16:creationId xmlns:a16="http://schemas.microsoft.com/office/drawing/2014/main" id="{481FC034-73A3-4375-B3FE-3871B9B225D0}"/>
              </a:ext>
            </a:extLst>
          </p:cNvPr>
          <p:cNvSpPr/>
          <p:nvPr/>
        </p:nvSpPr>
        <p:spPr>
          <a:xfrm>
            <a:off x="8079971" y="2472890"/>
            <a:ext cx="4112029" cy="2840830"/>
          </a:xfrm>
          <a:prstGeom prst="wedgeEllipseCallout">
            <a:avLst>
              <a:gd name="adj1" fmla="val -72429"/>
              <a:gd name="adj2" fmla="val -19532"/>
            </a:avLst>
          </a:prstGeom>
          <a:solidFill>
            <a:srgbClr val="FDFE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solidFill>
              </a:rPr>
              <a:t>Read the calculation. Look at the sign and be confident that you understand what you  need to do.</a:t>
            </a:r>
          </a:p>
        </p:txBody>
      </p:sp>
      <p:sp>
        <p:nvSpPr>
          <p:cNvPr id="12" name="Oval Callout 11"/>
          <p:cNvSpPr/>
          <p:nvPr/>
        </p:nvSpPr>
        <p:spPr>
          <a:xfrm>
            <a:off x="515389" y="2153943"/>
            <a:ext cx="2759825" cy="1662545"/>
          </a:xfrm>
          <a:prstGeom prst="wedgeEllipseCallout">
            <a:avLst>
              <a:gd name="adj1" fmla="val 65312"/>
              <a:gd name="adj2" fmla="val -275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solidFill>
              </a:rPr>
              <a:t>We have to </a:t>
            </a:r>
            <a:r>
              <a:rPr lang="en-GB" sz="2400" dirty="0">
                <a:solidFill>
                  <a:srgbClr val="FF0000"/>
                </a:solidFill>
              </a:rPr>
              <a:t>SUBTRACT</a:t>
            </a:r>
            <a:r>
              <a:rPr lang="en-GB" sz="2400" dirty="0">
                <a:solidFill>
                  <a:schemeClr val="tx2"/>
                </a:solidFill>
              </a:rPr>
              <a:t> 50 from 282.</a:t>
            </a:r>
          </a:p>
        </p:txBody>
      </p:sp>
      <p:pic>
        <p:nvPicPr>
          <p:cNvPr id="11" name="Picture 10">
            <a:extLst>
              <a:ext uri="{FF2B5EF4-FFF2-40B4-BE49-F238E27FC236}">
                <a16:creationId xmlns:a16="http://schemas.microsoft.com/office/drawing/2014/main" id="{399C393B-D16F-364A-ABD2-3976AB58ACE8}"/>
              </a:ext>
            </a:extLst>
          </p:cNvPr>
          <p:cNvPicPr>
            <a:picLocks noChangeAspect="1"/>
          </p:cNvPicPr>
          <p:nvPr/>
        </p:nvPicPr>
        <p:blipFill>
          <a:blip r:embed="rId4"/>
          <a:stretch>
            <a:fillRect/>
          </a:stretch>
        </p:blipFill>
        <p:spPr>
          <a:xfrm>
            <a:off x="10714950" y="249961"/>
            <a:ext cx="1234846" cy="826857"/>
          </a:xfrm>
          <a:prstGeom prst="rect">
            <a:avLst/>
          </a:prstGeom>
        </p:spPr>
      </p:pic>
    </p:spTree>
    <p:extLst>
      <p:ext uri="{BB962C8B-B14F-4D97-AF65-F5344CB8AC3E}">
        <p14:creationId xmlns:p14="http://schemas.microsoft.com/office/powerpoint/2010/main" val="18410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0963"/>
                                        </p:tgtEl>
                                        <p:attrNameLst>
                                          <p:attrName>style.visibility</p:attrName>
                                        </p:attrNameLst>
                                      </p:cBhvr>
                                      <p:to>
                                        <p:strVal val="visible"/>
                                      </p:to>
                                    </p:set>
                                    <p:animEffect transition="in" filter="blinds(horizontal)">
                                      <p:cBhvr>
                                        <p:cTn id="22" dur="500"/>
                                        <p:tgtEl>
                                          <p:spTgt spid="8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63" grpId="0" animBg="1"/>
      <p:bldP spid="10" grpId="0" animBg="1"/>
      <p:bldP spid="2"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1753384" y="347702"/>
            <a:ext cx="8619970" cy="1116565"/>
          </a:xfrm>
          <a:solidFill>
            <a:srgbClr val="FDFEDA"/>
          </a:solidFill>
          <a:ln>
            <a:solidFill>
              <a:schemeClr val="accent1"/>
            </a:solidFill>
          </a:ln>
        </p:spPr>
        <p:txBody>
          <a:bodyPr>
            <a:normAutofit/>
          </a:bodyPr>
          <a:lstStyle/>
          <a:p>
            <a:pPr algn="ctr"/>
            <a:r>
              <a:rPr lang="en-GB" altLang="en-US" sz="4000" b="1" dirty="0">
                <a:latin typeface="Calibri" panose="020F0502020204030204" pitchFamily="34" charset="0"/>
              </a:rPr>
              <a:t>End punctuation</a:t>
            </a:r>
            <a:endParaRPr lang="en-US" altLang="en-US" sz="4000" b="1" dirty="0"/>
          </a:p>
        </p:txBody>
      </p:sp>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4" name="Rectangle 3"/>
          <p:cNvSpPr/>
          <p:nvPr/>
        </p:nvSpPr>
        <p:spPr>
          <a:xfrm>
            <a:off x="5123543" y="5471886"/>
            <a:ext cx="246743" cy="26125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13" name="Picture 12">
            <a:extLst>
              <a:ext uri="{FF2B5EF4-FFF2-40B4-BE49-F238E27FC236}">
                <a16:creationId xmlns:a16="http://schemas.microsoft.com/office/drawing/2014/main" id="{528E1C6F-2A85-4115-A524-69BCDF0347A7}"/>
              </a:ext>
            </a:extLst>
          </p:cNvPr>
          <p:cNvPicPr>
            <a:picLocks noChangeAspect="1"/>
          </p:cNvPicPr>
          <p:nvPr/>
        </p:nvPicPr>
        <p:blipFill>
          <a:blip r:embed="rId5"/>
          <a:stretch>
            <a:fillRect/>
          </a:stretch>
        </p:blipFill>
        <p:spPr>
          <a:xfrm>
            <a:off x="2458866" y="1687616"/>
            <a:ext cx="7040693" cy="4936736"/>
          </a:xfrm>
          <a:prstGeom prst="rect">
            <a:avLst/>
          </a:prstGeom>
          <a:ln>
            <a:solidFill>
              <a:schemeClr val="accent1"/>
            </a:solidFill>
          </a:ln>
        </p:spPr>
      </p:pic>
    </p:spTree>
    <p:extLst>
      <p:ext uri="{BB962C8B-B14F-4D97-AF65-F5344CB8AC3E}">
        <p14:creationId xmlns:p14="http://schemas.microsoft.com/office/powerpoint/2010/main" val="2294557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3FCD5893-BEB4-47AE-9669-0361F0967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32" y="110588"/>
            <a:ext cx="12001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5">
            <a:extLst>
              <a:ext uri="{FF2B5EF4-FFF2-40B4-BE49-F238E27FC236}">
                <a16:creationId xmlns:a16="http://schemas.microsoft.com/office/drawing/2014/main" id="{0C4526AC-AC28-47EC-A1D9-7E545E89AB8D}"/>
              </a:ext>
            </a:extLst>
          </p:cNvPr>
          <p:cNvSpPr>
            <a:spLocks noGrp="1" noChangeArrowheads="1"/>
          </p:cNvSpPr>
          <p:nvPr>
            <p:ph type="title"/>
          </p:nvPr>
        </p:nvSpPr>
        <p:spPr>
          <a:xfrm>
            <a:off x="4341768" y="1239155"/>
            <a:ext cx="8229600" cy="1143000"/>
          </a:xfrm>
        </p:spPr>
        <p:txBody>
          <a:bodyPr/>
          <a:lstStyle/>
          <a:p>
            <a:pPr eaLnBrk="1" hangingPunct="1"/>
            <a:r>
              <a:rPr lang="en-GB" altLang="en-US" dirty="0">
                <a:solidFill>
                  <a:srgbClr val="002060"/>
                </a:solidFill>
                <a:latin typeface="Calibri" panose="020F0502020204030204" pitchFamily="34" charset="0"/>
              </a:rPr>
              <a:t>Mental methods</a:t>
            </a:r>
          </a:p>
        </p:txBody>
      </p:sp>
      <p:sp>
        <p:nvSpPr>
          <p:cNvPr id="9" name="Title 1">
            <a:extLst>
              <a:ext uri="{FF2B5EF4-FFF2-40B4-BE49-F238E27FC236}">
                <a16:creationId xmlns:a16="http://schemas.microsoft.com/office/drawing/2014/main" id="{33C02B12-C395-4773-98ED-4248396959D4}"/>
              </a:ext>
            </a:extLst>
          </p:cNvPr>
          <p:cNvSpPr txBox="1">
            <a:spLocks/>
          </p:cNvSpPr>
          <p:nvPr/>
        </p:nvSpPr>
        <p:spPr>
          <a:xfrm>
            <a:off x="1791067" y="365443"/>
            <a:ext cx="8529637" cy="1043146"/>
          </a:xfrm>
          <a:prstGeom prst="rect">
            <a:avLst/>
          </a:prstGeom>
          <a:solidFill>
            <a:srgbClr val="FDFEDA"/>
          </a:solidFill>
          <a:ln>
            <a:solidFill>
              <a:schemeClr val="accent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rgbClr val="002060"/>
                </a:solidFill>
                <a:latin typeface="+mn-lt"/>
              </a:rPr>
              <a:t>Choosing an appropriate strategy for </a:t>
            </a:r>
            <a:r>
              <a:rPr lang="en-GB" sz="3600" b="1" dirty="0">
                <a:solidFill>
                  <a:srgbClr val="0070C0"/>
                </a:solidFill>
                <a:latin typeface="+mn-lt"/>
              </a:rPr>
              <a:t>subtraction</a:t>
            </a:r>
          </a:p>
        </p:txBody>
      </p:sp>
      <p:graphicFrame>
        <p:nvGraphicFramePr>
          <p:cNvPr id="11" name="Group 87">
            <a:extLst>
              <a:ext uri="{FF2B5EF4-FFF2-40B4-BE49-F238E27FC236}">
                <a16:creationId xmlns:a16="http://schemas.microsoft.com/office/drawing/2014/main" id="{8240EE1F-183D-4637-A151-45D3DD337542}"/>
              </a:ext>
            </a:extLst>
          </p:cNvPr>
          <p:cNvGraphicFramePr>
            <a:graphicFrameLocks noGrp="1"/>
          </p:cNvGraphicFramePr>
          <p:nvPr>
            <p:ph type="tbl" idx="1"/>
          </p:nvPr>
        </p:nvGraphicFramePr>
        <p:xfrm>
          <a:off x="1574800" y="2161309"/>
          <a:ext cx="4181475" cy="1617662"/>
        </p:xfrm>
        <a:graphic>
          <a:graphicData uri="http://schemas.openxmlformats.org/drawingml/2006/table">
            <a:tbl>
              <a:tblPr/>
              <a:tblGrid>
                <a:gridCol w="1393825">
                  <a:extLst>
                    <a:ext uri="{9D8B030D-6E8A-4147-A177-3AD203B41FA5}">
                      <a16:colId xmlns:a16="http://schemas.microsoft.com/office/drawing/2014/main" val="20003"/>
                    </a:ext>
                  </a:extLst>
                </a:gridCol>
                <a:gridCol w="1393825">
                  <a:extLst>
                    <a:ext uri="{9D8B030D-6E8A-4147-A177-3AD203B41FA5}">
                      <a16:colId xmlns:a16="http://schemas.microsoft.com/office/drawing/2014/main" val="20004"/>
                    </a:ext>
                  </a:extLst>
                </a:gridCol>
                <a:gridCol w="1393825">
                  <a:extLst>
                    <a:ext uri="{9D8B030D-6E8A-4147-A177-3AD203B41FA5}">
                      <a16:colId xmlns:a16="http://schemas.microsoft.com/office/drawing/2014/main" val="20005"/>
                    </a:ext>
                  </a:extLst>
                </a:gridCol>
              </a:tblGrid>
              <a:tr h="80962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Hundreds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Tens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Ones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80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extLst>
                  <a:ext uri="{0D108BD9-81ED-4DB2-BD59-A6C34878D82A}">
                    <a16:rowId xmlns:a16="http://schemas.microsoft.com/office/drawing/2014/main" val="10001"/>
                  </a:ext>
                </a:extLst>
              </a:tr>
            </a:tbl>
          </a:graphicData>
        </a:graphic>
      </p:graphicFrame>
      <p:sp>
        <p:nvSpPr>
          <p:cNvPr id="10" name="AutoShape 67">
            <a:extLst>
              <a:ext uri="{FF2B5EF4-FFF2-40B4-BE49-F238E27FC236}">
                <a16:creationId xmlns:a16="http://schemas.microsoft.com/office/drawing/2014/main" id="{4B1A0A83-6ED2-4C02-B368-F3C0695906AA}"/>
              </a:ext>
            </a:extLst>
          </p:cNvPr>
          <p:cNvSpPr>
            <a:spLocks noChangeArrowheads="1"/>
          </p:cNvSpPr>
          <p:nvPr/>
        </p:nvSpPr>
        <p:spPr bwMode="auto">
          <a:xfrm>
            <a:off x="787595" y="4176262"/>
            <a:ext cx="10703268" cy="2009061"/>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800" dirty="0">
                <a:solidFill>
                  <a:srgbClr val="002060"/>
                </a:solidFill>
                <a:latin typeface="Calibri" panose="020F0502020204030204" pitchFamily="34" charset="0"/>
              </a:rPr>
              <a:t>282 has 8 tens or 80. 50 has 5 tens or 50. We can subtract 50 from 80.</a:t>
            </a:r>
          </a:p>
          <a:p>
            <a:pPr algn="ctr" eaLnBrk="1" hangingPunct="1">
              <a:spcBef>
                <a:spcPct val="0"/>
              </a:spcBef>
              <a:buFontTx/>
              <a:buNone/>
            </a:pPr>
            <a:r>
              <a:rPr lang="en-GB" altLang="en-US" sz="2800" dirty="0">
                <a:solidFill>
                  <a:srgbClr val="002060"/>
                </a:solidFill>
                <a:latin typeface="Calibri" panose="020F0502020204030204" pitchFamily="34" charset="0"/>
              </a:rPr>
              <a:t>80 – 50 = 30 so our answer is </a:t>
            </a:r>
            <a:r>
              <a:rPr lang="en-GB" altLang="en-US" sz="2800" dirty="0">
                <a:solidFill>
                  <a:srgbClr val="FF0000"/>
                </a:solidFill>
                <a:latin typeface="Calibri" panose="020F0502020204030204" pitchFamily="34" charset="0"/>
              </a:rPr>
              <a:t>232</a:t>
            </a:r>
            <a:r>
              <a:rPr lang="en-GB" altLang="en-US" sz="2800" dirty="0">
                <a:solidFill>
                  <a:srgbClr val="002060"/>
                </a:solidFill>
                <a:latin typeface="Calibri" panose="020F0502020204030204" pitchFamily="34" charset="0"/>
              </a:rPr>
              <a:t>. </a:t>
            </a:r>
          </a:p>
          <a:p>
            <a:pPr algn="ctr" eaLnBrk="1" hangingPunct="1">
              <a:spcBef>
                <a:spcPct val="0"/>
              </a:spcBef>
              <a:buFontTx/>
              <a:buNone/>
            </a:pPr>
            <a:endParaRPr lang="en-GB" altLang="en-US" sz="2800" dirty="0">
              <a:solidFill>
                <a:srgbClr val="002060"/>
              </a:solidFill>
              <a:latin typeface="Calibri" panose="020F0502020204030204" pitchFamily="34" charset="0"/>
            </a:endParaRPr>
          </a:p>
          <a:p>
            <a:pPr algn="ctr" eaLnBrk="1" hangingPunct="1">
              <a:spcBef>
                <a:spcPct val="0"/>
              </a:spcBef>
              <a:buFontTx/>
              <a:buNone/>
            </a:pPr>
            <a:r>
              <a:rPr lang="en-GB" altLang="en-US" sz="2800" dirty="0">
                <a:solidFill>
                  <a:srgbClr val="002060"/>
                </a:solidFill>
                <a:latin typeface="Calibri" panose="020F0502020204030204" pitchFamily="34" charset="0"/>
              </a:rPr>
              <a:t>Look at the number line on the next slide if you need to.</a:t>
            </a:r>
            <a:endParaRPr lang="en-GB" altLang="en-US" sz="2800" dirty="0">
              <a:solidFill>
                <a:srgbClr val="FF0000"/>
              </a:solidFill>
              <a:latin typeface="Calibri" panose="020F0502020204030204" pitchFamily="34" charset="0"/>
            </a:endParaRPr>
          </a:p>
        </p:txBody>
      </p:sp>
      <p:graphicFrame>
        <p:nvGraphicFramePr>
          <p:cNvPr id="13" name="Group 87">
            <a:extLst>
              <a:ext uri="{FF2B5EF4-FFF2-40B4-BE49-F238E27FC236}">
                <a16:creationId xmlns:a16="http://schemas.microsoft.com/office/drawing/2014/main" id="{8240EE1F-183D-4637-A151-45D3DD337542}"/>
              </a:ext>
            </a:extLst>
          </p:cNvPr>
          <p:cNvGraphicFramePr>
            <a:graphicFrameLocks/>
          </p:cNvGraphicFramePr>
          <p:nvPr/>
        </p:nvGraphicFramePr>
        <p:xfrm>
          <a:off x="6139229" y="2161309"/>
          <a:ext cx="4181475" cy="1617662"/>
        </p:xfrm>
        <a:graphic>
          <a:graphicData uri="http://schemas.openxmlformats.org/drawingml/2006/table">
            <a:tbl>
              <a:tblPr/>
              <a:tblGrid>
                <a:gridCol w="1393825">
                  <a:extLst>
                    <a:ext uri="{9D8B030D-6E8A-4147-A177-3AD203B41FA5}">
                      <a16:colId xmlns:a16="http://schemas.microsoft.com/office/drawing/2014/main" val="20003"/>
                    </a:ext>
                  </a:extLst>
                </a:gridCol>
                <a:gridCol w="1393825">
                  <a:extLst>
                    <a:ext uri="{9D8B030D-6E8A-4147-A177-3AD203B41FA5}">
                      <a16:colId xmlns:a16="http://schemas.microsoft.com/office/drawing/2014/main" val="20004"/>
                    </a:ext>
                  </a:extLst>
                </a:gridCol>
                <a:gridCol w="1393825">
                  <a:extLst>
                    <a:ext uri="{9D8B030D-6E8A-4147-A177-3AD203B41FA5}">
                      <a16:colId xmlns:a16="http://schemas.microsoft.com/office/drawing/2014/main" val="20005"/>
                    </a:ext>
                  </a:extLst>
                </a:gridCol>
              </a:tblGrid>
              <a:tr h="80962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Hundreds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Tens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Ones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80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extLst>
                  <a:ext uri="{0D108BD9-81ED-4DB2-BD59-A6C34878D82A}">
                    <a16:rowId xmlns:a16="http://schemas.microsoft.com/office/drawing/2014/main" val="10001"/>
                  </a:ext>
                </a:extLst>
              </a:tr>
            </a:tbl>
          </a:graphicData>
        </a:graphic>
      </p:graphicFrame>
      <p:sp>
        <p:nvSpPr>
          <p:cNvPr id="2" name="Speech Bubble: Oval 1">
            <a:extLst>
              <a:ext uri="{FF2B5EF4-FFF2-40B4-BE49-F238E27FC236}">
                <a16:creationId xmlns:a16="http://schemas.microsoft.com/office/drawing/2014/main" id="{481FC034-73A3-4375-B3FE-3871B9B225D0}"/>
              </a:ext>
            </a:extLst>
          </p:cNvPr>
          <p:cNvSpPr/>
          <p:nvPr/>
        </p:nvSpPr>
        <p:spPr>
          <a:xfrm>
            <a:off x="10134484" y="1934741"/>
            <a:ext cx="2057516" cy="2065075"/>
          </a:xfrm>
          <a:prstGeom prst="wedgeEllipseCallout">
            <a:avLst>
              <a:gd name="adj1" fmla="val -60049"/>
              <a:gd name="adj2" fmla="val 25021"/>
            </a:avLst>
          </a:prstGeom>
          <a:solidFill>
            <a:srgbClr val="FDFE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Say both numbers to your partner.</a:t>
            </a:r>
            <a:endParaRPr lang="en-GB" sz="2400" dirty="0"/>
          </a:p>
        </p:txBody>
      </p:sp>
      <p:sp>
        <p:nvSpPr>
          <p:cNvPr id="39" name="Oval 38"/>
          <p:cNvSpPr/>
          <p:nvPr/>
        </p:nvSpPr>
        <p:spPr>
          <a:xfrm>
            <a:off x="3098243" y="2649352"/>
            <a:ext cx="1243525" cy="11462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7581534" y="2649352"/>
            <a:ext cx="1243525" cy="11462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a:extLst>
              <a:ext uri="{FF2B5EF4-FFF2-40B4-BE49-F238E27FC236}">
                <a16:creationId xmlns:a16="http://schemas.microsoft.com/office/drawing/2014/main" id="{29C6F990-CAFA-A64D-8229-26AD71BEB96A}"/>
              </a:ext>
            </a:extLst>
          </p:cNvPr>
          <p:cNvPicPr>
            <a:picLocks noChangeAspect="1"/>
          </p:cNvPicPr>
          <p:nvPr/>
        </p:nvPicPr>
        <p:blipFill>
          <a:blip r:embed="rId4"/>
          <a:stretch>
            <a:fillRect/>
          </a:stretch>
        </p:blipFill>
        <p:spPr>
          <a:xfrm>
            <a:off x="10714950" y="249961"/>
            <a:ext cx="1234846" cy="826857"/>
          </a:xfrm>
          <a:prstGeom prst="rect">
            <a:avLst/>
          </a:prstGeom>
        </p:spPr>
      </p:pic>
    </p:spTree>
    <p:extLst>
      <p:ext uri="{BB962C8B-B14F-4D97-AF65-F5344CB8AC3E}">
        <p14:creationId xmlns:p14="http://schemas.microsoft.com/office/powerpoint/2010/main" val="762195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39" grpId="0" animBg="1"/>
      <p:bldP spid="4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3FCD5893-BEB4-47AE-9669-0361F0967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32" y="110588"/>
            <a:ext cx="12001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33C02B12-C395-4773-98ED-4248396959D4}"/>
              </a:ext>
            </a:extLst>
          </p:cNvPr>
          <p:cNvSpPr txBox="1">
            <a:spLocks/>
          </p:cNvSpPr>
          <p:nvPr/>
        </p:nvSpPr>
        <p:spPr>
          <a:xfrm>
            <a:off x="1791067" y="365443"/>
            <a:ext cx="8529637" cy="1043146"/>
          </a:xfrm>
          <a:prstGeom prst="rect">
            <a:avLst/>
          </a:prstGeom>
          <a:solidFill>
            <a:srgbClr val="FDFEDA"/>
          </a:solidFill>
          <a:ln>
            <a:solidFill>
              <a:schemeClr val="accent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rgbClr val="002060"/>
                </a:solidFill>
                <a:latin typeface="+mn-lt"/>
              </a:rPr>
              <a:t>Choosing an appropriate strategy for </a:t>
            </a:r>
            <a:r>
              <a:rPr lang="en-GB" sz="3600" b="1" dirty="0">
                <a:solidFill>
                  <a:srgbClr val="0070C0"/>
                </a:solidFill>
                <a:latin typeface="+mn-lt"/>
              </a:rPr>
              <a:t>subtraction</a:t>
            </a:r>
          </a:p>
        </p:txBody>
      </p:sp>
      <p:graphicFrame>
        <p:nvGraphicFramePr>
          <p:cNvPr id="11" name="Group 87">
            <a:extLst>
              <a:ext uri="{FF2B5EF4-FFF2-40B4-BE49-F238E27FC236}">
                <a16:creationId xmlns:a16="http://schemas.microsoft.com/office/drawing/2014/main" id="{8240EE1F-183D-4637-A151-45D3DD337542}"/>
              </a:ext>
            </a:extLst>
          </p:cNvPr>
          <p:cNvGraphicFramePr>
            <a:graphicFrameLocks noGrp="1"/>
          </p:cNvGraphicFramePr>
          <p:nvPr>
            <p:ph type="tbl" idx="1"/>
          </p:nvPr>
        </p:nvGraphicFramePr>
        <p:xfrm>
          <a:off x="1574800" y="1812936"/>
          <a:ext cx="4181475" cy="1617662"/>
        </p:xfrm>
        <a:graphic>
          <a:graphicData uri="http://schemas.openxmlformats.org/drawingml/2006/table">
            <a:tbl>
              <a:tblPr/>
              <a:tblGrid>
                <a:gridCol w="1393825">
                  <a:extLst>
                    <a:ext uri="{9D8B030D-6E8A-4147-A177-3AD203B41FA5}">
                      <a16:colId xmlns:a16="http://schemas.microsoft.com/office/drawing/2014/main" val="20003"/>
                    </a:ext>
                  </a:extLst>
                </a:gridCol>
                <a:gridCol w="1393825">
                  <a:extLst>
                    <a:ext uri="{9D8B030D-6E8A-4147-A177-3AD203B41FA5}">
                      <a16:colId xmlns:a16="http://schemas.microsoft.com/office/drawing/2014/main" val="20004"/>
                    </a:ext>
                  </a:extLst>
                </a:gridCol>
                <a:gridCol w="1393825">
                  <a:extLst>
                    <a:ext uri="{9D8B030D-6E8A-4147-A177-3AD203B41FA5}">
                      <a16:colId xmlns:a16="http://schemas.microsoft.com/office/drawing/2014/main" val="20005"/>
                    </a:ext>
                  </a:extLst>
                </a:gridCol>
              </a:tblGrid>
              <a:tr h="80962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Hundreds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Tens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Ones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80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extLst>
                  <a:ext uri="{0D108BD9-81ED-4DB2-BD59-A6C34878D82A}">
                    <a16:rowId xmlns:a16="http://schemas.microsoft.com/office/drawing/2014/main" val="10001"/>
                  </a:ext>
                </a:extLst>
              </a:tr>
            </a:tbl>
          </a:graphicData>
        </a:graphic>
      </p:graphicFrame>
      <p:graphicFrame>
        <p:nvGraphicFramePr>
          <p:cNvPr id="13" name="Group 87">
            <a:extLst>
              <a:ext uri="{FF2B5EF4-FFF2-40B4-BE49-F238E27FC236}">
                <a16:creationId xmlns:a16="http://schemas.microsoft.com/office/drawing/2014/main" id="{8240EE1F-183D-4637-A151-45D3DD337542}"/>
              </a:ext>
            </a:extLst>
          </p:cNvPr>
          <p:cNvGraphicFramePr>
            <a:graphicFrameLocks/>
          </p:cNvGraphicFramePr>
          <p:nvPr/>
        </p:nvGraphicFramePr>
        <p:xfrm>
          <a:off x="6094948" y="1812936"/>
          <a:ext cx="4181475" cy="1617662"/>
        </p:xfrm>
        <a:graphic>
          <a:graphicData uri="http://schemas.openxmlformats.org/drawingml/2006/table">
            <a:tbl>
              <a:tblPr/>
              <a:tblGrid>
                <a:gridCol w="1393825">
                  <a:extLst>
                    <a:ext uri="{9D8B030D-6E8A-4147-A177-3AD203B41FA5}">
                      <a16:colId xmlns:a16="http://schemas.microsoft.com/office/drawing/2014/main" val="20003"/>
                    </a:ext>
                  </a:extLst>
                </a:gridCol>
                <a:gridCol w="1393825">
                  <a:extLst>
                    <a:ext uri="{9D8B030D-6E8A-4147-A177-3AD203B41FA5}">
                      <a16:colId xmlns:a16="http://schemas.microsoft.com/office/drawing/2014/main" val="20004"/>
                    </a:ext>
                  </a:extLst>
                </a:gridCol>
                <a:gridCol w="1393825">
                  <a:extLst>
                    <a:ext uri="{9D8B030D-6E8A-4147-A177-3AD203B41FA5}">
                      <a16:colId xmlns:a16="http://schemas.microsoft.com/office/drawing/2014/main" val="20005"/>
                    </a:ext>
                  </a:extLst>
                </a:gridCol>
              </a:tblGrid>
              <a:tr h="80962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Hundreds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Tens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Ones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80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extLst>
                  <a:ext uri="{0D108BD9-81ED-4DB2-BD59-A6C34878D82A}">
                    <a16:rowId xmlns:a16="http://schemas.microsoft.com/office/drawing/2014/main" val="10001"/>
                  </a:ext>
                </a:extLst>
              </a:tr>
            </a:tbl>
          </a:graphicData>
        </a:graphic>
      </p:graphicFrame>
      <p:cxnSp>
        <p:nvCxnSpPr>
          <p:cNvPr id="14" name="Straight Connector 13"/>
          <p:cNvCxnSpPr/>
          <p:nvPr/>
        </p:nvCxnSpPr>
        <p:spPr>
          <a:xfrm flipV="1">
            <a:off x="615142" y="4572000"/>
            <a:ext cx="11022676" cy="166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637818" y="4239491"/>
            <a:ext cx="0" cy="5818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526385" y="4239491"/>
            <a:ext cx="0" cy="5818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948475" y="4821382"/>
            <a:ext cx="1243525" cy="523220"/>
          </a:xfrm>
          <a:prstGeom prst="rect">
            <a:avLst/>
          </a:prstGeom>
          <a:noFill/>
        </p:spPr>
        <p:txBody>
          <a:bodyPr wrap="square" rtlCol="0">
            <a:spAutoFit/>
          </a:bodyPr>
          <a:lstStyle/>
          <a:p>
            <a:r>
              <a:rPr lang="en-GB" sz="2800" b="1" dirty="0">
                <a:solidFill>
                  <a:schemeClr val="tx2">
                    <a:lumMod val="50000"/>
                  </a:schemeClr>
                </a:solidFill>
              </a:rPr>
              <a:t>    282</a:t>
            </a:r>
          </a:p>
        </p:txBody>
      </p:sp>
      <p:sp>
        <p:nvSpPr>
          <p:cNvPr id="19" name="TextBox 18"/>
          <p:cNvSpPr txBox="1"/>
          <p:nvPr/>
        </p:nvSpPr>
        <p:spPr>
          <a:xfrm>
            <a:off x="8904622" y="4821382"/>
            <a:ext cx="1243525" cy="523220"/>
          </a:xfrm>
          <a:prstGeom prst="rect">
            <a:avLst/>
          </a:prstGeom>
          <a:noFill/>
        </p:spPr>
        <p:txBody>
          <a:bodyPr wrap="square" rtlCol="0">
            <a:spAutoFit/>
          </a:bodyPr>
          <a:lstStyle/>
          <a:p>
            <a:r>
              <a:rPr lang="en-GB" sz="2800" b="1" dirty="0">
                <a:solidFill>
                  <a:schemeClr val="tx2">
                    <a:lumMod val="50000"/>
                  </a:schemeClr>
                </a:solidFill>
              </a:rPr>
              <a:t>    272</a:t>
            </a:r>
          </a:p>
        </p:txBody>
      </p:sp>
      <p:sp>
        <p:nvSpPr>
          <p:cNvPr id="20" name="TextBox 19"/>
          <p:cNvSpPr txBox="1"/>
          <p:nvPr/>
        </p:nvSpPr>
        <p:spPr>
          <a:xfrm>
            <a:off x="6909568" y="4821382"/>
            <a:ext cx="1243525" cy="523220"/>
          </a:xfrm>
          <a:prstGeom prst="rect">
            <a:avLst/>
          </a:prstGeom>
          <a:noFill/>
        </p:spPr>
        <p:txBody>
          <a:bodyPr wrap="square" rtlCol="0">
            <a:spAutoFit/>
          </a:bodyPr>
          <a:lstStyle/>
          <a:p>
            <a:r>
              <a:rPr lang="en-GB" sz="2800" b="1" dirty="0">
                <a:solidFill>
                  <a:schemeClr val="tx2">
                    <a:lumMod val="50000"/>
                  </a:schemeClr>
                </a:solidFill>
              </a:rPr>
              <a:t>    262</a:t>
            </a:r>
          </a:p>
        </p:txBody>
      </p:sp>
      <p:cxnSp>
        <p:nvCxnSpPr>
          <p:cNvPr id="21" name="Straight Connector 20"/>
          <p:cNvCxnSpPr/>
          <p:nvPr/>
        </p:nvCxnSpPr>
        <p:spPr>
          <a:xfrm>
            <a:off x="7531331" y="4239491"/>
            <a:ext cx="0" cy="5818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Curved Down Arrow 21"/>
          <p:cNvSpPr/>
          <p:nvPr/>
        </p:nvSpPr>
        <p:spPr>
          <a:xfrm flipH="1">
            <a:off x="9290244" y="3778971"/>
            <a:ext cx="2347573" cy="793029"/>
          </a:xfrm>
          <a:prstGeom prst="curvedDown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TextBox 22"/>
          <p:cNvSpPr txBox="1"/>
          <p:nvPr/>
        </p:nvSpPr>
        <p:spPr>
          <a:xfrm>
            <a:off x="10134484" y="3999816"/>
            <a:ext cx="813991" cy="523220"/>
          </a:xfrm>
          <a:prstGeom prst="rect">
            <a:avLst/>
          </a:prstGeom>
          <a:noFill/>
        </p:spPr>
        <p:txBody>
          <a:bodyPr wrap="square" rtlCol="0">
            <a:spAutoFit/>
          </a:bodyPr>
          <a:lstStyle/>
          <a:p>
            <a:r>
              <a:rPr lang="en-GB" sz="2800" b="1" dirty="0">
                <a:solidFill>
                  <a:schemeClr val="tx2">
                    <a:lumMod val="50000"/>
                  </a:schemeClr>
                </a:solidFill>
              </a:rPr>
              <a:t>- 10</a:t>
            </a:r>
          </a:p>
        </p:txBody>
      </p:sp>
      <p:sp>
        <p:nvSpPr>
          <p:cNvPr id="24" name="TextBox 23"/>
          <p:cNvSpPr txBox="1"/>
          <p:nvPr/>
        </p:nvSpPr>
        <p:spPr>
          <a:xfrm>
            <a:off x="8203297" y="3955946"/>
            <a:ext cx="813991" cy="523220"/>
          </a:xfrm>
          <a:prstGeom prst="rect">
            <a:avLst/>
          </a:prstGeom>
          <a:noFill/>
        </p:spPr>
        <p:txBody>
          <a:bodyPr wrap="square" rtlCol="0">
            <a:spAutoFit/>
          </a:bodyPr>
          <a:lstStyle/>
          <a:p>
            <a:r>
              <a:rPr lang="en-GB" sz="2800" b="1" dirty="0">
                <a:solidFill>
                  <a:schemeClr val="tx2">
                    <a:lumMod val="50000"/>
                  </a:schemeClr>
                </a:solidFill>
              </a:rPr>
              <a:t>- 10</a:t>
            </a:r>
          </a:p>
        </p:txBody>
      </p:sp>
      <p:sp>
        <p:nvSpPr>
          <p:cNvPr id="26" name="TextBox 25"/>
          <p:cNvSpPr txBox="1"/>
          <p:nvPr/>
        </p:nvSpPr>
        <p:spPr>
          <a:xfrm>
            <a:off x="1169304" y="4827836"/>
            <a:ext cx="1243525" cy="523220"/>
          </a:xfrm>
          <a:prstGeom prst="rect">
            <a:avLst/>
          </a:prstGeom>
          <a:noFill/>
        </p:spPr>
        <p:txBody>
          <a:bodyPr wrap="square" rtlCol="0">
            <a:spAutoFit/>
          </a:bodyPr>
          <a:lstStyle/>
          <a:p>
            <a:r>
              <a:rPr lang="en-GB" sz="2800" b="1" dirty="0">
                <a:solidFill>
                  <a:srgbClr val="FF0000"/>
                </a:solidFill>
              </a:rPr>
              <a:t>    232</a:t>
            </a:r>
          </a:p>
        </p:txBody>
      </p:sp>
      <p:sp>
        <p:nvSpPr>
          <p:cNvPr id="27" name="TextBox 26"/>
          <p:cNvSpPr txBox="1"/>
          <p:nvPr/>
        </p:nvSpPr>
        <p:spPr>
          <a:xfrm>
            <a:off x="3202092" y="4799447"/>
            <a:ext cx="1243525" cy="523220"/>
          </a:xfrm>
          <a:prstGeom prst="rect">
            <a:avLst/>
          </a:prstGeom>
          <a:noFill/>
        </p:spPr>
        <p:txBody>
          <a:bodyPr wrap="square" rtlCol="0">
            <a:spAutoFit/>
          </a:bodyPr>
          <a:lstStyle/>
          <a:p>
            <a:r>
              <a:rPr lang="en-GB" sz="2800" b="1" dirty="0">
                <a:solidFill>
                  <a:schemeClr val="tx2">
                    <a:lumMod val="50000"/>
                  </a:schemeClr>
                </a:solidFill>
              </a:rPr>
              <a:t>    242</a:t>
            </a:r>
          </a:p>
        </p:txBody>
      </p:sp>
      <p:sp>
        <p:nvSpPr>
          <p:cNvPr id="28" name="TextBox 27"/>
          <p:cNvSpPr txBox="1"/>
          <p:nvPr/>
        </p:nvSpPr>
        <p:spPr>
          <a:xfrm>
            <a:off x="5155759" y="4799447"/>
            <a:ext cx="1243525" cy="523220"/>
          </a:xfrm>
          <a:prstGeom prst="rect">
            <a:avLst/>
          </a:prstGeom>
          <a:noFill/>
        </p:spPr>
        <p:txBody>
          <a:bodyPr wrap="square" rtlCol="0">
            <a:spAutoFit/>
          </a:bodyPr>
          <a:lstStyle/>
          <a:p>
            <a:r>
              <a:rPr lang="en-GB" sz="2800" b="1" dirty="0">
                <a:solidFill>
                  <a:schemeClr val="tx2">
                    <a:lumMod val="50000"/>
                  </a:schemeClr>
                </a:solidFill>
              </a:rPr>
              <a:t>    252</a:t>
            </a:r>
          </a:p>
        </p:txBody>
      </p:sp>
      <p:cxnSp>
        <p:nvCxnSpPr>
          <p:cNvPr id="29" name="Straight Connector 28"/>
          <p:cNvCxnSpPr/>
          <p:nvPr/>
        </p:nvCxnSpPr>
        <p:spPr>
          <a:xfrm>
            <a:off x="1791067" y="4245945"/>
            <a:ext cx="0" cy="5818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823855" y="4217556"/>
            <a:ext cx="0" cy="5818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756275" y="4245945"/>
            <a:ext cx="0" cy="5818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377440" y="4065405"/>
            <a:ext cx="813991" cy="523220"/>
          </a:xfrm>
          <a:prstGeom prst="rect">
            <a:avLst/>
          </a:prstGeom>
          <a:noFill/>
        </p:spPr>
        <p:txBody>
          <a:bodyPr wrap="square" rtlCol="0">
            <a:spAutoFit/>
          </a:bodyPr>
          <a:lstStyle/>
          <a:p>
            <a:r>
              <a:rPr lang="en-GB" sz="2800" b="1" dirty="0">
                <a:solidFill>
                  <a:schemeClr val="tx2">
                    <a:lumMod val="50000"/>
                  </a:schemeClr>
                </a:solidFill>
              </a:rPr>
              <a:t>- 10</a:t>
            </a:r>
          </a:p>
        </p:txBody>
      </p:sp>
      <p:sp>
        <p:nvSpPr>
          <p:cNvPr id="33" name="TextBox 32"/>
          <p:cNvSpPr txBox="1"/>
          <p:nvPr/>
        </p:nvSpPr>
        <p:spPr>
          <a:xfrm>
            <a:off x="4341768" y="4065405"/>
            <a:ext cx="813991" cy="523220"/>
          </a:xfrm>
          <a:prstGeom prst="rect">
            <a:avLst/>
          </a:prstGeom>
          <a:noFill/>
        </p:spPr>
        <p:txBody>
          <a:bodyPr wrap="square" rtlCol="0">
            <a:spAutoFit/>
          </a:bodyPr>
          <a:lstStyle/>
          <a:p>
            <a:r>
              <a:rPr lang="en-GB" sz="2800" b="1" dirty="0">
                <a:solidFill>
                  <a:schemeClr val="tx2">
                    <a:lumMod val="50000"/>
                  </a:schemeClr>
                </a:solidFill>
              </a:rPr>
              <a:t>- 10</a:t>
            </a:r>
          </a:p>
        </p:txBody>
      </p:sp>
      <p:sp>
        <p:nvSpPr>
          <p:cNvPr id="34" name="TextBox 33"/>
          <p:cNvSpPr txBox="1"/>
          <p:nvPr/>
        </p:nvSpPr>
        <p:spPr>
          <a:xfrm>
            <a:off x="6247977" y="4065405"/>
            <a:ext cx="813991" cy="523220"/>
          </a:xfrm>
          <a:prstGeom prst="rect">
            <a:avLst/>
          </a:prstGeom>
          <a:noFill/>
        </p:spPr>
        <p:txBody>
          <a:bodyPr wrap="square" rtlCol="0">
            <a:spAutoFit/>
          </a:bodyPr>
          <a:lstStyle/>
          <a:p>
            <a:r>
              <a:rPr lang="en-GB" sz="2800" b="1" dirty="0">
                <a:solidFill>
                  <a:schemeClr val="tx2">
                    <a:lumMod val="50000"/>
                  </a:schemeClr>
                </a:solidFill>
              </a:rPr>
              <a:t>- 10</a:t>
            </a:r>
          </a:p>
        </p:txBody>
      </p:sp>
      <p:sp>
        <p:nvSpPr>
          <p:cNvPr id="35" name="Curved Down Arrow 34"/>
          <p:cNvSpPr/>
          <p:nvPr/>
        </p:nvSpPr>
        <p:spPr>
          <a:xfrm flipH="1">
            <a:off x="1574800" y="3778971"/>
            <a:ext cx="2347573" cy="793029"/>
          </a:xfrm>
          <a:prstGeom prst="curvedDown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6" name="Curved Down Arrow 35"/>
          <p:cNvSpPr/>
          <p:nvPr/>
        </p:nvSpPr>
        <p:spPr>
          <a:xfrm flipH="1">
            <a:off x="3574473" y="3795596"/>
            <a:ext cx="2181802" cy="793029"/>
          </a:xfrm>
          <a:prstGeom prst="curvedDown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7" name="Curved Down Arrow 36"/>
          <p:cNvSpPr/>
          <p:nvPr/>
        </p:nvSpPr>
        <p:spPr>
          <a:xfrm flipH="1">
            <a:off x="5531621" y="3778971"/>
            <a:ext cx="1999709" cy="793029"/>
          </a:xfrm>
          <a:prstGeom prst="curvedDown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8" name="Curved Down Arrow 37"/>
          <p:cNvSpPr/>
          <p:nvPr/>
        </p:nvSpPr>
        <p:spPr>
          <a:xfrm flipH="1">
            <a:off x="7284106" y="3778971"/>
            <a:ext cx="2347573" cy="793029"/>
          </a:xfrm>
          <a:prstGeom prst="curvedDown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9" name="Oval 38"/>
          <p:cNvSpPr/>
          <p:nvPr/>
        </p:nvSpPr>
        <p:spPr>
          <a:xfrm>
            <a:off x="3043774" y="2421888"/>
            <a:ext cx="1243525" cy="11462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7531330" y="2389765"/>
            <a:ext cx="1243525" cy="114624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40">
            <a:extLst>
              <a:ext uri="{FF2B5EF4-FFF2-40B4-BE49-F238E27FC236}">
                <a16:creationId xmlns:a16="http://schemas.microsoft.com/office/drawing/2014/main" id="{829A9F0B-8519-9D4E-8994-721904BC46EE}"/>
              </a:ext>
            </a:extLst>
          </p:cNvPr>
          <p:cNvPicPr>
            <a:picLocks noChangeAspect="1"/>
          </p:cNvPicPr>
          <p:nvPr/>
        </p:nvPicPr>
        <p:blipFill>
          <a:blip r:embed="rId4"/>
          <a:stretch>
            <a:fillRect/>
          </a:stretch>
        </p:blipFill>
        <p:spPr>
          <a:xfrm>
            <a:off x="10714950" y="249961"/>
            <a:ext cx="1234846" cy="826857"/>
          </a:xfrm>
          <a:prstGeom prst="rect">
            <a:avLst/>
          </a:prstGeom>
        </p:spPr>
      </p:pic>
    </p:spTree>
    <p:extLst>
      <p:ext uri="{BB962C8B-B14F-4D97-AF65-F5344CB8AC3E}">
        <p14:creationId xmlns:p14="http://schemas.microsoft.com/office/powerpoint/2010/main" val="290098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animBg="1"/>
      <p:bldP spid="23" grpId="0"/>
      <p:bldP spid="24" grpId="0"/>
      <p:bldP spid="26" grpId="0"/>
      <p:bldP spid="27" grpId="0"/>
      <p:bldP spid="28" grpId="0"/>
      <p:bldP spid="32" grpId="0"/>
      <p:bldP spid="33" grpId="0"/>
      <p:bldP spid="34" grpId="0"/>
      <p:bldP spid="35" grpId="0" animBg="1"/>
      <p:bldP spid="36" grpId="0" animBg="1"/>
      <p:bldP spid="37" grpId="0" animBg="1"/>
      <p:bldP spid="38" grpId="0" animBg="1"/>
      <p:bldP spid="39" grpId="0" animBg="1"/>
      <p:bldP spid="4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3FCD5893-BEB4-47AE-9669-0361F0967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32" y="110588"/>
            <a:ext cx="12001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5">
            <a:extLst>
              <a:ext uri="{FF2B5EF4-FFF2-40B4-BE49-F238E27FC236}">
                <a16:creationId xmlns:a16="http://schemas.microsoft.com/office/drawing/2014/main" id="{0C4526AC-AC28-47EC-A1D9-7E545E89AB8D}"/>
              </a:ext>
            </a:extLst>
          </p:cNvPr>
          <p:cNvSpPr>
            <a:spLocks noGrp="1" noChangeArrowheads="1"/>
          </p:cNvSpPr>
          <p:nvPr>
            <p:ph type="title"/>
          </p:nvPr>
        </p:nvSpPr>
        <p:spPr>
          <a:xfrm>
            <a:off x="3615813" y="1334436"/>
            <a:ext cx="8229600" cy="1143000"/>
          </a:xfrm>
        </p:spPr>
        <p:txBody>
          <a:bodyPr/>
          <a:lstStyle/>
          <a:p>
            <a:pPr eaLnBrk="1" hangingPunct="1"/>
            <a:r>
              <a:rPr lang="en-GB" altLang="en-US" dirty="0">
                <a:solidFill>
                  <a:srgbClr val="002060"/>
                </a:solidFill>
                <a:latin typeface="Calibri" panose="020F0502020204030204" pitchFamily="34" charset="0"/>
              </a:rPr>
              <a:t>Mental methods</a:t>
            </a:r>
          </a:p>
        </p:txBody>
      </p:sp>
      <p:sp>
        <p:nvSpPr>
          <p:cNvPr id="80963" name="AutoShape 67">
            <a:extLst>
              <a:ext uri="{FF2B5EF4-FFF2-40B4-BE49-F238E27FC236}">
                <a16:creationId xmlns:a16="http://schemas.microsoft.com/office/drawing/2014/main" id="{4B1A0A83-6ED2-4C02-B368-F3C0695906AA}"/>
              </a:ext>
            </a:extLst>
          </p:cNvPr>
          <p:cNvSpPr>
            <a:spLocks noChangeArrowheads="1"/>
          </p:cNvSpPr>
          <p:nvPr/>
        </p:nvSpPr>
        <p:spPr bwMode="auto">
          <a:xfrm>
            <a:off x="1489452" y="3761066"/>
            <a:ext cx="4945894" cy="2281476"/>
          </a:xfrm>
          <a:prstGeom prst="roundRect">
            <a:avLst>
              <a:gd name="adj" fmla="val 16667"/>
            </a:avLst>
          </a:prstGeom>
          <a:solidFill>
            <a:srgbClr val="FDFEDA"/>
          </a:solidFill>
          <a:ln w="9525">
            <a:solidFill>
              <a:schemeClr val="tx1"/>
            </a:solidFill>
            <a:round/>
            <a:headEnd/>
            <a:tailEnd/>
          </a:ln>
          <a:effectLst/>
        </p:spPr>
        <p:txBody>
          <a:bodyPr wrap="square" lIns="91440" tIns="45720" rIns="91440" bIns="45720"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GB" altLang="en-US" dirty="0">
                <a:solidFill>
                  <a:srgbClr val="002060"/>
                </a:solidFill>
                <a:latin typeface="Calibri"/>
                <a:ea typeface="Calibri"/>
                <a:cs typeface="Arial"/>
              </a:rPr>
              <a:t>We can solve this calculation mentally. Discuss how this could be solved.</a:t>
            </a:r>
            <a:endParaRPr lang="en-GB" altLang="en-US">
              <a:solidFill>
                <a:srgbClr val="002060"/>
              </a:solidFill>
              <a:latin typeface="Calibri"/>
              <a:ea typeface="Calibri"/>
              <a:cs typeface="Arial"/>
            </a:endParaRPr>
          </a:p>
        </p:txBody>
      </p:sp>
      <p:sp>
        <p:nvSpPr>
          <p:cNvPr id="9" name="Title 1">
            <a:extLst>
              <a:ext uri="{FF2B5EF4-FFF2-40B4-BE49-F238E27FC236}">
                <a16:creationId xmlns:a16="http://schemas.microsoft.com/office/drawing/2014/main" id="{33C02B12-C395-4773-98ED-4248396959D4}"/>
              </a:ext>
            </a:extLst>
          </p:cNvPr>
          <p:cNvSpPr txBox="1">
            <a:spLocks/>
          </p:cNvSpPr>
          <p:nvPr/>
        </p:nvSpPr>
        <p:spPr>
          <a:xfrm>
            <a:off x="1791067" y="365443"/>
            <a:ext cx="8529637" cy="1043146"/>
          </a:xfrm>
          <a:prstGeom prst="rect">
            <a:avLst/>
          </a:prstGeom>
          <a:solidFill>
            <a:srgbClr val="FDFEDA"/>
          </a:solidFill>
          <a:ln>
            <a:solidFill>
              <a:schemeClr val="accent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rgbClr val="002060"/>
                </a:solidFill>
                <a:latin typeface="+mn-lt"/>
              </a:rPr>
              <a:t>Choosing an appropriate strategy for </a:t>
            </a:r>
            <a:r>
              <a:rPr lang="en-GB" sz="3600" b="1" dirty="0">
                <a:solidFill>
                  <a:srgbClr val="0070C0"/>
                </a:solidFill>
                <a:latin typeface="+mn-lt"/>
              </a:rPr>
              <a:t>subtraction</a:t>
            </a:r>
          </a:p>
        </p:txBody>
      </p:sp>
      <p:sp>
        <p:nvSpPr>
          <p:cNvPr id="10" name="AutoShape 67">
            <a:extLst>
              <a:ext uri="{FF2B5EF4-FFF2-40B4-BE49-F238E27FC236}">
                <a16:creationId xmlns:a16="http://schemas.microsoft.com/office/drawing/2014/main" id="{4B1A0A83-6ED2-4C02-B368-F3C0695906AA}"/>
              </a:ext>
            </a:extLst>
          </p:cNvPr>
          <p:cNvSpPr>
            <a:spLocks noChangeArrowheads="1"/>
          </p:cNvSpPr>
          <p:nvPr/>
        </p:nvSpPr>
        <p:spPr bwMode="auto">
          <a:xfrm>
            <a:off x="836814" y="2477436"/>
            <a:ext cx="6251171" cy="646986"/>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GB" altLang="en-US" dirty="0">
                <a:solidFill>
                  <a:srgbClr val="002060"/>
                </a:solidFill>
                <a:latin typeface="Calibri" panose="020F0502020204030204" pitchFamily="34" charset="0"/>
              </a:rPr>
              <a:t>609 - 10 =</a:t>
            </a:r>
          </a:p>
        </p:txBody>
      </p:sp>
      <p:sp>
        <p:nvSpPr>
          <p:cNvPr id="2" name="Speech Bubble: Oval 1">
            <a:extLst>
              <a:ext uri="{FF2B5EF4-FFF2-40B4-BE49-F238E27FC236}">
                <a16:creationId xmlns:a16="http://schemas.microsoft.com/office/drawing/2014/main" id="{481FC034-73A3-4375-B3FE-3871B9B225D0}"/>
              </a:ext>
            </a:extLst>
          </p:cNvPr>
          <p:cNvSpPr/>
          <p:nvPr/>
        </p:nvSpPr>
        <p:spPr>
          <a:xfrm>
            <a:off x="7229875" y="1963678"/>
            <a:ext cx="3963643" cy="2416887"/>
          </a:xfrm>
          <a:prstGeom prst="wedgeEllipseCallout">
            <a:avLst>
              <a:gd name="adj1" fmla="val -72429"/>
              <a:gd name="adj2" fmla="val -19532"/>
            </a:avLst>
          </a:prstGeom>
          <a:solidFill>
            <a:srgbClr val="FDFEDA"/>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dirty="0">
                <a:solidFill>
                  <a:srgbClr val="FF0000"/>
                </a:solidFill>
              </a:rPr>
              <a:t>Talk partners</a:t>
            </a:r>
            <a:endParaRPr lang="en-US" b="1" dirty="0">
              <a:solidFill>
                <a:srgbClr val="0E2841"/>
              </a:solidFill>
            </a:endParaRPr>
          </a:p>
          <a:p>
            <a:pPr algn="ctr"/>
            <a:r>
              <a:rPr lang="en-GB" sz="2400" dirty="0">
                <a:solidFill>
                  <a:schemeClr val="tx2"/>
                </a:solidFill>
              </a:rPr>
              <a:t>Why would we use a mental strategy for this calculation?</a:t>
            </a:r>
            <a:endParaRPr lang="en-GB">
              <a:solidFill>
                <a:schemeClr val="tx2"/>
              </a:solidFill>
            </a:endParaRPr>
          </a:p>
        </p:txBody>
      </p:sp>
      <p:pic>
        <p:nvPicPr>
          <p:cNvPr id="11" name="Picture 10">
            <a:extLst>
              <a:ext uri="{FF2B5EF4-FFF2-40B4-BE49-F238E27FC236}">
                <a16:creationId xmlns:a16="http://schemas.microsoft.com/office/drawing/2014/main" id="{7FB55176-7240-FF43-A901-9CAC939270C2}"/>
              </a:ext>
            </a:extLst>
          </p:cNvPr>
          <p:cNvPicPr>
            <a:picLocks noChangeAspect="1"/>
          </p:cNvPicPr>
          <p:nvPr/>
        </p:nvPicPr>
        <p:blipFill>
          <a:blip r:embed="rId4"/>
          <a:stretch>
            <a:fillRect/>
          </a:stretch>
        </p:blipFill>
        <p:spPr>
          <a:xfrm>
            <a:off x="10714950" y="249961"/>
            <a:ext cx="1234846" cy="826857"/>
          </a:xfrm>
          <a:prstGeom prst="rect">
            <a:avLst/>
          </a:prstGeom>
        </p:spPr>
      </p:pic>
    </p:spTree>
    <p:extLst>
      <p:ext uri="{BB962C8B-B14F-4D97-AF65-F5344CB8AC3E}">
        <p14:creationId xmlns:p14="http://schemas.microsoft.com/office/powerpoint/2010/main" val="18410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0963"/>
                                        </p:tgtEl>
                                        <p:attrNameLst>
                                          <p:attrName>style.visibility</p:attrName>
                                        </p:attrNameLst>
                                      </p:cBhvr>
                                      <p:to>
                                        <p:strVal val="visible"/>
                                      </p:to>
                                    </p:set>
                                    <p:animEffect transition="in" filter="blinds(horizontal)">
                                      <p:cBhvr>
                                        <p:cTn id="18" dur="500"/>
                                        <p:tgtEl>
                                          <p:spTgt spid="8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63" grpId="0" animBg="1"/>
      <p:bldP spid="10" grpId="0" animBg="1"/>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3FCD5893-BEB4-47AE-9669-0361F0967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32" y="110588"/>
            <a:ext cx="12001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5">
            <a:extLst>
              <a:ext uri="{FF2B5EF4-FFF2-40B4-BE49-F238E27FC236}">
                <a16:creationId xmlns:a16="http://schemas.microsoft.com/office/drawing/2014/main" id="{0C4526AC-AC28-47EC-A1D9-7E545E89AB8D}"/>
              </a:ext>
            </a:extLst>
          </p:cNvPr>
          <p:cNvSpPr>
            <a:spLocks noGrp="1" noChangeArrowheads="1"/>
          </p:cNvSpPr>
          <p:nvPr>
            <p:ph type="title"/>
          </p:nvPr>
        </p:nvSpPr>
        <p:spPr>
          <a:xfrm>
            <a:off x="3962400" y="1334436"/>
            <a:ext cx="8229600" cy="1143000"/>
          </a:xfrm>
        </p:spPr>
        <p:txBody>
          <a:bodyPr/>
          <a:lstStyle/>
          <a:p>
            <a:pPr eaLnBrk="1" hangingPunct="1"/>
            <a:r>
              <a:rPr lang="en-GB" altLang="en-US" dirty="0">
                <a:solidFill>
                  <a:srgbClr val="002060"/>
                </a:solidFill>
                <a:latin typeface="Calibri" panose="020F0502020204030204" pitchFamily="34" charset="0"/>
              </a:rPr>
              <a:t>Mental methods</a:t>
            </a:r>
          </a:p>
        </p:txBody>
      </p:sp>
      <p:sp>
        <p:nvSpPr>
          <p:cNvPr id="80963" name="AutoShape 67">
            <a:extLst>
              <a:ext uri="{FF2B5EF4-FFF2-40B4-BE49-F238E27FC236}">
                <a16:creationId xmlns:a16="http://schemas.microsoft.com/office/drawing/2014/main" id="{4B1A0A83-6ED2-4C02-B368-F3C0695906AA}"/>
              </a:ext>
            </a:extLst>
          </p:cNvPr>
          <p:cNvSpPr>
            <a:spLocks noChangeArrowheads="1"/>
          </p:cNvSpPr>
          <p:nvPr/>
        </p:nvSpPr>
        <p:spPr bwMode="auto">
          <a:xfrm>
            <a:off x="2794800" y="3766380"/>
            <a:ext cx="4597985" cy="2281476"/>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dirty="0">
                <a:solidFill>
                  <a:srgbClr val="002060"/>
                </a:solidFill>
                <a:latin typeface="Calibri" panose="020F0502020204030204" pitchFamily="34" charset="0"/>
              </a:rPr>
              <a:t>We now need to decide how to solve this calculation using an appropriate strategy.</a:t>
            </a:r>
          </a:p>
        </p:txBody>
      </p:sp>
      <p:sp>
        <p:nvSpPr>
          <p:cNvPr id="9" name="Title 1">
            <a:extLst>
              <a:ext uri="{FF2B5EF4-FFF2-40B4-BE49-F238E27FC236}">
                <a16:creationId xmlns:a16="http://schemas.microsoft.com/office/drawing/2014/main" id="{33C02B12-C395-4773-98ED-4248396959D4}"/>
              </a:ext>
            </a:extLst>
          </p:cNvPr>
          <p:cNvSpPr txBox="1">
            <a:spLocks/>
          </p:cNvSpPr>
          <p:nvPr/>
        </p:nvSpPr>
        <p:spPr>
          <a:xfrm>
            <a:off x="1791067" y="365443"/>
            <a:ext cx="8529637" cy="1043146"/>
          </a:xfrm>
          <a:prstGeom prst="rect">
            <a:avLst/>
          </a:prstGeom>
          <a:solidFill>
            <a:srgbClr val="FDFEDA"/>
          </a:solidFill>
          <a:ln>
            <a:solidFill>
              <a:schemeClr val="accent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rgbClr val="002060"/>
                </a:solidFill>
                <a:latin typeface="+mn-lt"/>
              </a:rPr>
              <a:t>Choosing an appropriate strategy for </a:t>
            </a:r>
            <a:r>
              <a:rPr lang="en-GB" sz="3600" b="1" dirty="0">
                <a:solidFill>
                  <a:srgbClr val="0070C0"/>
                </a:solidFill>
                <a:latin typeface="+mn-lt"/>
              </a:rPr>
              <a:t>subtraction</a:t>
            </a:r>
          </a:p>
        </p:txBody>
      </p:sp>
      <p:sp>
        <p:nvSpPr>
          <p:cNvPr id="10" name="AutoShape 67">
            <a:extLst>
              <a:ext uri="{FF2B5EF4-FFF2-40B4-BE49-F238E27FC236}">
                <a16:creationId xmlns:a16="http://schemas.microsoft.com/office/drawing/2014/main" id="{4B1A0A83-6ED2-4C02-B368-F3C0695906AA}"/>
              </a:ext>
            </a:extLst>
          </p:cNvPr>
          <p:cNvSpPr>
            <a:spLocks noChangeArrowheads="1"/>
          </p:cNvSpPr>
          <p:nvPr/>
        </p:nvSpPr>
        <p:spPr bwMode="auto">
          <a:xfrm>
            <a:off x="3275214" y="2477436"/>
            <a:ext cx="6251171" cy="646986"/>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GB" altLang="en-US" dirty="0">
                <a:solidFill>
                  <a:srgbClr val="002060"/>
                </a:solidFill>
                <a:latin typeface="Calibri" panose="020F0502020204030204" pitchFamily="34" charset="0"/>
              </a:rPr>
              <a:t>609 - 10 =</a:t>
            </a:r>
          </a:p>
        </p:txBody>
      </p:sp>
      <p:sp>
        <p:nvSpPr>
          <p:cNvPr id="2" name="Speech Bubble: Oval 1">
            <a:extLst>
              <a:ext uri="{FF2B5EF4-FFF2-40B4-BE49-F238E27FC236}">
                <a16:creationId xmlns:a16="http://schemas.microsoft.com/office/drawing/2014/main" id="{481FC034-73A3-4375-B3FE-3871B9B225D0}"/>
              </a:ext>
            </a:extLst>
          </p:cNvPr>
          <p:cNvSpPr/>
          <p:nvPr/>
        </p:nvSpPr>
        <p:spPr>
          <a:xfrm>
            <a:off x="8079971" y="2472890"/>
            <a:ext cx="4112029" cy="2140282"/>
          </a:xfrm>
          <a:prstGeom prst="wedgeEllipseCallout">
            <a:avLst>
              <a:gd name="adj1" fmla="val -72429"/>
              <a:gd name="adj2" fmla="val -19532"/>
            </a:avLst>
          </a:prstGeom>
          <a:solidFill>
            <a:srgbClr val="FDFE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solidFill>
              </a:rPr>
              <a:t>Read the calculation. Look at the sign and be confident that you understand what you  need to do.</a:t>
            </a:r>
          </a:p>
        </p:txBody>
      </p:sp>
      <p:sp>
        <p:nvSpPr>
          <p:cNvPr id="12" name="Oval Callout 11"/>
          <p:cNvSpPr/>
          <p:nvPr/>
        </p:nvSpPr>
        <p:spPr>
          <a:xfrm>
            <a:off x="515389" y="2153943"/>
            <a:ext cx="2759825" cy="1662545"/>
          </a:xfrm>
          <a:prstGeom prst="wedgeEllipseCallout">
            <a:avLst>
              <a:gd name="adj1" fmla="val 65312"/>
              <a:gd name="adj2" fmla="val -275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solidFill>
              </a:rPr>
              <a:t>We have to </a:t>
            </a:r>
            <a:r>
              <a:rPr lang="en-GB" sz="2400" dirty="0">
                <a:solidFill>
                  <a:srgbClr val="FF0000"/>
                </a:solidFill>
              </a:rPr>
              <a:t>SUBTRACT</a:t>
            </a:r>
            <a:r>
              <a:rPr lang="en-GB" sz="2400" dirty="0">
                <a:solidFill>
                  <a:schemeClr val="tx2"/>
                </a:solidFill>
              </a:rPr>
              <a:t> 10 from 609.</a:t>
            </a:r>
          </a:p>
        </p:txBody>
      </p:sp>
      <p:pic>
        <p:nvPicPr>
          <p:cNvPr id="11" name="Picture 10">
            <a:extLst>
              <a:ext uri="{FF2B5EF4-FFF2-40B4-BE49-F238E27FC236}">
                <a16:creationId xmlns:a16="http://schemas.microsoft.com/office/drawing/2014/main" id="{2AD93CA0-6C58-7042-8AC8-7D9F4C776CF7}"/>
              </a:ext>
            </a:extLst>
          </p:cNvPr>
          <p:cNvPicPr>
            <a:picLocks noChangeAspect="1"/>
          </p:cNvPicPr>
          <p:nvPr/>
        </p:nvPicPr>
        <p:blipFill>
          <a:blip r:embed="rId4"/>
          <a:stretch>
            <a:fillRect/>
          </a:stretch>
        </p:blipFill>
        <p:spPr>
          <a:xfrm>
            <a:off x="10714950" y="249961"/>
            <a:ext cx="1234846" cy="826857"/>
          </a:xfrm>
          <a:prstGeom prst="rect">
            <a:avLst/>
          </a:prstGeom>
        </p:spPr>
      </p:pic>
    </p:spTree>
    <p:extLst>
      <p:ext uri="{BB962C8B-B14F-4D97-AF65-F5344CB8AC3E}">
        <p14:creationId xmlns:p14="http://schemas.microsoft.com/office/powerpoint/2010/main" val="18410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0963"/>
                                        </p:tgtEl>
                                        <p:attrNameLst>
                                          <p:attrName>style.visibility</p:attrName>
                                        </p:attrNameLst>
                                      </p:cBhvr>
                                      <p:to>
                                        <p:strVal val="visible"/>
                                      </p:to>
                                    </p:set>
                                    <p:animEffect transition="in" filter="blinds(horizontal)">
                                      <p:cBhvr>
                                        <p:cTn id="22" dur="500"/>
                                        <p:tgtEl>
                                          <p:spTgt spid="8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63" grpId="0" animBg="1"/>
      <p:bldP spid="10" grpId="0" animBg="1"/>
      <p:bldP spid="2"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3FCD5893-BEB4-47AE-9669-0361F0967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32" y="110588"/>
            <a:ext cx="12001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5">
            <a:extLst>
              <a:ext uri="{FF2B5EF4-FFF2-40B4-BE49-F238E27FC236}">
                <a16:creationId xmlns:a16="http://schemas.microsoft.com/office/drawing/2014/main" id="{0C4526AC-AC28-47EC-A1D9-7E545E89AB8D}"/>
              </a:ext>
            </a:extLst>
          </p:cNvPr>
          <p:cNvSpPr>
            <a:spLocks noGrp="1" noChangeArrowheads="1"/>
          </p:cNvSpPr>
          <p:nvPr>
            <p:ph type="title"/>
          </p:nvPr>
        </p:nvSpPr>
        <p:spPr>
          <a:xfrm>
            <a:off x="1791067" y="1239155"/>
            <a:ext cx="10780301" cy="1143000"/>
          </a:xfrm>
        </p:spPr>
        <p:txBody>
          <a:bodyPr/>
          <a:lstStyle/>
          <a:p>
            <a:pPr eaLnBrk="1" hangingPunct="1"/>
            <a:r>
              <a:rPr lang="en-GB" altLang="en-US" dirty="0">
                <a:solidFill>
                  <a:srgbClr val="002060"/>
                </a:solidFill>
                <a:latin typeface="Calibri" panose="020F0502020204030204" pitchFamily="34" charset="0"/>
              </a:rPr>
              <a:t>       Mental methods with jottings</a:t>
            </a:r>
          </a:p>
        </p:txBody>
      </p:sp>
      <p:sp>
        <p:nvSpPr>
          <p:cNvPr id="9" name="Title 1">
            <a:extLst>
              <a:ext uri="{FF2B5EF4-FFF2-40B4-BE49-F238E27FC236}">
                <a16:creationId xmlns:a16="http://schemas.microsoft.com/office/drawing/2014/main" id="{33C02B12-C395-4773-98ED-4248396959D4}"/>
              </a:ext>
            </a:extLst>
          </p:cNvPr>
          <p:cNvSpPr txBox="1">
            <a:spLocks/>
          </p:cNvSpPr>
          <p:nvPr/>
        </p:nvSpPr>
        <p:spPr>
          <a:xfrm>
            <a:off x="1791067" y="365443"/>
            <a:ext cx="8529637" cy="1043146"/>
          </a:xfrm>
          <a:prstGeom prst="rect">
            <a:avLst/>
          </a:prstGeom>
          <a:solidFill>
            <a:srgbClr val="FDFEDA"/>
          </a:solidFill>
          <a:ln>
            <a:solidFill>
              <a:schemeClr val="accent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rgbClr val="002060"/>
                </a:solidFill>
                <a:latin typeface="+mn-lt"/>
              </a:rPr>
              <a:t>Choosing an appropriate strategy for </a:t>
            </a:r>
            <a:r>
              <a:rPr lang="en-GB" sz="3600" b="1" dirty="0">
                <a:solidFill>
                  <a:srgbClr val="0070C0"/>
                </a:solidFill>
                <a:latin typeface="+mn-lt"/>
              </a:rPr>
              <a:t>subtraction</a:t>
            </a:r>
          </a:p>
        </p:txBody>
      </p:sp>
      <p:graphicFrame>
        <p:nvGraphicFramePr>
          <p:cNvPr id="11" name="Group 87">
            <a:extLst>
              <a:ext uri="{FF2B5EF4-FFF2-40B4-BE49-F238E27FC236}">
                <a16:creationId xmlns:a16="http://schemas.microsoft.com/office/drawing/2014/main" id="{8240EE1F-183D-4637-A151-45D3DD337542}"/>
              </a:ext>
            </a:extLst>
          </p:cNvPr>
          <p:cNvGraphicFramePr>
            <a:graphicFrameLocks noGrp="1"/>
          </p:cNvGraphicFramePr>
          <p:nvPr>
            <p:ph type="tbl" idx="1"/>
          </p:nvPr>
        </p:nvGraphicFramePr>
        <p:xfrm>
          <a:off x="1574800" y="2161309"/>
          <a:ext cx="4181475" cy="1617662"/>
        </p:xfrm>
        <a:graphic>
          <a:graphicData uri="http://schemas.openxmlformats.org/drawingml/2006/table">
            <a:tbl>
              <a:tblPr/>
              <a:tblGrid>
                <a:gridCol w="1393825">
                  <a:extLst>
                    <a:ext uri="{9D8B030D-6E8A-4147-A177-3AD203B41FA5}">
                      <a16:colId xmlns:a16="http://schemas.microsoft.com/office/drawing/2014/main" val="20003"/>
                    </a:ext>
                  </a:extLst>
                </a:gridCol>
                <a:gridCol w="1393825">
                  <a:extLst>
                    <a:ext uri="{9D8B030D-6E8A-4147-A177-3AD203B41FA5}">
                      <a16:colId xmlns:a16="http://schemas.microsoft.com/office/drawing/2014/main" val="20004"/>
                    </a:ext>
                  </a:extLst>
                </a:gridCol>
                <a:gridCol w="1393825">
                  <a:extLst>
                    <a:ext uri="{9D8B030D-6E8A-4147-A177-3AD203B41FA5}">
                      <a16:colId xmlns:a16="http://schemas.microsoft.com/office/drawing/2014/main" val="20005"/>
                    </a:ext>
                  </a:extLst>
                </a:gridCol>
              </a:tblGrid>
              <a:tr h="80962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Hundreds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Tens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Ones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80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extLst>
                  <a:ext uri="{0D108BD9-81ED-4DB2-BD59-A6C34878D82A}">
                    <a16:rowId xmlns:a16="http://schemas.microsoft.com/office/drawing/2014/main" val="10001"/>
                  </a:ext>
                </a:extLst>
              </a:tr>
            </a:tbl>
          </a:graphicData>
        </a:graphic>
      </p:graphicFrame>
      <p:sp>
        <p:nvSpPr>
          <p:cNvPr id="10" name="AutoShape 67">
            <a:extLst>
              <a:ext uri="{FF2B5EF4-FFF2-40B4-BE49-F238E27FC236}">
                <a16:creationId xmlns:a16="http://schemas.microsoft.com/office/drawing/2014/main" id="{4B1A0A83-6ED2-4C02-B368-F3C0695906AA}"/>
              </a:ext>
            </a:extLst>
          </p:cNvPr>
          <p:cNvSpPr>
            <a:spLocks noChangeArrowheads="1"/>
          </p:cNvSpPr>
          <p:nvPr/>
        </p:nvSpPr>
        <p:spPr bwMode="auto">
          <a:xfrm>
            <a:off x="635783" y="4133278"/>
            <a:ext cx="10240983" cy="578882"/>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800" dirty="0">
                <a:solidFill>
                  <a:srgbClr val="002060"/>
                </a:solidFill>
                <a:latin typeface="Calibri" panose="020F0502020204030204" pitchFamily="34" charset="0"/>
              </a:rPr>
              <a:t>609 has 9 ones so we could subtract 9 from 609. 609 – 9 = 600.</a:t>
            </a:r>
          </a:p>
        </p:txBody>
      </p:sp>
      <p:graphicFrame>
        <p:nvGraphicFramePr>
          <p:cNvPr id="13" name="Group 87">
            <a:extLst>
              <a:ext uri="{FF2B5EF4-FFF2-40B4-BE49-F238E27FC236}">
                <a16:creationId xmlns:a16="http://schemas.microsoft.com/office/drawing/2014/main" id="{8240EE1F-183D-4637-A151-45D3DD337542}"/>
              </a:ext>
            </a:extLst>
          </p:cNvPr>
          <p:cNvGraphicFramePr>
            <a:graphicFrameLocks/>
          </p:cNvGraphicFramePr>
          <p:nvPr/>
        </p:nvGraphicFramePr>
        <p:xfrm>
          <a:off x="6139229" y="2161309"/>
          <a:ext cx="4181475" cy="1617662"/>
        </p:xfrm>
        <a:graphic>
          <a:graphicData uri="http://schemas.openxmlformats.org/drawingml/2006/table">
            <a:tbl>
              <a:tblPr/>
              <a:tblGrid>
                <a:gridCol w="1393825">
                  <a:extLst>
                    <a:ext uri="{9D8B030D-6E8A-4147-A177-3AD203B41FA5}">
                      <a16:colId xmlns:a16="http://schemas.microsoft.com/office/drawing/2014/main" val="20003"/>
                    </a:ext>
                  </a:extLst>
                </a:gridCol>
                <a:gridCol w="1393825">
                  <a:extLst>
                    <a:ext uri="{9D8B030D-6E8A-4147-A177-3AD203B41FA5}">
                      <a16:colId xmlns:a16="http://schemas.microsoft.com/office/drawing/2014/main" val="20004"/>
                    </a:ext>
                  </a:extLst>
                </a:gridCol>
                <a:gridCol w="1393825">
                  <a:extLst>
                    <a:ext uri="{9D8B030D-6E8A-4147-A177-3AD203B41FA5}">
                      <a16:colId xmlns:a16="http://schemas.microsoft.com/office/drawing/2014/main" val="20005"/>
                    </a:ext>
                  </a:extLst>
                </a:gridCol>
              </a:tblGrid>
              <a:tr h="80962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Hundreds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Tens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Ones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80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extLst>
                  <a:ext uri="{0D108BD9-81ED-4DB2-BD59-A6C34878D82A}">
                    <a16:rowId xmlns:a16="http://schemas.microsoft.com/office/drawing/2014/main" val="10001"/>
                  </a:ext>
                </a:extLst>
              </a:tr>
            </a:tbl>
          </a:graphicData>
        </a:graphic>
      </p:graphicFrame>
      <p:sp>
        <p:nvSpPr>
          <p:cNvPr id="2" name="Speech Bubble: Oval 1">
            <a:extLst>
              <a:ext uri="{FF2B5EF4-FFF2-40B4-BE49-F238E27FC236}">
                <a16:creationId xmlns:a16="http://schemas.microsoft.com/office/drawing/2014/main" id="{481FC034-73A3-4375-B3FE-3871B9B225D0}"/>
              </a:ext>
            </a:extLst>
          </p:cNvPr>
          <p:cNvSpPr/>
          <p:nvPr/>
        </p:nvSpPr>
        <p:spPr>
          <a:xfrm>
            <a:off x="10134484" y="1934741"/>
            <a:ext cx="2057516" cy="2065075"/>
          </a:xfrm>
          <a:prstGeom prst="wedgeEllipseCallout">
            <a:avLst>
              <a:gd name="adj1" fmla="val -60049"/>
              <a:gd name="adj2" fmla="val 25021"/>
            </a:avLst>
          </a:prstGeom>
          <a:solidFill>
            <a:srgbClr val="FDFE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Say both numbers to your partner.</a:t>
            </a:r>
            <a:endParaRPr lang="en-GB" sz="2400" dirty="0"/>
          </a:p>
        </p:txBody>
      </p:sp>
      <p:sp>
        <p:nvSpPr>
          <p:cNvPr id="26" name="AutoShape 67">
            <a:extLst>
              <a:ext uri="{FF2B5EF4-FFF2-40B4-BE49-F238E27FC236}">
                <a16:creationId xmlns:a16="http://schemas.microsoft.com/office/drawing/2014/main" id="{4B1A0A83-6ED2-4C02-B368-F3C0695906AA}"/>
              </a:ext>
            </a:extLst>
          </p:cNvPr>
          <p:cNvSpPr>
            <a:spLocks noChangeArrowheads="1"/>
          </p:cNvSpPr>
          <p:nvPr/>
        </p:nvSpPr>
        <p:spPr bwMode="auto">
          <a:xfrm>
            <a:off x="246407" y="5004346"/>
            <a:ext cx="11785643" cy="1532334"/>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800" dirty="0">
                <a:solidFill>
                  <a:srgbClr val="002060"/>
                </a:solidFill>
                <a:latin typeface="Calibri" panose="020F0502020204030204" pitchFamily="34" charset="0"/>
              </a:rPr>
              <a:t>But we need to subtract 10, not 9, so we must subtract another 1: </a:t>
            </a:r>
          </a:p>
          <a:p>
            <a:pPr algn="ctr" eaLnBrk="1" hangingPunct="1">
              <a:spcBef>
                <a:spcPct val="0"/>
              </a:spcBef>
              <a:buFontTx/>
              <a:buNone/>
            </a:pPr>
            <a:r>
              <a:rPr lang="en-GB" altLang="en-US" sz="2800" dirty="0">
                <a:solidFill>
                  <a:srgbClr val="002060"/>
                </a:solidFill>
                <a:latin typeface="Calibri" panose="020F0502020204030204" pitchFamily="34" charset="0"/>
              </a:rPr>
              <a:t>600 – 1 = </a:t>
            </a:r>
            <a:r>
              <a:rPr lang="en-GB" altLang="en-US" sz="2800" dirty="0">
                <a:solidFill>
                  <a:srgbClr val="FF0000"/>
                </a:solidFill>
                <a:latin typeface="Calibri" panose="020F0502020204030204" pitchFamily="34" charset="0"/>
              </a:rPr>
              <a:t>599</a:t>
            </a:r>
          </a:p>
          <a:p>
            <a:pPr algn="ctr" eaLnBrk="1" hangingPunct="1">
              <a:spcBef>
                <a:spcPct val="0"/>
              </a:spcBef>
              <a:buFontTx/>
              <a:buNone/>
            </a:pPr>
            <a:r>
              <a:rPr lang="en-GB" altLang="en-US" sz="2800" dirty="0">
                <a:solidFill>
                  <a:schemeClr val="accent1">
                    <a:lumMod val="50000"/>
                  </a:schemeClr>
                </a:solidFill>
                <a:latin typeface="Calibri" panose="020F0502020204030204" pitchFamily="34" charset="0"/>
              </a:rPr>
              <a:t>Look at the number line on the next slide if you need to.</a:t>
            </a:r>
          </a:p>
        </p:txBody>
      </p:sp>
      <p:pic>
        <p:nvPicPr>
          <p:cNvPr id="12" name="Picture 11">
            <a:extLst>
              <a:ext uri="{FF2B5EF4-FFF2-40B4-BE49-F238E27FC236}">
                <a16:creationId xmlns:a16="http://schemas.microsoft.com/office/drawing/2014/main" id="{BD5DFA7F-5E94-AE46-A307-4E42CFE467F9}"/>
              </a:ext>
            </a:extLst>
          </p:cNvPr>
          <p:cNvPicPr>
            <a:picLocks noChangeAspect="1"/>
          </p:cNvPicPr>
          <p:nvPr/>
        </p:nvPicPr>
        <p:blipFill>
          <a:blip r:embed="rId4"/>
          <a:stretch>
            <a:fillRect/>
          </a:stretch>
        </p:blipFill>
        <p:spPr>
          <a:xfrm>
            <a:off x="10714950" y="249961"/>
            <a:ext cx="1234846" cy="826857"/>
          </a:xfrm>
          <a:prstGeom prst="rect">
            <a:avLst/>
          </a:prstGeom>
        </p:spPr>
      </p:pic>
    </p:spTree>
    <p:extLst>
      <p:ext uri="{BB962C8B-B14F-4D97-AF65-F5344CB8AC3E}">
        <p14:creationId xmlns:p14="http://schemas.microsoft.com/office/powerpoint/2010/main" val="762195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blinds(horizontal)">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3FCD5893-BEB4-47AE-9669-0361F0967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32" y="110588"/>
            <a:ext cx="12001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a:extLst>
              <a:ext uri="{FF2B5EF4-FFF2-40B4-BE49-F238E27FC236}">
                <a16:creationId xmlns:a16="http://schemas.microsoft.com/office/drawing/2014/main" id="{33C02B12-C395-4773-98ED-4248396959D4}"/>
              </a:ext>
            </a:extLst>
          </p:cNvPr>
          <p:cNvSpPr txBox="1">
            <a:spLocks/>
          </p:cNvSpPr>
          <p:nvPr/>
        </p:nvSpPr>
        <p:spPr>
          <a:xfrm>
            <a:off x="1791067" y="365443"/>
            <a:ext cx="8529637" cy="1043146"/>
          </a:xfrm>
          <a:prstGeom prst="rect">
            <a:avLst/>
          </a:prstGeom>
          <a:solidFill>
            <a:srgbClr val="FDFEDA"/>
          </a:solidFill>
          <a:ln>
            <a:solidFill>
              <a:schemeClr val="accent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rgbClr val="002060"/>
                </a:solidFill>
                <a:latin typeface="+mn-lt"/>
              </a:rPr>
              <a:t>Choosing an appropriate strategy for </a:t>
            </a:r>
            <a:r>
              <a:rPr lang="en-GB" sz="3600" b="1" dirty="0">
                <a:solidFill>
                  <a:srgbClr val="0070C0"/>
                </a:solidFill>
                <a:latin typeface="+mn-lt"/>
              </a:rPr>
              <a:t>subtraction</a:t>
            </a:r>
          </a:p>
        </p:txBody>
      </p:sp>
      <p:graphicFrame>
        <p:nvGraphicFramePr>
          <p:cNvPr id="11" name="Group 87">
            <a:extLst>
              <a:ext uri="{FF2B5EF4-FFF2-40B4-BE49-F238E27FC236}">
                <a16:creationId xmlns:a16="http://schemas.microsoft.com/office/drawing/2014/main" id="{8240EE1F-183D-4637-A151-45D3DD337542}"/>
              </a:ext>
            </a:extLst>
          </p:cNvPr>
          <p:cNvGraphicFramePr>
            <a:graphicFrameLocks noGrp="1"/>
          </p:cNvGraphicFramePr>
          <p:nvPr>
            <p:ph type="tbl" idx="1"/>
          </p:nvPr>
        </p:nvGraphicFramePr>
        <p:xfrm>
          <a:off x="1574800" y="1726931"/>
          <a:ext cx="4181475" cy="1617662"/>
        </p:xfrm>
        <a:graphic>
          <a:graphicData uri="http://schemas.openxmlformats.org/drawingml/2006/table">
            <a:tbl>
              <a:tblPr/>
              <a:tblGrid>
                <a:gridCol w="1393825">
                  <a:extLst>
                    <a:ext uri="{9D8B030D-6E8A-4147-A177-3AD203B41FA5}">
                      <a16:colId xmlns:a16="http://schemas.microsoft.com/office/drawing/2014/main" val="20003"/>
                    </a:ext>
                  </a:extLst>
                </a:gridCol>
                <a:gridCol w="1393825">
                  <a:extLst>
                    <a:ext uri="{9D8B030D-6E8A-4147-A177-3AD203B41FA5}">
                      <a16:colId xmlns:a16="http://schemas.microsoft.com/office/drawing/2014/main" val="20004"/>
                    </a:ext>
                  </a:extLst>
                </a:gridCol>
                <a:gridCol w="1393825">
                  <a:extLst>
                    <a:ext uri="{9D8B030D-6E8A-4147-A177-3AD203B41FA5}">
                      <a16:colId xmlns:a16="http://schemas.microsoft.com/office/drawing/2014/main" val="20005"/>
                    </a:ext>
                  </a:extLst>
                </a:gridCol>
              </a:tblGrid>
              <a:tr h="80962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Hundreds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Tens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Ones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80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extLst>
                  <a:ext uri="{0D108BD9-81ED-4DB2-BD59-A6C34878D82A}">
                    <a16:rowId xmlns:a16="http://schemas.microsoft.com/office/drawing/2014/main" val="10001"/>
                  </a:ext>
                </a:extLst>
              </a:tr>
            </a:tbl>
          </a:graphicData>
        </a:graphic>
      </p:graphicFrame>
      <p:graphicFrame>
        <p:nvGraphicFramePr>
          <p:cNvPr id="13" name="Group 87">
            <a:extLst>
              <a:ext uri="{FF2B5EF4-FFF2-40B4-BE49-F238E27FC236}">
                <a16:creationId xmlns:a16="http://schemas.microsoft.com/office/drawing/2014/main" id="{8240EE1F-183D-4637-A151-45D3DD337542}"/>
              </a:ext>
            </a:extLst>
          </p:cNvPr>
          <p:cNvGraphicFramePr>
            <a:graphicFrameLocks/>
          </p:cNvGraphicFramePr>
          <p:nvPr/>
        </p:nvGraphicFramePr>
        <p:xfrm>
          <a:off x="6139229" y="1764795"/>
          <a:ext cx="4181475" cy="1617662"/>
        </p:xfrm>
        <a:graphic>
          <a:graphicData uri="http://schemas.openxmlformats.org/drawingml/2006/table">
            <a:tbl>
              <a:tblPr/>
              <a:tblGrid>
                <a:gridCol w="1393825">
                  <a:extLst>
                    <a:ext uri="{9D8B030D-6E8A-4147-A177-3AD203B41FA5}">
                      <a16:colId xmlns:a16="http://schemas.microsoft.com/office/drawing/2014/main" val="20003"/>
                    </a:ext>
                  </a:extLst>
                </a:gridCol>
                <a:gridCol w="1393825">
                  <a:extLst>
                    <a:ext uri="{9D8B030D-6E8A-4147-A177-3AD203B41FA5}">
                      <a16:colId xmlns:a16="http://schemas.microsoft.com/office/drawing/2014/main" val="20004"/>
                    </a:ext>
                  </a:extLst>
                </a:gridCol>
                <a:gridCol w="1393825">
                  <a:extLst>
                    <a:ext uri="{9D8B030D-6E8A-4147-A177-3AD203B41FA5}">
                      <a16:colId xmlns:a16="http://schemas.microsoft.com/office/drawing/2014/main" val="20005"/>
                    </a:ext>
                  </a:extLst>
                </a:gridCol>
              </a:tblGrid>
              <a:tr h="80962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Hundreds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Tens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Ones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80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extLst>
                  <a:ext uri="{0D108BD9-81ED-4DB2-BD59-A6C34878D82A}">
                    <a16:rowId xmlns:a16="http://schemas.microsoft.com/office/drawing/2014/main" val="10001"/>
                  </a:ext>
                </a:extLst>
              </a:tr>
            </a:tbl>
          </a:graphicData>
        </a:graphic>
      </p:graphicFrame>
      <p:cxnSp>
        <p:nvCxnSpPr>
          <p:cNvPr id="14" name="Straight Connector 13"/>
          <p:cNvCxnSpPr/>
          <p:nvPr/>
        </p:nvCxnSpPr>
        <p:spPr>
          <a:xfrm flipV="1">
            <a:off x="615142" y="4572000"/>
            <a:ext cx="11022676" cy="166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637818" y="4239491"/>
            <a:ext cx="0" cy="5818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526385" y="4239491"/>
            <a:ext cx="0" cy="5818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0948475" y="4821382"/>
            <a:ext cx="1243525" cy="523220"/>
          </a:xfrm>
          <a:prstGeom prst="rect">
            <a:avLst/>
          </a:prstGeom>
          <a:noFill/>
        </p:spPr>
        <p:txBody>
          <a:bodyPr wrap="square" rtlCol="0">
            <a:spAutoFit/>
          </a:bodyPr>
          <a:lstStyle/>
          <a:p>
            <a:r>
              <a:rPr lang="en-GB" sz="2800" b="1" dirty="0">
                <a:solidFill>
                  <a:schemeClr val="tx2">
                    <a:lumMod val="50000"/>
                  </a:schemeClr>
                </a:solidFill>
              </a:rPr>
              <a:t>    609</a:t>
            </a:r>
          </a:p>
        </p:txBody>
      </p:sp>
      <p:sp>
        <p:nvSpPr>
          <p:cNvPr id="19" name="TextBox 18"/>
          <p:cNvSpPr txBox="1"/>
          <p:nvPr/>
        </p:nvSpPr>
        <p:spPr>
          <a:xfrm>
            <a:off x="8904622" y="4821382"/>
            <a:ext cx="1243525" cy="523220"/>
          </a:xfrm>
          <a:prstGeom prst="rect">
            <a:avLst/>
          </a:prstGeom>
          <a:noFill/>
        </p:spPr>
        <p:txBody>
          <a:bodyPr wrap="square" rtlCol="0">
            <a:spAutoFit/>
          </a:bodyPr>
          <a:lstStyle/>
          <a:p>
            <a:r>
              <a:rPr lang="en-GB" sz="2800" b="1" dirty="0">
                <a:solidFill>
                  <a:schemeClr val="tx2">
                    <a:lumMod val="50000"/>
                  </a:schemeClr>
                </a:solidFill>
              </a:rPr>
              <a:t>    600</a:t>
            </a:r>
          </a:p>
        </p:txBody>
      </p:sp>
      <p:sp>
        <p:nvSpPr>
          <p:cNvPr id="20" name="TextBox 19"/>
          <p:cNvSpPr txBox="1"/>
          <p:nvPr/>
        </p:nvSpPr>
        <p:spPr>
          <a:xfrm>
            <a:off x="8046720" y="4821382"/>
            <a:ext cx="1243525" cy="523220"/>
          </a:xfrm>
          <a:prstGeom prst="rect">
            <a:avLst/>
          </a:prstGeom>
          <a:noFill/>
        </p:spPr>
        <p:txBody>
          <a:bodyPr wrap="square" rtlCol="0">
            <a:spAutoFit/>
          </a:bodyPr>
          <a:lstStyle/>
          <a:p>
            <a:r>
              <a:rPr lang="en-GB" sz="2800" b="1" dirty="0">
                <a:solidFill>
                  <a:schemeClr val="tx2">
                    <a:lumMod val="50000"/>
                  </a:schemeClr>
                </a:solidFill>
              </a:rPr>
              <a:t>    599</a:t>
            </a:r>
          </a:p>
        </p:txBody>
      </p:sp>
      <p:cxnSp>
        <p:nvCxnSpPr>
          <p:cNvPr id="21" name="Straight Connector 20"/>
          <p:cNvCxnSpPr/>
          <p:nvPr/>
        </p:nvCxnSpPr>
        <p:spPr>
          <a:xfrm>
            <a:off x="8695113" y="4239491"/>
            <a:ext cx="0" cy="5818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Curved Down Arrow 21"/>
          <p:cNvSpPr/>
          <p:nvPr/>
        </p:nvSpPr>
        <p:spPr>
          <a:xfrm flipH="1">
            <a:off x="9290244" y="3778971"/>
            <a:ext cx="2347573" cy="793029"/>
          </a:xfrm>
          <a:prstGeom prst="curvedDown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3" name="TextBox 22"/>
          <p:cNvSpPr txBox="1"/>
          <p:nvPr/>
        </p:nvSpPr>
        <p:spPr>
          <a:xfrm>
            <a:off x="10134484" y="3999816"/>
            <a:ext cx="813991" cy="523220"/>
          </a:xfrm>
          <a:prstGeom prst="rect">
            <a:avLst/>
          </a:prstGeom>
          <a:noFill/>
        </p:spPr>
        <p:txBody>
          <a:bodyPr wrap="square" rtlCol="0">
            <a:spAutoFit/>
          </a:bodyPr>
          <a:lstStyle/>
          <a:p>
            <a:r>
              <a:rPr lang="en-GB" sz="2800" b="1" dirty="0">
                <a:solidFill>
                  <a:schemeClr val="tx2">
                    <a:lumMod val="50000"/>
                  </a:schemeClr>
                </a:solidFill>
              </a:rPr>
              <a:t>- 9</a:t>
            </a:r>
          </a:p>
        </p:txBody>
      </p:sp>
      <p:sp>
        <p:nvSpPr>
          <p:cNvPr id="24" name="TextBox 23"/>
          <p:cNvSpPr txBox="1"/>
          <p:nvPr/>
        </p:nvSpPr>
        <p:spPr>
          <a:xfrm>
            <a:off x="8712394" y="3977881"/>
            <a:ext cx="813991" cy="523220"/>
          </a:xfrm>
          <a:prstGeom prst="rect">
            <a:avLst/>
          </a:prstGeom>
          <a:noFill/>
        </p:spPr>
        <p:txBody>
          <a:bodyPr wrap="square" rtlCol="0">
            <a:spAutoFit/>
          </a:bodyPr>
          <a:lstStyle/>
          <a:p>
            <a:r>
              <a:rPr lang="en-GB" sz="2800" b="1" dirty="0">
                <a:solidFill>
                  <a:schemeClr val="tx2">
                    <a:lumMod val="50000"/>
                  </a:schemeClr>
                </a:solidFill>
              </a:rPr>
              <a:t>- 1</a:t>
            </a:r>
          </a:p>
        </p:txBody>
      </p:sp>
      <p:sp>
        <p:nvSpPr>
          <p:cNvPr id="25" name="Curved Down Arrow 24"/>
          <p:cNvSpPr/>
          <p:nvPr/>
        </p:nvSpPr>
        <p:spPr>
          <a:xfrm flipH="1">
            <a:off x="8429104" y="3778971"/>
            <a:ext cx="1097281" cy="809654"/>
          </a:xfrm>
          <a:prstGeom prst="curvedDown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26" name="Picture 25">
            <a:extLst>
              <a:ext uri="{FF2B5EF4-FFF2-40B4-BE49-F238E27FC236}">
                <a16:creationId xmlns:a16="http://schemas.microsoft.com/office/drawing/2014/main" id="{7034F8D2-1CDE-E844-A3E8-6D493CE31D9A}"/>
              </a:ext>
            </a:extLst>
          </p:cNvPr>
          <p:cNvPicPr>
            <a:picLocks noChangeAspect="1"/>
          </p:cNvPicPr>
          <p:nvPr/>
        </p:nvPicPr>
        <p:blipFill>
          <a:blip r:embed="rId4"/>
          <a:stretch>
            <a:fillRect/>
          </a:stretch>
        </p:blipFill>
        <p:spPr>
          <a:xfrm>
            <a:off x="10714950" y="249961"/>
            <a:ext cx="1234846" cy="826857"/>
          </a:xfrm>
          <a:prstGeom prst="rect">
            <a:avLst/>
          </a:prstGeom>
        </p:spPr>
      </p:pic>
    </p:spTree>
    <p:extLst>
      <p:ext uri="{BB962C8B-B14F-4D97-AF65-F5344CB8AC3E}">
        <p14:creationId xmlns:p14="http://schemas.microsoft.com/office/powerpoint/2010/main" val="442537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2" grpId="0" animBg="1"/>
      <p:bldP spid="23" grpId="0"/>
      <p:bldP spid="24" grpId="0"/>
      <p:bldP spid="2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7B999-2829-CE62-D1FC-42DE864FFE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941B5-CB4B-A341-6C89-A3818712A1FD}"/>
              </a:ext>
            </a:extLst>
          </p:cNvPr>
          <p:cNvSpPr>
            <a:spLocks noGrp="1"/>
          </p:cNvSpPr>
          <p:nvPr>
            <p:ph type="title"/>
          </p:nvPr>
        </p:nvSpPr>
        <p:spPr/>
        <p:txBody>
          <a:bodyPr>
            <a:normAutofit fontScale="90000"/>
          </a:bodyPr>
          <a:lstStyle/>
          <a:p>
            <a:r>
              <a:rPr lang="en-GB" dirty="0"/>
              <a:t>Complete these calculations in your book using the mental subtraction method.</a:t>
            </a:r>
          </a:p>
        </p:txBody>
      </p:sp>
      <p:sp>
        <p:nvSpPr>
          <p:cNvPr id="4" name="TextBox 3">
            <a:extLst>
              <a:ext uri="{FF2B5EF4-FFF2-40B4-BE49-F238E27FC236}">
                <a16:creationId xmlns:a16="http://schemas.microsoft.com/office/drawing/2014/main" id="{1BA76CC2-A913-BA4D-EAE0-DA655D041A24}"/>
              </a:ext>
            </a:extLst>
          </p:cNvPr>
          <p:cNvSpPr txBox="1"/>
          <p:nvPr/>
        </p:nvSpPr>
        <p:spPr>
          <a:xfrm>
            <a:off x="602720" y="1693569"/>
            <a:ext cx="7367751"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t>Independent – mental subtraction</a:t>
            </a:r>
          </a:p>
          <a:p>
            <a:endParaRPr lang="en-GB" sz="3600" dirty="0"/>
          </a:p>
          <a:p>
            <a:pPr marL="514350" indent="-514350">
              <a:buAutoNum type="arabicPeriod"/>
            </a:pPr>
            <a:r>
              <a:rPr lang="en-GB" sz="3600" dirty="0"/>
              <a:t>296 + 60 =</a:t>
            </a:r>
          </a:p>
          <a:p>
            <a:pPr marL="514350" indent="-514350">
              <a:buAutoNum type="arabicPeriod"/>
            </a:pPr>
            <a:r>
              <a:rPr lang="en-GB" sz="3600" dirty="0"/>
              <a:t>185 + 30 =</a:t>
            </a:r>
          </a:p>
          <a:p>
            <a:pPr marL="514350" indent="-514350">
              <a:buAutoNum type="arabicPeriod"/>
            </a:pPr>
            <a:r>
              <a:rPr lang="en-GB" sz="3600" dirty="0"/>
              <a:t>304 + 10 =</a:t>
            </a:r>
          </a:p>
          <a:p>
            <a:pPr marL="514350" indent="-514350">
              <a:buAutoNum type="arabicPeriod"/>
            </a:pPr>
            <a:r>
              <a:rPr lang="en-GB" sz="3600" dirty="0"/>
              <a:t>607 + 20 =</a:t>
            </a:r>
          </a:p>
          <a:p>
            <a:endParaRPr lang="en-GB" sz="3600" dirty="0"/>
          </a:p>
          <a:p>
            <a:pPr marL="514350" indent="-514350">
              <a:buAutoNum type="arabicPeriod"/>
            </a:pPr>
            <a:endParaRPr lang="en-GB" sz="3200" dirty="0"/>
          </a:p>
          <a:p>
            <a:pPr marL="342900" indent="-342900">
              <a:buAutoNum type="arabicPeriod"/>
            </a:pPr>
            <a:endParaRPr lang="en-GB" dirty="0"/>
          </a:p>
        </p:txBody>
      </p:sp>
      <p:sp>
        <p:nvSpPr>
          <p:cNvPr id="5" name="TextBox 4">
            <a:extLst>
              <a:ext uri="{FF2B5EF4-FFF2-40B4-BE49-F238E27FC236}">
                <a16:creationId xmlns:a16="http://schemas.microsoft.com/office/drawing/2014/main" id="{07878A04-C95C-E184-8FEC-A05B32F18DEB}"/>
              </a:ext>
            </a:extLst>
          </p:cNvPr>
          <p:cNvSpPr txBox="1"/>
          <p:nvPr/>
        </p:nvSpPr>
        <p:spPr>
          <a:xfrm>
            <a:off x="6320349" y="3214783"/>
            <a:ext cx="5389856"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b="1" dirty="0">
                <a:solidFill>
                  <a:srgbClr val="FF0000"/>
                </a:solidFill>
              </a:rPr>
              <a:t>Challenge</a:t>
            </a:r>
          </a:p>
          <a:p>
            <a:r>
              <a:rPr lang="en-GB" sz="3200" dirty="0">
                <a:solidFill>
                  <a:srgbClr val="FF0000"/>
                </a:solidFill>
              </a:rPr>
              <a:t>I have 102 marbles. I give my friend 40 marbles. How many marbles do  I have left?</a:t>
            </a:r>
          </a:p>
        </p:txBody>
      </p:sp>
    </p:spTree>
    <p:extLst>
      <p:ext uri="{BB962C8B-B14F-4D97-AF65-F5344CB8AC3E}">
        <p14:creationId xmlns:p14="http://schemas.microsoft.com/office/powerpoint/2010/main" val="2180074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3FCD5893-BEB4-47AE-9669-0361F0967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32" y="110588"/>
            <a:ext cx="12001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5">
            <a:extLst>
              <a:ext uri="{FF2B5EF4-FFF2-40B4-BE49-F238E27FC236}">
                <a16:creationId xmlns:a16="http://schemas.microsoft.com/office/drawing/2014/main" id="{0C4526AC-AC28-47EC-A1D9-7E545E89AB8D}"/>
              </a:ext>
            </a:extLst>
          </p:cNvPr>
          <p:cNvSpPr>
            <a:spLocks noGrp="1" noChangeArrowheads="1"/>
          </p:cNvSpPr>
          <p:nvPr>
            <p:ph type="title"/>
          </p:nvPr>
        </p:nvSpPr>
        <p:spPr>
          <a:xfrm>
            <a:off x="3615813" y="1334436"/>
            <a:ext cx="8229600" cy="1143000"/>
          </a:xfrm>
        </p:spPr>
        <p:txBody>
          <a:bodyPr/>
          <a:lstStyle/>
          <a:p>
            <a:pPr eaLnBrk="1" hangingPunct="1"/>
            <a:r>
              <a:rPr lang="en-GB" altLang="en-US" dirty="0">
                <a:solidFill>
                  <a:srgbClr val="002060"/>
                </a:solidFill>
                <a:latin typeface="Calibri" panose="020F0502020204030204" pitchFamily="34" charset="0"/>
              </a:rPr>
              <a:t>Written methods</a:t>
            </a:r>
          </a:p>
        </p:txBody>
      </p:sp>
      <p:sp>
        <p:nvSpPr>
          <p:cNvPr id="80963" name="AutoShape 67">
            <a:extLst>
              <a:ext uri="{FF2B5EF4-FFF2-40B4-BE49-F238E27FC236}">
                <a16:creationId xmlns:a16="http://schemas.microsoft.com/office/drawing/2014/main" id="{4B1A0A83-6ED2-4C02-B368-F3C0695906AA}"/>
              </a:ext>
            </a:extLst>
          </p:cNvPr>
          <p:cNvSpPr>
            <a:spLocks noChangeArrowheads="1"/>
          </p:cNvSpPr>
          <p:nvPr/>
        </p:nvSpPr>
        <p:spPr bwMode="auto">
          <a:xfrm>
            <a:off x="1426390" y="3449582"/>
            <a:ext cx="5072018" cy="2361674"/>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dirty="0">
                <a:solidFill>
                  <a:srgbClr val="002060"/>
                </a:solidFill>
                <a:latin typeface="Calibri" panose="020F0502020204030204" pitchFamily="34" charset="0"/>
              </a:rPr>
              <a:t>We can solve this calculation using a written method. Discuss how this could be solved.</a:t>
            </a:r>
          </a:p>
        </p:txBody>
      </p:sp>
      <p:sp>
        <p:nvSpPr>
          <p:cNvPr id="9" name="Title 1">
            <a:extLst>
              <a:ext uri="{FF2B5EF4-FFF2-40B4-BE49-F238E27FC236}">
                <a16:creationId xmlns:a16="http://schemas.microsoft.com/office/drawing/2014/main" id="{33C02B12-C395-4773-98ED-4248396959D4}"/>
              </a:ext>
            </a:extLst>
          </p:cNvPr>
          <p:cNvSpPr txBox="1">
            <a:spLocks/>
          </p:cNvSpPr>
          <p:nvPr/>
        </p:nvSpPr>
        <p:spPr>
          <a:xfrm>
            <a:off x="1791067" y="365443"/>
            <a:ext cx="8529637" cy="1043146"/>
          </a:xfrm>
          <a:prstGeom prst="rect">
            <a:avLst/>
          </a:prstGeom>
          <a:solidFill>
            <a:srgbClr val="FDFEDA"/>
          </a:solidFill>
          <a:ln>
            <a:solidFill>
              <a:schemeClr val="accent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rgbClr val="002060"/>
                </a:solidFill>
                <a:latin typeface="+mn-lt"/>
              </a:rPr>
              <a:t>Choosing an appropriate strategy for </a:t>
            </a:r>
            <a:r>
              <a:rPr lang="en-GB" sz="3600" b="1" dirty="0">
                <a:solidFill>
                  <a:srgbClr val="0070C0"/>
                </a:solidFill>
                <a:latin typeface="+mn-lt"/>
              </a:rPr>
              <a:t>subtraction</a:t>
            </a:r>
          </a:p>
        </p:txBody>
      </p:sp>
      <p:sp>
        <p:nvSpPr>
          <p:cNvPr id="10" name="AutoShape 67">
            <a:extLst>
              <a:ext uri="{FF2B5EF4-FFF2-40B4-BE49-F238E27FC236}">
                <a16:creationId xmlns:a16="http://schemas.microsoft.com/office/drawing/2014/main" id="{4B1A0A83-6ED2-4C02-B368-F3C0695906AA}"/>
              </a:ext>
            </a:extLst>
          </p:cNvPr>
          <p:cNvSpPr>
            <a:spLocks noChangeArrowheads="1"/>
          </p:cNvSpPr>
          <p:nvPr/>
        </p:nvSpPr>
        <p:spPr bwMode="auto">
          <a:xfrm>
            <a:off x="836814" y="2477436"/>
            <a:ext cx="6251171" cy="646986"/>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GB" altLang="en-US" dirty="0">
                <a:solidFill>
                  <a:srgbClr val="002060"/>
                </a:solidFill>
                <a:latin typeface="Calibri" panose="020F0502020204030204" pitchFamily="34" charset="0"/>
              </a:rPr>
              <a:t>573 - 238 =</a:t>
            </a:r>
          </a:p>
        </p:txBody>
      </p:sp>
      <p:sp>
        <p:nvSpPr>
          <p:cNvPr id="2" name="Speech Bubble: Oval 1">
            <a:extLst>
              <a:ext uri="{FF2B5EF4-FFF2-40B4-BE49-F238E27FC236}">
                <a16:creationId xmlns:a16="http://schemas.microsoft.com/office/drawing/2014/main" id="{481FC034-73A3-4375-B3FE-3871B9B225D0}"/>
              </a:ext>
            </a:extLst>
          </p:cNvPr>
          <p:cNvSpPr/>
          <p:nvPr/>
        </p:nvSpPr>
        <p:spPr>
          <a:xfrm>
            <a:off x="7545185" y="2169493"/>
            <a:ext cx="4058236" cy="2560178"/>
          </a:xfrm>
          <a:prstGeom prst="wedgeEllipseCallout">
            <a:avLst>
              <a:gd name="adj1" fmla="val -72429"/>
              <a:gd name="adj2" fmla="val -19532"/>
            </a:avLst>
          </a:prstGeom>
          <a:solidFill>
            <a:srgbClr val="FDFEDA"/>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dirty="0">
                <a:solidFill>
                  <a:srgbClr val="FF0000"/>
                </a:solidFill>
              </a:rPr>
              <a:t>Talk partners</a:t>
            </a:r>
            <a:endParaRPr lang="en-US" b="1" dirty="0">
              <a:solidFill>
                <a:srgbClr val="FF0000"/>
              </a:solidFill>
            </a:endParaRPr>
          </a:p>
          <a:p>
            <a:pPr algn="ctr"/>
            <a:r>
              <a:rPr lang="en-GB" sz="2400" dirty="0">
                <a:solidFill>
                  <a:schemeClr val="tx2"/>
                </a:solidFill>
              </a:rPr>
              <a:t>Why would we use a written strategy for this calculation?</a:t>
            </a:r>
            <a:endParaRPr lang="en-GB">
              <a:solidFill>
                <a:schemeClr val="tx2"/>
              </a:solidFill>
            </a:endParaRPr>
          </a:p>
        </p:txBody>
      </p:sp>
      <p:pic>
        <p:nvPicPr>
          <p:cNvPr id="11" name="Picture 10">
            <a:extLst>
              <a:ext uri="{FF2B5EF4-FFF2-40B4-BE49-F238E27FC236}">
                <a16:creationId xmlns:a16="http://schemas.microsoft.com/office/drawing/2014/main" id="{B4A70C30-0667-3842-B667-66B3593DEB46}"/>
              </a:ext>
            </a:extLst>
          </p:cNvPr>
          <p:cNvPicPr>
            <a:picLocks noChangeAspect="1"/>
          </p:cNvPicPr>
          <p:nvPr/>
        </p:nvPicPr>
        <p:blipFill>
          <a:blip r:embed="rId4"/>
          <a:stretch>
            <a:fillRect/>
          </a:stretch>
        </p:blipFill>
        <p:spPr>
          <a:xfrm>
            <a:off x="10714950" y="249961"/>
            <a:ext cx="1234846" cy="826857"/>
          </a:xfrm>
          <a:prstGeom prst="rect">
            <a:avLst/>
          </a:prstGeom>
        </p:spPr>
      </p:pic>
    </p:spTree>
    <p:extLst>
      <p:ext uri="{BB962C8B-B14F-4D97-AF65-F5344CB8AC3E}">
        <p14:creationId xmlns:p14="http://schemas.microsoft.com/office/powerpoint/2010/main" val="18410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0963"/>
                                        </p:tgtEl>
                                        <p:attrNameLst>
                                          <p:attrName>style.visibility</p:attrName>
                                        </p:attrNameLst>
                                      </p:cBhvr>
                                      <p:to>
                                        <p:strVal val="visible"/>
                                      </p:to>
                                    </p:set>
                                    <p:animEffect transition="in" filter="blinds(horizontal)">
                                      <p:cBhvr>
                                        <p:cTn id="18" dur="500"/>
                                        <p:tgtEl>
                                          <p:spTgt spid="8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63" grpId="0" animBg="1"/>
      <p:bldP spid="10" grpId="0" animBg="1"/>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3FCD5893-BEB4-47AE-9669-0361F0967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32" y="110588"/>
            <a:ext cx="12001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5">
            <a:extLst>
              <a:ext uri="{FF2B5EF4-FFF2-40B4-BE49-F238E27FC236}">
                <a16:creationId xmlns:a16="http://schemas.microsoft.com/office/drawing/2014/main" id="{0C4526AC-AC28-47EC-A1D9-7E545E89AB8D}"/>
              </a:ext>
            </a:extLst>
          </p:cNvPr>
          <p:cNvSpPr>
            <a:spLocks noGrp="1" noChangeArrowheads="1"/>
          </p:cNvSpPr>
          <p:nvPr>
            <p:ph type="title"/>
          </p:nvPr>
        </p:nvSpPr>
        <p:spPr>
          <a:xfrm>
            <a:off x="3962400" y="1334436"/>
            <a:ext cx="8229600" cy="1143000"/>
          </a:xfrm>
        </p:spPr>
        <p:txBody>
          <a:bodyPr/>
          <a:lstStyle/>
          <a:p>
            <a:pPr eaLnBrk="1" hangingPunct="1"/>
            <a:r>
              <a:rPr lang="en-GB" altLang="en-US" dirty="0">
                <a:solidFill>
                  <a:srgbClr val="002060"/>
                </a:solidFill>
                <a:latin typeface="Calibri" panose="020F0502020204030204" pitchFamily="34" charset="0"/>
              </a:rPr>
              <a:t>	Written methods</a:t>
            </a:r>
          </a:p>
        </p:txBody>
      </p:sp>
      <p:sp>
        <p:nvSpPr>
          <p:cNvPr id="80963" name="AutoShape 67">
            <a:extLst>
              <a:ext uri="{FF2B5EF4-FFF2-40B4-BE49-F238E27FC236}">
                <a16:creationId xmlns:a16="http://schemas.microsoft.com/office/drawing/2014/main" id="{4B1A0A83-6ED2-4C02-B368-F3C0695906AA}"/>
              </a:ext>
            </a:extLst>
          </p:cNvPr>
          <p:cNvSpPr>
            <a:spLocks noChangeArrowheads="1"/>
          </p:cNvSpPr>
          <p:nvPr/>
        </p:nvSpPr>
        <p:spPr bwMode="auto">
          <a:xfrm>
            <a:off x="128632" y="4017264"/>
            <a:ext cx="8553677" cy="1191816"/>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dirty="0">
                <a:solidFill>
                  <a:srgbClr val="002060"/>
                </a:solidFill>
                <a:latin typeface="Calibri" panose="020F0502020204030204" pitchFamily="34" charset="0"/>
              </a:rPr>
              <a:t>We now need to decide how to solve this calculation using an appropriate strategy.</a:t>
            </a:r>
          </a:p>
        </p:txBody>
      </p:sp>
      <p:sp>
        <p:nvSpPr>
          <p:cNvPr id="9" name="Title 1">
            <a:extLst>
              <a:ext uri="{FF2B5EF4-FFF2-40B4-BE49-F238E27FC236}">
                <a16:creationId xmlns:a16="http://schemas.microsoft.com/office/drawing/2014/main" id="{33C02B12-C395-4773-98ED-4248396959D4}"/>
              </a:ext>
            </a:extLst>
          </p:cNvPr>
          <p:cNvSpPr txBox="1">
            <a:spLocks/>
          </p:cNvSpPr>
          <p:nvPr/>
        </p:nvSpPr>
        <p:spPr>
          <a:xfrm>
            <a:off x="1791067" y="365443"/>
            <a:ext cx="8529637" cy="1043146"/>
          </a:xfrm>
          <a:prstGeom prst="rect">
            <a:avLst/>
          </a:prstGeom>
          <a:solidFill>
            <a:srgbClr val="FDFEDA"/>
          </a:solidFill>
          <a:ln>
            <a:solidFill>
              <a:schemeClr val="accent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rgbClr val="002060"/>
                </a:solidFill>
                <a:latin typeface="+mn-lt"/>
              </a:rPr>
              <a:t>Choosing an appropriate strategy for subtraction</a:t>
            </a:r>
          </a:p>
        </p:txBody>
      </p:sp>
      <p:sp>
        <p:nvSpPr>
          <p:cNvPr id="10" name="AutoShape 67">
            <a:extLst>
              <a:ext uri="{FF2B5EF4-FFF2-40B4-BE49-F238E27FC236}">
                <a16:creationId xmlns:a16="http://schemas.microsoft.com/office/drawing/2014/main" id="{4B1A0A83-6ED2-4C02-B368-F3C0695906AA}"/>
              </a:ext>
            </a:extLst>
          </p:cNvPr>
          <p:cNvSpPr>
            <a:spLocks noChangeArrowheads="1"/>
          </p:cNvSpPr>
          <p:nvPr/>
        </p:nvSpPr>
        <p:spPr bwMode="auto">
          <a:xfrm>
            <a:off x="3275214" y="2477436"/>
            <a:ext cx="6251171" cy="646986"/>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GB" altLang="en-US" dirty="0">
                <a:solidFill>
                  <a:srgbClr val="002060"/>
                </a:solidFill>
                <a:latin typeface="Calibri" panose="020F0502020204030204" pitchFamily="34" charset="0"/>
              </a:rPr>
              <a:t>573 - 238 =</a:t>
            </a:r>
          </a:p>
        </p:txBody>
      </p:sp>
      <p:sp>
        <p:nvSpPr>
          <p:cNvPr id="2" name="Speech Bubble: Oval 1">
            <a:extLst>
              <a:ext uri="{FF2B5EF4-FFF2-40B4-BE49-F238E27FC236}">
                <a16:creationId xmlns:a16="http://schemas.microsoft.com/office/drawing/2014/main" id="{481FC034-73A3-4375-B3FE-3871B9B225D0}"/>
              </a:ext>
            </a:extLst>
          </p:cNvPr>
          <p:cNvSpPr/>
          <p:nvPr/>
        </p:nvSpPr>
        <p:spPr>
          <a:xfrm>
            <a:off x="8079971" y="2472890"/>
            <a:ext cx="4112029" cy="2140282"/>
          </a:xfrm>
          <a:prstGeom prst="wedgeEllipseCallout">
            <a:avLst>
              <a:gd name="adj1" fmla="val -72429"/>
              <a:gd name="adj2" fmla="val -19532"/>
            </a:avLst>
          </a:prstGeom>
          <a:solidFill>
            <a:srgbClr val="FDFE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solidFill>
              </a:rPr>
              <a:t>Read the calculation. Look at the sign and be confident that you understand what you  need to do.</a:t>
            </a:r>
          </a:p>
        </p:txBody>
      </p:sp>
      <p:sp>
        <p:nvSpPr>
          <p:cNvPr id="12" name="Oval Callout 11"/>
          <p:cNvSpPr/>
          <p:nvPr/>
        </p:nvSpPr>
        <p:spPr>
          <a:xfrm>
            <a:off x="515389" y="2153943"/>
            <a:ext cx="2759825" cy="1662545"/>
          </a:xfrm>
          <a:prstGeom prst="wedgeEllipseCallout">
            <a:avLst>
              <a:gd name="adj1" fmla="val 65312"/>
              <a:gd name="adj2" fmla="val -275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2"/>
                </a:solidFill>
              </a:rPr>
              <a:t>We have to </a:t>
            </a:r>
            <a:r>
              <a:rPr lang="en-GB" sz="2400" dirty="0">
                <a:solidFill>
                  <a:srgbClr val="FF0000"/>
                </a:solidFill>
              </a:rPr>
              <a:t>SUBTRACT</a:t>
            </a:r>
            <a:r>
              <a:rPr lang="en-GB" sz="2400" dirty="0">
                <a:solidFill>
                  <a:schemeClr val="tx2"/>
                </a:solidFill>
              </a:rPr>
              <a:t> 238 from 573.</a:t>
            </a:r>
          </a:p>
        </p:txBody>
      </p:sp>
      <p:sp>
        <p:nvSpPr>
          <p:cNvPr id="11" name="AutoShape 67">
            <a:extLst>
              <a:ext uri="{FF2B5EF4-FFF2-40B4-BE49-F238E27FC236}">
                <a16:creationId xmlns:a16="http://schemas.microsoft.com/office/drawing/2014/main" id="{4B1A0A83-6ED2-4C02-B368-F3C0695906AA}"/>
              </a:ext>
            </a:extLst>
          </p:cNvPr>
          <p:cNvSpPr>
            <a:spLocks noChangeArrowheads="1"/>
          </p:cNvSpPr>
          <p:nvPr/>
        </p:nvSpPr>
        <p:spPr bwMode="auto">
          <a:xfrm>
            <a:off x="128632" y="5361480"/>
            <a:ext cx="8553677" cy="1191816"/>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dirty="0">
                <a:solidFill>
                  <a:srgbClr val="002060"/>
                </a:solidFill>
                <a:latin typeface="Calibri" panose="020F0502020204030204" pitchFamily="34" charset="0"/>
              </a:rPr>
              <a:t>We could use a written method here to avoid making mistakes.</a:t>
            </a:r>
          </a:p>
        </p:txBody>
      </p:sp>
      <p:pic>
        <p:nvPicPr>
          <p:cNvPr id="13" name="Picture 12">
            <a:extLst>
              <a:ext uri="{FF2B5EF4-FFF2-40B4-BE49-F238E27FC236}">
                <a16:creationId xmlns:a16="http://schemas.microsoft.com/office/drawing/2014/main" id="{83ACC7B1-C2F0-594F-8ECB-4D783B6E6636}"/>
              </a:ext>
            </a:extLst>
          </p:cNvPr>
          <p:cNvPicPr>
            <a:picLocks noChangeAspect="1"/>
          </p:cNvPicPr>
          <p:nvPr/>
        </p:nvPicPr>
        <p:blipFill>
          <a:blip r:embed="rId4"/>
          <a:stretch>
            <a:fillRect/>
          </a:stretch>
        </p:blipFill>
        <p:spPr>
          <a:xfrm>
            <a:off x="10714950" y="249961"/>
            <a:ext cx="1234846" cy="826857"/>
          </a:xfrm>
          <a:prstGeom prst="rect">
            <a:avLst/>
          </a:prstGeom>
        </p:spPr>
      </p:pic>
    </p:spTree>
    <p:extLst>
      <p:ext uri="{BB962C8B-B14F-4D97-AF65-F5344CB8AC3E}">
        <p14:creationId xmlns:p14="http://schemas.microsoft.com/office/powerpoint/2010/main" val="18410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0963"/>
                                        </p:tgtEl>
                                        <p:attrNameLst>
                                          <p:attrName>style.visibility</p:attrName>
                                        </p:attrNameLst>
                                      </p:cBhvr>
                                      <p:to>
                                        <p:strVal val="visible"/>
                                      </p:to>
                                    </p:set>
                                    <p:animEffect transition="in" filter="blinds(horizontal)">
                                      <p:cBhvr>
                                        <p:cTn id="22" dur="500"/>
                                        <p:tgtEl>
                                          <p:spTgt spid="8096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63" grpId="0" animBg="1"/>
      <p:bldP spid="10" grpId="0" animBg="1"/>
      <p:bldP spid="2" grpId="0" animBg="1"/>
      <p:bldP spid="12"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3FCD5893-BEB4-47AE-9669-0361F09676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32" y="110588"/>
            <a:ext cx="12001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5">
            <a:extLst>
              <a:ext uri="{FF2B5EF4-FFF2-40B4-BE49-F238E27FC236}">
                <a16:creationId xmlns:a16="http://schemas.microsoft.com/office/drawing/2014/main" id="{0C4526AC-AC28-47EC-A1D9-7E545E89AB8D}"/>
              </a:ext>
            </a:extLst>
          </p:cNvPr>
          <p:cNvSpPr>
            <a:spLocks noGrp="1" noChangeArrowheads="1"/>
          </p:cNvSpPr>
          <p:nvPr>
            <p:ph type="title"/>
          </p:nvPr>
        </p:nvSpPr>
        <p:spPr>
          <a:xfrm>
            <a:off x="1328782" y="1239155"/>
            <a:ext cx="11242586" cy="1143000"/>
          </a:xfrm>
        </p:spPr>
        <p:txBody>
          <a:bodyPr/>
          <a:lstStyle/>
          <a:p>
            <a:pPr eaLnBrk="1" hangingPunct="1"/>
            <a:r>
              <a:rPr lang="en-GB" altLang="en-US" dirty="0">
                <a:solidFill>
                  <a:srgbClr val="002060"/>
                </a:solidFill>
                <a:latin typeface="Calibri" panose="020F0502020204030204" pitchFamily="34" charset="0"/>
              </a:rPr>
              <a:t>            Written methods</a:t>
            </a:r>
          </a:p>
        </p:txBody>
      </p:sp>
      <p:sp>
        <p:nvSpPr>
          <p:cNvPr id="9" name="Title 1">
            <a:extLst>
              <a:ext uri="{FF2B5EF4-FFF2-40B4-BE49-F238E27FC236}">
                <a16:creationId xmlns:a16="http://schemas.microsoft.com/office/drawing/2014/main" id="{33C02B12-C395-4773-98ED-4248396959D4}"/>
              </a:ext>
            </a:extLst>
          </p:cNvPr>
          <p:cNvSpPr txBox="1">
            <a:spLocks/>
          </p:cNvSpPr>
          <p:nvPr/>
        </p:nvSpPr>
        <p:spPr>
          <a:xfrm>
            <a:off x="1791067" y="246331"/>
            <a:ext cx="8529637" cy="1043146"/>
          </a:xfrm>
          <a:prstGeom prst="rect">
            <a:avLst/>
          </a:prstGeom>
          <a:solidFill>
            <a:srgbClr val="FDFEDA"/>
          </a:solidFill>
          <a:ln>
            <a:solidFill>
              <a:schemeClr val="accent1"/>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b="1" dirty="0">
                <a:solidFill>
                  <a:srgbClr val="002060"/>
                </a:solidFill>
                <a:latin typeface="+mn-lt"/>
              </a:rPr>
              <a:t>Choosing an appropriate strategy for </a:t>
            </a:r>
            <a:r>
              <a:rPr lang="en-GB" sz="3600" b="1" dirty="0">
                <a:solidFill>
                  <a:srgbClr val="0070C0"/>
                </a:solidFill>
                <a:latin typeface="+mn-lt"/>
              </a:rPr>
              <a:t>subtraction</a:t>
            </a:r>
          </a:p>
        </p:txBody>
      </p:sp>
      <p:graphicFrame>
        <p:nvGraphicFramePr>
          <p:cNvPr id="11" name="Group 87">
            <a:extLst>
              <a:ext uri="{FF2B5EF4-FFF2-40B4-BE49-F238E27FC236}">
                <a16:creationId xmlns:a16="http://schemas.microsoft.com/office/drawing/2014/main" id="{8240EE1F-183D-4637-A151-45D3DD337542}"/>
              </a:ext>
            </a:extLst>
          </p:cNvPr>
          <p:cNvGraphicFramePr>
            <a:graphicFrameLocks noGrp="1"/>
          </p:cNvGraphicFramePr>
          <p:nvPr>
            <p:ph type="tbl" idx="1"/>
          </p:nvPr>
        </p:nvGraphicFramePr>
        <p:xfrm>
          <a:off x="1574800" y="2161309"/>
          <a:ext cx="4181475" cy="1617662"/>
        </p:xfrm>
        <a:graphic>
          <a:graphicData uri="http://schemas.openxmlformats.org/drawingml/2006/table">
            <a:tbl>
              <a:tblPr/>
              <a:tblGrid>
                <a:gridCol w="1393825">
                  <a:extLst>
                    <a:ext uri="{9D8B030D-6E8A-4147-A177-3AD203B41FA5}">
                      <a16:colId xmlns:a16="http://schemas.microsoft.com/office/drawing/2014/main" val="20003"/>
                    </a:ext>
                  </a:extLst>
                </a:gridCol>
                <a:gridCol w="1393825">
                  <a:extLst>
                    <a:ext uri="{9D8B030D-6E8A-4147-A177-3AD203B41FA5}">
                      <a16:colId xmlns:a16="http://schemas.microsoft.com/office/drawing/2014/main" val="20004"/>
                    </a:ext>
                  </a:extLst>
                </a:gridCol>
                <a:gridCol w="1393825">
                  <a:extLst>
                    <a:ext uri="{9D8B030D-6E8A-4147-A177-3AD203B41FA5}">
                      <a16:colId xmlns:a16="http://schemas.microsoft.com/office/drawing/2014/main" val="20005"/>
                    </a:ext>
                  </a:extLst>
                </a:gridCol>
              </a:tblGrid>
              <a:tr h="80962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Hundreds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Tens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Ones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80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extLst>
                  <a:ext uri="{0D108BD9-81ED-4DB2-BD59-A6C34878D82A}">
                    <a16:rowId xmlns:a16="http://schemas.microsoft.com/office/drawing/2014/main" val="10001"/>
                  </a:ext>
                </a:extLst>
              </a:tr>
            </a:tbl>
          </a:graphicData>
        </a:graphic>
      </p:graphicFrame>
      <p:graphicFrame>
        <p:nvGraphicFramePr>
          <p:cNvPr id="13" name="Group 87">
            <a:extLst>
              <a:ext uri="{FF2B5EF4-FFF2-40B4-BE49-F238E27FC236}">
                <a16:creationId xmlns:a16="http://schemas.microsoft.com/office/drawing/2014/main" id="{8240EE1F-183D-4637-A151-45D3DD337542}"/>
              </a:ext>
            </a:extLst>
          </p:cNvPr>
          <p:cNvGraphicFramePr>
            <a:graphicFrameLocks/>
          </p:cNvGraphicFramePr>
          <p:nvPr/>
        </p:nvGraphicFramePr>
        <p:xfrm>
          <a:off x="1574800" y="3778971"/>
          <a:ext cx="4181475" cy="1617662"/>
        </p:xfrm>
        <a:graphic>
          <a:graphicData uri="http://schemas.openxmlformats.org/drawingml/2006/table">
            <a:tbl>
              <a:tblPr/>
              <a:tblGrid>
                <a:gridCol w="1393825">
                  <a:extLst>
                    <a:ext uri="{9D8B030D-6E8A-4147-A177-3AD203B41FA5}">
                      <a16:colId xmlns:a16="http://schemas.microsoft.com/office/drawing/2014/main" val="20003"/>
                    </a:ext>
                  </a:extLst>
                </a:gridCol>
                <a:gridCol w="1393825">
                  <a:extLst>
                    <a:ext uri="{9D8B030D-6E8A-4147-A177-3AD203B41FA5}">
                      <a16:colId xmlns:a16="http://schemas.microsoft.com/office/drawing/2014/main" val="20004"/>
                    </a:ext>
                  </a:extLst>
                </a:gridCol>
                <a:gridCol w="1393825">
                  <a:extLst>
                    <a:ext uri="{9D8B030D-6E8A-4147-A177-3AD203B41FA5}">
                      <a16:colId xmlns:a16="http://schemas.microsoft.com/office/drawing/2014/main" val="20005"/>
                    </a:ext>
                  </a:extLst>
                </a:gridCol>
              </a:tblGrid>
              <a:tr h="80962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Hundreds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Tens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alibri" panose="020F0502020204030204" pitchFamily="34" charset="0"/>
                          <a:cs typeface="Arial" panose="020B0604020202020204" pitchFamily="34" charset="0"/>
                        </a:rPr>
                        <a:t>Ones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80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altLang="en-US" sz="32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FEDA"/>
                    </a:solidFill>
                  </a:tcPr>
                </a:tc>
                <a:extLst>
                  <a:ext uri="{0D108BD9-81ED-4DB2-BD59-A6C34878D82A}">
                    <a16:rowId xmlns:a16="http://schemas.microsoft.com/office/drawing/2014/main" val="10001"/>
                  </a:ext>
                </a:extLst>
              </a:tr>
            </a:tbl>
          </a:graphicData>
        </a:graphic>
      </p:graphicFrame>
      <p:sp>
        <p:nvSpPr>
          <p:cNvPr id="15" name="AutoShape 67">
            <a:extLst>
              <a:ext uri="{FF2B5EF4-FFF2-40B4-BE49-F238E27FC236}">
                <a16:creationId xmlns:a16="http://schemas.microsoft.com/office/drawing/2014/main" id="{4B1A0A83-6ED2-4C02-B368-F3C0695906AA}"/>
              </a:ext>
            </a:extLst>
          </p:cNvPr>
          <p:cNvSpPr>
            <a:spLocks noChangeArrowheads="1"/>
          </p:cNvSpPr>
          <p:nvPr/>
        </p:nvSpPr>
        <p:spPr bwMode="auto">
          <a:xfrm>
            <a:off x="6188537" y="2144758"/>
            <a:ext cx="5682090" cy="1736646"/>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dirty="0">
                <a:solidFill>
                  <a:schemeClr val="tx2">
                    <a:lumMod val="75000"/>
                  </a:schemeClr>
                </a:solidFill>
                <a:latin typeface="Calibri" panose="020F0502020204030204" pitchFamily="34" charset="0"/>
              </a:rPr>
              <a:t>Let’s subtract the ones first. It is hard to calculate 3 – 8 as we will end up with a negative number. We need to take a ten from 70.</a:t>
            </a:r>
          </a:p>
        </p:txBody>
      </p:sp>
      <p:sp>
        <p:nvSpPr>
          <p:cNvPr id="16" name="TextBox 15"/>
          <p:cNvSpPr txBox="1"/>
          <p:nvPr/>
        </p:nvSpPr>
        <p:spPr>
          <a:xfrm>
            <a:off x="1574800" y="5208993"/>
            <a:ext cx="1367156" cy="923330"/>
          </a:xfrm>
          <a:prstGeom prst="rect">
            <a:avLst/>
          </a:prstGeom>
          <a:noFill/>
        </p:spPr>
        <p:txBody>
          <a:bodyPr wrap="square" rtlCol="0">
            <a:spAutoFit/>
          </a:bodyPr>
          <a:lstStyle/>
          <a:p>
            <a:pPr algn="ctr"/>
            <a:r>
              <a:rPr lang="en-GB" dirty="0"/>
              <a:t>                                                                                  </a:t>
            </a:r>
            <a:r>
              <a:rPr lang="en-GB" sz="3600" b="1" dirty="0">
                <a:solidFill>
                  <a:schemeClr val="tx2">
                    <a:lumMod val="75000"/>
                  </a:schemeClr>
                </a:solidFill>
              </a:rPr>
              <a:t>3</a:t>
            </a:r>
          </a:p>
        </p:txBody>
      </p:sp>
      <p:sp>
        <p:nvSpPr>
          <p:cNvPr id="17" name="TextBox 16"/>
          <p:cNvSpPr txBox="1"/>
          <p:nvPr/>
        </p:nvSpPr>
        <p:spPr>
          <a:xfrm>
            <a:off x="4389120" y="5208993"/>
            <a:ext cx="1367156" cy="984885"/>
          </a:xfrm>
          <a:prstGeom prst="rect">
            <a:avLst/>
          </a:prstGeom>
          <a:noFill/>
        </p:spPr>
        <p:txBody>
          <a:bodyPr wrap="square" rtlCol="0">
            <a:spAutoFit/>
          </a:bodyPr>
          <a:lstStyle/>
          <a:p>
            <a:pPr algn="ctr"/>
            <a:r>
              <a:rPr lang="en-GB" dirty="0"/>
              <a:t>                                                                                  </a:t>
            </a:r>
            <a:r>
              <a:rPr lang="en-GB" sz="4000" b="1" dirty="0">
                <a:solidFill>
                  <a:schemeClr val="tx2">
                    <a:lumMod val="75000"/>
                  </a:schemeClr>
                </a:solidFill>
              </a:rPr>
              <a:t>5</a:t>
            </a:r>
          </a:p>
        </p:txBody>
      </p:sp>
      <p:sp>
        <p:nvSpPr>
          <p:cNvPr id="18" name="TextBox 17"/>
          <p:cNvSpPr txBox="1"/>
          <p:nvPr/>
        </p:nvSpPr>
        <p:spPr>
          <a:xfrm>
            <a:off x="3021964" y="5208993"/>
            <a:ext cx="1367156" cy="984885"/>
          </a:xfrm>
          <a:prstGeom prst="rect">
            <a:avLst/>
          </a:prstGeom>
          <a:noFill/>
        </p:spPr>
        <p:txBody>
          <a:bodyPr wrap="square" rtlCol="0">
            <a:spAutoFit/>
          </a:bodyPr>
          <a:lstStyle/>
          <a:p>
            <a:pPr algn="ctr"/>
            <a:r>
              <a:rPr lang="en-GB" dirty="0"/>
              <a:t>                                                                                  </a:t>
            </a:r>
            <a:r>
              <a:rPr lang="en-GB" sz="4000" b="1" dirty="0">
                <a:solidFill>
                  <a:schemeClr val="tx2">
                    <a:lumMod val="75000"/>
                  </a:schemeClr>
                </a:solidFill>
              </a:rPr>
              <a:t>3</a:t>
            </a:r>
          </a:p>
        </p:txBody>
      </p:sp>
      <p:sp>
        <p:nvSpPr>
          <p:cNvPr id="19" name="TextBox 18"/>
          <p:cNvSpPr txBox="1"/>
          <p:nvPr/>
        </p:nvSpPr>
        <p:spPr>
          <a:xfrm>
            <a:off x="3021964" y="5853836"/>
            <a:ext cx="1367156" cy="369332"/>
          </a:xfrm>
          <a:prstGeom prst="rect">
            <a:avLst/>
          </a:prstGeom>
          <a:noFill/>
        </p:spPr>
        <p:txBody>
          <a:bodyPr wrap="square" rtlCol="0">
            <a:spAutoFit/>
          </a:bodyPr>
          <a:lstStyle/>
          <a:p>
            <a:pPr algn="ctr"/>
            <a:r>
              <a:rPr lang="en-GB" dirty="0"/>
              <a:t>                                                                                  </a:t>
            </a:r>
            <a:endParaRPr lang="en-GB" sz="4000" b="1" dirty="0">
              <a:solidFill>
                <a:schemeClr val="tx2">
                  <a:lumMod val="75000"/>
                </a:schemeClr>
              </a:solidFill>
            </a:endParaRPr>
          </a:p>
        </p:txBody>
      </p:sp>
      <p:sp>
        <p:nvSpPr>
          <p:cNvPr id="21" name="AutoShape 67">
            <a:extLst>
              <a:ext uri="{FF2B5EF4-FFF2-40B4-BE49-F238E27FC236}">
                <a16:creationId xmlns:a16="http://schemas.microsoft.com/office/drawing/2014/main" id="{4B1A0A83-6ED2-4C02-B368-F3C0695906AA}"/>
              </a:ext>
            </a:extLst>
          </p:cNvPr>
          <p:cNvSpPr>
            <a:spLocks noChangeArrowheads="1"/>
          </p:cNvSpPr>
          <p:nvPr/>
        </p:nvSpPr>
        <p:spPr bwMode="auto">
          <a:xfrm>
            <a:off x="6257399" y="5701435"/>
            <a:ext cx="5613228" cy="919401"/>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dirty="0">
                <a:solidFill>
                  <a:schemeClr val="tx2">
                    <a:lumMod val="75000"/>
                  </a:schemeClr>
                </a:solidFill>
                <a:latin typeface="Calibri" panose="020F0502020204030204" pitchFamily="34" charset="0"/>
              </a:rPr>
              <a:t>Finally, subtract the hundreds: 500 - 200 = 300</a:t>
            </a:r>
          </a:p>
        </p:txBody>
      </p:sp>
      <p:sp>
        <p:nvSpPr>
          <p:cNvPr id="22" name="AutoShape 67">
            <a:extLst>
              <a:ext uri="{FF2B5EF4-FFF2-40B4-BE49-F238E27FC236}">
                <a16:creationId xmlns:a16="http://schemas.microsoft.com/office/drawing/2014/main" id="{4B1A0A83-6ED2-4C02-B368-F3C0695906AA}"/>
              </a:ext>
            </a:extLst>
          </p:cNvPr>
          <p:cNvSpPr>
            <a:spLocks noChangeArrowheads="1"/>
          </p:cNvSpPr>
          <p:nvPr/>
        </p:nvSpPr>
        <p:spPr bwMode="auto">
          <a:xfrm>
            <a:off x="6257399" y="4073726"/>
            <a:ext cx="5613228" cy="578882"/>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800" dirty="0">
                <a:solidFill>
                  <a:schemeClr val="tx2">
                    <a:lumMod val="75000"/>
                  </a:schemeClr>
                </a:solidFill>
                <a:latin typeface="Calibri" panose="020F0502020204030204" pitchFamily="34" charset="0"/>
              </a:rPr>
              <a:t>13 – 8 = 5</a:t>
            </a:r>
          </a:p>
        </p:txBody>
      </p:sp>
      <p:sp>
        <p:nvSpPr>
          <p:cNvPr id="23" name="Oval Callout 22"/>
          <p:cNvSpPr/>
          <p:nvPr/>
        </p:nvSpPr>
        <p:spPr>
          <a:xfrm>
            <a:off x="-98322" y="5208993"/>
            <a:ext cx="1889389" cy="1522898"/>
          </a:xfrm>
          <a:prstGeom prst="wedgeEllipseCallout">
            <a:avLst>
              <a:gd name="adj1" fmla="val 61781"/>
              <a:gd name="adj2" fmla="val 1485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2">
                    <a:lumMod val="75000"/>
                  </a:schemeClr>
                </a:solidFill>
              </a:rPr>
              <a:t>Our answer is </a:t>
            </a:r>
            <a:r>
              <a:rPr lang="en-GB" sz="2800" dirty="0">
                <a:solidFill>
                  <a:srgbClr val="FF0000"/>
                </a:solidFill>
              </a:rPr>
              <a:t>335</a:t>
            </a:r>
          </a:p>
        </p:txBody>
      </p:sp>
      <p:cxnSp>
        <p:nvCxnSpPr>
          <p:cNvPr id="25" name="Straight Connector 24"/>
          <p:cNvCxnSpPr/>
          <p:nvPr/>
        </p:nvCxnSpPr>
        <p:spPr>
          <a:xfrm flipV="1">
            <a:off x="3341716" y="3009207"/>
            <a:ext cx="615142" cy="4322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021964" y="3009207"/>
            <a:ext cx="552509" cy="461665"/>
          </a:xfrm>
          <a:prstGeom prst="rect">
            <a:avLst/>
          </a:prstGeom>
          <a:noFill/>
        </p:spPr>
        <p:txBody>
          <a:bodyPr wrap="square" rtlCol="0">
            <a:spAutoFit/>
          </a:bodyPr>
          <a:lstStyle/>
          <a:p>
            <a:pPr algn="ctr"/>
            <a:r>
              <a:rPr lang="en-GB" sz="2400" b="1" dirty="0">
                <a:solidFill>
                  <a:schemeClr val="tx2">
                    <a:lumMod val="50000"/>
                  </a:schemeClr>
                </a:solidFill>
              </a:rPr>
              <a:t>6</a:t>
            </a:r>
          </a:p>
        </p:txBody>
      </p:sp>
      <p:sp>
        <p:nvSpPr>
          <p:cNvPr id="27" name="TextBox 26"/>
          <p:cNvSpPr txBox="1"/>
          <p:nvPr/>
        </p:nvSpPr>
        <p:spPr>
          <a:xfrm>
            <a:off x="4389120" y="3009207"/>
            <a:ext cx="565265" cy="461665"/>
          </a:xfrm>
          <a:prstGeom prst="rect">
            <a:avLst/>
          </a:prstGeom>
          <a:noFill/>
        </p:spPr>
        <p:txBody>
          <a:bodyPr wrap="square" rtlCol="0">
            <a:spAutoFit/>
          </a:bodyPr>
          <a:lstStyle/>
          <a:p>
            <a:pPr algn="r"/>
            <a:r>
              <a:rPr lang="en-GB" sz="2400" b="1" dirty="0">
                <a:solidFill>
                  <a:schemeClr val="tx2">
                    <a:lumMod val="50000"/>
                  </a:schemeClr>
                </a:solidFill>
              </a:rPr>
              <a:t>1</a:t>
            </a:r>
          </a:p>
        </p:txBody>
      </p:sp>
      <p:sp>
        <p:nvSpPr>
          <p:cNvPr id="28" name="AutoShape 67">
            <a:extLst>
              <a:ext uri="{FF2B5EF4-FFF2-40B4-BE49-F238E27FC236}">
                <a16:creationId xmlns:a16="http://schemas.microsoft.com/office/drawing/2014/main" id="{4B1A0A83-6ED2-4C02-B368-F3C0695906AA}"/>
              </a:ext>
            </a:extLst>
          </p:cNvPr>
          <p:cNvSpPr>
            <a:spLocks noChangeArrowheads="1"/>
          </p:cNvSpPr>
          <p:nvPr/>
        </p:nvSpPr>
        <p:spPr bwMode="auto">
          <a:xfrm>
            <a:off x="6257399" y="4844931"/>
            <a:ext cx="5613228" cy="510778"/>
          </a:xfrm>
          <a:prstGeom prst="roundRect">
            <a:avLst>
              <a:gd name="adj" fmla="val 16667"/>
            </a:avLst>
          </a:prstGeom>
          <a:solidFill>
            <a:srgbClr val="FDFEDA"/>
          </a:solidFill>
          <a:ln w="9525">
            <a:solidFill>
              <a:schemeClr val="tx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GB" altLang="en-US" sz="2400" dirty="0">
                <a:solidFill>
                  <a:schemeClr val="tx2">
                    <a:lumMod val="75000"/>
                  </a:schemeClr>
                </a:solidFill>
                <a:latin typeface="Calibri" panose="020F0502020204030204" pitchFamily="34" charset="0"/>
              </a:rPr>
              <a:t>Now subtract the tens: 60 – 30 = 30</a:t>
            </a:r>
          </a:p>
        </p:txBody>
      </p:sp>
      <p:pic>
        <p:nvPicPr>
          <p:cNvPr id="24" name="Picture 23">
            <a:extLst>
              <a:ext uri="{FF2B5EF4-FFF2-40B4-BE49-F238E27FC236}">
                <a16:creationId xmlns:a16="http://schemas.microsoft.com/office/drawing/2014/main" id="{461A9AF2-6D8E-5442-B572-350FB4A424F0}"/>
              </a:ext>
            </a:extLst>
          </p:cNvPr>
          <p:cNvPicPr>
            <a:picLocks noChangeAspect="1"/>
          </p:cNvPicPr>
          <p:nvPr/>
        </p:nvPicPr>
        <p:blipFill>
          <a:blip r:embed="rId4"/>
          <a:stretch>
            <a:fillRect/>
          </a:stretch>
        </p:blipFill>
        <p:spPr>
          <a:xfrm>
            <a:off x="10714950" y="249961"/>
            <a:ext cx="1234846" cy="826857"/>
          </a:xfrm>
          <a:prstGeom prst="rect">
            <a:avLst/>
          </a:prstGeom>
        </p:spPr>
      </p:pic>
    </p:spTree>
    <p:extLst>
      <p:ext uri="{BB962C8B-B14F-4D97-AF65-F5344CB8AC3E}">
        <p14:creationId xmlns:p14="http://schemas.microsoft.com/office/powerpoint/2010/main" val="76219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linds(horizont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linds(horizontal)">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linds(horizont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P spid="21" grpId="0" animBg="1"/>
      <p:bldP spid="22" grpId="0" animBg="1"/>
      <p:bldP spid="23" grpId="0" animBg="1"/>
      <p:bldP spid="26" grpId="0"/>
      <p:bldP spid="27" grpId="0"/>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1753384" y="347702"/>
            <a:ext cx="8619970" cy="1116565"/>
          </a:xfrm>
          <a:solidFill>
            <a:srgbClr val="FDFEDA"/>
          </a:solidFill>
          <a:ln>
            <a:solidFill>
              <a:schemeClr val="accent1"/>
            </a:solidFill>
          </a:ln>
        </p:spPr>
        <p:txBody>
          <a:bodyPr>
            <a:normAutofit/>
          </a:bodyPr>
          <a:lstStyle/>
          <a:p>
            <a:pPr algn="ctr"/>
            <a:r>
              <a:rPr lang="en-GB" altLang="en-US" sz="4000" b="1" dirty="0">
                <a:latin typeface="Calibri" panose="020F0502020204030204" pitchFamily="34" charset="0"/>
              </a:rPr>
              <a:t>End punctuation</a:t>
            </a:r>
            <a:endParaRPr lang="en-US" altLang="en-US" sz="4000" b="1" dirty="0"/>
          </a:p>
        </p:txBody>
      </p:sp>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4" name="Rectangle 3"/>
          <p:cNvSpPr/>
          <p:nvPr/>
        </p:nvSpPr>
        <p:spPr>
          <a:xfrm>
            <a:off x="5123543" y="5471886"/>
            <a:ext cx="246743" cy="26125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8" name="Picture 7">
            <a:extLst>
              <a:ext uri="{FF2B5EF4-FFF2-40B4-BE49-F238E27FC236}">
                <a16:creationId xmlns:a16="http://schemas.microsoft.com/office/drawing/2014/main" id="{97A69F3C-200A-49A9-BCDF-5FDD2F1D63D6}"/>
              </a:ext>
            </a:extLst>
          </p:cNvPr>
          <p:cNvPicPr>
            <a:picLocks noChangeAspect="1"/>
          </p:cNvPicPr>
          <p:nvPr/>
        </p:nvPicPr>
        <p:blipFill>
          <a:blip r:embed="rId5"/>
          <a:stretch>
            <a:fillRect/>
          </a:stretch>
        </p:blipFill>
        <p:spPr>
          <a:xfrm>
            <a:off x="2441933" y="1687616"/>
            <a:ext cx="7042518" cy="4936736"/>
          </a:xfrm>
          <a:prstGeom prst="rect">
            <a:avLst/>
          </a:prstGeom>
          <a:ln>
            <a:solidFill>
              <a:schemeClr val="accent1"/>
            </a:solidFill>
          </a:ln>
        </p:spPr>
      </p:pic>
    </p:spTree>
    <p:extLst>
      <p:ext uri="{BB962C8B-B14F-4D97-AF65-F5344CB8AC3E}">
        <p14:creationId xmlns:p14="http://schemas.microsoft.com/office/powerpoint/2010/main" val="25863897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E2E0F-F270-0F01-144C-20FEDF67CC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3A8AE6-69D6-6864-3197-252C072F47B3}"/>
              </a:ext>
            </a:extLst>
          </p:cNvPr>
          <p:cNvSpPr>
            <a:spLocks noGrp="1"/>
          </p:cNvSpPr>
          <p:nvPr>
            <p:ph type="title"/>
          </p:nvPr>
        </p:nvSpPr>
        <p:spPr/>
        <p:txBody>
          <a:bodyPr>
            <a:normAutofit fontScale="90000"/>
          </a:bodyPr>
          <a:lstStyle/>
          <a:p>
            <a:r>
              <a:rPr lang="en-GB" dirty="0"/>
              <a:t>Complete these calculations in your book using the written subtraction method.</a:t>
            </a:r>
            <a:endParaRPr lang="en-US" dirty="0"/>
          </a:p>
        </p:txBody>
      </p:sp>
      <p:sp>
        <p:nvSpPr>
          <p:cNvPr id="4" name="TextBox 3">
            <a:extLst>
              <a:ext uri="{FF2B5EF4-FFF2-40B4-BE49-F238E27FC236}">
                <a16:creationId xmlns:a16="http://schemas.microsoft.com/office/drawing/2014/main" id="{CD4C1DEB-0B3B-D37E-1D24-85CA1FBB1CD0}"/>
              </a:ext>
            </a:extLst>
          </p:cNvPr>
          <p:cNvSpPr txBox="1"/>
          <p:nvPr/>
        </p:nvSpPr>
        <p:spPr>
          <a:xfrm>
            <a:off x="602720" y="1614742"/>
            <a:ext cx="7216877" cy="46782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t>Independent – written subtraction</a:t>
            </a:r>
          </a:p>
          <a:p>
            <a:endParaRPr lang="en-GB" sz="3600" dirty="0"/>
          </a:p>
          <a:p>
            <a:pPr marL="514350" indent="-514350">
              <a:buAutoNum type="arabicPeriod"/>
            </a:pPr>
            <a:r>
              <a:rPr lang="en-GB" sz="3600" dirty="0"/>
              <a:t>536 - 287 =</a:t>
            </a:r>
          </a:p>
          <a:p>
            <a:pPr marL="514350" indent="-514350">
              <a:buAutoNum type="arabicPeriod"/>
            </a:pPr>
            <a:r>
              <a:rPr lang="en-GB" sz="3600" dirty="0"/>
              <a:t>855 - 376 =</a:t>
            </a:r>
          </a:p>
          <a:p>
            <a:pPr marL="514350" indent="-514350">
              <a:buAutoNum type="arabicPeriod"/>
            </a:pPr>
            <a:r>
              <a:rPr lang="en-GB" sz="3600" dirty="0"/>
              <a:t>478 - 284 =</a:t>
            </a:r>
          </a:p>
          <a:p>
            <a:pPr marL="514350" indent="-514350">
              <a:buAutoNum type="arabicPeriod"/>
            </a:pPr>
            <a:r>
              <a:rPr lang="en-GB" sz="3600" dirty="0"/>
              <a:t>945 - 569 =</a:t>
            </a:r>
          </a:p>
          <a:p>
            <a:endParaRPr lang="en-GB" sz="3200" dirty="0"/>
          </a:p>
          <a:p>
            <a:pPr marL="514350" indent="-514350">
              <a:buAutoNum type="arabicPeriod"/>
            </a:pPr>
            <a:endParaRPr lang="en-GB" sz="3200" dirty="0"/>
          </a:p>
          <a:p>
            <a:pPr marL="342900" indent="-342900">
              <a:buAutoNum type="arabicPeriod"/>
            </a:pPr>
            <a:endParaRPr lang="en-GB" dirty="0"/>
          </a:p>
        </p:txBody>
      </p:sp>
      <p:sp>
        <p:nvSpPr>
          <p:cNvPr id="5" name="TextBox 4">
            <a:extLst>
              <a:ext uri="{FF2B5EF4-FFF2-40B4-BE49-F238E27FC236}">
                <a16:creationId xmlns:a16="http://schemas.microsoft.com/office/drawing/2014/main" id="{FFC2B65B-8C3A-F573-C5E4-B2A3535AAEC0}"/>
              </a:ext>
            </a:extLst>
          </p:cNvPr>
          <p:cNvSpPr txBox="1"/>
          <p:nvPr/>
        </p:nvSpPr>
        <p:spPr>
          <a:xfrm>
            <a:off x="6320349" y="3214783"/>
            <a:ext cx="5742037"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dirty="0">
                <a:solidFill>
                  <a:srgbClr val="FF0000"/>
                </a:solidFill>
              </a:rPr>
              <a:t>Challenge</a:t>
            </a:r>
          </a:p>
          <a:p>
            <a:r>
              <a:rPr lang="en-GB" sz="2800" b="1" dirty="0">
                <a:solidFill>
                  <a:srgbClr val="FF0000"/>
                </a:solidFill>
              </a:rPr>
              <a:t>I collected 246 </a:t>
            </a:r>
            <a:r>
              <a:rPr lang="en-GB" sz="2800" b="1" dirty="0" err="1">
                <a:solidFill>
                  <a:srgbClr val="FF0000"/>
                </a:solidFill>
              </a:rPr>
              <a:t>Pokemon</a:t>
            </a:r>
            <a:r>
              <a:rPr lang="en-GB" sz="2800" b="1" dirty="0">
                <a:solidFill>
                  <a:srgbClr val="FF0000"/>
                </a:solidFill>
              </a:rPr>
              <a:t> cards. I gave my friend 69 cards. How many cards do I have left?</a:t>
            </a:r>
          </a:p>
          <a:p>
            <a:endParaRPr lang="en-GB" sz="2800" dirty="0">
              <a:solidFill>
                <a:srgbClr val="FF0000"/>
              </a:solidFill>
            </a:endParaRPr>
          </a:p>
        </p:txBody>
      </p:sp>
    </p:spTree>
    <p:extLst>
      <p:ext uri="{BB962C8B-B14F-4D97-AF65-F5344CB8AC3E}">
        <p14:creationId xmlns:p14="http://schemas.microsoft.com/office/powerpoint/2010/main" val="6052254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4B4AD9F-5E0C-4F7D-8F3C-F288D1383CDB}"/>
              </a:ext>
            </a:extLst>
          </p:cNvPr>
          <p:cNvSpPr>
            <a:spLocks noGrp="1" noChangeArrowheads="1"/>
          </p:cNvSpPr>
          <p:nvPr>
            <p:ph type="title"/>
          </p:nvPr>
        </p:nvSpPr>
        <p:spPr>
          <a:xfrm>
            <a:off x="2965320" y="186210"/>
            <a:ext cx="6264275" cy="1143000"/>
          </a:xfrm>
        </p:spPr>
        <p:txBody>
          <a:bodyPr/>
          <a:lstStyle/>
          <a:p>
            <a:r>
              <a:rPr lang="en-GB" altLang="en-US" sz="3600" b="1" dirty="0">
                <a:solidFill>
                  <a:srgbClr val="002060"/>
                </a:solidFill>
                <a:latin typeface="Calibri"/>
                <a:ea typeface="Calibri"/>
                <a:cs typeface="Calibri"/>
              </a:rPr>
              <a:t>    Reasoning – Talk partners </a:t>
            </a:r>
            <a:endParaRPr lang="en-GB" altLang="en-US" sz="3600" b="1" dirty="0">
              <a:solidFill>
                <a:srgbClr val="002060"/>
              </a:solidFill>
              <a:latin typeface="Calibri" panose="020F0502020204030204" pitchFamily="34" charset="0"/>
            </a:endParaRPr>
          </a:p>
        </p:txBody>
      </p:sp>
      <p:sp>
        <p:nvSpPr>
          <p:cNvPr id="29699" name="Rectangle 3">
            <a:extLst>
              <a:ext uri="{FF2B5EF4-FFF2-40B4-BE49-F238E27FC236}">
                <a16:creationId xmlns:a16="http://schemas.microsoft.com/office/drawing/2014/main" id="{85E71556-2AC8-4A68-89E8-311A79E77D89}"/>
              </a:ext>
            </a:extLst>
          </p:cNvPr>
          <p:cNvSpPr>
            <a:spLocks noGrp="1" noChangeArrowheads="1"/>
          </p:cNvSpPr>
          <p:nvPr>
            <p:ph type="body" idx="1"/>
          </p:nvPr>
        </p:nvSpPr>
        <p:spPr>
          <a:xfrm>
            <a:off x="1931938" y="1334456"/>
            <a:ext cx="7920037" cy="4781550"/>
          </a:xfrm>
          <a:solidFill>
            <a:srgbClr val="FDFEDA"/>
          </a:solidFill>
          <a:ln>
            <a:solidFill>
              <a:schemeClr val="accent1"/>
            </a:solidFill>
          </a:ln>
        </p:spPr>
        <p:txBody>
          <a:bodyPr vert="horz" lIns="91440" tIns="45720" rIns="91440" bIns="45720" rtlCol="0" anchor="t">
            <a:normAutofit/>
          </a:bodyPr>
          <a:lstStyle/>
          <a:p>
            <a:pPr algn="ctr" eaLnBrk="1" hangingPunct="1">
              <a:spcBef>
                <a:spcPct val="0"/>
              </a:spcBef>
              <a:buFontTx/>
              <a:buNone/>
            </a:pPr>
            <a:endParaRPr lang="en-GB" altLang="en-US" dirty="0">
              <a:solidFill>
                <a:srgbClr val="002060"/>
              </a:solidFill>
              <a:latin typeface="Calibri" panose="020F0502020204030204" pitchFamily="34" charset="0"/>
            </a:endParaRPr>
          </a:p>
          <a:p>
            <a:pPr algn="ctr" eaLnBrk="1" hangingPunct="1">
              <a:spcBef>
                <a:spcPct val="0"/>
              </a:spcBef>
              <a:buFontTx/>
              <a:buNone/>
            </a:pPr>
            <a:r>
              <a:rPr lang="en-GB" altLang="en-US" sz="3200" dirty="0">
                <a:solidFill>
                  <a:srgbClr val="002060"/>
                </a:solidFill>
                <a:latin typeface="Calibri" panose="020F0502020204030204" pitchFamily="34" charset="0"/>
              </a:rPr>
              <a:t>Jody says she would use a mental method to solve 202 – 198 but Tom says he would use a written method. </a:t>
            </a:r>
          </a:p>
          <a:p>
            <a:pPr algn="ctr">
              <a:spcBef>
                <a:spcPct val="0"/>
              </a:spcBef>
              <a:buNone/>
            </a:pPr>
            <a:r>
              <a:rPr lang="en-GB" altLang="en-US" sz="3200" dirty="0">
                <a:solidFill>
                  <a:srgbClr val="002060"/>
                </a:solidFill>
                <a:latin typeface="Calibri"/>
                <a:ea typeface="Calibri"/>
                <a:cs typeface="Calibri"/>
              </a:rPr>
              <a:t>Who do you think is right? </a:t>
            </a:r>
          </a:p>
          <a:p>
            <a:pPr algn="ctr">
              <a:spcBef>
                <a:spcPct val="0"/>
              </a:spcBef>
              <a:buFontTx/>
              <a:buNone/>
            </a:pPr>
            <a:r>
              <a:rPr lang="en-GB" altLang="en-US" sz="3200" dirty="0">
                <a:solidFill>
                  <a:srgbClr val="002060"/>
                </a:solidFill>
                <a:latin typeface="Calibri"/>
                <a:ea typeface="Calibri"/>
                <a:cs typeface="Calibri"/>
              </a:rPr>
              <a:t>Explain your answer.</a:t>
            </a:r>
            <a:endParaRPr lang="en-GB">
              <a:latin typeface="Calibri"/>
              <a:ea typeface="Calibri"/>
              <a:cs typeface="Calibri"/>
            </a:endParaRPr>
          </a:p>
          <a:p>
            <a:pPr algn="ctr" eaLnBrk="1" hangingPunct="1">
              <a:spcBef>
                <a:spcPct val="0"/>
              </a:spcBef>
              <a:buFontTx/>
              <a:buNone/>
            </a:pPr>
            <a:endParaRPr lang="en-GB" altLang="en-US" dirty="0">
              <a:solidFill>
                <a:srgbClr val="002060"/>
              </a:solidFill>
              <a:latin typeface="Calibri" panose="020F0502020204030204" pitchFamily="34" charset="0"/>
            </a:endParaRPr>
          </a:p>
        </p:txBody>
      </p:sp>
      <p:pic>
        <p:nvPicPr>
          <p:cNvPr id="29700" name="Picture 1">
            <a:extLst>
              <a:ext uri="{FF2B5EF4-FFF2-40B4-BE49-F238E27FC236}">
                <a16:creationId xmlns:a16="http://schemas.microsoft.com/office/drawing/2014/main" id="{C25A450A-336A-4072-B0BB-BBB814679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62" y="188913"/>
            <a:ext cx="120015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9" descr="Image result for Discuss Clip Art">
            <a:extLst>
              <a:ext uri="{FF2B5EF4-FFF2-40B4-BE49-F238E27FC236}">
                <a16:creationId xmlns:a16="http://schemas.microsoft.com/office/drawing/2014/main" id="{F79887EF-2BBD-4AA3-BF7B-1FD91C5EA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32" b="12714"/>
          <a:stretch>
            <a:fillRect/>
          </a:stretch>
        </p:blipFill>
        <p:spPr bwMode="auto">
          <a:xfrm>
            <a:off x="5270935" y="4178868"/>
            <a:ext cx="1650130" cy="15630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5AA996C-E60F-004A-B2F5-4BB96A400DEF}"/>
              </a:ext>
            </a:extLst>
          </p:cNvPr>
          <p:cNvPicPr>
            <a:picLocks noChangeAspect="1"/>
          </p:cNvPicPr>
          <p:nvPr/>
        </p:nvPicPr>
        <p:blipFill>
          <a:blip r:embed="rId5"/>
          <a:stretch>
            <a:fillRect/>
          </a:stretch>
        </p:blipFill>
        <p:spPr>
          <a:xfrm>
            <a:off x="10714950" y="249961"/>
            <a:ext cx="1234846" cy="826857"/>
          </a:xfrm>
          <a:prstGeom prst="rect">
            <a:avLst/>
          </a:prstGeom>
        </p:spPr>
      </p:pic>
    </p:spTree>
    <p:extLst>
      <p:ext uri="{BB962C8B-B14F-4D97-AF65-F5344CB8AC3E}">
        <p14:creationId xmlns:p14="http://schemas.microsoft.com/office/powerpoint/2010/main" val="23230643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AE489-8C17-F872-D285-CAD3E445A63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228A30B1-93E3-6EB9-198A-A88EB849F4C7}"/>
              </a:ext>
            </a:extLst>
          </p:cNvPr>
          <p:cNvSpPr>
            <a:spLocks noGrp="1"/>
          </p:cNvSpPr>
          <p:nvPr>
            <p:ph type="subTitle" idx="1"/>
          </p:nvPr>
        </p:nvSpPr>
        <p:spPr>
          <a:xfrm>
            <a:off x="129915" y="21833"/>
            <a:ext cx="11637364" cy="4295333"/>
          </a:xfrm>
        </p:spPr>
        <p:txBody>
          <a:bodyPr vert="horz" lIns="91440" tIns="45720" rIns="91440" bIns="45720" rtlCol="0" anchor="t">
            <a:normAutofit/>
          </a:bodyPr>
          <a:lstStyle/>
          <a:p>
            <a:pPr algn="l"/>
            <a:r>
              <a:rPr lang="en-GB" sz="3200" u="sng" dirty="0">
                <a:latin typeface="Comic Sans MS"/>
                <a:ea typeface="Calibri"/>
                <a:cs typeface="Calibri"/>
              </a:rPr>
              <a:t>Tuesday 25th February</a:t>
            </a:r>
          </a:p>
          <a:p>
            <a:pPr algn="l"/>
            <a:r>
              <a:rPr lang="en-GB" sz="3200" u="sng" dirty="0">
                <a:latin typeface="Comic Sans MS"/>
                <a:ea typeface="Calibri"/>
                <a:cs typeface="Calibri"/>
              </a:rPr>
              <a:t>Spelling</a:t>
            </a:r>
          </a:p>
          <a:p>
            <a:pPr algn="l"/>
            <a:endParaRPr lang="en-GB" sz="3200" u="sng">
              <a:latin typeface="Comic Sans MS"/>
              <a:ea typeface="Calibri"/>
              <a:cs typeface="Calibri"/>
            </a:endParaRPr>
          </a:p>
          <a:p>
            <a:pPr algn="l"/>
            <a:endParaRPr lang="en-GB" sz="3200" u="sng">
              <a:latin typeface="Comic Sans MS"/>
              <a:ea typeface="Calibri"/>
              <a:cs typeface="Calibri"/>
            </a:endParaRPr>
          </a:p>
          <a:p>
            <a:endParaRPr lang="en-GB">
              <a:ea typeface="Calibri"/>
              <a:cs typeface="Calibri"/>
            </a:endParaRPr>
          </a:p>
        </p:txBody>
      </p:sp>
    </p:spTree>
    <p:extLst>
      <p:ext uri="{BB962C8B-B14F-4D97-AF65-F5344CB8AC3E}">
        <p14:creationId xmlns:p14="http://schemas.microsoft.com/office/powerpoint/2010/main" val="16353895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5A22B5E5-DA7F-40E5-AD85-DC5DC166155D}"/>
              </a:ext>
            </a:extLst>
          </p:cNvPr>
          <p:cNvSpPr/>
          <p:nvPr/>
        </p:nvSpPr>
        <p:spPr>
          <a:xfrm>
            <a:off x="7446964" y="5527676"/>
            <a:ext cx="2168525" cy="50482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rPr>
              <a:t>bawl</a:t>
            </a:r>
          </a:p>
        </p:txBody>
      </p:sp>
      <p:sp>
        <p:nvSpPr>
          <p:cNvPr id="11" name="Rounded Rectangle 10">
            <a:extLst>
              <a:ext uri="{FF2B5EF4-FFF2-40B4-BE49-F238E27FC236}">
                <a16:creationId xmlns:a16="http://schemas.microsoft.com/office/drawing/2014/main" id="{FC014722-EA9E-40D2-94C3-E78818F61CC6}"/>
              </a:ext>
            </a:extLst>
          </p:cNvPr>
          <p:cNvSpPr/>
          <p:nvPr/>
        </p:nvSpPr>
        <p:spPr>
          <a:xfrm>
            <a:off x="4073526" y="5527676"/>
            <a:ext cx="2168525" cy="504825"/>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rPr>
              <a:t>ball</a:t>
            </a:r>
          </a:p>
        </p:txBody>
      </p:sp>
      <p:sp>
        <p:nvSpPr>
          <p:cNvPr id="17" name="Oval 16">
            <a:extLst>
              <a:ext uri="{FF2B5EF4-FFF2-40B4-BE49-F238E27FC236}">
                <a16:creationId xmlns:a16="http://schemas.microsoft.com/office/drawing/2014/main" id="{1BC25F52-34C1-4B7D-A17F-4E9334E1EAFE}"/>
              </a:ext>
            </a:extLst>
          </p:cNvPr>
          <p:cNvSpPr/>
          <p:nvPr/>
        </p:nvSpPr>
        <p:spPr>
          <a:xfrm>
            <a:off x="7446964" y="3233738"/>
            <a:ext cx="2168525" cy="217011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725" name="TextBox 3">
            <a:extLst>
              <a:ext uri="{FF2B5EF4-FFF2-40B4-BE49-F238E27FC236}">
                <a16:creationId xmlns:a16="http://schemas.microsoft.com/office/drawing/2014/main" id="{0CFF29C8-6FA6-9AD7-7D32-973B1C69E304}"/>
              </a:ext>
            </a:extLst>
          </p:cNvPr>
          <p:cNvSpPr txBox="1">
            <a:spLocks noChangeArrowheads="1"/>
          </p:cNvSpPr>
          <p:nvPr/>
        </p:nvSpPr>
        <p:spPr bwMode="auto">
          <a:xfrm>
            <a:off x="2279650" y="714376"/>
            <a:ext cx="7632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buFont typeface="Arial" panose="020B0604020202020204" pitchFamily="34" charset="0"/>
              <a:buNone/>
            </a:pPr>
            <a:r>
              <a:rPr lang="en-GB" altLang="en-US" sz="2200">
                <a:latin typeface="Twinkl SemiBold" pitchFamily="2" charset="0"/>
              </a:rPr>
              <a:t>This week, we are going to look at pairs of homophone words. Can anyone remember what a homophone is?</a:t>
            </a:r>
          </a:p>
        </p:txBody>
      </p:sp>
      <p:sp>
        <p:nvSpPr>
          <p:cNvPr id="2" name="Rectangle 1">
            <a:extLst>
              <a:ext uri="{FF2B5EF4-FFF2-40B4-BE49-F238E27FC236}">
                <a16:creationId xmlns:a16="http://schemas.microsoft.com/office/drawing/2014/main" id="{12379C4D-A781-471C-ADBB-3EB905CD63CF}"/>
              </a:ext>
            </a:extLst>
          </p:cNvPr>
          <p:cNvSpPr/>
          <p:nvPr/>
        </p:nvSpPr>
        <p:spPr>
          <a:xfrm>
            <a:off x="2279650" y="1587501"/>
            <a:ext cx="7632700" cy="147161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12000" rIns="144000" anchor="ctr"/>
          <a:lstStyle/>
          <a:p>
            <a:pPr>
              <a:defRPr/>
            </a:pPr>
            <a:r>
              <a:rPr lang="en-GB" dirty="0">
                <a:solidFill>
                  <a:srgbClr val="000000"/>
                </a:solidFill>
              </a:rPr>
              <a:t>Homophones are words that sound the same, but have different spellings and meanings. Can you spot the homophones illustrated in these two pictures?</a:t>
            </a:r>
          </a:p>
        </p:txBody>
      </p:sp>
      <p:sp>
        <p:nvSpPr>
          <p:cNvPr id="8" name="Oval 7">
            <a:extLst>
              <a:ext uri="{FF2B5EF4-FFF2-40B4-BE49-F238E27FC236}">
                <a16:creationId xmlns:a16="http://schemas.microsoft.com/office/drawing/2014/main" id="{47FC8122-83E6-4100-BD06-125E9957C399}"/>
              </a:ext>
            </a:extLst>
          </p:cNvPr>
          <p:cNvSpPr/>
          <p:nvPr/>
        </p:nvSpPr>
        <p:spPr>
          <a:xfrm>
            <a:off x="4073526" y="3233738"/>
            <a:ext cx="2168525" cy="217011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0728" name="Picture 2">
            <a:extLst>
              <a:ext uri="{FF2B5EF4-FFF2-40B4-BE49-F238E27FC236}">
                <a16:creationId xmlns:a16="http://schemas.microsoft.com/office/drawing/2014/main" id="{1F1FB370-FDD8-EFDF-EE59-11C32C80DD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2913" y="3395663"/>
            <a:ext cx="1827212"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137CBDFD-28E0-4310-9F0D-6237B8FA3A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05" r="8354" b="26819"/>
          <a:stretch/>
        </p:blipFill>
        <p:spPr>
          <a:xfrm>
            <a:off x="7445932" y="3273039"/>
            <a:ext cx="2169622" cy="2130235"/>
          </a:xfrm>
          <a:custGeom>
            <a:avLst/>
            <a:gdLst>
              <a:gd name="connsiteX0" fmla="*/ 798717 w 2169622"/>
              <a:gd name="connsiteY0" fmla="*/ 0 h 2130235"/>
              <a:gd name="connsiteX1" fmla="*/ 1370906 w 2169622"/>
              <a:gd name="connsiteY1" fmla="*/ 0 h 2130235"/>
              <a:gd name="connsiteX2" fmla="*/ 1407401 w 2169622"/>
              <a:gd name="connsiteY2" fmla="*/ 9384 h 2130235"/>
              <a:gd name="connsiteX3" fmla="*/ 2169622 w 2169622"/>
              <a:gd name="connsiteY3" fmla="*/ 1045424 h 2130235"/>
              <a:gd name="connsiteX4" fmla="*/ 1084811 w 2169622"/>
              <a:gd name="connsiteY4" fmla="*/ 2130235 h 2130235"/>
              <a:gd name="connsiteX5" fmla="*/ 0 w 2169622"/>
              <a:gd name="connsiteY5" fmla="*/ 1045424 h 2130235"/>
              <a:gd name="connsiteX6" fmla="*/ 762222 w 2169622"/>
              <a:gd name="connsiteY6" fmla="*/ 9384 h 21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9622" h="2130235">
                <a:moveTo>
                  <a:pt x="798717" y="0"/>
                </a:moveTo>
                <a:lnTo>
                  <a:pt x="1370906" y="0"/>
                </a:lnTo>
                <a:lnTo>
                  <a:pt x="1407401" y="9384"/>
                </a:lnTo>
                <a:cubicBezTo>
                  <a:pt x="1848994" y="146733"/>
                  <a:pt x="2169622" y="558635"/>
                  <a:pt x="2169622" y="1045424"/>
                </a:cubicBezTo>
                <a:cubicBezTo>
                  <a:pt x="2169622" y="1644549"/>
                  <a:pt x="1683936" y="2130235"/>
                  <a:pt x="1084811" y="2130235"/>
                </a:cubicBezTo>
                <a:cubicBezTo>
                  <a:pt x="485686" y="2130235"/>
                  <a:pt x="0" y="1644549"/>
                  <a:pt x="0" y="1045424"/>
                </a:cubicBezTo>
                <a:cubicBezTo>
                  <a:pt x="0" y="558635"/>
                  <a:pt x="320629" y="146733"/>
                  <a:pt x="762222" y="9384"/>
                </a:cubicBezTo>
                <a:close/>
              </a:path>
            </a:pathLst>
          </a:custGeom>
        </p:spPr>
      </p:pic>
      <p:pic>
        <p:nvPicPr>
          <p:cNvPr id="30730" name="Picture 2">
            <a:extLst>
              <a:ext uri="{FF2B5EF4-FFF2-40B4-BE49-F238E27FC236}">
                <a16:creationId xmlns:a16="http://schemas.microsoft.com/office/drawing/2014/main" id="{F95BDE61-BA90-0382-26AA-55A155486F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4401" y="1670051"/>
            <a:ext cx="1592263"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fade">
                                      <p:cBhvr>
                                        <p:cTn id="12" dur="500"/>
                                        <p:tgtEl>
                                          <p:spTgt spid="307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nodeType="afterGroup">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animBg="1"/>
      <p:bldP spid="17" grpId="0" animBg="1"/>
      <p:bldP spid="2"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235F5FA-35BB-45ED-A799-5FE1A6901471}"/>
              </a:ext>
            </a:extLst>
          </p:cNvPr>
          <p:cNvPicPr>
            <a:picLocks noChangeAspect="1"/>
          </p:cNvPicPr>
          <p:nvPr/>
        </p:nvPicPr>
        <p:blipFill>
          <a:blip r:embed="rId2">
            <a:extLst>
              <a:ext uri="{28A0092B-C50C-407E-A947-70E740481C1C}">
                <a14:useLocalDpi xmlns:a14="http://schemas.microsoft.com/office/drawing/2010/main" val="0"/>
              </a:ext>
            </a:extLst>
          </a:blip>
          <a:srcRect l="15197" r="14196"/>
          <a:stretch>
            <a:fillRect/>
          </a:stretch>
        </p:blipFill>
        <p:spPr bwMode="auto">
          <a:xfrm>
            <a:off x="6571847" y="3491345"/>
            <a:ext cx="2526204" cy="2528049"/>
          </a:xfrm>
          <a:custGeom>
            <a:avLst/>
            <a:gdLst>
              <a:gd name="connsiteX0" fmla="*/ 1084263 w 2168526"/>
              <a:gd name="connsiteY0" fmla="*/ 0 h 2170111"/>
              <a:gd name="connsiteX1" fmla="*/ 2168526 w 2168526"/>
              <a:gd name="connsiteY1" fmla="*/ 1085056 h 2170111"/>
              <a:gd name="connsiteX2" fmla="*/ 1195123 w 2168526"/>
              <a:gd name="connsiteY2" fmla="*/ 2164510 h 2170111"/>
              <a:gd name="connsiteX3" fmla="*/ 1084283 w 2168526"/>
              <a:gd name="connsiteY3" fmla="*/ 2170111 h 2170111"/>
              <a:gd name="connsiteX4" fmla="*/ 1084243 w 2168526"/>
              <a:gd name="connsiteY4" fmla="*/ 2170111 h 2170111"/>
              <a:gd name="connsiteX5" fmla="*/ 973404 w 2168526"/>
              <a:gd name="connsiteY5" fmla="*/ 2164510 h 2170111"/>
              <a:gd name="connsiteX6" fmla="*/ 0 w 2168526"/>
              <a:gd name="connsiteY6" fmla="*/ 1085056 h 2170111"/>
              <a:gd name="connsiteX7" fmla="*/ 1084263 w 2168526"/>
              <a:gd name="connsiteY7" fmla="*/ 0 h 217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68526" h="2170111">
                <a:moveTo>
                  <a:pt x="1084263" y="0"/>
                </a:moveTo>
                <a:cubicBezTo>
                  <a:pt x="1683085" y="0"/>
                  <a:pt x="2168526" y="485796"/>
                  <a:pt x="2168526" y="1085056"/>
                </a:cubicBezTo>
                <a:cubicBezTo>
                  <a:pt x="2168526" y="1646862"/>
                  <a:pt x="1741869" y="2108945"/>
                  <a:pt x="1195123" y="2164510"/>
                </a:cubicBezTo>
                <a:lnTo>
                  <a:pt x="1084283" y="2170111"/>
                </a:lnTo>
                <a:lnTo>
                  <a:pt x="1084243" y="2170111"/>
                </a:lnTo>
                <a:lnTo>
                  <a:pt x="973404" y="2164510"/>
                </a:lnTo>
                <a:cubicBezTo>
                  <a:pt x="426657" y="2108945"/>
                  <a:pt x="0" y="1646862"/>
                  <a:pt x="0" y="1085056"/>
                </a:cubicBezTo>
                <a:cubicBezTo>
                  <a:pt x="0" y="485796"/>
                  <a:pt x="485441" y="0"/>
                  <a:pt x="1084263" y="0"/>
                </a:cubicBezTo>
                <a:close/>
              </a:path>
            </a:pathLst>
          </a:custGeom>
          <a:noFill/>
          <a:ln w="76200">
            <a:solidFill>
              <a:schemeClr val="accent6">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1747" name="TextBox 3">
            <a:extLst>
              <a:ext uri="{FF2B5EF4-FFF2-40B4-BE49-F238E27FC236}">
                <a16:creationId xmlns:a16="http://schemas.microsoft.com/office/drawing/2014/main" id="{28B19C30-AD48-7363-AE81-899AEE9A008E}"/>
              </a:ext>
            </a:extLst>
          </p:cNvPr>
          <p:cNvSpPr txBox="1">
            <a:spLocks noChangeArrowheads="1"/>
          </p:cNvSpPr>
          <p:nvPr/>
        </p:nvSpPr>
        <p:spPr bwMode="auto">
          <a:xfrm>
            <a:off x="2279650" y="714376"/>
            <a:ext cx="7632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buFont typeface="Arial" panose="020B0604020202020204" pitchFamily="34" charset="0"/>
              <a:buNone/>
            </a:pPr>
            <a:r>
              <a:rPr lang="en-GB" altLang="en-US" sz="2200">
                <a:latin typeface="Twinkl SemiBold" pitchFamily="2" charset="0"/>
              </a:rPr>
              <a:t>To work out your new spelling words, which are all pairs of homophones, I am going to give you some cryptic clues.</a:t>
            </a:r>
          </a:p>
        </p:txBody>
      </p:sp>
      <p:sp>
        <p:nvSpPr>
          <p:cNvPr id="5" name="Pentagon 4">
            <a:extLst>
              <a:ext uri="{FF2B5EF4-FFF2-40B4-BE49-F238E27FC236}">
                <a16:creationId xmlns:a16="http://schemas.microsoft.com/office/drawing/2014/main" id="{370D0AA8-5ED6-4689-BACC-FB623B6C0EC7}"/>
              </a:ext>
            </a:extLst>
          </p:cNvPr>
          <p:cNvSpPr/>
          <p:nvPr/>
        </p:nvSpPr>
        <p:spPr>
          <a:xfrm>
            <a:off x="1965325" y="1587500"/>
            <a:ext cx="6999288" cy="465138"/>
          </a:xfrm>
          <a:prstGeom prst="homePlat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a:defRPr/>
            </a:pPr>
            <a:r>
              <a:rPr lang="en-GB" dirty="0">
                <a:solidFill>
                  <a:srgbClr val="000000"/>
                </a:solidFill>
              </a:rPr>
              <a:t>You will need to work with a partner to figure both words out!</a:t>
            </a:r>
          </a:p>
        </p:txBody>
      </p:sp>
      <p:sp>
        <p:nvSpPr>
          <p:cNvPr id="31749" name="Rectangle 5">
            <a:extLst>
              <a:ext uri="{FF2B5EF4-FFF2-40B4-BE49-F238E27FC236}">
                <a16:creationId xmlns:a16="http://schemas.microsoft.com/office/drawing/2014/main" id="{5B96965D-2BF5-8E45-9312-BB17E00F6EAC}"/>
              </a:ext>
            </a:extLst>
          </p:cNvPr>
          <p:cNvSpPr>
            <a:spLocks noChangeArrowheads="1"/>
          </p:cNvSpPr>
          <p:nvPr/>
        </p:nvSpPr>
        <p:spPr bwMode="auto">
          <a:xfrm>
            <a:off x="4135439" y="2722564"/>
            <a:ext cx="3889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b="1">
                <a:solidFill>
                  <a:srgbClr val="7030A0"/>
                </a:solidFill>
              </a:rPr>
              <a:t>A small fee to enter the theme park</a:t>
            </a:r>
            <a:endParaRPr lang="en-GB" altLang="en-US" b="1">
              <a:solidFill>
                <a:srgbClr val="FF0000"/>
              </a:solidFill>
            </a:endParaRPr>
          </a:p>
        </p:txBody>
      </p:sp>
      <p:sp>
        <p:nvSpPr>
          <p:cNvPr id="31750" name="Rectangle 13">
            <a:extLst>
              <a:ext uri="{FF2B5EF4-FFF2-40B4-BE49-F238E27FC236}">
                <a16:creationId xmlns:a16="http://schemas.microsoft.com/office/drawing/2014/main" id="{569DBA93-749E-F031-1AC4-4B6DD78E6883}"/>
              </a:ext>
            </a:extLst>
          </p:cNvPr>
          <p:cNvSpPr>
            <a:spLocks noChangeArrowheads="1"/>
          </p:cNvSpPr>
          <p:nvPr/>
        </p:nvSpPr>
        <p:spPr bwMode="auto">
          <a:xfrm>
            <a:off x="2244726" y="2203450"/>
            <a:ext cx="4017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a:solidFill>
                  <a:schemeClr val="tx1"/>
                </a:solidFill>
              </a:rPr>
              <a:t>For example a cryptic clue might be…</a:t>
            </a:r>
          </a:p>
        </p:txBody>
      </p:sp>
      <p:grpSp>
        <p:nvGrpSpPr>
          <p:cNvPr id="2" name="Group 1">
            <a:extLst>
              <a:ext uri="{FF2B5EF4-FFF2-40B4-BE49-F238E27FC236}">
                <a16:creationId xmlns:a16="http://schemas.microsoft.com/office/drawing/2014/main" id="{FBB97076-8C47-7A41-2FD4-6011BEDC0EF1}"/>
              </a:ext>
            </a:extLst>
          </p:cNvPr>
          <p:cNvGrpSpPr>
            <a:grpSpLocks/>
          </p:cNvGrpSpPr>
          <p:nvPr/>
        </p:nvGrpSpPr>
        <p:grpSpPr bwMode="auto">
          <a:xfrm>
            <a:off x="2990850" y="3429001"/>
            <a:ext cx="2624138" cy="2627313"/>
            <a:chOff x="1466590" y="3429000"/>
            <a:chExt cx="2624801" cy="2626722"/>
          </a:xfrm>
        </p:grpSpPr>
        <p:sp>
          <p:nvSpPr>
            <p:cNvPr id="14" name="Oval 13">
              <a:extLst>
                <a:ext uri="{FF2B5EF4-FFF2-40B4-BE49-F238E27FC236}">
                  <a16:creationId xmlns:a16="http://schemas.microsoft.com/office/drawing/2014/main" id="{3A940E7A-B886-47F9-849D-ADF3CFC15572}"/>
                </a:ext>
              </a:extLst>
            </p:cNvPr>
            <p:cNvSpPr/>
            <p:nvPr/>
          </p:nvSpPr>
          <p:spPr>
            <a:xfrm>
              <a:off x="1466590" y="3429000"/>
              <a:ext cx="2624801" cy="2626722"/>
            </a:xfrm>
            <a:prstGeom prst="ellipse">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1755" name="Picture 6">
              <a:extLst>
                <a:ext uri="{FF2B5EF4-FFF2-40B4-BE49-F238E27FC236}">
                  <a16:creationId xmlns:a16="http://schemas.microsoft.com/office/drawing/2014/main" id="{367AD388-A89D-E529-A18E-7B38467629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2622" y="3615479"/>
              <a:ext cx="2079088" cy="208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ounded Rectangle 15">
            <a:extLst>
              <a:ext uri="{FF2B5EF4-FFF2-40B4-BE49-F238E27FC236}">
                <a16:creationId xmlns:a16="http://schemas.microsoft.com/office/drawing/2014/main" id="{2EC1F26D-A119-4DB4-8960-5CD791D74EC2}"/>
              </a:ext>
            </a:extLst>
          </p:cNvPr>
          <p:cNvSpPr/>
          <p:nvPr/>
        </p:nvSpPr>
        <p:spPr>
          <a:xfrm>
            <a:off x="2836864" y="4416426"/>
            <a:ext cx="2928937" cy="652463"/>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rPr>
              <a:t>fare</a:t>
            </a:r>
          </a:p>
        </p:txBody>
      </p:sp>
      <p:sp>
        <p:nvSpPr>
          <p:cNvPr id="17" name="Rounded Rectangle 16">
            <a:extLst>
              <a:ext uri="{FF2B5EF4-FFF2-40B4-BE49-F238E27FC236}">
                <a16:creationId xmlns:a16="http://schemas.microsoft.com/office/drawing/2014/main" id="{A388E224-182E-48AA-B8FC-D0EE6044359D}"/>
              </a:ext>
            </a:extLst>
          </p:cNvPr>
          <p:cNvSpPr/>
          <p:nvPr/>
        </p:nvSpPr>
        <p:spPr>
          <a:xfrm>
            <a:off x="6345239" y="4416426"/>
            <a:ext cx="3038475" cy="652463"/>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rPr>
              <a:t>fair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50"/>
                                        </p:tgtEl>
                                        <p:attrNameLst>
                                          <p:attrName>style.visibility</p:attrName>
                                        </p:attrNameLst>
                                      </p:cBhvr>
                                      <p:to>
                                        <p:strVal val="visible"/>
                                      </p:to>
                                    </p:set>
                                    <p:animEffect transition="in" filter="fade">
                                      <p:cBhvr>
                                        <p:cTn id="12" dur="500"/>
                                        <p:tgtEl>
                                          <p:spTgt spid="31750"/>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1749"/>
                                        </p:tgtEl>
                                        <p:attrNameLst>
                                          <p:attrName>style.visibility</p:attrName>
                                        </p:attrNameLst>
                                      </p:cBhvr>
                                      <p:to>
                                        <p:strVal val="visible"/>
                                      </p:to>
                                    </p:set>
                                    <p:animEffect transition="in" filter="fade">
                                      <p:cBhvr>
                                        <p:cTn id="16" dur="500"/>
                                        <p:tgtEl>
                                          <p:spTgt spid="3174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par>
                          <p:cTn id="25" fill="hold" nodeType="afterGroup">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1749" grpId="0"/>
      <p:bldP spid="31750" grpId="0"/>
      <p:bldP spid="16" grpId="0" animBg="1"/>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0" name="TextBox 3">
            <a:extLst>
              <a:ext uri="{FF2B5EF4-FFF2-40B4-BE49-F238E27FC236}">
                <a16:creationId xmlns:a16="http://schemas.microsoft.com/office/drawing/2014/main" id="{09EDEB3C-244E-3FFD-ECFD-5BE8B87CD37C}"/>
              </a:ext>
            </a:extLst>
          </p:cNvPr>
          <p:cNvSpPr txBox="1">
            <a:spLocks noChangeArrowheads="1"/>
          </p:cNvSpPr>
          <p:nvPr/>
        </p:nvSpPr>
        <p:spPr bwMode="auto">
          <a:xfrm>
            <a:off x="2279650" y="714376"/>
            <a:ext cx="7632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buFont typeface="Arial" panose="020B0604020202020204" pitchFamily="34" charset="0"/>
              <a:buNone/>
            </a:pPr>
            <a:r>
              <a:rPr lang="en-GB" altLang="en-US" sz="2200">
                <a:latin typeface="Twinkl SemiBold" pitchFamily="2" charset="0"/>
              </a:rPr>
              <a:t>Write down the pair of homophones for…</a:t>
            </a:r>
          </a:p>
        </p:txBody>
      </p:sp>
      <p:sp>
        <p:nvSpPr>
          <p:cNvPr id="5" name="Pentagon 4">
            <a:extLst>
              <a:ext uri="{FF2B5EF4-FFF2-40B4-BE49-F238E27FC236}">
                <a16:creationId xmlns:a16="http://schemas.microsoft.com/office/drawing/2014/main" id="{0B30E94F-C255-416B-BDE3-A1B7082221B6}"/>
              </a:ext>
            </a:extLst>
          </p:cNvPr>
          <p:cNvSpPr/>
          <p:nvPr/>
        </p:nvSpPr>
        <p:spPr>
          <a:xfrm>
            <a:off x="1965325" y="1212850"/>
            <a:ext cx="1993900" cy="465138"/>
          </a:xfrm>
          <a:prstGeom prst="homePlat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a:defRPr/>
            </a:pPr>
            <a:r>
              <a:rPr lang="en-GB" dirty="0">
                <a:solidFill>
                  <a:srgbClr val="000000"/>
                </a:solidFill>
              </a:rPr>
              <a:t>Cryptic clue 1:</a:t>
            </a:r>
          </a:p>
        </p:txBody>
      </p:sp>
      <p:sp>
        <p:nvSpPr>
          <p:cNvPr id="31749" name="Rectangle 5">
            <a:extLst>
              <a:ext uri="{FF2B5EF4-FFF2-40B4-BE49-F238E27FC236}">
                <a16:creationId xmlns:a16="http://schemas.microsoft.com/office/drawing/2014/main" id="{F7EFFD6C-E88B-E01B-CDAD-DFB0B78B64D5}"/>
              </a:ext>
            </a:extLst>
          </p:cNvPr>
          <p:cNvSpPr>
            <a:spLocks noChangeArrowheads="1"/>
          </p:cNvSpPr>
          <p:nvPr/>
        </p:nvSpPr>
        <p:spPr bwMode="auto">
          <a:xfrm>
            <a:off x="2962275" y="1917700"/>
            <a:ext cx="6235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sz="2000">
                <a:solidFill>
                  <a:srgbClr val="7030A0"/>
                </a:solidFill>
                <a:latin typeface="Twinkl SemiBold" pitchFamily="2" charset="0"/>
              </a:rPr>
              <a:t>A fantastic way to separate cheese into small pieces.</a:t>
            </a:r>
            <a:endParaRPr lang="en-GB" altLang="en-US" sz="2000">
              <a:solidFill>
                <a:srgbClr val="FF0000"/>
              </a:solidFill>
              <a:latin typeface="Twinkl SemiBold" pitchFamily="2" charset="0"/>
            </a:endParaRPr>
          </a:p>
        </p:txBody>
      </p:sp>
      <p:grpSp>
        <p:nvGrpSpPr>
          <p:cNvPr id="8" name="Group 7">
            <a:extLst>
              <a:ext uri="{FF2B5EF4-FFF2-40B4-BE49-F238E27FC236}">
                <a16:creationId xmlns:a16="http://schemas.microsoft.com/office/drawing/2014/main" id="{F34ED0C9-DB0C-B4E7-ED44-433C85794BFE}"/>
              </a:ext>
            </a:extLst>
          </p:cNvPr>
          <p:cNvGrpSpPr>
            <a:grpSpLocks/>
          </p:cNvGrpSpPr>
          <p:nvPr/>
        </p:nvGrpSpPr>
        <p:grpSpPr bwMode="auto">
          <a:xfrm>
            <a:off x="2779714" y="2906713"/>
            <a:ext cx="2835275" cy="2838450"/>
            <a:chOff x="1255222" y="2907102"/>
            <a:chExt cx="2836169" cy="2838245"/>
          </a:xfrm>
        </p:grpSpPr>
        <p:sp>
          <p:nvSpPr>
            <p:cNvPr id="14" name="Oval 13">
              <a:extLst>
                <a:ext uri="{FF2B5EF4-FFF2-40B4-BE49-F238E27FC236}">
                  <a16:creationId xmlns:a16="http://schemas.microsoft.com/office/drawing/2014/main" id="{E91E2B25-47CE-45ED-967A-93CF7F2C5E00}"/>
                </a:ext>
              </a:extLst>
            </p:cNvPr>
            <p:cNvSpPr/>
            <p:nvPr/>
          </p:nvSpPr>
          <p:spPr>
            <a:xfrm>
              <a:off x="1255222" y="2907102"/>
              <a:ext cx="2836169" cy="2838245"/>
            </a:xfrm>
            <a:prstGeom prst="ellipse">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2780" name="Picture 2">
              <a:extLst>
                <a:ext uri="{FF2B5EF4-FFF2-40B4-BE49-F238E27FC236}">
                  <a16:creationId xmlns:a16="http://schemas.microsoft.com/office/drawing/2014/main" id="{32BA6889-A0BA-95C6-402E-18E53CA4123A}"/>
                </a:ext>
              </a:extLst>
            </p:cNvPr>
            <p:cNvPicPr>
              <a:picLocks noChangeAspect="1"/>
            </p:cNvPicPr>
            <p:nvPr/>
          </p:nvPicPr>
          <p:blipFill>
            <a:blip r:embed="rId3">
              <a:clrChange>
                <a:clrFrom>
                  <a:srgbClr val="FFFEFC"/>
                </a:clrFrom>
                <a:clrTo>
                  <a:srgbClr val="FFFEFC">
                    <a:alpha val="0"/>
                  </a:srgbClr>
                </a:clrTo>
              </a:clrChange>
              <a:extLst>
                <a:ext uri="{28A0092B-C50C-407E-A947-70E740481C1C}">
                  <a14:useLocalDpi xmlns:a14="http://schemas.microsoft.com/office/drawing/2010/main" val="0"/>
                </a:ext>
              </a:extLst>
            </a:blip>
            <a:srcRect/>
            <a:stretch>
              <a:fillRect/>
            </a:stretch>
          </p:blipFill>
          <p:spPr bwMode="auto">
            <a:xfrm>
              <a:off x="1380167" y="3241963"/>
              <a:ext cx="2583737" cy="20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ounded Rectangle 15">
            <a:extLst>
              <a:ext uri="{FF2B5EF4-FFF2-40B4-BE49-F238E27FC236}">
                <a16:creationId xmlns:a16="http://schemas.microsoft.com/office/drawing/2014/main" id="{1DE8EAEB-90C7-4229-A919-8C3CCC91FCE9}"/>
              </a:ext>
            </a:extLst>
          </p:cNvPr>
          <p:cNvSpPr/>
          <p:nvPr/>
        </p:nvSpPr>
        <p:spPr>
          <a:xfrm>
            <a:off x="2601914" y="4052888"/>
            <a:ext cx="3163887" cy="70485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rPr>
              <a:t>great</a:t>
            </a:r>
          </a:p>
        </p:txBody>
      </p:sp>
      <p:grpSp>
        <p:nvGrpSpPr>
          <p:cNvPr id="7" name="Group 6">
            <a:extLst>
              <a:ext uri="{FF2B5EF4-FFF2-40B4-BE49-F238E27FC236}">
                <a16:creationId xmlns:a16="http://schemas.microsoft.com/office/drawing/2014/main" id="{98176F7E-F194-147D-7200-11FACC496324}"/>
              </a:ext>
            </a:extLst>
          </p:cNvPr>
          <p:cNvGrpSpPr>
            <a:grpSpLocks/>
          </p:cNvGrpSpPr>
          <p:nvPr/>
        </p:nvGrpSpPr>
        <p:grpSpPr bwMode="auto">
          <a:xfrm>
            <a:off x="6599239" y="2906713"/>
            <a:ext cx="2835275" cy="2838450"/>
            <a:chOff x="5074977" y="2907102"/>
            <a:chExt cx="2836169" cy="2838245"/>
          </a:xfrm>
        </p:grpSpPr>
        <p:sp>
          <p:nvSpPr>
            <p:cNvPr id="22" name="Oval 21">
              <a:extLst>
                <a:ext uri="{FF2B5EF4-FFF2-40B4-BE49-F238E27FC236}">
                  <a16:creationId xmlns:a16="http://schemas.microsoft.com/office/drawing/2014/main" id="{9EC4F43A-8342-45C8-9E3C-0E6CEEFB7271}"/>
                </a:ext>
              </a:extLst>
            </p:cNvPr>
            <p:cNvSpPr/>
            <p:nvPr/>
          </p:nvSpPr>
          <p:spPr>
            <a:xfrm>
              <a:off x="5074977" y="2907102"/>
              <a:ext cx="2836169" cy="2838245"/>
            </a:xfrm>
            <a:prstGeom prst="ellipse">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1" name="Picture 20">
              <a:extLst>
                <a:ext uri="{FF2B5EF4-FFF2-40B4-BE49-F238E27FC236}">
                  <a16:creationId xmlns:a16="http://schemas.microsoft.com/office/drawing/2014/main" id="{90120092-3E3B-4D6A-A8EF-79DE3A7C6BFA}"/>
                </a:ext>
              </a:extLst>
            </p:cNvPr>
            <p:cNvPicPr>
              <a:picLocks noChangeAspect="1"/>
            </p:cNvPicPr>
            <p:nvPr/>
          </p:nvPicPr>
          <p:blipFill>
            <a:blip r:embed="rId4" cstate="print">
              <a:extLst>
                <a:ext uri="{28A0092B-C50C-407E-A947-70E740481C1C}">
                  <a14:useLocalDpi xmlns:a14="http://schemas.microsoft.com/office/drawing/2010/main" val="0"/>
                </a:ext>
              </a:extLst>
            </a:blip>
            <a:srcRect t="3461"/>
            <a:stretch>
              <a:fillRect/>
            </a:stretch>
          </p:blipFill>
          <p:spPr>
            <a:xfrm>
              <a:off x="5160303" y="2951018"/>
              <a:ext cx="2491016" cy="2667726"/>
            </a:xfrm>
            <a:custGeom>
              <a:avLst/>
              <a:gdLst>
                <a:gd name="connsiteX0" fmla="*/ 1374324 w 2547548"/>
                <a:gd name="connsiteY0" fmla="*/ 0 h 2728268"/>
                <a:gd name="connsiteX1" fmla="*/ 2468588 w 2547548"/>
                <a:gd name="connsiteY1" fmla="*/ 516429 h 2728268"/>
                <a:gd name="connsiteX2" fmla="*/ 2547548 w 2547548"/>
                <a:gd name="connsiteY2" fmla="*/ 622099 h 2728268"/>
                <a:gd name="connsiteX3" fmla="*/ 2547548 w 2547548"/>
                <a:gd name="connsiteY3" fmla="*/ 2216148 h 2728268"/>
                <a:gd name="connsiteX4" fmla="*/ 2468588 w 2547548"/>
                <a:gd name="connsiteY4" fmla="*/ 2321817 h 2728268"/>
                <a:gd name="connsiteX5" fmla="*/ 1926307 w 2547548"/>
                <a:gd name="connsiteY5" fmla="*/ 2726725 h 2728268"/>
                <a:gd name="connsiteX6" fmla="*/ 1922092 w 2547548"/>
                <a:gd name="connsiteY6" fmla="*/ 2728268 h 2728268"/>
                <a:gd name="connsiteX7" fmla="*/ 826556 w 2547548"/>
                <a:gd name="connsiteY7" fmla="*/ 2728268 h 2728268"/>
                <a:gd name="connsiteX8" fmla="*/ 822341 w 2547548"/>
                <a:gd name="connsiteY8" fmla="*/ 2726725 h 2728268"/>
                <a:gd name="connsiteX9" fmla="*/ 19994 w 2547548"/>
                <a:gd name="connsiteY9" fmla="*/ 1841127 h 2728268"/>
                <a:gd name="connsiteX10" fmla="*/ 0 w 2547548"/>
                <a:gd name="connsiteY10" fmla="*/ 1763313 h 2728268"/>
                <a:gd name="connsiteX11" fmla="*/ 0 w 2547548"/>
                <a:gd name="connsiteY11" fmla="*/ 1074933 h 2728268"/>
                <a:gd name="connsiteX12" fmla="*/ 19994 w 2547548"/>
                <a:gd name="connsiteY12" fmla="*/ 997119 h 2728268"/>
                <a:gd name="connsiteX13" fmla="*/ 1374324 w 2547548"/>
                <a:gd name="connsiteY13" fmla="*/ 0 h 27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548" h="2728268">
                  <a:moveTo>
                    <a:pt x="1374324" y="0"/>
                  </a:moveTo>
                  <a:cubicBezTo>
                    <a:pt x="1814867" y="0"/>
                    <a:pt x="2208490" y="201033"/>
                    <a:pt x="2468588" y="516429"/>
                  </a:cubicBezTo>
                  <a:lnTo>
                    <a:pt x="2547548" y="622099"/>
                  </a:lnTo>
                  <a:lnTo>
                    <a:pt x="2547548" y="2216148"/>
                  </a:lnTo>
                  <a:lnTo>
                    <a:pt x="2468588" y="2321817"/>
                  </a:lnTo>
                  <a:cubicBezTo>
                    <a:pt x="2324089" y="2497037"/>
                    <a:pt x="2138379" y="2636960"/>
                    <a:pt x="1926307" y="2726725"/>
                  </a:cubicBezTo>
                  <a:lnTo>
                    <a:pt x="1922092" y="2728268"/>
                  </a:lnTo>
                  <a:lnTo>
                    <a:pt x="826556" y="2728268"/>
                  </a:lnTo>
                  <a:lnTo>
                    <a:pt x="822341" y="2726725"/>
                  </a:lnTo>
                  <a:cubicBezTo>
                    <a:pt x="440612" y="2565149"/>
                    <a:pt x="144294" y="2241060"/>
                    <a:pt x="19994" y="1841127"/>
                  </a:cubicBezTo>
                  <a:lnTo>
                    <a:pt x="0" y="1763313"/>
                  </a:lnTo>
                  <a:lnTo>
                    <a:pt x="0" y="1074933"/>
                  </a:lnTo>
                  <a:lnTo>
                    <a:pt x="19994" y="997119"/>
                  </a:lnTo>
                  <a:cubicBezTo>
                    <a:pt x="199539" y="419439"/>
                    <a:pt x="737985" y="0"/>
                    <a:pt x="1374324" y="0"/>
                  </a:cubicBezTo>
                  <a:close/>
                </a:path>
              </a:pathLst>
            </a:custGeom>
          </p:spPr>
        </p:pic>
      </p:grpSp>
      <p:sp>
        <p:nvSpPr>
          <p:cNvPr id="17" name="Rounded Rectangle 16">
            <a:extLst>
              <a:ext uri="{FF2B5EF4-FFF2-40B4-BE49-F238E27FC236}">
                <a16:creationId xmlns:a16="http://schemas.microsoft.com/office/drawing/2014/main" id="{53CE729F-178F-4522-A24B-BAA0C597709D}"/>
              </a:ext>
            </a:extLst>
          </p:cNvPr>
          <p:cNvSpPr/>
          <p:nvPr/>
        </p:nvSpPr>
        <p:spPr>
          <a:xfrm>
            <a:off x="6375400" y="4052888"/>
            <a:ext cx="3282950" cy="70485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rPr>
              <a:t>grate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749"/>
                                        </p:tgtEl>
                                        <p:attrNameLst>
                                          <p:attrName>style.visibility</p:attrName>
                                        </p:attrNameLst>
                                      </p:cBhvr>
                                      <p:to>
                                        <p:strVal val="visible"/>
                                      </p:to>
                                    </p:set>
                                    <p:animEffect transition="in" filter="fade">
                                      <p:cBhvr>
                                        <p:cTn id="11" dur="500"/>
                                        <p:tgtEl>
                                          <p:spTgt spid="3174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nodeType="afterGroup">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1749" grpId="0"/>
      <p:bldP spid="16" grpId="0" animBg="1"/>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3">
            <a:extLst>
              <a:ext uri="{FF2B5EF4-FFF2-40B4-BE49-F238E27FC236}">
                <a16:creationId xmlns:a16="http://schemas.microsoft.com/office/drawing/2014/main" id="{EE85234D-B587-1184-FB2D-C9936F3F5F3E}"/>
              </a:ext>
            </a:extLst>
          </p:cNvPr>
          <p:cNvSpPr txBox="1">
            <a:spLocks noChangeArrowheads="1"/>
          </p:cNvSpPr>
          <p:nvPr/>
        </p:nvSpPr>
        <p:spPr bwMode="auto">
          <a:xfrm>
            <a:off x="2279650" y="714376"/>
            <a:ext cx="7632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buFont typeface="Arial" panose="020B0604020202020204" pitchFamily="34" charset="0"/>
              <a:buNone/>
            </a:pPr>
            <a:r>
              <a:rPr lang="en-GB" altLang="en-US" sz="2200">
                <a:latin typeface="Twinkl SemiBold" pitchFamily="2" charset="0"/>
              </a:rPr>
              <a:t>Write down the pair of homophones for…</a:t>
            </a:r>
          </a:p>
        </p:txBody>
      </p:sp>
      <p:sp>
        <p:nvSpPr>
          <p:cNvPr id="5" name="Pentagon 4">
            <a:extLst>
              <a:ext uri="{FF2B5EF4-FFF2-40B4-BE49-F238E27FC236}">
                <a16:creationId xmlns:a16="http://schemas.microsoft.com/office/drawing/2014/main" id="{A370D3D7-CFF6-4F03-9B4D-91E1596ABDDC}"/>
              </a:ext>
            </a:extLst>
          </p:cNvPr>
          <p:cNvSpPr/>
          <p:nvPr/>
        </p:nvSpPr>
        <p:spPr>
          <a:xfrm>
            <a:off x="1965325" y="1212850"/>
            <a:ext cx="1993900" cy="465138"/>
          </a:xfrm>
          <a:prstGeom prst="homePlat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a:defRPr/>
            </a:pPr>
            <a:r>
              <a:rPr lang="en-GB" dirty="0">
                <a:solidFill>
                  <a:srgbClr val="000000"/>
                </a:solidFill>
              </a:rPr>
              <a:t>Cryptic clue 2:</a:t>
            </a:r>
          </a:p>
        </p:txBody>
      </p:sp>
      <p:sp>
        <p:nvSpPr>
          <p:cNvPr id="31749" name="Rectangle 5">
            <a:extLst>
              <a:ext uri="{FF2B5EF4-FFF2-40B4-BE49-F238E27FC236}">
                <a16:creationId xmlns:a16="http://schemas.microsoft.com/office/drawing/2014/main" id="{56B9D384-6F0A-8DF6-FF8E-6A7FA07FCB02}"/>
              </a:ext>
            </a:extLst>
          </p:cNvPr>
          <p:cNvSpPr>
            <a:spLocks noChangeArrowheads="1"/>
          </p:cNvSpPr>
          <p:nvPr/>
        </p:nvSpPr>
        <p:spPr bwMode="auto">
          <a:xfrm>
            <a:off x="3471864" y="1917700"/>
            <a:ext cx="5216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sz="2000">
                <a:solidFill>
                  <a:srgbClr val="7030A0"/>
                </a:solidFill>
                <a:latin typeface="Twinkl SemiBold" pitchFamily="2" charset="0"/>
              </a:rPr>
              <a:t>To let out a grunt because you’ve got taller.</a:t>
            </a:r>
            <a:endParaRPr lang="en-GB" altLang="en-US" sz="2000">
              <a:solidFill>
                <a:srgbClr val="FF0000"/>
              </a:solidFill>
              <a:latin typeface="Twinkl SemiBold" pitchFamily="2" charset="0"/>
            </a:endParaRPr>
          </a:p>
        </p:txBody>
      </p:sp>
      <p:grpSp>
        <p:nvGrpSpPr>
          <p:cNvPr id="9" name="Group 8">
            <a:extLst>
              <a:ext uri="{FF2B5EF4-FFF2-40B4-BE49-F238E27FC236}">
                <a16:creationId xmlns:a16="http://schemas.microsoft.com/office/drawing/2014/main" id="{6EB8074C-0498-21A1-34F7-FCF063027791}"/>
              </a:ext>
            </a:extLst>
          </p:cNvPr>
          <p:cNvGrpSpPr>
            <a:grpSpLocks/>
          </p:cNvGrpSpPr>
          <p:nvPr/>
        </p:nvGrpSpPr>
        <p:grpSpPr bwMode="auto">
          <a:xfrm>
            <a:off x="2779714" y="2906713"/>
            <a:ext cx="2835275" cy="2838450"/>
            <a:chOff x="1255222" y="2907102"/>
            <a:chExt cx="2836169" cy="2838245"/>
          </a:xfrm>
        </p:grpSpPr>
        <p:sp>
          <p:nvSpPr>
            <p:cNvPr id="14" name="Oval 13">
              <a:extLst>
                <a:ext uri="{FF2B5EF4-FFF2-40B4-BE49-F238E27FC236}">
                  <a16:creationId xmlns:a16="http://schemas.microsoft.com/office/drawing/2014/main" id="{108231DA-FD3F-4216-B69F-92947B681D65}"/>
                </a:ext>
              </a:extLst>
            </p:cNvPr>
            <p:cNvSpPr/>
            <p:nvPr/>
          </p:nvSpPr>
          <p:spPr>
            <a:xfrm>
              <a:off x="1255222" y="2907102"/>
              <a:ext cx="2836169" cy="2838245"/>
            </a:xfrm>
            <a:prstGeom prst="ellipse">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5" name="Picture 14">
              <a:extLst>
                <a:ext uri="{FF2B5EF4-FFF2-40B4-BE49-F238E27FC236}">
                  <a16:creationId xmlns:a16="http://schemas.microsoft.com/office/drawing/2014/main" id="{3AC78910-7086-4EC5-A512-6D765AB307A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05" r="8354" b="26819"/>
            <a:stretch/>
          </p:blipFill>
          <p:spPr>
            <a:xfrm>
              <a:off x="1296721" y="2992582"/>
              <a:ext cx="2769796" cy="2719514"/>
            </a:xfrm>
            <a:custGeom>
              <a:avLst/>
              <a:gdLst>
                <a:gd name="connsiteX0" fmla="*/ 798717 w 2169622"/>
                <a:gd name="connsiteY0" fmla="*/ 0 h 2130235"/>
                <a:gd name="connsiteX1" fmla="*/ 1370906 w 2169622"/>
                <a:gd name="connsiteY1" fmla="*/ 0 h 2130235"/>
                <a:gd name="connsiteX2" fmla="*/ 1407401 w 2169622"/>
                <a:gd name="connsiteY2" fmla="*/ 9384 h 2130235"/>
                <a:gd name="connsiteX3" fmla="*/ 2169622 w 2169622"/>
                <a:gd name="connsiteY3" fmla="*/ 1045424 h 2130235"/>
                <a:gd name="connsiteX4" fmla="*/ 1084811 w 2169622"/>
                <a:gd name="connsiteY4" fmla="*/ 2130235 h 2130235"/>
                <a:gd name="connsiteX5" fmla="*/ 0 w 2169622"/>
                <a:gd name="connsiteY5" fmla="*/ 1045424 h 2130235"/>
                <a:gd name="connsiteX6" fmla="*/ 762222 w 2169622"/>
                <a:gd name="connsiteY6" fmla="*/ 9384 h 2130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9622" h="2130235">
                  <a:moveTo>
                    <a:pt x="798717" y="0"/>
                  </a:moveTo>
                  <a:lnTo>
                    <a:pt x="1370906" y="0"/>
                  </a:lnTo>
                  <a:lnTo>
                    <a:pt x="1407401" y="9384"/>
                  </a:lnTo>
                  <a:cubicBezTo>
                    <a:pt x="1848994" y="146733"/>
                    <a:pt x="2169622" y="558635"/>
                    <a:pt x="2169622" y="1045424"/>
                  </a:cubicBezTo>
                  <a:cubicBezTo>
                    <a:pt x="2169622" y="1644549"/>
                    <a:pt x="1683936" y="2130235"/>
                    <a:pt x="1084811" y="2130235"/>
                  </a:cubicBezTo>
                  <a:cubicBezTo>
                    <a:pt x="485686" y="2130235"/>
                    <a:pt x="0" y="1644549"/>
                    <a:pt x="0" y="1045424"/>
                  </a:cubicBezTo>
                  <a:cubicBezTo>
                    <a:pt x="0" y="558635"/>
                    <a:pt x="320629" y="146733"/>
                    <a:pt x="762222" y="9384"/>
                  </a:cubicBezTo>
                  <a:close/>
                </a:path>
              </a:pathLst>
            </a:custGeom>
          </p:spPr>
        </p:pic>
      </p:grpSp>
      <p:sp>
        <p:nvSpPr>
          <p:cNvPr id="16" name="Rounded Rectangle 15">
            <a:extLst>
              <a:ext uri="{FF2B5EF4-FFF2-40B4-BE49-F238E27FC236}">
                <a16:creationId xmlns:a16="http://schemas.microsoft.com/office/drawing/2014/main" id="{D1D93E45-4021-4F24-8E66-154B791C4D5C}"/>
              </a:ext>
            </a:extLst>
          </p:cNvPr>
          <p:cNvSpPr/>
          <p:nvPr/>
        </p:nvSpPr>
        <p:spPr>
          <a:xfrm>
            <a:off x="2601914" y="4052888"/>
            <a:ext cx="3163887" cy="70485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rPr>
              <a:t>groan</a:t>
            </a:r>
          </a:p>
        </p:txBody>
      </p:sp>
      <p:grpSp>
        <p:nvGrpSpPr>
          <p:cNvPr id="11" name="Group 10">
            <a:extLst>
              <a:ext uri="{FF2B5EF4-FFF2-40B4-BE49-F238E27FC236}">
                <a16:creationId xmlns:a16="http://schemas.microsoft.com/office/drawing/2014/main" id="{41BF68E4-459B-3549-7DB7-D41EEA11B698}"/>
              </a:ext>
            </a:extLst>
          </p:cNvPr>
          <p:cNvGrpSpPr>
            <a:grpSpLocks/>
          </p:cNvGrpSpPr>
          <p:nvPr/>
        </p:nvGrpSpPr>
        <p:grpSpPr bwMode="auto">
          <a:xfrm>
            <a:off x="6599239" y="2906713"/>
            <a:ext cx="2835275" cy="2838450"/>
            <a:chOff x="5074977" y="2907102"/>
            <a:chExt cx="2836169" cy="2838245"/>
          </a:xfrm>
        </p:grpSpPr>
        <p:sp>
          <p:nvSpPr>
            <p:cNvPr id="22" name="Oval 21">
              <a:extLst>
                <a:ext uri="{FF2B5EF4-FFF2-40B4-BE49-F238E27FC236}">
                  <a16:creationId xmlns:a16="http://schemas.microsoft.com/office/drawing/2014/main" id="{1A1AA3BE-D8E2-4501-8F26-5CD51E68902E}"/>
                </a:ext>
              </a:extLst>
            </p:cNvPr>
            <p:cNvSpPr/>
            <p:nvPr/>
          </p:nvSpPr>
          <p:spPr>
            <a:xfrm>
              <a:off x="5074977" y="2907102"/>
              <a:ext cx="2836169" cy="2838245"/>
            </a:xfrm>
            <a:prstGeom prst="ellipse">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33802" name="Group 9">
              <a:extLst>
                <a:ext uri="{FF2B5EF4-FFF2-40B4-BE49-F238E27FC236}">
                  <a16:creationId xmlns:a16="http://schemas.microsoft.com/office/drawing/2014/main" id="{884CB4B0-A55A-9124-AD3C-3BEAF2C1E7E8}"/>
                </a:ext>
              </a:extLst>
            </p:cNvPr>
            <p:cNvGrpSpPr>
              <a:grpSpLocks/>
            </p:cNvGrpSpPr>
            <p:nvPr/>
          </p:nvGrpSpPr>
          <p:grpSpPr bwMode="auto">
            <a:xfrm>
              <a:off x="5593412" y="2992582"/>
              <a:ext cx="1838166" cy="2616782"/>
              <a:chOff x="5593412" y="2992582"/>
              <a:chExt cx="1838166" cy="2616782"/>
            </a:xfrm>
          </p:grpSpPr>
          <p:pic>
            <p:nvPicPr>
              <p:cNvPr id="33803" name="Picture 3">
                <a:extLst>
                  <a:ext uri="{FF2B5EF4-FFF2-40B4-BE49-F238E27FC236}">
                    <a16:creationId xmlns:a16="http://schemas.microsoft.com/office/drawing/2014/main" id="{6A6BBCEE-5A33-2ECE-83B4-0C170410BF94}"/>
                  </a:ext>
                </a:extLst>
              </p:cNvPr>
              <p:cNvPicPr>
                <a:picLocks noChangeAspect="1"/>
              </p:cNvPicPr>
              <p:nvPr/>
            </p:nvPicPr>
            <p:blipFill>
              <a:blip r:embed="rId3">
                <a:extLst>
                  <a:ext uri="{28A0092B-C50C-407E-A947-70E740481C1C}">
                    <a14:useLocalDpi xmlns:a14="http://schemas.microsoft.com/office/drawing/2010/main" val="0"/>
                  </a:ext>
                </a:extLst>
              </a:blip>
              <a:srcRect r="55038"/>
              <a:stretch>
                <a:fillRect/>
              </a:stretch>
            </p:blipFill>
            <p:spPr bwMode="auto">
              <a:xfrm>
                <a:off x="5593412" y="2992582"/>
                <a:ext cx="749199" cy="253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17">
                <a:extLst>
                  <a:ext uri="{FF2B5EF4-FFF2-40B4-BE49-F238E27FC236}">
                    <a16:creationId xmlns:a16="http://schemas.microsoft.com/office/drawing/2014/main" id="{FB3642E3-CB87-CE5C-71F8-6F177AE62642}"/>
                  </a:ext>
                </a:extLst>
              </p:cNvPr>
              <p:cNvPicPr>
                <a:picLocks noChangeAspect="1"/>
              </p:cNvPicPr>
              <p:nvPr/>
            </p:nvPicPr>
            <p:blipFill>
              <a:blip r:embed="rId3">
                <a:extLst>
                  <a:ext uri="{28A0092B-C50C-407E-A947-70E740481C1C}">
                    <a14:useLocalDpi xmlns:a14="http://schemas.microsoft.com/office/drawing/2010/main" val="0"/>
                  </a:ext>
                </a:extLst>
              </a:blip>
              <a:srcRect l="49889" r="-1173"/>
              <a:stretch>
                <a:fillRect/>
              </a:stretch>
            </p:blipFill>
            <p:spPr bwMode="auto">
              <a:xfrm>
                <a:off x="6576998" y="3076335"/>
                <a:ext cx="854580" cy="253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a:extLst>
                  <a:ext uri="{FF2B5EF4-FFF2-40B4-BE49-F238E27FC236}">
                    <a16:creationId xmlns:a16="http://schemas.microsoft.com/office/drawing/2014/main" id="{D91C5552-EEDB-47D0-8794-F77BE20D7B83}"/>
                  </a:ext>
                </a:extLst>
              </p:cNvPr>
              <p:cNvSpPr/>
              <p:nvPr/>
            </p:nvSpPr>
            <p:spPr>
              <a:xfrm>
                <a:off x="6334260" y="3916679"/>
                <a:ext cx="223909" cy="136515"/>
              </a:xfrm>
              <a:prstGeom prst="rightArrow">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sp>
        <p:nvSpPr>
          <p:cNvPr id="17" name="Rounded Rectangle 16">
            <a:extLst>
              <a:ext uri="{FF2B5EF4-FFF2-40B4-BE49-F238E27FC236}">
                <a16:creationId xmlns:a16="http://schemas.microsoft.com/office/drawing/2014/main" id="{E903A986-3AE0-4AF4-960E-2023B1C06E3F}"/>
              </a:ext>
            </a:extLst>
          </p:cNvPr>
          <p:cNvSpPr/>
          <p:nvPr/>
        </p:nvSpPr>
        <p:spPr>
          <a:xfrm>
            <a:off x="6375400" y="4052888"/>
            <a:ext cx="3282950" cy="70485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rPr>
              <a:t>grown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749"/>
                                        </p:tgtEl>
                                        <p:attrNameLst>
                                          <p:attrName>style.visibility</p:attrName>
                                        </p:attrNameLst>
                                      </p:cBhvr>
                                      <p:to>
                                        <p:strVal val="visible"/>
                                      </p:to>
                                    </p:set>
                                    <p:animEffect transition="in" filter="fade">
                                      <p:cBhvr>
                                        <p:cTn id="11" dur="500"/>
                                        <p:tgtEl>
                                          <p:spTgt spid="3174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nodeType="afterGroup">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1749" grpId="0"/>
      <p:bldP spid="16" grpId="0" animBg="1"/>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3">
            <a:extLst>
              <a:ext uri="{FF2B5EF4-FFF2-40B4-BE49-F238E27FC236}">
                <a16:creationId xmlns:a16="http://schemas.microsoft.com/office/drawing/2014/main" id="{0A7E5C77-0E31-5FCC-3F3D-91BA3F70F18E}"/>
              </a:ext>
            </a:extLst>
          </p:cNvPr>
          <p:cNvSpPr txBox="1">
            <a:spLocks noChangeArrowheads="1"/>
          </p:cNvSpPr>
          <p:nvPr/>
        </p:nvSpPr>
        <p:spPr bwMode="auto">
          <a:xfrm>
            <a:off x="2279650" y="714376"/>
            <a:ext cx="7632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buFont typeface="Arial" panose="020B0604020202020204" pitchFamily="34" charset="0"/>
              <a:buNone/>
            </a:pPr>
            <a:r>
              <a:rPr lang="en-GB" altLang="en-US" sz="2200">
                <a:latin typeface="Twinkl SemiBold" pitchFamily="2" charset="0"/>
              </a:rPr>
              <a:t>Write down the pair of homophones for…</a:t>
            </a:r>
          </a:p>
        </p:txBody>
      </p:sp>
      <p:sp>
        <p:nvSpPr>
          <p:cNvPr id="5" name="Pentagon 4">
            <a:extLst>
              <a:ext uri="{FF2B5EF4-FFF2-40B4-BE49-F238E27FC236}">
                <a16:creationId xmlns:a16="http://schemas.microsoft.com/office/drawing/2014/main" id="{9E19FA29-95F1-499A-9A33-49873CE3B83C}"/>
              </a:ext>
            </a:extLst>
          </p:cNvPr>
          <p:cNvSpPr/>
          <p:nvPr/>
        </p:nvSpPr>
        <p:spPr>
          <a:xfrm>
            <a:off x="1965325" y="1212850"/>
            <a:ext cx="1993900" cy="465138"/>
          </a:xfrm>
          <a:prstGeom prst="homePlat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a:defRPr/>
            </a:pPr>
            <a:r>
              <a:rPr lang="en-GB" dirty="0">
                <a:solidFill>
                  <a:srgbClr val="000000"/>
                </a:solidFill>
              </a:rPr>
              <a:t>Cryptic clue 3:</a:t>
            </a:r>
          </a:p>
        </p:txBody>
      </p:sp>
      <p:sp>
        <p:nvSpPr>
          <p:cNvPr id="31749" name="Rectangle 5">
            <a:extLst>
              <a:ext uri="{FF2B5EF4-FFF2-40B4-BE49-F238E27FC236}">
                <a16:creationId xmlns:a16="http://schemas.microsoft.com/office/drawing/2014/main" id="{E3BD6C5C-A5CF-A758-771B-F263A9524CE8}"/>
              </a:ext>
            </a:extLst>
          </p:cNvPr>
          <p:cNvSpPr>
            <a:spLocks noChangeArrowheads="1"/>
          </p:cNvSpPr>
          <p:nvPr/>
        </p:nvSpPr>
        <p:spPr bwMode="auto">
          <a:xfrm>
            <a:off x="4043364" y="1917700"/>
            <a:ext cx="4073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sz="2000">
                <a:solidFill>
                  <a:srgbClr val="7030A0"/>
                </a:solidFill>
                <a:latin typeface="Twinkl SemiBold" pitchFamily="2" charset="0"/>
              </a:rPr>
              <a:t>A very simple mode of air travel.</a:t>
            </a:r>
            <a:endParaRPr lang="en-GB" altLang="en-US" sz="2000">
              <a:solidFill>
                <a:srgbClr val="FF0000"/>
              </a:solidFill>
              <a:latin typeface="Twinkl SemiBold" pitchFamily="2" charset="0"/>
            </a:endParaRPr>
          </a:p>
        </p:txBody>
      </p:sp>
      <p:grpSp>
        <p:nvGrpSpPr>
          <p:cNvPr id="12" name="Group 11">
            <a:extLst>
              <a:ext uri="{FF2B5EF4-FFF2-40B4-BE49-F238E27FC236}">
                <a16:creationId xmlns:a16="http://schemas.microsoft.com/office/drawing/2014/main" id="{CB57517A-7F8A-743B-5996-7ADD232DB3EF}"/>
              </a:ext>
            </a:extLst>
          </p:cNvPr>
          <p:cNvGrpSpPr>
            <a:grpSpLocks/>
          </p:cNvGrpSpPr>
          <p:nvPr/>
        </p:nvGrpSpPr>
        <p:grpSpPr bwMode="auto">
          <a:xfrm>
            <a:off x="2779714" y="2906713"/>
            <a:ext cx="2835275" cy="2838450"/>
            <a:chOff x="1255222" y="2907102"/>
            <a:chExt cx="2836169" cy="2838245"/>
          </a:xfrm>
        </p:grpSpPr>
        <p:sp>
          <p:nvSpPr>
            <p:cNvPr id="14" name="Oval 13">
              <a:extLst>
                <a:ext uri="{FF2B5EF4-FFF2-40B4-BE49-F238E27FC236}">
                  <a16:creationId xmlns:a16="http://schemas.microsoft.com/office/drawing/2014/main" id="{42032F57-8B37-4C38-A9DE-B569393FA105}"/>
                </a:ext>
              </a:extLst>
            </p:cNvPr>
            <p:cNvSpPr/>
            <p:nvPr/>
          </p:nvSpPr>
          <p:spPr>
            <a:xfrm>
              <a:off x="1255222" y="2907102"/>
              <a:ext cx="2836169" cy="2838245"/>
            </a:xfrm>
            <a:prstGeom prst="ellipse">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4828" name="Picture 2">
              <a:extLst>
                <a:ext uri="{FF2B5EF4-FFF2-40B4-BE49-F238E27FC236}">
                  <a16:creationId xmlns:a16="http://schemas.microsoft.com/office/drawing/2014/main" id="{BD0AD484-B8EC-4014-AB6E-9421B29130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8477" y="3639389"/>
              <a:ext cx="2435254" cy="161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ounded Rectangle 15">
            <a:extLst>
              <a:ext uri="{FF2B5EF4-FFF2-40B4-BE49-F238E27FC236}">
                <a16:creationId xmlns:a16="http://schemas.microsoft.com/office/drawing/2014/main" id="{C24DDC4E-18BB-4123-8F93-B2F03CC64384}"/>
              </a:ext>
            </a:extLst>
          </p:cNvPr>
          <p:cNvSpPr/>
          <p:nvPr/>
        </p:nvSpPr>
        <p:spPr>
          <a:xfrm>
            <a:off x="2601914" y="4052888"/>
            <a:ext cx="3163887" cy="70485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rPr>
              <a:t>plain</a:t>
            </a:r>
          </a:p>
        </p:txBody>
      </p:sp>
      <p:grpSp>
        <p:nvGrpSpPr>
          <p:cNvPr id="8" name="Group 7">
            <a:extLst>
              <a:ext uri="{FF2B5EF4-FFF2-40B4-BE49-F238E27FC236}">
                <a16:creationId xmlns:a16="http://schemas.microsoft.com/office/drawing/2014/main" id="{1A6892C2-D4E8-7906-D840-082DD85B38E8}"/>
              </a:ext>
            </a:extLst>
          </p:cNvPr>
          <p:cNvGrpSpPr>
            <a:grpSpLocks/>
          </p:cNvGrpSpPr>
          <p:nvPr/>
        </p:nvGrpSpPr>
        <p:grpSpPr bwMode="auto">
          <a:xfrm>
            <a:off x="6599239" y="2906713"/>
            <a:ext cx="2835275" cy="2838450"/>
            <a:chOff x="5074977" y="2907102"/>
            <a:chExt cx="2836169" cy="2838245"/>
          </a:xfrm>
        </p:grpSpPr>
        <p:sp>
          <p:nvSpPr>
            <p:cNvPr id="22" name="Oval 21">
              <a:extLst>
                <a:ext uri="{FF2B5EF4-FFF2-40B4-BE49-F238E27FC236}">
                  <a16:creationId xmlns:a16="http://schemas.microsoft.com/office/drawing/2014/main" id="{5873EB18-C1C4-4BDC-867A-ABB07815D81C}"/>
                </a:ext>
              </a:extLst>
            </p:cNvPr>
            <p:cNvSpPr/>
            <p:nvPr/>
          </p:nvSpPr>
          <p:spPr>
            <a:xfrm>
              <a:off x="5074977" y="2907102"/>
              <a:ext cx="2836169" cy="2838245"/>
            </a:xfrm>
            <a:prstGeom prst="ellipse">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4826" name="Picture 6">
              <a:extLst>
                <a:ext uri="{FF2B5EF4-FFF2-40B4-BE49-F238E27FC236}">
                  <a16:creationId xmlns:a16="http://schemas.microsoft.com/office/drawing/2014/main" id="{526B20B1-9240-6D11-CEC0-91CA68EC3B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4981" y="3787760"/>
              <a:ext cx="2485483" cy="11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Rounded Rectangle 16">
            <a:extLst>
              <a:ext uri="{FF2B5EF4-FFF2-40B4-BE49-F238E27FC236}">
                <a16:creationId xmlns:a16="http://schemas.microsoft.com/office/drawing/2014/main" id="{E67A35BE-2054-4CDF-9BB1-64A2D502E9D1}"/>
              </a:ext>
            </a:extLst>
          </p:cNvPr>
          <p:cNvSpPr/>
          <p:nvPr/>
        </p:nvSpPr>
        <p:spPr>
          <a:xfrm>
            <a:off x="6375400" y="4052888"/>
            <a:ext cx="3282950" cy="70485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rPr>
              <a:t>plane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749"/>
                                        </p:tgtEl>
                                        <p:attrNameLst>
                                          <p:attrName>style.visibility</p:attrName>
                                        </p:attrNameLst>
                                      </p:cBhvr>
                                      <p:to>
                                        <p:strVal val="visible"/>
                                      </p:to>
                                    </p:set>
                                    <p:animEffect transition="in" filter="fade">
                                      <p:cBhvr>
                                        <p:cTn id="11" dur="500"/>
                                        <p:tgtEl>
                                          <p:spTgt spid="3174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nodeType="afterGroup">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1749" grpId="0"/>
      <p:bldP spid="16" grpId="0" animBg="1"/>
      <p:bldP spid="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3">
            <a:extLst>
              <a:ext uri="{FF2B5EF4-FFF2-40B4-BE49-F238E27FC236}">
                <a16:creationId xmlns:a16="http://schemas.microsoft.com/office/drawing/2014/main" id="{9E78987C-A296-7E47-6164-69D4D86C47D0}"/>
              </a:ext>
            </a:extLst>
          </p:cNvPr>
          <p:cNvSpPr txBox="1">
            <a:spLocks noChangeArrowheads="1"/>
          </p:cNvSpPr>
          <p:nvPr/>
        </p:nvSpPr>
        <p:spPr bwMode="auto">
          <a:xfrm>
            <a:off x="2279650" y="714376"/>
            <a:ext cx="7632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buFont typeface="Arial" panose="020B0604020202020204" pitchFamily="34" charset="0"/>
              <a:buNone/>
            </a:pPr>
            <a:r>
              <a:rPr lang="en-GB" altLang="en-US" sz="2200">
                <a:latin typeface="Twinkl SemiBold" pitchFamily="2" charset="0"/>
              </a:rPr>
              <a:t>Write down the pair of homophones for…</a:t>
            </a:r>
          </a:p>
        </p:txBody>
      </p:sp>
      <p:sp>
        <p:nvSpPr>
          <p:cNvPr id="5" name="Pentagon 4">
            <a:extLst>
              <a:ext uri="{FF2B5EF4-FFF2-40B4-BE49-F238E27FC236}">
                <a16:creationId xmlns:a16="http://schemas.microsoft.com/office/drawing/2014/main" id="{81D338BE-C400-4E60-9B55-4BEF8F16EA35}"/>
              </a:ext>
            </a:extLst>
          </p:cNvPr>
          <p:cNvSpPr/>
          <p:nvPr/>
        </p:nvSpPr>
        <p:spPr>
          <a:xfrm>
            <a:off x="1965325" y="1212850"/>
            <a:ext cx="1993900" cy="465138"/>
          </a:xfrm>
          <a:prstGeom prst="homePlat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a:defRPr/>
            </a:pPr>
            <a:r>
              <a:rPr lang="en-GB" dirty="0">
                <a:solidFill>
                  <a:srgbClr val="000000"/>
                </a:solidFill>
              </a:rPr>
              <a:t>Cryptic clue 4:</a:t>
            </a:r>
          </a:p>
        </p:txBody>
      </p:sp>
      <p:sp>
        <p:nvSpPr>
          <p:cNvPr id="31749" name="Rectangle 5">
            <a:extLst>
              <a:ext uri="{FF2B5EF4-FFF2-40B4-BE49-F238E27FC236}">
                <a16:creationId xmlns:a16="http://schemas.microsoft.com/office/drawing/2014/main" id="{A9189FCF-AF72-D97C-4A35-C8721B9851DF}"/>
              </a:ext>
            </a:extLst>
          </p:cNvPr>
          <p:cNvSpPr>
            <a:spLocks noChangeArrowheads="1"/>
          </p:cNvSpPr>
          <p:nvPr/>
        </p:nvSpPr>
        <p:spPr bwMode="auto">
          <a:xfrm>
            <a:off x="4235450" y="1917700"/>
            <a:ext cx="3689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sz="2000">
                <a:solidFill>
                  <a:srgbClr val="7030A0"/>
                </a:solidFill>
                <a:latin typeface="Twinkl SemiBold" pitchFamily="2" charset="0"/>
              </a:rPr>
              <a:t>A section of time without war.</a:t>
            </a:r>
            <a:endParaRPr lang="en-GB" altLang="en-US" sz="2000">
              <a:solidFill>
                <a:srgbClr val="FF0000"/>
              </a:solidFill>
              <a:latin typeface="Twinkl SemiBold" pitchFamily="2" charset="0"/>
            </a:endParaRPr>
          </a:p>
        </p:txBody>
      </p:sp>
      <p:grpSp>
        <p:nvGrpSpPr>
          <p:cNvPr id="8" name="Group 7">
            <a:extLst>
              <a:ext uri="{FF2B5EF4-FFF2-40B4-BE49-F238E27FC236}">
                <a16:creationId xmlns:a16="http://schemas.microsoft.com/office/drawing/2014/main" id="{7288CF38-FF1C-E391-50BE-1CC46461A159}"/>
              </a:ext>
            </a:extLst>
          </p:cNvPr>
          <p:cNvGrpSpPr>
            <a:grpSpLocks/>
          </p:cNvGrpSpPr>
          <p:nvPr/>
        </p:nvGrpSpPr>
        <p:grpSpPr bwMode="auto">
          <a:xfrm>
            <a:off x="2779714" y="2906713"/>
            <a:ext cx="2835275" cy="2838450"/>
            <a:chOff x="1255222" y="2907102"/>
            <a:chExt cx="2836169" cy="2838245"/>
          </a:xfrm>
        </p:grpSpPr>
        <p:sp>
          <p:nvSpPr>
            <p:cNvPr id="14" name="Oval 13">
              <a:extLst>
                <a:ext uri="{FF2B5EF4-FFF2-40B4-BE49-F238E27FC236}">
                  <a16:creationId xmlns:a16="http://schemas.microsoft.com/office/drawing/2014/main" id="{9379AB3A-7094-4676-AB8C-F8C14F8F2FB9}"/>
                </a:ext>
              </a:extLst>
            </p:cNvPr>
            <p:cNvSpPr/>
            <p:nvPr/>
          </p:nvSpPr>
          <p:spPr>
            <a:xfrm>
              <a:off x="1255222" y="2907102"/>
              <a:ext cx="2836169" cy="2838245"/>
            </a:xfrm>
            <a:prstGeom prst="ellipse">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52" name="Picture 1">
              <a:extLst>
                <a:ext uri="{FF2B5EF4-FFF2-40B4-BE49-F238E27FC236}">
                  <a16:creationId xmlns:a16="http://schemas.microsoft.com/office/drawing/2014/main" id="{3D85C627-B929-F9CE-74E1-6F65330707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2342" y="3316109"/>
              <a:ext cx="2134340" cy="202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ounded Rectangle 15">
            <a:extLst>
              <a:ext uri="{FF2B5EF4-FFF2-40B4-BE49-F238E27FC236}">
                <a16:creationId xmlns:a16="http://schemas.microsoft.com/office/drawing/2014/main" id="{EBABCB43-764E-406C-9823-47F7D60D196B}"/>
              </a:ext>
            </a:extLst>
          </p:cNvPr>
          <p:cNvSpPr/>
          <p:nvPr/>
        </p:nvSpPr>
        <p:spPr>
          <a:xfrm>
            <a:off x="2601914" y="4052888"/>
            <a:ext cx="3163887" cy="70485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rPr>
              <a:t>piece</a:t>
            </a:r>
          </a:p>
        </p:txBody>
      </p:sp>
      <p:grpSp>
        <p:nvGrpSpPr>
          <p:cNvPr id="9" name="Group 8">
            <a:extLst>
              <a:ext uri="{FF2B5EF4-FFF2-40B4-BE49-F238E27FC236}">
                <a16:creationId xmlns:a16="http://schemas.microsoft.com/office/drawing/2014/main" id="{9251D553-C4F7-C33C-E496-3905F4095077}"/>
              </a:ext>
            </a:extLst>
          </p:cNvPr>
          <p:cNvGrpSpPr>
            <a:grpSpLocks/>
          </p:cNvGrpSpPr>
          <p:nvPr/>
        </p:nvGrpSpPr>
        <p:grpSpPr bwMode="auto">
          <a:xfrm>
            <a:off x="6599239" y="2906713"/>
            <a:ext cx="2835275" cy="2838450"/>
            <a:chOff x="5074977" y="2907102"/>
            <a:chExt cx="2836169" cy="2838245"/>
          </a:xfrm>
        </p:grpSpPr>
        <p:sp>
          <p:nvSpPr>
            <p:cNvPr id="22" name="Oval 21">
              <a:extLst>
                <a:ext uri="{FF2B5EF4-FFF2-40B4-BE49-F238E27FC236}">
                  <a16:creationId xmlns:a16="http://schemas.microsoft.com/office/drawing/2014/main" id="{6E64D975-64E8-4FCA-B5CC-E64C9D21EE5A}"/>
                </a:ext>
              </a:extLst>
            </p:cNvPr>
            <p:cNvSpPr/>
            <p:nvPr/>
          </p:nvSpPr>
          <p:spPr>
            <a:xfrm>
              <a:off x="5074977" y="2907102"/>
              <a:ext cx="2836169" cy="2838245"/>
            </a:xfrm>
            <a:prstGeom prst="ellipse">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35850" name="Picture 5">
              <a:extLst>
                <a:ext uri="{FF2B5EF4-FFF2-40B4-BE49-F238E27FC236}">
                  <a16:creationId xmlns:a16="http://schemas.microsoft.com/office/drawing/2014/main" id="{C8F0A701-977B-F8B1-0D8B-753E8DFCEF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8718" y="3242898"/>
              <a:ext cx="2168686" cy="216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Rounded Rectangle 16">
            <a:extLst>
              <a:ext uri="{FF2B5EF4-FFF2-40B4-BE49-F238E27FC236}">
                <a16:creationId xmlns:a16="http://schemas.microsoft.com/office/drawing/2014/main" id="{40709C55-EACB-4F6B-BE17-3FB803B565E1}"/>
              </a:ext>
            </a:extLst>
          </p:cNvPr>
          <p:cNvSpPr/>
          <p:nvPr/>
        </p:nvSpPr>
        <p:spPr>
          <a:xfrm>
            <a:off x="6375400" y="4052888"/>
            <a:ext cx="3282950" cy="70485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rPr>
              <a:t>peace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749"/>
                                        </p:tgtEl>
                                        <p:attrNameLst>
                                          <p:attrName>style.visibility</p:attrName>
                                        </p:attrNameLst>
                                      </p:cBhvr>
                                      <p:to>
                                        <p:strVal val="visible"/>
                                      </p:to>
                                    </p:set>
                                    <p:animEffect transition="in" filter="fade">
                                      <p:cBhvr>
                                        <p:cTn id="11" dur="500"/>
                                        <p:tgtEl>
                                          <p:spTgt spid="3174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nodeType="afterGroup">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1749" grpId="0"/>
      <p:bldP spid="16" grpId="0" animBg="1"/>
      <p:bldP spid="1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3">
            <a:extLst>
              <a:ext uri="{FF2B5EF4-FFF2-40B4-BE49-F238E27FC236}">
                <a16:creationId xmlns:a16="http://schemas.microsoft.com/office/drawing/2014/main" id="{643B5F73-82B0-4BC3-3045-20508CCB945C}"/>
              </a:ext>
            </a:extLst>
          </p:cNvPr>
          <p:cNvSpPr txBox="1">
            <a:spLocks noChangeArrowheads="1"/>
          </p:cNvSpPr>
          <p:nvPr/>
        </p:nvSpPr>
        <p:spPr bwMode="auto">
          <a:xfrm>
            <a:off x="2279650" y="714376"/>
            <a:ext cx="7632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buFont typeface="Arial" panose="020B0604020202020204" pitchFamily="34" charset="0"/>
              <a:buNone/>
            </a:pPr>
            <a:r>
              <a:rPr lang="en-GB" altLang="en-US" sz="2200">
                <a:latin typeface="Twinkl SemiBold" pitchFamily="2" charset="0"/>
              </a:rPr>
              <a:t>Write down the pair of homophones for…</a:t>
            </a:r>
          </a:p>
        </p:txBody>
      </p:sp>
      <p:sp>
        <p:nvSpPr>
          <p:cNvPr id="5" name="Pentagon 4">
            <a:extLst>
              <a:ext uri="{FF2B5EF4-FFF2-40B4-BE49-F238E27FC236}">
                <a16:creationId xmlns:a16="http://schemas.microsoft.com/office/drawing/2014/main" id="{8F4A8545-9C2C-4F1A-9E1E-0389EFB60ED2}"/>
              </a:ext>
            </a:extLst>
          </p:cNvPr>
          <p:cNvSpPr/>
          <p:nvPr/>
        </p:nvSpPr>
        <p:spPr>
          <a:xfrm>
            <a:off x="1965325" y="1212850"/>
            <a:ext cx="1993900" cy="465138"/>
          </a:xfrm>
          <a:prstGeom prst="homePlat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anchor="ctr"/>
          <a:lstStyle/>
          <a:p>
            <a:pPr>
              <a:defRPr/>
            </a:pPr>
            <a:r>
              <a:rPr lang="en-GB" dirty="0">
                <a:solidFill>
                  <a:srgbClr val="000000"/>
                </a:solidFill>
              </a:rPr>
              <a:t>Cryptic clue 5:</a:t>
            </a:r>
          </a:p>
        </p:txBody>
      </p:sp>
      <p:sp>
        <p:nvSpPr>
          <p:cNvPr id="31749" name="Rectangle 5">
            <a:extLst>
              <a:ext uri="{FF2B5EF4-FFF2-40B4-BE49-F238E27FC236}">
                <a16:creationId xmlns:a16="http://schemas.microsoft.com/office/drawing/2014/main" id="{CC10BEF4-84BB-2097-0BC9-3F72CB18BA6F}"/>
              </a:ext>
            </a:extLst>
          </p:cNvPr>
          <p:cNvSpPr>
            <a:spLocks noChangeArrowheads="1"/>
          </p:cNvSpPr>
          <p:nvPr/>
        </p:nvSpPr>
        <p:spPr bwMode="auto">
          <a:xfrm>
            <a:off x="2781300" y="1917700"/>
            <a:ext cx="6597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GB" altLang="en-US" sz="2000">
                <a:solidFill>
                  <a:srgbClr val="7030A0"/>
                </a:solidFill>
                <a:latin typeface="Twinkl SemiBold" pitchFamily="2" charset="0"/>
              </a:rPr>
              <a:t>A nasty shower that drenches The Queen on her throne.</a:t>
            </a:r>
            <a:endParaRPr lang="en-GB" altLang="en-US" sz="2000">
              <a:solidFill>
                <a:srgbClr val="FF0000"/>
              </a:solidFill>
              <a:latin typeface="Twinkl SemiBold" pitchFamily="2" charset="0"/>
            </a:endParaRPr>
          </a:p>
        </p:txBody>
      </p:sp>
      <p:grpSp>
        <p:nvGrpSpPr>
          <p:cNvPr id="10" name="Group 9">
            <a:extLst>
              <a:ext uri="{FF2B5EF4-FFF2-40B4-BE49-F238E27FC236}">
                <a16:creationId xmlns:a16="http://schemas.microsoft.com/office/drawing/2014/main" id="{00EA08DE-2764-B57C-15BD-ABCA5977D7E5}"/>
              </a:ext>
            </a:extLst>
          </p:cNvPr>
          <p:cNvGrpSpPr>
            <a:grpSpLocks/>
          </p:cNvGrpSpPr>
          <p:nvPr/>
        </p:nvGrpSpPr>
        <p:grpSpPr bwMode="auto">
          <a:xfrm>
            <a:off x="6599239" y="2906713"/>
            <a:ext cx="2835275" cy="2838450"/>
            <a:chOff x="5074977" y="2907102"/>
            <a:chExt cx="2836169" cy="2838245"/>
          </a:xfrm>
        </p:grpSpPr>
        <p:sp>
          <p:nvSpPr>
            <p:cNvPr id="22" name="Oval 21">
              <a:extLst>
                <a:ext uri="{FF2B5EF4-FFF2-40B4-BE49-F238E27FC236}">
                  <a16:creationId xmlns:a16="http://schemas.microsoft.com/office/drawing/2014/main" id="{B6F59963-CF9B-4D6E-8BE5-0AA3A59E82E3}"/>
                </a:ext>
              </a:extLst>
            </p:cNvPr>
            <p:cNvSpPr/>
            <p:nvPr/>
          </p:nvSpPr>
          <p:spPr>
            <a:xfrm>
              <a:off x="5074977" y="2907102"/>
              <a:ext cx="2836169" cy="2838245"/>
            </a:xfrm>
            <a:prstGeom prst="ellipse">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8" name="Picture 17">
              <a:extLst>
                <a:ext uri="{FF2B5EF4-FFF2-40B4-BE49-F238E27FC236}">
                  <a16:creationId xmlns:a16="http://schemas.microsoft.com/office/drawing/2014/main" id="{7E926594-25C5-4CCA-BB53-E6D72C61E315}"/>
                </a:ext>
              </a:extLst>
            </p:cNvPr>
            <p:cNvPicPr>
              <a:picLocks noChangeAspect="1"/>
            </p:cNvPicPr>
            <p:nvPr/>
          </p:nvPicPr>
          <p:blipFill>
            <a:blip r:embed="rId2">
              <a:extLst>
                <a:ext uri="{28A0092B-C50C-407E-A947-70E740481C1C}">
                  <a14:useLocalDpi xmlns:a14="http://schemas.microsoft.com/office/drawing/2010/main" val="0"/>
                </a:ext>
              </a:extLst>
            </a:blip>
            <a:srcRect l="1891" r="39029" b="59497"/>
            <a:stretch>
              <a:fillRect/>
            </a:stretch>
          </p:blipFill>
          <p:spPr>
            <a:xfrm>
              <a:off x="5105446" y="2969904"/>
              <a:ext cx="2791424" cy="2733879"/>
            </a:xfrm>
            <a:custGeom>
              <a:avLst/>
              <a:gdLst>
                <a:gd name="connsiteX0" fmla="*/ 1009051 w 2836170"/>
                <a:gd name="connsiteY0" fmla="*/ 0 h 2777703"/>
                <a:gd name="connsiteX1" fmla="*/ 1827119 w 2836170"/>
                <a:gd name="connsiteY1" fmla="*/ 0 h 2777703"/>
                <a:gd name="connsiteX2" fmla="*/ 1839781 w 2836170"/>
                <a:gd name="connsiteY2" fmla="*/ 3258 h 2777703"/>
                <a:gd name="connsiteX3" fmla="*/ 2836170 w 2836170"/>
                <a:gd name="connsiteY3" fmla="*/ 1358580 h 2777703"/>
                <a:gd name="connsiteX4" fmla="*/ 1418085 w 2836170"/>
                <a:gd name="connsiteY4" fmla="*/ 2777703 h 2777703"/>
                <a:gd name="connsiteX5" fmla="*/ 0 w 2836170"/>
                <a:gd name="connsiteY5" fmla="*/ 1358580 h 2777703"/>
                <a:gd name="connsiteX6" fmla="*/ 996390 w 2836170"/>
                <a:gd name="connsiteY6" fmla="*/ 3258 h 277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70" h="2777703">
                  <a:moveTo>
                    <a:pt x="1009051" y="0"/>
                  </a:moveTo>
                  <a:lnTo>
                    <a:pt x="1827119" y="0"/>
                  </a:lnTo>
                  <a:lnTo>
                    <a:pt x="1839781" y="3258"/>
                  </a:lnTo>
                  <a:cubicBezTo>
                    <a:pt x="2417038" y="182935"/>
                    <a:pt x="2836170" y="721775"/>
                    <a:pt x="2836170" y="1358580"/>
                  </a:cubicBezTo>
                  <a:cubicBezTo>
                    <a:pt x="2836170" y="2142340"/>
                    <a:pt x="2201272" y="2777703"/>
                    <a:pt x="1418085" y="2777703"/>
                  </a:cubicBezTo>
                  <a:cubicBezTo>
                    <a:pt x="634898" y="2777703"/>
                    <a:pt x="0" y="2142340"/>
                    <a:pt x="0" y="1358580"/>
                  </a:cubicBezTo>
                  <a:cubicBezTo>
                    <a:pt x="0" y="721775"/>
                    <a:pt x="419132" y="182935"/>
                    <a:pt x="996390" y="3258"/>
                  </a:cubicBezTo>
                  <a:close/>
                </a:path>
              </a:pathLst>
            </a:custGeom>
          </p:spPr>
        </p:pic>
      </p:grpSp>
      <p:grpSp>
        <p:nvGrpSpPr>
          <p:cNvPr id="7" name="Group 6">
            <a:extLst>
              <a:ext uri="{FF2B5EF4-FFF2-40B4-BE49-F238E27FC236}">
                <a16:creationId xmlns:a16="http://schemas.microsoft.com/office/drawing/2014/main" id="{1BF4C25A-99DE-18E9-9CC0-BE31B021DBDF}"/>
              </a:ext>
            </a:extLst>
          </p:cNvPr>
          <p:cNvGrpSpPr>
            <a:grpSpLocks/>
          </p:cNvGrpSpPr>
          <p:nvPr/>
        </p:nvGrpSpPr>
        <p:grpSpPr bwMode="auto">
          <a:xfrm>
            <a:off x="2779714" y="2906713"/>
            <a:ext cx="2835275" cy="2838450"/>
            <a:chOff x="1255222" y="2907102"/>
            <a:chExt cx="2836169" cy="2838245"/>
          </a:xfrm>
        </p:grpSpPr>
        <p:sp>
          <p:nvSpPr>
            <p:cNvPr id="14" name="Oval 13">
              <a:extLst>
                <a:ext uri="{FF2B5EF4-FFF2-40B4-BE49-F238E27FC236}">
                  <a16:creationId xmlns:a16="http://schemas.microsoft.com/office/drawing/2014/main" id="{793D3E7C-88BD-4162-8C3F-EE9374B21B8E}"/>
                </a:ext>
              </a:extLst>
            </p:cNvPr>
            <p:cNvSpPr/>
            <p:nvPr/>
          </p:nvSpPr>
          <p:spPr>
            <a:xfrm>
              <a:off x="1255222" y="2907102"/>
              <a:ext cx="2836169" cy="2838245"/>
            </a:xfrm>
            <a:prstGeom prst="ellipse">
              <a:avLst/>
            </a:prstGeom>
            <a:solidFill>
              <a:schemeClr val="bg1"/>
            </a:solid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0" name="Picture 19">
              <a:extLst>
                <a:ext uri="{FF2B5EF4-FFF2-40B4-BE49-F238E27FC236}">
                  <a16:creationId xmlns:a16="http://schemas.microsoft.com/office/drawing/2014/main" id="{6A2D0FB9-DC4B-439A-BDB5-234EDCDDD0D6}"/>
                </a:ext>
              </a:extLst>
            </p:cNvPr>
            <p:cNvPicPr>
              <a:picLocks noChangeAspect="1"/>
            </p:cNvPicPr>
            <p:nvPr/>
          </p:nvPicPr>
          <p:blipFill>
            <a:blip r:embed="rId3" cstate="print">
              <a:extLst>
                <a:ext uri="{28A0092B-C50C-407E-A947-70E740481C1C}">
                  <a14:useLocalDpi xmlns:a14="http://schemas.microsoft.com/office/drawing/2010/main" val="0"/>
                </a:ext>
              </a:extLst>
            </a:blip>
            <a:srcRect l="13320" t="3097" r="22296" b="5766"/>
            <a:stretch>
              <a:fillRect/>
            </a:stretch>
          </p:blipFill>
          <p:spPr>
            <a:xfrm>
              <a:off x="1296785" y="2950248"/>
              <a:ext cx="2759828" cy="2761848"/>
            </a:xfrm>
            <a:custGeom>
              <a:avLst/>
              <a:gdLst>
                <a:gd name="connsiteX0" fmla="*/ 1418085 w 2836170"/>
                <a:gd name="connsiteY0" fmla="*/ 0 h 2838246"/>
                <a:gd name="connsiteX1" fmla="*/ 2836170 w 2836170"/>
                <a:gd name="connsiteY1" fmla="*/ 1419123 h 2838246"/>
                <a:gd name="connsiteX2" fmla="*/ 1418085 w 2836170"/>
                <a:gd name="connsiteY2" fmla="*/ 2838246 h 2838246"/>
                <a:gd name="connsiteX3" fmla="*/ 0 w 2836170"/>
                <a:gd name="connsiteY3" fmla="*/ 1419123 h 2838246"/>
                <a:gd name="connsiteX4" fmla="*/ 1418085 w 2836170"/>
                <a:gd name="connsiteY4" fmla="*/ 0 h 2838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6170" h="2838246">
                  <a:moveTo>
                    <a:pt x="1418085" y="0"/>
                  </a:moveTo>
                  <a:cubicBezTo>
                    <a:pt x="2201272" y="0"/>
                    <a:pt x="2836170" y="635363"/>
                    <a:pt x="2836170" y="1419123"/>
                  </a:cubicBezTo>
                  <a:cubicBezTo>
                    <a:pt x="2836170" y="2202883"/>
                    <a:pt x="2201272" y="2838246"/>
                    <a:pt x="1418085" y="2838246"/>
                  </a:cubicBezTo>
                  <a:cubicBezTo>
                    <a:pt x="634898" y="2838246"/>
                    <a:pt x="0" y="2202883"/>
                    <a:pt x="0" y="1419123"/>
                  </a:cubicBezTo>
                  <a:cubicBezTo>
                    <a:pt x="0" y="635363"/>
                    <a:pt x="634898" y="0"/>
                    <a:pt x="1418085" y="0"/>
                  </a:cubicBezTo>
                  <a:close/>
                </a:path>
              </a:pathLst>
            </a:custGeom>
          </p:spPr>
        </p:pic>
      </p:grpSp>
      <p:sp>
        <p:nvSpPr>
          <p:cNvPr id="16" name="Rounded Rectangle 15">
            <a:extLst>
              <a:ext uri="{FF2B5EF4-FFF2-40B4-BE49-F238E27FC236}">
                <a16:creationId xmlns:a16="http://schemas.microsoft.com/office/drawing/2014/main" id="{CAA49B87-C579-4416-94AB-D0AF65E0524B}"/>
              </a:ext>
            </a:extLst>
          </p:cNvPr>
          <p:cNvSpPr/>
          <p:nvPr/>
        </p:nvSpPr>
        <p:spPr>
          <a:xfrm>
            <a:off x="2601914" y="4052888"/>
            <a:ext cx="3163887" cy="70485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rPr>
              <a:t>rain</a:t>
            </a:r>
          </a:p>
        </p:txBody>
      </p:sp>
      <p:sp>
        <p:nvSpPr>
          <p:cNvPr id="17" name="Rounded Rectangle 16">
            <a:extLst>
              <a:ext uri="{FF2B5EF4-FFF2-40B4-BE49-F238E27FC236}">
                <a16:creationId xmlns:a16="http://schemas.microsoft.com/office/drawing/2014/main" id="{11E0CFE5-6E16-4C58-9E36-08E525DEAAAA}"/>
              </a:ext>
            </a:extLst>
          </p:cNvPr>
          <p:cNvSpPr/>
          <p:nvPr/>
        </p:nvSpPr>
        <p:spPr>
          <a:xfrm>
            <a:off x="6375400" y="4052888"/>
            <a:ext cx="3282950" cy="704850"/>
          </a:xfrm>
          <a:prstGeom prst="round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dirty="0">
                <a:solidFill>
                  <a:schemeClr val="tx1"/>
                </a:solidFill>
              </a:rPr>
              <a:t>reign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749"/>
                                        </p:tgtEl>
                                        <p:attrNameLst>
                                          <p:attrName>style.visibility</p:attrName>
                                        </p:attrNameLst>
                                      </p:cBhvr>
                                      <p:to>
                                        <p:strVal val="visible"/>
                                      </p:to>
                                    </p:set>
                                    <p:animEffect transition="in" filter="fade">
                                      <p:cBhvr>
                                        <p:cTn id="11" dur="500"/>
                                        <p:tgtEl>
                                          <p:spTgt spid="3174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nodeType="afterGroup">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1749" grpId="0"/>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1753384" y="347702"/>
            <a:ext cx="8619970" cy="1116565"/>
          </a:xfrm>
          <a:solidFill>
            <a:srgbClr val="FDFEDA"/>
          </a:solidFill>
          <a:ln>
            <a:solidFill>
              <a:schemeClr val="accent1"/>
            </a:solidFill>
          </a:ln>
        </p:spPr>
        <p:txBody>
          <a:bodyPr>
            <a:normAutofit/>
          </a:bodyPr>
          <a:lstStyle/>
          <a:p>
            <a:pPr algn="ctr"/>
            <a:r>
              <a:rPr lang="en-GB" altLang="en-US" sz="4000" b="1" dirty="0">
                <a:latin typeface="Calibri" panose="020F0502020204030204" pitchFamily="34" charset="0"/>
              </a:rPr>
              <a:t>End punctuation</a:t>
            </a:r>
            <a:endParaRPr lang="en-US" altLang="en-US" sz="4000" b="1" dirty="0"/>
          </a:p>
        </p:txBody>
      </p:sp>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10" name="AutoShape 8">
            <a:extLst>
              <a:ext uri="{FF2B5EF4-FFF2-40B4-BE49-F238E27FC236}">
                <a16:creationId xmlns:a16="http://schemas.microsoft.com/office/drawing/2014/main" id="{430619D9-4AD0-4E93-9AAD-232631BDECC1}"/>
              </a:ext>
            </a:extLst>
          </p:cNvPr>
          <p:cNvSpPr>
            <a:spLocks noChangeArrowheads="1"/>
          </p:cNvSpPr>
          <p:nvPr/>
        </p:nvSpPr>
        <p:spPr bwMode="auto">
          <a:xfrm>
            <a:off x="920648" y="1903283"/>
            <a:ext cx="10425914" cy="1293971"/>
          </a:xfrm>
          <a:prstGeom prst="roundRect">
            <a:avLst>
              <a:gd name="adj" fmla="val 16667"/>
            </a:avLst>
          </a:prstGeom>
          <a:solidFill>
            <a:schemeClr val="accent5">
              <a:lumMod val="40000"/>
              <a:lumOff val="60000"/>
            </a:schemeClr>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GB" altLang="en-US" sz="2800" b="1" dirty="0">
                <a:latin typeface="Calibri" panose="020F0502020204030204" pitchFamily="34" charset="0"/>
                <a:cs typeface="Calibri" panose="020F0502020204030204" pitchFamily="34" charset="0"/>
              </a:rPr>
              <a:t>End punctuation </a:t>
            </a:r>
            <a:r>
              <a:rPr lang="en-GB" altLang="en-US" sz="2800" dirty="0">
                <a:latin typeface="Calibri" panose="020F0502020204030204" pitchFamily="34" charset="0"/>
                <a:cs typeface="Calibri" panose="020F0502020204030204" pitchFamily="34" charset="0"/>
              </a:rPr>
              <a:t>must be used to mark the </a:t>
            </a:r>
            <a:r>
              <a:rPr lang="en-GB" altLang="en-US" sz="2800" u="sng" dirty="0">
                <a:latin typeface="Calibri" panose="020F0502020204030204" pitchFamily="34" charset="0"/>
                <a:cs typeface="Calibri" panose="020F0502020204030204" pitchFamily="34" charset="0"/>
              </a:rPr>
              <a:t>end</a:t>
            </a:r>
            <a:r>
              <a:rPr lang="en-GB" altLang="en-US" sz="2800" dirty="0">
                <a:latin typeface="Calibri" panose="020F0502020204030204" pitchFamily="34" charset="0"/>
                <a:cs typeface="Calibri" panose="020F0502020204030204" pitchFamily="34" charset="0"/>
              </a:rPr>
              <a:t> of every sentence. </a:t>
            </a:r>
          </a:p>
          <a:p>
            <a:pPr algn="ctr">
              <a:spcBef>
                <a:spcPct val="50000"/>
              </a:spcBef>
              <a:buFontTx/>
              <a:buNone/>
              <a:defRPr/>
            </a:pPr>
            <a:r>
              <a:rPr lang="en-GB" altLang="en-US" sz="2800" dirty="0">
                <a:latin typeface="Calibri" panose="020F0502020204030204" pitchFamily="34" charset="0"/>
                <a:cs typeface="Calibri" panose="020F0502020204030204" pitchFamily="34" charset="0"/>
              </a:rPr>
              <a:t>You will need to use a </a:t>
            </a:r>
            <a:r>
              <a:rPr lang="en-GB" altLang="en-US" sz="2800" b="1" dirty="0">
                <a:latin typeface="Calibri" panose="020F0502020204030204" pitchFamily="34" charset="0"/>
                <a:cs typeface="Calibri" panose="020F0502020204030204" pitchFamily="34" charset="0"/>
              </a:rPr>
              <a:t>full stop</a:t>
            </a:r>
            <a:r>
              <a:rPr lang="en-GB" altLang="en-US" sz="2800" dirty="0">
                <a:latin typeface="Calibri" panose="020F0502020204030204" pitchFamily="34" charset="0"/>
                <a:cs typeface="Calibri" panose="020F0502020204030204" pitchFamily="34" charset="0"/>
              </a:rPr>
              <a:t>, </a:t>
            </a:r>
            <a:r>
              <a:rPr lang="en-GB" altLang="en-US" sz="2800" b="1" dirty="0">
                <a:latin typeface="Calibri" panose="020F0502020204030204" pitchFamily="34" charset="0"/>
                <a:cs typeface="Calibri" panose="020F0502020204030204" pitchFamily="34" charset="0"/>
              </a:rPr>
              <a:t>question mark </a:t>
            </a:r>
            <a:r>
              <a:rPr lang="en-GB" altLang="en-US" sz="2800" dirty="0">
                <a:latin typeface="Calibri" panose="020F0502020204030204" pitchFamily="34" charset="0"/>
                <a:cs typeface="Calibri" panose="020F0502020204030204" pitchFamily="34" charset="0"/>
              </a:rPr>
              <a:t>or </a:t>
            </a:r>
            <a:r>
              <a:rPr lang="en-GB" altLang="en-US" sz="2800" b="1" dirty="0">
                <a:latin typeface="Calibri" panose="020F0502020204030204" pitchFamily="34" charset="0"/>
                <a:cs typeface="Calibri" panose="020F0502020204030204" pitchFamily="34" charset="0"/>
              </a:rPr>
              <a:t>exclamation mark</a:t>
            </a:r>
            <a:r>
              <a:rPr lang="en-GB" altLang="en-US" sz="2800" dirty="0">
                <a:latin typeface="Calibri" panose="020F0502020204030204" pitchFamily="34" charset="0"/>
                <a:cs typeface="Calibri" panose="020F0502020204030204" pitchFamily="34" charset="0"/>
              </a:rPr>
              <a:t>.</a:t>
            </a:r>
          </a:p>
        </p:txBody>
      </p:sp>
      <p:sp>
        <p:nvSpPr>
          <p:cNvPr id="11" name="Rectangle 10"/>
          <p:cNvSpPr/>
          <p:nvPr/>
        </p:nvSpPr>
        <p:spPr>
          <a:xfrm>
            <a:off x="1975464" y="3486195"/>
            <a:ext cx="2339788" cy="2993032"/>
          </a:xfrm>
          <a:prstGeom prst="rect">
            <a:avLst/>
          </a:prstGeom>
          <a:ln>
            <a:solidFill>
              <a:srgbClr val="4472C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 name="TextBox 3"/>
          <p:cNvSpPr txBox="1"/>
          <p:nvPr/>
        </p:nvSpPr>
        <p:spPr>
          <a:xfrm>
            <a:off x="2775566" y="3397770"/>
            <a:ext cx="1251284" cy="3170099"/>
          </a:xfrm>
          <a:prstGeom prst="rect">
            <a:avLst/>
          </a:prstGeom>
          <a:noFill/>
        </p:spPr>
        <p:txBody>
          <a:bodyPr wrap="square" rtlCol="0">
            <a:spAutoFit/>
          </a:bodyPr>
          <a:lstStyle/>
          <a:p>
            <a:r>
              <a:rPr lang="en-GB" sz="20000" b="1" dirty="0">
                <a:solidFill>
                  <a:srgbClr val="FF0000"/>
                </a:solidFill>
              </a:rPr>
              <a:t>.</a:t>
            </a:r>
          </a:p>
        </p:txBody>
      </p:sp>
      <p:grpSp>
        <p:nvGrpSpPr>
          <p:cNvPr id="5" name="Group 4"/>
          <p:cNvGrpSpPr/>
          <p:nvPr/>
        </p:nvGrpSpPr>
        <p:grpSpPr>
          <a:xfrm>
            <a:off x="4893475" y="3412921"/>
            <a:ext cx="2339788" cy="3170099"/>
            <a:chOff x="4893475" y="3412921"/>
            <a:chExt cx="2339788" cy="3170099"/>
          </a:xfrm>
        </p:grpSpPr>
        <p:sp>
          <p:nvSpPr>
            <p:cNvPr id="3" name="Rectangle 2"/>
            <p:cNvSpPr/>
            <p:nvPr/>
          </p:nvSpPr>
          <p:spPr>
            <a:xfrm>
              <a:off x="4893475" y="3486195"/>
              <a:ext cx="2339788" cy="2993032"/>
            </a:xfrm>
            <a:prstGeom prst="rect">
              <a:avLst/>
            </a:prstGeom>
            <a:ln>
              <a:solidFill>
                <a:srgbClr val="4472C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4" name="TextBox 13"/>
            <p:cNvSpPr txBox="1"/>
            <p:nvPr/>
          </p:nvSpPr>
          <p:spPr>
            <a:xfrm>
              <a:off x="5437727" y="3412921"/>
              <a:ext cx="1251284" cy="3170099"/>
            </a:xfrm>
            <a:prstGeom prst="rect">
              <a:avLst/>
            </a:prstGeom>
            <a:noFill/>
          </p:spPr>
          <p:txBody>
            <a:bodyPr wrap="square" rtlCol="0">
              <a:spAutoFit/>
            </a:bodyPr>
            <a:lstStyle/>
            <a:p>
              <a:r>
                <a:rPr lang="en-GB" sz="20000" b="1" dirty="0">
                  <a:solidFill>
                    <a:srgbClr val="FF0000"/>
                  </a:solidFill>
                </a:rPr>
                <a:t>?</a:t>
              </a:r>
            </a:p>
          </p:txBody>
        </p:sp>
      </p:grpSp>
      <p:grpSp>
        <p:nvGrpSpPr>
          <p:cNvPr id="6" name="Group 5"/>
          <p:cNvGrpSpPr/>
          <p:nvPr/>
        </p:nvGrpSpPr>
        <p:grpSpPr>
          <a:xfrm>
            <a:off x="7811486" y="3412921"/>
            <a:ext cx="2339788" cy="3170099"/>
            <a:chOff x="7811486" y="3412921"/>
            <a:chExt cx="2339788" cy="3170099"/>
          </a:xfrm>
        </p:grpSpPr>
        <p:sp>
          <p:nvSpPr>
            <p:cNvPr id="13" name="Rectangle 12"/>
            <p:cNvSpPr/>
            <p:nvPr/>
          </p:nvSpPr>
          <p:spPr>
            <a:xfrm>
              <a:off x="7811486" y="3486195"/>
              <a:ext cx="2339788" cy="2993032"/>
            </a:xfrm>
            <a:prstGeom prst="rect">
              <a:avLst/>
            </a:prstGeom>
            <a:ln>
              <a:solidFill>
                <a:srgbClr val="4472C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5" name="TextBox 14"/>
            <p:cNvSpPr txBox="1"/>
            <p:nvPr/>
          </p:nvSpPr>
          <p:spPr>
            <a:xfrm>
              <a:off x="8451991" y="3412921"/>
              <a:ext cx="1251284" cy="3170099"/>
            </a:xfrm>
            <a:prstGeom prst="rect">
              <a:avLst/>
            </a:prstGeom>
            <a:noFill/>
          </p:spPr>
          <p:txBody>
            <a:bodyPr wrap="square" rtlCol="0">
              <a:spAutoFit/>
            </a:bodyPr>
            <a:lstStyle/>
            <a:p>
              <a:r>
                <a:rPr lang="en-GB" sz="20000" b="1" dirty="0">
                  <a:solidFill>
                    <a:srgbClr val="FF0000"/>
                  </a:solidFill>
                </a:rPr>
                <a:t>!</a:t>
              </a:r>
            </a:p>
          </p:txBody>
        </p:sp>
      </p:grpSp>
    </p:spTree>
    <p:extLst>
      <p:ext uri="{BB962C8B-B14F-4D97-AF65-F5344CB8AC3E}">
        <p14:creationId xmlns:p14="http://schemas.microsoft.com/office/powerpoint/2010/main" val="20798337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text on a white background&#10;&#10;AI-generated content may be incorrect.">
            <a:extLst>
              <a:ext uri="{FF2B5EF4-FFF2-40B4-BE49-F238E27FC236}">
                <a16:creationId xmlns:a16="http://schemas.microsoft.com/office/drawing/2014/main" id="{28B9F7E9-B2AE-5470-87C8-9A723E40FA21}"/>
              </a:ext>
            </a:extLst>
          </p:cNvPr>
          <p:cNvPicPr>
            <a:picLocks noChangeAspect="1"/>
          </p:cNvPicPr>
          <p:nvPr/>
        </p:nvPicPr>
        <p:blipFill>
          <a:blip r:embed="rId2"/>
          <a:stretch>
            <a:fillRect/>
          </a:stretch>
        </p:blipFill>
        <p:spPr>
          <a:xfrm>
            <a:off x="852229" y="1126394"/>
            <a:ext cx="7079135" cy="5727615"/>
          </a:xfrm>
          <a:prstGeom prst="rect">
            <a:avLst/>
          </a:prstGeom>
        </p:spPr>
      </p:pic>
      <p:sp>
        <p:nvSpPr>
          <p:cNvPr id="3" name="TextBox 2">
            <a:extLst>
              <a:ext uri="{FF2B5EF4-FFF2-40B4-BE49-F238E27FC236}">
                <a16:creationId xmlns:a16="http://schemas.microsoft.com/office/drawing/2014/main" id="{E972CF80-3936-E05C-B16B-6CD73694F6B5}"/>
              </a:ext>
            </a:extLst>
          </p:cNvPr>
          <p:cNvSpPr txBox="1"/>
          <p:nvPr/>
        </p:nvSpPr>
        <p:spPr>
          <a:xfrm>
            <a:off x="-2059" y="-2059"/>
            <a:ext cx="869503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a:latin typeface="Comic Sans MS"/>
                <a:cs typeface="Segoe UI"/>
              </a:rPr>
              <a:t>Tuesday 25th February</a:t>
            </a:r>
            <a:r>
              <a:rPr lang="en-US" sz="3200">
                <a:latin typeface="Comic Sans MS"/>
                <a:cs typeface="Segoe UI"/>
              </a:rPr>
              <a:t>​</a:t>
            </a:r>
          </a:p>
          <a:p>
            <a:r>
              <a:rPr lang="en-GB" sz="3200" u="sng">
                <a:latin typeface="Comic Sans MS"/>
                <a:cs typeface="Segoe UI"/>
              </a:rPr>
              <a:t>Spelling</a:t>
            </a:r>
          </a:p>
        </p:txBody>
      </p:sp>
      <p:sp>
        <p:nvSpPr>
          <p:cNvPr id="4" name="TextBox 3">
            <a:extLst>
              <a:ext uri="{FF2B5EF4-FFF2-40B4-BE49-F238E27FC236}">
                <a16:creationId xmlns:a16="http://schemas.microsoft.com/office/drawing/2014/main" id="{98A111BA-D14D-AA94-0030-5678876B0362}"/>
              </a:ext>
            </a:extLst>
          </p:cNvPr>
          <p:cNvSpPr txBox="1"/>
          <p:nvPr/>
        </p:nvSpPr>
        <p:spPr>
          <a:xfrm>
            <a:off x="8056194" y="5206137"/>
            <a:ext cx="402995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rgbClr val="FF0000"/>
                </a:solidFill>
                <a:latin typeface="Comic Sans MS"/>
              </a:rPr>
              <a:t>Ch -</a:t>
            </a:r>
            <a:endParaRPr lang="en-US" sz="2800">
              <a:solidFill>
                <a:srgbClr val="FF0000"/>
              </a:solidFill>
              <a:latin typeface="Comic Sans MS"/>
            </a:endParaRPr>
          </a:p>
          <a:p>
            <a:r>
              <a:rPr lang="en-GB" sz="2800" dirty="0">
                <a:solidFill>
                  <a:srgbClr val="FF0000"/>
                </a:solidFill>
                <a:latin typeface="Comic Sans MS"/>
              </a:rPr>
              <a:t>Define what the words or and oar mean.</a:t>
            </a:r>
          </a:p>
        </p:txBody>
      </p:sp>
    </p:spTree>
    <p:extLst>
      <p:ext uri="{BB962C8B-B14F-4D97-AF65-F5344CB8AC3E}">
        <p14:creationId xmlns:p14="http://schemas.microsoft.com/office/powerpoint/2010/main" val="1935404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8C8D80-CCA6-EDEA-0584-6D544427AB0E}"/>
              </a:ext>
            </a:extLst>
          </p:cNvPr>
          <p:cNvSpPr txBox="1"/>
          <p:nvPr/>
        </p:nvSpPr>
        <p:spPr>
          <a:xfrm>
            <a:off x="96608" y="151813"/>
            <a:ext cx="1199326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rPr>
              <a:t>Tuesday 25th February </a:t>
            </a:r>
          </a:p>
          <a:p>
            <a:r>
              <a:rPr lang="en-GB" sz="2800" u="sng" dirty="0">
                <a:latin typeface="Comic Sans MS"/>
              </a:rPr>
              <a:t>TBAT: </a:t>
            </a:r>
            <a:r>
              <a:rPr lang="en-GB" sz="2800" u="sng" dirty="0">
                <a:latin typeface="Comic Sans MS"/>
                <a:ea typeface="Calibri"/>
                <a:cs typeface="Calibri"/>
              </a:rPr>
              <a:t>make inferences about characters' actions in a story based upon evidence from the text.</a:t>
            </a:r>
            <a:endParaRPr lang="en-GB" sz="2800" u="sng" dirty="0">
              <a:latin typeface="Comic Sans MS"/>
            </a:endParaRPr>
          </a:p>
        </p:txBody>
      </p:sp>
      <p:sp>
        <p:nvSpPr>
          <p:cNvPr id="3" name="TextBox 2">
            <a:extLst>
              <a:ext uri="{FF2B5EF4-FFF2-40B4-BE49-F238E27FC236}">
                <a16:creationId xmlns:a16="http://schemas.microsoft.com/office/drawing/2014/main" id="{07C4167E-93F2-0108-6E92-46FF76A50AE7}"/>
              </a:ext>
            </a:extLst>
          </p:cNvPr>
          <p:cNvSpPr txBox="1"/>
          <p:nvPr/>
        </p:nvSpPr>
        <p:spPr>
          <a:xfrm>
            <a:off x="69006" y="1545736"/>
            <a:ext cx="12020864"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2800" dirty="0">
                <a:latin typeface="Comic Sans MS"/>
                <a:ea typeface="Calibri"/>
                <a:cs typeface="Calibri"/>
              </a:rPr>
              <a:t>Troy sat on the wall outside the corner shop. Inside, his friends were enjoying the thrill of choosing their sweets. Having only three pence to his name, he knew that there would be nothing that he could afford, so there was no point in even looking. He reached into his pocket and pulled out his feeble collection of coins. Why did they even bother making them if they couldn’t be used to buy anything? He rubbed his thumb over the two pence piece, as if cleaning it up would somehow increase its value. But then something happened that made him rub his own eyes instead.</a:t>
            </a:r>
            <a:endParaRPr lang="en-US" sz="2800">
              <a:latin typeface="Comic Sans MS"/>
            </a:endParaRPr>
          </a:p>
          <a:p>
            <a:pPr marL="342900" indent="-342900" algn="ctr">
              <a:buAutoNum type="arabicPeriod"/>
            </a:pPr>
            <a:r>
              <a:rPr lang="en-GB" sz="2800" dirty="0">
                <a:latin typeface="Comic Sans MS"/>
                <a:ea typeface="Calibri"/>
                <a:cs typeface="Calibri"/>
              </a:rPr>
              <a:t>What was Troy sitting on?</a:t>
            </a:r>
            <a:endParaRPr lang="en-GB" sz="2800" dirty="0">
              <a:latin typeface="Comic Sans MS"/>
            </a:endParaRPr>
          </a:p>
          <a:p>
            <a:pPr algn="ctr"/>
            <a:r>
              <a:rPr lang="en-GB" sz="2800" dirty="0">
                <a:latin typeface="Comic Sans MS"/>
                <a:ea typeface="Calibri"/>
                <a:cs typeface="Calibri"/>
              </a:rPr>
              <a:t>2. What were Troy’s friends doing?</a:t>
            </a:r>
            <a:endParaRPr lang="en-GB" sz="2800" dirty="0">
              <a:latin typeface="Comic Sans MS"/>
            </a:endParaRPr>
          </a:p>
          <a:p>
            <a:pPr algn="ctr"/>
            <a:r>
              <a:rPr lang="en-GB" sz="2800" dirty="0">
                <a:latin typeface="Comic Sans MS"/>
              </a:rPr>
              <a:t>3. </a:t>
            </a:r>
            <a:r>
              <a:rPr lang="en-GB" sz="2800" dirty="0">
                <a:latin typeface="Comic Sans MS"/>
                <a:ea typeface="Calibri"/>
                <a:cs typeface="Calibri"/>
              </a:rPr>
              <a:t>How much money did Troy have?</a:t>
            </a:r>
            <a:endParaRPr lang="en-GB" sz="2800" dirty="0">
              <a:latin typeface="Comic Sans MS"/>
            </a:endParaRPr>
          </a:p>
          <a:p>
            <a:endParaRPr lang="en-GB" dirty="0"/>
          </a:p>
        </p:txBody>
      </p:sp>
    </p:spTree>
    <p:extLst>
      <p:ext uri="{BB962C8B-B14F-4D97-AF65-F5344CB8AC3E}">
        <p14:creationId xmlns:p14="http://schemas.microsoft.com/office/powerpoint/2010/main" val="20366338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1825873" y="365124"/>
            <a:ext cx="8619970" cy="1116565"/>
          </a:xfrm>
          <a:solidFill>
            <a:srgbClr val="FDFEDA"/>
          </a:solidFill>
          <a:ln>
            <a:solidFill>
              <a:schemeClr val="accent1"/>
            </a:solidFill>
          </a:ln>
        </p:spPr>
        <p:txBody>
          <a:bodyPr>
            <a:normAutofit/>
          </a:bodyPr>
          <a:lstStyle/>
          <a:p>
            <a:pPr algn="ctr"/>
            <a:r>
              <a:rPr lang="en-GB" sz="4000" b="1" dirty="0">
                <a:solidFill>
                  <a:srgbClr val="002060"/>
                </a:solidFill>
                <a:latin typeface="+mn-lt"/>
              </a:rPr>
              <a:t>What is inference?</a:t>
            </a:r>
          </a:p>
        </p:txBody>
      </p:sp>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10" name="AutoShape 5">
            <a:extLst>
              <a:ext uri="{FF2B5EF4-FFF2-40B4-BE49-F238E27FC236}">
                <a16:creationId xmlns:a16="http://schemas.microsoft.com/office/drawing/2014/main" id="{B23643D2-C474-4481-B3BD-8FA47BEA6FA2}"/>
              </a:ext>
            </a:extLst>
          </p:cNvPr>
          <p:cNvSpPr>
            <a:spLocks noChangeArrowheads="1"/>
          </p:cNvSpPr>
          <p:nvPr/>
        </p:nvSpPr>
        <p:spPr bwMode="auto">
          <a:xfrm>
            <a:off x="387040" y="1859622"/>
            <a:ext cx="11417920" cy="4753482"/>
          </a:xfrm>
          <a:prstGeom prst="roundRect">
            <a:avLst>
              <a:gd name="adj" fmla="val 16667"/>
            </a:avLst>
          </a:prstGeom>
          <a:solidFill>
            <a:srgbClr val="FFFED8"/>
          </a:solidFill>
          <a:ln w="9525">
            <a:solidFill>
              <a:schemeClr val="tx1"/>
            </a:solidFill>
            <a:round/>
            <a:headEnd/>
            <a:tailEnd/>
          </a:ln>
          <a:effectLst/>
        </p:spPr>
        <p:txBody>
          <a:bodyPr wrap="square" anchor="ctr">
            <a:no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en-GB" altLang="en-US" sz="2800" b="1" dirty="0">
                <a:latin typeface="Calibri" panose="020F0502020204030204" pitchFamily="34" charset="0"/>
                <a:cs typeface="Calibri" panose="020F0502020204030204" pitchFamily="34" charset="0"/>
              </a:rPr>
              <a:t>When people write or speak, they rarely tell you everything – and thank goodness. Think about these two sentences:</a:t>
            </a:r>
          </a:p>
          <a:p>
            <a:pPr algn="ctr">
              <a:spcBef>
                <a:spcPct val="0"/>
              </a:spcBef>
              <a:buNone/>
            </a:pPr>
            <a:endParaRPr lang="en-GB" altLang="en-US" sz="2800" dirty="0">
              <a:latin typeface="Calibri" panose="020F0502020204030204" pitchFamily="34" charset="0"/>
              <a:cs typeface="Calibri" panose="020F0502020204030204" pitchFamily="34" charset="0"/>
            </a:endParaRPr>
          </a:p>
          <a:p>
            <a:pPr>
              <a:spcBef>
                <a:spcPct val="0"/>
              </a:spcBef>
              <a:buNone/>
            </a:pPr>
            <a:r>
              <a:rPr lang="en-GB" altLang="en-US" sz="2800" dirty="0">
                <a:latin typeface="Calibri" panose="020F0502020204030204" pitchFamily="34" charset="0"/>
                <a:cs typeface="Calibri" panose="020F0502020204030204" pitchFamily="34" charset="0"/>
              </a:rPr>
              <a:t>1. Zak went to bed.</a:t>
            </a:r>
          </a:p>
          <a:p>
            <a:pPr>
              <a:spcBef>
                <a:spcPct val="0"/>
              </a:spcBef>
              <a:buNone/>
            </a:pPr>
            <a:endParaRPr lang="en-GB" altLang="en-US" sz="2800" dirty="0">
              <a:latin typeface="Calibri" panose="020F0502020204030204" pitchFamily="34" charset="0"/>
              <a:cs typeface="Calibri" panose="020F0502020204030204" pitchFamily="34" charset="0"/>
            </a:endParaRPr>
          </a:p>
          <a:p>
            <a:pPr>
              <a:spcBef>
                <a:spcPct val="0"/>
              </a:spcBef>
              <a:buNone/>
            </a:pPr>
            <a:r>
              <a:rPr lang="en-GB" altLang="en-US" sz="2800" dirty="0">
                <a:latin typeface="Calibri" panose="020F0502020204030204" pitchFamily="34" charset="0"/>
                <a:cs typeface="Calibri" panose="020F0502020204030204" pitchFamily="34" charset="0"/>
              </a:rPr>
              <a:t>2. Zak got up, walked out of the room and went upstairs. </a:t>
            </a:r>
          </a:p>
          <a:p>
            <a:pPr>
              <a:spcBef>
                <a:spcPct val="0"/>
              </a:spcBef>
              <a:buNone/>
            </a:pPr>
            <a:r>
              <a:rPr lang="en-GB" altLang="en-US" sz="2800" dirty="0">
                <a:latin typeface="Calibri" panose="020F0502020204030204" pitchFamily="34" charset="0"/>
                <a:cs typeface="Calibri" panose="020F0502020204030204" pitchFamily="34" charset="0"/>
              </a:rPr>
              <a:t>He changed into his pyjamas, had a wash and cleaned his teeth. </a:t>
            </a:r>
          </a:p>
          <a:p>
            <a:pPr>
              <a:spcBef>
                <a:spcPct val="0"/>
              </a:spcBef>
              <a:buNone/>
            </a:pPr>
            <a:r>
              <a:rPr lang="en-GB" altLang="en-US" sz="2800" dirty="0">
                <a:latin typeface="Calibri" panose="020F0502020204030204" pitchFamily="34" charset="0"/>
                <a:cs typeface="Calibri" panose="020F0502020204030204" pitchFamily="34" charset="0"/>
              </a:rPr>
              <a:t>Then, he walked into his bedroom and pulled back his covers. Finally, he slid into his bed and rested his head on his pillow before going to sleep.</a:t>
            </a:r>
          </a:p>
        </p:txBody>
      </p:sp>
      <p:pic>
        <p:nvPicPr>
          <p:cNvPr id="11" name="Picture 10" descr="A close up of a logo&#10;&#10;Description automatically generated">
            <a:extLst>
              <a:ext uri="{FF2B5EF4-FFF2-40B4-BE49-F238E27FC236}">
                <a16:creationId xmlns:a16="http://schemas.microsoft.com/office/drawing/2014/main" id="{CB5959AC-D308-457B-A216-DB8267AD22E3}"/>
              </a:ext>
            </a:extLst>
          </p:cNvPr>
          <p:cNvPicPr>
            <a:picLocks noChangeAspect="1"/>
          </p:cNvPicPr>
          <p:nvPr/>
        </p:nvPicPr>
        <p:blipFill>
          <a:blip r:embed="rId5"/>
          <a:stretch>
            <a:fillRect/>
          </a:stretch>
        </p:blipFill>
        <p:spPr>
          <a:xfrm>
            <a:off x="8863120" y="2828597"/>
            <a:ext cx="2796774" cy="2615502"/>
          </a:xfrm>
          <a:prstGeom prst="rect">
            <a:avLst/>
          </a:prstGeom>
        </p:spPr>
      </p:pic>
    </p:spTree>
    <p:extLst>
      <p:ext uri="{BB962C8B-B14F-4D97-AF65-F5344CB8AC3E}">
        <p14:creationId xmlns:p14="http://schemas.microsoft.com/office/powerpoint/2010/main" val="13010643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1779624" y="212725"/>
            <a:ext cx="8250641" cy="894715"/>
          </a:xfrm>
          <a:solidFill>
            <a:srgbClr val="FDFEDA"/>
          </a:solidFill>
          <a:ln>
            <a:solidFill>
              <a:schemeClr val="accent1"/>
            </a:solidFill>
          </a:ln>
        </p:spPr>
        <p:txBody>
          <a:bodyPr/>
          <a:lstStyle/>
          <a:p>
            <a:pPr algn="ctr"/>
            <a:r>
              <a:rPr lang="en-GB" b="1" dirty="0">
                <a:solidFill>
                  <a:srgbClr val="002060"/>
                </a:solidFill>
                <a:latin typeface="+mn-lt"/>
              </a:rPr>
              <a:t>What is inference?</a:t>
            </a:r>
            <a:endParaRPr lang="en-GB" b="1" dirty="0">
              <a:latin typeface="+mn-lt"/>
            </a:endParaRPr>
          </a:p>
        </p:txBody>
      </p:sp>
      <p:sp>
        <p:nvSpPr>
          <p:cNvPr id="14" name="AutoShape 5">
            <a:extLst>
              <a:ext uri="{FF2B5EF4-FFF2-40B4-BE49-F238E27FC236}">
                <a16:creationId xmlns:a16="http://schemas.microsoft.com/office/drawing/2014/main" id="{9AC5550A-F374-48CB-89AF-A6A9E0BC5173}"/>
              </a:ext>
            </a:extLst>
          </p:cNvPr>
          <p:cNvSpPr>
            <a:spLocks noChangeArrowheads="1"/>
          </p:cNvSpPr>
          <p:nvPr/>
        </p:nvSpPr>
        <p:spPr bwMode="auto">
          <a:xfrm>
            <a:off x="387040" y="1339128"/>
            <a:ext cx="11417920" cy="2752394"/>
          </a:xfrm>
          <a:prstGeom prst="roundRect">
            <a:avLst>
              <a:gd name="adj" fmla="val 16667"/>
            </a:avLst>
          </a:prstGeom>
          <a:solidFill>
            <a:srgbClr val="FFFED8"/>
          </a:solidFill>
          <a:ln w="9525">
            <a:solidFill>
              <a:schemeClr val="tx1"/>
            </a:solidFill>
            <a:round/>
            <a:headEnd/>
            <a:tailEnd/>
          </a:ln>
          <a:effectLst/>
        </p:spPr>
        <p:txBody>
          <a:bodyPr wrap="square" anchor="ctr">
            <a:no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GB" altLang="en-US" sz="2800" b="1" dirty="0">
                <a:latin typeface="Calibri" panose="020F0502020204030204" pitchFamily="34" charset="0"/>
                <a:cs typeface="Calibri" panose="020F0502020204030204" pitchFamily="34" charset="0"/>
              </a:rPr>
              <a:t>Sentence 1</a:t>
            </a:r>
            <a:r>
              <a:rPr lang="en-GB" altLang="en-US" sz="2800" dirty="0">
                <a:latin typeface="Calibri" panose="020F0502020204030204" pitchFamily="34" charset="0"/>
                <a:cs typeface="Calibri" panose="020F0502020204030204" pitchFamily="34" charset="0"/>
              </a:rPr>
              <a:t> gets straight to the point. It tells you </a:t>
            </a:r>
          </a:p>
          <a:p>
            <a:pPr>
              <a:spcBef>
                <a:spcPct val="0"/>
              </a:spcBef>
              <a:buNone/>
            </a:pPr>
            <a:r>
              <a:rPr lang="en-GB" altLang="en-US" sz="2800" dirty="0">
                <a:latin typeface="Calibri" panose="020F0502020204030204" pitchFamily="34" charset="0"/>
                <a:cs typeface="Calibri" panose="020F0502020204030204" pitchFamily="34" charset="0"/>
              </a:rPr>
              <a:t>what you really want to know and assumes that </a:t>
            </a:r>
          </a:p>
          <a:p>
            <a:pPr>
              <a:spcBef>
                <a:spcPct val="0"/>
              </a:spcBef>
              <a:buNone/>
            </a:pPr>
            <a:r>
              <a:rPr lang="en-GB" altLang="en-US" sz="2800" dirty="0">
                <a:latin typeface="Calibri" panose="020F0502020204030204" pitchFamily="34" charset="0"/>
                <a:cs typeface="Calibri" panose="020F0502020204030204" pitchFamily="34" charset="0"/>
              </a:rPr>
              <a:t>you can work out the rest. </a:t>
            </a:r>
          </a:p>
          <a:p>
            <a:pPr>
              <a:spcBef>
                <a:spcPct val="0"/>
              </a:spcBef>
              <a:buNone/>
            </a:pPr>
            <a:endParaRPr lang="en-GB" altLang="en-US" sz="2800" dirty="0">
              <a:latin typeface="Calibri" panose="020F0502020204030204" pitchFamily="34" charset="0"/>
              <a:cs typeface="Calibri" panose="020F0502020204030204" pitchFamily="34" charset="0"/>
            </a:endParaRPr>
          </a:p>
          <a:p>
            <a:pPr>
              <a:spcBef>
                <a:spcPct val="0"/>
              </a:spcBef>
              <a:buNone/>
            </a:pPr>
            <a:r>
              <a:rPr lang="en-GB" altLang="en-US" sz="2800" b="1" dirty="0">
                <a:latin typeface="Calibri" panose="020F0502020204030204" pitchFamily="34" charset="0"/>
                <a:cs typeface="Calibri" panose="020F0502020204030204" pitchFamily="34" charset="0"/>
              </a:rPr>
              <a:t>Sentence 2</a:t>
            </a:r>
            <a:r>
              <a:rPr lang="en-GB" altLang="en-US" sz="2800" dirty="0">
                <a:latin typeface="Calibri" panose="020F0502020204030204" pitchFamily="34" charset="0"/>
                <a:cs typeface="Calibri" panose="020F0502020204030204" pitchFamily="34" charset="0"/>
              </a:rPr>
              <a:t> might be accurate but you were probably </a:t>
            </a:r>
          </a:p>
          <a:p>
            <a:pPr>
              <a:spcBef>
                <a:spcPct val="0"/>
              </a:spcBef>
              <a:buNone/>
            </a:pPr>
            <a:r>
              <a:rPr lang="en-GB" altLang="en-US" sz="2800" dirty="0">
                <a:latin typeface="Calibri" panose="020F0502020204030204" pitchFamily="34" charset="0"/>
                <a:cs typeface="Calibri" panose="020F0502020204030204" pitchFamily="34" charset="0"/>
              </a:rPr>
              <a:t>either bored or annoyed by all the detail.</a:t>
            </a:r>
          </a:p>
        </p:txBody>
      </p:sp>
      <p:pic>
        <p:nvPicPr>
          <p:cNvPr id="7" name="Picture 6">
            <a:extLst>
              <a:ext uri="{FF2B5EF4-FFF2-40B4-BE49-F238E27FC236}">
                <a16:creationId xmlns:a16="http://schemas.microsoft.com/office/drawing/2014/main" id="{312B186E-B572-4378-B4B9-333760E80A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078" y="133350"/>
            <a:ext cx="720601" cy="107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EC4E389-FEB8-484A-A710-FB130E0EB9F2}"/>
              </a:ext>
            </a:extLst>
          </p:cNvPr>
          <p:cNvPicPr>
            <a:picLocks noChangeAspect="1"/>
          </p:cNvPicPr>
          <p:nvPr/>
        </p:nvPicPr>
        <p:blipFill>
          <a:blip r:embed="rId3"/>
          <a:stretch>
            <a:fillRect/>
          </a:stretch>
        </p:blipFill>
        <p:spPr>
          <a:xfrm>
            <a:off x="10925666" y="298983"/>
            <a:ext cx="993979" cy="665572"/>
          </a:xfrm>
          <a:prstGeom prst="rect">
            <a:avLst/>
          </a:prstGeom>
        </p:spPr>
      </p:pic>
      <p:sp>
        <p:nvSpPr>
          <p:cNvPr id="9" name="AutoShape 5">
            <a:extLst>
              <a:ext uri="{FF2B5EF4-FFF2-40B4-BE49-F238E27FC236}">
                <a16:creationId xmlns:a16="http://schemas.microsoft.com/office/drawing/2014/main" id="{29AE4367-4C0E-4315-86F1-1761FAAF2558}"/>
              </a:ext>
            </a:extLst>
          </p:cNvPr>
          <p:cNvSpPr>
            <a:spLocks noChangeArrowheads="1"/>
          </p:cNvSpPr>
          <p:nvPr/>
        </p:nvSpPr>
        <p:spPr bwMode="auto">
          <a:xfrm>
            <a:off x="387040" y="4180537"/>
            <a:ext cx="11417920" cy="2464738"/>
          </a:xfrm>
          <a:prstGeom prst="roundRect">
            <a:avLst>
              <a:gd name="adj" fmla="val 16667"/>
            </a:avLst>
          </a:prstGeom>
          <a:solidFill>
            <a:schemeClr val="accent6">
              <a:lumMod val="20000"/>
              <a:lumOff val="80000"/>
            </a:schemeClr>
          </a:solidFill>
          <a:ln w="9525">
            <a:solidFill>
              <a:schemeClr val="tx1"/>
            </a:solidFill>
            <a:round/>
            <a:headEnd/>
            <a:tailEnd/>
          </a:ln>
          <a:effectLst/>
        </p:spPr>
        <p:txBody>
          <a:bodyPr wrap="square" anchor="ctr">
            <a:no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GB" altLang="en-US" sz="2800" b="1" dirty="0">
                <a:latin typeface="Calibri" panose="020F0502020204030204" pitchFamily="34" charset="0"/>
                <a:cs typeface="Calibri" panose="020F0502020204030204" pitchFamily="34" charset="0"/>
              </a:rPr>
              <a:t>Sentence 1</a:t>
            </a:r>
            <a:r>
              <a:rPr lang="en-GB" altLang="en-US" sz="2800" dirty="0">
                <a:latin typeface="Calibri" panose="020F0502020204030204" pitchFamily="34" charset="0"/>
                <a:cs typeface="Calibri" panose="020F0502020204030204" pitchFamily="34" charset="0"/>
              </a:rPr>
              <a:t> expects you to use inference – to </a:t>
            </a:r>
            <a:r>
              <a:rPr lang="en-GB" altLang="en-US" sz="2800" b="1" dirty="0">
                <a:latin typeface="Calibri" panose="020F0502020204030204" pitchFamily="34" charset="0"/>
                <a:cs typeface="Calibri" panose="020F0502020204030204" pitchFamily="34" charset="0"/>
              </a:rPr>
              <a:t>fill in the gaps </a:t>
            </a:r>
            <a:r>
              <a:rPr lang="en-GB" altLang="en-US" sz="2800" dirty="0">
                <a:latin typeface="Calibri" panose="020F0502020204030204" pitchFamily="34" charset="0"/>
                <a:cs typeface="Calibri" panose="020F0502020204030204" pitchFamily="34" charset="0"/>
              </a:rPr>
              <a:t>yourself. That means the speaker or writer can focus on the more interesting information.</a:t>
            </a:r>
          </a:p>
          <a:p>
            <a:pPr>
              <a:spcBef>
                <a:spcPct val="0"/>
              </a:spcBef>
              <a:buNone/>
            </a:pPr>
            <a:r>
              <a:rPr lang="en-GB" altLang="en-US" sz="2800" dirty="0">
                <a:latin typeface="Calibri" panose="020F0502020204030204" pitchFamily="34" charset="0"/>
                <a:cs typeface="Calibri" panose="020F0502020204030204" pitchFamily="34" charset="0"/>
              </a:rPr>
              <a:t>Other ways of describing inference include:</a:t>
            </a:r>
          </a:p>
          <a:p>
            <a:pPr marL="457200" indent="-457200">
              <a:spcBef>
                <a:spcPct val="0"/>
              </a:spcBef>
            </a:pPr>
            <a:r>
              <a:rPr lang="en-GB" altLang="en-US" sz="2800" dirty="0">
                <a:latin typeface="Calibri" panose="020F0502020204030204" pitchFamily="34" charset="0"/>
                <a:cs typeface="Calibri" panose="020F0502020204030204" pitchFamily="34" charset="0"/>
              </a:rPr>
              <a:t>joining the dots</a:t>
            </a:r>
          </a:p>
          <a:p>
            <a:pPr marL="457200" indent="-457200">
              <a:spcBef>
                <a:spcPct val="0"/>
              </a:spcBef>
            </a:pPr>
            <a:r>
              <a:rPr lang="en-GB" altLang="en-US" sz="2800" dirty="0">
                <a:latin typeface="Calibri" panose="020F0502020204030204" pitchFamily="34" charset="0"/>
                <a:cs typeface="Calibri" panose="020F0502020204030204" pitchFamily="34" charset="0"/>
              </a:rPr>
              <a:t>reading between the lines. </a:t>
            </a:r>
          </a:p>
        </p:txBody>
      </p:sp>
      <p:pic>
        <p:nvPicPr>
          <p:cNvPr id="10" name="Picture 9" descr="A close up of a logo&#10;&#10;Description automatically generated">
            <a:extLst>
              <a:ext uri="{FF2B5EF4-FFF2-40B4-BE49-F238E27FC236}">
                <a16:creationId xmlns:a16="http://schemas.microsoft.com/office/drawing/2014/main" id="{583AF1B5-B684-4E1D-806C-651C6DEAECA6}"/>
              </a:ext>
            </a:extLst>
          </p:cNvPr>
          <p:cNvPicPr>
            <a:picLocks noChangeAspect="1"/>
          </p:cNvPicPr>
          <p:nvPr/>
        </p:nvPicPr>
        <p:blipFill>
          <a:blip r:embed="rId4"/>
          <a:stretch>
            <a:fillRect/>
          </a:stretch>
        </p:blipFill>
        <p:spPr>
          <a:xfrm>
            <a:off x="8625881" y="1392906"/>
            <a:ext cx="2796774" cy="2615502"/>
          </a:xfrm>
          <a:prstGeom prst="rect">
            <a:avLst/>
          </a:prstGeom>
        </p:spPr>
      </p:pic>
    </p:spTree>
    <p:extLst>
      <p:ext uri="{BB962C8B-B14F-4D97-AF65-F5344CB8AC3E}">
        <p14:creationId xmlns:p14="http://schemas.microsoft.com/office/powerpoint/2010/main" val="12582721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1779624" y="212725"/>
            <a:ext cx="8250641" cy="894715"/>
          </a:xfrm>
          <a:solidFill>
            <a:srgbClr val="FDFEDA"/>
          </a:solidFill>
          <a:ln>
            <a:solidFill>
              <a:schemeClr val="accent1"/>
            </a:solidFill>
          </a:ln>
        </p:spPr>
        <p:txBody>
          <a:bodyPr/>
          <a:lstStyle/>
          <a:p>
            <a:pPr algn="ctr"/>
            <a:r>
              <a:rPr lang="en-GB" b="1" dirty="0">
                <a:solidFill>
                  <a:srgbClr val="002060"/>
                </a:solidFill>
                <a:latin typeface="+mn-lt"/>
              </a:rPr>
              <a:t>What is inference?</a:t>
            </a:r>
            <a:endParaRPr lang="en-GB" b="1" dirty="0">
              <a:latin typeface="+mn-lt"/>
            </a:endParaRPr>
          </a:p>
        </p:txBody>
      </p:sp>
      <p:sp>
        <p:nvSpPr>
          <p:cNvPr id="14" name="AutoShape 5">
            <a:extLst>
              <a:ext uri="{FF2B5EF4-FFF2-40B4-BE49-F238E27FC236}">
                <a16:creationId xmlns:a16="http://schemas.microsoft.com/office/drawing/2014/main" id="{9AC5550A-F374-48CB-89AF-A6A9E0BC5173}"/>
              </a:ext>
            </a:extLst>
          </p:cNvPr>
          <p:cNvSpPr>
            <a:spLocks noChangeArrowheads="1"/>
          </p:cNvSpPr>
          <p:nvPr/>
        </p:nvSpPr>
        <p:spPr bwMode="auto">
          <a:xfrm>
            <a:off x="760288" y="1517054"/>
            <a:ext cx="7674795" cy="1743119"/>
          </a:xfrm>
          <a:prstGeom prst="roundRect">
            <a:avLst>
              <a:gd name="adj" fmla="val 16667"/>
            </a:avLst>
          </a:prstGeom>
          <a:solidFill>
            <a:srgbClr val="FFFED8"/>
          </a:solidFill>
          <a:ln w="9525">
            <a:solidFill>
              <a:schemeClr val="tx1"/>
            </a:solidFill>
            <a:round/>
            <a:headEnd/>
            <a:tailEnd/>
          </a:ln>
          <a:effectLst/>
        </p:spPr>
        <p:txBody>
          <a:bodyPr wrap="square" anchor="ctr">
            <a:no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GB" altLang="en-US" dirty="0">
                <a:latin typeface="Calibri" panose="020F0502020204030204" pitchFamily="34" charset="0"/>
                <a:cs typeface="Calibri" panose="020F0502020204030204" pitchFamily="34" charset="0"/>
              </a:rPr>
              <a:t>Often, a writer will let you infer the reasons for a character’s behaviour or feelings. </a:t>
            </a:r>
          </a:p>
        </p:txBody>
      </p:sp>
      <p:pic>
        <p:nvPicPr>
          <p:cNvPr id="7" name="Picture 6">
            <a:extLst>
              <a:ext uri="{FF2B5EF4-FFF2-40B4-BE49-F238E27FC236}">
                <a16:creationId xmlns:a16="http://schemas.microsoft.com/office/drawing/2014/main" id="{312B186E-B572-4378-B4B9-333760E80A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078" y="133350"/>
            <a:ext cx="720601" cy="107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EC4E389-FEB8-484A-A710-FB130E0EB9F2}"/>
              </a:ext>
            </a:extLst>
          </p:cNvPr>
          <p:cNvPicPr>
            <a:picLocks noChangeAspect="1"/>
          </p:cNvPicPr>
          <p:nvPr/>
        </p:nvPicPr>
        <p:blipFill>
          <a:blip r:embed="rId3"/>
          <a:stretch>
            <a:fillRect/>
          </a:stretch>
        </p:blipFill>
        <p:spPr>
          <a:xfrm>
            <a:off x="10925666" y="298983"/>
            <a:ext cx="993979" cy="665572"/>
          </a:xfrm>
          <a:prstGeom prst="rect">
            <a:avLst/>
          </a:prstGeom>
        </p:spPr>
      </p:pic>
      <p:sp>
        <p:nvSpPr>
          <p:cNvPr id="9" name="AutoShape 5">
            <a:extLst>
              <a:ext uri="{FF2B5EF4-FFF2-40B4-BE49-F238E27FC236}">
                <a16:creationId xmlns:a16="http://schemas.microsoft.com/office/drawing/2014/main" id="{29AE4367-4C0E-4315-86F1-1761FAAF2558}"/>
              </a:ext>
            </a:extLst>
          </p:cNvPr>
          <p:cNvSpPr>
            <a:spLocks noChangeArrowheads="1"/>
          </p:cNvSpPr>
          <p:nvPr/>
        </p:nvSpPr>
        <p:spPr bwMode="auto">
          <a:xfrm>
            <a:off x="760288" y="3669787"/>
            <a:ext cx="7674795" cy="2464738"/>
          </a:xfrm>
          <a:prstGeom prst="roundRect">
            <a:avLst>
              <a:gd name="adj" fmla="val 16667"/>
            </a:avLst>
          </a:prstGeom>
          <a:solidFill>
            <a:schemeClr val="accent6">
              <a:lumMod val="20000"/>
              <a:lumOff val="80000"/>
            </a:schemeClr>
          </a:solidFill>
          <a:ln w="9525">
            <a:solidFill>
              <a:schemeClr val="tx1"/>
            </a:solidFill>
            <a:round/>
            <a:headEnd/>
            <a:tailEnd/>
          </a:ln>
          <a:effectLst/>
        </p:spPr>
        <p:txBody>
          <a:bodyPr wrap="square" anchor="ctr">
            <a:no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GB" altLang="en-US" sz="2800" dirty="0">
                <a:latin typeface="Calibri" panose="020F0502020204030204" pitchFamily="34" charset="0"/>
                <a:cs typeface="Calibri" panose="020F0502020204030204" pitchFamily="34" charset="0"/>
              </a:rPr>
              <a:t>For example, if a character stomps out of the room and slams the door, the author does not need to explain that the character was upset or in a bad mood.</a:t>
            </a:r>
          </a:p>
        </p:txBody>
      </p:sp>
      <p:pic>
        <p:nvPicPr>
          <p:cNvPr id="4" name="Picture 3" descr="A picture containing building, light&#10;&#10;Description automatically generated">
            <a:extLst>
              <a:ext uri="{FF2B5EF4-FFF2-40B4-BE49-F238E27FC236}">
                <a16:creationId xmlns:a16="http://schemas.microsoft.com/office/drawing/2014/main" id="{38FD6F63-4F79-4B0F-B7E0-AA091004F731}"/>
              </a:ext>
            </a:extLst>
          </p:cNvPr>
          <p:cNvPicPr>
            <a:picLocks noChangeAspect="1"/>
          </p:cNvPicPr>
          <p:nvPr/>
        </p:nvPicPr>
        <p:blipFill>
          <a:blip r:embed="rId4"/>
          <a:stretch>
            <a:fillRect/>
          </a:stretch>
        </p:blipFill>
        <p:spPr>
          <a:xfrm>
            <a:off x="8784332" y="1367316"/>
            <a:ext cx="3495885" cy="4397339"/>
          </a:xfrm>
          <a:prstGeom prst="rect">
            <a:avLst/>
          </a:prstGeom>
        </p:spPr>
      </p:pic>
    </p:spTree>
    <p:extLst>
      <p:ext uri="{BB962C8B-B14F-4D97-AF65-F5344CB8AC3E}">
        <p14:creationId xmlns:p14="http://schemas.microsoft.com/office/powerpoint/2010/main" val="24872446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1779624" y="212725"/>
            <a:ext cx="8250641" cy="894715"/>
          </a:xfrm>
          <a:solidFill>
            <a:srgbClr val="FDFEDA"/>
          </a:solidFill>
          <a:ln>
            <a:solidFill>
              <a:schemeClr val="accent1"/>
            </a:solidFill>
          </a:ln>
        </p:spPr>
        <p:txBody>
          <a:bodyPr/>
          <a:lstStyle/>
          <a:p>
            <a:pPr algn="ctr"/>
            <a:r>
              <a:rPr lang="en-GB" b="1" dirty="0">
                <a:solidFill>
                  <a:srgbClr val="002060"/>
                </a:solidFill>
                <a:latin typeface="+mn-lt"/>
              </a:rPr>
              <a:t>What is inference?</a:t>
            </a:r>
            <a:endParaRPr lang="en-GB" b="1" dirty="0">
              <a:latin typeface="+mn-lt"/>
            </a:endParaRPr>
          </a:p>
        </p:txBody>
      </p:sp>
      <p:sp>
        <p:nvSpPr>
          <p:cNvPr id="14" name="AutoShape 5">
            <a:extLst>
              <a:ext uri="{FF2B5EF4-FFF2-40B4-BE49-F238E27FC236}">
                <a16:creationId xmlns:a16="http://schemas.microsoft.com/office/drawing/2014/main" id="{9AC5550A-F374-48CB-89AF-A6A9E0BC5173}"/>
              </a:ext>
            </a:extLst>
          </p:cNvPr>
          <p:cNvSpPr>
            <a:spLocks noChangeArrowheads="1"/>
          </p:cNvSpPr>
          <p:nvPr/>
        </p:nvSpPr>
        <p:spPr bwMode="auto">
          <a:xfrm>
            <a:off x="760288" y="1517054"/>
            <a:ext cx="7941923" cy="2520690"/>
          </a:xfrm>
          <a:prstGeom prst="roundRect">
            <a:avLst>
              <a:gd name="adj" fmla="val 16667"/>
            </a:avLst>
          </a:prstGeom>
          <a:solidFill>
            <a:srgbClr val="FFFED8"/>
          </a:solidFill>
          <a:ln w="9525">
            <a:solidFill>
              <a:schemeClr val="tx1"/>
            </a:solidFill>
            <a:round/>
            <a:headEnd/>
            <a:tailEnd/>
          </a:ln>
          <a:effectLst/>
        </p:spPr>
        <p:txBody>
          <a:bodyPr wrap="square" anchor="ctr">
            <a:no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GB" altLang="en-US" sz="2800" dirty="0">
                <a:latin typeface="Calibri" panose="020F0502020204030204" pitchFamily="34" charset="0"/>
                <a:cs typeface="Calibri" panose="020F0502020204030204" pitchFamily="34" charset="0"/>
              </a:rPr>
              <a:t>What can you infer about what has happened here?</a:t>
            </a:r>
          </a:p>
          <a:p>
            <a:pPr>
              <a:spcBef>
                <a:spcPct val="0"/>
              </a:spcBef>
              <a:buNone/>
            </a:pPr>
            <a:endParaRPr lang="en-GB" altLang="en-US" sz="2800" dirty="0">
              <a:latin typeface="Calibri" panose="020F0502020204030204" pitchFamily="34" charset="0"/>
              <a:cs typeface="Calibri" panose="020F0502020204030204" pitchFamily="34" charset="0"/>
            </a:endParaRPr>
          </a:p>
          <a:p>
            <a:pPr>
              <a:spcBef>
                <a:spcPct val="0"/>
              </a:spcBef>
              <a:buNone/>
            </a:pPr>
            <a:r>
              <a:rPr lang="en-GB" altLang="en-US" sz="2800" i="1" dirty="0">
                <a:latin typeface="Calibri" panose="020F0502020204030204" pitchFamily="34" charset="0"/>
                <a:cs typeface="Calibri" panose="020F0502020204030204" pitchFamily="34" charset="0"/>
              </a:rPr>
              <a:t>Dr Jansen looked at the new x-ray and gasped. Then she looked at the old one, just to check. “I’ve got it!” she cried and ran out of the door.</a:t>
            </a:r>
          </a:p>
        </p:txBody>
      </p:sp>
      <p:pic>
        <p:nvPicPr>
          <p:cNvPr id="7" name="Picture 6">
            <a:extLst>
              <a:ext uri="{FF2B5EF4-FFF2-40B4-BE49-F238E27FC236}">
                <a16:creationId xmlns:a16="http://schemas.microsoft.com/office/drawing/2014/main" id="{312B186E-B572-4378-B4B9-333760E80A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078" y="133350"/>
            <a:ext cx="720601" cy="107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EC4E389-FEB8-484A-A710-FB130E0EB9F2}"/>
              </a:ext>
            </a:extLst>
          </p:cNvPr>
          <p:cNvPicPr>
            <a:picLocks noChangeAspect="1"/>
          </p:cNvPicPr>
          <p:nvPr/>
        </p:nvPicPr>
        <p:blipFill>
          <a:blip r:embed="rId3"/>
          <a:stretch>
            <a:fillRect/>
          </a:stretch>
        </p:blipFill>
        <p:spPr>
          <a:xfrm>
            <a:off x="10925666" y="298983"/>
            <a:ext cx="993979" cy="665572"/>
          </a:xfrm>
          <a:prstGeom prst="rect">
            <a:avLst/>
          </a:prstGeom>
        </p:spPr>
      </p:pic>
      <p:sp>
        <p:nvSpPr>
          <p:cNvPr id="9" name="AutoShape 5">
            <a:extLst>
              <a:ext uri="{FF2B5EF4-FFF2-40B4-BE49-F238E27FC236}">
                <a16:creationId xmlns:a16="http://schemas.microsoft.com/office/drawing/2014/main" id="{29AE4367-4C0E-4315-86F1-1761FAAF2558}"/>
              </a:ext>
            </a:extLst>
          </p:cNvPr>
          <p:cNvSpPr>
            <a:spLocks noChangeArrowheads="1"/>
          </p:cNvSpPr>
          <p:nvPr/>
        </p:nvSpPr>
        <p:spPr bwMode="auto">
          <a:xfrm>
            <a:off x="760288" y="4264932"/>
            <a:ext cx="7941923" cy="2376897"/>
          </a:xfrm>
          <a:prstGeom prst="roundRect">
            <a:avLst>
              <a:gd name="adj" fmla="val 16667"/>
            </a:avLst>
          </a:prstGeom>
          <a:solidFill>
            <a:schemeClr val="accent6">
              <a:lumMod val="20000"/>
              <a:lumOff val="80000"/>
            </a:schemeClr>
          </a:solidFill>
          <a:ln w="9525">
            <a:solidFill>
              <a:schemeClr val="tx1"/>
            </a:solidFill>
            <a:round/>
            <a:headEnd/>
            <a:tailEnd/>
          </a:ln>
          <a:effectLst/>
        </p:spPr>
        <p:txBody>
          <a:bodyPr wrap="square" anchor="ctr">
            <a:no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GB" altLang="en-US" sz="2800" dirty="0">
                <a:latin typeface="Calibri" panose="020F0502020204030204" pitchFamily="34" charset="0"/>
                <a:cs typeface="Calibri" panose="020F0502020204030204" pitchFamily="34" charset="0"/>
              </a:rPr>
              <a:t>“I’ve got it!” is what people often say when they have worked something out. As this character is a doctor and is looking at an x-ray, we might infer that she has worked out what is wrong with a patient and has run off to tell someone. </a:t>
            </a:r>
          </a:p>
        </p:txBody>
      </p:sp>
      <p:pic>
        <p:nvPicPr>
          <p:cNvPr id="5" name="Picture 4" descr="A close up of a logo&#10;&#10;Description automatically generated">
            <a:extLst>
              <a:ext uri="{FF2B5EF4-FFF2-40B4-BE49-F238E27FC236}">
                <a16:creationId xmlns:a16="http://schemas.microsoft.com/office/drawing/2014/main" id="{5FE47F39-1C99-441E-962B-235AD11B2DDD}"/>
              </a:ext>
            </a:extLst>
          </p:cNvPr>
          <p:cNvPicPr>
            <a:picLocks noChangeAspect="1"/>
          </p:cNvPicPr>
          <p:nvPr/>
        </p:nvPicPr>
        <p:blipFill>
          <a:blip r:embed="rId4"/>
          <a:stretch>
            <a:fillRect/>
          </a:stretch>
        </p:blipFill>
        <p:spPr>
          <a:xfrm>
            <a:off x="8941042" y="1886192"/>
            <a:ext cx="2978603" cy="3567189"/>
          </a:xfrm>
          <a:prstGeom prst="rect">
            <a:avLst/>
          </a:prstGeom>
        </p:spPr>
      </p:pic>
    </p:spTree>
    <p:extLst>
      <p:ext uri="{BB962C8B-B14F-4D97-AF65-F5344CB8AC3E}">
        <p14:creationId xmlns:p14="http://schemas.microsoft.com/office/powerpoint/2010/main" val="41000577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1779624" y="212725"/>
            <a:ext cx="8250641" cy="894715"/>
          </a:xfrm>
          <a:solidFill>
            <a:srgbClr val="FDFEDA"/>
          </a:solidFill>
          <a:ln>
            <a:solidFill>
              <a:schemeClr val="accent1"/>
            </a:solidFill>
          </a:ln>
        </p:spPr>
        <p:txBody>
          <a:bodyPr/>
          <a:lstStyle/>
          <a:p>
            <a:pPr algn="ctr"/>
            <a:r>
              <a:rPr lang="en-GB" b="1" dirty="0">
                <a:solidFill>
                  <a:srgbClr val="002060"/>
                </a:solidFill>
                <a:latin typeface="+mn-lt"/>
              </a:rPr>
              <a:t>Your turn</a:t>
            </a:r>
            <a:endParaRPr lang="en-GB" b="1" dirty="0">
              <a:latin typeface="+mn-lt"/>
            </a:endParaRPr>
          </a:p>
        </p:txBody>
      </p:sp>
      <p:sp>
        <p:nvSpPr>
          <p:cNvPr id="14" name="AutoShape 5">
            <a:extLst>
              <a:ext uri="{FF2B5EF4-FFF2-40B4-BE49-F238E27FC236}">
                <a16:creationId xmlns:a16="http://schemas.microsoft.com/office/drawing/2014/main" id="{9AC5550A-F374-48CB-89AF-A6A9E0BC5173}"/>
              </a:ext>
            </a:extLst>
          </p:cNvPr>
          <p:cNvSpPr>
            <a:spLocks noChangeArrowheads="1"/>
          </p:cNvSpPr>
          <p:nvPr/>
        </p:nvSpPr>
        <p:spPr bwMode="auto">
          <a:xfrm>
            <a:off x="760288" y="1616658"/>
            <a:ext cx="7674795" cy="2731093"/>
          </a:xfrm>
          <a:prstGeom prst="roundRect">
            <a:avLst>
              <a:gd name="adj" fmla="val 16667"/>
            </a:avLst>
          </a:prstGeom>
          <a:solidFill>
            <a:srgbClr val="FFFED8"/>
          </a:solidFill>
          <a:ln w="9525">
            <a:solidFill>
              <a:schemeClr val="tx1"/>
            </a:solidFill>
            <a:round/>
            <a:headEnd/>
            <a:tailEnd/>
          </a:ln>
          <a:effectLst/>
        </p:spPr>
        <p:txBody>
          <a:bodyPr wrap="square" anchor="ctr">
            <a:no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GB" altLang="en-US" sz="2800" dirty="0">
                <a:latin typeface="Calibri" panose="020F0502020204030204" pitchFamily="34" charset="0"/>
                <a:cs typeface="Calibri" panose="020F0502020204030204" pitchFamily="34" charset="0"/>
              </a:rPr>
              <a:t>Why did Danni scream and run? Click to check.</a:t>
            </a:r>
          </a:p>
          <a:p>
            <a:pPr>
              <a:spcBef>
                <a:spcPct val="0"/>
              </a:spcBef>
              <a:buNone/>
            </a:pPr>
            <a:endParaRPr lang="en-GB" altLang="en-US" sz="2800" dirty="0">
              <a:latin typeface="Calibri" panose="020F0502020204030204" pitchFamily="34" charset="0"/>
              <a:cs typeface="Calibri" panose="020F0502020204030204" pitchFamily="34" charset="0"/>
            </a:endParaRPr>
          </a:p>
          <a:p>
            <a:pPr>
              <a:spcBef>
                <a:spcPct val="0"/>
              </a:spcBef>
              <a:buNone/>
            </a:pPr>
            <a:r>
              <a:rPr lang="en-GB" altLang="en-US" sz="2800" i="1" dirty="0">
                <a:latin typeface="Calibri" panose="020F0502020204030204" pitchFamily="34" charset="0"/>
                <a:cs typeface="Calibri" panose="020F0502020204030204" pitchFamily="34" charset="0"/>
              </a:rPr>
              <a:t>Danni took another careful step. The water was up to her ankles. Suddenly, an unusually big wave crashed over her. She screamed and ran for her towel, shivering.</a:t>
            </a:r>
          </a:p>
        </p:txBody>
      </p:sp>
      <p:pic>
        <p:nvPicPr>
          <p:cNvPr id="7" name="Picture 6">
            <a:extLst>
              <a:ext uri="{FF2B5EF4-FFF2-40B4-BE49-F238E27FC236}">
                <a16:creationId xmlns:a16="http://schemas.microsoft.com/office/drawing/2014/main" id="{312B186E-B572-4378-B4B9-333760E80A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078" y="133350"/>
            <a:ext cx="720601" cy="107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EC4E389-FEB8-484A-A710-FB130E0EB9F2}"/>
              </a:ext>
            </a:extLst>
          </p:cNvPr>
          <p:cNvPicPr>
            <a:picLocks noChangeAspect="1"/>
          </p:cNvPicPr>
          <p:nvPr/>
        </p:nvPicPr>
        <p:blipFill>
          <a:blip r:embed="rId3"/>
          <a:stretch>
            <a:fillRect/>
          </a:stretch>
        </p:blipFill>
        <p:spPr>
          <a:xfrm>
            <a:off x="10925666" y="298983"/>
            <a:ext cx="993979" cy="665572"/>
          </a:xfrm>
          <a:prstGeom prst="rect">
            <a:avLst/>
          </a:prstGeom>
        </p:spPr>
      </p:pic>
      <p:sp>
        <p:nvSpPr>
          <p:cNvPr id="9" name="AutoShape 5">
            <a:extLst>
              <a:ext uri="{FF2B5EF4-FFF2-40B4-BE49-F238E27FC236}">
                <a16:creationId xmlns:a16="http://schemas.microsoft.com/office/drawing/2014/main" id="{29AE4367-4C0E-4315-86F1-1761FAAF2558}"/>
              </a:ext>
            </a:extLst>
          </p:cNvPr>
          <p:cNvSpPr>
            <a:spLocks noChangeArrowheads="1"/>
          </p:cNvSpPr>
          <p:nvPr/>
        </p:nvSpPr>
        <p:spPr bwMode="auto">
          <a:xfrm>
            <a:off x="760288" y="4657759"/>
            <a:ext cx="10695397" cy="1683178"/>
          </a:xfrm>
          <a:prstGeom prst="roundRect">
            <a:avLst>
              <a:gd name="adj" fmla="val 16667"/>
            </a:avLst>
          </a:prstGeom>
          <a:solidFill>
            <a:schemeClr val="accent6">
              <a:lumMod val="20000"/>
              <a:lumOff val="80000"/>
            </a:schemeClr>
          </a:solidFill>
          <a:ln w="9525">
            <a:solidFill>
              <a:schemeClr val="tx1"/>
            </a:solidFill>
            <a:round/>
            <a:headEnd/>
            <a:tailEnd/>
          </a:ln>
          <a:effectLst/>
        </p:spPr>
        <p:txBody>
          <a:bodyPr wrap="square" anchor="ctr">
            <a:no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GB" altLang="en-US" sz="2800" dirty="0">
                <a:latin typeface="Calibri" panose="020F0502020204030204" pitchFamily="34" charset="0"/>
                <a:cs typeface="Calibri" panose="020F0502020204030204" pitchFamily="34" charset="0"/>
              </a:rPr>
              <a:t>Danni is clearly paddling in the sea. Her scream suggests that she was taken by surprise. By describing her as running for her towel and shivering, we can infer that the water was very cold.</a:t>
            </a:r>
          </a:p>
        </p:txBody>
      </p:sp>
      <p:pic>
        <p:nvPicPr>
          <p:cNvPr id="10" name="Picture 9" descr="A close up of a logo&#10;&#10;Description automatically generated">
            <a:extLst>
              <a:ext uri="{FF2B5EF4-FFF2-40B4-BE49-F238E27FC236}">
                <a16:creationId xmlns:a16="http://schemas.microsoft.com/office/drawing/2014/main" id="{9135F9A0-9161-49AA-A0E0-91FD3B9A971F}"/>
              </a:ext>
            </a:extLst>
          </p:cNvPr>
          <p:cNvPicPr>
            <a:picLocks noChangeAspect="1"/>
          </p:cNvPicPr>
          <p:nvPr/>
        </p:nvPicPr>
        <p:blipFill>
          <a:blip r:embed="rId4"/>
          <a:stretch>
            <a:fillRect/>
          </a:stretch>
        </p:blipFill>
        <p:spPr>
          <a:xfrm>
            <a:off x="8580030" y="2013212"/>
            <a:ext cx="3339615" cy="1962024"/>
          </a:xfrm>
          <a:prstGeom prst="rect">
            <a:avLst/>
          </a:prstGeom>
        </p:spPr>
      </p:pic>
    </p:spTree>
    <p:extLst>
      <p:ext uri="{BB962C8B-B14F-4D97-AF65-F5344CB8AC3E}">
        <p14:creationId xmlns:p14="http://schemas.microsoft.com/office/powerpoint/2010/main" val="299909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1779624" y="212725"/>
            <a:ext cx="8250641" cy="894715"/>
          </a:xfrm>
          <a:solidFill>
            <a:srgbClr val="FDFEDA"/>
          </a:solidFill>
          <a:ln>
            <a:solidFill>
              <a:schemeClr val="accent1"/>
            </a:solidFill>
          </a:ln>
        </p:spPr>
        <p:txBody>
          <a:bodyPr/>
          <a:lstStyle/>
          <a:p>
            <a:pPr algn="ctr"/>
            <a:r>
              <a:rPr lang="en-GB" b="1" dirty="0">
                <a:solidFill>
                  <a:srgbClr val="002060"/>
                </a:solidFill>
                <a:latin typeface="+mn-lt"/>
              </a:rPr>
              <a:t>Inferring feelings from behaviour</a:t>
            </a:r>
            <a:endParaRPr lang="en-GB" b="1" dirty="0">
              <a:latin typeface="+mn-lt"/>
            </a:endParaRPr>
          </a:p>
        </p:txBody>
      </p:sp>
      <p:sp>
        <p:nvSpPr>
          <p:cNvPr id="14" name="AutoShape 5">
            <a:extLst>
              <a:ext uri="{FF2B5EF4-FFF2-40B4-BE49-F238E27FC236}">
                <a16:creationId xmlns:a16="http://schemas.microsoft.com/office/drawing/2014/main" id="{9AC5550A-F374-48CB-89AF-A6A9E0BC5173}"/>
              </a:ext>
            </a:extLst>
          </p:cNvPr>
          <p:cNvSpPr>
            <a:spLocks noChangeArrowheads="1"/>
          </p:cNvSpPr>
          <p:nvPr/>
        </p:nvSpPr>
        <p:spPr bwMode="auto">
          <a:xfrm>
            <a:off x="760288" y="1517055"/>
            <a:ext cx="7746714" cy="3273840"/>
          </a:xfrm>
          <a:prstGeom prst="roundRect">
            <a:avLst>
              <a:gd name="adj" fmla="val 16667"/>
            </a:avLst>
          </a:prstGeom>
          <a:solidFill>
            <a:srgbClr val="FFFED8"/>
          </a:solidFill>
          <a:ln w="9525">
            <a:solidFill>
              <a:schemeClr val="tx1"/>
            </a:solidFill>
            <a:round/>
            <a:headEnd/>
            <a:tailEnd/>
          </a:ln>
          <a:effectLst/>
        </p:spPr>
        <p:txBody>
          <a:bodyPr wrap="square" anchor="ctr">
            <a:no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GB" altLang="en-US" sz="2800" dirty="0">
                <a:latin typeface="Calibri" panose="020F0502020204030204" pitchFamily="34" charset="0"/>
                <a:cs typeface="Calibri" panose="020F0502020204030204" pitchFamily="34" charset="0"/>
              </a:rPr>
              <a:t>A character’s actions are often driven by what they are feeling. For example, how is the character feeling here?</a:t>
            </a:r>
          </a:p>
          <a:p>
            <a:pPr>
              <a:spcBef>
                <a:spcPct val="0"/>
              </a:spcBef>
              <a:buNone/>
            </a:pPr>
            <a:endParaRPr lang="en-GB" altLang="en-US" sz="2800" dirty="0">
              <a:latin typeface="Calibri" panose="020F0502020204030204" pitchFamily="34" charset="0"/>
              <a:cs typeface="Calibri" panose="020F0502020204030204" pitchFamily="34" charset="0"/>
            </a:endParaRPr>
          </a:p>
          <a:p>
            <a:pPr>
              <a:spcBef>
                <a:spcPct val="0"/>
              </a:spcBef>
              <a:buNone/>
            </a:pPr>
            <a:r>
              <a:rPr lang="en-GB" altLang="en-US" sz="2800" i="1" dirty="0">
                <a:latin typeface="Calibri" panose="020F0502020204030204" pitchFamily="34" charset="0"/>
                <a:cs typeface="Calibri" panose="020F0502020204030204" pitchFamily="34" charset="0"/>
              </a:rPr>
              <a:t>When she got to the bus stop, she could see that her bus had already left. She kicked the lamp post, howled in pain and then sat down to rub her foot.</a:t>
            </a:r>
          </a:p>
        </p:txBody>
      </p:sp>
      <p:pic>
        <p:nvPicPr>
          <p:cNvPr id="7" name="Picture 6">
            <a:extLst>
              <a:ext uri="{FF2B5EF4-FFF2-40B4-BE49-F238E27FC236}">
                <a16:creationId xmlns:a16="http://schemas.microsoft.com/office/drawing/2014/main" id="{312B186E-B572-4378-B4B9-333760E80A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078" y="133350"/>
            <a:ext cx="720601" cy="107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EC4E389-FEB8-484A-A710-FB130E0EB9F2}"/>
              </a:ext>
            </a:extLst>
          </p:cNvPr>
          <p:cNvPicPr>
            <a:picLocks noChangeAspect="1"/>
          </p:cNvPicPr>
          <p:nvPr/>
        </p:nvPicPr>
        <p:blipFill>
          <a:blip r:embed="rId3"/>
          <a:stretch>
            <a:fillRect/>
          </a:stretch>
        </p:blipFill>
        <p:spPr>
          <a:xfrm>
            <a:off x="10925666" y="298983"/>
            <a:ext cx="993979" cy="665572"/>
          </a:xfrm>
          <a:prstGeom prst="rect">
            <a:avLst/>
          </a:prstGeom>
        </p:spPr>
      </p:pic>
      <p:sp>
        <p:nvSpPr>
          <p:cNvPr id="9" name="AutoShape 5">
            <a:extLst>
              <a:ext uri="{FF2B5EF4-FFF2-40B4-BE49-F238E27FC236}">
                <a16:creationId xmlns:a16="http://schemas.microsoft.com/office/drawing/2014/main" id="{29AE4367-4C0E-4315-86F1-1761FAAF2558}"/>
              </a:ext>
            </a:extLst>
          </p:cNvPr>
          <p:cNvSpPr>
            <a:spLocks noChangeArrowheads="1"/>
          </p:cNvSpPr>
          <p:nvPr/>
        </p:nvSpPr>
        <p:spPr bwMode="auto">
          <a:xfrm>
            <a:off x="760287" y="5069240"/>
            <a:ext cx="10627507" cy="1448656"/>
          </a:xfrm>
          <a:prstGeom prst="roundRect">
            <a:avLst>
              <a:gd name="adj" fmla="val 16667"/>
            </a:avLst>
          </a:prstGeom>
          <a:solidFill>
            <a:schemeClr val="accent6">
              <a:lumMod val="20000"/>
              <a:lumOff val="80000"/>
            </a:schemeClr>
          </a:solidFill>
          <a:ln w="9525">
            <a:solidFill>
              <a:schemeClr val="tx1"/>
            </a:solidFill>
            <a:round/>
            <a:headEnd/>
            <a:tailEnd/>
          </a:ln>
          <a:effectLst/>
        </p:spPr>
        <p:txBody>
          <a:bodyPr wrap="square" anchor="ctr">
            <a:no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GB" altLang="en-US" sz="2800" dirty="0">
                <a:latin typeface="Calibri" panose="020F0502020204030204" pitchFamily="34" charset="0"/>
                <a:cs typeface="Calibri" panose="020F0502020204030204" pitchFamily="34" charset="0"/>
              </a:rPr>
              <a:t>First she is feeling angry about missing her bus. That is why she kicked the lamp post. Then she was in pain, which is why she rubbed her foot.</a:t>
            </a:r>
          </a:p>
        </p:txBody>
      </p:sp>
      <p:pic>
        <p:nvPicPr>
          <p:cNvPr id="4" name="Picture 3" descr="A picture containing orange, drawing&#10;&#10;Description automatically generated">
            <a:extLst>
              <a:ext uri="{FF2B5EF4-FFF2-40B4-BE49-F238E27FC236}">
                <a16:creationId xmlns:a16="http://schemas.microsoft.com/office/drawing/2014/main" id="{BBB1D96D-C972-42FB-BEE8-61226EF85F90}"/>
              </a:ext>
            </a:extLst>
          </p:cNvPr>
          <p:cNvPicPr>
            <a:picLocks noChangeAspect="1"/>
          </p:cNvPicPr>
          <p:nvPr/>
        </p:nvPicPr>
        <p:blipFill>
          <a:blip r:embed="rId4">
            <a:grayscl/>
          </a:blip>
          <a:stretch>
            <a:fillRect/>
          </a:stretch>
        </p:blipFill>
        <p:spPr>
          <a:xfrm flipH="1">
            <a:off x="8672732" y="2654567"/>
            <a:ext cx="2715063" cy="1496193"/>
          </a:xfrm>
          <a:prstGeom prst="rect">
            <a:avLst/>
          </a:prstGeom>
        </p:spPr>
      </p:pic>
    </p:spTree>
    <p:extLst>
      <p:ext uri="{BB962C8B-B14F-4D97-AF65-F5344CB8AC3E}">
        <p14:creationId xmlns:p14="http://schemas.microsoft.com/office/powerpoint/2010/main" val="8084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1825873" y="365124"/>
            <a:ext cx="8619970" cy="1116565"/>
          </a:xfrm>
          <a:solidFill>
            <a:srgbClr val="FDFEDA"/>
          </a:solidFill>
          <a:ln>
            <a:solidFill>
              <a:schemeClr val="accent1"/>
            </a:solidFill>
          </a:ln>
        </p:spPr>
        <p:txBody>
          <a:bodyPr>
            <a:normAutofit/>
          </a:bodyPr>
          <a:lstStyle/>
          <a:p>
            <a:pPr algn="ctr"/>
            <a:r>
              <a:rPr lang="en-GB" sz="4000" b="1" dirty="0">
                <a:solidFill>
                  <a:srgbClr val="002060"/>
                </a:solidFill>
                <a:latin typeface="+mn-lt"/>
              </a:rPr>
              <a:t>Inferring feelings from behaviour</a:t>
            </a:r>
          </a:p>
        </p:txBody>
      </p:sp>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8" name="Rectangle: Rounded Corners 7">
            <a:extLst>
              <a:ext uri="{FF2B5EF4-FFF2-40B4-BE49-F238E27FC236}">
                <a16:creationId xmlns:a16="http://schemas.microsoft.com/office/drawing/2014/main" id="{680F9AD8-C682-45EE-B56A-0D92DA1F8DF5}"/>
              </a:ext>
            </a:extLst>
          </p:cNvPr>
          <p:cNvSpPr/>
          <p:nvPr/>
        </p:nvSpPr>
        <p:spPr>
          <a:xfrm>
            <a:off x="2440111" y="1754830"/>
            <a:ext cx="7311777" cy="672365"/>
          </a:xfrm>
          <a:prstGeom prst="roundRect">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ct val="0"/>
              </a:spcBef>
              <a:buFontTx/>
              <a:buNone/>
            </a:pPr>
            <a:r>
              <a:rPr lang="en-GB" altLang="en-US" sz="2800" dirty="0">
                <a:solidFill>
                  <a:schemeClr val="tx1"/>
                </a:solidFill>
              </a:rPr>
              <a:t>Infer the character’s feelings from the action. </a:t>
            </a:r>
          </a:p>
        </p:txBody>
      </p:sp>
      <p:sp>
        <p:nvSpPr>
          <p:cNvPr id="10" name="Rectangle: Rounded Corners 9">
            <a:extLst>
              <a:ext uri="{FF2B5EF4-FFF2-40B4-BE49-F238E27FC236}">
                <a16:creationId xmlns:a16="http://schemas.microsoft.com/office/drawing/2014/main" id="{827C3C93-6B5A-4639-8F37-8DCFCB4A03C6}"/>
              </a:ext>
            </a:extLst>
          </p:cNvPr>
          <p:cNvSpPr/>
          <p:nvPr/>
        </p:nvSpPr>
        <p:spPr>
          <a:xfrm>
            <a:off x="231810" y="2726509"/>
            <a:ext cx="5100478" cy="884792"/>
          </a:xfrm>
          <a:prstGeom prst="roundRect">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800" dirty="0">
                <a:solidFill>
                  <a:schemeClr val="tx1"/>
                </a:solidFill>
              </a:rPr>
              <a:t>He sniffed and rubbed his eyes. </a:t>
            </a:r>
          </a:p>
        </p:txBody>
      </p:sp>
      <p:sp>
        <p:nvSpPr>
          <p:cNvPr id="11" name="Rectangle: Rounded Corners 10">
            <a:extLst>
              <a:ext uri="{FF2B5EF4-FFF2-40B4-BE49-F238E27FC236}">
                <a16:creationId xmlns:a16="http://schemas.microsoft.com/office/drawing/2014/main" id="{37583874-973F-4248-BAAB-D2AAAD8B1D51}"/>
              </a:ext>
            </a:extLst>
          </p:cNvPr>
          <p:cNvSpPr/>
          <p:nvPr/>
        </p:nvSpPr>
        <p:spPr>
          <a:xfrm>
            <a:off x="231809" y="3910615"/>
            <a:ext cx="5100479" cy="884792"/>
          </a:xfrm>
          <a:prstGeom prst="roundRect">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800" dirty="0">
                <a:solidFill>
                  <a:schemeClr val="tx1"/>
                </a:solidFill>
              </a:rPr>
              <a:t>He shook his fist at them.</a:t>
            </a:r>
          </a:p>
        </p:txBody>
      </p:sp>
      <p:sp>
        <p:nvSpPr>
          <p:cNvPr id="12" name="Rectangle: Rounded Corners 11">
            <a:extLst>
              <a:ext uri="{FF2B5EF4-FFF2-40B4-BE49-F238E27FC236}">
                <a16:creationId xmlns:a16="http://schemas.microsoft.com/office/drawing/2014/main" id="{32E208A9-B21A-4C69-912D-A507E30FACF1}"/>
              </a:ext>
            </a:extLst>
          </p:cNvPr>
          <p:cNvSpPr/>
          <p:nvPr/>
        </p:nvSpPr>
        <p:spPr>
          <a:xfrm>
            <a:off x="231810" y="5064595"/>
            <a:ext cx="5100478" cy="884792"/>
          </a:xfrm>
          <a:prstGeom prst="roundRect">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800" dirty="0">
                <a:solidFill>
                  <a:schemeClr val="tx1"/>
                </a:solidFill>
              </a:rPr>
              <a:t>He yawned and stretched.</a:t>
            </a:r>
          </a:p>
        </p:txBody>
      </p:sp>
      <p:sp>
        <p:nvSpPr>
          <p:cNvPr id="13" name="Rectangle: Rounded Corners 12">
            <a:extLst>
              <a:ext uri="{FF2B5EF4-FFF2-40B4-BE49-F238E27FC236}">
                <a16:creationId xmlns:a16="http://schemas.microsoft.com/office/drawing/2014/main" id="{88D462C3-0748-4968-88CA-7EDFAC7B50FA}"/>
              </a:ext>
            </a:extLst>
          </p:cNvPr>
          <p:cNvSpPr/>
          <p:nvPr/>
        </p:nvSpPr>
        <p:spPr>
          <a:xfrm>
            <a:off x="7288350" y="2726509"/>
            <a:ext cx="4614124" cy="884792"/>
          </a:xfrm>
          <a:prstGeom prst="roundRect">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800" dirty="0">
                <a:solidFill>
                  <a:schemeClr val="tx1"/>
                </a:solidFill>
              </a:rPr>
              <a:t>He is feeling angry.</a:t>
            </a:r>
          </a:p>
        </p:txBody>
      </p:sp>
      <p:sp>
        <p:nvSpPr>
          <p:cNvPr id="14" name="Rectangle: Rounded Corners 13">
            <a:extLst>
              <a:ext uri="{FF2B5EF4-FFF2-40B4-BE49-F238E27FC236}">
                <a16:creationId xmlns:a16="http://schemas.microsoft.com/office/drawing/2014/main" id="{44EFB1A6-3AC8-4283-96FB-61C623E2F979}"/>
              </a:ext>
            </a:extLst>
          </p:cNvPr>
          <p:cNvSpPr/>
          <p:nvPr/>
        </p:nvSpPr>
        <p:spPr>
          <a:xfrm>
            <a:off x="7288350" y="3933772"/>
            <a:ext cx="4614124" cy="861635"/>
          </a:xfrm>
          <a:prstGeom prst="roundRect">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800" dirty="0">
                <a:solidFill>
                  <a:schemeClr val="tx1"/>
                </a:solidFill>
              </a:rPr>
              <a:t>He is feeling tired.</a:t>
            </a:r>
          </a:p>
        </p:txBody>
      </p:sp>
      <p:sp>
        <p:nvSpPr>
          <p:cNvPr id="15" name="Rectangle: Rounded Corners 14">
            <a:extLst>
              <a:ext uri="{FF2B5EF4-FFF2-40B4-BE49-F238E27FC236}">
                <a16:creationId xmlns:a16="http://schemas.microsoft.com/office/drawing/2014/main" id="{D797CE51-F6F5-4DBC-BB33-C9EFBD09C6DD}"/>
              </a:ext>
            </a:extLst>
          </p:cNvPr>
          <p:cNvSpPr/>
          <p:nvPr/>
        </p:nvSpPr>
        <p:spPr>
          <a:xfrm>
            <a:off x="7288350" y="5064595"/>
            <a:ext cx="4614124" cy="884792"/>
          </a:xfrm>
          <a:prstGeom prst="roundRect">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800" dirty="0">
                <a:solidFill>
                  <a:schemeClr val="tx1"/>
                </a:solidFill>
              </a:rPr>
              <a:t>He was feeling sad.</a:t>
            </a:r>
          </a:p>
        </p:txBody>
      </p:sp>
      <p:sp>
        <p:nvSpPr>
          <p:cNvPr id="6" name="Arrow: Right 5">
            <a:extLst>
              <a:ext uri="{FF2B5EF4-FFF2-40B4-BE49-F238E27FC236}">
                <a16:creationId xmlns:a16="http://schemas.microsoft.com/office/drawing/2014/main" id="{88E6B99F-04E8-4FA3-8444-6D5C15F82CFF}"/>
              </a:ext>
            </a:extLst>
          </p:cNvPr>
          <p:cNvSpPr/>
          <p:nvPr/>
        </p:nvSpPr>
        <p:spPr>
          <a:xfrm rot="2909004">
            <a:off x="4845017" y="4148443"/>
            <a:ext cx="2903004" cy="11066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Right 17">
            <a:extLst>
              <a:ext uri="{FF2B5EF4-FFF2-40B4-BE49-F238E27FC236}">
                <a16:creationId xmlns:a16="http://schemas.microsoft.com/office/drawing/2014/main" id="{31791ED0-7B4C-4B68-8082-930C589484C7}"/>
              </a:ext>
            </a:extLst>
          </p:cNvPr>
          <p:cNvSpPr/>
          <p:nvPr/>
        </p:nvSpPr>
        <p:spPr>
          <a:xfrm rot="19639154">
            <a:off x="5218216" y="3771566"/>
            <a:ext cx="2226665" cy="11219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408E4A91-B9D9-4D4E-88A0-4E352FAF2654}"/>
              </a:ext>
            </a:extLst>
          </p:cNvPr>
          <p:cNvSpPr/>
          <p:nvPr/>
        </p:nvSpPr>
        <p:spPr>
          <a:xfrm rot="19639154">
            <a:off x="5186329" y="4904473"/>
            <a:ext cx="2226665" cy="112191"/>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4522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1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1596718" y="376828"/>
            <a:ext cx="8619970" cy="1116565"/>
          </a:xfrm>
          <a:solidFill>
            <a:srgbClr val="FDFEDA"/>
          </a:solidFill>
          <a:ln>
            <a:solidFill>
              <a:schemeClr val="accent1"/>
            </a:solidFill>
          </a:ln>
        </p:spPr>
        <p:txBody>
          <a:bodyPr>
            <a:normAutofit/>
          </a:bodyPr>
          <a:lstStyle/>
          <a:p>
            <a:pPr algn="ctr"/>
            <a:r>
              <a:rPr lang="en-GB" sz="4000" b="1" dirty="0">
                <a:solidFill>
                  <a:srgbClr val="002060"/>
                </a:solidFill>
                <a:latin typeface="+mn-lt"/>
              </a:rPr>
              <a:t>Inferring feelings from behaviour</a:t>
            </a:r>
          </a:p>
        </p:txBody>
      </p:sp>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8" name="Rectangle: Rounded Corners 7">
            <a:extLst>
              <a:ext uri="{FF2B5EF4-FFF2-40B4-BE49-F238E27FC236}">
                <a16:creationId xmlns:a16="http://schemas.microsoft.com/office/drawing/2014/main" id="{680F9AD8-C682-45EE-B56A-0D92DA1F8DF5}"/>
              </a:ext>
            </a:extLst>
          </p:cNvPr>
          <p:cNvSpPr/>
          <p:nvPr/>
        </p:nvSpPr>
        <p:spPr>
          <a:xfrm>
            <a:off x="435448" y="1923165"/>
            <a:ext cx="11345926" cy="1593425"/>
          </a:xfrm>
          <a:prstGeom prst="roundRect">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800" i="1" dirty="0">
                <a:solidFill>
                  <a:schemeClr val="tx1"/>
                </a:solidFill>
              </a:rPr>
              <a:t>After taking a couple of mouthfuls, a young child has pushed away the bowl of food he has been given. </a:t>
            </a:r>
            <a:r>
              <a:rPr lang="en-GB" altLang="en-US" sz="2800" dirty="0">
                <a:solidFill>
                  <a:schemeClr val="tx1"/>
                </a:solidFill>
              </a:rPr>
              <a:t>Which of the following can be reasonably inferred from this behaviour? Discuss how you know.</a:t>
            </a:r>
          </a:p>
        </p:txBody>
      </p:sp>
      <p:sp>
        <p:nvSpPr>
          <p:cNvPr id="10" name="Rectangle: Rounded Corners 9">
            <a:extLst>
              <a:ext uri="{FF2B5EF4-FFF2-40B4-BE49-F238E27FC236}">
                <a16:creationId xmlns:a16="http://schemas.microsoft.com/office/drawing/2014/main" id="{E422F710-3B90-4CBF-AF42-8D2F3EF5E1C2}"/>
              </a:ext>
            </a:extLst>
          </p:cNvPr>
          <p:cNvSpPr/>
          <p:nvPr/>
        </p:nvSpPr>
        <p:spPr>
          <a:xfrm>
            <a:off x="429537" y="3692230"/>
            <a:ext cx="5991811" cy="63503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800" dirty="0">
                <a:solidFill>
                  <a:schemeClr val="tx1"/>
                </a:solidFill>
              </a:rPr>
              <a:t>He is full and doesn’t want any more.</a:t>
            </a:r>
          </a:p>
        </p:txBody>
      </p:sp>
      <p:sp>
        <p:nvSpPr>
          <p:cNvPr id="11" name="Rectangle: Rounded Corners 10">
            <a:extLst>
              <a:ext uri="{FF2B5EF4-FFF2-40B4-BE49-F238E27FC236}">
                <a16:creationId xmlns:a16="http://schemas.microsoft.com/office/drawing/2014/main" id="{24D8CE69-EA07-488F-8B13-CB04C47233FC}"/>
              </a:ext>
            </a:extLst>
          </p:cNvPr>
          <p:cNvSpPr/>
          <p:nvPr/>
        </p:nvSpPr>
        <p:spPr>
          <a:xfrm>
            <a:off x="435447" y="4401782"/>
            <a:ext cx="5985901" cy="63503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800" dirty="0">
                <a:solidFill>
                  <a:schemeClr val="tx1"/>
                </a:solidFill>
              </a:rPr>
              <a:t>He is really enjoying his meal.</a:t>
            </a:r>
          </a:p>
        </p:txBody>
      </p:sp>
      <p:sp>
        <p:nvSpPr>
          <p:cNvPr id="13" name="Rectangle: Rounded Corners 12">
            <a:extLst>
              <a:ext uri="{FF2B5EF4-FFF2-40B4-BE49-F238E27FC236}">
                <a16:creationId xmlns:a16="http://schemas.microsoft.com/office/drawing/2014/main" id="{EACE4D62-7415-4A6F-AB18-8C21A60F288C}"/>
              </a:ext>
            </a:extLst>
          </p:cNvPr>
          <p:cNvSpPr/>
          <p:nvPr/>
        </p:nvSpPr>
        <p:spPr>
          <a:xfrm>
            <a:off x="435449" y="5135583"/>
            <a:ext cx="5985899" cy="63503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800" dirty="0">
                <a:solidFill>
                  <a:schemeClr val="tx1"/>
                </a:solidFill>
              </a:rPr>
              <a:t>He has tried it and doesn’t like it.</a:t>
            </a:r>
          </a:p>
        </p:txBody>
      </p:sp>
      <p:sp>
        <p:nvSpPr>
          <p:cNvPr id="12" name="Rectangle: Rounded Corners 11">
            <a:extLst>
              <a:ext uri="{FF2B5EF4-FFF2-40B4-BE49-F238E27FC236}">
                <a16:creationId xmlns:a16="http://schemas.microsoft.com/office/drawing/2014/main" id="{9F47298F-35A3-4090-8A5A-66274B07798A}"/>
              </a:ext>
            </a:extLst>
          </p:cNvPr>
          <p:cNvSpPr/>
          <p:nvPr/>
        </p:nvSpPr>
        <p:spPr>
          <a:xfrm>
            <a:off x="435449" y="5869384"/>
            <a:ext cx="5985899" cy="63503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800" dirty="0">
                <a:solidFill>
                  <a:schemeClr val="tx1"/>
                </a:solidFill>
              </a:rPr>
              <a:t>He is so hungry he will eat anything.</a:t>
            </a:r>
          </a:p>
        </p:txBody>
      </p:sp>
      <p:pic>
        <p:nvPicPr>
          <p:cNvPr id="14" name="Picture 13">
            <a:extLst>
              <a:ext uri="{FF2B5EF4-FFF2-40B4-BE49-F238E27FC236}">
                <a16:creationId xmlns:a16="http://schemas.microsoft.com/office/drawing/2014/main" id="{730F6917-7D7A-4309-B4A4-15C4C172E697}"/>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9321" y="3682761"/>
            <a:ext cx="732155" cy="656590"/>
          </a:xfrm>
          <a:prstGeom prst="rect">
            <a:avLst/>
          </a:prstGeom>
          <a:noFill/>
          <a:ln>
            <a:noFill/>
          </a:ln>
        </p:spPr>
      </p:pic>
      <p:pic>
        <p:nvPicPr>
          <p:cNvPr id="15" name="Picture 14">
            <a:extLst>
              <a:ext uri="{FF2B5EF4-FFF2-40B4-BE49-F238E27FC236}">
                <a16:creationId xmlns:a16="http://schemas.microsoft.com/office/drawing/2014/main" id="{92D149F1-F5C8-4531-B1C7-8A85C22FF74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9325" y="5124803"/>
            <a:ext cx="732155" cy="656590"/>
          </a:xfrm>
          <a:prstGeom prst="rect">
            <a:avLst/>
          </a:prstGeom>
          <a:noFill/>
          <a:ln>
            <a:noFill/>
          </a:ln>
        </p:spPr>
      </p:pic>
      <p:sp>
        <p:nvSpPr>
          <p:cNvPr id="16" name="Cross 15">
            <a:extLst>
              <a:ext uri="{FF2B5EF4-FFF2-40B4-BE49-F238E27FC236}">
                <a16:creationId xmlns:a16="http://schemas.microsoft.com/office/drawing/2014/main" id="{3C6A1A2B-396F-466A-88BA-52E9CFE27611}"/>
              </a:ext>
            </a:extLst>
          </p:cNvPr>
          <p:cNvSpPr/>
          <p:nvPr/>
        </p:nvSpPr>
        <p:spPr>
          <a:xfrm rot="18817805">
            <a:off x="6787100" y="4359154"/>
            <a:ext cx="736600" cy="760730"/>
          </a:xfrm>
          <a:prstGeom prst="plus">
            <a:avLst>
              <a:gd name="adj" fmla="val 3833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7" name="Cross 16">
            <a:extLst>
              <a:ext uri="{FF2B5EF4-FFF2-40B4-BE49-F238E27FC236}">
                <a16:creationId xmlns:a16="http://schemas.microsoft.com/office/drawing/2014/main" id="{DCDF6245-3B68-4354-9EC9-99551FA070F2}"/>
              </a:ext>
            </a:extLst>
          </p:cNvPr>
          <p:cNvSpPr/>
          <p:nvPr/>
        </p:nvSpPr>
        <p:spPr>
          <a:xfrm rot="18817805">
            <a:off x="6787099" y="5806534"/>
            <a:ext cx="736600" cy="760730"/>
          </a:xfrm>
          <a:prstGeom prst="plus">
            <a:avLst>
              <a:gd name="adj" fmla="val 3833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pic>
        <p:nvPicPr>
          <p:cNvPr id="4" name="Picture 3" descr="A picture containing drawing, plate, food, cup&#10;&#10;Description automatically generated">
            <a:extLst>
              <a:ext uri="{FF2B5EF4-FFF2-40B4-BE49-F238E27FC236}">
                <a16:creationId xmlns:a16="http://schemas.microsoft.com/office/drawing/2014/main" id="{974EBCA4-B443-4081-9627-F1978E6C5C28}"/>
              </a:ext>
            </a:extLst>
          </p:cNvPr>
          <p:cNvPicPr>
            <a:picLocks noChangeAspect="1"/>
          </p:cNvPicPr>
          <p:nvPr/>
        </p:nvPicPr>
        <p:blipFill>
          <a:blip r:embed="rId6">
            <a:grayscl/>
          </a:blip>
          <a:stretch>
            <a:fillRect/>
          </a:stretch>
        </p:blipFill>
        <p:spPr>
          <a:xfrm>
            <a:off x="7841924" y="3692230"/>
            <a:ext cx="3976080" cy="2812184"/>
          </a:xfrm>
          <a:prstGeom prst="rect">
            <a:avLst/>
          </a:prstGeom>
        </p:spPr>
      </p:pic>
    </p:spTree>
    <p:extLst>
      <p:ext uri="{BB962C8B-B14F-4D97-AF65-F5344CB8AC3E}">
        <p14:creationId xmlns:p14="http://schemas.microsoft.com/office/powerpoint/2010/main" val="130849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1753384" y="347702"/>
            <a:ext cx="8619970" cy="1116565"/>
          </a:xfrm>
          <a:solidFill>
            <a:srgbClr val="FDFEDA"/>
          </a:solidFill>
          <a:ln>
            <a:solidFill>
              <a:schemeClr val="accent1"/>
            </a:solidFill>
          </a:ln>
        </p:spPr>
        <p:txBody>
          <a:bodyPr>
            <a:normAutofit/>
          </a:bodyPr>
          <a:lstStyle/>
          <a:p>
            <a:pPr algn="ctr"/>
            <a:r>
              <a:rPr lang="en-GB" altLang="en-US" sz="4000" b="1" dirty="0">
                <a:latin typeface="Calibri" panose="020F0502020204030204" pitchFamily="34" charset="0"/>
              </a:rPr>
              <a:t>End punctuation</a:t>
            </a:r>
            <a:endParaRPr lang="en-US" altLang="en-US" sz="4000" b="1" dirty="0"/>
          </a:p>
        </p:txBody>
      </p:sp>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10" name="AutoShape 8">
            <a:extLst>
              <a:ext uri="{FF2B5EF4-FFF2-40B4-BE49-F238E27FC236}">
                <a16:creationId xmlns:a16="http://schemas.microsoft.com/office/drawing/2014/main" id="{430619D9-4AD0-4E93-9AAD-232631BDECC1}"/>
              </a:ext>
            </a:extLst>
          </p:cNvPr>
          <p:cNvSpPr>
            <a:spLocks noChangeArrowheads="1"/>
          </p:cNvSpPr>
          <p:nvPr/>
        </p:nvSpPr>
        <p:spPr bwMode="auto">
          <a:xfrm>
            <a:off x="490994" y="1851876"/>
            <a:ext cx="11144750" cy="578882"/>
          </a:xfrm>
          <a:prstGeom prst="roundRect">
            <a:avLst>
              <a:gd name="adj" fmla="val 16667"/>
            </a:avLst>
          </a:prstGeom>
          <a:solidFill>
            <a:schemeClr val="accent5">
              <a:lumMod val="40000"/>
              <a:lumOff val="60000"/>
            </a:schemeClr>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GB" altLang="en-US" sz="2800" b="1" dirty="0">
                <a:latin typeface="Calibri" panose="020F0502020204030204" pitchFamily="34" charset="0"/>
                <a:cs typeface="Calibri" panose="020F0502020204030204" pitchFamily="34" charset="0"/>
              </a:rPr>
              <a:t>Full stops </a:t>
            </a:r>
            <a:r>
              <a:rPr lang="en-GB" altLang="en-US" sz="2800" dirty="0">
                <a:latin typeface="Calibri" panose="020F0502020204030204" pitchFamily="34" charset="0"/>
                <a:cs typeface="Calibri" panose="020F0502020204030204" pitchFamily="34" charset="0"/>
              </a:rPr>
              <a:t>are usually used at the end of </a:t>
            </a:r>
            <a:r>
              <a:rPr lang="en-GB" altLang="en-US" sz="2800" u="sng" dirty="0">
                <a:latin typeface="Calibri" panose="020F0502020204030204" pitchFamily="34" charset="0"/>
                <a:cs typeface="Calibri" panose="020F0502020204030204" pitchFamily="34" charset="0"/>
              </a:rPr>
              <a:t>statement</a:t>
            </a:r>
            <a:r>
              <a:rPr lang="en-GB" altLang="en-US" sz="2800" dirty="0">
                <a:latin typeface="Calibri" panose="020F0502020204030204" pitchFamily="34" charset="0"/>
                <a:cs typeface="Calibri" panose="020F0502020204030204" pitchFamily="34" charset="0"/>
              </a:rPr>
              <a:t> or </a:t>
            </a:r>
            <a:r>
              <a:rPr lang="en-GB" altLang="en-US" sz="2800" u="sng" dirty="0">
                <a:latin typeface="Calibri" panose="020F0502020204030204" pitchFamily="34" charset="0"/>
                <a:cs typeface="Calibri" panose="020F0502020204030204" pitchFamily="34" charset="0"/>
              </a:rPr>
              <a:t>command</a:t>
            </a:r>
            <a:r>
              <a:rPr lang="en-GB" altLang="en-US" sz="2800" dirty="0">
                <a:latin typeface="Calibri" panose="020F0502020204030204" pitchFamily="34" charset="0"/>
                <a:cs typeface="Calibri" panose="020F0502020204030204" pitchFamily="34" charset="0"/>
              </a:rPr>
              <a:t> sentences.</a:t>
            </a:r>
          </a:p>
        </p:txBody>
      </p:sp>
      <p:grpSp>
        <p:nvGrpSpPr>
          <p:cNvPr id="5" name="Group 4"/>
          <p:cNvGrpSpPr/>
          <p:nvPr/>
        </p:nvGrpSpPr>
        <p:grpSpPr>
          <a:xfrm>
            <a:off x="8686102" y="2656685"/>
            <a:ext cx="2339788" cy="3170099"/>
            <a:chOff x="1975464" y="3397770"/>
            <a:chExt cx="2339788" cy="3170099"/>
          </a:xfrm>
        </p:grpSpPr>
        <p:sp>
          <p:nvSpPr>
            <p:cNvPr id="11" name="Rectangle 10"/>
            <p:cNvSpPr/>
            <p:nvPr/>
          </p:nvSpPr>
          <p:spPr>
            <a:xfrm>
              <a:off x="1975464" y="3486195"/>
              <a:ext cx="2339788" cy="2993032"/>
            </a:xfrm>
            <a:prstGeom prst="rect">
              <a:avLst/>
            </a:prstGeom>
            <a:ln>
              <a:solidFill>
                <a:srgbClr val="4472C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 name="TextBox 3"/>
            <p:cNvSpPr txBox="1"/>
            <p:nvPr/>
          </p:nvSpPr>
          <p:spPr>
            <a:xfrm>
              <a:off x="2775566" y="3397770"/>
              <a:ext cx="1251284" cy="3170099"/>
            </a:xfrm>
            <a:prstGeom prst="rect">
              <a:avLst/>
            </a:prstGeom>
            <a:noFill/>
          </p:spPr>
          <p:txBody>
            <a:bodyPr wrap="square" rtlCol="0">
              <a:spAutoFit/>
            </a:bodyPr>
            <a:lstStyle/>
            <a:p>
              <a:r>
                <a:rPr lang="en-GB" sz="20000" b="1" dirty="0">
                  <a:solidFill>
                    <a:srgbClr val="FF0000"/>
                  </a:solidFill>
                </a:rPr>
                <a:t>.</a:t>
              </a:r>
            </a:p>
          </p:txBody>
        </p:sp>
      </p:grpSp>
      <p:sp>
        <p:nvSpPr>
          <p:cNvPr id="16" name="AutoShape 8">
            <a:extLst>
              <a:ext uri="{FF2B5EF4-FFF2-40B4-BE49-F238E27FC236}">
                <a16:creationId xmlns:a16="http://schemas.microsoft.com/office/drawing/2014/main" id="{9EB6A2A7-D997-4D20-8AC6-D7CF72018109}"/>
              </a:ext>
            </a:extLst>
          </p:cNvPr>
          <p:cNvSpPr>
            <a:spLocks noChangeArrowheads="1"/>
          </p:cNvSpPr>
          <p:nvPr/>
        </p:nvSpPr>
        <p:spPr bwMode="auto">
          <a:xfrm>
            <a:off x="1307935" y="3094984"/>
            <a:ext cx="6380244" cy="2485787"/>
          </a:xfrm>
          <a:prstGeom prst="roundRect">
            <a:avLst>
              <a:gd name="adj" fmla="val 16667"/>
            </a:avLst>
          </a:prstGeom>
          <a:solidFill>
            <a:schemeClr val="accent2">
              <a:lumMod val="20000"/>
              <a:lumOff val="8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GB" altLang="en-US" sz="2800" dirty="0">
                <a:latin typeface="Calibri" panose="020F0502020204030204" pitchFamily="34" charset="0"/>
                <a:cs typeface="Calibri" panose="020F0502020204030204" pitchFamily="34" charset="0"/>
              </a:rPr>
              <a:t>I visited my aunt last night</a:t>
            </a:r>
            <a:r>
              <a:rPr lang="en-GB" altLang="en-US" sz="2800" b="1" dirty="0">
                <a:solidFill>
                  <a:srgbClr val="FF0000"/>
                </a:solidFill>
                <a:latin typeface="Calibri" panose="020F0502020204030204" pitchFamily="34" charset="0"/>
                <a:cs typeface="Calibri" panose="020F0502020204030204" pitchFamily="34" charset="0"/>
              </a:rPr>
              <a:t>.</a:t>
            </a:r>
          </a:p>
          <a:p>
            <a:pPr>
              <a:spcBef>
                <a:spcPct val="50000"/>
              </a:spcBef>
              <a:buFontTx/>
              <a:buNone/>
            </a:pPr>
            <a:r>
              <a:rPr lang="en-GB" altLang="en-US" sz="2800" dirty="0">
                <a:latin typeface="Calibri" panose="020F0502020204030204" pitchFamily="34" charset="0"/>
                <a:cs typeface="Calibri" panose="020F0502020204030204" pitchFamily="34" charset="0"/>
              </a:rPr>
              <a:t>Go and put on your raincoat</a:t>
            </a:r>
            <a:r>
              <a:rPr lang="en-GB" altLang="en-US" sz="2800" b="1" dirty="0">
                <a:solidFill>
                  <a:srgbClr val="FF0000"/>
                </a:solidFill>
                <a:latin typeface="Calibri" panose="020F0502020204030204" pitchFamily="34" charset="0"/>
                <a:cs typeface="Calibri" panose="020F0502020204030204" pitchFamily="34" charset="0"/>
              </a:rPr>
              <a:t>.</a:t>
            </a:r>
            <a:endParaRPr lang="en-GB" altLang="en-US" sz="2800" b="1" dirty="0">
              <a:latin typeface="Calibri" panose="020F0502020204030204" pitchFamily="34" charset="0"/>
              <a:cs typeface="Calibri" panose="020F0502020204030204" pitchFamily="34" charset="0"/>
            </a:endParaRPr>
          </a:p>
          <a:p>
            <a:pPr>
              <a:spcBef>
                <a:spcPct val="50000"/>
              </a:spcBef>
              <a:buFontTx/>
              <a:buNone/>
            </a:pPr>
            <a:r>
              <a:rPr lang="en-GB" altLang="en-US" sz="2800" dirty="0">
                <a:latin typeface="Calibri" panose="020F0502020204030204" pitchFamily="34" charset="0"/>
                <a:cs typeface="Calibri" panose="020F0502020204030204" pitchFamily="34" charset="0"/>
              </a:rPr>
              <a:t>We should go to the library later because I need to borrow some new books</a:t>
            </a:r>
            <a:r>
              <a:rPr lang="en-GB" altLang="en-US" sz="2800" b="1" dirty="0">
                <a:solidFill>
                  <a:srgbClr val="FF0000"/>
                </a:solidFill>
                <a:latin typeface="Calibri" panose="020F0502020204030204" pitchFamily="34" charset="0"/>
                <a:cs typeface="Calibri" panose="020F0502020204030204" pitchFamily="34" charset="0"/>
              </a:rPr>
              <a:t>.</a:t>
            </a:r>
            <a:endParaRPr lang="en-GB" alt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05434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1596718" y="376828"/>
            <a:ext cx="8619970" cy="1116565"/>
          </a:xfrm>
          <a:solidFill>
            <a:srgbClr val="FDFEDA"/>
          </a:solidFill>
          <a:ln>
            <a:solidFill>
              <a:schemeClr val="accent1"/>
            </a:solidFill>
          </a:ln>
        </p:spPr>
        <p:txBody>
          <a:bodyPr>
            <a:normAutofit/>
          </a:bodyPr>
          <a:lstStyle/>
          <a:p>
            <a:pPr algn="ctr"/>
            <a:r>
              <a:rPr lang="en-GB" sz="4000" b="1" dirty="0">
                <a:solidFill>
                  <a:srgbClr val="002060"/>
                </a:solidFill>
                <a:latin typeface="+mn-lt"/>
              </a:rPr>
              <a:t>Your turn</a:t>
            </a:r>
          </a:p>
        </p:txBody>
      </p:sp>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8" name="Rectangle: Rounded Corners 7">
            <a:extLst>
              <a:ext uri="{FF2B5EF4-FFF2-40B4-BE49-F238E27FC236}">
                <a16:creationId xmlns:a16="http://schemas.microsoft.com/office/drawing/2014/main" id="{680F9AD8-C682-45EE-B56A-0D92DA1F8DF5}"/>
              </a:ext>
            </a:extLst>
          </p:cNvPr>
          <p:cNvSpPr/>
          <p:nvPr/>
        </p:nvSpPr>
        <p:spPr>
          <a:xfrm>
            <a:off x="435448" y="1923166"/>
            <a:ext cx="11345926" cy="925090"/>
          </a:xfrm>
          <a:prstGeom prst="roundRect">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800" dirty="0">
                <a:solidFill>
                  <a:schemeClr val="tx1"/>
                </a:solidFill>
              </a:rPr>
              <a:t>Discuss with your group what you can infer from these actions. </a:t>
            </a:r>
          </a:p>
        </p:txBody>
      </p:sp>
      <p:sp>
        <p:nvSpPr>
          <p:cNvPr id="10" name="Rectangle: Rounded Corners 9">
            <a:extLst>
              <a:ext uri="{FF2B5EF4-FFF2-40B4-BE49-F238E27FC236}">
                <a16:creationId xmlns:a16="http://schemas.microsoft.com/office/drawing/2014/main" id="{E422F710-3B90-4CBF-AF42-8D2F3EF5E1C2}"/>
              </a:ext>
            </a:extLst>
          </p:cNvPr>
          <p:cNvSpPr/>
          <p:nvPr/>
        </p:nvSpPr>
        <p:spPr>
          <a:xfrm>
            <a:off x="435447" y="3176682"/>
            <a:ext cx="7250143" cy="83306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800" dirty="0">
                <a:solidFill>
                  <a:schemeClr val="tx1"/>
                </a:solidFill>
              </a:rPr>
              <a:t>After a couple of minutes of swiping through her phone, she burst out laughing. </a:t>
            </a:r>
          </a:p>
        </p:txBody>
      </p:sp>
      <p:sp>
        <p:nvSpPr>
          <p:cNvPr id="11" name="Rectangle: Rounded Corners 10">
            <a:extLst>
              <a:ext uri="{FF2B5EF4-FFF2-40B4-BE49-F238E27FC236}">
                <a16:creationId xmlns:a16="http://schemas.microsoft.com/office/drawing/2014/main" id="{24D8CE69-EA07-488F-8B13-CB04C47233FC}"/>
              </a:ext>
            </a:extLst>
          </p:cNvPr>
          <p:cNvSpPr/>
          <p:nvPr/>
        </p:nvSpPr>
        <p:spPr>
          <a:xfrm>
            <a:off x="435448" y="4226466"/>
            <a:ext cx="7250142" cy="83306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800" dirty="0">
                <a:solidFill>
                  <a:schemeClr val="tx1"/>
                </a:solidFill>
              </a:rPr>
              <a:t>After reading the letter, she slumped back on to the stairs and buried her head in her hands.</a:t>
            </a:r>
          </a:p>
        </p:txBody>
      </p:sp>
      <p:sp>
        <p:nvSpPr>
          <p:cNvPr id="13" name="Rectangle: Rounded Corners 12">
            <a:extLst>
              <a:ext uri="{FF2B5EF4-FFF2-40B4-BE49-F238E27FC236}">
                <a16:creationId xmlns:a16="http://schemas.microsoft.com/office/drawing/2014/main" id="{EACE4D62-7415-4A6F-AB18-8C21A60F288C}"/>
              </a:ext>
            </a:extLst>
          </p:cNvPr>
          <p:cNvSpPr/>
          <p:nvPr/>
        </p:nvSpPr>
        <p:spPr>
          <a:xfrm>
            <a:off x="435448" y="5276250"/>
            <a:ext cx="7250142" cy="83306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800" dirty="0">
                <a:solidFill>
                  <a:schemeClr val="tx1"/>
                </a:solidFill>
              </a:rPr>
              <a:t>Dad picked up the baby, said, “Ugh!” and held his nose.</a:t>
            </a:r>
          </a:p>
        </p:txBody>
      </p:sp>
      <p:pic>
        <p:nvPicPr>
          <p:cNvPr id="5" name="Picture 4" descr="A close up of a logo&#10;&#10;Description automatically generated">
            <a:extLst>
              <a:ext uri="{FF2B5EF4-FFF2-40B4-BE49-F238E27FC236}">
                <a16:creationId xmlns:a16="http://schemas.microsoft.com/office/drawing/2014/main" id="{924500AD-42B0-43B0-97C1-1F012157961E}"/>
              </a:ext>
            </a:extLst>
          </p:cNvPr>
          <p:cNvPicPr>
            <a:picLocks noChangeAspect="1"/>
          </p:cNvPicPr>
          <p:nvPr/>
        </p:nvPicPr>
        <p:blipFill>
          <a:blip r:embed="rId5"/>
          <a:stretch>
            <a:fillRect/>
          </a:stretch>
        </p:blipFill>
        <p:spPr>
          <a:xfrm>
            <a:off x="9081942" y="3380413"/>
            <a:ext cx="1877572" cy="2438405"/>
          </a:xfrm>
          <a:prstGeom prst="rect">
            <a:avLst/>
          </a:prstGeom>
        </p:spPr>
      </p:pic>
    </p:spTree>
    <p:extLst>
      <p:ext uri="{BB962C8B-B14F-4D97-AF65-F5344CB8AC3E}">
        <p14:creationId xmlns:p14="http://schemas.microsoft.com/office/powerpoint/2010/main" val="42195272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1596718" y="376828"/>
            <a:ext cx="8619970" cy="1116565"/>
          </a:xfrm>
          <a:solidFill>
            <a:srgbClr val="FDFEDA"/>
          </a:solidFill>
          <a:ln>
            <a:solidFill>
              <a:schemeClr val="accent1"/>
            </a:solidFill>
          </a:ln>
        </p:spPr>
        <p:txBody>
          <a:bodyPr>
            <a:normAutofit/>
          </a:bodyPr>
          <a:lstStyle/>
          <a:p>
            <a:pPr algn="ctr"/>
            <a:r>
              <a:rPr lang="en-GB" sz="4000" b="1" dirty="0">
                <a:solidFill>
                  <a:srgbClr val="002060"/>
                </a:solidFill>
                <a:latin typeface="+mn-lt"/>
              </a:rPr>
              <a:t>Your turn</a:t>
            </a:r>
          </a:p>
        </p:txBody>
      </p:sp>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8" name="Rectangle: Rounded Corners 7">
            <a:extLst>
              <a:ext uri="{FF2B5EF4-FFF2-40B4-BE49-F238E27FC236}">
                <a16:creationId xmlns:a16="http://schemas.microsoft.com/office/drawing/2014/main" id="{680F9AD8-C682-45EE-B56A-0D92DA1F8DF5}"/>
              </a:ext>
            </a:extLst>
          </p:cNvPr>
          <p:cNvSpPr/>
          <p:nvPr/>
        </p:nvSpPr>
        <p:spPr>
          <a:xfrm>
            <a:off x="231810" y="1824863"/>
            <a:ext cx="11814554" cy="2962240"/>
          </a:xfrm>
          <a:prstGeom prst="roundRect">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500" dirty="0">
                <a:solidFill>
                  <a:schemeClr val="tx1"/>
                </a:solidFill>
              </a:rPr>
              <a:t>Read the following text and then answer the questions below. Remember to give evidence from the text to support your ideas. See the next slide to check.</a:t>
            </a:r>
          </a:p>
          <a:p>
            <a:pPr>
              <a:lnSpc>
                <a:spcPct val="100000"/>
              </a:lnSpc>
              <a:spcBef>
                <a:spcPct val="0"/>
              </a:spcBef>
              <a:buFontTx/>
              <a:buNone/>
            </a:pPr>
            <a:endParaRPr lang="en-GB" altLang="en-US" sz="2500" dirty="0">
              <a:solidFill>
                <a:schemeClr val="tx1"/>
              </a:solidFill>
            </a:endParaRPr>
          </a:p>
          <a:p>
            <a:pPr>
              <a:lnSpc>
                <a:spcPct val="100000"/>
              </a:lnSpc>
              <a:spcBef>
                <a:spcPct val="0"/>
              </a:spcBef>
              <a:buFontTx/>
              <a:buNone/>
            </a:pPr>
            <a:r>
              <a:rPr lang="en-GB" altLang="en-US" sz="2500" i="1" dirty="0">
                <a:solidFill>
                  <a:schemeClr val="tx1"/>
                </a:solidFill>
              </a:rPr>
              <a:t>Kelsey just held the brightly wrapped present for a moment. A smile spread across her face. At last, she would have the thing she had always wanted. Not able to wait any longer, she ripped off the paper. For a second, she stared at box. </a:t>
            </a:r>
          </a:p>
          <a:p>
            <a:pPr>
              <a:lnSpc>
                <a:spcPct val="100000"/>
              </a:lnSpc>
              <a:spcBef>
                <a:spcPct val="0"/>
              </a:spcBef>
              <a:buFontTx/>
              <a:buNone/>
            </a:pPr>
            <a:r>
              <a:rPr lang="en-GB" altLang="en-US" sz="2500" i="1" dirty="0">
                <a:solidFill>
                  <a:schemeClr val="tx1"/>
                </a:solidFill>
              </a:rPr>
              <a:t>Then, she burst into tears and stomped out of the room.</a:t>
            </a:r>
          </a:p>
        </p:txBody>
      </p:sp>
      <p:sp>
        <p:nvSpPr>
          <p:cNvPr id="10" name="Rectangle: Rounded Corners 9">
            <a:extLst>
              <a:ext uri="{FF2B5EF4-FFF2-40B4-BE49-F238E27FC236}">
                <a16:creationId xmlns:a16="http://schemas.microsoft.com/office/drawing/2014/main" id="{E422F710-3B90-4CBF-AF42-8D2F3EF5E1C2}"/>
              </a:ext>
            </a:extLst>
          </p:cNvPr>
          <p:cNvSpPr/>
          <p:nvPr/>
        </p:nvSpPr>
        <p:spPr>
          <a:xfrm>
            <a:off x="313065" y="4924350"/>
            <a:ext cx="11733299" cy="182577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pPr>
            <a:r>
              <a:rPr lang="en-GB" altLang="en-US" sz="2800" dirty="0">
                <a:solidFill>
                  <a:schemeClr val="tx1"/>
                </a:solidFill>
              </a:rPr>
              <a:t>1. How was Kelsey feeling before she unwrapped the present?</a:t>
            </a:r>
          </a:p>
          <a:p>
            <a:pPr>
              <a:lnSpc>
                <a:spcPct val="100000"/>
              </a:lnSpc>
              <a:spcBef>
                <a:spcPct val="0"/>
              </a:spcBef>
            </a:pPr>
            <a:endParaRPr lang="en-GB" altLang="en-US" sz="2800" dirty="0">
              <a:solidFill>
                <a:schemeClr val="tx1"/>
              </a:solidFill>
            </a:endParaRPr>
          </a:p>
          <a:p>
            <a:pPr>
              <a:lnSpc>
                <a:spcPct val="100000"/>
              </a:lnSpc>
              <a:spcBef>
                <a:spcPct val="0"/>
              </a:spcBef>
              <a:buFontTx/>
              <a:buNone/>
            </a:pPr>
            <a:r>
              <a:rPr lang="en-GB" altLang="en-US" sz="2800" dirty="0">
                <a:solidFill>
                  <a:schemeClr val="tx1"/>
                </a:solidFill>
              </a:rPr>
              <a:t>2. Why did she burst into tears?</a:t>
            </a:r>
          </a:p>
        </p:txBody>
      </p:sp>
      <p:pic>
        <p:nvPicPr>
          <p:cNvPr id="5" name="Picture 4" descr="A picture containing shirt, room&#10;&#10;Description automatically generated">
            <a:extLst>
              <a:ext uri="{FF2B5EF4-FFF2-40B4-BE49-F238E27FC236}">
                <a16:creationId xmlns:a16="http://schemas.microsoft.com/office/drawing/2014/main" id="{F061CF23-08C0-493A-A168-CB380C95098A}"/>
              </a:ext>
            </a:extLst>
          </p:cNvPr>
          <p:cNvPicPr>
            <a:picLocks noChangeAspect="1"/>
          </p:cNvPicPr>
          <p:nvPr/>
        </p:nvPicPr>
        <p:blipFill>
          <a:blip r:embed="rId5"/>
          <a:stretch>
            <a:fillRect/>
          </a:stretch>
        </p:blipFill>
        <p:spPr>
          <a:xfrm>
            <a:off x="9051532" y="3583397"/>
            <a:ext cx="2518221" cy="1340953"/>
          </a:xfrm>
          <a:prstGeom prst="rect">
            <a:avLst/>
          </a:prstGeom>
        </p:spPr>
      </p:pic>
    </p:spTree>
    <p:extLst>
      <p:ext uri="{BB962C8B-B14F-4D97-AF65-F5344CB8AC3E}">
        <p14:creationId xmlns:p14="http://schemas.microsoft.com/office/powerpoint/2010/main" val="11657796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1596718" y="376828"/>
            <a:ext cx="8619970" cy="1116565"/>
          </a:xfrm>
          <a:solidFill>
            <a:srgbClr val="FDFEDA"/>
          </a:solidFill>
          <a:ln>
            <a:solidFill>
              <a:schemeClr val="accent1"/>
            </a:solidFill>
          </a:ln>
        </p:spPr>
        <p:txBody>
          <a:bodyPr>
            <a:normAutofit/>
          </a:bodyPr>
          <a:lstStyle/>
          <a:p>
            <a:pPr algn="ctr"/>
            <a:r>
              <a:rPr lang="en-GB" sz="4000" b="1" dirty="0">
                <a:solidFill>
                  <a:srgbClr val="002060"/>
                </a:solidFill>
                <a:latin typeface="+mn-lt"/>
              </a:rPr>
              <a:t>How did you do?</a:t>
            </a:r>
          </a:p>
        </p:txBody>
      </p:sp>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8" name="Rectangle: Rounded Corners 7">
            <a:extLst>
              <a:ext uri="{FF2B5EF4-FFF2-40B4-BE49-F238E27FC236}">
                <a16:creationId xmlns:a16="http://schemas.microsoft.com/office/drawing/2014/main" id="{680F9AD8-C682-45EE-B56A-0D92DA1F8DF5}"/>
              </a:ext>
            </a:extLst>
          </p:cNvPr>
          <p:cNvSpPr/>
          <p:nvPr/>
        </p:nvSpPr>
        <p:spPr>
          <a:xfrm>
            <a:off x="231810" y="1824863"/>
            <a:ext cx="11814554" cy="1995259"/>
          </a:xfrm>
          <a:prstGeom prst="roundRect">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500" i="1" dirty="0">
                <a:solidFill>
                  <a:schemeClr val="tx1"/>
                </a:solidFill>
              </a:rPr>
              <a:t>Kelsey just held the brightly wrapped present for a moment. A smile spread across her face. At last, she would have the thing she had always wanted. Not able to wait any longer, she ripped off the paper. For a second she stared at box. </a:t>
            </a:r>
          </a:p>
          <a:p>
            <a:pPr>
              <a:lnSpc>
                <a:spcPct val="100000"/>
              </a:lnSpc>
              <a:spcBef>
                <a:spcPct val="0"/>
              </a:spcBef>
              <a:buFontTx/>
              <a:buNone/>
            </a:pPr>
            <a:r>
              <a:rPr lang="en-GB" altLang="en-US" sz="2500" i="1" dirty="0">
                <a:solidFill>
                  <a:schemeClr val="tx1"/>
                </a:solidFill>
              </a:rPr>
              <a:t>Then, she burst into tears and stomped out of the room.</a:t>
            </a:r>
          </a:p>
        </p:txBody>
      </p:sp>
      <p:sp>
        <p:nvSpPr>
          <p:cNvPr id="10" name="Rectangle: Rounded Corners 9">
            <a:extLst>
              <a:ext uri="{FF2B5EF4-FFF2-40B4-BE49-F238E27FC236}">
                <a16:creationId xmlns:a16="http://schemas.microsoft.com/office/drawing/2014/main" id="{E422F710-3B90-4CBF-AF42-8D2F3EF5E1C2}"/>
              </a:ext>
            </a:extLst>
          </p:cNvPr>
          <p:cNvSpPr/>
          <p:nvPr/>
        </p:nvSpPr>
        <p:spPr>
          <a:xfrm>
            <a:off x="231811" y="3936314"/>
            <a:ext cx="11814554" cy="129559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500" b="1" dirty="0">
                <a:solidFill>
                  <a:schemeClr val="tx1"/>
                </a:solidFill>
              </a:rPr>
              <a:t>1.</a:t>
            </a:r>
            <a:r>
              <a:rPr lang="en-GB" altLang="en-US" sz="2500" dirty="0">
                <a:solidFill>
                  <a:schemeClr val="tx1"/>
                </a:solidFill>
              </a:rPr>
              <a:t> How was Kelsey feeling before she unwrapped the present?</a:t>
            </a:r>
          </a:p>
          <a:p>
            <a:pPr>
              <a:lnSpc>
                <a:spcPct val="100000"/>
              </a:lnSpc>
              <a:spcBef>
                <a:spcPct val="0"/>
              </a:spcBef>
              <a:buFontTx/>
              <a:buNone/>
            </a:pPr>
            <a:r>
              <a:rPr lang="en-GB" altLang="en-US" sz="2500" i="1" dirty="0">
                <a:solidFill>
                  <a:schemeClr val="tx1"/>
                </a:solidFill>
              </a:rPr>
              <a:t>Her smile shows she was feeling happy and excited. She was certain she was going to get what she always wanted and was enjoying the moment.</a:t>
            </a:r>
          </a:p>
        </p:txBody>
      </p:sp>
      <p:pic>
        <p:nvPicPr>
          <p:cNvPr id="5" name="Picture 4" descr="A picture containing shirt, room&#10;&#10;Description automatically generated">
            <a:extLst>
              <a:ext uri="{FF2B5EF4-FFF2-40B4-BE49-F238E27FC236}">
                <a16:creationId xmlns:a16="http://schemas.microsoft.com/office/drawing/2014/main" id="{F061CF23-08C0-493A-A168-CB380C95098A}"/>
              </a:ext>
            </a:extLst>
          </p:cNvPr>
          <p:cNvPicPr>
            <a:picLocks noChangeAspect="1"/>
          </p:cNvPicPr>
          <p:nvPr/>
        </p:nvPicPr>
        <p:blipFill>
          <a:blip r:embed="rId5"/>
          <a:stretch>
            <a:fillRect/>
          </a:stretch>
        </p:blipFill>
        <p:spPr>
          <a:xfrm>
            <a:off x="9000161" y="2588852"/>
            <a:ext cx="2564599" cy="1365649"/>
          </a:xfrm>
          <a:prstGeom prst="rect">
            <a:avLst/>
          </a:prstGeom>
        </p:spPr>
      </p:pic>
      <p:sp>
        <p:nvSpPr>
          <p:cNvPr id="11" name="Rectangle: Rounded Corners 10">
            <a:extLst>
              <a:ext uri="{FF2B5EF4-FFF2-40B4-BE49-F238E27FC236}">
                <a16:creationId xmlns:a16="http://schemas.microsoft.com/office/drawing/2014/main" id="{ED026652-A8E8-4F69-A7F6-CDDB54442EF0}"/>
              </a:ext>
            </a:extLst>
          </p:cNvPr>
          <p:cNvSpPr/>
          <p:nvPr/>
        </p:nvSpPr>
        <p:spPr>
          <a:xfrm>
            <a:off x="231812" y="5348099"/>
            <a:ext cx="11814553" cy="122863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500" b="1" dirty="0">
                <a:solidFill>
                  <a:schemeClr val="tx1"/>
                </a:solidFill>
              </a:rPr>
              <a:t>2.</a:t>
            </a:r>
            <a:r>
              <a:rPr lang="en-GB" altLang="en-US" sz="2500" dirty="0">
                <a:solidFill>
                  <a:schemeClr val="tx1"/>
                </a:solidFill>
              </a:rPr>
              <a:t> Why did she burst into tears?</a:t>
            </a:r>
          </a:p>
          <a:p>
            <a:pPr>
              <a:lnSpc>
                <a:spcPct val="100000"/>
              </a:lnSpc>
              <a:spcBef>
                <a:spcPct val="0"/>
              </a:spcBef>
              <a:buFontTx/>
              <a:buNone/>
            </a:pPr>
            <a:r>
              <a:rPr lang="en-GB" altLang="en-US" sz="2500" i="1" dirty="0">
                <a:solidFill>
                  <a:schemeClr val="tx1"/>
                </a:solidFill>
              </a:rPr>
              <a:t>The tears and stomping suggest she was extremely sad and angry. We can infer that the present was not what she was hoping for so she was very disappointed.</a:t>
            </a:r>
          </a:p>
        </p:txBody>
      </p:sp>
    </p:spTree>
    <p:extLst>
      <p:ext uri="{BB962C8B-B14F-4D97-AF65-F5344CB8AC3E}">
        <p14:creationId xmlns:p14="http://schemas.microsoft.com/office/powerpoint/2010/main" val="200769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1596718" y="376828"/>
            <a:ext cx="8619970" cy="1116565"/>
          </a:xfrm>
          <a:solidFill>
            <a:srgbClr val="FDFEDA"/>
          </a:solidFill>
          <a:ln>
            <a:solidFill>
              <a:schemeClr val="accent1"/>
            </a:solidFill>
          </a:ln>
        </p:spPr>
        <p:txBody>
          <a:bodyPr>
            <a:normAutofit/>
          </a:bodyPr>
          <a:lstStyle/>
          <a:p>
            <a:pPr algn="ctr"/>
            <a:r>
              <a:rPr lang="en-GB" sz="4000" b="1" dirty="0">
                <a:solidFill>
                  <a:srgbClr val="002060"/>
                </a:solidFill>
                <a:latin typeface="+mn-lt"/>
              </a:rPr>
              <a:t>Have another go</a:t>
            </a:r>
          </a:p>
        </p:txBody>
      </p:sp>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8" name="Rectangle: Rounded Corners 7">
            <a:extLst>
              <a:ext uri="{FF2B5EF4-FFF2-40B4-BE49-F238E27FC236}">
                <a16:creationId xmlns:a16="http://schemas.microsoft.com/office/drawing/2014/main" id="{680F9AD8-C682-45EE-B56A-0D92DA1F8DF5}"/>
              </a:ext>
            </a:extLst>
          </p:cNvPr>
          <p:cNvSpPr/>
          <p:nvPr/>
        </p:nvSpPr>
        <p:spPr>
          <a:xfrm>
            <a:off x="231810" y="1824863"/>
            <a:ext cx="11814554" cy="2962240"/>
          </a:xfrm>
          <a:prstGeom prst="roundRect">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500" dirty="0">
                <a:solidFill>
                  <a:schemeClr val="tx1"/>
                </a:solidFill>
              </a:rPr>
              <a:t>Read the following text, then answer the questions below. Remember to give evidence from the text to support your ideas. See the next slide to check.</a:t>
            </a:r>
          </a:p>
          <a:p>
            <a:pPr>
              <a:lnSpc>
                <a:spcPct val="100000"/>
              </a:lnSpc>
              <a:spcBef>
                <a:spcPct val="0"/>
              </a:spcBef>
              <a:buFontTx/>
              <a:buNone/>
            </a:pPr>
            <a:endParaRPr lang="en-GB" altLang="en-US" sz="2500" dirty="0">
              <a:solidFill>
                <a:schemeClr val="tx1"/>
              </a:solidFill>
            </a:endParaRPr>
          </a:p>
          <a:p>
            <a:pPr>
              <a:lnSpc>
                <a:spcPct val="100000"/>
              </a:lnSpc>
              <a:spcBef>
                <a:spcPct val="0"/>
              </a:spcBef>
              <a:buFontTx/>
              <a:buNone/>
            </a:pPr>
            <a:r>
              <a:rPr lang="en-GB" altLang="en-US" sz="2500" i="1" dirty="0">
                <a:solidFill>
                  <a:schemeClr val="tx1"/>
                </a:solidFill>
              </a:rPr>
              <a:t>He was soaked to the skin. His teeth were chattering and his fingers would not stop shaking, making it very difficult for him to tie the ropes. If only he </a:t>
            </a:r>
          </a:p>
          <a:p>
            <a:pPr>
              <a:lnSpc>
                <a:spcPct val="100000"/>
              </a:lnSpc>
              <a:spcBef>
                <a:spcPct val="0"/>
              </a:spcBef>
              <a:buFontTx/>
              <a:buNone/>
            </a:pPr>
            <a:r>
              <a:rPr lang="en-GB" altLang="en-US" sz="2500" i="1" dirty="0">
                <a:solidFill>
                  <a:schemeClr val="tx1"/>
                </a:solidFill>
              </a:rPr>
              <a:t>hadn’t finished all his supplies so quickly. Even a ship’s biscuit or </a:t>
            </a:r>
          </a:p>
          <a:p>
            <a:pPr>
              <a:lnSpc>
                <a:spcPct val="100000"/>
              </a:lnSpc>
              <a:spcBef>
                <a:spcPct val="0"/>
              </a:spcBef>
              <a:buFontTx/>
              <a:buNone/>
            </a:pPr>
            <a:r>
              <a:rPr lang="en-GB" altLang="en-US" sz="2500" i="1" dirty="0">
                <a:solidFill>
                  <a:schemeClr val="tx1"/>
                </a:solidFill>
              </a:rPr>
              <a:t>two would help to calm the rumbling in his belly.</a:t>
            </a:r>
          </a:p>
        </p:txBody>
      </p:sp>
      <p:sp>
        <p:nvSpPr>
          <p:cNvPr id="10" name="Rectangle: Rounded Corners 9">
            <a:extLst>
              <a:ext uri="{FF2B5EF4-FFF2-40B4-BE49-F238E27FC236}">
                <a16:creationId xmlns:a16="http://schemas.microsoft.com/office/drawing/2014/main" id="{E422F710-3B90-4CBF-AF42-8D2F3EF5E1C2}"/>
              </a:ext>
            </a:extLst>
          </p:cNvPr>
          <p:cNvSpPr/>
          <p:nvPr/>
        </p:nvSpPr>
        <p:spPr>
          <a:xfrm>
            <a:off x="313065" y="4924350"/>
            <a:ext cx="11733299" cy="182577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800" dirty="0">
                <a:solidFill>
                  <a:schemeClr val="tx1"/>
                </a:solidFill>
              </a:rPr>
              <a:t>1. How was he feeling?</a:t>
            </a:r>
          </a:p>
          <a:p>
            <a:pPr>
              <a:lnSpc>
                <a:spcPct val="100000"/>
              </a:lnSpc>
              <a:spcBef>
                <a:spcPct val="0"/>
              </a:spcBef>
              <a:buFontTx/>
              <a:buNone/>
            </a:pPr>
            <a:endParaRPr lang="en-GB" altLang="en-US" sz="2800" dirty="0">
              <a:solidFill>
                <a:schemeClr val="tx1"/>
              </a:solidFill>
            </a:endParaRPr>
          </a:p>
          <a:p>
            <a:pPr>
              <a:lnSpc>
                <a:spcPct val="100000"/>
              </a:lnSpc>
              <a:spcBef>
                <a:spcPct val="0"/>
              </a:spcBef>
              <a:buFontTx/>
              <a:buNone/>
            </a:pPr>
            <a:r>
              <a:rPr lang="en-GB" altLang="en-US" sz="2800" dirty="0">
                <a:solidFill>
                  <a:schemeClr val="tx1"/>
                </a:solidFill>
              </a:rPr>
              <a:t>2. Why did he wish he hadn’t finished all his supplies?</a:t>
            </a:r>
          </a:p>
        </p:txBody>
      </p:sp>
      <p:pic>
        <p:nvPicPr>
          <p:cNvPr id="4" name="Picture 3" descr="A close up of a logo&#10;&#10;Description automatically generated">
            <a:extLst>
              <a:ext uri="{FF2B5EF4-FFF2-40B4-BE49-F238E27FC236}">
                <a16:creationId xmlns:a16="http://schemas.microsoft.com/office/drawing/2014/main" id="{1772F646-9768-4C19-B014-3172CA66D446}"/>
              </a:ext>
            </a:extLst>
          </p:cNvPr>
          <p:cNvPicPr>
            <a:picLocks noChangeAspect="1"/>
          </p:cNvPicPr>
          <p:nvPr/>
        </p:nvPicPr>
        <p:blipFill>
          <a:blip r:embed="rId5"/>
          <a:stretch>
            <a:fillRect/>
          </a:stretch>
        </p:blipFill>
        <p:spPr>
          <a:xfrm>
            <a:off x="8737529" y="3332574"/>
            <a:ext cx="3222661" cy="1334359"/>
          </a:xfrm>
          <a:prstGeom prst="rect">
            <a:avLst/>
          </a:prstGeom>
        </p:spPr>
      </p:pic>
    </p:spTree>
    <p:extLst>
      <p:ext uri="{BB962C8B-B14F-4D97-AF65-F5344CB8AC3E}">
        <p14:creationId xmlns:p14="http://schemas.microsoft.com/office/powerpoint/2010/main" val="29481798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1596718" y="376828"/>
            <a:ext cx="8619970" cy="1116565"/>
          </a:xfrm>
          <a:solidFill>
            <a:srgbClr val="FDFEDA"/>
          </a:solidFill>
          <a:ln>
            <a:solidFill>
              <a:schemeClr val="accent1"/>
            </a:solidFill>
          </a:ln>
        </p:spPr>
        <p:txBody>
          <a:bodyPr>
            <a:normAutofit/>
          </a:bodyPr>
          <a:lstStyle/>
          <a:p>
            <a:pPr algn="ctr"/>
            <a:r>
              <a:rPr lang="en-GB" sz="4000" b="1" dirty="0">
                <a:solidFill>
                  <a:srgbClr val="002060"/>
                </a:solidFill>
                <a:latin typeface="+mn-lt"/>
              </a:rPr>
              <a:t>How did you do?</a:t>
            </a:r>
          </a:p>
        </p:txBody>
      </p:sp>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8" name="Rectangle: Rounded Corners 7">
            <a:extLst>
              <a:ext uri="{FF2B5EF4-FFF2-40B4-BE49-F238E27FC236}">
                <a16:creationId xmlns:a16="http://schemas.microsoft.com/office/drawing/2014/main" id="{680F9AD8-C682-45EE-B56A-0D92DA1F8DF5}"/>
              </a:ext>
            </a:extLst>
          </p:cNvPr>
          <p:cNvSpPr/>
          <p:nvPr/>
        </p:nvSpPr>
        <p:spPr>
          <a:xfrm>
            <a:off x="231810" y="1824863"/>
            <a:ext cx="11814554" cy="1995259"/>
          </a:xfrm>
          <a:prstGeom prst="roundRect">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500" i="1" dirty="0">
                <a:solidFill>
                  <a:schemeClr val="tx1"/>
                </a:solidFill>
              </a:rPr>
              <a:t>He was soaked to the skin. His teeth were chattering and his fingers would not stop shaking, making it very difficult for him to tie the ropes. If only he </a:t>
            </a:r>
          </a:p>
          <a:p>
            <a:pPr>
              <a:lnSpc>
                <a:spcPct val="100000"/>
              </a:lnSpc>
              <a:spcBef>
                <a:spcPct val="0"/>
              </a:spcBef>
              <a:buFontTx/>
              <a:buNone/>
            </a:pPr>
            <a:r>
              <a:rPr lang="en-GB" altLang="en-US" sz="2500" i="1" dirty="0">
                <a:solidFill>
                  <a:schemeClr val="tx1"/>
                </a:solidFill>
              </a:rPr>
              <a:t>hadn’t finished all his supplies so quickly. Even a ship’s biscuit or </a:t>
            </a:r>
          </a:p>
          <a:p>
            <a:pPr>
              <a:lnSpc>
                <a:spcPct val="100000"/>
              </a:lnSpc>
              <a:spcBef>
                <a:spcPct val="0"/>
              </a:spcBef>
              <a:buFontTx/>
              <a:buNone/>
            </a:pPr>
            <a:r>
              <a:rPr lang="en-GB" altLang="en-US" sz="2500" i="1" dirty="0">
                <a:solidFill>
                  <a:schemeClr val="tx1"/>
                </a:solidFill>
              </a:rPr>
              <a:t>two would help to calm the rumbling in his belly.</a:t>
            </a:r>
          </a:p>
        </p:txBody>
      </p:sp>
      <p:sp>
        <p:nvSpPr>
          <p:cNvPr id="10" name="Rectangle: Rounded Corners 9">
            <a:extLst>
              <a:ext uri="{FF2B5EF4-FFF2-40B4-BE49-F238E27FC236}">
                <a16:creationId xmlns:a16="http://schemas.microsoft.com/office/drawing/2014/main" id="{E422F710-3B90-4CBF-AF42-8D2F3EF5E1C2}"/>
              </a:ext>
            </a:extLst>
          </p:cNvPr>
          <p:cNvSpPr/>
          <p:nvPr/>
        </p:nvSpPr>
        <p:spPr>
          <a:xfrm>
            <a:off x="231811" y="3936314"/>
            <a:ext cx="11814554" cy="129559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2500" b="1" dirty="0">
                <a:solidFill>
                  <a:schemeClr val="tx1"/>
                </a:solidFill>
              </a:rPr>
              <a:t>1.</a:t>
            </a:r>
            <a:r>
              <a:rPr lang="en-GB" altLang="en-US" sz="2500" dirty="0">
                <a:solidFill>
                  <a:schemeClr val="tx1"/>
                </a:solidFill>
              </a:rPr>
              <a:t> </a:t>
            </a:r>
            <a:r>
              <a:rPr lang="en-GB" altLang="en-US" sz="2400" dirty="0">
                <a:solidFill>
                  <a:schemeClr val="tx1"/>
                </a:solidFill>
              </a:rPr>
              <a:t>How was he feeling?</a:t>
            </a:r>
            <a:endParaRPr lang="en-GB" altLang="en-US" sz="2500" dirty="0">
              <a:solidFill>
                <a:schemeClr val="tx1"/>
              </a:solidFill>
            </a:endParaRPr>
          </a:p>
          <a:p>
            <a:pPr>
              <a:lnSpc>
                <a:spcPct val="100000"/>
              </a:lnSpc>
              <a:spcBef>
                <a:spcPct val="0"/>
              </a:spcBef>
              <a:buFontTx/>
              <a:buNone/>
            </a:pPr>
            <a:r>
              <a:rPr lang="en-GB" altLang="en-US" sz="2500" i="1" dirty="0">
                <a:solidFill>
                  <a:schemeClr val="tx1"/>
                </a:solidFill>
              </a:rPr>
              <a:t>He was cold, wet and hungry. We know because it says he was soaked to the skin and your fingers tend to shake when you are cold. Also, it says his belly was rumbling.</a:t>
            </a:r>
          </a:p>
        </p:txBody>
      </p:sp>
      <p:sp>
        <p:nvSpPr>
          <p:cNvPr id="11" name="Rectangle: Rounded Corners 10">
            <a:extLst>
              <a:ext uri="{FF2B5EF4-FFF2-40B4-BE49-F238E27FC236}">
                <a16:creationId xmlns:a16="http://schemas.microsoft.com/office/drawing/2014/main" id="{ED026652-A8E8-4F69-A7F6-CDDB54442EF0}"/>
              </a:ext>
            </a:extLst>
          </p:cNvPr>
          <p:cNvSpPr/>
          <p:nvPr/>
        </p:nvSpPr>
        <p:spPr>
          <a:xfrm>
            <a:off x="231812" y="5348099"/>
            <a:ext cx="11814553" cy="122863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sz="2500" b="1" dirty="0">
                <a:solidFill>
                  <a:schemeClr val="tx1"/>
                </a:solidFill>
              </a:rPr>
              <a:t>2.</a:t>
            </a:r>
            <a:r>
              <a:rPr lang="en-GB" altLang="en-US" sz="2500" dirty="0">
                <a:solidFill>
                  <a:schemeClr val="tx1"/>
                </a:solidFill>
              </a:rPr>
              <a:t> </a:t>
            </a:r>
            <a:r>
              <a:rPr lang="en-GB" altLang="en-US" sz="2400" dirty="0">
                <a:solidFill>
                  <a:schemeClr val="tx1"/>
                </a:solidFill>
              </a:rPr>
              <a:t>Why did he wish he hadn’t finished all his supplies? </a:t>
            </a:r>
          </a:p>
          <a:p>
            <a:pPr>
              <a:lnSpc>
                <a:spcPct val="100000"/>
              </a:lnSpc>
              <a:spcBef>
                <a:spcPct val="0"/>
              </a:spcBef>
              <a:buFontTx/>
              <a:buNone/>
            </a:pPr>
            <a:r>
              <a:rPr lang="en-GB" altLang="en-US" sz="2500" i="1" dirty="0">
                <a:solidFill>
                  <a:schemeClr val="tx1"/>
                </a:solidFill>
              </a:rPr>
              <a:t>He really wanted something to eat. We can tell he was very hungry because his tummy was rumbling but he didn’t even have a single biscuit left from the supplies he once had.</a:t>
            </a:r>
          </a:p>
        </p:txBody>
      </p:sp>
      <p:pic>
        <p:nvPicPr>
          <p:cNvPr id="12" name="Picture 11" descr="A close up of a logo&#10;&#10;Description automatically generated">
            <a:extLst>
              <a:ext uri="{FF2B5EF4-FFF2-40B4-BE49-F238E27FC236}">
                <a16:creationId xmlns:a16="http://schemas.microsoft.com/office/drawing/2014/main" id="{97DBDA8C-66C3-4234-A9C3-A3AE2611D5E2}"/>
              </a:ext>
            </a:extLst>
          </p:cNvPr>
          <p:cNvPicPr>
            <a:picLocks noChangeAspect="1"/>
          </p:cNvPicPr>
          <p:nvPr/>
        </p:nvPicPr>
        <p:blipFill>
          <a:blip r:embed="rId5"/>
          <a:stretch>
            <a:fillRect/>
          </a:stretch>
        </p:blipFill>
        <p:spPr>
          <a:xfrm>
            <a:off x="8737529" y="2387352"/>
            <a:ext cx="3222661" cy="1334359"/>
          </a:xfrm>
          <a:prstGeom prst="rect">
            <a:avLst/>
          </a:prstGeom>
        </p:spPr>
      </p:pic>
    </p:spTree>
    <p:extLst>
      <p:ext uri="{BB962C8B-B14F-4D97-AF65-F5344CB8AC3E}">
        <p14:creationId xmlns:p14="http://schemas.microsoft.com/office/powerpoint/2010/main" val="267087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187D5D-3760-CBD5-6187-F61DD05809F1}"/>
              </a:ext>
            </a:extLst>
          </p:cNvPr>
          <p:cNvSpPr txBox="1"/>
          <p:nvPr/>
        </p:nvSpPr>
        <p:spPr>
          <a:xfrm>
            <a:off x="149963" y="2902"/>
            <a:ext cx="11522765"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u="sng" dirty="0"/>
              <a:t>Tuesday 25th February 2025</a:t>
            </a:r>
            <a:endParaRPr lang="en-US" sz="3200" dirty="0"/>
          </a:p>
          <a:p>
            <a:r>
              <a:rPr lang="en-US" sz="3200" u="sng" dirty="0"/>
              <a:t>TBAT: </a:t>
            </a:r>
            <a:r>
              <a:rPr lang="en-US" sz="3200" u="sng" dirty="0">
                <a:ea typeface="+mn-lt"/>
                <a:cs typeface="+mn-lt"/>
              </a:rPr>
              <a:t>Understand pitch through melody and develop a song.</a:t>
            </a:r>
          </a:p>
          <a:p>
            <a:r>
              <a:rPr lang="en-US" sz="3200" dirty="0">
                <a:ea typeface="+mn-lt"/>
                <a:cs typeface="+mn-lt"/>
                <a:hlinkClick r:id="rId2"/>
              </a:rPr>
              <a:t>The Collins Hub Educator &gt; Library</a:t>
            </a:r>
            <a:r>
              <a:rPr lang="en-US" sz="2000" dirty="0">
                <a:ea typeface="+mn-lt"/>
                <a:cs typeface="+mn-lt"/>
              </a:rPr>
              <a:t> </a:t>
            </a:r>
          </a:p>
          <a:p>
            <a:r>
              <a:rPr lang="en-US" sz="3200" dirty="0"/>
              <a:t>Communication – Lesson 1 - Emoticons</a:t>
            </a:r>
          </a:p>
          <a:p>
            <a:endParaRPr lang="en-US"/>
          </a:p>
          <a:p>
            <a:endParaRPr lang="en-US"/>
          </a:p>
          <a:p>
            <a:endParaRPr lang="en-US"/>
          </a:p>
          <a:p>
            <a:endParaRPr lang="en-US"/>
          </a:p>
          <a:p>
            <a:endParaRPr lang="en-US"/>
          </a:p>
          <a:p>
            <a:endParaRPr lang="en-US"/>
          </a:p>
        </p:txBody>
      </p:sp>
      <p:pic>
        <p:nvPicPr>
          <p:cNvPr id="5" name="Picture 4" descr="Music Express Online | Music Mark">
            <a:extLst>
              <a:ext uri="{FF2B5EF4-FFF2-40B4-BE49-F238E27FC236}">
                <a16:creationId xmlns:a16="http://schemas.microsoft.com/office/drawing/2014/main" id="{3AB81B5F-45A8-366C-746D-FDA008F60B57}"/>
              </a:ext>
            </a:extLst>
          </p:cNvPr>
          <p:cNvPicPr>
            <a:picLocks noChangeAspect="1"/>
          </p:cNvPicPr>
          <p:nvPr/>
        </p:nvPicPr>
        <p:blipFill>
          <a:blip r:embed="rId3"/>
          <a:stretch>
            <a:fillRect/>
          </a:stretch>
        </p:blipFill>
        <p:spPr>
          <a:xfrm>
            <a:off x="3355383" y="2551624"/>
            <a:ext cx="5119606" cy="3033362"/>
          </a:xfrm>
          <a:prstGeom prst="rect">
            <a:avLst/>
          </a:prstGeom>
        </p:spPr>
      </p:pic>
    </p:spTree>
    <p:extLst>
      <p:ext uri="{BB962C8B-B14F-4D97-AF65-F5344CB8AC3E}">
        <p14:creationId xmlns:p14="http://schemas.microsoft.com/office/powerpoint/2010/main" val="38173986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5CA21-2D6B-6645-6F4B-C0F91E09DDC6}"/>
              </a:ext>
            </a:extLst>
          </p:cNvPr>
          <p:cNvSpPr>
            <a:spLocks noGrp="1"/>
          </p:cNvSpPr>
          <p:nvPr>
            <p:ph type="title"/>
          </p:nvPr>
        </p:nvSpPr>
        <p:spPr>
          <a:xfrm>
            <a:off x="-1104" y="160492"/>
            <a:ext cx="10515600" cy="1214950"/>
          </a:xfrm>
        </p:spPr>
        <p:txBody>
          <a:bodyPr>
            <a:normAutofit fontScale="90000"/>
          </a:bodyPr>
          <a:lstStyle/>
          <a:p>
            <a:r>
              <a:rPr lang="en-GB" sz="3600" u="sng" dirty="0">
                <a:latin typeface="Comic Sans MS"/>
              </a:rPr>
              <a:t>Tuesday 25th February 2025</a:t>
            </a:r>
            <a:br>
              <a:rPr lang="en-GB" sz="3600" u="sng" dirty="0">
                <a:latin typeface="Comic Sans MS"/>
              </a:rPr>
            </a:br>
            <a:r>
              <a:rPr lang="en-GB" sz="3600" u="sng" dirty="0">
                <a:latin typeface="Comic Sans MS"/>
              </a:rPr>
              <a:t>Q – Which countries are in Europe?</a:t>
            </a:r>
            <a:br>
              <a:rPr lang="en-GB" sz="2800" u="sng" dirty="0">
                <a:latin typeface="Comic Sans MS"/>
              </a:rPr>
            </a:br>
            <a:endParaRPr lang="en-GB" sz="2800" u="sng">
              <a:latin typeface="Comic Sans MS"/>
            </a:endParaRPr>
          </a:p>
        </p:txBody>
      </p:sp>
      <p:sp>
        <p:nvSpPr>
          <p:cNvPr id="3" name="TextBox 2">
            <a:extLst>
              <a:ext uri="{FF2B5EF4-FFF2-40B4-BE49-F238E27FC236}">
                <a16:creationId xmlns:a16="http://schemas.microsoft.com/office/drawing/2014/main" id="{50744CF8-8281-7E5C-873F-47E1167C5F9A}"/>
              </a:ext>
            </a:extLst>
          </p:cNvPr>
          <p:cNvSpPr txBox="1"/>
          <p:nvPr/>
        </p:nvSpPr>
        <p:spPr>
          <a:xfrm>
            <a:off x="171030" y="1711126"/>
            <a:ext cx="11390243"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solidFill>
                  <a:srgbClr val="0070C0"/>
                </a:solidFill>
              </a:rPr>
              <a:t>Blue</a:t>
            </a:r>
            <a:r>
              <a:rPr lang="en-GB" sz="3600" dirty="0"/>
              <a:t> </a:t>
            </a:r>
            <a:r>
              <a:rPr lang="en-GB" sz="3600" dirty="0">
                <a:solidFill>
                  <a:srgbClr val="00B050"/>
                </a:solidFill>
              </a:rPr>
              <a:t>Green – </a:t>
            </a:r>
            <a:r>
              <a:rPr lang="en-GB" sz="3600" dirty="0"/>
              <a:t>How many countries can you name that are in the continent of Europe?</a:t>
            </a:r>
            <a:endParaRPr lang="en-GB" sz="3600"/>
          </a:p>
          <a:p>
            <a:r>
              <a:rPr lang="en-GB" sz="3600" dirty="0"/>
              <a:t>You have 1 minute to discuss.</a:t>
            </a:r>
          </a:p>
          <a:p>
            <a:endParaRPr lang="en-GB" sz="3600"/>
          </a:p>
          <a:p>
            <a:endParaRPr lang="en-GB" sz="3600"/>
          </a:p>
          <a:p>
            <a:r>
              <a:rPr lang="en-GB" sz="3600" dirty="0">
                <a:solidFill>
                  <a:srgbClr val="FF0000"/>
                </a:solidFill>
              </a:rPr>
              <a:t>Challenge</a:t>
            </a:r>
            <a:r>
              <a:rPr lang="en-GB" sz="3600" dirty="0"/>
              <a:t> – How many continents are there? Can you name them all?</a:t>
            </a:r>
          </a:p>
        </p:txBody>
      </p:sp>
    </p:spTree>
    <p:extLst>
      <p:ext uri="{BB962C8B-B14F-4D97-AF65-F5344CB8AC3E}">
        <p14:creationId xmlns:p14="http://schemas.microsoft.com/office/powerpoint/2010/main" val="37166590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7816BC-B5DD-E941-A971-79035DF7E2C2}"/>
              </a:ext>
            </a:extLst>
          </p:cNvPr>
          <p:cNvSpPr/>
          <p:nvPr/>
        </p:nvSpPr>
        <p:spPr>
          <a:xfrm>
            <a:off x="11040533"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508E1F8A-1452-1D41-BA7C-8DD1CABCE0AF}"/>
              </a:ext>
            </a:extLst>
          </p:cNvPr>
          <p:cNvSpPr txBox="1">
            <a:spLocks/>
          </p:cNvSpPr>
          <p:nvPr/>
        </p:nvSpPr>
        <p:spPr>
          <a:xfrm rot="5400000">
            <a:off x="9034887" y="2585690"/>
            <a:ext cx="5162756" cy="5466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Lesson 1: Existing knowledge</a:t>
            </a:r>
          </a:p>
          <a:p>
            <a:pPr marL="0" indent="0">
              <a:buFont typeface="Arial" panose="020B0604020202020204" pitchFamily="34" charset="0"/>
              <a:buNone/>
            </a:pPr>
            <a:endParaRPr lang="en-GB" dirty="0"/>
          </a:p>
        </p:txBody>
      </p:sp>
      <p:sp>
        <p:nvSpPr>
          <p:cNvPr id="16" name="Speech Bubble: Rectangle with Corners Rounded 4">
            <a:extLst>
              <a:ext uri="{FF2B5EF4-FFF2-40B4-BE49-F238E27FC236}">
                <a16:creationId xmlns:a16="http://schemas.microsoft.com/office/drawing/2014/main" id="{7F9A9BC9-8BED-9A4A-AFAD-6533164A4B37}"/>
              </a:ext>
            </a:extLst>
          </p:cNvPr>
          <p:cNvSpPr/>
          <p:nvPr/>
        </p:nvSpPr>
        <p:spPr>
          <a:xfrm>
            <a:off x="133625" y="536688"/>
            <a:ext cx="2086397" cy="1426224"/>
          </a:xfrm>
          <a:prstGeom prst="wedgeRoundRectCallout">
            <a:avLst>
              <a:gd name="adj1" fmla="val -13069"/>
              <a:gd name="adj2" fmla="val 105612"/>
              <a:gd name="adj3" fmla="val 16667"/>
            </a:avLst>
          </a:prstGeom>
          <a:solidFill>
            <a:srgbClr val="F5B333"/>
          </a:solidFill>
          <a:ln w="19050">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What do you know about Europe?</a:t>
            </a:r>
          </a:p>
        </p:txBody>
      </p:sp>
      <p:pic>
        <p:nvPicPr>
          <p:cNvPr id="3" name="Picture 2">
            <a:extLst>
              <a:ext uri="{FF2B5EF4-FFF2-40B4-BE49-F238E27FC236}">
                <a16:creationId xmlns:a16="http://schemas.microsoft.com/office/drawing/2014/main" id="{F17F7839-7A38-7D68-F0A5-41D9A9B489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08789" y="5881304"/>
            <a:ext cx="814951" cy="8149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D691BB9-B224-3D53-BE19-B4CD6C85E8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51891" y="2819397"/>
            <a:ext cx="2487436" cy="4222348"/>
          </a:xfrm>
          <a:prstGeom prst="rect">
            <a:avLst/>
          </a:prstGeom>
        </p:spPr>
      </p:pic>
      <p:sp>
        <p:nvSpPr>
          <p:cNvPr id="17" name="TextBox 16">
            <a:extLst>
              <a:ext uri="{FF2B5EF4-FFF2-40B4-BE49-F238E27FC236}">
                <a16:creationId xmlns:a16="http://schemas.microsoft.com/office/drawing/2014/main" id="{BF8DDE2C-D25B-9D7D-6BED-9E8E6048294F}"/>
              </a:ext>
            </a:extLst>
          </p:cNvPr>
          <p:cNvSpPr txBox="1"/>
          <p:nvPr/>
        </p:nvSpPr>
        <p:spPr>
          <a:xfrm>
            <a:off x="2394040" y="844983"/>
            <a:ext cx="6311007" cy="4904609"/>
          </a:xfrm>
          <a:prstGeom prst="rect">
            <a:avLst/>
          </a:prstGeom>
          <a:noFill/>
          <a:ln>
            <a:solidFill>
              <a:srgbClr val="FFC000"/>
            </a:solidFill>
          </a:ln>
        </p:spPr>
        <p:txBody>
          <a:bodyPr wrap="square" rtlCol="0">
            <a:spAutoFit/>
          </a:bodyPr>
          <a:lstStyle/>
          <a:p>
            <a:endParaRPr lang="en-GB" dirty="0"/>
          </a:p>
        </p:txBody>
      </p:sp>
      <p:pic>
        <p:nvPicPr>
          <p:cNvPr id="19" name="Picture 18" descr="A picture containing text, doll&#10;&#10;Description automatically generated">
            <a:extLst>
              <a:ext uri="{FF2B5EF4-FFF2-40B4-BE49-F238E27FC236}">
                <a16:creationId xmlns:a16="http://schemas.microsoft.com/office/drawing/2014/main" id="{2D64F7B6-79CE-D578-4C87-08D6173F82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113" y="2142470"/>
            <a:ext cx="2396083" cy="4770988"/>
          </a:xfrm>
          <a:prstGeom prst="rect">
            <a:avLst/>
          </a:prstGeom>
        </p:spPr>
      </p:pic>
      <p:sp>
        <p:nvSpPr>
          <p:cNvPr id="2" name="TextBox 1">
            <a:extLst>
              <a:ext uri="{FF2B5EF4-FFF2-40B4-BE49-F238E27FC236}">
                <a16:creationId xmlns:a16="http://schemas.microsoft.com/office/drawing/2014/main" id="{F07B4265-57BF-B64B-6F70-AB0CB2AA84F1}"/>
              </a:ext>
            </a:extLst>
          </p:cNvPr>
          <p:cNvSpPr txBox="1"/>
          <p:nvPr/>
        </p:nvSpPr>
        <p:spPr>
          <a:xfrm>
            <a:off x="165460" y="6569751"/>
            <a:ext cx="3658394" cy="230832"/>
          </a:xfrm>
          <a:prstGeom prst="rect">
            <a:avLst/>
          </a:prstGeom>
          <a:noFill/>
        </p:spPr>
        <p:txBody>
          <a:bodyPr wrap="square" rtlCol="0">
            <a:spAutoFit/>
          </a:bodyPr>
          <a:lstStyle/>
          <a:p>
            <a:r>
              <a:rPr lang="en-GB" sz="900" dirty="0">
                <a:effectLst/>
                <a:latin typeface="Arial" panose="020B0604020202020204" pitchFamily="34" charset="0"/>
                <a:ea typeface="Calibri" panose="020F0502020204030204" pitchFamily="34" charset="0"/>
              </a:rPr>
              <a:t>Copyright © </a:t>
            </a:r>
            <a:r>
              <a:rPr lang="en-GB" sz="900" dirty="0" err="1">
                <a:effectLst/>
                <a:latin typeface="Arial" panose="020B0604020202020204" pitchFamily="34" charset="0"/>
                <a:ea typeface="Calibri" panose="020F0502020204030204" pitchFamily="34" charset="0"/>
              </a:rPr>
              <a:t>ArkCurriculum</a:t>
            </a:r>
            <a:r>
              <a:rPr lang="en-GB" sz="900" dirty="0">
                <a:effectLst/>
                <a:latin typeface="Arial" panose="020B0604020202020204" pitchFamily="34" charset="0"/>
                <a:ea typeface="Calibri" panose="020F0502020204030204" pitchFamily="34" charset="0"/>
              </a:rPr>
              <a:t>+ 2022</a:t>
            </a:r>
            <a:r>
              <a:rPr lang="en-GB" sz="900" dirty="0">
                <a:effectLst/>
              </a:rPr>
              <a:t> </a:t>
            </a:r>
            <a:endParaRPr lang="en-US" sz="900" dirty="0"/>
          </a:p>
        </p:txBody>
      </p:sp>
      <p:pic>
        <p:nvPicPr>
          <p:cNvPr id="8" name="Picture 7" descr="A map of europe with different countries/regions&#10;&#10;Description automatically generated">
            <a:extLst>
              <a:ext uri="{FF2B5EF4-FFF2-40B4-BE49-F238E27FC236}">
                <a16:creationId xmlns:a16="http://schemas.microsoft.com/office/drawing/2014/main" id="{CF942B47-87E5-13F6-1327-2F4250531A50}"/>
              </a:ext>
            </a:extLst>
          </p:cNvPr>
          <p:cNvPicPr>
            <a:picLocks noChangeAspect="1"/>
          </p:cNvPicPr>
          <p:nvPr/>
        </p:nvPicPr>
        <p:blipFill>
          <a:blip r:embed="rId6"/>
          <a:stretch>
            <a:fillRect/>
          </a:stretch>
        </p:blipFill>
        <p:spPr>
          <a:xfrm>
            <a:off x="2419808" y="844983"/>
            <a:ext cx="6256631" cy="4904609"/>
          </a:xfrm>
          <a:prstGeom prst="rect">
            <a:avLst/>
          </a:prstGeom>
        </p:spPr>
      </p:pic>
      <p:sp>
        <p:nvSpPr>
          <p:cNvPr id="13" name="Speech Bubble: Rectangle with Corners Rounded 4">
            <a:extLst>
              <a:ext uri="{FF2B5EF4-FFF2-40B4-BE49-F238E27FC236}">
                <a16:creationId xmlns:a16="http://schemas.microsoft.com/office/drawing/2014/main" id="{A0309A52-7468-4149-8C4C-52362D13422B}"/>
              </a:ext>
            </a:extLst>
          </p:cNvPr>
          <p:cNvSpPr/>
          <p:nvPr/>
        </p:nvSpPr>
        <p:spPr>
          <a:xfrm>
            <a:off x="8451891" y="413572"/>
            <a:ext cx="2457786" cy="1426224"/>
          </a:xfrm>
          <a:prstGeom prst="wedgeRoundRectCallout">
            <a:avLst>
              <a:gd name="adj1" fmla="val 22642"/>
              <a:gd name="adj2" fmla="val 137652"/>
              <a:gd name="adj3" fmla="val 16667"/>
            </a:avLst>
          </a:prstGeom>
          <a:solidFill>
            <a:srgbClr val="F5B333"/>
          </a:solidFill>
          <a:ln w="19050">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What would you like to find out?</a:t>
            </a:r>
          </a:p>
        </p:txBody>
      </p:sp>
      <p:sp>
        <p:nvSpPr>
          <p:cNvPr id="5" name="TextBox 4">
            <a:extLst>
              <a:ext uri="{FF2B5EF4-FFF2-40B4-BE49-F238E27FC236}">
                <a16:creationId xmlns:a16="http://schemas.microsoft.com/office/drawing/2014/main" id="{3A6675B0-CD88-F2EC-A61B-E8F255C7725F}"/>
              </a:ext>
            </a:extLst>
          </p:cNvPr>
          <p:cNvSpPr txBox="1"/>
          <p:nvPr/>
        </p:nvSpPr>
        <p:spPr>
          <a:xfrm>
            <a:off x="3830200" y="170845"/>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a:solidFill>
                  <a:srgbClr val="FF0000"/>
                </a:solidFill>
                <a:ea typeface="Calibri"/>
                <a:cs typeface="Calibri"/>
              </a:rPr>
              <a:t>Talk partners</a:t>
            </a:r>
          </a:p>
        </p:txBody>
      </p:sp>
    </p:spTree>
    <p:extLst>
      <p:ext uri="{BB962C8B-B14F-4D97-AF65-F5344CB8AC3E}">
        <p14:creationId xmlns:p14="http://schemas.microsoft.com/office/powerpoint/2010/main" val="25582034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7816BC-B5DD-E941-A971-79035DF7E2C2}"/>
              </a:ext>
            </a:extLst>
          </p:cNvPr>
          <p:cNvSpPr/>
          <p:nvPr/>
        </p:nvSpPr>
        <p:spPr>
          <a:xfrm>
            <a:off x="11040533"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508E1F8A-1452-1D41-BA7C-8DD1CABCE0AF}"/>
              </a:ext>
            </a:extLst>
          </p:cNvPr>
          <p:cNvSpPr txBox="1">
            <a:spLocks/>
          </p:cNvSpPr>
          <p:nvPr/>
        </p:nvSpPr>
        <p:spPr>
          <a:xfrm rot="5400000">
            <a:off x="8967453" y="2557864"/>
            <a:ext cx="5221121" cy="5953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Lesson 1: Lesson statement</a:t>
            </a:r>
          </a:p>
          <a:p>
            <a:pPr marL="0" indent="0">
              <a:buFont typeface="Arial" panose="020B0604020202020204" pitchFamily="34" charset="0"/>
              <a:buNone/>
            </a:pPr>
            <a:endParaRPr lang="en-GB" dirty="0"/>
          </a:p>
        </p:txBody>
      </p:sp>
      <p:sp>
        <p:nvSpPr>
          <p:cNvPr id="11" name="Speech Bubble: Rectangle with Corners Rounded 3">
            <a:extLst>
              <a:ext uri="{FF2B5EF4-FFF2-40B4-BE49-F238E27FC236}">
                <a16:creationId xmlns:a16="http://schemas.microsoft.com/office/drawing/2014/main" id="{C764FAF8-9060-8040-801E-D3792E7E5ED1}"/>
              </a:ext>
            </a:extLst>
          </p:cNvPr>
          <p:cNvSpPr/>
          <p:nvPr/>
        </p:nvSpPr>
        <p:spPr>
          <a:xfrm>
            <a:off x="4406218" y="740345"/>
            <a:ext cx="5333011" cy="2682726"/>
          </a:xfrm>
          <a:prstGeom prst="wedgeRoundRectCallout">
            <a:avLst>
              <a:gd name="adj1" fmla="val -90383"/>
              <a:gd name="adj2" fmla="val 3479"/>
              <a:gd name="adj3" fmla="val 16667"/>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Century Gothic" panose="020B0502020202020204" pitchFamily="34" charset="0"/>
              </a:rPr>
              <a:t>In this lesson, we will learn where Europe is in the world and use an atlas to find the countries in Europe.</a:t>
            </a:r>
          </a:p>
        </p:txBody>
      </p:sp>
      <p:pic>
        <p:nvPicPr>
          <p:cNvPr id="5" name="Picture 4">
            <a:extLst>
              <a:ext uri="{FF2B5EF4-FFF2-40B4-BE49-F238E27FC236}">
                <a16:creationId xmlns:a16="http://schemas.microsoft.com/office/drawing/2014/main" id="{B4EA2059-1CAA-A3F7-32B8-6BE161E571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414" y="1918847"/>
            <a:ext cx="3687269" cy="4881736"/>
          </a:xfrm>
          <a:prstGeom prst="rect">
            <a:avLst/>
          </a:prstGeom>
        </p:spPr>
      </p:pic>
      <p:pic>
        <p:nvPicPr>
          <p:cNvPr id="7" name="Picture 4">
            <a:extLst>
              <a:ext uri="{FF2B5EF4-FFF2-40B4-BE49-F238E27FC236}">
                <a16:creationId xmlns:a16="http://schemas.microsoft.com/office/drawing/2014/main" id="{5C1708BE-2E95-981E-8DBA-542238BE366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97560" y="5807447"/>
            <a:ext cx="837412" cy="8374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A10CD0-0107-33B7-2824-0979DDC2F4BA}"/>
              </a:ext>
            </a:extLst>
          </p:cNvPr>
          <p:cNvSpPr txBox="1"/>
          <p:nvPr/>
        </p:nvSpPr>
        <p:spPr>
          <a:xfrm>
            <a:off x="165460" y="6569751"/>
            <a:ext cx="3658394" cy="230832"/>
          </a:xfrm>
          <a:prstGeom prst="rect">
            <a:avLst/>
          </a:prstGeom>
          <a:noFill/>
        </p:spPr>
        <p:txBody>
          <a:bodyPr wrap="square" rtlCol="0">
            <a:spAutoFit/>
          </a:bodyPr>
          <a:lstStyle/>
          <a:p>
            <a:r>
              <a:rPr lang="en-GB" sz="900" dirty="0">
                <a:effectLst/>
                <a:latin typeface="Arial" panose="020B0604020202020204" pitchFamily="34" charset="0"/>
                <a:ea typeface="Calibri" panose="020F0502020204030204" pitchFamily="34" charset="0"/>
              </a:rPr>
              <a:t>Copyright © </a:t>
            </a:r>
            <a:r>
              <a:rPr lang="en-GB" sz="900" dirty="0" err="1">
                <a:effectLst/>
                <a:latin typeface="Arial" panose="020B0604020202020204" pitchFamily="34" charset="0"/>
                <a:ea typeface="Calibri" panose="020F0502020204030204" pitchFamily="34" charset="0"/>
              </a:rPr>
              <a:t>ArkCurriculum</a:t>
            </a:r>
            <a:r>
              <a:rPr lang="en-GB" sz="900" dirty="0">
                <a:effectLst/>
                <a:latin typeface="Arial" panose="020B0604020202020204" pitchFamily="34" charset="0"/>
                <a:ea typeface="Calibri" panose="020F0502020204030204" pitchFamily="34" charset="0"/>
              </a:rPr>
              <a:t>+ 2022</a:t>
            </a:r>
            <a:r>
              <a:rPr lang="en-GB" sz="900" dirty="0">
                <a:effectLst/>
              </a:rPr>
              <a:t> </a:t>
            </a:r>
            <a:endParaRPr lang="en-US" sz="900" dirty="0"/>
          </a:p>
        </p:txBody>
      </p:sp>
      <p:pic>
        <p:nvPicPr>
          <p:cNvPr id="3" name="Picture 2" descr="A yellow background with black text&#10;&#10;AI-generated content may be incorrect.">
            <a:extLst>
              <a:ext uri="{FF2B5EF4-FFF2-40B4-BE49-F238E27FC236}">
                <a16:creationId xmlns:a16="http://schemas.microsoft.com/office/drawing/2014/main" id="{2EF8F1D2-97E4-51D0-FCEB-D7A6D8CEEAC1}"/>
              </a:ext>
            </a:extLst>
          </p:cNvPr>
          <p:cNvPicPr>
            <a:picLocks noChangeAspect="1"/>
          </p:cNvPicPr>
          <p:nvPr/>
        </p:nvPicPr>
        <p:blipFill>
          <a:blip r:embed="rId5"/>
          <a:stretch>
            <a:fillRect/>
          </a:stretch>
        </p:blipFill>
        <p:spPr>
          <a:xfrm>
            <a:off x="4401472" y="3804623"/>
            <a:ext cx="6191250" cy="2431949"/>
          </a:xfrm>
          <a:prstGeom prst="rect">
            <a:avLst/>
          </a:prstGeom>
        </p:spPr>
      </p:pic>
    </p:spTree>
    <p:extLst>
      <p:ext uri="{BB962C8B-B14F-4D97-AF65-F5344CB8AC3E}">
        <p14:creationId xmlns:p14="http://schemas.microsoft.com/office/powerpoint/2010/main" val="21171782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7816BC-B5DD-E941-A971-79035DF7E2C2}"/>
              </a:ext>
            </a:extLst>
          </p:cNvPr>
          <p:cNvSpPr/>
          <p:nvPr/>
        </p:nvSpPr>
        <p:spPr>
          <a:xfrm>
            <a:off x="11162973" y="0"/>
            <a:ext cx="104517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508E1F8A-1452-1D41-BA7C-8DD1CABCE0AF}"/>
              </a:ext>
            </a:extLst>
          </p:cNvPr>
          <p:cNvSpPr txBox="1">
            <a:spLocks/>
          </p:cNvSpPr>
          <p:nvPr/>
        </p:nvSpPr>
        <p:spPr>
          <a:xfrm rot="5400000">
            <a:off x="9216205" y="2337607"/>
            <a:ext cx="4774946" cy="597992"/>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300" b="1" dirty="0">
                <a:solidFill>
                  <a:schemeClr val="bg1"/>
                </a:solidFill>
                <a:latin typeface="Century Gothic" panose="020B0502020202020204" pitchFamily="34" charset="0"/>
              </a:rPr>
              <a:t>Lesson 1: Key knowledge</a:t>
            </a:r>
          </a:p>
          <a:p>
            <a:pPr marL="0" indent="0">
              <a:buFont typeface="Arial" panose="020B0604020202020204" pitchFamily="34" charset="0"/>
              <a:buNone/>
            </a:pPr>
            <a:endParaRPr lang="en-GB" dirty="0"/>
          </a:p>
        </p:txBody>
      </p:sp>
      <p:sp>
        <p:nvSpPr>
          <p:cNvPr id="9" name="Rounded Rectangle 8">
            <a:extLst>
              <a:ext uri="{FF2B5EF4-FFF2-40B4-BE49-F238E27FC236}">
                <a16:creationId xmlns:a16="http://schemas.microsoft.com/office/drawing/2014/main" id="{8A985030-0A98-D848-B7A7-8D0097EB7303}"/>
              </a:ext>
            </a:extLst>
          </p:cNvPr>
          <p:cNvSpPr/>
          <p:nvPr/>
        </p:nvSpPr>
        <p:spPr>
          <a:xfrm>
            <a:off x="541112" y="322418"/>
            <a:ext cx="5554888" cy="543524"/>
          </a:xfrm>
          <a:prstGeom prst="round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Century Gothic" panose="020B0502020202020204" pitchFamily="34" charset="0"/>
              </a:rPr>
              <a:t>Which countries are in Europe?</a:t>
            </a:r>
          </a:p>
        </p:txBody>
      </p:sp>
      <p:sp>
        <p:nvSpPr>
          <p:cNvPr id="11" name="Rounded Rectangle 10">
            <a:extLst>
              <a:ext uri="{FF2B5EF4-FFF2-40B4-BE49-F238E27FC236}">
                <a16:creationId xmlns:a16="http://schemas.microsoft.com/office/drawing/2014/main" id="{AF2BF696-2099-414E-AD08-02F8147DC62C}"/>
              </a:ext>
            </a:extLst>
          </p:cNvPr>
          <p:cNvSpPr/>
          <p:nvPr/>
        </p:nvSpPr>
        <p:spPr>
          <a:xfrm>
            <a:off x="7855443" y="1158240"/>
            <a:ext cx="3043151" cy="2956726"/>
          </a:xfrm>
          <a:prstGeom prst="roundRect">
            <a:avLst>
              <a:gd name="adj" fmla="val 4602"/>
            </a:avLst>
          </a:prstGeom>
          <a:solidFill>
            <a:srgbClr val="F1E3B1"/>
          </a:solidFill>
          <a:ln w="38100" cap="rnd">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B333"/>
              </a:solidFill>
            </a:endParaRPr>
          </a:p>
        </p:txBody>
      </p:sp>
      <p:sp>
        <p:nvSpPr>
          <p:cNvPr id="13" name="Rounded Rectangle 12">
            <a:extLst>
              <a:ext uri="{FF2B5EF4-FFF2-40B4-BE49-F238E27FC236}">
                <a16:creationId xmlns:a16="http://schemas.microsoft.com/office/drawing/2014/main" id="{D3D08F4E-2711-1941-A03F-B371E030D074}"/>
              </a:ext>
            </a:extLst>
          </p:cNvPr>
          <p:cNvSpPr/>
          <p:nvPr/>
        </p:nvSpPr>
        <p:spPr>
          <a:xfrm>
            <a:off x="628214" y="1146708"/>
            <a:ext cx="6655104" cy="3049372"/>
          </a:xfrm>
          <a:prstGeom prst="roundRect">
            <a:avLst>
              <a:gd name="adj" fmla="val 3187"/>
            </a:avLst>
          </a:prstGeom>
          <a:solidFill>
            <a:srgbClr val="F1E3B1"/>
          </a:solidFill>
          <a:ln w="38100" cap="rnd">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2DA6FB3-C1CA-4D4D-B901-7AAAF372BB4F}"/>
              </a:ext>
            </a:extLst>
          </p:cNvPr>
          <p:cNvSpPr txBox="1"/>
          <p:nvPr/>
        </p:nvSpPr>
        <p:spPr>
          <a:xfrm>
            <a:off x="7984325" y="1308877"/>
            <a:ext cx="2975391" cy="2806089"/>
          </a:xfrm>
          <a:prstGeom prst="rect">
            <a:avLst/>
          </a:prstGeom>
          <a:noFill/>
        </p:spPr>
        <p:txBody>
          <a:bodyPr wrap="square" rtlCol="0">
            <a:spAutoFit/>
          </a:bodyPr>
          <a:lstStyle/>
          <a:p>
            <a:pPr marL="0" indent="0">
              <a:lnSpc>
                <a:spcPct val="107000"/>
              </a:lnSpc>
              <a:spcAft>
                <a:spcPts val="800"/>
              </a:spcAft>
              <a:buNone/>
            </a:pPr>
            <a:r>
              <a:rPr lang="en-GB" sz="2400" b="1" u="sng" dirty="0">
                <a:solidFill>
                  <a:srgbClr val="D2451D"/>
                </a:solidFill>
                <a:effectLst/>
                <a:latin typeface="Century Gothic" panose="020B0502020202020204" pitchFamily="34" charset="0"/>
                <a:ea typeface="Calibri" panose="020F0502020204030204" pitchFamily="34" charset="0"/>
                <a:cs typeface="Times New Roman" panose="02020603050405020304" pitchFamily="18" charset="0"/>
              </a:rPr>
              <a:t>Key vocabulary</a:t>
            </a:r>
            <a:endParaRPr lang="en-GB" sz="2400" b="1" u="sng" dirty="0">
              <a:solidFill>
                <a:srgbClr val="D2451D"/>
              </a:solidFill>
              <a:latin typeface="Century Gothic" panose="020B0502020202020204" pitchFamily="34" charset="0"/>
              <a:ea typeface="Calibri" panose="020F0502020204030204" pitchFamily="34" charset="0"/>
              <a:cs typeface="Times New Roman" panose="02020603050405020304" pitchFamily="18" charset="0"/>
            </a:endParaRPr>
          </a:p>
          <a:p>
            <a:pPr marL="342900" indent="-342900">
              <a:buClr>
                <a:srgbClr val="F5B333"/>
              </a:buClr>
              <a:buFont typeface="Arial" panose="020B0604020202020204" pitchFamily="34" charset="0"/>
              <a:buChar char="•"/>
            </a:pPr>
            <a:r>
              <a:rPr lang="en-GB" sz="2400" dirty="0">
                <a:latin typeface="Century Gothic" panose="020B0502020202020204" pitchFamily="34" charset="0"/>
              </a:rPr>
              <a:t>continent</a:t>
            </a:r>
          </a:p>
          <a:p>
            <a:pPr marL="342900" indent="-342900">
              <a:buClr>
                <a:srgbClr val="F5B333"/>
              </a:buClr>
              <a:buFont typeface="Arial" panose="020B0604020202020204" pitchFamily="34" charset="0"/>
              <a:buChar char="•"/>
            </a:pPr>
            <a:r>
              <a:rPr lang="en-GB" sz="2400" dirty="0">
                <a:latin typeface="Century Gothic" panose="020B0502020202020204" pitchFamily="34" charset="0"/>
              </a:rPr>
              <a:t>country</a:t>
            </a:r>
          </a:p>
          <a:p>
            <a:pPr marL="342900" indent="-342900">
              <a:buClr>
                <a:srgbClr val="F5B333"/>
              </a:buClr>
              <a:buFont typeface="Arial" panose="020B0604020202020204" pitchFamily="34" charset="0"/>
              <a:buChar char="•"/>
            </a:pPr>
            <a:r>
              <a:rPr lang="en-GB" sz="2400" dirty="0">
                <a:latin typeface="Century Gothic" panose="020B0502020202020204" pitchFamily="34" charset="0"/>
              </a:rPr>
              <a:t>mainland</a:t>
            </a:r>
          </a:p>
          <a:p>
            <a:pPr marL="342900" indent="-342900">
              <a:buClr>
                <a:srgbClr val="F5B333"/>
              </a:buClr>
              <a:buFont typeface="Arial" panose="020B0604020202020204" pitchFamily="34" charset="0"/>
              <a:buChar char="•"/>
            </a:pPr>
            <a:r>
              <a:rPr lang="en-GB" sz="2400" dirty="0">
                <a:latin typeface="Century Gothic" panose="020B0502020202020204" pitchFamily="34" charset="0"/>
              </a:rPr>
              <a:t>Northern hemisphere</a:t>
            </a:r>
          </a:p>
          <a:p>
            <a:pPr marL="342900" indent="-342900">
              <a:buClr>
                <a:srgbClr val="F5B333"/>
              </a:buClr>
              <a:buFont typeface="Arial" panose="020B0604020202020204" pitchFamily="34" charset="0"/>
              <a:buChar char="•"/>
            </a:pPr>
            <a:r>
              <a:rPr lang="en-GB" sz="2400" dirty="0">
                <a:latin typeface="Century Gothic" panose="020B0502020202020204" pitchFamily="34" charset="0"/>
              </a:rPr>
              <a:t>transcontinental</a:t>
            </a:r>
          </a:p>
        </p:txBody>
      </p:sp>
      <p:sp>
        <p:nvSpPr>
          <p:cNvPr id="15" name="TextBox 14">
            <a:extLst>
              <a:ext uri="{FF2B5EF4-FFF2-40B4-BE49-F238E27FC236}">
                <a16:creationId xmlns:a16="http://schemas.microsoft.com/office/drawing/2014/main" id="{E3ADB613-8A00-8D40-86AA-C7C9E8217C0D}"/>
              </a:ext>
            </a:extLst>
          </p:cNvPr>
          <p:cNvSpPr txBox="1"/>
          <p:nvPr/>
        </p:nvSpPr>
        <p:spPr>
          <a:xfrm>
            <a:off x="628214" y="1158240"/>
            <a:ext cx="6742206" cy="3319050"/>
          </a:xfrm>
          <a:prstGeom prst="rect">
            <a:avLst/>
          </a:prstGeom>
          <a:noFill/>
        </p:spPr>
        <p:txBody>
          <a:bodyPr wrap="square" rtlCol="0">
            <a:spAutoFit/>
          </a:bodyPr>
          <a:lstStyle/>
          <a:p>
            <a:pPr>
              <a:lnSpc>
                <a:spcPct val="107000"/>
              </a:lnSpc>
              <a:spcAft>
                <a:spcPts val="800"/>
              </a:spcAft>
            </a:pPr>
            <a:r>
              <a:rPr lang="en-GB" sz="2400" b="1" u="sng" dirty="0">
                <a:solidFill>
                  <a:srgbClr val="D2451D"/>
                </a:solidFill>
                <a:effectLst/>
                <a:latin typeface="Century Gothic" panose="020B0502020202020204" pitchFamily="34" charset="0"/>
                <a:ea typeface="Calibri" panose="020F0502020204030204" pitchFamily="34" charset="0"/>
                <a:cs typeface="Times New Roman" panose="02020603050405020304" pitchFamily="18" charset="0"/>
              </a:rPr>
              <a:t>Key knowledge</a:t>
            </a:r>
            <a:endParaRPr lang="en-GB" sz="2400" b="1" u="sng" dirty="0">
              <a:solidFill>
                <a:srgbClr val="D2451D"/>
              </a:solidFill>
              <a:latin typeface="Century Gothic" panose="020B0502020202020204" pitchFamily="34" charset="0"/>
              <a:ea typeface="Calibri" panose="020F0502020204030204" pitchFamily="34" charset="0"/>
              <a:cs typeface="Times New Roman" panose="02020603050405020304" pitchFamily="18" charset="0"/>
            </a:endParaRPr>
          </a:p>
          <a:p>
            <a:pPr marL="342900" indent="-342900">
              <a:spcBef>
                <a:spcPts val="1000"/>
              </a:spcBef>
              <a:buClr>
                <a:srgbClr val="F5B333"/>
              </a:buClr>
              <a:buFont typeface="Arial" panose="020B0604020202020204" pitchFamily="34" charset="0"/>
              <a:buChar char="•"/>
            </a:pPr>
            <a:r>
              <a:rPr lang="en-GB" sz="2400" dirty="0">
                <a:latin typeface="Century Gothic" panose="020B0502020202020204" pitchFamily="34" charset="0"/>
              </a:rPr>
              <a:t>A continent is a large section of land that includes more than one country.</a:t>
            </a:r>
          </a:p>
          <a:p>
            <a:pPr marL="342900" indent="-342900">
              <a:spcBef>
                <a:spcPts val="1000"/>
              </a:spcBef>
              <a:buClr>
                <a:srgbClr val="F5B333"/>
              </a:buClr>
              <a:buFont typeface="Arial" panose="020B0604020202020204" pitchFamily="34" charset="0"/>
              <a:buChar char="•"/>
            </a:pPr>
            <a:r>
              <a:rPr lang="en-GB" sz="2400" dirty="0">
                <a:latin typeface="Century Gothic" panose="020B0502020202020204" pitchFamily="34" charset="0"/>
              </a:rPr>
              <a:t>Europe is in the Northern hemisphere.</a:t>
            </a:r>
          </a:p>
          <a:p>
            <a:pPr marL="342900" indent="-342900">
              <a:spcBef>
                <a:spcPts val="1000"/>
              </a:spcBef>
              <a:buClr>
                <a:srgbClr val="F5B333"/>
              </a:buClr>
              <a:buFont typeface="Arial" panose="020B0604020202020204" pitchFamily="34" charset="0"/>
              <a:buChar char="•"/>
            </a:pPr>
            <a:r>
              <a:rPr lang="en-GB" sz="2400" dirty="0">
                <a:latin typeface="Century Gothic" panose="020B0502020202020204" pitchFamily="34" charset="0"/>
              </a:rPr>
              <a:t>There are over 40 different countries in Europe.</a:t>
            </a:r>
          </a:p>
          <a:p>
            <a:pPr>
              <a:spcBef>
                <a:spcPts val="1000"/>
              </a:spcBef>
            </a:pPr>
            <a:endParaRPr lang="en-GB" sz="2400" dirty="0">
              <a:latin typeface="Century Gothic" panose="020B0502020202020204" pitchFamily="34" charset="0"/>
            </a:endParaRPr>
          </a:p>
        </p:txBody>
      </p:sp>
      <p:pic>
        <p:nvPicPr>
          <p:cNvPr id="3" name="Picture 2">
            <a:extLst>
              <a:ext uri="{FF2B5EF4-FFF2-40B4-BE49-F238E27FC236}">
                <a16:creationId xmlns:a16="http://schemas.microsoft.com/office/drawing/2014/main" id="{22ECBADB-EB1D-21ED-010D-495AC47B25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6243" y="4196080"/>
            <a:ext cx="1878555" cy="2487101"/>
          </a:xfrm>
          <a:prstGeom prst="rect">
            <a:avLst/>
          </a:prstGeom>
        </p:spPr>
      </p:pic>
      <p:pic>
        <p:nvPicPr>
          <p:cNvPr id="1026" name="Picture 2">
            <a:extLst>
              <a:ext uri="{FF2B5EF4-FFF2-40B4-BE49-F238E27FC236}">
                <a16:creationId xmlns:a16="http://schemas.microsoft.com/office/drawing/2014/main" id="{68A3A5FA-D515-3B03-DAF6-EABB5970F75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304682" y="5847113"/>
            <a:ext cx="761757" cy="7617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388BA35-2CB7-290D-8DA2-E9A8BAEAB1D6}"/>
              </a:ext>
            </a:extLst>
          </p:cNvPr>
          <p:cNvSpPr txBox="1"/>
          <p:nvPr/>
        </p:nvSpPr>
        <p:spPr>
          <a:xfrm>
            <a:off x="165460" y="6569751"/>
            <a:ext cx="3658394" cy="230832"/>
          </a:xfrm>
          <a:prstGeom prst="rect">
            <a:avLst/>
          </a:prstGeom>
          <a:noFill/>
        </p:spPr>
        <p:txBody>
          <a:bodyPr wrap="square" rtlCol="0">
            <a:spAutoFit/>
          </a:bodyPr>
          <a:lstStyle/>
          <a:p>
            <a:r>
              <a:rPr lang="en-GB" sz="900" dirty="0">
                <a:effectLst/>
                <a:latin typeface="Arial" panose="020B0604020202020204" pitchFamily="34" charset="0"/>
                <a:ea typeface="Calibri" panose="020F0502020204030204" pitchFamily="34" charset="0"/>
              </a:rPr>
              <a:t>Copyright © </a:t>
            </a:r>
            <a:r>
              <a:rPr lang="en-GB" sz="900" dirty="0" err="1">
                <a:effectLst/>
                <a:latin typeface="Arial" panose="020B0604020202020204" pitchFamily="34" charset="0"/>
                <a:ea typeface="Calibri" panose="020F0502020204030204" pitchFamily="34" charset="0"/>
              </a:rPr>
              <a:t>ArkCurriculum</a:t>
            </a:r>
            <a:r>
              <a:rPr lang="en-GB" sz="900" dirty="0">
                <a:effectLst/>
                <a:latin typeface="Arial" panose="020B0604020202020204" pitchFamily="34" charset="0"/>
                <a:ea typeface="Calibri" panose="020F0502020204030204" pitchFamily="34" charset="0"/>
              </a:rPr>
              <a:t>+ 2022</a:t>
            </a:r>
            <a:r>
              <a:rPr lang="en-GB" sz="900" dirty="0">
                <a:effectLst/>
              </a:rPr>
              <a:t> </a:t>
            </a:r>
            <a:endParaRPr lang="en-US" sz="900" dirty="0"/>
          </a:p>
        </p:txBody>
      </p:sp>
    </p:spTree>
    <p:extLst>
      <p:ext uri="{BB962C8B-B14F-4D97-AF65-F5344CB8AC3E}">
        <p14:creationId xmlns:p14="http://schemas.microsoft.com/office/powerpoint/2010/main" val="263509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1753384" y="347702"/>
            <a:ext cx="8619970" cy="1116565"/>
          </a:xfrm>
          <a:solidFill>
            <a:srgbClr val="FDFEDA"/>
          </a:solidFill>
          <a:ln>
            <a:solidFill>
              <a:schemeClr val="accent1"/>
            </a:solidFill>
          </a:ln>
        </p:spPr>
        <p:txBody>
          <a:bodyPr>
            <a:normAutofit/>
          </a:bodyPr>
          <a:lstStyle/>
          <a:p>
            <a:pPr algn="ctr"/>
            <a:r>
              <a:rPr lang="en-GB" altLang="en-US" sz="4000" b="1" dirty="0">
                <a:latin typeface="Calibri" panose="020F0502020204030204" pitchFamily="34" charset="0"/>
              </a:rPr>
              <a:t>End punctuation</a:t>
            </a:r>
            <a:endParaRPr lang="en-US" altLang="en-US" sz="4000" b="1" dirty="0"/>
          </a:p>
        </p:txBody>
      </p:sp>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10" name="AutoShape 8">
            <a:extLst>
              <a:ext uri="{FF2B5EF4-FFF2-40B4-BE49-F238E27FC236}">
                <a16:creationId xmlns:a16="http://schemas.microsoft.com/office/drawing/2014/main" id="{430619D9-4AD0-4E93-9AAD-232631BDECC1}"/>
              </a:ext>
            </a:extLst>
          </p:cNvPr>
          <p:cNvSpPr>
            <a:spLocks noChangeArrowheads="1"/>
          </p:cNvSpPr>
          <p:nvPr/>
        </p:nvSpPr>
        <p:spPr bwMode="auto">
          <a:xfrm>
            <a:off x="1068659" y="1856738"/>
            <a:ext cx="9989420" cy="578882"/>
          </a:xfrm>
          <a:prstGeom prst="roundRect">
            <a:avLst>
              <a:gd name="adj" fmla="val 16667"/>
            </a:avLst>
          </a:prstGeom>
          <a:solidFill>
            <a:schemeClr val="accent5">
              <a:lumMod val="40000"/>
              <a:lumOff val="60000"/>
            </a:schemeClr>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GB" altLang="en-US" sz="2800" dirty="0">
                <a:latin typeface="Calibri" panose="020F0502020204030204" pitchFamily="34" charset="0"/>
                <a:cs typeface="Calibri" panose="020F0502020204030204" pitchFamily="34" charset="0"/>
              </a:rPr>
              <a:t>A</a:t>
            </a:r>
            <a:r>
              <a:rPr lang="en-GB" altLang="en-US" sz="2800" b="1" dirty="0">
                <a:latin typeface="Calibri" panose="020F0502020204030204" pitchFamily="34" charset="0"/>
                <a:cs typeface="Calibri" panose="020F0502020204030204" pitchFamily="34" charset="0"/>
              </a:rPr>
              <a:t> question mark </a:t>
            </a:r>
            <a:r>
              <a:rPr lang="en-GB" altLang="en-US" sz="2800" dirty="0">
                <a:latin typeface="Calibri" panose="020F0502020204030204" pitchFamily="34" charset="0"/>
                <a:cs typeface="Calibri" panose="020F0502020204030204" pitchFamily="34" charset="0"/>
              </a:rPr>
              <a:t>must be used at the end of a </a:t>
            </a:r>
            <a:r>
              <a:rPr lang="en-GB" altLang="en-US" sz="2800" u="sng" dirty="0">
                <a:latin typeface="Calibri" panose="020F0502020204030204" pitchFamily="34" charset="0"/>
                <a:cs typeface="Calibri" panose="020F0502020204030204" pitchFamily="34" charset="0"/>
              </a:rPr>
              <a:t>question</a:t>
            </a:r>
            <a:r>
              <a:rPr lang="en-GB" altLang="en-US" sz="2800" dirty="0">
                <a:latin typeface="Calibri" panose="020F0502020204030204" pitchFamily="34" charset="0"/>
                <a:cs typeface="Calibri" panose="020F0502020204030204" pitchFamily="34" charset="0"/>
              </a:rPr>
              <a:t> sentence.</a:t>
            </a:r>
          </a:p>
        </p:txBody>
      </p:sp>
      <p:sp>
        <p:nvSpPr>
          <p:cNvPr id="16" name="AutoShape 8">
            <a:extLst>
              <a:ext uri="{FF2B5EF4-FFF2-40B4-BE49-F238E27FC236}">
                <a16:creationId xmlns:a16="http://schemas.microsoft.com/office/drawing/2014/main" id="{9EB6A2A7-D997-4D20-8AC6-D7CF72018109}"/>
              </a:ext>
            </a:extLst>
          </p:cNvPr>
          <p:cNvSpPr>
            <a:spLocks noChangeArrowheads="1"/>
          </p:cNvSpPr>
          <p:nvPr/>
        </p:nvSpPr>
        <p:spPr bwMode="auto">
          <a:xfrm>
            <a:off x="1307935" y="3094984"/>
            <a:ext cx="6380244" cy="2485787"/>
          </a:xfrm>
          <a:prstGeom prst="roundRect">
            <a:avLst>
              <a:gd name="adj" fmla="val 16667"/>
            </a:avLst>
          </a:prstGeom>
          <a:solidFill>
            <a:schemeClr val="accent2">
              <a:lumMod val="20000"/>
              <a:lumOff val="8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GB" altLang="en-US" sz="2800" dirty="0">
                <a:latin typeface="Calibri" panose="020F0502020204030204" pitchFamily="34" charset="0"/>
                <a:cs typeface="Calibri" panose="020F0502020204030204" pitchFamily="34" charset="0"/>
              </a:rPr>
              <a:t>Where are you going now</a:t>
            </a:r>
            <a:r>
              <a:rPr lang="en-GB" altLang="en-US" sz="2800" b="1" dirty="0">
                <a:solidFill>
                  <a:srgbClr val="FF0000"/>
                </a:solidFill>
                <a:latin typeface="Calibri" panose="020F0502020204030204" pitchFamily="34" charset="0"/>
                <a:cs typeface="Calibri" panose="020F0502020204030204" pitchFamily="34" charset="0"/>
              </a:rPr>
              <a:t>?</a:t>
            </a:r>
          </a:p>
          <a:p>
            <a:pPr>
              <a:spcBef>
                <a:spcPct val="50000"/>
              </a:spcBef>
              <a:buFontTx/>
              <a:buNone/>
            </a:pPr>
            <a:r>
              <a:rPr lang="en-GB" altLang="en-US" sz="2800" dirty="0">
                <a:latin typeface="Calibri" panose="020F0502020204030204" pitchFamily="34" charset="0"/>
                <a:cs typeface="Calibri" panose="020F0502020204030204" pitchFamily="34" charset="0"/>
              </a:rPr>
              <a:t>Could you buy some more apples later</a:t>
            </a:r>
            <a:r>
              <a:rPr lang="en-GB" altLang="en-US" sz="2800" b="1" dirty="0">
                <a:solidFill>
                  <a:srgbClr val="FF0000"/>
                </a:solidFill>
                <a:latin typeface="Calibri" panose="020F0502020204030204" pitchFamily="34" charset="0"/>
                <a:cs typeface="Calibri" panose="020F0502020204030204" pitchFamily="34" charset="0"/>
              </a:rPr>
              <a:t>?</a:t>
            </a:r>
            <a:endParaRPr lang="en-GB" altLang="en-US" sz="2800" b="1" dirty="0">
              <a:latin typeface="Calibri" panose="020F0502020204030204" pitchFamily="34" charset="0"/>
              <a:cs typeface="Calibri" panose="020F0502020204030204" pitchFamily="34" charset="0"/>
            </a:endParaRPr>
          </a:p>
          <a:p>
            <a:pPr>
              <a:spcBef>
                <a:spcPct val="50000"/>
              </a:spcBef>
              <a:buFontTx/>
              <a:buNone/>
            </a:pPr>
            <a:r>
              <a:rPr lang="en-GB" altLang="en-US" sz="2800" dirty="0">
                <a:latin typeface="Calibri" panose="020F0502020204030204" pitchFamily="34" charset="0"/>
                <a:cs typeface="Calibri" panose="020F0502020204030204" pitchFamily="34" charset="0"/>
              </a:rPr>
              <a:t>I can ride my bike after I have cleaned my bedroom, can’t I</a:t>
            </a:r>
            <a:r>
              <a:rPr lang="en-GB" altLang="en-US" sz="2800" b="1" dirty="0">
                <a:solidFill>
                  <a:srgbClr val="FF0000"/>
                </a:solidFill>
                <a:latin typeface="Calibri" panose="020F0502020204030204" pitchFamily="34" charset="0"/>
                <a:cs typeface="Calibri" panose="020F0502020204030204" pitchFamily="34" charset="0"/>
              </a:rPr>
              <a:t>?</a:t>
            </a:r>
            <a:endParaRPr lang="en-GB" altLang="en-US" sz="2800" dirty="0">
              <a:latin typeface="Calibri" panose="020F0502020204030204" pitchFamily="34" charset="0"/>
              <a:cs typeface="Calibri" panose="020F0502020204030204" pitchFamily="34" charset="0"/>
            </a:endParaRPr>
          </a:p>
        </p:txBody>
      </p:sp>
      <p:grpSp>
        <p:nvGrpSpPr>
          <p:cNvPr id="15" name="Group 14"/>
          <p:cNvGrpSpPr/>
          <p:nvPr/>
        </p:nvGrpSpPr>
        <p:grpSpPr>
          <a:xfrm>
            <a:off x="8683419" y="2656685"/>
            <a:ext cx="2339788" cy="3170099"/>
            <a:chOff x="4893475" y="3412921"/>
            <a:chExt cx="2339788" cy="3170099"/>
          </a:xfrm>
        </p:grpSpPr>
        <p:sp>
          <p:nvSpPr>
            <p:cNvPr id="17" name="Rectangle 16"/>
            <p:cNvSpPr/>
            <p:nvPr/>
          </p:nvSpPr>
          <p:spPr>
            <a:xfrm>
              <a:off x="4893475" y="3486195"/>
              <a:ext cx="2339788" cy="2993032"/>
            </a:xfrm>
            <a:prstGeom prst="rect">
              <a:avLst/>
            </a:prstGeom>
            <a:ln>
              <a:solidFill>
                <a:srgbClr val="4472C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 name="TextBox 17"/>
            <p:cNvSpPr txBox="1"/>
            <p:nvPr/>
          </p:nvSpPr>
          <p:spPr>
            <a:xfrm>
              <a:off x="5437727" y="3412921"/>
              <a:ext cx="1251284" cy="3170099"/>
            </a:xfrm>
            <a:prstGeom prst="rect">
              <a:avLst/>
            </a:prstGeom>
            <a:noFill/>
          </p:spPr>
          <p:txBody>
            <a:bodyPr wrap="square" rtlCol="0">
              <a:spAutoFit/>
            </a:bodyPr>
            <a:lstStyle/>
            <a:p>
              <a:r>
                <a:rPr lang="en-GB" sz="20000" b="1" dirty="0">
                  <a:solidFill>
                    <a:srgbClr val="FF0000"/>
                  </a:solidFill>
                </a:rPr>
                <a:t>?</a:t>
              </a:r>
            </a:p>
          </p:txBody>
        </p:sp>
      </p:grpSp>
    </p:spTree>
    <p:extLst>
      <p:ext uri="{BB962C8B-B14F-4D97-AF65-F5344CB8AC3E}">
        <p14:creationId xmlns:p14="http://schemas.microsoft.com/office/powerpoint/2010/main" val="15272828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1E3DB24C-1B2B-42C8-11D9-BCB5B3B8FB17}"/>
              </a:ext>
            </a:extLst>
          </p:cNvPr>
          <p:cNvSpPr txBox="1"/>
          <p:nvPr/>
        </p:nvSpPr>
        <p:spPr>
          <a:xfrm>
            <a:off x="2284813" y="2450055"/>
            <a:ext cx="6889667" cy="3601464"/>
          </a:xfrm>
          <a:prstGeom prst="rect">
            <a:avLst/>
          </a:prstGeom>
          <a:noFill/>
          <a:ln>
            <a:solidFill>
              <a:srgbClr val="F5B333"/>
            </a:solidFill>
          </a:ln>
        </p:spPr>
        <p:txBody>
          <a:bodyPr wrap="square" rtlCol="0">
            <a:spAutoFit/>
          </a:bodyPr>
          <a:lstStyle/>
          <a:p>
            <a:endParaRPr lang="en-GB" dirty="0"/>
          </a:p>
        </p:txBody>
      </p:sp>
      <p:sp>
        <p:nvSpPr>
          <p:cNvPr id="4" name="Rectangle 3">
            <a:extLst>
              <a:ext uri="{FF2B5EF4-FFF2-40B4-BE49-F238E27FC236}">
                <a16:creationId xmlns:a16="http://schemas.microsoft.com/office/drawing/2014/main" id="{347816BC-B5DD-E941-A971-79035DF7E2C2}"/>
              </a:ext>
            </a:extLst>
          </p:cNvPr>
          <p:cNvSpPr/>
          <p:nvPr/>
        </p:nvSpPr>
        <p:spPr>
          <a:xfrm>
            <a:off x="11040533"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508E1F8A-1452-1D41-BA7C-8DD1CABCE0AF}"/>
              </a:ext>
            </a:extLst>
          </p:cNvPr>
          <p:cNvSpPr txBox="1">
            <a:spLocks/>
          </p:cNvSpPr>
          <p:nvPr/>
        </p:nvSpPr>
        <p:spPr>
          <a:xfrm rot="5400000">
            <a:off x="9248529" y="1862796"/>
            <a:ext cx="4216145" cy="10600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Lesson 1: Talk task </a:t>
            </a:r>
          </a:p>
          <a:p>
            <a:pPr marL="0" indent="0">
              <a:buFont typeface="Arial" panose="020B0604020202020204" pitchFamily="34" charset="0"/>
              <a:buNone/>
            </a:pPr>
            <a:endParaRPr lang="en-GB" dirty="0"/>
          </a:p>
        </p:txBody>
      </p:sp>
      <p:pic>
        <p:nvPicPr>
          <p:cNvPr id="3" name="Picture 2" descr="A picture containing text, outdoor, sign&#10;&#10;Description automatically generated">
            <a:extLst>
              <a:ext uri="{FF2B5EF4-FFF2-40B4-BE49-F238E27FC236}">
                <a16:creationId xmlns:a16="http://schemas.microsoft.com/office/drawing/2014/main" id="{E48AA095-3BCE-A840-B647-E4DA55EE9E9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34897" y="5810525"/>
            <a:ext cx="762738" cy="762738"/>
          </a:xfrm>
          <a:prstGeom prst="rect">
            <a:avLst/>
          </a:prstGeom>
        </p:spPr>
      </p:pic>
      <p:sp>
        <p:nvSpPr>
          <p:cNvPr id="18" name="Speech Bubble: Rectangle with Corners Rounded 4">
            <a:extLst>
              <a:ext uri="{FF2B5EF4-FFF2-40B4-BE49-F238E27FC236}">
                <a16:creationId xmlns:a16="http://schemas.microsoft.com/office/drawing/2014/main" id="{0742975E-77F4-1349-A089-5AC633E1B5B2}"/>
              </a:ext>
            </a:extLst>
          </p:cNvPr>
          <p:cNvSpPr/>
          <p:nvPr/>
        </p:nvSpPr>
        <p:spPr>
          <a:xfrm>
            <a:off x="426626" y="284737"/>
            <a:ext cx="2217832" cy="1971040"/>
          </a:xfrm>
          <a:prstGeom prst="wedgeRoundRectCallout">
            <a:avLst>
              <a:gd name="adj1" fmla="val -14269"/>
              <a:gd name="adj2" fmla="val 87771"/>
              <a:gd name="adj3" fmla="val 16667"/>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latin typeface="Century Gothic" panose="020B0502020202020204" pitchFamily="34" charset="0"/>
              </a:rPr>
              <a:t>Can you circle the United Kingdom?</a:t>
            </a:r>
          </a:p>
        </p:txBody>
      </p:sp>
      <p:sp>
        <p:nvSpPr>
          <p:cNvPr id="9" name="Speech Bubble: Rectangle with Corners Rounded 4">
            <a:extLst>
              <a:ext uri="{FF2B5EF4-FFF2-40B4-BE49-F238E27FC236}">
                <a16:creationId xmlns:a16="http://schemas.microsoft.com/office/drawing/2014/main" id="{5CC22EB7-2231-4EEE-A9C3-31AA59B4739D}"/>
              </a:ext>
            </a:extLst>
          </p:cNvPr>
          <p:cNvSpPr/>
          <p:nvPr/>
        </p:nvSpPr>
        <p:spPr>
          <a:xfrm>
            <a:off x="6990081" y="191752"/>
            <a:ext cx="3768120" cy="2064025"/>
          </a:xfrm>
          <a:prstGeom prst="wedgeRoundRectCallout">
            <a:avLst>
              <a:gd name="adj1" fmla="val 19435"/>
              <a:gd name="adj2" fmla="val 77709"/>
              <a:gd name="adj3" fmla="val 16667"/>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tx1"/>
                </a:solidFill>
                <a:latin typeface="Century Gothic" panose="020B0502020202020204" pitchFamily="34" charset="0"/>
              </a:rPr>
              <a:t>Do you remember the names and locations of the continents of the world? </a:t>
            </a:r>
          </a:p>
        </p:txBody>
      </p:sp>
      <p:pic>
        <p:nvPicPr>
          <p:cNvPr id="12" name="Picture 11" descr="A picture containing toy, doll&#10;&#10;Description automatically generated">
            <a:extLst>
              <a:ext uri="{FF2B5EF4-FFF2-40B4-BE49-F238E27FC236}">
                <a16:creationId xmlns:a16="http://schemas.microsoft.com/office/drawing/2014/main" id="{410A37A6-726B-37B7-8030-8A7FA99FD3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70694" y="2914553"/>
            <a:ext cx="2139531" cy="3658710"/>
          </a:xfrm>
          <a:prstGeom prst="rect">
            <a:avLst/>
          </a:prstGeom>
        </p:spPr>
      </p:pic>
      <p:pic>
        <p:nvPicPr>
          <p:cNvPr id="21" name="Picture 20" descr="A picture containing text, doll&#10;&#10;Description automatically generated">
            <a:extLst>
              <a:ext uri="{FF2B5EF4-FFF2-40B4-BE49-F238E27FC236}">
                <a16:creationId xmlns:a16="http://schemas.microsoft.com/office/drawing/2014/main" id="{6BC99C32-B55A-01DE-E1AC-7766575269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9871" y="2829305"/>
            <a:ext cx="1974942" cy="3932429"/>
          </a:xfrm>
          <a:prstGeom prst="rect">
            <a:avLst/>
          </a:prstGeom>
        </p:spPr>
      </p:pic>
      <p:sp>
        <p:nvSpPr>
          <p:cNvPr id="2" name="TextBox 1">
            <a:extLst>
              <a:ext uri="{FF2B5EF4-FFF2-40B4-BE49-F238E27FC236}">
                <a16:creationId xmlns:a16="http://schemas.microsoft.com/office/drawing/2014/main" id="{C9E899F1-F568-1803-3D68-3D59B8B14579}"/>
              </a:ext>
            </a:extLst>
          </p:cNvPr>
          <p:cNvSpPr txBox="1"/>
          <p:nvPr/>
        </p:nvSpPr>
        <p:spPr>
          <a:xfrm>
            <a:off x="165460" y="6569751"/>
            <a:ext cx="3658394" cy="230832"/>
          </a:xfrm>
          <a:prstGeom prst="rect">
            <a:avLst/>
          </a:prstGeom>
          <a:noFill/>
        </p:spPr>
        <p:txBody>
          <a:bodyPr wrap="square" rtlCol="0">
            <a:spAutoFit/>
          </a:bodyPr>
          <a:lstStyle/>
          <a:p>
            <a:r>
              <a:rPr lang="en-GB" sz="900" dirty="0">
                <a:effectLst/>
                <a:latin typeface="Arial" panose="020B0604020202020204" pitchFamily="34" charset="0"/>
                <a:ea typeface="Calibri" panose="020F0502020204030204" pitchFamily="34" charset="0"/>
              </a:rPr>
              <a:t>Copyright © </a:t>
            </a:r>
            <a:r>
              <a:rPr lang="en-GB" sz="900" dirty="0" err="1">
                <a:effectLst/>
                <a:latin typeface="Arial" panose="020B0604020202020204" pitchFamily="34" charset="0"/>
                <a:ea typeface="Calibri" panose="020F0502020204030204" pitchFamily="34" charset="0"/>
              </a:rPr>
              <a:t>ArkCurriculum</a:t>
            </a:r>
            <a:r>
              <a:rPr lang="en-GB" sz="900" dirty="0">
                <a:effectLst/>
                <a:latin typeface="Arial" panose="020B0604020202020204" pitchFamily="34" charset="0"/>
                <a:ea typeface="Calibri" panose="020F0502020204030204" pitchFamily="34" charset="0"/>
              </a:rPr>
              <a:t>+ 2022</a:t>
            </a:r>
            <a:r>
              <a:rPr lang="en-GB" sz="900" dirty="0">
                <a:effectLst/>
              </a:rPr>
              <a:t> </a:t>
            </a:r>
            <a:endParaRPr lang="en-US" sz="900" dirty="0"/>
          </a:p>
        </p:txBody>
      </p:sp>
      <p:pic>
        <p:nvPicPr>
          <p:cNvPr id="7" name="Picture 6" descr="Map&#10;&#10;Description automatically generated">
            <a:extLst>
              <a:ext uri="{FF2B5EF4-FFF2-40B4-BE49-F238E27FC236}">
                <a16:creationId xmlns:a16="http://schemas.microsoft.com/office/drawing/2014/main" id="{EFA96A30-6BE2-EA74-D689-51CD3E0D98D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06248" y="2535547"/>
            <a:ext cx="6638361" cy="3434727"/>
          </a:xfrm>
          <a:prstGeom prst="rect">
            <a:avLst/>
          </a:prstGeom>
        </p:spPr>
      </p:pic>
    </p:spTree>
    <p:extLst>
      <p:ext uri="{BB962C8B-B14F-4D97-AF65-F5344CB8AC3E}">
        <p14:creationId xmlns:p14="http://schemas.microsoft.com/office/powerpoint/2010/main" val="25597903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map of europe with different countries/regions&#10;&#10;Description automatically generated">
            <a:extLst>
              <a:ext uri="{FF2B5EF4-FFF2-40B4-BE49-F238E27FC236}">
                <a16:creationId xmlns:a16="http://schemas.microsoft.com/office/drawing/2014/main" id="{644994F7-96AC-BD2B-CE77-206AE4E7AEF8}"/>
              </a:ext>
            </a:extLst>
          </p:cNvPr>
          <p:cNvPicPr>
            <a:picLocks noChangeAspect="1"/>
          </p:cNvPicPr>
          <p:nvPr/>
        </p:nvPicPr>
        <p:blipFill>
          <a:blip r:embed="rId3"/>
          <a:stretch>
            <a:fillRect/>
          </a:stretch>
        </p:blipFill>
        <p:spPr>
          <a:xfrm>
            <a:off x="6242177" y="1576211"/>
            <a:ext cx="4650340" cy="3645429"/>
          </a:xfrm>
          <a:prstGeom prst="rect">
            <a:avLst/>
          </a:prstGeom>
        </p:spPr>
      </p:pic>
      <p:sp>
        <p:nvSpPr>
          <p:cNvPr id="2" name="Rectangle: Rounded Corners 1">
            <a:extLst>
              <a:ext uri="{FF2B5EF4-FFF2-40B4-BE49-F238E27FC236}">
                <a16:creationId xmlns:a16="http://schemas.microsoft.com/office/drawing/2014/main" id="{009EBB77-8107-8997-1D1C-08796EDE3F1E}"/>
              </a:ext>
            </a:extLst>
          </p:cNvPr>
          <p:cNvSpPr/>
          <p:nvPr/>
        </p:nvSpPr>
        <p:spPr>
          <a:xfrm>
            <a:off x="574261" y="1160560"/>
            <a:ext cx="5427705" cy="4604142"/>
          </a:xfrm>
          <a:prstGeom prst="roundRect">
            <a:avLst/>
          </a:prstGeom>
          <a:solidFill>
            <a:srgbClr val="F1E3B1"/>
          </a:solidFill>
          <a:ln>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47816BC-B5DD-E941-A971-79035DF7E2C2}"/>
              </a:ext>
            </a:extLst>
          </p:cNvPr>
          <p:cNvSpPr/>
          <p:nvPr/>
        </p:nvSpPr>
        <p:spPr>
          <a:xfrm>
            <a:off x="11040533"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508E1F8A-1452-1D41-BA7C-8DD1CABCE0AF}"/>
              </a:ext>
            </a:extLst>
          </p:cNvPr>
          <p:cNvSpPr txBox="1">
            <a:spLocks/>
          </p:cNvSpPr>
          <p:nvPr/>
        </p:nvSpPr>
        <p:spPr>
          <a:xfrm rot="5400000">
            <a:off x="10060510" y="1493154"/>
            <a:ext cx="2963496" cy="54665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300" b="1" dirty="0">
                <a:solidFill>
                  <a:schemeClr val="bg1"/>
                </a:solidFill>
                <a:latin typeface="Century Gothic" panose="020B0502020202020204" pitchFamily="34" charset="0"/>
              </a:rPr>
              <a:t>Lesson 1: Read</a:t>
            </a:r>
          </a:p>
          <a:p>
            <a:pPr marL="0" indent="0">
              <a:buFont typeface="Arial" panose="020B0604020202020204" pitchFamily="34" charset="0"/>
              <a:buNone/>
            </a:pPr>
            <a:endParaRPr lang="en-GB" dirty="0"/>
          </a:p>
        </p:txBody>
      </p:sp>
      <p:pic>
        <p:nvPicPr>
          <p:cNvPr id="7" name="Picture 6">
            <a:extLst>
              <a:ext uri="{FF2B5EF4-FFF2-40B4-BE49-F238E27FC236}">
                <a16:creationId xmlns:a16="http://schemas.microsoft.com/office/drawing/2014/main" id="{317F3EC5-451D-7843-BE37-1CE58B099E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68929" y="5965186"/>
            <a:ext cx="720000" cy="720000"/>
          </a:xfrm>
          <a:prstGeom prst="rect">
            <a:avLst/>
          </a:prstGeom>
        </p:spPr>
      </p:pic>
      <p:sp>
        <p:nvSpPr>
          <p:cNvPr id="9" name="Rounded Rectangle 8">
            <a:extLst>
              <a:ext uri="{FF2B5EF4-FFF2-40B4-BE49-F238E27FC236}">
                <a16:creationId xmlns:a16="http://schemas.microsoft.com/office/drawing/2014/main" id="{8A985030-0A98-D848-B7A7-8D0097EB7303}"/>
              </a:ext>
            </a:extLst>
          </p:cNvPr>
          <p:cNvSpPr/>
          <p:nvPr/>
        </p:nvSpPr>
        <p:spPr>
          <a:xfrm>
            <a:off x="622392" y="404602"/>
            <a:ext cx="5231558" cy="543524"/>
          </a:xfrm>
          <a:prstGeom prst="round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2709245-20EE-3946-B8CA-74DC2851FFCD}"/>
              </a:ext>
            </a:extLst>
          </p:cNvPr>
          <p:cNvSpPr txBox="1"/>
          <p:nvPr/>
        </p:nvSpPr>
        <p:spPr>
          <a:xfrm>
            <a:off x="622391" y="403220"/>
            <a:ext cx="5379575" cy="523220"/>
          </a:xfrm>
          <a:prstGeom prst="rect">
            <a:avLst/>
          </a:prstGeom>
          <a:noFill/>
        </p:spPr>
        <p:txBody>
          <a:bodyPr wrap="square" rtlCol="0">
            <a:spAutoFit/>
          </a:bodyPr>
          <a:lstStyle/>
          <a:p>
            <a:r>
              <a:rPr lang="en-US" sz="2800" b="1" i="0" dirty="0">
                <a:solidFill>
                  <a:schemeClr val="bg1"/>
                </a:solidFill>
                <a:latin typeface="Century Gothic" panose="020B0502020202020204" pitchFamily="34" charset="0"/>
              </a:rPr>
              <a:t>Where is Europe?</a:t>
            </a:r>
          </a:p>
        </p:txBody>
      </p:sp>
      <p:pic>
        <p:nvPicPr>
          <p:cNvPr id="11" name="Picture 10" descr="Icon&#10;&#10;Description automatically generated with medium confidence">
            <a:extLst>
              <a:ext uri="{FF2B5EF4-FFF2-40B4-BE49-F238E27FC236}">
                <a16:creationId xmlns:a16="http://schemas.microsoft.com/office/drawing/2014/main" id="{DFF53BF0-49F4-BE6A-B7CE-BBA4D244BB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31901" y="5094802"/>
            <a:ext cx="1502097" cy="1661597"/>
          </a:xfrm>
          <a:prstGeom prst="rect">
            <a:avLst/>
          </a:prstGeom>
        </p:spPr>
      </p:pic>
      <p:sp>
        <p:nvSpPr>
          <p:cNvPr id="5" name="TextBox 4">
            <a:extLst>
              <a:ext uri="{FF2B5EF4-FFF2-40B4-BE49-F238E27FC236}">
                <a16:creationId xmlns:a16="http://schemas.microsoft.com/office/drawing/2014/main" id="{02DCD4C4-C35A-7A66-078F-E269E457CEB6}"/>
              </a:ext>
            </a:extLst>
          </p:cNvPr>
          <p:cNvSpPr txBox="1"/>
          <p:nvPr/>
        </p:nvSpPr>
        <p:spPr>
          <a:xfrm>
            <a:off x="839011" y="1353239"/>
            <a:ext cx="5014938" cy="4218784"/>
          </a:xfrm>
          <a:prstGeom prst="rect">
            <a:avLst/>
          </a:prstGeom>
          <a:noFill/>
        </p:spPr>
        <p:txBody>
          <a:bodyPr wrap="square">
            <a:spAutoFit/>
          </a:bodyPr>
          <a:lstStyle/>
          <a:p>
            <a:pPr>
              <a:lnSpc>
                <a:spcPct val="107000"/>
              </a:lnSpc>
              <a:spcAft>
                <a:spcPts val="800"/>
              </a:spcAft>
              <a:buClr>
                <a:srgbClr val="F5B333"/>
              </a:buClr>
            </a:pPr>
            <a:r>
              <a:rPr lang="en-GB" sz="2400" dirty="0">
                <a:effectLst/>
                <a:latin typeface="Century Gothic" panose="020B0502020202020204" pitchFamily="34" charset="0"/>
                <a:ea typeface="Calibri" panose="020F0502020204030204" pitchFamily="34" charset="0"/>
                <a:cs typeface="Times New Roman" panose="02020603050405020304" pitchFamily="18" charset="0"/>
              </a:rPr>
              <a:t>A </a:t>
            </a:r>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continent</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 is a large section of land that includes different </a:t>
            </a:r>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countries</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 </a:t>
            </a:r>
          </a:p>
          <a:p>
            <a:pPr>
              <a:lnSpc>
                <a:spcPct val="107000"/>
              </a:lnSpc>
              <a:spcAft>
                <a:spcPts val="800"/>
              </a:spcAft>
              <a:buClr>
                <a:srgbClr val="F5B333"/>
              </a:buClr>
            </a:pPr>
            <a:r>
              <a:rPr lang="en-GB" sz="2400" dirty="0">
                <a:effectLst/>
                <a:latin typeface="Century Gothic" panose="020B0502020202020204" pitchFamily="34" charset="0"/>
                <a:ea typeface="Calibri" panose="020F0502020204030204" pitchFamily="34" charset="0"/>
                <a:cs typeface="Times New Roman" panose="02020603050405020304" pitchFamily="18" charset="0"/>
              </a:rPr>
              <a:t>Europe is a continent that is made up of a</a:t>
            </a:r>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 mainland</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 and many different islands—including the United Kingdom. </a:t>
            </a:r>
          </a:p>
          <a:p>
            <a:pPr>
              <a:lnSpc>
                <a:spcPct val="107000"/>
              </a:lnSpc>
              <a:spcAft>
                <a:spcPts val="800"/>
              </a:spcAft>
              <a:buClr>
                <a:srgbClr val="F5B333"/>
              </a:buClr>
            </a:pPr>
            <a:r>
              <a:rPr lang="en-GB" sz="2400" dirty="0">
                <a:effectLst/>
                <a:latin typeface="Century Gothic" panose="020B0502020202020204" pitchFamily="34" charset="0"/>
                <a:ea typeface="Calibri" panose="020F0502020204030204" pitchFamily="34" charset="0"/>
                <a:cs typeface="Times New Roman" panose="02020603050405020304" pitchFamily="18" charset="0"/>
              </a:rPr>
              <a:t>Europe is in the </a:t>
            </a:r>
            <a:r>
              <a:rPr lang="en-GB" sz="2400" b="1" dirty="0">
                <a:effectLst/>
                <a:latin typeface="Century Gothic" panose="020B0502020202020204" pitchFamily="34" charset="0"/>
                <a:ea typeface="Calibri" panose="020F0502020204030204" pitchFamily="34" charset="0"/>
                <a:cs typeface="Times New Roman" panose="02020603050405020304" pitchFamily="18" charset="0"/>
              </a:rPr>
              <a:t>Northern hemisphere</a:t>
            </a:r>
            <a:r>
              <a:rPr lang="en-GB" sz="2400" dirty="0">
                <a:effectLst/>
                <a:latin typeface="Century Gothic" panose="020B0502020202020204" pitchFamily="34" charset="0"/>
                <a:ea typeface="Calibri" panose="020F0502020204030204" pitchFamily="34" charset="0"/>
                <a:cs typeface="Times New Roman" panose="02020603050405020304" pitchFamily="18" charset="0"/>
              </a:rPr>
              <a:t>, between the Equator and the Arctic Circle.</a:t>
            </a:r>
          </a:p>
        </p:txBody>
      </p:sp>
      <p:sp>
        <p:nvSpPr>
          <p:cNvPr id="3" name="TextBox 2">
            <a:extLst>
              <a:ext uri="{FF2B5EF4-FFF2-40B4-BE49-F238E27FC236}">
                <a16:creationId xmlns:a16="http://schemas.microsoft.com/office/drawing/2014/main" id="{F52D6942-F4D2-D000-ED74-C75AFDD086DA}"/>
              </a:ext>
            </a:extLst>
          </p:cNvPr>
          <p:cNvSpPr txBox="1"/>
          <p:nvPr/>
        </p:nvSpPr>
        <p:spPr>
          <a:xfrm>
            <a:off x="165460" y="6569751"/>
            <a:ext cx="3658394" cy="230832"/>
          </a:xfrm>
          <a:prstGeom prst="rect">
            <a:avLst/>
          </a:prstGeom>
          <a:noFill/>
        </p:spPr>
        <p:txBody>
          <a:bodyPr wrap="square" rtlCol="0">
            <a:spAutoFit/>
          </a:bodyPr>
          <a:lstStyle/>
          <a:p>
            <a:r>
              <a:rPr lang="en-GB" sz="900" dirty="0">
                <a:effectLst/>
                <a:latin typeface="Arial" panose="020B0604020202020204" pitchFamily="34" charset="0"/>
                <a:ea typeface="Calibri" panose="020F0502020204030204" pitchFamily="34" charset="0"/>
              </a:rPr>
              <a:t>Copyright © </a:t>
            </a:r>
            <a:r>
              <a:rPr lang="en-GB" sz="900" dirty="0" err="1">
                <a:effectLst/>
                <a:latin typeface="Arial" panose="020B0604020202020204" pitchFamily="34" charset="0"/>
                <a:ea typeface="Calibri" panose="020F0502020204030204" pitchFamily="34" charset="0"/>
              </a:rPr>
              <a:t>ArkCurriculum</a:t>
            </a:r>
            <a:r>
              <a:rPr lang="en-GB" sz="900" dirty="0">
                <a:effectLst/>
                <a:latin typeface="Arial" panose="020B0604020202020204" pitchFamily="34" charset="0"/>
                <a:ea typeface="Calibri" panose="020F0502020204030204" pitchFamily="34" charset="0"/>
              </a:rPr>
              <a:t>+ 2022</a:t>
            </a:r>
            <a:r>
              <a:rPr lang="en-GB" sz="900" dirty="0">
                <a:effectLst/>
              </a:rPr>
              <a:t> </a:t>
            </a:r>
            <a:endParaRPr lang="en-US" sz="900" dirty="0"/>
          </a:p>
        </p:txBody>
      </p:sp>
      <p:sp>
        <p:nvSpPr>
          <p:cNvPr id="15" name="Rectangle 14">
            <a:extLst>
              <a:ext uri="{FF2B5EF4-FFF2-40B4-BE49-F238E27FC236}">
                <a16:creationId xmlns:a16="http://schemas.microsoft.com/office/drawing/2014/main" id="{6E19F504-209D-CF9D-E04B-D101D188A995}"/>
              </a:ext>
            </a:extLst>
          </p:cNvPr>
          <p:cNvSpPr/>
          <p:nvPr/>
        </p:nvSpPr>
        <p:spPr>
          <a:xfrm>
            <a:off x="6242177" y="1576211"/>
            <a:ext cx="4650340" cy="3857296"/>
          </a:xfrm>
          <a:prstGeom prst="rect">
            <a:avLst/>
          </a:prstGeom>
          <a:noFill/>
          <a:ln>
            <a:solidFill>
              <a:srgbClr val="F5B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71752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0CEC608-EAA3-975D-138A-6B9B9CF6467D}"/>
              </a:ext>
            </a:extLst>
          </p:cNvPr>
          <p:cNvSpPr/>
          <p:nvPr/>
        </p:nvSpPr>
        <p:spPr>
          <a:xfrm>
            <a:off x="440308" y="1023133"/>
            <a:ext cx="5958185" cy="5393083"/>
          </a:xfrm>
          <a:prstGeom prst="roundRect">
            <a:avLst/>
          </a:prstGeom>
          <a:solidFill>
            <a:srgbClr val="F1E3B1"/>
          </a:solidFill>
          <a:ln>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47816BC-B5DD-E941-A971-79035DF7E2C2}"/>
              </a:ext>
            </a:extLst>
          </p:cNvPr>
          <p:cNvSpPr/>
          <p:nvPr/>
        </p:nvSpPr>
        <p:spPr>
          <a:xfrm>
            <a:off x="11040533"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508E1F8A-1452-1D41-BA7C-8DD1CABCE0AF}"/>
              </a:ext>
            </a:extLst>
          </p:cNvPr>
          <p:cNvSpPr txBox="1">
            <a:spLocks/>
          </p:cNvSpPr>
          <p:nvPr/>
        </p:nvSpPr>
        <p:spPr>
          <a:xfrm rot="5400000">
            <a:off x="10060510" y="1493154"/>
            <a:ext cx="2963496" cy="54665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300" b="1" dirty="0">
                <a:solidFill>
                  <a:schemeClr val="bg1"/>
                </a:solidFill>
                <a:latin typeface="Century Gothic" panose="020B0502020202020204" pitchFamily="34" charset="0"/>
              </a:rPr>
              <a:t>Lesson 1: Read</a:t>
            </a:r>
          </a:p>
          <a:p>
            <a:pPr marL="0" indent="0">
              <a:buFont typeface="Arial" panose="020B0604020202020204" pitchFamily="34" charset="0"/>
              <a:buNone/>
            </a:pPr>
            <a:endParaRPr lang="en-GB" dirty="0"/>
          </a:p>
        </p:txBody>
      </p:sp>
      <p:pic>
        <p:nvPicPr>
          <p:cNvPr id="7" name="Picture 6">
            <a:extLst>
              <a:ext uri="{FF2B5EF4-FFF2-40B4-BE49-F238E27FC236}">
                <a16:creationId xmlns:a16="http://schemas.microsoft.com/office/drawing/2014/main" id="{317F3EC5-451D-7843-BE37-1CE58B099E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56266" y="5965186"/>
            <a:ext cx="720000" cy="720000"/>
          </a:xfrm>
          <a:prstGeom prst="rect">
            <a:avLst/>
          </a:prstGeom>
        </p:spPr>
      </p:pic>
      <p:sp>
        <p:nvSpPr>
          <p:cNvPr id="10" name="TextBox 9">
            <a:extLst>
              <a:ext uri="{FF2B5EF4-FFF2-40B4-BE49-F238E27FC236}">
                <a16:creationId xmlns:a16="http://schemas.microsoft.com/office/drawing/2014/main" id="{42709245-20EE-3946-B8CA-74DC2851FFCD}"/>
              </a:ext>
            </a:extLst>
          </p:cNvPr>
          <p:cNvSpPr txBox="1"/>
          <p:nvPr/>
        </p:nvSpPr>
        <p:spPr>
          <a:xfrm>
            <a:off x="734956" y="387724"/>
            <a:ext cx="6629642" cy="523220"/>
          </a:xfrm>
          <a:prstGeom prst="rect">
            <a:avLst/>
          </a:prstGeom>
          <a:noFill/>
        </p:spPr>
        <p:txBody>
          <a:bodyPr wrap="square" rtlCol="0">
            <a:spAutoFit/>
          </a:bodyPr>
          <a:lstStyle/>
          <a:p>
            <a:r>
              <a:rPr lang="en-US" sz="2800" b="1" i="0" dirty="0">
                <a:solidFill>
                  <a:schemeClr val="bg1"/>
                </a:solidFill>
                <a:latin typeface="Century Gothic" panose="020B0502020202020204" pitchFamily="34" charset="0"/>
              </a:rPr>
              <a:t>Where in the world is Europe?</a:t>
            </a:r>
          </a:p>
        </p:txBody>
      </p:sp>
      <p:pic>
        <p:nvPicPr>
          <p:cNvPr id="5" name="Picture 4" descr="Icon&#10;&#10;Description automatically generated with medium confidence">
            <a:extLst>
              <a:ext uri="{FF2B5EF4-FFF2-40B4-BE49-F238E27FC236}">
                <a16:creationId xmlns:a16="http://schemas.microsoft.com/office/drawing/2014/main" id="{A201B924-F77A-07B3-6943-027A390063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31901" y="5094802"/>
            <a:ext cx="1502097" cy="1661597"/>
          </a:xfrm>
          <a:prstGeom prst="rect">
            <a:avLst/>
          </a:prstGeom>
        </p:spPr>
      </p:pic>
      <p:sp>
        <p:nvSpPr>
          <p:cNvPr id="12" name="TextBox 11">
            <a:extLst>
              <a:ext uri="{FF2B5EF4-FFF2-40B4-BE49-F238E27FC236}">
                <a16:creationId xmlns:a16="http://schemas.microsoft.com/office/drawing/2014/main" id="{E8F69393-3149-896C-64D5-61D9FE38F332}"/>
              </a:ext>
            </a:extLst>
          </p:cNvPr>
          <p:cNvSpPr txBox="1"/>
          <p:nvPr/>
        </p:nvSpPr>
        <p:spPr>
          <a:xfrm>
            <a:off x="734956" y="1359925"/>
            <a:ext cx="5467027" cy="4719497"/>
          </a:xfrm>
          <a:prstGeom prst="rect">
            <a:avLst/>
          </a:prstGeom>
          <a:noFill/>
        </p:spPr>
        <p:txBody>
          <a:bodyPr wrap="square">
            <a:spAutoFit/>
          </a:bodyPr>
          <a:lstStyle/>
          <a:p>
            <a:pPr marL="0" indent="0">
              <a:lnSpc>
                <a:spcPct val="107000"/>
              </a:lnSpc>
              <a:spcAft>
                <a:spcPts val="800"/>
              </a:spcAft>
              <a:buClr>
                <a:srgbClr val="F5B333"/>
              </a:buClr>
              <a:buNone/>
            </a:pPr>
            <a:r>
              <a:rPr lang="en-GB" sz="2200" dirty="0">
                <a:effectLst/>
                <a:latin typeface="Century Gothic" panose="020B0502020202020204" pitchFamily="34" charset="0"/>
                <a:ea typeface="Calibri" panose="020F0502020204030204" pitchFamily="34" charset="0"/>
                <a:cs typeface="Times New Roman" panose="02020603050405020304" pitchFamily="18" charset="0"/>
              </a:rPr>
              <a:t>Directly north of Europe is the Arctic Ocean, and if you travelled further North you would reach the Arctic. </a:t>
            </a:r>
          </a:p>
          <a:p>
            <a:pPr marL="0" indent="0">
              <a:lnSpc>
                <a:spcPct val="107000"/>
              </a:lnSpc>
              <a:spcAft>
                <a:spcPts val="800"/>
              </a:spcAft>
              <a:buClr>
                <a:srgbClr val="F5B333"/>
              </a:buClr>
              <a:buNone/>
            </a:pPr>
            <a:r>
              <a:rPr lang="en-GB" sz="2200" dirty="0">
                <a:effectLst/>
                <a:latin typeface="Century Gothic" panose="020B0502020202020204" pitchFamily="34" charset="0"/>
                <a:ea typeface="Calibri" panose="020F0502020204030204" pitchFamily="34" charset="0"/>
                <a:cs typeface="Times New Roman" panose="02020603050405020304" pitchFamily="18" charset="0"/>
              </a:rPr>
              <a:t>Directly south of Europe is the Mediterranean Sea and the Black Sea. The continents that are South of Europe are Africa and parts of Asia. </a:t>
            </a:r>
          </a:p>
          <a:p>
            <a:pPr marL="0" indent="0">
              <a:lnSpc>
                <a:spcPct val="107000"/>
              </a:lnSpc>
              <a:spcAft>
                <a:spcPts val="800"/>
              </a:spcAft>
              <a:buClr>
                <a:srgbClr val="F5B333"/>
              </a:buClr>
              <a:buNone/>
            </a:pPr>
            <a:r>
              <a:rPr lang="en-GB" sz="2200" dirty="0">
                <a:effectLst/>
                <a:latin typeface="Century Gothic" panose="020B0502020202020204" pitchFamily="34" charset="0"/>
                <a:ea typeface="Calibri" panose="020F0502020204030204" pitchFamily="34" charset="0"/>
                <a:cs typeface="Times New Roman" panose="02020603050405020304" pitchFamily="18" charset="0"/>
              </a:rPr>
              <a:t>To the east, Europe is joined to Asia and to the west, across the Atlantic Ocean, there is North America. </a:t>
            </a:r>
          </a:p>
          <a:p>
            <a:pPr marL="0" indent="0">
              <a:lnSpc>
                <a:spcPct val="107000"/>
              </a:lnSpc>
              <a:spcAft>
                <a:spcPts val="800"/>
              </a:spcAft>
              <a:buClr>
                <a:srgbClr val="F5B333"/>
              </a:buClr>
              <a:buNone/>
            </a:pPr>
            <a:r>
              <a:rPr lang="en-GB" sz="2200" dirty="0">
                <a:effectLst/>
                <a:latin typeface="Century Gothic" panose="020B0502020202020204" pitchFamily="34" charset="0"/>
                <a:ea typeface="Calibri" panose="020F0502020204030204" pitchFamily="34" charset="0"/>
                <a:cs typeface="Times New Roman" panose="02020603050405020304" pitchFamily="18" charset="0"/>
              </a:rPr>
              <a:t>The smaller North Sea, Baltic Sea, and Black Sea also border parts of Europe.</a:t>
            </a:r>
          </a:p>
        </p:txBody>
      </p:sp>
      <p:sp>
        <p:nvSpPr>
          <p:cNvPr id="3" name="Rounded Rectangle 8">
            <a:extLst>
              <a:ext uri="{FF2B5EF4-FFF2-40B4-BE49-F238E27FC236}">
                <a16:creationId xmlns:a16="http://schemas.microsoft.com/office/drawing/2014/main" id="{69C76955-B5CD-6751-EA3F-685D760D6F0D}"/>
              </a:ext>
            </a:extLst>
          </p:cNvPr>
          <p:cNvSpPr/>
          <p:nvPr/>
        </p:nvSpPr>
        <p:spPr>
          <a:xfrm>
            <a:off x="622392" y="404602"/>
            <a:ext cx="5231558" cy="543524"/>
          </a:xfrm>
          <a:prstGeom prst="round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00B91F5-7421-89A3-8CB2-A66B953FF34F}"/>
              </a:ext>
            </a:extLst>
          </p:cNvPr>
          <p:cNvSpPr txBox="1"/>
          <p:nvPr/>
        </p:nvSpPr>
        <p:spPr>
          <a:xfrm>
            <a:off x="622391" y="403220"/>
            <a:ext cx="5379575" cy="523220"/>
          </a:xfrm>
          <a:prstGeom prst="rect">
            <a:avLst/>
          </a:prstGeom>
          <a:noFill/>
        </p:spPr>
        <p:txBody>
          <a:bodyPr wrap="square" rtlCol="0">
            <a:spAutoFit/>
          </a:bodyPr>
          <a:lstStyle/>
          <a:p>
            <a:r>
              <a:rPr lang="en-US" sz="2800" b="1" i="0" dirty="0">
                <a:solidFill>
                  <a:schemeClr val="bg1"/>
                </a:solidFill>
                <a:latin typeface="Century Gothic" panose="020B0502020202020204" pitchFamily="34" charset="0"/>
              </a:rPr>
              <a:t>Where is Europe?</a:t>
            </a:r>
          </a:p>
        </p:txBody>
      </p:sp>
      <p:sp>
        <p:nvSpPr>
          <p:cNvPr id="9" name="TextBox 8">
            <a:extLst>
              <a:ext uri="{FF2B5EF4-FFF2-40B4-BE49-F238E27FC236}">
                <a16:creationId xmlns:a16="http://schemas.microsoft.com/office/drawing/2014/main" id="{008BF17D-BD80-AE09-DAAC-DE8EF3445AEB}"/>
              </a:ext>
            </a:extLst>
          </p:cNvPr>
          <p:cNvSpPr txBox="1"/>
          <p:nvPr/>
        </p:nvSpPr>
        <p:spPr>
          <a:xfrm>
            <a:off x="165460" y="6569751"/>
            <a:ext cx="3658394" cy="230832"/>
          </a:xfrm>
          <a:prstGeom prst="rect">
            <a:avLst/>
          </a:prstGeom>
          <a:noFill/>
        </p:spPr>
        <p:txBody>
          <a:bodyPr wrap="square" rtlCol="0">
            <a:spAutoFit/>
          </a:bodyPr>
          <a:lstStyle/>
          <a:p>
            <a:r>
              <a:rPr lang="en-GB" sz="900" dirty="0">
                <a:effectLst/>
                <a:latin typeface="Arial" panose="020B0604020202020204" pitchFamily="34" charset="0"/>
                <a:ea typeface="Calibri" panose="020F0502020204030204" pitchFamily="34" charset="0"/>
              </a:rPr>
              <a:t>Copyright © </a:t>
            </a:r>
            <a:r>
              <a:rPr lang="en-GB" sz="900" dirty="0" err="1">
                <a:effectLst/>
                <a:latin typeface="Arial" panose="020B0604020202020204" pitchFamily="34" charset="0"/>
                <a:ea typeface="Calibri" panose="020F0502020204030204" pitchFamily="34" charset="0"/>
              </a:rPr>
              <a:t>ArkCurriculum</a:t>
            </a:r>
            <a:r>
              <a:rPr lang="en-GB" sz="900" dirty="0">
                <a:effectLst/>
                <a:latin typeface="Arial" panose="020B0604020202020204" pitchFamily="34" charset="0"/>
                <a:ea typeface="Calibri" panose="020F0502020204030204" pitchFamily="34" charset="0"/>
              </a:rPr>
              <a:t>+ 2022</a:t>
            </a:r>
            <a:r>
              <a:rPr lang="en-GB" sz="900" dirty="0">
                <a:effectLst/>
              </a:rPr>
              <a:t> </a:t>
            </a:r>
            <a:endParaRPr lang="en-US" sz="900" dirty="0"/>
          </a:p>
        </p:txBody>
      </p:sp>
      <p:pic>
        <p:nvPicPr>
          <p:cNvPr id="15" name="Picture 14" descr="A map of europe with different countries/regions&#10;&#10;Description automatically generated">
            <a:extLst>
              <a:ext uri="{FF2B5EF4-FFF2-40B4-BE49-F238E27FC236}">
                <a16:creationId xmlns:a16="http://schemas.microsoft.com/office/drawing/2014/main" id="{B4E2313E-37BE-D800-D3F5-9FFD89489FB4}"/>
              </a:ext>
            </a:extLst>
          </p:cNvPr>
          <p:cNvPicPr>
            <a:picLocks noChangeAspect="1"/>
          </p:cNvPicPr>
          <p:nvPr/>
        </p:nvPicPr>
        <p:blipFill>
          <a:blip r:embed="rId4"/>
          <a:stretch>
            <a:fillRect/>
          </a:stretch>
        </p:blipFill>
        <p:spPr>
          <a:xfrm>
            <a:off x="6593344" y="1766482"/>
            <a:ext cx="4299171" cy="3332131"/>
          </a:xfrm>
          <a:prstGeom prst="rect">
            <a:avLst/>
          </a:prstGeom>
        </p:spPr>
      </p:pic>
      <p:sp>
        <p:nvSpPr>
          <p:cNvPr id="17" name="Rectangle 16">
            <a:extLst>
              <a:ext uri="{FF2B5EF4-FFF2-40B4-BE49-F238E27FC236}">
                <a16:creationId xmlns:a16="http://schemas.microsoft.com/office/drawing/2014/main" id="{AC05C6DF-CB8D-5B14-DB8D-66D3106CB8C0}"/>
              </a:ext>
            </a:extLst>
          </p:cNvPr>
          <p:cNvSpPr/>
          <p:nvPr/>
        </p:nvSpPr>
        <p:spPr>
          <a:xfrm>
            <a:off x="6593344" y="1763199"/>
            <a:ext cx="4299171" cy="3428912"/>
          </a:xfrm>
          <a:prstGeom prst="rect">
            <a:avLst/>
          </a:prstGeom>
          <a:noFill/>
          <a:ln>
            <a:solidFill>
              <a:srgbClr val="F5B3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15594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F698B00-BFEA-00D2-EB6E-EB844EFD4A2D}"/>
              </a:ext>
            </a:extLst>
          </p:cNvPr>
          <p:cNvSpPr/>
          <p:nvPr/>
        </p:nvSpPr>
        <p:spPr>
          <a:xfrm>
            <a:off x="544748" y="1192022"/>
            <a:ext cx="5551251" cy="4256175"/>
          </a:xfrm>
          <a:prstGeom prst="roundRect">
            <a:avLst/>
          </a:prstGeom>
          <a:solidFill>
            <a:srgbClr val="F1E3B1"/>
          </a:solidFill>
          <a:ln>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47816BC-B5DD-E941-A971-79035DF7E2C2}"/>
              </a:ext>
            </a:extLst>
          </p:cNvPr>
          <p:cNvSpPr/>
          <p:nvPr/>
        </p:nvSpPr>
        <p:spPr>
          <a:xfrm>
            <a:off x="11040533"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508E1F8A-1452-1D41-BA7C-8DD1CABCE0AF}"/>
              </a:ext>
            </a:extLst>
          </p:cNvPr>
          <p:cNvSpPr txBox="1">
            <a:spLocks/>
          </p:cNvSpPr>
          <p:nvPr/>
        </p:nvSpPr>
        <p:spPr>
          <a:xfrm rot="5400000">
            <a:off x="10060510" y="1493155"/>
            <a:ext cx="2963496" cy="54665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300" b="1" dirty="0">
                <a:solidFill>
                  <a:schemeClr val="bg1"/>
                </a:solidFill>
                <a:latin typeface="Century Gothic" panose="020B0502020202020204" pitchFamily="34" charset="0"/>
              </a:rPr>
              <a:t>Lesson 1: Read</a:t>
            </a:r>
          </a:p>
          <a:p>
            <a:pPr marL="0" indent="0">
              <a:buFont typeface="Arial" panose="020B0604020202020204" pitchFamily="34" charset="0"/>
              <a:buNone/>
            </a:pPr>
            <a:endParaRPr lang="en-GB" dirty="0"/>
          </a:p>
        </p:txBody>
      </p:sp>
      <p:pic>
        <p:nvPicPr>
          <p:cNvPr id="7" name="Picture 6">
            <a:extLst>
              <a:ext uri="{FF2B5EF4-FFF2-40B4-BE49-F238E27FC236}">
                <a16:creationId xmlns:a16="http://schemas.microsoft.com/office/drawing/2014/main" id="{317F3EC5-451D-7843-BE37-1CE58B099E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56266" y="5965186"/>
            <a:ext cx="720000" cy="720000"/>
          </a:xfrm>
          <a:prstGeom prst="rect">
            <a:avLst/>
          </a:prstGeom>
        </p:spPr>
      </p:pic>
      <p:sp>
        <p:nvSpPr>
          <p:cNvPr id="10" name="TextBox 9">
            <a:extLst>
              <a:ext uri="{FF2B5EF4-FFF2-40B4-BE49-F238E27FC236}">
                <a16:creationId xmlns:a16="http://schemas.microsoft.com/office/drawing/2014/main" id="{42709245-20EE-3946-B8CA-74DC2851FFCD}"/>
              </a:ext>
            </a:extLst>
          </p:cNvPr>
          <p:cNvSpPr txBox="1"/>
          <p:nvPr/>
        </p:nvSpPr>
        <p:spPr>
          <a:xfrm>
            <a:off x="734956" y="387724"/>
            <a:ext cx="6629642" cy="523220"/>
          </a:xfrm>
          <a:prstGeom prst="rect">
            <a:avLst/>
          </a:prstGeom>
          <a:noFill/>
        </p:spPr>
        <p:txBody>
          <a:bodyPr wrap="square" rtlCol="0">
            <a:spAutoFit/>
          </a:bodyPr>
          <a:lstStyle/>
          <a:p>
            <a:r>
              <a:rPr lang="en-US" sz="2800" b="1" i="0" dirty="0">
                <a:solidFill>
                  <a:schemeClr val="bg1"/>
                </a:solidFill>
                <a:latin typeface="Century Gothic" panose="020B0502020202020204" pitchFamily="34" charset="0"/>
              </a:rPr>
              <a:t>Where in the world is Europe?</a:t>
            </a:r>
          </a:p>
        </p:txBody>
      </p:sp>
      <p:pic>
        <p:nvPicPr>
          <p:cNvPr id="5" name="Picture 4" descr="Icon&#10;&#10;Description automatically generated with medium confidence">
            <a:extLst>
              <a:ext uri="{FF2B5EF4-FFF2-40B4-BE49-F238E27FC236}">
                <a16:creationId xmlns:a16="http://schemas.microsoft.com/office/drawing/2014/main" id="{EECADE35-24ED-C90D-8CB5-4BDBF92567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31901" y="5094802"/>
            <a:ext cx="1502097" cy="1661597"/>
          </a:xfrm>
          <a:prstGeom prst="rect">
            <a:avLst/>
          </a:prstGeom>
        </p:spPr>
      </p:pic>
      <p:pic>
        <p:nvPicPr>
          <p:cNvPr id="12" name="Picture 11" descr="Circle&#10;&#10;Description automatically generated">
            <a:extLst>
              <a:ext uri="{FF2B5EF4-FFF2-40B4-BE49-F238E27FC236}">
                <a16:creationId xmlns:a16="http://schemas.microsoft.com/office/drawing/2014/main" id="{976C1419-6DB0-83EF-4644-61384042D6EA}"/>
              </a:ext>
            </a:extLst>
          </p:cNvPr>
          <p:cNvPicPr>
            <a:picLocks noChangeAspect="1"/>
          </p:cNvPicPr>
          <p:nvPr/>
        </p:nvPicPr>
        <p:blipFill>
          <a:blip r:embed="rId5"/>
          <a:stretch>
            <a:fillRect/>
          </a:stretch>
        </p:blipFill>
        <p:spPr>
          <a:xfrm>
            <a:off x="6801438" y="1588099"/>
            <a:ext cx="3467214" cy="3467214"/>
          </a:xfrm>
          <a:prstGeom prst="rect">
            <a:avLst/>
          </a:prstGeom>
        </p:spPr>
      </p:pic>
      <p:sp>
        <p:nvSpPr>
          <p:cNvPr id="11" name="TextBox 10">
            <a:extLst>
              <a:ext uri="{FF2B5EF4-FFF2-40B4-BE49-F238E27FC236}">
                <a16:creationId xmlns:a16="http://schemas.microsoft.com/office/drawing/2014/main" id="{4C235238-06B1-267F-C3B4-1285576F2936}"/>
              </a:ext>
            </a:extLst>
          </p:cNvPr>
          <p:cNvSpPr txBox="1"/>
          <p:nvPr/>
        </p:nvSpPr>
        <p:spPr>
          <a:xfrm>
            <a:off x="734956" y="1588099"/>
            <a:ext cx="5218372" cy="3238451"/>
          </a:xfrm>
          <a:prstGeom prst="rect">
            <a:avLst/>
          </a:prstGeom>
          <a:noFill/>
        </p:spPr>
        <p:txBody>
          <a:bodyPr wrap="square">
            <a:spAutoFit/>
          </a:bodyPr>
          <a:lstStyle/>
          <a:p>
            <a:pPr marL="0" indent="0">
              <a:lnSpc>
                <a:spcPct val="107000"/>
              </a:lnSpc>
              <a:spcAft>
                <a:spcPts val="800"/>
              </a:spcAft>
              <a:buClr>
                <a:srgbClr val="F5B333"/>
              </a:buClr>
              <a:buNone/>
            </a:pPr>
            <a:r>
              <a:rPr lang="en-GB" sz="2400" dirty="0">
                <a:effectLst/>
                <a:latin typeface="Century Gothic" panose="020B0502020202020204" pitchFamily="34" charset="0"/>
                <a:ea typeface="Calibri" panose="020F0502020204030204" pitchFamily="34" charset="0"/>
                <a:cs typeface="Times New Roman" panose="02020603050405020304" pitchFamily="18" charset="0"/>
              </a:rPr>
              <a:t>The countries of Europe can be divided into regions based on the four point of a compass: </a:t>
            </a:r>
          </a:p>
          <a:p>
            <a:pPr>
              <a:lnSpc>
                <a:spcPct val="107000"/>
              </a:lnSpc>
              <a:spcAft>
                <a:spcPts val="800"/>
              </a:spcAft>
              <a:buClr>
                <a:srgbClr val="F5B333"/>
              </a:buClr>
            </a:pPr>
            <a:r>
              <a:rPr lang="en-GB" sz="2400" dirty="0">
                <a:effectLst/>
                <a:latin typeface="Century Gothic" panose="020B0502020202020204" pitchFamily="34" charset="0"/>
                <a:ea typeface="Calibri" panose="020F0502020204030204" pitchFamily="34" charset="0"/>
                <a:cs typeface="Times New Roman" panose="02020603050405020304" pitchFamily="18" charset="0"/>
              </a:rPr>
              <a:t>Northern Europe </a:t>
            </a:r>
          </a:p>
          <a:p>
            <a:pPr>
              <a:lnSpc>
                <a:spcPct val="107000"/>
              </a:lnSpc>
              <a:spcAft>
                <a:spcPts val="800"/>
              </a:spcAft>
              <a:buClr>
                <a:srgbClr val="F5B333"/>
              </a:buClr>
            </a:pPr>
            <a:r>
              <a:rPr lang="en-GB" sz="2400" dirty="0">
                <a:effectLst/>
                <a:latin typeface="Century Gothic" panose="020B0502020202020204" pitchFamily="34" charset="0"/>
                <a:ea typeface="Calibri" panose="020F0502020204030204" pitchFamily="34" charset="0"/>
                <a:cs typeface="Times New Roman" panose="02020603050405020304" pitchFamily="18" charset="0"/>
              </a:rPr>
              <a:t>Southern Europe </a:t>
            </a:r>
          </a:p>
          <a:p>
            <a:pPr>
              <a:lnSpc>
                <a:spcPct val="107000"/>
              </a:lnSpc>
              <a:spcAft>
                <a:spcPts val="800"/>
              </a:spcAft>
              <a:buClr>
                <a:srgbClr val="F5B333"/>
              </a:buClr>
            </a:pPr>
            <a:r>
              <a:rPr lang="en-GB" sz="2400" dirty="0">
                <a:effectLst/>
                <a:latin typeface="Century Gothic" panose="020B0502020202020204" pitchFamily="34" charset="0"/>
                <a:ea typeface="Calibri" panose="020F0502020204030204" pitchFamily="34" charset="0"/>
                <a:cs typeface="Times New Roman" panose="02020603050405020304" pitchFamily="18" charset="0"/>
              </a:rPr>
              <a:t>Eastern Europe</a:t>
            </a:r>
          </a:p>
          <a:p>
            <a:pPr>
              <a:lnSpc>
                <a:spcPct val="107000"/>
              </a:lnSpc>
              <a:spcAft>
                <a:spcPts val="800"/>
              </a:spcAft>
              <a:buClr>
                <a:srgbClr val="F5B333"/>
              </a:buClr>
            </a:pPr>
            <a:r>
              <a:rPr lang="en-GB" sz="2400" dirty="0">
                <a:effectLst/>
                <a:latin typeface="Century Gothic" panose="020B0502020202020204" pitchFamily="34" charset="0"/>
                <a:ea typeface="Calibri" panose="020F0502020204030204" pitchFamily="34" charset="0"/>
                <a:cs typeface="Times New Roman" panose="02020603050405020304" pitchFamily="18" charset="0"/>
              </a:rPr>
              <a:t>Western Europe</a:t>
            </a:r>
          </a:p>
        </p:txBody>
      </p:sp>
      <p:sp>
        <p:nvSpPr>
          <p:cNvPr id="3" name="Rounded Rectangle 8">
            <a:extLst>
              <a:ext uri="{FF2B5EF4-FFF2-40B4-BE49-F238E27FC236}">
                <a16:creationId xmlns:a16="http://schemas.microsoft.com/office/drawing/2014/main" id="{D247EF63-8AF6-4EC1-8874-5D53C77CD9EB}"/>
              </a:ext>
            </a:extLst>
          </p:cNvPr>
          <p:cNvSpPr/>
          <p:nvPr/>
        </p:nvSpPr>
        <p:spPr>
          <a:xfrm>
            <a:off x="622392" y="404602"/>
            <a:ext cx="5231558" cy="543524"/>
          </a:xfrm>
          <a:prstGeom prst="round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1648973-63AF-DD92-567E-A0BF930FB226}"/>
              </a:ext>
            </a:extLst>
          </p:cNvPr>
          <p:cNvSpPr txBox="1"/>
          <p:nvPr/>
        </p:nvSpPr>
        <p:spPr>
          <a:xfrm>
            <a:off x="622391" y="403220"/>
            <a:ext cx="5379575" cy="523220"/>
          </a:xfrm>
          <a:prstGeom prst="rect">
            <a:avLst/>
          </a:prstGeom>
          <a:noFill/>
        </p:spPr>
        <p:txBody>
          <a:bodyPr wrap="square" rtlCol="0">
            <a:spAutoFit/>
          </a:bodyPr>
          <a:lstStyle/>
          <a:p>
            <a:r>
              <a:rPr lang="en-US" sz="2800" b="1" i="0" dirty="0">
                <a:solidFill>
                  <a:schemeClr val="bg1"/>
                </a:solidFill>
                <a:latin typeface="Century Gothic" panose="020B0502020202020204" pitchFamily="34" charset="0"/>
              </a:rPr>
              <a:t>Where is Europe?</a:t>
            </a:r>
          </a:p>
        </p:txBody>
      </p:sp>
      <p:sp>
        <p:nvSpPr>
          <p:cNvPr id="9" name="TextBox 8">
            <a:extLst>
              <a:ext uri="{FF2B5EF4-FFF2-40B4-BE49-F238E27FC236}">
                <a16:creationId xmlns:a16="http://schemas.microsoft.com/office/drawing/2014/main" id="{A5950731-80D7-CB5F-9C4A-6F9AC47AF1AC}"/>
              </a:ext>
            </a:extLst>
          </p:cNvPr>
          <p:cNvSpPr txBox="1"/>
          <p:nvPr/>
        </p:nvSpPr>
        <p:spPr>
          <a:xfrm>
            <a:off x="165460" y="6569751"/>
            <a:ext cx="3658394" cy="230832"/>
          </a:xfrm>
          <a:prstGeom prst="rect">
            <a:avLst/>
          </a:prstGeom>
          <a:noFill/>
        </p:spPr>
        <p:txBody>
          <a:bodyPr wrap="square" rtlCol="0">
            <a:spAutoFit/>
          </a:bodyPr>
          <a:lstStyle/>
          <a:p>
            <a:r>
              <a:rPr lang="en-GB" sz="900" dirty="0">
                <a:effectLst/>
                <a:latin typeface="Arial" panose="020B0604020202020204" pitchFamily="34" charset="0"/>
                <a:ea typeface="Calibri" panose="020F0502020204030204" pitchFamily="34" charset="0"/>
              </a:rPr>
              <a:t>Copyright © </a:t>
            </a:r>
            <a:r>
              <a:rPr lang="en-GB" sz="900" dirty="0" err="1">
                <a:effectLst/>
                <a:latin typeface="Arial" panose="020B0604020202020204" pitchFamily="34" charset="0"/>
                <a:ea typeface="Calibri" panose="020F0502020204030204" pitchFamily="34" charset="0"/>
              </a:rPr>
              <a:t>ArkCurriculum</a:t>
            </a:r>
            <a:r>
              <a:rPr lang="en-GB" sz="900" dirty="0">
                <a:effectLst/>
                <a:latin typeface="Arial" panose="020B0604020202020204" pitchFamily="34" charset="0"/>
                <a:ea typeface="Calibri" panose="020F0502020204030204" pitchFamily="34" charset="0"/>
              </a:rPr>
              <a:t>+ 2022</a:t>
            </a:r>
            <a:r>
              <a:rPr lang="en-GB" sz="900" dirty="0">
                <a:effectLst/>
              </a:rPr>
              <a:t> </a:t>
            </a:r>
            <a:endParaRPr lang="en-US" sz="900" dirty="0"/>
          </a:p>
        </p:txBody>
      </p:sp>
    </p:spTree>
    <p:extLst>
      <p:ext uri="{BB962C8B-B14F-4D97-AF65-F5344CB8AC3E}">
        <p14:creationId xmlns:p14="http://schemas.microsoft.com/office/powerpoint/2010/main" val="28035727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9391BF5-4C91-D2E4-7B02-F1F04E8E17E5}"/>
              </a:ext>
            </a:extLst>
          </p:cNvPr>
          <p:cNvSpPr/>
          <p:nvPr/>
        </p:nvSpPr>
        <p:spPr>
          <a:xfrm>
            <a:off x="167607" y="1157590"/>
            <a:ext cx="4176904" cy="5414775"/>
          </a:xfrm>
          <a:prstGeom prst="roundRect">
            <a:avLst/>
          </a:prstGeom>
          <a:solidFill>
            <a:srgbClr val="F1E3B1"/>
          </a:solidFill>
          <a:ln>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47816BC-B5DD-E941-A971-79035DF7E2C2}"/>
              </a:ext>
            </a:extLst>
          </p:cNvPr>
          <p:cNvSpPr/>
          <p:nvPr/>
        </p:nvSpPr>
        <p:spPr>
          <a:xfrm>
            <a:off x="11040533"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508E1F8A-1452-1D41-BA7C-8DD1CABCE0AF}"/>
              </a:ext>
            </a:extLst>
          </p:cNvPr>
          <p:cNvSpPr txBox="1">
            <a:spLocks/>
          </p:cNvSpPr>
          <p:nvPr/>
        </p:nvSpPr>
        <p:spPr>
          <a:xfrm rot="5400000">
            <a:off x="10060510" y="1493154"/>
            <a:ext cx="2963496" cy="54665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300" b="1" dirty="0">
                <a:solidFill>
                  <a:schemeClr val="bg1"/>
                </a:solidFill>
                <a:latin typeface="Century Gothic" panose="020B0502020202020204" pitchFamily="34" charset="0"/>
              </a:rPr>
              <a:t> Lesson 1: Label</a:t>
            </a:r>
            <a:endParaRPr lang="en-GB" dirty="0"/>
          </a:p>
        </p:txBody>
      </p:sp>
      <p:sp>
        <p:nvSpPr>
          <p:cNvPr id="9" name="Rounded Rectangle 8">
            <a:extLst>
              <a:ext uri="{FF2B5EF4-FFF2-40B4-BE49-F238E27FC236}">
                <a16:creationId xmlns:a16="http://schemas.microsoft.com/office/drawing/2014/main" id="{8A985030-0A98-D848-B7A7-8D0097EB7303}"/>
              </a:ext>
            </a:extLst>
          </p:cNvPr>
          <p:cNvSpPr/>
          <p:nvPr/>
        </p:nvSpPr>
        <p:spPr>
          <a:xfrm>
            <a:off x="418442" y="375092"/>
            <a:ext cx="6361737" cy="523220"/>
          </a:xfrm>
          <a:prstGeom prst="roundRect">
            <a:avLst/>
          </a:prstGeom>
          <a:solidFill>
            <a:srgbClr val="F1E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2709245-20EE-3946-B8CA-74DC2851FFCD}"/>
              </a:ext>
            </a:extLst>
          </p:cNvPr>
          <p:cNvSpPr txBox="1"/>
          <p:nvPr/>
        </p:nvSpPr>
        <p:spPr>
          <a:xfrm>
            <a:off x="443662" y="351140"/>
            <a:ext cx="6336517" cy="523220"/>
          </a:xfrm>
          <a:prstGeom prst="rect">
            <a:avLst/>
          </a:prstGeom>
          <a:noFill/>
        </p:spPr>
        <p:txBody>
          <a:bodyPr wrap="square" rtlCol="0">
            <a:spAutoFit/>
          </a:bodyPr>
          <a:lstStyle/>
          <a:p>
            <a:r>
              <a:rPr lang="en-US" sz="2800" b="1" i="0" dirty="0">
                <a:solidFill>
                  <a:srgbClr val="D2451D"/>
                </a:solidFill>
                <a:latin typeface="Century Gothic" panose="020B0502020202020204" pitchFamily="34" charset="0"/>
              </a:rPr>
              <a:t>Use the information to answer these</a:t>
            </a:r>
          </a:p>
        </p:txBody>
      </p:sp>
      <p:sp>
        <p:nvSpPr>
          <p:cNvPr id="13" name="Content Placeholder 2">
            <a:extLst>
              <a:ext uri="{FF2B5EF4-FFF2-40B4-BE49-F238E27FC236}">
                <a16:creationId xmlns:a16="http://schemas.microsoft.com/office/drawing/2014/main" id="{5614C226-1B1B-7D49-9858-D47D55238A10}"/>
              </a:ext>
            </a:extLst>
          </p:cNvPr>
          <p:cNvSpPr txBox="1">
            <a:spLocks/>
          </p:cNvSpPr>
          <p:nvPr/>
        </p:nvSpPr>
        <p:spPr>
          <a:xfrm>
            <a:off x="449861" y="3429000"/>
            <a:ext cx="3382303" cy="685800"/>
          </a:xfrm>
          <a:prstGeom prst="rect">
            <a:avLst/>
          </a:prstGeom>
          <a:noFill/>
          <a:ln>
            <a:no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F5B333"/>
              </a:buClr>
              <a:buFont typeface="+mj-lt"/>
              <a:buAutoNum type="arabicPeriod"/>
            </a:pPr>
            <a:r>
              <a:rPr lang="en-GB" sz="2000" dirty="0">
                <a:latin typeface="Century Gothic" panose="020B0502020202020204" pitchFamily="34" charset="0"/>
              </a:rPr>
              <a:t>Label these continents on the map. </a:t>
            </a:r>
          </a:p>
          <a:p>
            <a:pPr marL="0" indent="0">
              <a:buNone/>
            </a:pPr>
            <a:r>
              <a:rPr lang="en-GB" sz="2000" b="1" dirty="0">
                <a:latin typeface="Century Gothic"/>
              </a:rPr>
              <a:t>Asia</a:t>
            </a:r>
            <a:br>
              <a:rPr lang="en-GB" sz="2000" b="1" dirty="0">
                <a:latin typeface="Century Gothic" panose="020B0502020202020204" pitchFamily="34" charset="0"/>
              </a:rPr>
            </a:br>
            <a:r>
              <a:rPr lang="en-GB" sz="2000" b="1" dirty="0">
                <a:latin typeface="Century Gothic"/>
              </a:rPr>
              <a:t>North America</a:t>
            </a:r>
            <a:br>
              <a:rPr lang="en-GB" sz="2000" b="1" dirty="0">
                <a:latin typeface="Century Gothic" panose="020B0502020202020204" pitchFamily="34" charset="0"/>
              </a:rPr>
            </a:br>
            <a:r>
              <a:rPr lang="en-GB" sz="2000" b="1" dirty="0">
                <a:latin typeface="Century Gothic"/>
              </a:rPr>
              <a:t>Africa</a:t>
            </a:r>
            <a:br>
              <a:rPr lang="en-GB" sz="2000" b="1" dirty="0">
                <a:latin typeface="Century Gothic" panose="020B0502020202020204" pitchFamily="34" charset="0"/>
              </a:rPr>
            </a:br>
            <a:r>
              <a:rPr lang="en-GB" sz="2000" b="1" dirty="0">
                <a:latin typeface="Century Gothic"/>
              </a:rPr>
              <a:t>Europe </a:t>
            </a:r>
          </a:p>
          <a:p>
            <a:pPr marL="457200" indent="-457200">
              <a:buClr>
                <a:srgbClr val="F5B333"/>
              </a:buClr>
              <a:buFont typeface="+mj-lt"/>
              <a:buAutoNum type="arabicPeriod" startAt="2"/>
            </a:pPr>
            <a:r>
              <a:rPr lang="en-GB" sz="2000" dirty="0">
                <a:latin typeface="Century Gothic" panose="020B0502020202020204" pitchFamily="34" charset="0"/>
              </a:rPr>
              <a:t>Label these seas and oceans on the map.</a:t>
            </a:r>
          </a:p>
          <a:p>
            <a:pPr marL="0" indent="0">
              <a:buClr>
                <a:srgbClr val="F5B333"/>
              </a:buClr>
              <a:buNone/>
            </a:pPr>
            <a:r>
              <a:rPr lang="en-GB" sz="2000" b="1" dirty="0">
                <a:latin typeface="Century Gothic"/>
              </a:rPr>
              <a:t>Mediterranean Sea         Baltic Sea</a:t>
            </a:r>
            <a:br>
              <a:rPr lang="en-GB" sz="2000" b="1" dirty="0">
                <a:latin typeface="Century Gothic" panose="020B0502020202020204" pitchFamily="34" charset="0"/>
              </a:rPr>
            </a:br>
            <a:r>
              <a:rPr lang="en-GB" sz="2000" b="1" dirty="0">
                <a:latin typeface="Century Gothic"/>
              </a:rPr>
              <a:t>Atlantic Ocean</a:t>
            </a:r>
          </a:p>
          <a:p>
            <a:pPr marL="0" indent="0">
              <a:buClr>
                <a:srgbClr val="F5B333"/>
              </a:buClr>
              <a:buNone/>
            </a:pPr>
            <a:endParaRPr lang="en-GB" sz="2200" dirty="0">
              <a:latin typeface="Century Gothic" panose="020B0502020202020204" pitchFamily="34" charset="0"/>
            </a:endParaRPr>
          </a:p>
        </p:txBody>
      </p:sp>
      <p:pic>
        <p:nvPicPr>
          <p:cNvPr id="1026" name="Picture 2">
            <a:extLst>
              <a:ext uri="{FF2B5EF4-FFF2-40B4-BE49-F238E27FC236}">
                <a16:creationId xmlns:a16="http://schemas.microsoft.com/office/drawing/2014/main" id="{D44D5A17-3AEE-3CD4-D644-F8F92991985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43931" y="5889059"/>
            <a:ext cx="756686" cy="7566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A18404D-7763-0691-D977-1795235B0C12}"/>
              </a:ext>
            </a:extLst>
          </p:cNvPr>
          <p:cNvSpPr txBox="1"/>
          <p:nvPr/>
        </p:nvSpPr>
        <p:spPr>
          <a:xfrm>
            <a:off x="4334302" y="1424477"/>
            <a:ext cx="6115419" cy="3206825"/>
          </a:xfrm>
          <a:prstGeom prst="rect">
            <a:avLst/>
          </a:prstGeom>
          <a:noFill/>
          <a:ln>
            <a:solidFill>
              <a:srgbClr val="F5B333"/>
            </a:solidFill>
          </a:ln>
        </p:spPr>
        <p:txBody>
          <a:bodyPr wrap="square" rtlCol="0">
            <a:spAutoFit/>
          </a:bodyPr>
          <a:lstStyle/>
          <a:p>
            <a:endParaRPr lang="en-GB" dirty="0"/>
          </a:p>
        </p:txBody>
      </p:sp>
      <p:sp>
        <p:nvSpPr>
          <p:cNvPr id="15" name="TextBox 14">
            <a:extLst>
              <a:ext uri="{FF2B5EF4-FFF2-40B4-BE49-F238E27FC236}">
                <a16:creationId xmlns:a16="http://schemas.microsoft.com/office/drawing/2014/main" id="{C9CD4D95-BF2B-D720-DAFB-396EC89856E4}"/>
              </a:ext>
            </a:extLst>
          </p:cNvPr>
          <p:cNvSpPr txBox="1"/>
          <p:nvPr/>
        </p:nvSpPr>
        <p:spPr>
          <a:xfrm>
            <a:off x="372562" y="5889059"/>
            <a:ext cx="3654690" cy="707886"/>
          </a:xfrm>
          <a:prstGeom prst="rect">
            <a:avLst/>
          </a:prstGeom>
          <a:noFill/>
        </p:spPr>
        <p:txBody>
          <a:bodyPr wrap="square" rtlCol="0">
            <a:spAutoFit/>
          </a:bodyPr>
          <a:lstStyle/>
          <a:p>
            <a:pPr marL="457200" indent="-457200">
              <a:buClr>
                <a:srgbClr val="F5B333"/>
              </a:buClr>
              <a:buFont typeface="+mj-lt"/>
              <a:buAutoNum type="arabicPeriod" startAt="3"/>
            </a:pPr>
            <a:r>
              <a:rPr lang="en-GB" sz="2000" dirty="0">
                <a:latin typeface="Century Gothic" panose="020B0502020202020204" pitchFamily="34" charset="0"/>
              </a:rPr>
              <a:t>Draw a circle around the United Kingdom.</a:t>
            </a:r>
          </a:p>
        </p:txBody>
      </p:sp>
      <p:sp>
        <p:nvSpPr>
          <p:cNvPr id="3" name="TextBox 2">
            <a:extLst>
              <a:ext uri="{FF2B5EF4-FFF2-40B4-BE49-F238E27FC236}">
                <a16:creationId xmlns:a16="http://schemas.microsoft.com/office/drawing/2014/main" id="{454B36D8-611E-FB20-633C-7B8FE7AB1F24}"/>
              </a:ext>
            </a:extLst>
          </p:cNvPr>
          <p:cNvSpPr txBox="1"/>
          <p:nvPr/>
        </p:nvSpPr>
        <p:spPr>
          <a:xfrm>
            <a:off x="165460" y="6569751"/>
            <a:ext cx="3658394" cy="230832"/>
          </a:xfrm>
          <a:prstGeom prst="rect">
            <a:avLst/>
          </a:prstGeom>
          <a:noFill/>
        </p:spPr>
        <p:txBody>
          <a:bodyPr wrap="square" rtlCol="0">
            <a:spAutoFit/>
          </a:bodyPr>
          <a:lstStyle/>
          <a:p>
            <a:r>
              <a:rPr lang="en-GB" sz="900" dirty="0">
                <a:effectLst/>
                <a:latin typeface="Arial" panose="020B0604020202020204" pitchFamily="34" charset="0"/>
                <a:ea typeface="Calibri" panose="020F0502020204030204" pitchFamily="34" charset="0"/>
              </a:rPr>
              <a:t>Copyright © </a:t>
            </a:r>
            <a:r>
              <a:rPr lang="en-GB" sz="900" dirty="0" err="1">
                <a:effectLst/>
                <a:latin typeface="Arial" panose="020B0604020202020204" pitchFamily="34" charset="0"/>
                <a:ea typeface="Calibri" panose="020F0502020204030204" pitchFamily="34" charset="0"/>
              </a:rPr>
              <a:t>ArkCurriculum</a:t>
            </a:r>
            <a:r>
              <a:rPr lang="en-GB" sz="900" dirty="0">
                <a:effectLst/>
                <a:latin typeface="Arial" panose="020B0604020202020204" pitchFamily="34" charset="0"/>
                <a:ea typeface="Calibri" panose="020F0502020204030204" pitchFamily="34" charset="0"/>
              </a:rPr>
              <a:t>+ 2022</a:t>
            </a:r>
            <a:r>
              <a:rPr lang="en-GB" sz="900" dirty="0">
                <a:effectLst/>
              </a:rPr>
              <a:t> </a:t>
            </a:r>
            <a:endParaRPr lang="en-US" sz="900" dirty="0"/>
          </a:p>
        </p:txBody>
      </p:sp>
      <p:pic>
        <p:nvPicPr>
          <p:cNvPr id="7" name="Picture 6" descr="Map&#10;&#10;Description automatically generated">
            <a:extLst>
              <a:ext uri="{FF2B5EF4-FFF2-40B4-BE49-F238E27FC236}">
                <a16:creationId xmlns:a16="http://schemas.microsoft.com/office/drawing/2014/main" id="{B5F8735D-BFE4-06C4-0409-1B43DACB18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37715" y="1560443"/>
            <a:ext cx="5935106" cy="3070859"/>
          </a:xfrm>
          <a:prstGeom prst="rect">
            <a:avLst/>
          </a:prstGeom>
        </p:spPr>
      </p:pic>
    </p:spTree>
    <p:extLst>
      <p:ext uri="{BB962C8B-B14F-4D97-AF65-F5344CB8AC3E}">
        <p14:creationId xmlns:p14="http://schemas.microsoft.com/office/powerpoint/2010/main" val="3583432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Map&#10;&#10;Description automatically generated">
            <a:extLst>
              <a:ext uri="{FF2B5EF4-FFF2-40B4-BE49-F238E27FC236}">
                <a16:creationId xmlns:a16="http://schemas.microsoft.com/office/drawing/2014/main" id="{6CD867C4-48FA-A0A9-2EB3-17FB4917F8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15292" y="1454225"/>
            <a:ext cx="5935106" cy="3070859"/>
          </a:xfrm>
          <a:prstGeom prst="rect">
            <a:avLst/>
          </a:prstGeom>
        </p:spPr>
      </p:pic>
      <p:sp>
        <p:nvSpPr>
          <p:cNvPr id="4" name="Rectangle 3">
            <a:extLst>
              <a:ext uri="{FF2B5EF4-FFF2-40B4-BE49-F238E27FC236}">
                <a16:creationId xmlns:a16="http://schemas.microsoft.com/office/drawing/2014/main" id="{347816BC-B5DD-E941-A971-79035DF7E2C2}"/>
              </a:ext>
            </a:extLst>
          </p:cNvPr>
          <p:cNvSpPr/>
          <p:nvPr/>
        </p:nvSpPr>
        <p:spPr>
          <a:xfrm>
            <a:off x="11040533"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508E1F8A-1452-1D41-BA7C-8DD1CABCE0AF}"/>
              </a:ext>
            </a:extLst>
          </p:cNvPr>
          <p:cNvSpPr txBox="1">
            <a:spLocks/>
          </p:cNvSpPr>
          <p:nvPr/>
        </p:nvSpPr>
        <p:spPr>
          <a:xfrm rot="5400000">
            <a:off x="10060510" y="1493154"/>
            <a:ext cx="2963496" cy="54665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300" b="1" dirty="0">
                <a:solidFill>
                  <a:schemeClr val="bg1"/>
                </a:solidFill>
                <a:latin typeface="Century Gothic" panose="020B0502020202020204" pitchFamily="34" charset="0"/>
              </a:rPr>
              <a:t> Lesson 1: Label</a:t>
            </a:r>
            <a:endParaRPr lang="en-GB" dirty="0"/>
          </a:p>
        </p:txBody>
      </p:sp>
      <p:sp>
        <p:nvSpPr>
          <p:cNvPr id="5" name="TextBox 4">
            <a:extLst>
              <a:ext uri="{FF2B5EF4-FFF2-40B4-BE49-F238E27FC236}">
                <a16:creationId xmlns:a16="http://schemas.microsoft.com/office/drawing/2014/main" id="{7A18404D-7763-0691-D977-1795235B0C12}"/>
              </a:ext>
            </a:extLst>
          </p:cNvPr>
          <p:cNvSpPr txBox="1"/>
          <p:nvPr/>
        </p:nvSpPr>
        <p:spPr>
          <a:xfrm>
            <a:off x="4334302" y="1424477"/>
            <a:ext cx="6115419" cy="3206825"/>
          </a:xfrm>
          <a:prstGeom prst="rect">
            <a:avLst/>
          </a:prstGeom>
          <a:noFill/>
          <a:ln>
            <a:solidFill>
              <a:srgbClr val="F5B333"/>
            </a:solidFill>
          </a:ln>
        </p:spPr>
        <p:txBody>
          <a:bodyPr wrap="square" rtlCol="0">
            <a:spAutoFit/>
          </a:bodyPr>
          <a:lstStyle/>
          <a:p>
            <a:endParaRPr lang="en-GB" dirty="0"/>
          </a:p>
        </p:txBody>
      </p:sp>
      <p:sp>
        <p:nvSpPr>
          <p:cNvPr id="2" name="Oval 1">
            <a:extLst>
              <a:ext uri="{FF2B5EF4-FFF2-40B4-BE49-F238E27FC236}">
                <a16:creationId xmlns:a16="http://schemas.microsoft.com/office/drawing/2014/main" id="{24724437-681A-C87D-2524-A7C0414FCAF2}"/>
              </a:ext>
            </a:extLst>
          </p:cNvPr>
          <p:cNvSpPr/>
          <p:nvPr/>
        </p:nvSpPr>
        <p:spPr>
          <a:xfrm>
            <a:off x="7216616" y="2306211"/>
            <a:ext cx="286324" cy="1757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46BC9A7-FB39-9CBC-2135-3240A4A4505D}"/>
              </a:ext>
            </a:extLst>
          </p:cNvPr>
          <p:cNvSpPr txBox="1"/>
          <p:nvPr/>
        </p:nvSpPr>
        <p:spPr>
          <a:xfrm>
            <a:off x="8222964" y="2362783"/>
            <a:ext cx="736599" cy="338554"/>
          </a:xfrm>
          <a:prstGeom prst="rect">
            <a:avLst/>
          </a:prstGeom>
          <a:noFill/>
        </p:spPr>
        <p:txBody>
          <a:bodyPr wrap="square" rtlCol="0">
            <a:spAutoFit/>
          </a:bodyPr>
          <a:lstStyle/>
          <a:p>
            <a:r>
              <a:rPr lang="en-GB" sz="1600" b="1" dirty="0">
                <a:latin typeface="Century Gothic" panose="020B0502020202020204" pitchFamily="34" charset="0"/>
              </a:rPr>
              <a:t>Asia</a:t>
            </a:r>
          </a:p>
        </p:txBody>
      </p:sp>
      <p:sp>
        <p:nvSpPr>
          <p:cNvPr id="8" name="TextBox 7">
            <a:extLst>
              <a:ext uri="{FF2B5EF4-FFF2-40B4-BE49-F238E27FC236}">
                <a16:creationId xmlns:a16="http://schemas.microsoft.com/office/drawing/2014/main" id="{2B4D80F2-7DD8-98DA-4D56-3BAF90E5AEA5}"/>
              </a:ext>
            </a:extLst>
          </p:cNvPr>
          <p:cNvSpPr txBox="1"/>
          <p:nvPr/>
        </p:nvSpPr>
        <p:spPr>
          <a:xfrm>
            <a:off x="5725385" y="2160875"/>
            <a:ext cx="1196262" cy="584775"/>
          </a:xfrm>
          <a:prstGeom prst="rect">
            <a:avLst/>
          </a:prstGeom>
          <a:noFill/>
        </p:spPr>
        <p:txBody>
          <a:bodyPr wrap="square" rtlCol="0">
            <a:spAutoFit/>
          </a:bodyPr>
          <a:lstStyle/>
          <a:p>
            <a:r>
              <a:rPr lang="en-GB" sz="1600" b="1" dirty="0">
                <a:latin typeface="Century Gothic" panose="020B0502020202020204" pitchFamily="34" charset="0"/>
              </a:rPr>
              <a:t>North America</a:t>
            </a:r>
          </a:p>
        </p:txBody>
      </p:sp>
      <p:sp>
        <p:nvSpPr>
          <p:cNvPr id="11" name="TextBox 10">
            <a:extLst>
              <a:ext uri="{FF2B5EF4-FFF2-40B4-BE49-F238E27FC236}">
                <a16:creationId xmlns:a16="http://schemas.microsoft.com/office/drawing/2014/main" id="{02E4EAEC-6871-78B8-FECA-EF0536690CD5}"/>
              </a:ext>
            </a:extLst>
          </p:cNvPr>
          <p:cNvSpPr txBox="1"/>
          <p:nvPr/>
        </p:nvSpPr>
        <p:spPr>
          <a:xfrm>
            <a:off x="7234959" y="2825396"/>
            <a:ext cx="800416" cy="338554"/>
          </a:xfrm>
          <a:prstGeom prst="rect">
            <a:avLst/>
          </a:prstGeom>
          <a:noFill/>
        </p:spPr>
        <p:txBody>
          <a:bodyPr wrap="square" rtlCol="0">
            <a:spAutoFit/>
          </a:bodyPr>
          <a:lstStyle/>
          <a:p>
            <a:r>
              <a:rPr lang="en-GB" sz="1600" b="1" dirty="0">
                <a:latin typeface="Century Gothic" panose="020B0502020202020204" pitchFamily="34" charset="0"/>
              </a:rPr>
              <a:t>Africa</a:t>
            </a:r>
          </a:p>
        </p:txBody>
      </p:sp>
      <p:sp>
        <p:nvSpPr>
          <p:cNvPr id="12" name="TextBox 11">
            <a:extLst>
              <a:ext uri="{FF2B5EF4-FFF2-40B4-BE49-F238E27FC236}">
                <a16:creationId xmlns:a16="http://schemas.microsoft.com/office/drawing/2014/main" id="{BBA7CF5A-521A-CA86-93B8-D39564259AF0}"/>
              </a:ext>
            </a:extLst>
          </p:cNvPr>
          <p:cNvSpPr txBox="1"/>
          <p:nvPr/>
        </p:nvSpPr>
        <p:spPr>
          <a:xfrm rot="10800000" flipV="1">
            <a:off x="7413685" y="2213614"/>
            <a:ext cx="1177578" cy="338554"/>
          </a:xfrm>
          <a:prstGeom prst="rect">
            <a:avLst/>
          </a:prstGeom>
          <a:noFill/>
        </p:spPr>
        <p:txBody>
          <a:bodyPr wrap="square" rtlCol="0">
            <a:spAutoFit/>
          </a:bodyPr>
          <a:lstStyle/>
          <a:p>
            <a:r>
              <a:rPr lang="en-GB" sz="1600" b="1" dirty="0">
                <a:latin typeface="Century Gothic" panose="020B0502020202020204" pitchFamily="34" charset="0"/>
              </a:rPr>
              <a:t>Europe</a:t>
            </a:r>
          </a:p>
        </p:txBody>
      </p:sp>
      <p:sp>
        <p:nvSpPr>
          <p:cNvPr id="16" name="TextBox 15">
            <a:extLst>
              <a:ext uri="{FF2B5EF4-FFF2-40B4-BE49-F238E27FC236}">
                <a16:creationId xmlns:a16="http://schemas.microsoft.com/office/drawing/2014/main" id="{7A313AAC-EB0D-7BA6-BC77-9765628C5CE0}"/>
              </a:ext>
            </a:extLst>
          </p:cNvPr>
          <p:cNvSpPr txBox="1"/>
          <p:nvPr/>
        </p:nvSpPr>
        <p:spPr>
          <a:xfrm>
            <a:off x="6024879" y="1115671"/>
            <a:ext cx="1367132" cy="338554"/>
          </a:xfrm>
          <a:prstGeom prst="rect">
            <a:avLst/>
          </a:prstGeom>
          <a:noFill/>
        </p:spPr>
        <p:txBody>
          <a:bodyPr wrap="square" rtlCol="0">
            <a:spAutoFit/>
          </a:bodyPr>
          <a:lstStyle/>
          <a:p>
            <a:r>
              <a:rPr lang="en-GB" sz="1600" b="1" dirty="0">
                <a:latin typeface="Century Gothic" panose="020B0502020202020204" pitchFamily="34" charset="0"/>
              </a:rPr>
              <a:t>Baltic Sea</a:t>
            </a:r>
          </a:p>
        </p:txBody>
      </p:sp>
      <p:sp>
        <p:nvSpPr>
          <p:cNvPr id="17" name="TextBox 16">
            <a:extLst>
              <a:ext uri="{FF2B5EF4-FFF2-40B4-BE49-F238E27FC236}">
                <a16:creationId xmlns:a16="http://schemas.microsoft.com/office/drawing/2014/main" id="{BBE16E67-0CF7-E845-BB55-DE7F6C6D87B8}"/>
              </a:ext>
            </a:extLst>
          </p:cNvPr>
          <p:cNvSpPr txBox="1"/>
          <p:nvPr/>
        </p:nvSpPr>
        <p:spPr>
          <a:xfrm>
            <a:off x="7568481" y="1115671"/>
            <a:ext cx="2591520" cy="338554"/>
          </a:xfrm>
          <a:prstGeom prst="rect">
            <a:avLst/>
          </a:prstGeom>
          <a:noFill/>
        </p:spPr>
        <p:txBody>
          <a:bodyPr wrap="square" rtlCol="0">
            <a:spAutoFit/>
          </a:bodyPr>
          <a:lstStyle/>
          <a:p>
            <a:r>
              <a:rPr lang="en-GB" sz="1600" b="1" dirty="0">
                <a:latin typeface="Century Gothic" panose="020B0502020202020204" pitchFamily="34" charset="0"/>
              </a:rPr>
              <a:t>Mediterranean Sea</a:t>
            </a:r>
          </a:p>
        </p:txBody>
      </p:sp>
      <p:sp>
        <p:nvSpPr>
          <p:cNvPr id="18" name="TextBox 17">
            <a:extLst>
              <a:ext uri="{FF2B5EF4-FFF2-40B4-BE49-F238E27FC236}">
                <a16:creationId xmlns:a16="http://schemas.microsoft.com/office/drawing/2014/main" id="{E322A094-EF35-2D63-F61B-DE5C5BFF1D27}"/>
              </a:ext>
            </a:extLst>
          </p:cNvPr>
          <p:cNvSpPr txBox="1"/>
          <p:nvPr/>
        </p:nvSpPr>
        <p:spPr>
          <a:xfrm>
            <a:off x="6392214" y="2622250"/>
            <a:ext cx="1110726" cy="584775"/>
          </a:xfrm>
          <a:prstGeom prst="rect">
            <a:avLst/>
          </a:prstGeom>
          <a:noFill/>
        </p:spPr>
        <p:txBody>
          <a:bodyPr wrap="square" rtlCol="0">
            <a:spAutoFit/>
          </a:bodyPr>
          <a:lstStyle/>
          <a:p>
            <a:r>
              <a:rPr lang="en-GB" sz="1600" b="1" dirty="0">
                <a:latin typeface="Century Gothic" panose="020B0502020202020204" pitchFamily="34" charset="0"/>
              </a:rPr>
              <a:t>Atlantic </a:t>
            </a:r>
          </a:p>
          <a:p>
            <a:r>
              <a:rPr lang="en-GB" sz="1600" b="1" dirty="0">
                <a:latin typeface="Century Gothic" panose="020B0502020202020204" pitchFamily="34" charset="0"/>
              </a:rPr>
              <a:t>Ocean</a:t>
            </a:r>
          </a:p>
        </p:txBody>
      </p:sp>
      <p:cxnSp>
        <p:nvCxnSpPr>
          <p:cNvPr id="20" name="Straight Arrow Connector 19">
            <a:extLst>
              <a:ext uri="{FF2B5EF4-FFF2-40B4-BE49-F238E27FC236}">
                <a16:creationId xmlns:a16="http://schemas.microsoft.com/office/drawing/2014/main" id="{F93D4CB4-8156-58C0-0BDA-C3F2E0F4C99B}"/>
              </a:ext>
            </a:extLst>
          </p:cNvPr>
          <p:cNvCxnSpPr>
            <a:cxnSpLocks/>
          </p:cNvCxnSpPr>
          <p:nvPr/>
        </p:nvCxnSpPr>
        <p:spPr>
          <a:xfrm>
            <a:off x="6866575" y="1485003"/>
            <a:ext cx="701906" cy="82120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994DFE8-C56A-7901-524F-4BF77342A1C4}"/>
              </a:ext>
            </a:extLst>
          </p:cNvPr>
          <p:cNvCxnSpPr>
            <a:cxnSpLocks/>
          </p:cNvCxnSpPr>
          <p:nvPr/>
        </p:nvCxnSpPr>
        <p:spPr>
          <a:xfrm flipH="1">
            <a:off x="7667314" y="1485003"/>
            <a:ext cx="1177578" cy="121633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CBD6F5CC-E03C-9DDD-9662-0FE0414377F0}"/>
              </a:ext>
            </a:extLst>
          </p:cNvPr>
          <p:cNvSpPr/>
          <p:nvPr/>
        </p:nvSpPr>
        <p:spPr>
          <a:xfrm>
            <a:off x="130737" y="1157590"/>
            <a:ext cx="4078581" cy="5412161"/>
          </a:xfrm>
          <a:prstGeom prst="roundRect">
            <a:avLst/>
          </a:prstGeom>
          <a:solidFill>
            <a:srgbClr val="F1E3B1"/>
          </a:solidFill>
          <a:ln>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Content Placeholder 2">
            <a:extLst>
              <a:ext uri="{FF2B5EF4-FFF2-40B4-BE49-F238E27FC236}">
                <a16:creationId xmlns:a16="http://schemas.microsoft.com/office/drawing/2014/main" id="{943BF1EB-A197-0B73-BECA-AF6F2934D762}"/>
              </a:ext>
            </a:extLst>
          </p:cNvPr>
          <p:cNvSpPr txBox="1">
            <a:spLocks/>
          </p:cNvSpPr>
          <p:nvPr/>
        </p:nvSpPr>
        <p:spPr>
          <a:xfrm>
            <a:off x="499022" y="3429000"/>
            <a:ext cx="3075045" cy="685800"/>
          </a:xfrm>
          <a:prstGeom prst="rect">
            <a:avLst/>
          </a:prstGeom>
          <a:noFill/>
          <a:ln>
            <a:no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F5B333"/>
              </a:buClr>
              <a:buFont typeface="+mj-lt"/>
              <a:buAutoNum type="arabicPeriod"/>
            </a:pPr>
            <a:r>
              <a:rPr lang="en-GB" sz="2000" dirty="0">
                <a:latin typeface="Century Gothic" panose="020B0502020202020204" pitchFamily="34" charset="0"/>
              </a:rPr>
              <a:t>Label these continents on the map. </a:t>
            </a:r>
          </a:p>
          <a:p>
            <a:pPr marL="0" indent="0">
              <a:buNone/>
            </a:pPr>
            <a:r>
              <a:rPr lang="en-GB" sz="2000" b="1" dirty="0">
                <a:latin typeface="Century Gothic"/>
              </a:rPr>
              <a:t>Asia</a:t>
            </a:r>
            <a:br>
              <a:rPr lang="en-GB" sz="2000" b="1" dirty="0">
                <a:latin typeface="Century Gothic" panose="020B0502020202020204" pitchFamily="34" charset="0"/>
              </a:rPr>
            </a:br>
            <a:r>
              <a:rPr lang="en-GB" sz="2000" b="1" dirty="0">
                <a:latin typeface="Century Gothic"/>
              </a:rPr>
              <a:t>North America</a:t>
            </a:r>
            <a:br>
              <a:rPr lang="en-GB" sz="2000" b="1" dirty="0">
                <a:latin typeface="Century Gothic" panose="020B0502020202020204" pitchFamily="34" charset="0"/>
              </a:rPr>
            </a:br>
            <a:r>
              <a:rPr lang="en-GB" sz="2000" b="1" dirty="0">
                <a:latin typeface="Century Gothic"/>
              </a:rPr>
              <a:t>Africa</a:t>
            </a:r>
            <a:br>
              <a:rPr lang="en-GB" sz="2000" b="1" dirty="0">
                <a:latin typeface="Century Gothic" panose="020B0502020202020204" pitchFamily="34" charset="0"/>
              </a:rPr>
            </a:br>
            <a:r>
              <a:rPr lang="en-GB" sz="2000" b="1" dirty="0">
                <a:latin typeface="Century Gothic"/>
              </a:rPr>
              <a:t>Europe </a:t>
            </a:r>
          </a:p>
          <a:p>
            <a:pPr marL="457200" indent="-457200">
              <a:buClr>
                <a:srgbClr val="F5B333"/>
              </a:buClr>
              <a:buFont typeface="+mj-lt"/>
              <a:buAutoNum type="arabicPeriod" startAt="2"/>
            </a:pPr>
            <a:r>
              <a:rPr lang="en-GB" sz="2000" dirty="0">
                <a:latin typeface="Century Gothic" panose="020B0502020202020204" pitchFamily="34" charset="0"/>
              </a:rPr>
              <a:t>Label these seas and oceans on the map.</a:t>
            </a:r>
          </a:p>
          <a:p>
            <a:pPr marL="0" indent="0">
              <a:buClr>
                <a:srgbClr val="F5B333"/>
              </a:buClr>
              <a:buNone/>
            </a:pPr>
            <a:r>
              <a:rPr lang="en-GB" sz="2000" b="1" dirty="0">
                <a:latin typeface="Century Gothic"/>
              </a:rPr>
              <a:t>Mediterranean Sea         Baltic Sea</a:t>
            </a:r>
            <a:br>
              <a:rPr lang="en-GB" sz="2000" b="1" dirty="0">
                <a:latin typeface="Century Gothic" panose="020B0502020202020204" pitchFamily="34" charset="0"/>
              </a:rPr>
            </a:br>
            <a:r>
              <a:rPr lang="en-GB" sz="2000" b="1" dirty="0">
                <a:latin typeface="Century Gothic"/>
              </a:rPr>
              <a:t>Atlantic Ocean</a:t>
            </a:r>
          </a:p>
          <a:p>
            <a:pPr marL="0" indent="0">
              <a:buClr>
                <a:srgbClr val="F5B333"/>
              </a:buClr>
              <a:buNone/>
            </a:pPr>
            <a:endParaRPr lang="en-GB" sz="2200" dirty="0">
              <a:latin typeface="Century Gothic" panose="020B0502020202020204" pitchFamily="34" charset="0"/>
            </a:endParaRPr>
          </a:p>
        </p:txBody>
      </p:sp>
      <p:sp>
        <p:nvSpPr>
          <p:cNvPr id="21" name="TextBox 20">
            <a:extLst>
              <a:ext uri="{FF2B5EF4-FFF2-40B4-BE49-F238E27FC236}">
                <a16:creationId xmlns:a16="http://schemas.microsoft.com/office/drawing/2014/main" id="{EF8B4192-5580-41B5-D8F0-ED773E762A1F}"/>
              </a:ext>
            </a:extLst>
          </p:cNvPr>
          <p:cNvSpPr txBox="1"/>
          <p:nvPr/>
        </p:nvSpPr>
        <p:spPr>
          <a:xfrm>
            <a:off x="372562" y="5889059"/>
            <a:ext cx="3654690" cy="707886"/>
          </a:xfrm>
          <a:prstGeom prst="rect">
            <a:avLst/>
          </a:prstGeom>
          <a:noFill/>
        </p:spPr>
        <p:txBody>
          <a:bodyPr wrap="square" rtlCol="0">
            <a:spAutoFit/>
          </a:bodyPr>
          <a:lstStyle/>
          <a:p>
            <a:pPr marL="457200" indent="-457200">
              <a:buClr>
                <a:srgbClr val="F5B333"/>
              </a:buClr>
              <a:buFont typeface="+mj-lt"/>
              <a:buAutoNum type="arabicPeriod" startAt="3"/>
            </a:pPr>
            <a:r>
              <a:rPr lang="en-GB" sz="2000" dirty="0">
                <a:latin typeface="Century Gothic" panose="020B0502020202020204" pitchFamily="34" charset="0"/>
              </a:rPr>
              <a:t>Draw a circle around the United Kingdom.</a:t>
            </a:r>
          </a:p>
        </p:txBody>
      </p:sp>
      <p:sp>
        <p:nvSpPr>
          <p:cNvPr id="13" name="Rounded Rectangle 8">
            <a:extLst>
              <a:ext uri="{FF2B5EF4-FFF2-40B4-BE49-F238E27FC236}">
                <a16:creationId xmlns:a16="http://schemas.microsoft.com/office/drawing/2014/main" id="{8A0953A8-CF30-4651-63F9-49B6D53651CF}"/>
              </a:ext>
            </a:extLst>
          </p:cNvPr>
          <p:cNvSpPr/>
          <p:nvPr/>
        </p:nvSpPr>
        <p:spPr>
          <a:xfrm>
            <a:off x="418442" y="375092"/>
            <a:ext cx="6313098" cy="523220"/>
          </a:xfrm>
          <a:prstGeom prst="roundRect">
            <a:avLst/>
          </a:prstGeom>
          <a:solidFill>
            <a:srgbClr val="F1E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A439E60-AF86-B060-E0F4-7A1584CBE8AC}"/>
              </a:ext>
            </a:extLst>
          </p:cNvPr>
          <p:cNvSpPr txBox="1"/>
          <p:nvPr/>
        </p:nvSpPr>
        <p:spPr>
          <a:xfrm>
            <a:off x="443662" y="351140"/>
            <a:ext cx="6287878" cy="523220"/>
          </a:xfrm>
          <a:prstGeom prst="rect">
            <a:avLst/>
          </a:prstGeom>
          <a:noFill/>
        </p:spPr>
        <p:txBody>
          <a:bodyPr wrap="square" rtlCol="0">
            <a:spAutoFit/>
          </a:bodyPr>
          <a:lstStyle/>
          <a:p>
            <a:r>
              <a:rPr lang="en-US" sz="2800" b="1" i="0" dirty="0">
                <a:solidFill>
                  <a:srgbClr val="D2451D"/>
                </a:solidFill>
                <a:latin typeface="Century Gothic" panose="020B0502020202020204" pitchFamily="34" charset="0"/>
              </a:rPr>
              <a:t>Use the information to answer these</a:t>
            </a:r>
          </a:p>
        </p:txBody>
      </p:sp>
      <p:sp>
        <p:nvSpPr>
          <p:cNvPr id="9" name="TextBox 8">
            <a:extLst>
              <a:ext uri="{FF2B5EF4-FFF2-40B4-BE49-F238E27FC236}">
                <a16:creationId xmlns:a16="http://schemas.microsoft.com/office/drawing/2014/main" id="{8888AAC8-D3E8-9048-2BEF-93B0F5CE37F5}"/>
              </a:ext>
            </a:extLst>
          </p:cNvPr>
          <p:cNvSpPr txBox="1"/>
          <p:nvPr/>
        </p:nvSpPr>
        <p:spPr>
          <a:xfrm>
            <a:off x="165460" y="6569751"/>
            <a:ext cx="3658394" cy="230832"/>
          </a:xfrm>
          <a:prstGeom prst="rect">
            <a:avLst/>
          </a:prstGeom>
          <a:noFill/>
        </p:spPr>
        <p:txBody>
          <a:bodyPr wrap="square" rtlCol="0">
            <a:spAutoFit/>
          </a:bodyPr>
          <a:lstStyle/>
          <a:p>
            <a:r>
              <a:rPr lang="en-GB" sz="900" dirty="0">
                <a:effectLst/>
                <a:latin typeface="Arial" panose="020B0604020202020204" pitchFamily="34" charset="0"/>
                <a:ea typeface="Calibri" panose="020F0502020204030204" pitchFamily="34" charset="0"/>
              </a:rPr>
              <a:t>Copyright © </a:t>
            </a:r>
            <a:r>
              <a:rPr lang="en-GB" sz="900" dirty="0" err="1">
                <a:effectLst/>
                <a:latin typeface="Arial" panose="020B0604020202020204" pitchFamily="34" charset="0"/>
                <a:ea typeface="Calibri" panose="020F0502020204030204" pitchFamily="34" charset="0"/>
              </a:rPr>
              <a:t>ArkCurriculum</a:t>
            </a:r>
            <a:r>
              <a:rPr lang="en-GB" sz="900" dirty="0">
                <a:effectLst/>
                <a:latin typeface="Arial" panose="020B0604020202020204" pitchFamily="34" charset="0"/>
                <a:ea typeface="Calibri" panose="020F0502020204030204" pitchFamily="34" charset="0"/>
              </a:rPr>
              <a:t>+ 2022</a:t>
            </a:r>
            <a:r>
              <a:rPr lang="en-GB" sz="900" dirty="0">
                <a:effectLst/>
              </a:rPr>
              <a:t> </a:t>
            </a:r>
            <a:endParaRPr lang="en-US" sz="900" dirty="0"/>
          </a:p>
        </p:txBody>
      </p:sp>
      <p:pic>
        <p:nvPicPr>
          <p:cNvPr id="10" name="Picture 2">
            <a:extLst>
              <a:ext uri="{FF2B5EF4-FFF2-40B4-BE49-F238E27FC236}">
                <a16:creationId xmlns:a16="http://schemas.microsoft.com/office/drawing/2014/main" id="{D1452C59-7B20-55B4-57F7-51762E3AB1B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43931" y="5889059"/>
            <a:ext cx="756686" cy="756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8580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518D4BD-F577-B3E0-FA63-66F07354E613}"/>
              </a:ext>
            </a:extLst>
          </p:cNvPr>
          <p:cNvSpPr/>
          <p:nvPr/>
        </p:nvSpPr>
        <p:spPr>
          <a:xfrm>
            <a:off x="376413" y="1186774"/>
            <a:ext cx="10134514" cy="5150796"/>
          </a:xfrm>
          <a:prstGeom prst="roundRect">
            <a:avLst/>
          </a:prstGeom>
          <a:solidFill>
            <a:srgbClr val="F1E3B1"/>
          </a:solidFill>
          <a:ln>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47816BC-B5DD-E941-A971-79035DF7E2C2}"/>
              </a:ext>
            </a:extLst>
          </p:cNvPr>
          <p:cNvSpPr/>
          <p:nvPr/>
        </p:nvSpPr>
        <p:spPr>
          <a:xfrm>
            <a:off x="11040533"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508E1F8A-1452-1D41-BA7C-8DD1CABCE0AF}"/>
              </a:ext>
            </a:extLst>
          </p:cNvPr>
          <p:cNvSpPr txBox="1">
            <a:spLocks/>
          </p:cNvSpPr>
          <p:nvPr/>
        </p:nvSpPr>
        <p:spPr>
          <a:xfrm rot="5400000">
            <a:off x="10060510" y="1493154"/>
            <a:ext cx="2963496" cy="54665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300" b="1" dirty="0">
                <a:solidFill>
                  <a:schemeClr val="bg1"/>
                </a:solidFill>
                <a:latin typeface="Century Gothic" panose="020B0502020202020204" pitchFamily="34" charset="0"/>
              </a:rPr>
              <a:t>Lesson 1: Read</a:t>
            </a:r>
          </a:p>
          <a:p>
            <a:pPr marL="0" indent="0">
              <a:buFont typeface="Arial" panose="020B0604020202020204" pitchFamily="34" charset="0"/>
              <a:buNone/>
            </a:pPr>
            <a:endParaRPr lang="en-GB" dirty="0"/>
          </a:p>
        </p:txBody>
      </p:sp>
      <p:pic>
        <p:nvPicPr>
          <p:cNvPr id="7" name="Picture 6">
            <a:extLst>
              <a:ext uri="{FF2B5EF4-FFF2-40B4-BE49-F238E27FC236}">
                <a16:creationId xmlns:a16="http://schemas.microsoft.com/office/drawing/2014/main" id="{317F3EC5-451D-7843-BE37-1CE58B099E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56266" y="5965186"/>
            <a:ext cx="720000" cy="720000"/>
          </a:xfrm>
          <a:prstGeom prst="rect">
            <a:avLst/>
          </a:prstGeom>
        </p:spPr>
      </p:pic>
      <p:sp>
        <p:nvSpPr>
          <p:cNvPr id="9" name="Rounded Rectangle 8">
            <a:extLst>
              <a:ext uri="{FF2B5EF4-FFF2-40B4-BE49-F238E27FC236}">
                <a16:creationId xmlns:a16="http://schemas.microsoft.com/office/drawing/2014/main" id="{8A985030-0A98-D848-B7A7-8D0097EB7303}"/>
              </a:ext>
            </a:extLst>
          </p:cNvPr>
          <p:cNvSpPr/>
          <p:nvPr/>
        </p:nvSpPr>
        <p:spPr>
          <a:xfrm>
            <a:off x="622391" y="404602"/>
            <a:ext cx="5473609" cy="543524"/>
          </a:xfrm>
          <a:prstGeom prst="round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2709245-20EE-3946-B8CA-74DC2851FFCD}"/>
              </a:ext>
            </a:extLst>
          </p:cNvPr>
          <p:cNvSpPr txBox="1"/>
          <p:nvPr/>
        </p:nvSpPr>
        <p:spPr>
          <a:xfrm>
            <a:off x="622391" y="414754"/>
            <a:ext cx="5574128" cy="523220"/>
          </a:xfrm>
          <a:prstGeom prst="rect">
            <a:avLst/>
          </a:prstGeom>
          <a:noFill/>
        </p:spPr>
        <p:txBody>
          <a:bodyPr wrap="square" rtlCol="0">
            <a:spAutoFit/>
          </a:bodyPr>
          <a:lstStyle/>
          <a:p>
            <a:r>
              <a:rPr lang="en-US" sz="2800" b="1" i="0" dirty="0">
                <a:solidFill>
                  <a:schemeClr val="bg1"/>
                </a:solidFill>
                <a:latin typeface="Century Gothic" panose="020B0502020202020204" pitchFamily="34" charset="0"/>
              </a:rPr>
              <a:t>Which countries are in Europe?</a:t>
            </a:r>
          </a:p>
        </p:txBody>
      </p:sp>
      <p:pic>
        <p:nvPicPr>
          <p:cNvPr id="3" name="Picture 2" descr="Icon&#10;&#10;Description automatically generated with medium confidence">
            <a:extLst>
              <a:ext uri="{FF2B5EF4-FFF2-40B4-BE49-F238E27FC236}">
                <a16:creationId xmlns:a16="http://schemas.microsoft.com/office/drawing/2014/main" id="{E88FE8E7-4D59-40C4-E918-74C0D259C5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31901" y="5094802"/>
            <a:ext cx="1502097" cy="1661597"/>
          </a:xfrm>
          <a:prstGeom prst="rect">
            <a:avLst/>
          </a:prstGeom>
        </p:spPr>
      </p:pic>
      <p:sp>
        <p:nvSpPr>
          <p:cNvPr id="11" name="TextBox 10">
            <a:extLst>
              <a:ext uri="{FF2B5EF4-FFF2-40B4-BE49-F238E27FC236}">
                <a16:creationId xmlns:a16="http://schemas.microsoft.com/office/drawing/2014/main" id="{41CA0577-A515-D7DD-7E81-576C4C8F5780}"/>
              </a:ext>
            </a:extLst>
          </p:cNvPr>
          <p:cNvSpPr txBox="1"/>
          <p:nvPr/>
        </p:nvSpPr>
        <p:spPr>
          <a:xfrm>
            <a:off x="743037" y="1441464"/>
            <a:ext cx="9401265" cy="4982518"/>
          </a:xfrm>
          <a:prstGeom prst="rect">
            <a:avLst/>
          </a:prstGeom>
          <a:noFill/>
        </p:spPr>
        <p:txBody>
          <a:bodyPr wrap="square" lIns="91440" tIns="45720" rIns="91440" bIns="45720" anchor="t">
            <a:spAutoFit/>
          </a:bodyPr>
          <a:lstStyle/>
          <a:p>
            <a:pPr>
              <a:lnSpc>
                <a:spcPct val="107000"/>
              </a:lnSpc>
              <a:spcAft>
                <a:spcPts val="800"/>
              </a:spcAft>
              <a:buClr>
                <a:srgbClr val="F5B333"/>
              </a:buClr>
            </a:pPr>
            <a:r>
              <a:rPr lang="en-GB" sz="2400" dirty="0">
                <a:solidFill>
                  <a:srgbClr val="221E1F"/>
                </a:solidFill>
                <a:effectLst/>
                <a:latin typeface="Century Gothic" panose="020B0502020202020204" pitchFamily="34" charset="0"/>
                <a:ea typeface="Calibri" panose="020F0502020204030204" pitchFamily="34" charset="0"/>
                <a:cs typeface="Century Gothic Pro"/>
              </a:rPr>
              <a:t>There are over 40 different </a:t>
            </a:r>
            <a:r>
              <a:rPr lang="en-GB" sz="2400" b="1" dirty="0">
                <a:solidFill>
                  <a:srgbClr val="221E1F"/>
                </a:solidFill>
                <a:effectLst/>
                <a:latin typeface="Century Gothic" panose="020B0502020202020204" pitchFamily="34" charset="0"/>
                <a:ea typeface="Calibri" panose="020F0502020204030204" pitchFamily="34" charset="0"/>
                <a:cs typeface="Century Gothic Pro"/>
              </a:rPr>
              <a:t>countries </a:t>
            </a:r>
            <a:r>
              <a:rPr lang="en-GB" sz="2400" dirty="0">
                <a:solidFill>
                  <a:srgbClr val="221E1F"/>
                </a:solidFill>
                <a:effectLst/>
                <a:latin typeface="Century Gothic" panose="020B0502020202020204" pitchFamily="34" charset="0"/>
                <a:ea typeface="Calibri" panose="020F0502020204030204" pitchFamily="34" charset="0"/>
                <a:cs typeface="Century Gothic Pro"/>
              </a:rPr>
              <a:t>in Europe. </a:t>
            </a:r>
          </a:p>
          <a:p>
            <a:pPr>
              <a:lnSpc>
                <a:spcPct val="107000"/>
              </a:lnSpc>
              <a:spcAft>
                <a:spcPts val="800"/>
              </a:spcAft>
              <a:buClr>
                <a:srgbClr val="F5B333"/>
              </a:buClr>
            </a:pPr>
            <a:r>
              <a:rPr lang="en-GB" sz="2400" dirty="0">
                <a:solidFill>
                  <a:srgbClr val="221E1F"/>
                </a:solidFill>
                <a:effectLst/>
                <a:latin typeface="Century Gothic" panose="020B0502020202020204" pitchFamily="34" charset="0"/>
                <a:ea typeface="Calibri" panose="020F0502020204030204" pitchFamily="34" charset="0"/>
                <a:cs typeface="Century Gothic Pro"/>
              </a:rPr>
              <a:t>The number is not agreed because sometimes countries are counted as being in both Asia and Europe. Cyprus and Georgia are examples of countries like this.</a:t>
            </a:r>
          </a:p>
          <a:p>
            <a:pPr>
              <a:lnSpc>
                <a:spcPct val="107000"/>
              </a:lnSpc>
              <a:spcAft>
                <a:spcPts val="800"/>
              </a:spcAft>
              <a:buClr>
                <a:srgbClr val="F5B333"/>
              </a:buClr>
            </a:pPr>
            <a:r>
              <a:rPr lang="en-GB" sz="2400" dirty="0">
                <a:solidFill>
                  <a:srgbClr val="221E1F"/>
                </a:solidFill>
                <a:effectLst/>
                <a:latin typeface="Century Gothic" panose="020B0502020202020204" pitchFamily="34" charset="0"/>
                <a:ea typeface="Calibri" panose="020F0502020204030204" pitchFamily="34" charset="0"/>
                <a:cs typeface="Century Gothic Pro"/>
              </a:rPr>
              <a:t>Europe has four regions: Northern Europe, Western Europe, Southern Europe, and Eastern Europe. </a:t>
            </a:r>
          </a:p>
          <a:p>
            <a:r>
              <a:rPr lang="en-GB" sz="2400" dirty="0">
                <a:solidFill>
                  <a:srgbClr val="221E1F"/>
                </a:solidFill>
                <a:latin typeface="Century Gothic" panose="020B0502020202020204" pitchFamily="34" charset="0"/>
                <a:ea typeface="Calibri" panose="020F0502020204030204" pitchFamily="34" charset="0"/>
                <a:cs typeface="Times New Roman" panose="02020603050405020304" pitchFamily="18" charset="0"/>
              </a:rPr>
              <a:t>Another reason that people disagree on the number of countries in Europe is because some countries have land in both Europe and Asia. </a:t>
            </a:r>
            <a:endParaRPr lang="en-GB" dirty="0"/>
          </a:p>
          <a:p>
            <a:r>
              <a:rPr lang="en-GB" sz="2400" dirty="0">
                <a:solidFill>
                  <a:srgbClr val="221E1F"/>
                </a:solidFill>
                <a:latin typeface="Century Gothic" panose="020B0502020202020204" pitchFamily="34" charset="0"/>
                <a:ea typeface="Calibri" panose="020F0502020204030204" pitchFamily="34" charset="0"/>
                <a:cs typeface="Times New Roman" panose="02020603050405020304" pitchFamily="18" charset="0"/>
              </a:rPr>
              <a:t>These countries are known as </a:t>
            </a:r>
            <a:r>
              <a:rPr lang="en-GB" sz="2400" b="1" dirty="0">
                <a:solidFill>
                  <a:srgbClr val="221E1F"/>
                </a:solidFill>
                <a:latin typeface="Century Gothic" panose="020B0502020202020204" pitchFamily="34" charset="0"/>
                <a:ea typeface="Calibri" panose="020F0502020204030204" pitchFamily="34" charset="0"/>
                <a:cs typeface="Times New Roman" panose="02020603050405020304" pitchFamily="18" charset="0"/>
              </a:rPr>
              <a:t>transcontinental </a:t>
            </a:r>
            <a:r>
              <a:rPr lang="en-GB" sz="2400" dirty="0">
                <a:solidFill>
                  <a:srgbClr val="221E1F"/>
                </a:solidFill>
                <a:latin typeface="Century Gothic" panose="020B0502020202020204" pitchFamily="34" charset="0"/>
                <a:ea typeface="Calibri" panose="020F0502020204030204" pitchFamily="34" charset="0"/>
                <a:cs typeface="Times New Roman" panose="02020603050405020304" pitchFamily="18" charset="0"/>
              </a:rPr>
              <a:t>countries, and examples are Russia and Türkiye.</a:t>
            </a:r>
            <a:endParaRPr lang="en-GB" dirty="0"/>
          </a:p>
          <a:p>
            <a:pPr>
              <a:lnSpc>
                <a:spcPct val="107000"/>
              </a:lnSpc>
              <a:spcAft>
                <a:spcPts val="800"/>
              </a:spcAft>
            </a:pPr>
            <a:endParaRPr lang="en-GB" sz="2400" dirty="0">
              <a:solidFill>
                <a:srgbClr val="221E1F"/>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A662EAD-711D-7B28-660B-13A96F0E8E98}"/>
              </a:ext>
            </a:extLst>
          </p:cNvPr>
          <p:cNvSpPr txBox="1"/>
          <p:nvPr/>
        </p:nvSpPr>
        <p:spPr>
          <a:xfrm>
            <a:off x="165460" y="6569751"/>
            <a:ext cx="3658394" cy="230832"/>
          </a:xfrm>
          <a:prstGeom prst="rect">
            <a:avLst/>
          </a:prstGeom>
          <a:noFill/>
        </p:spPr>
        <p:txBody>
          <a:bodyPr wrap="square" rtlCol="0">
            <a:spAutoFit/>
          </a:bodyPr>
          <a:lstStyle/>
          <a:p>
            <a:r>
              <a:rPr lang="en-GB" sz="900" dirty="0">
                <a:effectLst/>
                <a:latin typeface="Arial" panose="020B0604020202020204" pitchFamily="34" charset="0"/>
                <a:ea typeface="Calibri" panose="020F0502020204030204" pitchFamily="34" charset="0"/>
              </a:rPr>
              <a:t>Copyright © </a:t>
            </a:r>
            <a:r>
              <a:rPr lang="en-GB" sz="900" dirty="0" err="1">
                <a:effectLst/>
                <a:latin typeface="Arial" panose="020B0604020202020204" pitchFamily="34" charset="0"/>
                <a:ea typeface="Calibri" panose="020F0502020204030204" pitchFamily="34" charset="0"/>
              </a:rPr>
              <a:t>ArkCurriculum</a:t>
            </a:r>
            <a:r>
              <a:rPr lang="en-GB" sz="900" dirty="0">
                <a:effectLst/>
                <a:latin typeface="Arial" panose="020B0604020202020204" pitchFamily="34" charset="0"/>
                <a:ea typeface="Calibri" panose="020F0502020204030204" pitchFamily="34" charset="0"/>
              </a:rPr>
              <a:t>+ 2022</a:t>
            </a:r>
            <a:r>
              <a:rPr lang="en-GB" sz="900" dirty="0">
                <a:effectLst/>
              </a:rPr>
              <a:t> </a:t>
            </a:r>
            <a:endParaRPr lang="en-US" sz="900" dirty="0"/>
          </a:p>
        </p:txBody>
      </p:sp>
    </p:spTree>
    <p:extLst>
      <p:ext uri="{BB962C8B-B14F-4D97-AF65-F5344CB8AC3E}">
        <p14:creationId xmlns:p14="http://schemas.microsoft.com/office/powerpoint/2010/main" val="1851458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D0FF293-3E31-33B0-846A-056603BFEF34}"/>
              </a:ext>
            </a:extLst>
          </p:cNvPr>
          <p:cNvSpPr/>
          <p:nvPr/>
        </p:nvSpPr>
        <p:spPr>
          <a:xfrm>
            <a:off x="618316" y="1132463"/>
            <a:ext cx="9359125" cy="2761662"/>
          </a:xfrm>
          <a:prstGeom prst="roundRect">
            <a:avLst/>
          </a:prstGeom>
          <a:solidFill>
            <a:srgbClr val="F1E3B1"/>
          </a:solidFill>
          <a:ln>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47816BC-B5DD-E941-A971-79035DF7E2C2}"/>
              </a:ext>
            </a:extLst>
          </p:cNvPr>
          <p:cNvSpPr/>
          <p:nvPr/>
        </p:nvSpPr>
        <p:spPr>
          <a:xfrm>
            <a:off x="11040533"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508E1F8A-1452-1D41-BA7C-8DD1CABCE0AF}"/>
              </a:ext>
            </a:extLst>
          </p:cNvPr>
          <p:cNvSpPr txBox="1">
            <a:spLocks/>
          </p:cNvSpPr>
          <p:nvPr/>
        </p:nvSpPr>
        <p:spPr>
          <a:xfrm rot="5400000">
            <a:off x="9194996" y="2054694"/>
            <a:ext cx="4449826" cy="9015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Lesson 1: Retrieve</a:t>
            </a:r>
          </a:p>
          <a:p>
            <a:pPr marL="0" indent="0">
              <a:buFont typeface="Arial" panose="020B0604020202020204" pitchFamily="34" charset="0"/>
              <a:buNone/>
            </a:pPr>
            <a:endParaRPr lang="en-GB" dirty="0"/>
          </a:p>
        </p:txBody>
      </p:sp>
      <p:sp>
        <p:nvSpPr>
          <p:cNvPr id="8" name="Content Placeholder 2">
            <a:extLst>
              <a:ext uri="{FF2B5EF4-FFF2-40B4-BE49-F238E27FC236}">
                <a16:creationId xmlns:a16="http://schemas.microsoft.com/office/drawing/2014/main" id="{72E7AA96-A5D1-F843-AA76-0D977D1093C0}"/>
              </a:ext>
            </a:extLst>
          </p:cNvPr>
          <p:cNvSpPr txBox="1">
            <a:spLocks/>
          </p:cNvSpPr>
          <p:nvPr/>
        </p:nvSpPr>
        <p:spPr>
          <a:xfrm>
            <a:off x="768904" y="1574915"/>
            <a:ext cx="8378152" cy="1923662"/>
          </a:xfrm>
          <a:prstGeom prst="rect">
            <a:avLst/>
          </a:prstGeom>
          <a:noFill/>
          <a:ln>
            <a:noFill/>
          </a:ln>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ct val="107000"/>
              </a:lnSpc>
              <a:spcAft>
                <a:spcPts val="800"/>
              </a:spcAft>
              <a:buClr>
                <a:srgbClr val="F5B333"/>
              </a:buClr>
              <a:buFont typeface="+mj-lt"/>
              <a:buAutoNum type="arabicPeriod"/>
            </a:pPr>
            <a:r>
              <a:rPr lang="en-GB" sz="2200" dirty="0">
                <a:effectLst/>
                <a:latin typeface="Century Gothic" panose="020B0502020202020204" pitchFamily="34" charset="0"/>
                <a:ea typeface="Calibri" panose="020F0502020204030204" pitchFamily="34" charset="0"/>
                <a:cs typeface="Times New Roman" panose="02020603050405020304" pitchFamily="18" charset="0"/>
              </a:rPr>
              <a:t>How many countries are in Europe?</a:t>
            </a:r>
          </a:p>
          <a:p>
            <a:pPr marL="0" indent="0">
              <a:lnSpc>
                <a:spcPct val="107000"/>
              </a:lnSpc>
              <a:spcAft>
                <a:spcPts val="800"/>
              </a:spcAft>
              <a:buNone/>
            </a:pPr>
            <a:r>
              <a:rPr lang="en-GB" sz="2200" b="1" i="1" u="sng" dirty="0">
                <a:effectLst/>
                <a:latin typeface="Century Gothic" panose="020B0502020202020204" pitchFamily="34" charset="0"/>
                <a:ea typeface="Calibri" panose="020F0502020204030204" pitchFamily="34" charset="0"/>
                <a:cs typeface="Times New Roman" panose="02020603050405020304" pitchFamily="18" charset="0"/>
              </a:rPr>
              <a:t>I have counted that there are ....</a:t>
            </a:r>
            <a:r>
              <a:rPr lang="en-GB" sz="2200" b="1" i="1" u="sng" dirty="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rPr>
              <a:t> </a:t>
            </a:r>
            <a:r>
              <a:rPr lang="en-GB" sz="2200" b="1" i="1" u="sng" dirty="0">
                <a:effectLst/>
                <a:latin typeface="Century Gothic" panose="020B0502020202020204" pitchFamily="34" charset="0"/>
                <a:ea typeface="Calibri" panose="020F0502020204030204" pitchFamily="34" charset="0"/>
                <a:cs typeface="Times New Roman" panose="02020603050405020304" pitchFamily="18" charset="0"/>
              </a:rPr>
              <a:t>in Europe.</a:t>
            </a:r>
          </a:p>
          <a:p>
            <a:pPr marL="457200" indent="-457200">
              <a:lnSpc>
                <a:spcPct val="107000"/>
              </a:lnSpc>
              <a:spcAft>
                <a:spcPts val="800"/>
              </a:spcAft>
              <a:buClr>
                <a:srgbClr val="F5B333"/>
              </a:buClr>
              <a:buFont typeface="+mj-lt"/>
              <a:buAutoNum type="arabicPeriod" startAt="2"/>
            </a:pPr>
            <a:r>
              <a:rPr lang="en-GB" sz="2200" dirty="0">
                <a:solidFill>
                  <a:srgbClr val="221E1F"/>
                </a:solidFill>
                <a:effectLst/>
                <a:latin typeface="Century Gothic" panose="020B0502020202020204" pitchFamily="34" charset="0"/>
                <a:ea typeface="Calibri" panose="020F0502020204030204" pitchFamily="34" charset="0"/>
                <a:cs typeface="Century Gothic Pro"/>
              </a:rPr>
              <a:t>What does ‘transcontinental’ mean? </a:t>
            </a:r>
            <a:endParaRPr lang="en-GB" sz="22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9" name="Rounded Rectangle 8">
            <a:extLst>
              <a:ext uri="{FF2B5EF4-FFF2-40B4-BE49-F238E27FC236}">
                <a16:creationId xmlns:a16="http://schemas.microsoft.com/office/drawing/2014/main" id="{8A985030-0A98-D848-B7A7-8D0097EB7303}"/>
              </a:ext>
            </a:extLst>
          </p:cNvPr>
          <p:cNvSpPr/>
          <p:nvPr/>
        </p:nvSpPr>
        <p:spPr>
          <a:xfrm>
            <a:off x="622394" y="404602"/>
            <a:ext cx="6264790" cy="543524"/>
          </a:xfrm>
          <a:prstGeom prst="round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2709245-20EE-3946-B8CA-74DC2851FFCD}"/>
              </a:ext>
            </a:extLst>
          </p:cNvPr>
          <p:cNvSpPr txBox="1"/>
          <p:nvPr/>
        </p:nvSpPr>
        <p:spPr>
          <a:xfrm>
            <a:off x="622393" y="414754"/>
            <a:ext cx="6371794" cy="523220"/>
          </a:xfrm>
          <a:prstGeom prst="rect">
            <a:avLst/>
          </a:prstGeom>
          <a:noFill/>
        </p:spPr>
        <p:txBody>
          <a:bodyPr wrap="square" rtlCol="0">
            <a:spAutoFit/>
          </a:bodyPr>
          <a:lstStyle/>
          <a:p>
            <a:r>
              <a:rPr lang="en-US" sz="2800" b="1" i="0" dirty="0">
                <a:solidFill>
                  <a:schemeClr val="bg1"/>
                </a:solidFill>
                <a:latin typeface="Century Gothic" panose="020B0502020202020204" pitchFamily="34" charset="0"/>
              </a:rPr>
              <a:t>Find Europe in an atlas or on a map</a:t>
            </a:r>
          </a:p>
        </p:txBody>
      </p:sp>
      <p:pic>
        <p:nvPicPr>
          <p:cNvPr id="1026" name="Picture 2">
            <a:extLst>
              <a:ext uri="{FF2B5EF4-FFF2-40B4-BE49-F238E27FC236}">
                <a16:creationId xmlns:a16="http://schemas.microsoft.com/office/drawing/2014/main" id="{752595A7-1F83-BECA-58A7-5AFA1925EBF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304481" y="6047777"/>
            <a:ext cx="697405" cy="6974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doll&#10;&#10;Description automatically generated">
            <a:extLst>
              <a:ext uri="{FF2B5EF4-FFF2-40B4-BE49-F238E27FC236}">
                <a16:creationId xmlns:a16="http://schemas.microsoft.com/office/drawing/2014/main" id="{9243A14E-E381-F2AB-C106-7A8FBAF2A2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56471" y="3508322"/>
            <a:ext cx="1225303" cy="3069112"/>
          </a:xfrm>
          <a:prstGeom prst="rect">
            <a:avLst/>
          </a:prstGeom>
        </p:spPr>
      </p:pic>
      <p:sp>
        <p:nvSpPr>
          <p:cNvPr id="3" name="TextBox 2">
            <a:extLst>
              <a:ext uri="{FF2B5EF4-FFF2-40B4-BE49-F238E27FC236}">
                <a16:creationId xmlns:a16="http://schemas.microsoft.com/office/drawing/2014/main" id="{E66A79F7-A5E4-5647-4D80-79E13EEE754B}"/>
              </a:ext>
            </a:extLst>
          </p:cNvPr>
          <p:cNvSpPr txBox="1"/>
          <p:nvPr/>
        </p:nvSpPr>
        <p:spPr>
          <a:xfrm>
            <a:off x="165460" y="6569751"/>
            <a:ext cx="3658394" cy="230832"/>
          </a:xfrm>
          <a:prstGeom prst="rect">
            <a:avLst/>
          </a:prstGeom>
          <a:noFill/>
        </p:spPr>
        <p:txBody>
          <a:bodyPr wrap="square" rtlCol="0">
            <a:spAutoFit/>
          </a:bodyPr>
          <a:lstStyle/>
          <a:p>
            <a:r>
              <a:rPr lang="en-GB" sz="900" dirty="0">
                <a:effectLst/>
                <a:latin typeface="Arial" panose="020B0604020202020204" pitchFamily="34" charset="0"/>
                <a:ea typeface="Calibri" panose="020F0502020204030204" pitchFamily="34" charset="0"/>
              </a:rPr>
              <a:t>Copyright © </a:t>
            </a:r>
            <a:r>
              <a:rPr lang="en-GB" sz="900" dirty="0" err="1">
                <a:effectLst/>
                <a:latin typeface="Arial" panose="020B0604020202020204" pitchFamily="34" charset="0"/>
                <a:ea typeface="Calibri" panose="020F0502020204030204" pitchFamily="34" charset="0"/>
              </a:rPr>
              <a:t>ArkCurriculum</a:t>
            </a:r>
            <a:r>
              <a:rPr lang="en-GB" sz="900" dirty="0">
                <a:effectLst/>
                <a:latin typeface="Arial" panose="020B0604020202020204" pitchFamily="34" charset="0"/>
                <a:ea typeface="Calibri" panose="020F0502020204030204" pitchFamily="34" charset="0"/>
              </a:rPr>
              <a:t>+ 2022</a:t>
            </a:r>
            <a:r>
              <a:rPr lang="en-GB" sz="900" dirty="0">
                <a:effectLst/>
              </a:rPr>
              <a:t> </a:t>
            </a:r>
            <a:endParaRPr lang="en-US" sz="900" dirty="0"/>
          </a:p>
        </p:txBody>
      </p:sp>
      <p:sp>
        <p:nvSpPr>
          <p:cNvPr id="7" name="TextBox 6">
            <a:extLst>
              <a:ext uri="{FF2B5EF4-FFF2-40B4-BE49-F238E27FC236}">
                <a16:creationId xmlns:a16="http://schemas.microsoft.com/office/drawing/2014/main" id="{76FB3CA1-472F-3257-48AF-020F75D4C10F}"/>
              </a:ext>
            </a:extLst>
          </p:cNvPr>
          <p:cNvSpPr txBox="1"/>
          <p:nvPr/>
        </p:nvSpPr>
        <p:spPr>
          <a:xfrm>
            <a:off x="1073473" y="1126354"/>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Calibri"/>
                <a:cs typeface="Calibri"/>
              </a:rPr>
              <a:t>Book work</a:t>
            </a:r>
            <a:endParaRPr lang="en-GB" dirty="0"/>
          </a:p>
        </p:txBody>
      </p:sp>
      <p:pic>
        <p:nvPicPr>
          <p:cNvPr id="12" name="Picture 11" descr="A yellow rectangle with orange border&#10;&#10;AI-generated content may be incorrect.">
            <a:extLst>
              <a:ext uri="{FF2B5EF4-FFF2-40B4-BE49-F238E27FC236}">
                <a16:creationId xmlns:a16="http://schemas.microsoft.com/office/drawing/2014/main" id="{DCA95E03-0CD0-1BF7-8762-10DFC5B245E5}"/>
              </a:ext>
            </a:extLst>
          </p:cNvPr>
          <p:cNvPicPr>
            <a:picLocks noChangeAspect="1"/>
          </p:cNvPicPr>
          <p:nvPr/>
        </p:nvPicPr>
        <p:blipFill>
          <a:blip r:embed="rId5"/>
          <a:stretch>
            <a:fillRect/>
          </a:stretch>
        </p:blipFill>
        <p:spPr>
          <a:xfrm>
            <a:off x="1290485" y="4100279"/>
            <a:ext cx="8357420" cy="2307667"/>
          </a:xfrm>
          <a:prstGeom prst="rect">
            <a:avLst/>
          </a:prstGeom>
        </p:spPr>
      </p:pic>
      <p:pic>
        <p:nvPicPr>
          <p:cNvPr id="13" name="Picture 12" descr="A black background with red text with Marfa lights in the background&#10;&#10;AI-generated content may be incorrect.">
            <a:extLst>
              <a:ext uri="{FF2B5EF4-FFF2-40B4-BE49-F238E27FC236}">
                <a16:creationId xmlns:a16="http://schemas.microsoft.com/office/drawing/2014/main" id="{CDF91B0A-0563-FEEB-276D-072D2A7D5C77}"/>
              </a:ext>
            </a:extLst>
          </p:cNvPr>
          <p:cNvPicPr>
            <a:picLocks noChangeAspect="1"/>
          </p:cNvPicPr>
          <p:nvPr/>
        </p:nvPicPr>
        <p:blipFill>
          <a:blip r:embed="rId6"/>
          <a:stretch>
            <a:fillRect/>
          </a:stretch>
        </p:blipFill>
        <p:spPr>
          <a:xfrm>
            <a:off x="1597741" y="4196348"/>
            <a:ext cx="6808839" cy="1513304"/>
          </a:xfrm>
          <a:prstGeom prst="rect">
            <a:avLst/>
          </a:prstGeom>
        </p:spPr>
      </p:pic>
      <p:pic>
        <p:nvPicPr>
          <p:cNvPr id="14" name="Picture 13" descr="A black and white text&#10;&#10;AI-generated content may be incorrect.">
            <a:extLst>
              <a:ext uri="{FF2B5EF4-FFF2-40B4-BE49-F238E27FC236}">
                <a16:creationId xmlns:a16="http://schemas.microsoft.com/office/drawing/2014/main" id="{6A61E9EA-F33D-70A4-E24A-B03C8978E0DA}"/>
              </a:ext>
            </a:extLst>
          </p:cNvPr>
          <p:cNvPicPr>
            <a:picLocks noChangeAspect="1"/>
          </p:cNvPicPr>
          <p:nvPr/>
        </p:nvPicPr>
        <p:blipFill>
          <a:blip r:embed="rId7"/>
          <a:stretch>
            <a:fillRect/>
          </a:stretch>
        </p:blipFill>
        <p:spPr>
          <a:xfrm>
            <a:off x="1720645" y="5580477"/>
            <a:ext cx="5592098" cy="465688"/>
          </a:xfrm>
          <a:prstGeom prst="rect">
            <a:avLst/>
          </a:prstGeom>
        </p:spPr>
      </p:pic>
    </p:spTree>
    <p:extLst>
      <p:ext uri="{BB962C8B-B14F-4D97-AF65-F5344CB8AC3E}">
        <p14:creationId xmlns:p14="http://schemas.microsoft.com/office/powerpoint/2010/main" val="343922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8A985030-0A98-D848-B7A7-8D0097EB7303}"/>
              </a:ext>
            </a:extLst>
          </p:cNvPr>
          <p:cNvSpPr/>
          <p:nvPr/>
        </p:nvSpPr>
        <p:spPr>
          <a:xfrm>
            <a:off x="609527" y="252709"/>
            <a:ext cx="8206871" cy="466917"/>
          </a:xfrm>
          <a:prstGeom prst="round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42709245-20EE-3946-B8CA-74DC2851FFCD}"/>
              </a:ext>
            </a:extLst>
          </p:cNvPr>
          <p:cNvSpPr txBox="1"/>
          <p:nvPr/>
        </p:nvSpPr>
        <p:spPr>
          <a:xfrm>
            <a:off x="596662" y="196406"/>
            <a:ext cx="8206870" cy="523220"/>
          </a:xfrm>
          <a:prstGeom prst="rect">
            <a:avLst/>
          </a:prstGeom>
          <a:noFill/>
        </p:spPr>
        <p:txBody>
          <a:bodyPr wrap="square" rtlCol="0">
            <a:spAutoFit/>
          </a:bodyPr>
          <a:lstStyle/>
          <a:p>
            <a:r>
              <a:rPr lang="en-US" sz="2800" b="1" dirty="0">
                <a:solidFill>
                  <a:schemeClr val="bg1"/>
                </a:solidFill>
                <a:latin typeface="Century Gothic" panose="020B0502020202020204" pitchFamily="34" charset="0"/>
              </a:rPr>
              <a:t>Use an atlas to c</a:t>
            </a:r>
            <a:r>
              <a:rPr lang="en-US" sz="2800" b="1" i="0" dirty="0">
                <a:solidFill>
                  <a:schemeClr val="bg1"/>
                </a:solidFill>
                <a:latin typeface="Century Gothic" panose="020B0502020202020204" pitchFamily="34" charset="0"/>
              </a:rPr>
              <a:t>omplete the table of countries</a:t>
            </a:r>
          </a:p>
        </p:txBody>
      </p:sp>
      <p:graphicFrame>
        <p:nvGraphicFramePr>
          <p:cNvPr id="5" name="Table 6">
            <a:extLst>
              <a:ext uri="{FF2B5EF4-FFF2-40B4-BE49-F238E27FC236}">
                <a16:creationId xmlns:a16="http://schemas.microsoft.com/office/drawing/2014/main" id="{7ABAA6F9-8C3C-4DB4-9998-4E4485D22432}"/>
              </a:ext>
            </a:extLst>
          </p:cNvPr>
          <p:cNvGraphicFramePr>
            <a:graphicFrameLocks noGrp="1"/>
          </p:cNvGraphicFramePr>
          <p:nvPr/>
        </p:nvGraphicFramePr>
        <p:xfrm>
          <a:off x="622392" y="914400"/>
          <a:ext cx="5116927" cy="5672037"/>
        </p:xfrm>
        <a:graphic>
          <a:graphicData uri="http://schemas.openxmlformats.org/drawingml/2006/table">
            <a:tbl>
              <a:tblPr firstRow="1" bandRow="1">
                <a:tableStyleId>{5C22544A-7EE6-4342-B048-85BDC9FD1C3A}</a:tableStyleId>
              </a:tblPr>
              <a:tblGrid>
                <a:gridCol w="389285">
                  <a:extLst>
                    <a:ext uri="{9D8B030D-6E8A-4147-A177-3AD203B41FA5}">
                      <a16:colId xmlns:a16="http://schemas.microsoft.com/office/drawing/2014/main" val="3425621520"/>
                    </a:ext>
                  </a:extLst>
                </a:gridCol>
                <a:gridCol w="1342417">
                  <a:extLst>
                    <a:ext uri="{9D8B030D-6E8A-4147-A177-3AD203B41FA5}">
                      <a16:colId xmlns:a16="http://schemas.microsoft.com/office/drawing/2014/main" val="1259813240"/>
                    </a:ext>
                  </a:extLst>
                </a:gridCol>
                <a:gridCol w="476655">
                  <a:extLst>
                    <a:ext uri="{9D8B030D-6E8A-4147-A177-3AD203B41FA5}">
                      <a16:colId xmlns:a16="http://schemas.microsoft.com/office/drawing/2014/main" val="2832218346"/>
                    </a:ext>
                  </a:extLst>
                </a:gridCol>
                <a:gridCol w="1352145">
                  <a:extLst>
                    <a:ext uri="{9D8B030D-6E8A-4147-A177-3AD203B41FA5}">
                      <a16:colId xmlns:a16="http://schemas.microsoft.com/office/drawing/2014/main" val="79770672"/>
                    </a:ext>
                  </a:extLst>
                </a:gridCol>
                <a:gridCol w="428017">
                  <a:extLst>
                    <a:ext uri="{9D8B030D-6E8A-4147-A177-3AD203B41FA5}">
                      <a16:colId xmlns:a16="http://schemas.microsoft.com/office/drawing/2014/main" val="2624065168"/>
                    </a:ext>
                  </a:extLst>
                </a:gridCol>
                <a:gridCol w="1128408">
                  <a:extLst>
                    <a:ext uri="{9D8B030D-6E8A-4147-A177-3AD203B41FA5}">
                      <a16:colId xmlns:a16="http://schemas.microsoft.com/office/drawing/2014/main" val="4122975393"/>
                    </a:ext>
                  </a:extLst>
                </a:gridCol>
              </a:tblGrid>
              <a:tr h="471367">
                <a:tc>
                  <a:txBody>
                    <a:bodyPr/>
                    <a:lstStyle/>
                    <a:p>
                      <a:r>
                        <a:rPr lang="en-GB" sz="1400" kern="1200" dirty="0">
                          <a:solidFill>
                            <a:schemeClr val="dk1"/>
                          </a:solidFill>
                          <a:latin typeface="Century Gothic" panose="020B0502020202020204" pitchFamily="34" charset="0"/>
                          <a:ea typeface="+mn-ea"/>
                          <a:cs typeface="+mn-cs"/>
                        </a:rPr>
                        <a:t>1</a:t>
                      </a:r>
                    </a:p>
                  </a:txBody>
                  <a:tcPr>
                    <a:solidFill>
                      <a:srgbClr val="F1E3B1"/>
                    </a:solidFill>
                  </a:tcPr>
                </a:tc>
                <a:tc>
                  <a:txBody>
                    <a:bodyPr/>
                    <a:lstStyle/>
                    <a:p>
                      <a:r>
                        <a:rPr lang="en-GB" sz="1400" kern="1200" dirty="0">
                          <a:solidFill>
                            <a:schemeClr val="dk1"/>
                          </a:solidFill>
                          <a:latin typeface="Century Gothic" panose="020B0502020202020204" pitchFamily="34" charset="0"/>
                          <a:ea typeface="+mn-ea"/>
                          <a:cs typeface="+mn-cs"/>
                        </a:rPr>
                        <a:t>Iceland</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2</a:t>
                      </a:r>
                    </a:p>
                  </a:txBody>
                  <a:tcPr>
                    <a:solidFill>
                      <a:srgbClr val="F1E3B1"/>
                    </a:solidFill>
                  </a:tcPr>
                </a:tc>
                <a:tc>
                  <a:txBody>
                    <a:bodyPr/>
                    <a:lstStyle/>
                    <a:p>
                      <a:endParaRPr lang="en-GB" sz="1400" b="1" kern="1200" dirty="0">
                        <a:solidFill>
                          <a:schemeClr val="dk1"/>
                        </a:solidFill>
                        <a:latin typeface="Century Gothic" panose="020B0502020202020204" pitchFamily="34" charset="0"/>
                        <a:ea typeface="+mn-ea"/>
                        <a:cs typeface="+mn-cs"/>
                      </a:endParaRP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3</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Sweden</a:t>
                      </a:r>
                    </a:p>
                  </a:txBody>
                  <a:tcPr>
                    <a:solidFill>
                      <a:srgbClr val="F1E3B1"/>
                    </a:solidFill>
                  </a:tcPr>
                </a:tc>
                <a:extLst>
                  <a:ext uri="{0D108BD9-81ED-4DB2-BD59-A6C34878D82A}">
                    <a16:rowId xmlns:a16="http://schemas.microsoft.com/office/drawing/2014/main" val="2152802280"/>
                  </a:ext>
                </a:extLst>
              </a:tr>
              <a:tr h="345927">
                <a:tc>
                  <a:txBody>
                    <a:bodyPr/>
                    <a:lstStyle/>
                    <a:p>
                      <a:r>
                        <a:rPr lang="en-GB" sz="1400" b="1" kern="1200" dirty="0">
                          <a:solidFill>
                            <a:schemeClr val="dk1"/>
                          </a:solidFill>
                          <a:latin typeface="Century Gothic" panose="020B0502020202020204" pitchFamily="34" charset="0"/>
                          <a:ea typeface="+mn-ea"/>
                          <a:cs typeface="+mn-cs"/>
                        </a:rPr>
                        <a:t>4</a:t>
                      </a:r>
                    </a:p>
                  </a:txBody>
                  <a:tcPr>
                    <a:solidFill>
                      <a:srgbClr val="F1E3B1"/>
                    </a:solidFill>
                  </a:tcPr>
                </a:tc>
                <a:tc>
                  <a:txBody>
                    <a:bodyPr/>
                    <a:lstStyle/>
                    <a:p>
                      <a:endParaRPr lang="en-GB" sz="1400" b="1" kern="1200" dirty="0">
                        <a:solidFill>
                          <a:schemeClr val="dk1"/>
                        </a:solidFill>
                        <a:latin typeface="Century Gothic" panose="020B0502020202020204" pitchFamily="34" charset="0"/>
                        <a:ea typeface="+mn-ea"/>
                        <a:cs typeface="+mn-cs"/>
                      </a:endParaRP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5</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Russia</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6</a:t>
                      </a:r>
                    </a:p>
                  </a:txBody>
                  <a:tcPr>
                    <a:solidFill>
                      <a:srgbClr val="F1E3B1"/>
                    </a:solidFill>
                  </a:tcPr>
                </a:tc>
                <a:tc>
                  <a:txBody>
                    <a:bodyPr/>
                    <a:lstStyle/>
                    <a:p>
                      <a:endParaRPr lang="en-GB" sz="1400" b="1" kern="1200" dirty="0">
                        <a:solidFill>
                          <a:schemeClr val="dk1"/>
                        </a:solidFill>
                        <a:latin typeface="Century Gothic" panose="020B0502020202020204" pitchFamily="34" charset="0"/>
                        <a:ea typeface="+mn-ea"/>
                        <a:cs typeface="+mn-cs"/>
                      </a:endParaRPr>
                    </a:p>
                  </a:txBody>
                  <a:tcPr>
                    <a:solidFill>
                      <a:srgbClr val="F1E3B1"/>
                    </a:solidFill>
                  </a:tcPr>
                </a:tc>
                <a:extLst>
                  <a:ext uri="{0D108BD9-81ED-4DB2-BD59-A6C34878D82A}">
                    <a16:rowId xmlns:a16="http://schemas.microsoft.com/office/drawing/2014/main" val="3863467973"/>
                  </a:ext>
                </a:extLst>
              </a:tr>
              <a:tr h="345927">
                <a:tc>
                  <a:txBody>
                    <a:bodyPr/>
                    <a:lstStyle/>
                    <a:p>
                      <a:r>
                        <a:rPr lang="en-GB" sz="1400" b="1" kern="1200" dirty="0">
                          <a:solidFill>
                            <a:schemeClr val="dk1"/>
                          </a:solidFill>
                          <a:latin typeface="Century Gothic" panose="020B0502020202020204" pitchFamily="34" charset="0"/>
                          <a:ea typeface="+mn-ea"/>
                          <a:cs typeface="+mn-cs"/>
                        </a:rPr>
                        <a:t>7</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Latvia</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8</a:t>
                      </a:r>
                    </a:p>
                  </a:txBody>
                  <a:tcPr>
                    <a:solidFill>
                      <a:srgbClr val="F1E3B1"/>
                    </a:solidFill>
                  </a:tcPr>
                </a:tc>
                <a:tc>
                  <a:txBody>
                    <a:bodyPr/>
                    <a:lstStyle/>
                    <a:p>
                      <a:endParaRPr lang="en-GB" sz="1400" b="1" kern="1200" dirty="0">
                        <a:solidFill>
                          <a:schemeClr val="dk1"/>
                        </a:solidFill>
                        <a:latin typeface="Century Gothic" panose="020B0502020202020204" pitchFamily="34" charset="0"/>
                        <a:ea typeface="+mn-ea"/>
                        <a:cs typeface="+mn-cs"/>
                      </a:endParaRP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9</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Belarus</a:t>
                      </a:r>
                    </a:p>
                  </a:txBody>
                  <a:tcPr>
                    <a:solidFill>
                      <a:srgbClr val="F1E3B1"/>
                    </a:solidFill>
                  </a:tcPr>
                </a:tc>
                <a:extLst>
                  <a:ext uri="{0D108BD9-81ED-4DB2-BD59-A6C34878D82A}">
                    <a16:rowId xmlns:a16="http://schemas.microsoft.com/office/drawing/2014/main" val="1330142358"/>
                  </a:ext>
                </a:extLst>
              </a:tr>
              <a:tr h="345927">
                <a:tc>
                  <a:txBody>
                    <a:bodyPr/>
                    <a:lstStyle/>
                    <a:p>
                      <a:r>
                        <a:rPr lang="en-GB" sz="1400" b="1" kern="1200" dirty="0">
                          <a:solidFill>
                            <a:schemeClr val="dk1"/>
                          </a:solidFill>
                          <a:latin typeface="Century Gothic" panose="020B0502020202020204" pitchFamily="34" charset="0"/>
                          <a:ea typeface="+mn-ea"/>
                          <a:cs typeface="+mn-cs"/>
                        </a:rPr>
                        <a:t>10</a:t>
                      </a:r>
                    </a:p>
                  </a:txBody>
                  <a:tcPr>
                    <a:solidFill>
                      <a:srgbClr val="F1E3B1"/>
                    </a:solidFill>
                  </a:tcPr>
                </a:tc>
                <a:tc>
                  <a:txBody>
                    <a:bodyPr/>
                    <a:lstStyle/>
                    <a:p>
                      <a:endParaRPr lang="en-GB" sz="1400" b="1" kern="1200">
                        <a:solidFill>
                          <a:schemeClr val="dk1"/>
                        </a:solidFill>
                        <a:latin typeface="Century Gothic" panose="020B0502020202020204" pitchFamily="34" charset="0"/>
                        <a:ea typeface="+mn-ea"/>
                        <a:cs typeface="+mn-cs"/>
                      </a:endParaRP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11</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Poland</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12</a:t>
                      </a:r>
                    </a:p>
                  </a:txBody>
                  <a:tcPr>
                    <a:solidFill>
                      <a:srgbClr val="F1E3B1"/>
                    </a:solidFill>
                  </a:tcPr>
                </a:tc>
                <a:tc>
                  <a:txBody>
                    <a:bodyPr/>
                    <a:lstStyle/>
                    <a:p>
                      <a:endParaRPr lang="en-GB" sz="1400" b="1" kern="1200" dirty="0">
                        <a:solidFill>
                          <a:schemeClr val="dk1"/>
                        </a:solidFill>
                        <a:latin typeface="Century Gothic" panose="020B0502020202020204" pitchFamily="34" charset="0"/>
                        <a:ea typeface="+mn-ea"/>
                        <a:cs typeface="+mn-cs"/>
                      </a:endParaRPr>
                    </a:p>
                  </a:txBody>
                  <a:tcPr>
                    <a:solidFill>
                      <a:srgbClr val="F1E3B1"/>
                    </a:solidFill>
                  </a:tcPr>
                </a:tc>
                <a:extLst>
                  <a:ext uri="{0D108BD9-81ED-4DB2-BD59-A6C34878D82A}">
                    <a16:rowId xmlns:a16="http://schemas.microsoft.com/office/drawing/2014/main" val="4110368895"/>
                  </a:ext>
                </a:extLst>
              </a:tr>
              <a:tr h="345927">
                <a:tc>
                  <a:txBody>
                    <a:bodyPr/>
                    <a:lstStyle/>
                    <a:p>
                      <a:r>
                        <a:rPr lang="en-GB" sz="1400" b="1" kern="1200" dirty="0">
                          <a:solidFill>
                            <a:schemeClr val="dk1"/>
                          </a:solidFill>
                          <a:latin typeface="Century Gothic" panose="020B0502020202020204" pitchFamily="34" charset="0"/>
                          <a:ea typeface="+mn-ea"/>
                          <a:cs typeface="+mn-cs"/>
                        </a:rPr>
                        <a:t>13</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Netherlands</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14</a:t>
                      </a:r>
                    </a:p>
                  </a:txBody>
                  <a:tcPr>
                    <a:solidFill>
                      <a:srgbClr val="F1E3B1"/>
                    </a:solidFill>
                  </a:tcPr>
                </a:tc>
                <a:tc>
                  <a:txBody>
                    <a:bodyPr/>
                    <a:lstStyle/>
                    <a:p>
                      <a:endParaRPr lang="en-GB" sz="1400" b="1" kern="1200">
                        <a:solidFill>
                          <a:schemeClr val="dk1"/>
                        </a:solidFill>
                        <a:latin typeface="Century Gothic" panose="020B0502020202020204" pitchFamily="34" charset="0"/>
                        <a:ea typeface="+mn-ea"/>
                        <a:cs typeface="+mn-cs"/>
                      </a:endParaRP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15</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France</a:t>
                      </a:r>
                    </a:p>
                  </a:txBody>
                  <a:tcPr>
                    <a:solidFill>
                      <a:srgbClr val="F1E3B1"/>
                    </a:solidFill>
                  </a:tcPr>
                </a:tc>
                <a:extLst>
                  <a:ext uri="{0D108BD9-81ED-4DB2-BD59-A6C34878D82A}">
                    <a16:rowId xmlns:a16="http://schemas.microsoft.com/office/drawing/2014/main" val="3638229821"/>
                  </a:ext>
                </a:extLst>
              </a:tr>
              <a:tr h="345927">
                <a:tc>
                  <a:txBody>
                    <a:bodyPr/>
                    <a:lstStyle/>
                    <a:p>
                      <a:r>
                        <a:rPr lang="en-GB" sz="1400" b="1" kern="1200" dirty="0">
                          <a:solidFill>
                            <a:schemeClr val="dk1"/>
                          </a:solidFill>
                          <a:latin typeface="Century Gothic" panose="020B0502020202020204" pitchFamily="34" charset="0"/>
                          <a:ea typeface="+mn-ea"/>
                          <a:cs typeface="+mn-cs"/>
                        </a:rPr>
                        <a:t>16</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Luxembourg</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17</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Denmark</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18</a:t>
                      </a:r>
                    </a:p>
                  </a:txBody>
                  <a:tcPr>
                    <a:solidFill>
                      <a:srgbClr val="F1E3B1"/>
                    </a:solidFill>
                  </a:tcPr>
                </a:tc>
                <a:tc>
                  <a:txBody>
                    <a:bodyPr/>
                    <a:lstStyle/>
                    <a:p>
                      <a:endParaRPr lang="en-GB" sz="1400" b="1" kern="1200">
                        <a:solidFill>
                          <a:schemeClr val="dk1"/>
                        </a:solidFill>
                        <a:latin typeface="Century Gothic" panose="020B0502020202020204" pitchFamily="34" charset="0"/>
                        <a:ea typeface="+mn-ea"/>
                        <a:cs typeface="+mn-cs"/>
                      </a:endParaRPr>
                    </a:p>
                  </a:txBody>
                  <a:tcPr>
                    <a:solidFill>
                      <a:srgbClr val="F1E3B1"/>
                    </a:solidFill>
                  </a:tcPr>
                </a:tc>
                <a:extLst>
                  <a:ext uri="{0D108BD9-81ED-4DB2-BD59-A6C34878D82A}">
                    <a16:rowId xmlns:a16="http://schemas.microsoft.com/office/drawing/2014/main" val="49841945"/>
                  </a:ext>
                </a:extLst>
              </a:tr>
              <a:tr h="345927">
                <a:tc>
                  <a:txBody>
                    <a:bodyPr/>
                    <a:lstStyle/>
                    <a:p>
                      <a:r>
                        <a:rPr lang="en-GB" sz="1400" b="1" kern="1200" dirty="0">
                          <a:solidFill>
                            <a:schemeClr val="dk1"/>
                          </a:solidFill>
                          <a:latin typeface="Century Gothic" panose="020B0502020202020204" pitchFamily="34" charset="0"/>
                          <a:ea typeface="+mn-ea"/>
                          <a:cs typeface="+mn-cs"/>
                        </a:rPr>
                        <a:t>19</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Portugal</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20</a:t>
                      </a:r>
                    </a:p>
                  </a:txBody>
                  <a:tcPr>
                    <a:solidFill>
                      <a:srgbClr val="F1E3B1"/>
                    </a:solidFill>
                  </a:tcPr>
                </a:tc>
                <a:tc>
                  <a:txBody>
                    <a:bodyPr/>
                    <a:lstStyle/>
                    <a:p>
                      <a:endParaRPr lang="en-GB" sz="1400" b="1" kern="1200">
                        <a:solidFill>
                          <a:schemeClr val="dk1"/>
                        </a:solidFill>
                        <a:latin typeface="Century Gothic" panose="020B0502020202020204" pitchFamily="34" charset="0"/>
                        <a:ea typeface="+mn-ea"/>
                        <a:cs typeface="+mn-cs"/>
                      </a:endParaRP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21</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Italy</a:t>
                      </a:r>
                    </a:p>
                  </a:txBody>
                  <a:tcPr>
                    <a:solidFill>
                      <a:srgbClr val="F1E3B1"/>
                    </a:solidFill>
                  </a:tcPr>
                </a:tc>
                <a:extLst>
                  <a:ext uri="{0D108BD9-81ED-4DB2-BD59-A6C34878D82A}">
                    <a16:rowId xmlns:a16="http://schemas.microsoft.com/office/drawing/2014/main" val="2031709603"/>
                  </a:ext>
                </a:extLst>
              </a:tr>
              <a:tr h="345927">
                <a:tc>
                  <a:txBody>
                    <a:bodyPr/>
                    <a:lstStyle/>
                    <a:p>
                      <a:r>
                        <a:rPr lang="en-GB" sz="1400" b="1" kern="1200" dirty="0">
                          <a:solidFill>
                            <a:schemeClr val="dk1"/>
                          </a:solidFill>
                          <a:latin typeface="Century Gothic" panose="020B0502020202020204" pitchFamily="34" charset="0"/>
                          <a:ea typeface="+mn-ea"/>
                          <a:cs typeface="+mn-cs"/>
                        </a:rPr>
                        <a:t>22</a:t>
                      </a:r>
                    </a:p>
                  </a:txBody>
                  <a:tcPr>
                    <a:solidFill>
                      <a:srgbClr val="F1E3B1"/>
                    </a:solidFill>
                  </a:tcPr>
                </a:tc>
                <a:tc>
                  <a:txBody>
                    <a:bodyPr/>
                    <a:lstStyle/>
                    <a:p>
                      <a:endParaRPr lang="en-GB" sz="1400" b="1" kern="1200">
                        <a:solidFill>
                          <a:schemeClr val="dk1"/>
                        </a:solidFill>
                        <a:latin typeface="Century Gothic" panose="020B0502020202020204" pitchFamily="34" charset="0"/>
                        <a:ea typeface="+mn-ea"/>
                        <a:cs typeface="+mn-cs"/>
                      </a:endParaRP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23</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Slovenia</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24</a:t>
                      </a:r>
                    </a:p>
                  </a:txBody>
                  <a:tcPr>
                    <a:solidFill>
                      <a:srgbClr val="F1E3B1"/>
                    </a:solidFill>
                  </a:tcPr>
                </a:tc>
                <a:tc>
                  <a:txBody>
                    <a:bodyPr/>
                    <a:lstStyle/>
                    <a:p>
                      <a:endParaRPr lang="en-GB" sz="1400" b="1" kern="1200" dirty="0">
                        <a:solidFill>
                          <a:schemeClr val="dk1"/>
                        </a:solidFill>
                        <a:latin typeface="Century Gothic" panose="020B0502020202020204" pitchFamily="34" charset="0"/>
                        <a:ea typeface="+mn-ea"/>
                        <a:cs typeface="+mn-cs"/>
                      </a:endParaRPr>
                    </a:p>
                  </a:txBody>
                  <a:tcPr>
                    <a:solidFill>
                      <a:srgbClr val="F1E3B1"/>
                    </a:solidFill>
                  </a:tcPr>
                </a:tc>
                <a:extLst>
                  <a:ext uri="{0D108BD9-81ED-4DB2-BD59-A6C34878D82A}">
                    <a16:rowId xmlns:a16="http://schemas.microsoft.com/office/drawing/2014/main" val="1624525427"/>
                  </a:ext>
                </a:extLst>
              </a:tr>
              <a:tr h="572513">
                <a:tc>
                  <a:txBody>
                    <a:bodyPr/>
                    <a:lstStyle/>
                    <a:p>
                      <a:r>
                        <a:rPr lang="en-GB" sz="1400" b="1" kern="1200" dirty="0">
                          <a:solidFill>
                            <a:schemeClr val="dk1"/>
                          </a:solidFill>
                          <a:latin typeface="Century Gothic" panose="020B0502020202020204" pitchFamily="34" charset="0"/>
                          <a:ea typeface="+mn-ea"/>
                          <a:cs typeface="+mn-cs"/>
                        </a:rPr>
                        <a:t>25</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Bosnia and  Herzegovina</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26</a:t>
                      </a:r>
                    </a:p>
                  </a:txBody>
                  <a:tcPr>
                    <a:solidFill>
                      <a:srgbClr val="F1E3B1"/>
                    </a:solidFill>
                  </a:tcPr>
                </a:tc>
                <a:tc>
                  <a:txBody>
                    <a:bodyPr/>
                    <a:lstStyle/>
                    <a:p>
                      <a:endParaRPr lang="en-GB" dirty="0"/>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27</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Albania</a:t>
                      </a:r>
                    </a:p>
                  </a:txBody>
                  <a:tcPr>
                    <a:solidFill>
                      <a:srgbClr val="F1E3B1"/>
                    </a:solidFill>
                  </a:tcPr>
                </a:tc>
                <a:extLst>
                  <a:ext uri="{0D108BD9-81ED-4DB2-BD59-A6C34878D82A}">
                    <a16:rowId xmlns:a16="http://schemas.microsoft.com/office/drawing/2014/main" val="2424730032"/>
                  </a:ext>
                </a:extLst>
              </a:tr>
              <a:tr h="345927">
                <a:tc>
                  <a:txBody>
                    <a:bodyPr/>
                    <a:lstStyle/>
                    <a:p>
                      <a:r>
                        <a:rPr lang="en-GB" sz="1400" b="1" kern="1200" dirty="0">
                          <a:solidFill>
                            <a:schemeClr val="dk1"/>
                          </a:solidFill>
                          <a:latin typeface="Century Gothic" panose="020B0502020202020204" pitchFamily="34" charset="0"/>
                          <a:ea typeface="+mn-ea"/>
                          <a:cs typeface="+mn-cs"/>
                        </a:rPr>
                        <a:t>28</a:t>
                      </a:r>
                    </a:p>
                  </a:txBody>
                  <a:tcPr>
                    <a:solidFill>
                      <a:srgbClr val="F1E3B1"/>
                    </a:solidFill>
                  </a:tcPr>
                </a:tc>
                <a:tc>
                  <a:txBody>
                    <a:bodyPr/>
                    <a:lstStyle/>
                    <a:p>
                      <a:endParaRPr lang="en-GB" sz="1400" b="1" kern="1200">
                        <a:solidFill>
                          <a:schemeClr val="dk1"/>
                        </a:solidFill>
                        <a:latin typeface="Century Gothic" panose="020B0502020202020204" pitchFamily="34" charset="0"/>
                        <a:ea typeface="+mn-ea"/>
                        <a:cs typeface="+mn-cs"/>
                      </a:endParaRP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29</a:t>
                      </a:r>
                    </a:p>
                  </a:txBody>
                  <a:tcPr>
                    <a:solidFill>
                      <a:srgbClr val="F1E3B1"/>
                    </a:solidFill>
                  </a:tcPr>
                </a:tc>
                <a:tc>
                  <a:txBody>
                    <a:bodyPr/>
                    <a:lstStyle/>
                    <a:p>
                      <a:r>
                        <a:rPr lang="en-GB" sz="1400" b="1" kern="1200" dirty="0" err="1">
                          <a:solidFill>
                            <a:schemeClr val="dk1"/>
                          </a:solidFill>
                          <a:latin typeface="Century Gothic" panose="020B0502020202020204" pitchFamily="34" charset="0"/>
                          <a:ea typeface="+mn-ea"/>
                          <a:cs typeface="+mn-cs"/>
                        </a:rPr>
                        <a:t>Türkiye</a:t>
                      </a:r>
                      <a:r>
                        <a:rPr lang="en-GB" sz="1400" dirty="0">
                          <a:effectLst/>
                        </a:rPr>
                        <a:t> </a:t>
                      </a:r>
                      <a:endParaRPr lang="en-GB" sz="1400" b="1" kern="1200" dirty="0">
                        <a:solidFill>
                          <a:schemeClr val="dk1"/>
                        </a:solidFill>
                        <a:latin typeface="Century Gothic" panose="020B0502020202020204" pitchFamily="34" charset="0"/>
                        <a:ea typeface="+mn-ea"/>
                        <a:cs typeface="+mn-cs"/>
                      </a:endParaRP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30</a:t>
                      </a:r>
                    </a:p>
                  </a:txBody>
                  <a:tcPr>
                    <a:solidFill>
                      <a:srgbClr val="F1E3B1"/>
                    </a:solidFill>
                  </a:tcPr>
                </a:tc>
                <a:tc>
                  <a:txBody>
                    <a:bodyPr/>
                    <a:lstStyle/>
                    <a:p>
                      <a:endParaRPr lang="en-GB" sz="1400" b="1" kern="1200" dirty="0">
                        <a:solidFill>
                          <a:schemeClr val="dk1"/>
                        </a:solidFill>
                        <a:latin typeface="Century Gothic" panose="020B0502020202020204" pitchFamily="34" charset="0"/>
                        <a:ea typeface="+mn-ea"/>
                        <a:cs typeface="+mn-cs"/>
                      </a:endParaRPr>
                    </a:p>
                  </a:txBody>
                  <a:tcPr>
                    <a:solidFill>
                      <a:srgbClr val="F1E3B1"/>
                    </a:solidFill>
                  </a:tcPr>
                </a:tc>
                <a:extLst>
                  <a:ext uri="{0D108BD9-81ED-4DB2-BD59-A6C34878D82A}">
                    <a16:rowId xmlns:a16="http://schemas.microsoft.com/office/drawing/2014/main" val="883683199"/>
                  </a:ext>
                </a:extLst>
              </a:tr>
              <a:tr h="345927">
                <a:tc>
                  <a:txBody>
                    <a:bodyPr/>
                    <a:lstStyle/>
                    <a:p>
                      <a:r>
                        <a:rPr lang="en-GB" sz="1400" b="1" kern="1200" dirty="0">
                          <a:solidFill>
                            <a:schemeClr val="dk1"/>
                          </a:solidFill>
                          <a:latin typeface="Century Gothic" panose="020B0502020202020204" pitchFamily="34" charset="0"/>
                          <a:ea typeface="+mn-ea"/>
                          <a:cs typeface="+mn-cs"/>
                        </a:rPr>
                        <a:t>31</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Kosovo</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32</a:t>
                      </a:r>
                    </a:p>
                  </a:txBody>
                  <a:tcPr>
                    <a:solidFill>
                      <a:srgbClr val="F1E3B1"/>
                    </a:solidFill>
                  </a:tcPr>
                </a:tc>
                <a:tc>
                  <a:txBody>
                    <a:bodyPr/>
                    <a:lstStyle/>
                    <a:p>
                      <a:endParaRPr lang="en-GB" sz="1400" b="1" kern="1200">
                        <a:solidFill>
                          <a:schemeClr val="dk1"/>
                        </a:solidFill>
                        <a:latin typeface="Century Gothic" panose="020B0502020202020204" pitchFamily="34" charset="0"/>
                        <a:ea typeface="+mn-ea"/>
                        <a:cs typeface="+mn-cs"/>
                      </a:endParaRP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33</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Serbia</a:t>
                      </a:r>
                    </a:p>
                  </a:txBody>
                  <a:tcPr>
                    <a:solidFill>
                      <a:srgbClr val="F1E3B1"/>
                    </a:solidFill>
                  </a:tcPr>
                </a:tc>
                <a:extLst>
                  <a:ext uri="{0D108BD9-81ED-4DB2-BD59-A6C34878D82A}">
                    <a16:rowId xmlns:a16="http://schemas.microsoft.com/office/drawing/2014/main" val="2267187186"/>
                  </a:ext>
                </a:extLst>
              </a:tr>
              <a:tr h="345927">
                <a:tc>
                  <a:txBody>
                    <a:bodyPr/>
                    <a:lstStyle/>
                    <a:p>
                      <a:r>
                        <a:rPr lang="en-GB" sz="1400" b="1" kern="1200" dirty="0">
                          <a:solidFill>
                            <a:schemeClr val="dk1"/>
                          </a:solidFill>
                          <a:latin typeface="Century Gothic" panose="020B0502020202020204" pitchFamily="34" charset="0"/>
                          <a:ea typeface="+mn-ea"/>
                          <a:cs typeface="+mn-cs"/>
                        </a:rPr>
                        <a:t>34</a:t>
                      </a:r>
                    </a:p>
                  </a:txBody>
                  <a:tcPr>
                    <a:solidFill>
                      <a:srgbClr val="F1E3B1"/>
                    </a:solidFill>
                  </a:tcPr>
                </a:tc>
                <a:tc>
                  <a:txBody>
                    <a:bodyPr/>
                    <a:lstStyle/>
                    <a:p>
                      <a:endParaRPr lang="en-GB" sz="1400" b="1" kern="1200">
                        <a:solidFill>
                          <a:schemeClr val="dk1"/>
                        </a:solidFill>
                        <a:latin typeface="Century Gothic" panose="020B0502020202020204" pitchFamily="34" charset="0"/>
                        <a:ea typeface="+mn-ea"/>
                        <a:cs typeface="+mn-cs"/>
                      </a:endParaRP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35</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Hungary</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36</a:t>
                      </a:r>
                    </a:p>
                  </a:txBody>
                  <a:tcPr>
                    <a:solidFill>
                      <a:srgbClr val="F1E3B1"/>
                    </a:solidFill>
                  </a:tcPr>
                </a:tc>
                <a:tc>
                  <a:txBody>
                    <a:bodyPr/>
                    <a:lstStyle/>
                    <a:p>
                      <a:endParaRPr lang="en-GB" sz="1400" b="1" kern="1200">
                        <a:solidFill>
                          <a:schemeClr val="dk1"/>
                        </a:solidFill>
                        <a:latin typeface="Century Gothic" panose="020B0502020202020204" pitchFamily="34" charset="0"/>
                        <a:ea typeface="+mn-ea"/>
                        <a:cs typeface="+mn-cs"/>
                      </a:endParaRPr>
                    </a:p>
                  </a:txBody>
                  <a:tcPr>
                    <a:solidFill>
                      <a:srgbClr val="F1E3B1"/>
                    </a:solidFill>
                  </a:tcPr>
                </a:tc>
                <a:extLst>
                  <a:ext uri="{0D108BD9-81ED-4DB2-BD59-A6C34878D82A}">
                    <a16:rowId xmlns:a16="http://schemas.microsoft.com/office/drawing/2014/main" val="289574662"/>
                  </a:ext>
                </a:extLst>
              </a:tr>
              <a:tr h="507652">
                <a:tc>
                  <a:txBody>
                    <a:bodyPr/>
                    <a:lstStyle/>
                    <a:p>
                      <a:r>
                        <a:rPr lang="en-GB" sz="1400" b="1" kern="1200" dirty="0">
                          <a:solidFill>
                            <a:schemeClr val="dk1"/>
                          </a:solidFill>
                          <a:latin typeface="Century Gothic" panose="020B0502020202020204" pitchFamily="34" charset="0"/>
                          <a:ea typeface="+mn-ea"/>
                          <a:cs typeface="+mn-cs"/>
                        </a:rPr>
                        <a:t>37</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Czech Republic</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38</a:t>
                      </a:r>
                    </a:p>
                  </a:txBody>
                  <a:tcPr>
                    <a:solidFill>
                      <a:srgbClr val="F1E3B1"/>
                    </a:solidFill>
                  </a:tcPr>
                </a:tc>
                <a:tc>
                  <a:txBody>
                    <a:bodyPr/>
                    <a:lstStyle/>
                    <a:p>
                      <a:endParaRPr lang="en-GB" sz="1400" b="1" kern="1200" dirty="0">
                        <a:solidFill>
                          <a:schemeClr val="dk1"/>
                        </a:solidFill>
                        <a:latin typeface="Century Gothic" panose="020B0502020202020204" pitchFamily="34" charset="0"/>
                        <a:ea typeface="+mn-ea"/>
                        <a:cs typeface="+mn-cs"/>
                      </a:endParaRP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39</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UK</a:t>
                      </a:r>
                    </a:p>
                  </a:txBody>
                  <a:tcPr>
                    <a:solidFill>
                      <a:srgbClr val="F1E3B1"/>
                    </a:solidFill>
                  </a:tcPr>
                </a:tc>
                <a:extLst>
                  <a:ext uri="{0D108BD9-81ED-4DB2-BD59-A6C34878D82A}">
                    <a16:rowId xmlns:a16="http://schemas.microsoft.com/office/drawing/2014/main" val="4267041896"/>
                  </a:ext>
                </a:extLst>
              </a:tr>
              <a:tr h="298619">
                <a:tc>
                  <a:txBody>
                    <a:bodyPr/>
                    <a:lstStyle/>
                    <a:p>
                      <a:r>
                        <a:rPr lang="en-GB" sz="1400" b="1" kern="1200" dirty="0">
                          <a:solidFill>
                            <a:schemeClr val="dk1"/>
                          </a:solidFill>
                          <a:latin typeface="Century Gothic" panose="020B0502020202020204" pitchFamily="34" charset="0"/>
                          <a:ea typeface="+mn-ea"/>
                          <a:cs typeface="+mn-cs"/>
                        </a:rPr>
                        <a:t>40</a:t>
                      </a:r>
                    </a:p>
                  </a:txBody>
                  <a:tcPr>
                    <a:solidFill>
                      <a:srgbClr val="F1E3B1"/>
                    </a:solidFill>
                  </a:tcPr>
                </a:tc>
                <a:tc>
                  <a:txBody>
                    <a:bodyPr/>
                    <a:lstStyle/>
                    <a:p>
                      <a:endParaRPr lang="en-GB" sz="1400" b="1" kern="1200">
                        <a:solidFill>
                          <a:schemeClr val="dk1"/>
                        </a:solidFill>
                        <a:latin typeface="Century Gothic" panose="020B0502020202020204" pitchFamily="34" charset="0"/>
                        <a:ea typeface="+mn-ea"/>
                        <a:cs typeface="+mn-cs"/>
                      </a:endParaRP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41</a:t>
                      </a:r>
                    </a:p>
                  </a:txBody>
                  <a:tcPr>
                    <a:solidFill>
                      <a:srgbClr val="F1E3B1"/>
                    </a:solidFill>
                  </a:tcPr>
                </a:tc>
                <a:tc>
                  <a:txBody>
                    <a:bodyPr/>
                    <a:lstStyle/>
                    <a:p>
                      <a:endParaRPr lang="en-GB" sz="1400" b="1" kern="1200" dirty="0">
                        <a:solidFill>
                          <a:schemeClr val="dk1"/>
                        </a:solidFill>
                        <a:latin typeface="Century Gothic" panose="020B0502020202020204" pitchFamily="34" charset="0"/>
                        <a:ea typeface="+mn-ea"/>
                        <a:cs typeface="+mn-cs"/>
                      </a:endParaRP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42</a:t>
                      </a:r>
                    </a:p>
                  </a:txBody>
                  <a:tcPr>
                    <a:solidFill>
                      <a:srgbClr val="F1E3B1"/>
                    </a:solidFill>
                  </a:tcPr>
                </a:tc>
                <a:tc>
                  <a:txBody>
                    <a:bodyPr/>
                    <a:lstStyle/>
                    <a:p>
                      <a:endParaRPr lang="en-GB" sz="1400" b="1" kern="1200">
                        <a:solidFill>
                          <a:schemeClr val="dk1"/>
                        </a:solidFill>
                        <a:latin typeface="Century Gothic" panose="020B0502020202020204" pitchFamily="34" charset="0"/>
                        <a:ea typeface="+mn-ea"/>
                        <a:cs typeface="+mn-cs"/>
                      </a:endParaRPr>
                    </a:p>
                  </a:txBody>
                  <a:tcPr>
                    <a:solidFill>
                      <a:srgbClr val="F1E3B1"/>
                    </a:solidFill>
                  </a:tcPr>
                </a:tc>
                <a:extLst>
                  <a:ext uri="{0D108BD9-81ED-4DB2-BD59-A6C34878D82A}">
                    <a16:rowId xmlns:a16="http://schemas.microsoft.com/office/drawing/2014/main" val="3135389997"/>
                  </a:ext>
                </a:extLst>
              </a:tr>
              <a:tr h="345927">
                <a:tc>
                  <a:txBody>
                    <a:bodyPr/>
                    <a:lstStyle/>
                    <a:p>
                      <a:r>
                        <a:rPr lang="en-GB" sz="1400" b="1" kern="1200" dirty="0">
                          <a:solidFill>
                            <a:schemeClr val="dk1"/>
                          </a:solidFill>
                          <a:latin typeface="Century Gothic" panose="020B0502020202020204" pitchFamily="34" charset="0"/>
                          <a:ea typeface="+mn-ea"/>
                          <a:cs typeface="+mn-cs"/>
                        </a:rPr>
                        <a:t>43</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San Marino</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44</a:t>
                      </a:r>
                    </a:p>
                  </a:txBody>
                  <a:tcPr>
                    <a:solidFill>
                      <a:srgbClr val="F1E3B1"/>
                    </a:solidFill>
                  </a:tcPr>
                </a:tc>
                <a:tc>
                  <a:txBody>
                    <a:bodyPr/>
                    <a:lstStyle/>
                    <a:p>
                      <a:endParaRPr lang="en-GB" sz="1400" b="1" kern="1200" dirty="0">
                        <a:solidFill>
                          <a:schemeClr val="dk1"/>
                        </a:solidFill>
                        <a:latin typeface="Century Gothic" panose="020B0502020202020204" pitchFamily="34" charset="0"/>
                        <a:ea typeface="+mn-ea"/>
                        <a:cs typeface="+mn-cs"/>
                      </a:endParaRP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45</a:t>
                      </a:r>
                    </a:p>
                  </a:txBody>
                  <a:tcPr>
                    <a:solidFill>
                      <a:srgbClr val="F1E3B1"/>
                    </a:solidFill>
                  </a:tcPr>
                </a:tc>
                <a:tc>
                  <a:txBody>
                    <a:bodyPr/>
                    <a:lstStyle/>
                    <a:p>
                      <a:r>
                        <a:rPr lang="en-GB" sz="1400" b="1" kern="1200" dirty="0">
                          <a:solidFill>
                            <a:schemeClr val="dk1"/>
                          </a:solidFill>
                          <a:latin typeface="Century Gothic" panose="020B0502020202020204" pitchFamily="34" charset="0"/>
                          <a:ea typeface="+mn-ea"/>
                          <a:cs typeface="+mn-cs"/>
                        </a:rPr>
                        <a:t>Andorra</a:t>
                      </a:r>
                    </a:p>
                  </a:txBody>
                  <a:tcPr>
                    <a:solidFill>
                      <a:srgbClr val="F1E3B1"/>
                    </a:solidFill>
                  </a:tcPr>
                </a:tc>
                <a:extLst>
                  <a:ext uri="{0D108BD9-81ED-4DB2-BD59-A6C34878D82A}">
                    <a16:rowId xmlns:a16="http://schemas.microsoft.com/office/drawing/2014/main" val="2566773251"/>
                  </a:ext>
                </a:extLst>
              </a:tr>
            </a:tbl>
          </a:graphicData>
        </a:graphic>
      </p:graphicFrame>
      <p:pic>
        <p:nvPicPr>
          <p:cNvPr id="11" name="Picture 10" descr="Map&#10;&#10;Description automatically generated">
            <a:extLst>
              <a:ext uri="{FF2B5EF4-FFF2-40B4-BE49-F238E27FC236}">
                <a16:creationId xmlns:a16="http://schemas.microsoft.com/office/drawing/2014/main" id="{103D1FB8-5BDD-4837-F3B3-504F456B40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9407" y="927821"/>
            <a:ext cx="5116928" cy="4012515"/>
          </a:xfrm>
          <a:prstGeom prst="rect">
            <a:avLst/>
          </a:prstGeom>
        </p:spPr>
      </p:pic>
      <p:pic>
        <p:nvPicPr>
          <p:cNvPr id="12" name="Picture 11">
            <a:extLst>
              <a:ext uri="{FF2B5EF4-FFF2-40B4-BE49-F238E27FC236}">
                <a16:creationId xmlns:a16="http://schemas.microsoft.com/office/drawing/2014/main" id="{6E167ED8-1F63-1541-5C7B-B89F79BE1D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3517" y="4733276"/>
            <a:ext cx="1604845" cy="2124724"/>
          </a:xfrm>
          <a:prstGeom prst="rect">
            <a:avLst/>
          </a:prstGeom>
        </p:spPr>
      </p:pic>
      <p:sp>
        <p:nvSpPr>
          <p:cNvPr id="2" name="TextBox 1">
            <a:extLst>
              <a:ext uri="{FF2B5EF4-FFF2-40B4-BE49-F238E27FC236}">
                <a16:creationId xmlns:a16="http://schemas.microsoft.com/office/drawing/2014/main" id="{AE59779C-9105-1FB9-4F65-6FDD17CB5D5A}"/>
              </a:ext>
            </a:extLst>
          </p:cNvPr>
          <p:cNvSpPr txBox="1"/>
          <p:nvPr/>
        </p:nvSpPr>
        <p:spPr>
          <a:xfrm>
            <a:off x="165460" y="6569751"/>
            <a:ext cx="3658394" cy="230832"/>
          </a:xfrm>
          <a:prstGeom prst="rect">
            <a:avLst/>
          </a:prstGeom>
          <a:noFill/>
        </p:spPr>
        <p:txBody>
          <a:bodyPr wrap="square" rtlCol="0">
            <a:spAutoFit/>
          </a:bodyPr>
          <a:lstStyle/>
          <a:p>
            <a:r>
              <a:rPr lang="en-GB" sz="900" dirty="0">
                <a:effectLst/>
                <a:latin typeface="Arial" panose="020B0604020202020204" pitchFamily="34" charset="0"/>
                <a:ea typeface="Calibri" panose="020F0502020204030204" pitchFamily="34" charset="0"/>
              </a:rPr>
              <a:t>Copyright © </a:t>
            </a:r>
            <a:r>
              <a:rPr lang="en-GB" sz="900" dirty="0" err="1">
                <a:effectLst/>
                <a:latin typeface="Arial" panose="020B0604020202020204" pitchFamily="34" charset="0"/>
                <a:ea typeface="Calibri" panose="020F0502020204030204" pitchFamily="34" charset="0"/>
              </a:rPr>
              <a:t>ArkCurriculum</a:t>
            </a:r>
            <a:r>
              <a:rPr lang="en-GB" sz="900" dirty="0">
                <a:effectLst/>
                <a:latin typeface="Arial" panose="020B0604020202020204" pitchFamily="34" charset="0"/>
                <a:ea typeface="Calibri" panose="020F0502020204030204" pitchFamily="34" charset="0"/>
              </a:rPr>
              <a:t>+ 2022</a:t>
            </a:r>
            <a:r>
              <a:rPr lang="en-GB" sz="900" dirty="0">
                <a:effectLst/>
              </a:rPr>
              <a:t> </a:t>
            </a:r>
            <a:endParaRPr lang="en-US" sz="900" dirty="0"/>
          </a:p>
        </p:txBody>
      </p:sp>
      <p:sp>
        <p:nvSpPr>
          <p:cNvPr id="3" name="Rectangle 2">
            <a:extLst>
              <a:ext uri="{FF2B5EF4-FFF2-40B4-BE49-F238E27FC236}">
                <a16:creationId xmlns:a16="http://schemas.microsoft.com/office/drawing/2014/main" id="{AB148523-7401-4582-025D-07957EC8A21B}"/>
              </a:ext>
            </a:extLst>
          </p:cNvPr>
          <p:cNvSpPr/>
          <p:nvPr/>
        </p:nvSpPr>
        <p:spPr>
          <a:xfrm>
            <a:off x="11040533"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C8DDD3FE-F341-289E-9CDE-22F22F5573C5}"/>
              </a:ext>
            </a:extLst>
          </p:cNvPr>
          <p:cNvSpPr txBox="1">
            <a:spLocks/>
          </p:cNvSpPr>
          <p:nvPr/>
        </p:nvSpPr>
        <p:spPr>
          <a:xfrm rot="5400000">
            <a:off x="9341397" y="2213740"/>
            <a:ext cx="4348222" cy="743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Lesson 1: Investigate</a:t>
            </a:r>
          </a:p>
          <a:p>
            <a:pPr marL="0" indent="0">
              <a:buFont typeface="Arial" panose="020B0604020202020204" pitchFamily="34" charset="0"/>
              <a:buNone/>
            </a:pPr>
            <a:endParaRPr lang="en-GB" dirty="0"/>
          </a:p>
        </p:txBody>
      </p:sp>
      <p:pic>
        <p:nvPicPr>
          <p:cNvPr id="1026" name="Picture 2">
            <a:extLst>
              <a:ext uri="{FF2B5EF4-FFF2-40B4-BE49-F238E27FC236}">
                <a16:creationId xmlns:a16="http://schemas.microsoft.com/office/drawing/2014/main" id="{B2A30933-8D80-09C6-F1DA-6408F97BA7C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175228" y="5803092"/>
            <a:ext cx="882075" cy="88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1748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7816BC-B5DD-E941-A971-79035DF7E2C2}"/>
              </a:ext>
            </a:extLst>
          </p:cNvPr>
          <p:cNvSpPr/>
          <p:nvPr/>
        </p:nvSpPr>
        <p:spPr>
          <a:xfrm>
            <a:off x="11040533"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508E1F8A-1452-1D41-BA7C-8DD1CABCE0AF}"/>
              </a:ext>
            </a:extLst>
          </p:cNvPr>
          <p:cNvSpPr txBox="1">
            <a:spLocks/>
          </p:cNvSpPr>
          <p:nvPr/>
        </p:nvSpPr>
        <p:spPr>
          <a:xfrm rot="5400000">
            <a:off x="9341397" y="2213740"/>
            <a:ext cx="4348222" cy="743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Lesson 1: Investigate</a:t>
            </a:r>
          </a:p>
          <a:p>
            <a:pPr marL="0" indent="0">
              <a:buFont typeface="Arial" panose="020B0604020202020204" pitchFamily="34" charset="0"/>
              <a:buNone/>
            </a:pPr>
            <a:endParaRPr lang="en-GB" dirty="0"/>
          </a:p>
        </p:txBody>
      </p:sp>
      <p:graphicFrame>
        <p:nvGraphicFramePr>
          <p:cNvPr id="5" name="Table 6">
            <a:extLst>
              <a:ext uri="{FF2B5EF4-FFF2-40B4-BE49-F238E27FC236}">
                <a16:creationId xmlns:a16="http://schemas.microsoft.com/office/drawing/2014/main" id="{7ABAA6F9-8C3C-4DB4-9998-4E4485D22432}"/>
              </a:ext>
            </a:extLst>
          </p:cNvPr>
          <p:cNvGraphicFramePr>
            <a:graphicFrameLocks noGrp="1"/>
          </p:cNvGraphicFramePr>
          <p:nvPr/>
        </p:nvGraphicFramePr>
        <p:xfrm>
          <a:off x="609527" y="1102240"/>
          <a:ext cx="9220068" cy="5478614"/>
        </p:xfrm>
        <a:graphic>
          <a:graphicData uri="http://schemas.openxmlformats.org/drawingml/2006/table">
            <a:tbl>
              <a:tblPr firstRow="1" bandRow="1">
                <a:tableStyleId>{5C22544A-7EE6-4342-B048-85BDC9FD1C3A}</a:tableStyleId>
              </a:tblPr>
              <a:tblGrid>
                <a:gridCol w="694138">
                  <a:extLst>
                    <a:ext uri="{9D8B030D-6E8A-4147-A177-3AD203B41FA5}">
                      <a16:colId xmlns:a16="http://schemas.microsoft.com/office/drawing/2014/main" val="3425621520"/>
                    </a:ext>
                  </a:extLst>
                </a:gridCol>
                <a:gridCol w="2420943">
                  <a:extLst>
                    <a:ext uri="{9D8B030D-6E8A-4147-A177-3AD203B41FA5}">
                      <a16:colId xmlns:a16="http://schemas.microsoft.com/office/drawing/2014/main" val="1259813240"/>
                    </a:ext>
                  </a:extLst>
                </a:gridCol>
                <a:gridCol w="859610">
                  <a:extLst>
                    <a:ext uri="{9D8B030D-6E8A-4147-A177-3AD203B41FA5}">
                      <a16:colId xmlns:a16="http://schemas.microsoft.com/office/drawing/2014/main" val="2832218346"/>
                    </a:ext>
                  </a:extLst>
                </a:gridCol>
                <a:gridCol w="2438487">
                  <a:extLst>
                    <a:ext uri="{9D8B030D-6E8A-4147-A177-3AD203B41FA5}">
                      <a16:colId xmlns:a16="http://schemas.microsoft.com/office/drawing/2014/main" val="79770672"/>
                    </a:ext>
                  </a:extLst>
                </a:gridCol>
                <a:gridCol w="771895">
                  <a:extLst>
                    <a:ext uri="{9D8B030D-6E8A-4147-A177-3AD203B41FA5}">
                      <a16:colId xmlns:a16="http://schemas.microsoft.com/office/drawing/2014/main" val="2624065168"/>
                    </a:ext>
                  </a:extLst>
                </a:gridCol>
                <a:gridCol w="2034995">
                  <a:extLst>
                    <a:ext uri="{9D8B030D-6E8A-4147-A177-3AD203B41FA5}">
                      <a16:colId xmlns:a16="http://schemas.microsoft.com/office/drawing/2014/main" val="4122975393"/>
                    </a:ext>
                  </a:extLst>
                </a:gridCol>
              </a:tblGrid>
              <a:tr h="758600">
                <a:tc>
                  <a:txBody>
                    <a:bodyPr/>
                    <a:lstStyle/>
                    <a:p>
                      <a:r>
                        <a:rPr lang="en-GB" sz="2400" kern="1200" dirty="0">
                          <a:solidFill>
                            <a:schemeClr val="dk1"/>
                          </a:solidFill>
                          <a:latin typeface="Century Gothic" panose="020B0502020202020204" pitchFamily="34" charset="0"/>
                          <a:ea typeface="+mn-ea"/>
                          <a:cs typeface="+mn-cs"/>
                        </a:rPr>
                        <a:t>1</a:t>
                      </a:r>
                    </a:p>
                  </a:txBody>
                  <a:tcPr>
                    <a:solidFill>
                      <a:srgbClr val="F1E3B1"/>
                    </a:solidFill>
                  </a:tcPr>
                </a:tc>
                <a:tc>
                  <a:txBody>
                    <a:bodyPr/>
                    <a:lstStyle/>
                    <a:p>
                      <a:r>
                        <a:rPr lang="en-GB" sz="2400" kern="1200" dirty="0">
                          <a:solidFill>
                            <a:schemeClr val="dk1"/>
                          </a:solidFill>
                          <a:latin typeface="Century Gothic" panose="020B0502020202020204" pitchFamily="34" charset="0"/>
                          <a:ea typeface="+mn-ea"/>
                          <a:cs typeface="+mn-cs"/>
                        </a:rPr>
                        <a:t>Iceland</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2</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Norway</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3</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Sweden</a:t>
                      </a:r>
                    </a:p>
                  </a:txBody>
                  <a:tcPr>
                    <a:solidFill>
                      <a:srgbClr val="F1E3B1"/>
                    </a:solidFill>
                  </a:tcPr>
                </a:tc>
                <a:extLst>
                  <a:ext uri="{0D108BD9-81ED-4DB2-BD59-A6C34878D82A}">
                    <a16:rowId xmlns:a16="http://schemas.microsoft.com/office/drawing/2014/main" val="2152802280"/>
                  </a:ext>
                </a:extLst>
              </a:tr>
              <a:tr h="556722">
                <a:tc>
                  <a:txBody>
                    <a:bodyPr/>
                    <a:lstStyle/>
                    <a:p>
                      <a:r>
                        <a:rPr lang="en-GB" sz="2400" b="1" kern="1200" dirty="0">
                          <a:solidFill>
                            <a:schemeClr val="dk1"/>
                          </a:solidFill>
                          <a:latin typeface="Century Gothic" panose="020B0502020202020204" pitchFamily="34" charset="0"/>
                          <a:ea typeface="+mn-ea"/>
                          <a:cs typeface="+mn-cs"/>
                        </a:rPr>
                        <a:t>4</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Finland</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5</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Russia</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6</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Estonia</a:t>
                      </a:r>
                    </a:p>
                  </a:txBody>
                  <a:tcPr>
                    <a:solidFill>
                      <a:srgbClr val="F1E3B1"/>
                    </a:solidFill>
                  </a:tcPr>
                </a:tc>
                <a:extLst>
                  <a:ext uri="{0D108BD9-81ED-4DB2-BD59-A6C34878D82A}">
                    <a16:rowId xmlns:a16="http://schemas.microsoft.com/office/drawing/2014/main" val="3863467973"/>
                  </a:ext>
                </a:extLst>
              </a:tr>
              <a:tr h="556722">
                <a:tc>
                  <a:txBody>
                    <a:bodyPr/>
                    <a:lstStyle/>
                    <a:p>
                      <a:r>
                        <a:rPr lang="en-GB" sz="2400" b="1" kern="1200" dirty="0">
                          <a:solidFill>
                            <a:schemeClr val="dk1"/>
                          </a:solidFill>
                          <a:latin typeface="Century Gothic" panose="020B0502020202020204" pitchFamily="34" charset="0"/>
                          <a:ea typeface="+mn-ea"/>
                          <a:cs typeface="+mn-cs"/>
                        </a:rPr>
                        <a:t>7</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Latvia</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8</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Lithuania</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9</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Belarus</a:t>
                      </a:r>
                    </a:p>
                  </a:txBody>
                  <a:tcPr>
                    <a:solidFill>
                      <a:srgbClr val="F1E3B1"/>
                    </a:solidFill>
                  </a:tcPr>
                </a:tc>
                <a:extLst>
                  <a:ext uri="{0D108BD9-81ED-4DB2-BD59-A6C34878D82A}">
                    <a16:rowId xmlns:a16="http://schemas.microsoft.com/office/drawing/2014/main" val="1330142358"/>
                  </a:ext>
                </a:extLst>
              </a:tr>
              <a:tr h="556722">
                <a:tc>
                  <a:txBody>
                    <a:bodyPr/>
                    <a:lstStyle/>
                    <a:p>
                      <a:r>
                        <a:rPr lang="en-GB" sz="2400" b="1" kern="1200" dirty="0">
                          <a:solidFill>
                            <a:schemeClr val="dk1"/>
                          </a:solidFill>
                          <a:latin typeface="Century Gothic" panose="020B0502020202020204" pitchFamily="34" charset="0"/>
                          <a:ea typeface="+mn-ea"/>
                          <a:cs typeface="+mn-cs"/>
                        </a:rPr>
                        <a:t>10</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Ukraine</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11</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Poland</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12</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Germany</a:t>
                      </a:r>
                    </a:p>
                  </a:txBody>
                  <a:tcPr>
                    <a:solidFill>
                      <a:srgbClr val="F1E3B1"/>
                    </a:solidFill>
                  </a:tcPr>
                </a:tc>
                <a:extLst>
                  <a:ext uri="{0D108BD9-81ED-4DB2-BD59-A6C34878D82A}">
                    <a16:rowId xmlns:a16="http://schemas.microsoft.com/office/drawing/2014/main" val="4110368895"/>
                  </a:ext>
                </a:extLst>
              </a:tr>
              <a:tr h="556722">
                <a:tc>
                  <a:txBody>
                    <a:bodyPr/>
                    <a:lstStyle/>
                    <a:p>
                      <a:r>
                        <a:rPr lang="en-GB" sz="2400" b="1" kern="1200" dirty="0">
                          <a:solidFill>
                            <a:schemeClr val="dk1"/>
                          </a:solidFill>
                          <a:latin typeface="Century Gothic" panose="020B0502020202020204" pitchFamily="34" charset="0"/>
                          <a:ea typeface="+mn-ea"/>
                          <a:cs typeface="+mn-cs"/>
                        </a:rPr>
                        <a:t>13</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Netherlands</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14</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Belgium</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15</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France</a:t>
                      </a:r>
                    </a:p>
                  </a:txBody>
                  <a:tcPr>
                    <a:solidFill>
                      <a:srgbClr val="F1E3B1"/>
                    </a:solidFill>
                  </a:tcPr>
                </a:tc>
                <a:extLst>
                  <a:ext uri="{0D108BD9-81ED-4DB2-BD59-A6C34878D82A}">
                    <a16:rowId xmlns:a16="http://schemas.microsoft.com/office/drawing/2014/main" val="3638229821"/>
                  </a:ext>
                </a:extLst>
              </a:tr>
              <a:tr h="556722">
                <a:tc>
                  <a:txBody>
                    <a:bodyPr/>
                    <a:lstStyle/>
                    <a:p>
                      <a:r>
                        <a:rPr lang="en-GB" sz="2400" b="1" kern="1200" dirty="0">
                          <a:solidFill>
                            <a:schemeClr val="dk1"/>
                          </a:solidFill>
                          <a:latin typeface="Century Gothic" panose="020B0502020202020204" pitchFamily="34" charset="0"/>
                          <a:ea typeface="+mn-ea"/>
                          <a:cs typeface="+mn-cs"/>
                        </a:rPr>
                        <a:t>16</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Luxembourg</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17</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Denmark</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18</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Spain</a:t>
                      </a:r>
                    </a:p>
                  </a:txBody>
                  <a:tcPr>
                    <a:solidFill>
                      <a:srgbClr val="F1E3B1"/>
                    </a:solidFill>
                  </a:tcPr>
                </a:tc>
                <a:extLst>
                  <a:ext uri="{0D108BD9-81ED-4DB2-BD59-A6C34878D82A}">
                    <a16:rowId xmlns:a16="http://schemas.microsoft.com/office/drawing/2014/main" val="49841945"/>
                  </a:ext>
                </a:extLst>
              </a:tr>
              <a:tr h="556722">
                <a:tc>
                  <a:txBody>
                    <a:bodyPr/>
                    <a:lstStyle/>
                    <a:p>
                      <a:r>
                        <a:rPr lang="en-GB" sz="2400" b="1" kern="1200" dirty="0">
                          <a:solidFill>
                            <a:schemeClr val="dk1"/>
                          </a:solidFill>
                          <a:latin typeface="Century Gothic" panose="020B0502020202020204" pitchFamily="34" charset="0"/>
                          <a:ea typeface="+mn-ea"/>
                          <a:cs typeface="+mn-cs"/>
                        </a:rPr>
                        <a:t>19</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Portugal</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20</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Switzerland</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21</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Italy</a:t>
                      </a:r>
                    </a:p>
                  </a:txBody>
                  <a:tcPr>
                    <a:solidFill>
                      <a:srgbClr val="F1E3B1"/>
                    </a:solidFill>
                  </a:tcPr>
                </a:tc>
                <a:extLst>
                  <a:ext uri="{0D108BD9-81ED-4DB2-BD59-A6C34878D82A}">
                    <a16:rowId xmlns:a16="http://schemas.microsoft.com/office/drawing/2014/main" val="2031709603"/>
                  </a:ext>
                </a:extLst>
              </a:tr>
              <a:tr h="556722">
                <a:tc>
                  <a:txBody>
                    <a:bodyPr/>
                    <a:lstStyle/>
                    <a:p>
                      <a:r>
                        <a:rPr lang="en-GB" sz="2400" b="1" kern="1200" dirty="0">
                          <a:solidFill>
                            <a:schemeClr val="dk1"/>
                          </a:solidFill>
                          <a:latin typeface="Century Gothic" panose="020B0502020202020204" pitchFamily="34" charset="0"/>
                          <a:ea typeface="+mn-ea"/>
                          <a:cs typeface="+mn-cs"/>
                        </a:rPr>
                        <a:t>22</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Austria</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23</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Slovenia</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24</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Croatia</a:t>
                      </a:r>
                    </a:p>
                  </a:txBody>
                  <a:tcPr>
                    <a:solidFill>
                      <a:srgbClr val="F1E3B1"/>
                    </a:solidFill>
                  </a:tcPr>
                </a:tc>
                <a:extLst>
                  <a:ext uri="{0D108BD9-81ED-4DB2-BD59-A6C34878D82A}">
                    <a16:rowId xmlns:a16="http://schemas.microsoft.com/office/drawing/2014/main" val="1624525427"/>
                  </a:ext>
                </a:extLst>
              </a:tr>
              <a:tr h="811856">
                <a:tc>
                  <a:txBody>
                    <a:bodyPr/>
                    <a:lstStyle/>
                    <a:p>
                      <a:r>
                        <a:rPr lang="en-GB" sz="2400" b="1" kern="1200" dirty="0">
                          <a:solidFill>
                            <a:schemeClr val="dk1"/>
                          </a:solidFill>
                          <a:latin typeface="Century Gothic" panose="020B0502020202020204" pitchFamily="34" charset="0"/>
                          <a:ea typeface="+mn-ea"/>
                          <a:cs typeface="+mn-cs"/>
                        </a:rPr>
                        <a:t>25</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Bosnia and  Herzegovina</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26</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Montenegro</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27</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Albania</a:t>
                      </a:r>
                    </a:p>
                  </a:txBody>
                  <a:tcPr>
                    <a:solidFill>
                      <a:srgbClr val="F1E3B1"/>
                    </a:solidFill>
                  </a:tcPr>
                </a:tc>
                <a:extLst>
                  <a:ext uri="{0D108BD9-81ED-4DB2-BD59-A6C34878D82A}">
                    <a16:rowId xmlns:a16="http://schemas.microsoft.com/office/drawing/2014/main" val="2424730032"/>
                  </a:ext>
                </a:extLst>
              </a:tr>
            </a:tbl>
          </a:graphicData>
        </a:graphic>
      </p:graphicFrame>
      <p:pic>
        <p:nvPicPr>
          <p:cNvPr id="7" name="Picture 6">
            <a:extLst>
              <a:ext uri="{FF2B5EF4-FFF2-40B4-BE49-F238E27FC236}">
                <a16:creationId xmlns:a16="http://schemas.microsoft.com/office/drawing/2014/main" id="{48966545-0485-9860-18EE-3CBEB9C37D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77628" y="4519810"/>
            <a:ext cx="1604845" cy="2124724"/>
          </a:xfrm>
          <a:prstGeom prst="rect">
            <a:avLst/>
          </a:prstGeom>
        </p:spPr>
      </p:pic>
      <p:pic>
        <p:nvPicPr>
          <p:cNvPr id="2" name="Picture 2">
            <a:extLst>
              <a:ext uri="{FF2B5EF4-FFF2-40B4-BE49-F238E27FC236}">
                <a16:creationId xmlns:a16="http://schemas.microsoft.com/office/drawing/2014/main" id="{B392ABCD-5375-FDCF-8FA5-0420989CB28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14139" y="5882562"/>
            <a:ext cx="804254" cy="804254"/>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8">
            <a:extLst>
              <a:ext uri="{FF2B5EF4-FFF2-40B4-BE49-F238E27FC236}">
                <a16:creationId xmlns:a16="http://schemas.microsoft.com/office/drawing/2014/main" id="{7E6A752B-FEF2-6AE7-3F6B-F7FECDA399DD}"/>
              </a:ext>
            </a:extLst>
          </p:cNvPr>
          <p:cNvSpPr/>
          <p:nvPr/>
        </p:nvSpPr>
        <p:spPr>
          <a:xfrm>
            <a:off x="609527" y="252709"/>
            <a:ext cx="8206871" cy="466917"/>
          </a:xfrm>
          <a:prstGeom prst="round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14DCF20-1CB4-02C8-9FD2-CB1E11D5369A}"/>
              </a:ext>
            </a:extLst>
          </p:cNvPr>
          <p:cNvSpPr txBox="1"/>
          <p:nvPr/>
        </p:nvSpPr>
        <p:spPr>
          <a:xfrm>
            <a:off x="596662" y="196406"/>
            <a:ext cx="8206870" cy="523220"/>
          </a:xfrm>
          <a:prstGeom prst="rect">
            <a:avLst/>
          </a:prstGeom>
          <a:noFill/>
        </p:spPr>
        <p:txBody>
          <a:bodyPr wrap="square" rtlCol="0">
            <a:spAutoFit/>
          </a:bodyPr>
          <a:lstStyle/>
          <a:p>
            <a:r>
              <a:rPr lang="en-US" sz="2800" b="1" dirty="0">
                <a:solidFill>
                  <a:schemeClr val="bg1"/>
                </a:solidFill>
                <a:latin typeface="Century Gothic" panose="020B0502020202020204" pitchFamily="34" charset="0"/>
              </a:rPr>
              <a:t>Use an atlas to c</a:t>
            </a:r>
            <a:r>
              <a:rPr lang="en-US" sz="2800" b="1" i="0" dirty="0">
                <a:solidFill>
                  <a:schemeClr val="bg1"/>
                </a:solidFill>
                <a:latin typeface="Century Gothic" panose="020B0502020202020204" pitchFamily="34" charset="0"/>
              </a:rPr>
              <a:t>omplete the table of countries</a:t>
            </a:r>
          </a:p>
        </p:txBody>
      </p:sp>
      <p:sp>
        <p:nvSpPr>
          <p:cNvPr id="9" name="TextBox 8">
            <a:extLst>
              <a:ext uri="{FF2B5EF4-FFF2-40B4-BE49-F238E27FC236}">
                <a16:creationId xmlns:a16="http://schemas.microsoft.com/office/drawing/2014/main" id="{BA765208-021D-4310-96BF-810905839EFC}"/>
              </a:ext>
            </a:extLst>
          </p:cNvPr>
          <p:cNvSpPr txBox="1"/>
          <p:nvPr/>
        </p:nvSpPr>
        <p:spPr>
          <a:xfrm>
            <a:off x="165460" y="6569751"/>
            <a:ext cx="3658394" cy="230832"/>
          </a:xfrm>
          <a:prstGeom prst="rect">
            <a:avLst/>
          </a:prstGeom>
          <a:noFill/>
        </p:spPr>
        <p:txBody>
          <a:bodyPr wrap="square" rtlCol="0">
            <a:spAutoFit/>
          </a:bodyPr>
          <a:lstStyle/>
          <a:p>
            <a:r>
              <a:rPr lang="en-GB" sz="900" dirty="0">
                <a:effectLst/>
                <a:latin typeface="Arial" panose="020B0604020202020204" pitchFamily="34" charset="0"/>
                <a:ea typeface="Calibri" panose="020F0502020204030204" pitchFamily="34" charset="0"/>
              </a:rPr>
              <a:t>Copyright © </a:t>
            </a:r>
            <a:r>
              <a:rPr lang="en-GB" sz="900" dirty="0" err="1">
                <a:effectLst/>
                <a:latin typeface="Arial" panose="020B0604020202020204" pitchFamily="34" charset="0"/>
                <a:ea typeface="Calibri" panose="020F0502020204030204" pitchFamily="34" charset="0"/>
              </a:rPr>
              <a:t>ArkCurriculum</a:t>
            </a:r>
            <a:r>
              <a:rPr lang="en-GB" sz="900" dirty="0">
                <a:effectLst/>
                <a:latin typeface="Arial" panose="020B0604020202020204" pitchFamily="34" charset="0"/>
                <a:ea typeface="Calibri" panose="020F0502020204030204" pitchFamily="34" charset="0"/>
              </a:rPr>
              <a:t>+ 2022</a:t>
            </a:r>
            <a:r>
              <a:rPr lang="en-GB" sz="900" dirty="0">
                <a:effectLst/>
              </a:rPr>
              <a:t> </a:t>
            </a:r>
            <a:endParaRPr lang="en-US" sz="900" dirty="0"/>
          </a:p>
        </p:txBody>
      </p:sp>
    </p:spTree>
    <p:extLst>
      <p:ext uri="{BB962C8B-B14F-4D97-AF65-F5344CB8AC3E}">
        <p14:creationId xmlns:p14="http://schemas.microsoft.com/office/powerpoint/2010/main" val="2848653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FB834-FFCA-4D74-BC33-559E75C5C156}"/>
              </a:ext>
            </a:extLst>
          </p:cNvPr>
          <p:cNvSpPr>
            <a:spLocks noGrp="1"/>
          </p:cNvSpPr>
          <p:nvPr>
            <p:ph type="title"/>
          </p:nvPr>
        </p:nvSpPr>
        <p:spPr>
          <a:xfrm>
            <a:off x="1753384" y="347702"/>
            <a:ext cx="8619970" cy="1116565"/>
          </a:xfrm>
          <a:solidFill>
            <a:srgbClr val="FDFEDA"/>
          </a:solidFill>
          <a:ln>
            <a:solidFill>
              <a:schemeClr val="accent1"/>
            </a:solidFill>
          </a:ln>
        </p:spPr>
        <p:txBody>
          <a:bodyPr>
            <a:normAutofit/>
          </a:bodyPr>
          <a:lstStyle/>
          <a:p>
            <a:pPr algn="ctr"/>
            <a:r>
              <a:rPr lang="en-GB" altLang="en-US" sz="4000" b="1" dirty="0">
                <a:latin typeface="Calibri" panose="020F0502020204030204" pitchFamily="34" charset="0"/>
              </a:rPr>
              <a:t>End punctuation</a:t>
            </a:r>
            <a:endParaRPr lang="en-US" altLang="en-US" sz="4000" b="1" dirty="0"/>
          </a:p>
        </p:txBody>
      </p:sp>
      <p:pic>
        <p:nvPicPr>
          <p:cNvPr id="9" name="Picture 8">
            <a:extLst>
              <a:ext uri="{FF2B5EF4-FFF2-40B4-BE49-F238E27FC236}">
                <a16:creationId xmlns:a16="http://schemas.microsoft.com/office/drawing/2014/main" id="{F4FF22BC-2E32-324C-9E60-D686B9033752}"/>
              </a:ext>
            </a:extLst>
          </p:cNvPr>
          <p:cNvPicPr>
            <a:picLocks noChangeAspect="1"/>
          </p:cNvPicPr>
          <p:nvPr/>
        </p:nvPicPr>
        <p:blipFill>
          <a:blip r:embed="rId3"/>
          <a:stretch>
            <a:fillRect/>
          </a:stretch>
        </p:blipFill>
        <p:spPr>
          <a:xfrm>
            <a:off x="10577662" y="420961"/>
            <a:ext cx="1468702" cy="970048"/>
          </a:xfrm>
          <a:prstGeom prst="rect">
            <a:avLst/>
          </a:prstGeom>
        </p:spPr>
      </p:pic>
      <p:pic>
        <p:nvPicPr>
          <p:cNvPr id="7" name="Picture 6">
            <a:extLst>
              <a:ext uri="{FF2B5EF4-FFF2-40B4-BE49-F238E27FC236}">
                <a16:creationId xmlns:a16="http://schemas.microsoft.com/office/drawing/2014/main" id="{1C232D43-3351-455F-BAD1-093349C6D7EA}"/>
              </a:ext>
            </a:extLst>
          </p:cNvPr>
          <p:cNvPicPr/>
          <p:nvPr/>
        </p:nvPicPr>
        <p:blipFill>
          <a:blip r:embed="rId4">
            <a:extLst>
              <a:ext uri="{28A0092B-C50C-407E-A947-70E740481C1C}">
                <a14:useLocalDpi xmlns:a14="http://schemas.microsoft.com/office/drawing/2010/main" val="0"/>
              </a:ext>
            </a:extLst>
          </a:blip>
          <a:stretch>
            <a:fillRect/>
          </a:stretch>
        </p:blipFill>
        <p:spPr>
          <a:xfrm>
            <a:off x="231810" y="244896"/>
            <a:ext cx="1003935" cy="1442720"/>
          </a:xfrm>
          <a:prstGeom prst="rect">
            <a:avLst/>
          </a:prstGeom>
        </p:spPr>
      </p:pic>
      <p:sp>
        <p:nvSpPr>
          <p:cNvPr id="10" name="AutoShape 8">
            <a:extLst>
              <a:ext uri="{FF2B5EF4-FFF2-40B4-BE49-F238E27FC236}">
                <a16:creationId xmlns:a16="http://schemas.microsoft.com/office/drawing/2014/main" id="{430619D9-4AD0-4E93-9AAD-232631BDECC1}"/>
              </a:ext>
            </a:extLst>
          </p:cNvPr>
          <p:cNvSpPr>
            <a:spLocks noChangeArrowheads="1"/>
          </p:cNvSpPr>
          <p:nvPr/>
        </p:nvSpPr>
        <p:spPr bwMode="auto">
          <a:xfrm>
            <a:off x="768398" y="1793238"/>
            <a:ext cx="10589941" cy="1770698"/>
          </a:xfrm>
          <a:prstGeom prst="roundRect">
            <a:avLst>
              <a:gd name="adj" fmla="val 16667"/>
            </a:avLst>
          </a:prstGeom>
          <a:solidFill>
            <a:schemeClr val="accent5">
              <a:lumMod val="40000"/>
              <a:lumOff val="60000"/>
            </a:schemeClr>
          </a:solidFill>
          <a:ln w="9525">
            <a:solidFill>
              <a:schemeClr val="accent1"/>
            </a:solidFill>
            <a:round/>
            <a:headEnd/>
            <a:tailEnd/>
          </a:ln>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defRPr/>
            </a:pPr>
            <a:r>
              <a:rPr lang="en-GB" altLang="en-US" sz="2800" dirty="0">
                <a:latin typeface="Calibri" panose="020F0502020204030204" pitchFamily="34" charset="0"/>
                <a:cs typeface="Calibri" panose="020F0502020204030204" pitchFamily="34" charset="0"/>
              </a:rPr>
              <a:t>An</a:t>
            </a:r>
            <a:r>
              <a:rPr lang="en-GB" altLang="en-US" sz="2800" b="1" dirty="0">
                <a:latin typeface="Calibri" panose="020F0502020204030204" pitchFamily="34" charset="0"/>
                <a:cs typeface="Calibri" panose="020F0502020204030204" pitchFamily="34" charset="0"/>
              </a:rPr>
              <a:t> exclamation mark </a:t>
            </a:r>
            <a:r>
              <a:rPr lang="en-GB" altLang="en-US" sz="2800" dirty="0">
                <a:latin typeface="Calibri" panose="020F0502020204030204" pitchFamily="34" charset="0"/>
                <a:cs typeface="Calibri" panose="020F0502020204030204" pitchFamily="34" charset="0"/>
              </a:rPr>
              <a:t>is used at the end of an </a:t>
            </a:r>
            <a:r>
              <a:rPr lang="en-GB" altLang="en-US" sz="2800" u="sng" dirty="0">
                <a:latin typeface="Calibri" panose="020F0502020204030204" pitchFamily="34" charset="0"/>
                <a:cs typeface="Calibri" panose="020F0502020204030204" pitchFamily="34" charset="0"/>
              </a:rPr>
              <a:t>exclamation</a:t>
            </a:r>
            <a:r>
              <a:rPr lang="en-GB" altLang="en-US" sz="2800" dirty="0">
                <a:latin typeface="Calibri" panose="020F0502020204030204" pitchFamily="34" charset="0"/>
                <a:cs typeface="Calibri" panose="020F0502020204030204" pitchFamily="34" charset="0"/>
              </a:rPr>
              <a:t> sentence. </a:t>
            </a:r>
          </a:p>
          <a:p>
            <a:pPr algn="ctr">
              <a:spcBef>
                <a:spcPct val="50000"/>
              </a:spcBef>
              <a:buFontTx/>
              <a:buNone/>
              <a:defRPr/>
            </a:pPr>
            <a:r>
              <a:rPr lang="en-GB" altLang="en-US" sz="2800" dirty="0">
                <a:latin typeface="Calibri" panose="020F0502020204030204" pitchFamily="34" charset="0"/>
                <a:cs typeface="Calibri" panose="020F0502020204030204" pitchFamily="34" charset="0"/>
              </a:rPr>
              <a:t>It can also be used at the end of a </a:t>
            </a:r>
            <a:r>
              <a:rPr lang="en-GB" altLang="en-US" sz="2800" u="sng" dirty="0">
                <a:latin typeface="Calibri" panose="020F0502020204030204" pitchFamily="34" charset="0"/>
                <a:cs typeface="Calibri" panose="020F0502020204030204" pitchFamily="34" charset="0"/>
              </a:rPr>
              <a:t>statement</a:t>
            </a:r>
            <a:r>
              <a:rPr lang="en-GB" altLang="en-US" sz="2800" dirty="0">
                <a:latin typeface="Calibri" panose="020F0502020204030204" pitchFamily="34" charset="0"/>
                <a:cs typeface="Calibri" panose="020F0502020204030204" pitchFamily="34" charset="0"/>
              </a:rPr>
              <a:t> or </a:t>
            </a:r>
            <a:r>
              <a:rPr lang="en-GB" altLang="en-US" sz="2800" u="sng" dirty="0">
                <a:latin typeface="Calibri" panose="020F0502020204030204" pitchFamily="34" charset="0"/>
                <a:cs typeface="Calibri" panose="020F0502020204030204" pitchFamily="34" charset="0"/>
              </a:rPr>
              <a:t>command</a:t>
            </a:r>
            <a:r>
              <a:rPr lang="en-GB" altLang="en-US" sz="2800" dirty="0">
                <a:latin typeface="Calibri" panose="020F0502020204030204" pitchFamily="34" charset="0"/>
                <a:cs typeface="Calibri" panose="020F0502020204030204" pitchFamily="34" charset="0"/>
              </a:rPr>
              <a:t> sentence to show that something is </a:t>
            </a:r>
            <a:r>
              <a:rPr lang="en-GB" altLang="en-US" sz="2800" u="sng" dirty="0">
                <a:latin typeface="Calibri" panose="020F0502020204030204" pitchFamily="34" charset="0"/>
                <a:cs typeface="Calibri" panose="020F0502020204030204" pitchFamily="34" charset="0"/>
              </a:rPr>
              <a:t>shocking/surprising</a:t>
            </a:r>
            <a:r>
              <a:rPr lang="en-GB" altLang="en-US" sz="2800" dirty="0">
                <a:latin typeface="Calibri" panose="020F0502020204030204" pitchFamily="34" charset="0"/>
                <a:cs typeface="Calibri" panose="020F0502020204030204" pitchFamily="34" charset="0"/>
              </a:rPr>
              <a:t> or </a:t>
            </a:r>
            <a:r>
              <a:rPr lang="en-GB" altLang="en-US" sz="2800" u="sng" dirty="0">
                <a:latin typeface="Calibri" panose="020F0502020204030204" pitchFamily="34" charset="0"/>
                <a:cs typeface="Calibri" panose="020F0502020204030204" pitchFamily="34" charset="0"/>
              </a:rPr>
              <a:t>said with force</a:t>
            </a:r>
            <a:r>
              <a:rPr lang="en-GB" altLang="en-US" sz="2800" dirty="0">
                <a:latin typeface="Calibri" panose="020F0502020204030204" pitchFamily="34" charset="0"/>
                <a:cs typeface="Calibri" panose="020F0502020204030204" pitchFamily="34" charset="0"/>
              </a:rPr>
              <a:t>.</a:t>
            </a:r>
          </a:p>
        </p:txBody>
      </p:sp>
      <p:sp>
        <p:nvSpPr>
          <p:cNvPr id="16" name="AutoShape 8">
            <a:extLst>
              <a:ext uri="{FF2B5EF4-FFF2-40B4-BE49-F238E27FC236}">
                <a16:creationId xmlns:a16="http://schemas.microsoft.com/office/drawing/2014/main" id="{9EB6A2A7-D997-4D20-8AC6-D7CF72018109}"/>
              </a:ext>
            </a:extLst>
          </p:cNvPr>
          <p:cNvSpPr>
            <a:spLocks noChangeArrowheads="1"/>
          </p:cNvSpPr>
          <p:nvPr/>
        </p:nvSpPr>
        <p:spPr bwMode="auto">
          <a:xfrm>
            <a:off x="1267918" y="4190339"/>
            <a:ext cx="6380244" cy="2009061"/>
          </a:xfrm>
          <a:prstGeom prst="roundRect">
            <a:avLst>
              <a:gd name="adj" fmla="val 16667"/>
            </a:avLst>
          </a:prstGeom>
          <a:solidFill>
            <a:schemeClr val="accent2">
              <a:lumMod val="20000"/>
              <a:lumOff val="80000"/>
            </a:schemeClr>
          </a:solidFill>
          <a:ln w="9525">
            <a:solidFill>
              <a:schemeClr val="accent1"/>
            </a:solidFill>
            <a:round/>
            <a:headEnd/>
            <a:tailEnd/>
          </a:ln>
          <a:effec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GB" altLang="en-US" sz="2800" dirty="0">
                <a:latin typeface="Calibri" panose="020F0502020204030204" pitchFamily="34" charset="0"/>
                <a:cs typeface="Calibri" panose="020F0502020204030204" pitchFamily="34" charset="0"/>
              </a:rPr>
              <a:t>What a fantastic time we had</a:t>
            </a:r>
            <a:r>
              <a:rPr lang="en-GB" altLang="en-US" sz="2800" b="1" dirty="0">
                <a:solidFill>
                  <a:srgbClr val="FF0000"/>
                </a:solidFill>
                <a:latin typeface="Calibri" panose="020F0502020204030204" pitchFamily="34" charset="0"/>
                <a:cs typeface="Calibri" panose="020F0502020204030204" pitchFamily="34" charset="0"/>
              </a:rPr>
              <a:t>!</a:t>
            </a:r>
          </a:p>
          <a:p>
            <a:pPr>
              <a:spcBef>
                <a:spcPct val="50000"/>
              </a:spcBef>
              <a:buFontTx/>
              <a:buNone/>
            </a:pPr>
            <a:r>
              <a:rPr lang="en-GB" altLang="en-US" sz="2800" dirty="0">
                <a:latin typeface="Calibri" panose="020F0502020204030204" pitchFamily="34" charset="0"/>
                <a:cs typeface="Calibri" panose="020F0502020204030204" pitchFamily="34" charset="0"/>
              </a:rPr>
              <a:t>The floor is completely covered in slime</a:t>
            </a:r>
            <a:r>
              <a:rPr lang="en-GB" altLang="en-US" sz="2800" b="1" dirty="0">
                <a:solidFill>
                  <a:srgbClr val="FF0000"/>
                </a:solidFill>
                <a:latin typeface="Calibri" panose="020F0502020204030204" pitchFamily="34" charset="0"/>
                <a:cs typeface="Calibri" panose="020F0502020204030204" pitchFamily="34" charset="0"/>
              </a:rPr>
              <a:t>!</a:t>
            </a:r>
          </a:p>
          <a:p>
            <a:pPr>
              <a:spcBef>
                <a:spcPct val="50000"/>
              </a:spcBef>
              <a:buNone/>
            </a:pPr>
            <a:r>
              <a:rPr lang="en-GB" altLang="en-US" sz="2800" dirty="0">
                <a:latin typeface="Calibri" panose="020F0502020204030204" pitchFamily="34" charset="0"/>
                <a:cs typeface="Calibri" panose="020F0502020204030204" pitchFamily="34" charset="0"/>
              </a:rPr>
              <a:t>Put all of your toys away now</a:t>
            </a:r>
            <a:r>
              <a:rPr lang="en-GB" altLang="en-US" sz="2800" b="1" dirty="0">
                <a:solidFill>
                  <a:srgbClr val="FF0000"/>
                </a:solidFill>
                <a:latin typeface="Calibri" panose="020F0502020204030204" pitchFamily="34" charset="0"/>
                <a:cs typeface="Calibri" panose="020F0502020204030204" pitchFamily="34" charset="0"/>
              </a:rPr>
              <a:t>!</a:t>
            </a:r>
            <a:endParaRPr lang="en-GB" altLang="en-US" sz="2800" b="1" dirty="0">
              <a:latin typeface="Calibri" panose="020F0502020204030204" pitchFamily="34" charset="0"/>
              <a:cs typeface="Calibri" panose="020F0502020204030204" pitchFamily="34" charset="0"/>
            </a:endParaRPr>
          </a:p>
        </p:txBody>
      </p:sp>
      <p:grpSp>
        <p:nvGrpSpPr>
          <p:cNvPr id="11" name="Group 10"/>
          <p:cNvGrpSpPr/>
          <p:nvPr/>
        </p:nvGrpSpPr>
        <p:grpSpPr>
          <a:xfrm>
            <a:off x="8722495" y="3735292"/>
            <a:ext cx="2178116" cy="2947531"/>
            <a:chOff x="7811486" y="3412921"/>
            <a:chExt cx="2339788" cy="3170099"/>
          </a:xfrm>
        </p:grpSpPr>
        <p:sp>
          <p:nvSpPr>
            <p:cNvPr id="12" name="Rectangle 11"/>
            <p:cNvSpPr/>
            <p:nvPr/>
          </p:nvSpPr>
          <p:spPr>
            <a:xfrm>
              <a:off x="7811486" y="3486195"/>
              <a:ext cx="2339788" cy="2993032"/>
            </a:xfrm>
            <a:prstGeom prst="rect">
              <a:avLst/>
            </a:prstGeom>
            <a:ln>
              <a:solidFill>
                <a:srgbClr val="4472C4"/>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3" name="TextBox 12"/>
            <p:cNvSpPr txBox="1"/>
            <p:nvPr/>
          </p:nvSpPr>
          <p:spPr>
            <a:xfrm>
              <a:off x="8451991" y="3412921"/>
              <a:ext cx="1251284" cy="3170099"/>
            </a:xfrm>
            <a:prstGeom prst="rect">
              <a:avLst/>
            </a:prstGeom>
            <a:noFill/>
          </p:spPr>
          <p:txBody>
            <a:bodyPr wrap="square" rtlCol="0">
              <a:spAutoFit/>
            </a:bodyPr>
            <a:lstStyle/>
            <a:p>
              <a:r>
                <a:rPr lang="en-GB" sz="20000" b="1" dirty="0">
                  <a:solidFill>
                    <a:srgbClr val="FF0000"/>
                  </a:solidFill>
                </a:rPr>
                <a:t>!</a:t>
              </a:r>
            </a:p>
          </p:txBody>
        </p:sp>
      </p:grpSp>
    </p:spTree>
    <p:extLst>
      <p:ext uri="{BB962C8B-B14F-4D97-AF65-F5344CB8AC3E}">
        <p14:creationId xmlns:p14="http://schemas.microsoft.com/office/powerpoint/2010/main" val="6020244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61431CF-F57D-00CC-5CE5-05F1291A129B}"/>
              </a:ext>
            </a:extLst>
          </p:cNvPr>
          <p:cNvSpPr/>
          <p:nvPr/>
        </p:nvSpPr>
        <p:spPr>
          <a:xfrm>
            <a:off x="11040533"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13D2F30B-12D5-1119-76B4-D1201B5F12A3}"/>
              </a:ext>
            </a:extLst>
          </p:cNvPr>
          <p:cNvSpPr txBox="1">
            <a:spLocks/>
          </p:cNvSpPr>
          <p:nvPr/>
        </p:nvSpPr>
        <p:spPr>
          <a:xfrm rot="5400000">
            <a:off x="9341397" y="2213740"/>
            <a:ext cx="4348222" cy="7433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b="1" dirty="0">
                <a:solidFill>
                  <a:schemeClr val="bg1"/>
                </a:solidFill>
                <a:latin typeface="Century Gothic" panose="020B0502020202020204" pitchFamily="34" charset="0"/>
              </a:rPr>
              <a:t>Lesson 1: Investigate</a:t>
            </a:r>
          </a:p>
          <a:p>
            <a:pPr marL="0" indent="0">
              <a:buFont typeface="Arial" panose="020B0604020202020204" pitchFamily="34" charset="0"/>
              <a:buNone/>
            </a:pPr>
            <a:endParaRPr lang="en-GB" dirty="0"/>
          </a:p>
        </p:txBody>
      </p:sp>
      <p:pic>
        <p:nvPicPr>
          <p:cNvPr id="12" name="Picture 2">
            <a:extLst>
              <a:ext uri="{FF2B5EF4-FFF2-40B4-BE49-F238E27FC236}">
                <a16:creationId xmlns:a16="http://schemas.microsoft.com/office/drawing/2014/main" id="{1D18F1E4-982D-4BC2-8199-FABD5B6712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14139" y="5882562"/>
            <a:ext cx="804254" cy="80425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6">
            <a:extLst>
              <a:ext uri="{FF2B5EF4-FFF2-40B4-BE49-F238E27FC236}">
                <a16:creationId xmlns:a16="http://schemas.microsoft.com/office/drawing/2014/main" id="{7ABAA6F9-8C3C-4DB4-9998-4E4485D22432}"/>
              </a:ext>
            </a:extLst>
          </p:cNvPr>
          <p:cNvGraphicFramePr>
            <a:graphicFrameLocks noGrp="1"/>
          </p:cNvGraphicFramePr>
          <p:nvPr/>
        </p:nvGraphicFramePr>
        <p:xfrm>
          <a:off x="622392" y="1332689"/>
          <a:ext cx="8870434" cy="3840480"/>
        </p:xfrm>
        <a:graphic>
          <a:graphicData uri="http://schemas.openxmlformats.org/drawingml/2006/table">
            <a:tbl>
              <a:tblPr firstRow="1" bandRow="1">
                <a:tableStyleId>{5C22544A-7EE6-4342-B048-85BDC9FD1C3A}</a:tableStyleId>
              </a:tblPr>
              <a:tblGrid>
                <a:gridCol w="674844">
                  <a:extLst>
                    <a:ext uri="{9D8B030D-6E8A-4147-A177-3AD203B41FA5}">
                      <a16:colId xmlns:a16="http://schemas.microsoft.com/office/drawing/2014/main" val="3425621520"/>
                    </a:ext>
                  </a:extLst>
                </a:gridCol>
                <a:gridCol w="2327143">
                  <a:extLst>
                    <a:ext uri="{9D8B030D-6E8A-4147-A177-3AD203B41FA5}">
                      <a16:colId xmlns:a16="http://schemas.microsoft.com/office/drawing/2014/main" val="1259813240"/>
                    </a:ext>
                  </a:extLst>
                </a:gridCol>
                <a:gridCol w="826304">
                  <a:extLst>
                    <a:ext uri="{9D8B030D-6E8A-4147-A177-3AD203B41FA5}">
                      <a16:colId xmlns:a16="http://schemas.microsoft.com/office/drawing/2014/main" val="2832218346"/>
                    </a:ext>
                  </a:extLst>
                </a:gridCol>
                <a:gridCol w="2344007">
                  <a:extLst>
                    <a:ext uri="{9D8B030D-6E8A-4147-A177-3AD203B41FA5}">
                      <a16:colId xmlns:a16="http://schemas.microsoft.com/office/drawing/2014/main" val="79770672"/>
                    </a:ext>
                  </a:extLst>
                </a:gridCol>
                <a:gridCol w="741988">
                  <a:extLst>
                    <a:ext uri="{9D8B030D-6E8A-4147-A177-3AD203B41FA5}">
                      <a16:colId xmlns:a16="http://schemas.microsoft.com/office/drawing/2014/main" val="2624065168"/>
                    </a:ext>
                  </a:extLst>
                </a:gridCol>
                <a:gridCol w="1956148">
                  <a:extLst>
                    <a:ext uri="{9D8B030D-6E8A-4147-A177-3AD203B41FA5}">
                      <a16:colId xmlns:a16="http://schemas.microsoft.com/office/drawing/2014/main" val="4122975393"/>
                    </a:ext>
                  </a:extLst>
                </a:gridCol>
              </a:tblGrid>
              <a:tr h="353088">
                <a:tc>
                  <a:txBody>
                    <a:bodyPr/>
                    <a:lstStyle/>
                    <a:p>
                      <a:r>
                        <a:rPr lang="en-GB" sz="2400" b="1" kern="1200" dirty="0">
                          <a:solidFill>
                            <a:schemeClr val="dk1"/>
                          </a:solidFill>
                          <a:latin typeface="Century Gothic" panose="020B0502020202020204" pitchFamily="34" charset="0"/>
                          <a:ea typeface="+mn-ea"/>
                          <a:cs typeface="+mn-cs"/>
                        </a:rPr>
                        <a:t>28</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Greece</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29</a:t>
                      </a:r>
                    </a:p>
                  </a:txBody>
                  <a:tcPr>
                    <a:solidFill>
                      <a:srgbClr val="F1E3B1"/>
                    </a:solidFill>
                  </a:tcPr>
                </a:tc>
                <a:tc>
                  <a:txBody>
                    <a:bodyPr/>
                    <a:lstStyle/>
                    <a:p>
                      <a:r>
                        <a:rPr lang="en-GB" sz="2400" b="1" kern="1200" dirty="0" err="1">
                          <a:solidFill>
                            <a:schemeClr val="dk1"/>
                          </a:solidFill>
                          <a:latin typeface="Century Gothic" panose="020B0502020202020204" pitchFamily="34" charset="0"/>
                          <a:ea typeface="+mn-ea"/>
                          <a:cs typeface="+mn-cs"/>
                        </a:rPr>
                        <a:t>Türkiye</a:t>
                      </a:r>
                      <a:r>
                        <a:rPr lang="en-GB" sz="2400" dirty="0">
                          <a:effectLst/>
                        </a:rPr>
                        <a:t> </a:t>
                      </a:r>
                      <a:endParaRPr lang="en-GB" sz="2400" b="1" kern="1200" dirty="0">
                        <a:solidFill>
                          <a:schemeClr val="dk1"/>
                        </a:solidFill>
                        <a:latin typeface="Century Gothic" panose="020B0502020202020204" pitchFamily="34" charset="0"/>
                        <a:ea typeface="+mn-ea"/>
                        <a:cs typeface="+mn-cs"/>
                      </a:endParaRP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30</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North Macedonia</a:t>
                      </a:r>
                    </a:p>
                  </a:txBody>
                  <a:tcPr>
                    <a:solidFill>
                      <a:srgbClr val="F1E3B1"/>
                    </a:solidFill>
                  </a:tcPr>
                </a:tc>
                <a:extLst>
                  <a:ext uri="{0D108BD9-81ED-4DB2-BD59-A6C34878D82A}">
                    <a16:rowId xmlns:a16="http://schemas.microsoft.com/office/drawing/2014/main" val="883683199"/>
                  </a:ext>
                </a:extLst>
              </a:tr>
              <a:tr h="353088">
                <a:tc>
                  <a:txBody>
                    <a:bodyPr/>
                    <a:lstStyle/>
                    <a:p>
                      <a:r>
                        <a:rPr lang="en-GB" sz="2400" b="1" kern="1200" dirty="0">
                          <a:solidFill>
                            <a:schemeClr val="dk1"/>
                          </a:solidFill>
                          <a:latin typeface="Century Gothic" panose="020B0502020202020204" pitchFamily="34" charset="0"/>
                          <a:ea typeface="+mn-ea"/>
                          <a:cs typeface="+mn-cs"/>
                        </a:rPr>
                        <a:t>31</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Kosovo</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32</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Bulgaria</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33</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Serbia</a:t>
                      </a:r>
                    </a:p>
                  </a:txBody>
                  <a:tcPr>
                    <a:solidFill>
                      <a:srgbClr val="F1E3B1"/>
                    </a:solidFill>
                  </a:tcPr>
                </a:tc>
                <a:extLst>
                  <a:ext uri="{0D108BD9-81ED-4DB2-BD59-A6C34878D82A}">
                    <a16:rowId xmlns:a16="http://schemas.microsoft.com/office/drawing/2014/main" val="2267187186"/>
                  </a:ext>
                </a:extLst>
              </a:tr>
              <a:tr h="353088">
                <a:tc>
                  <a:txBody>
                    <a:bodyPr/>
                    <a:lstStyle/>
                    <a:p>
                      <a:r>
                        <a:rPr lang="en-GB" sz="2400" b="1" kern="1200" dirty="0">
                          <a:solidFill>
                            <a:schemeClr val="dk1"/>
                          </a:solidFill>
                          <a:latin typeface="Century Gothic" panose="020B0502020202020204" pitchFamily="34" charset="0"/>
                          <a:ea typeface="+mn-ea"/>
                          <a:cs typeface="+mn-cs"/>
                        </a:rPr>
                        <a:t>34</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Romania</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35</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Hungary</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36</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Slovakia</a:t>
                      </a:r>
                    </a:p>
                  </a:txBody>
                  <a:tcPr>
                    <a:solidFill>
                      <a:srgbClr val="F1E3B1"/>
                    </a:solidFill>
                  </a:tcPr>
                </a:tc>
                <a:extLst>
                  <a:ext uri="{0D108BD9-81ED-4DB2-BD59-A6C34878D82A}">
                    <a16:rowId xmlns:a16="http://schemas.microsoft.com/office/drawing/2014/main" val="289574662"/>
                  </a:ext>
                </a:extLst>
              </a:tr>
              <a:tr h="380595">
                <a:tc>
                  <a:txBody>
                    <a:bodyPr/>
                    <a:lstStyle/>
                    <a:p>
                      <a:r>
                        <a:rPr lang="en-GB" sz="2400" b="1" kern="1200" dirty="0">
                          <a:solidFill>
                            <a:schemeClr val="dk1"/>
                          </a:solidFill>
                          <a:latin typeface="Century Gothic" panose="020B0502020202020204" pitchFamily="34" charset="0"/>
                          <a:ea typeface="+mn-ea"/>
                          <a:cs typeface="+mn-cs"/>
                        </a:rPr>
                        <a:t>37</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Czech Republic</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38</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Moldova</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39</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UK</a:t>
                      </a:r>
                    </a:p>
                  </a:txBody>
                  <a:tcPr>
                    <a:solidFill>
                      <a:srgbClr val="F1E3B1"/>
                    </a:solidFill>
                  </a:tcPr>
                </a:tc>
                <a:extLst>
                  <a:ext uri="{0D108BD9-81ED-4DB2-BD59-A6C34878D82A}">
                    <a16:rowId xmlns:a16="http://schemas.microsoft.com/office/drawing/2014/main" val="4267041896"/>
                  </a:ext>
                </a:extLst>
              </a:tr>
              <a:tr h="290581">
                <a:tc>
                  <a:txBody>
                    <a:bodyPr/>
                    <a:lstStyle/>
                    <a:p>
                      <a:r>
                        <a:rPr lang="en-GB" sz="2400" b="1" kern="1200" dirty="0">
                          <a:solidFill>
                            <a:schemeClr val="dk1"/>
                          </a:solidFill>
                          <a:latin typeface="Century Gothic" panose="020B0502020202020204" pitchFamily="34" charset="0"/>
                          <a:ea typeface="+mn-ea"/>
                          <a:cs typeface="+mn-cs"/>
                        </a:rPr>
                        <a:t>40</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Ireland</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41</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Liechtenstein</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42</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Vatican City</a:t>
                      </a:r>
                    </a:p>
                  </a:txBody>
                  <a:tcPr>
                    <a:solidFill>
                      <a:srgbClr val="F1E3B1"/>
                    </a:solidFill>
                  </a:tcPr>
                </a:tc>
                <a:extLst>
                  <a:ext uri="{0D108BD9-81ED-4DB2-BD59-A6C34878D82A}">
                    <a16:rowId xmlns:a16="http://schemas.microsoft.com/office/drawing/2014/main" val="3135389997"/>
                  </a:ext>
                </a:extLst>
              </a:tr>
              <a:tr h="353088">
                <a:tc>
                  <a:txBody>
                    <a:bodyPr/>
                    <a:lstStyle/>
                    <a:p>
                      <a:r>
                        <a:rPr lang="en-GB" sz="2400" b="1" kern="1200" dirty="0">
                          <a:solidFill>
                            <a:schemeClr val="dk1"/>
                          </a:solidFill>
                          <a:latin typeface="Century Gothic" panose="020B0502020202020204" pitchFamily="34" charset="0"/>
                          <a:ea typeface="+mn-ea"/>
                          <a:cs typeface="+mn-cs"/>
                        </a:rPr>
                        <a:t>43</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San Marino</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44</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Monaco</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45</a:t>
                      </a:r>
                    </a:p>
                  </a:txBody>
                  <a:tcPr>
                    <a:solidFill>
                      <a:srgbClr val="F1E3B1"/>
                    </a:solidFill>
                  </a:tcPr>
                </a:tc>
                <a:tc>
                  <a:txBody>
                    <a:bodyPr/>
                    <a:lstStyle/>
                    <a:p>
                      <a:r>
                        <a:rPr lang="en-GB" sz="2400" b="1" kern="1200" dirty="0">
                          <a:solidFill>
                            <a:schemeClr val="dk1"/>
                          </a:solidFill>
                          <a:latin typeface="Century Gothic" panose="020B0502020202020204" pitchFamily="34" charset="0"/>
                          <a:ea typeface="+mn-ea"/>
                          <a:cs typeface="+mn-cs"/>
                        </a:rPr>
                        <a:t>Andorra</a:t>
                      </a:r>
                    </a:p>
                  </a:txBody>
                  <a:tcPr>
                    <a:solidFill>
                      <a:srgbClr val="F1E3B1"/>
                    </a:solidFill>
                  </a:tcPr>
                </a:tc>
                <a:extLst>
                  <a:ext uri="{0D108BD9-81ED-4DB2-BD59-A6C34878D82A}">
                    <a16:rowId xmlns:a16="http://schemas.microsoft.com/office/drawing/2014/main" val="2566773251"/>
                  </a:ext>
                </a:extLst>
              </a:tr>
            </a:tbl>
          </a:graphicData>
        </a:graphic>
      </p:graphicFrame>
      <p:pic>
        <p:nvPicPr>
          <p:cNvPr id="7" name="Picture 6">
            <a:extLst>
              <a:ext uri="{FF2B5EF4-FFF2-40B4-BE49-F238E27FC236}">
                <a16:creationId xmlns:a16="http://schemas.microsoft.com/office/drawing/2014/main" id="{7929478C-834B-9580-789C-E9F3C51B06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77628" y="4519810"/>
            <a:ext cx="1604845" cy="2124724"/>
          </a:xfrm>
          <a:prstGeom prst="rect">
            <a:avLst/>
          </a:prstGeom>
        </p:spPr>
      </p:pic>
      <p:sp>
        <p:nvSpPr>
          <p:cNvPr id="3" name="Rounded Rectangle 8">
            <a:extLst>
              <a:ext uri="{FF2B5EF4-FFF2-40B4-BE49-F238E27FC236}">
                <a16:creationId xmlns:a16="http://schemas.microsoft.com/office/drawing/2014/main" id="{E708E01C-49A8-31D1-C29B-40248C42B047}"/>
              </a:ext>
            </a:extLst>
          </p:cNvPr>
          <p:cNvSpPr/>
          <p:nvPr/>
        </p:nvSpPr>
        <p:spPr>
          <a:xfrm>
            <a:off x="609527" y="252709"/>
            <a:ext cx="8206871" cy="466917"/>
          </a:xfrm>
          <a:prstGeom prst="round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010EB8D-A3F1-3D04-34B6-6567ADF7E25C}"/>
              </a:ext>
            </a:extLst>
          </p:cNvPr>
          <p:cNvSpPr txBox="1"/>
          <p:nvPr/>
        </p:nvSpPr>
        <p:spPr>
          <a:xfrm>
            <a:off x="596662" y="196406"/>
            <a:ext cx="8206870" cy="523220"/>
          </a:xfrm>
          <a:prstGeom prst="rect">
            <a:avLst/>
          </a:prstGeom>
          <a:noFill/>
        </p:spPr>
        <p:txBody>
          <a:bodyPr wrap="square" rtlCol="0">
            <a:spAutoFit/>
          </a:bodyPr>
          <a:lstStyle/>
          <a:p>
            <a:r>
              <a:rPr lang="en-US" sz="2800" b="1" dirty="0">
                <a:solidFill>
                  <a:schemeClr val="bg1"/>
                </a:solidFill>
                <a:latin typeface="Century Gothic" panose="020B0502020202020204" pitchFamily="34" charset="0"/>
              </a:rPr>
              <a:t>Use an atlas to c</a:t>
            </a:r>
            <a:r>
              <a:rPr lang="en-US" sz="2800" b="1" i="0" dirty="0">
                <a:solidFill>
                  <a:schemeClr val="bg1"/>
                </a:solidFill>
                <a:latin typeface="Century Gothic" panose="020B0502020202020204" pitchFamily="34" charset="0"/>
              </a:rPr>
              <a:t>omplete the table of countries</a:t>
            </a:r>
          </a:p>
        </p:txBody>
      </p:sp>
      <p:sp>
        <p:nvSpPr>
          <p:cNvPr id="9" name="TextBox 8">
            <a:extLst>
              <a:ext uri="{FF2B5EF4-FFF2-40B4-BE49-F238E27FC236}">
                <a16:creationId xmlns:a16="http://schemas.microsoft.com/office/drawing/2014/main" id="{7CCE9B55-7EB2-8787-5CD8-359B4D4B3A2B}"/>
              </a:ext>
            </a:extLst>
          </p:cNvPr>
          <p:cNvSpPr txBox="1"/>
          <p:nvPr/>
        </p:nvSpPr>
        <p:spPr>
          <a:xfrm>
            <a:off x="165460" y="6569751"/>
            <a:ext cx="3658394" cy="230832"/>
          </a:xfrm>
          <a:prstGeom prst="rect">
            <a:avLst/>
          </a:prstGeom>
          <a:noFill/>
        </p:spPr>
        <p:txBody>
          <a:bodyPr wrap="square" rtlCol="0">
            <a:spAutoFit/>
          </a:bodyPr>
          <a:lstStyle/>
          <a:p>
            <a:r>
              <a:rPr lang="en-GB" sz="900" dirty="0">
                <a:effectLst/>
                <a:latin typeface="Arial" panose="020B0604020202020204" pitchFamily="34" charset="0"/>
                <a:ea typeface="Calibri" panose="020F0502020204030204" pitchFamily="34" charset="0"/>
              </a:rPr>
              <a:t>Copyright © </a:t>
            </a:r>
            <a:r>
              <a:rPr lang="en-GB" sz="900" dirty="0" err="1">
                <a:effectLst/>
                <a:latin typeface="Arial" panose="020B0604020202020204" pitchFamily="34" charset="0"/>
                <a:ea typeface="Calibri" panose="020F0502020204030204" pitchFamily="34" charset="0"/>
              </a:rPr>
              <a:t>ArkCurriculum</a:t>
            </a:r>
            <a:r>
              <a:rPr lang="en-GB" sz="900" dirty="0">
                <a:effectLst/>
                <a:latin typeface="Arial" panose="020B0604020202020204" pitchFamily="34" charset="0"/>
                <a:ea typeface="Calibri" panose="020F0502020204030204" pitchFamily="34" charset="0"/>
              </a:rPr>
              <a:t>+ 2022</a:t>
            </a:r>
            <a:r>
              <a:rPr lang="en-GB" sz="900" dirty="0">
                <a:effectLst/>
              </a:rPr>
              <a:t> </a:t>
            </a:r>
            <a:endParaRPr lang="en-US" sz="900" dirty="0"/>
          </a:p>
        </p:txBody>
      </p:sp>
    </p:spTree>
    <p:extLst>
      <p:ext uri="{BB962C8B-B14F-4D97-AF65-F5344CB8AC3E}">
        <p14:creationId xmlns:p14="http://schemas.microsoft.com/office/powerpoint/2010/main" val="15393093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34738E-6A0E-9E22-6A4C-EC0327E545DB}"/>
              </a:ext>
            </a:extLst>
          </p:cNvPr>
          <p:cNvSpPr/>
          <p:nvPr/>
        </p:nvSpPr>
        <p:spPr>
          <a:xfrm>
            <a:off x="495962" y="397884"/>
            <a:ext cx="5447638" cy="523220"/>
          </a:xfrm>
          <a:prstGeom prst="roundRect">
            <a:avLst/>
          </a:prstGeom>
          <a:solidFill>
            <a:srgbClr val="F1E3B1"/>
          </a:solidFill>
          <a:ln>
            <a:solidFill>
              <a:srgbClr val="F1E3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47816BC-B5DD-E941-A971-79035DF7E2C2}"/>
              </a:ext>
            </a:extLst>
          </p:cNvPr>
          <p:cNvSpPr/>
          <p:nvPr/>
        </p:nvSpPr>
        <p:spPr>
          <a:xfrm>
            <a:off x="11040533" y="0"/>
            <a:ext cx="1151467" cy="6858000"/>
          </a:xfrm>
          <a:prstGeom prst="rect">
            <a:avLst/>
          </a:prstGeom>
          <a:solidFill>
            <a:srgbClr val="F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508E1F8A-1452-1D41-BA7C-8DD1CABCE0AF}"/>
              </a:ext>
            </a:extLst>
          </p:cNvPr>
          <p:cNvSpPr txBox="1">
            <a:spLocks/>
          </p:cNvSpPr>
          <p:nvPr/>
        </p:nvSpPr>
        <p:spPr>
          <a:xfrm rot="5400000">
            <a:off x="9161127" y="2403007"/>
            <a:ext cx="4803010" cy="54665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300" b="1" dirty="0">
                <a:solidFill>
                  <a:schemeClr val="bg1"/>
                </a:solidFill>
                <a:latin typeface="Century Gothic" panose="020B0502020202020204" pitchFamily="34" charset="0"/>
              </a:rPr>
              <a:t>Lesson 1: Learning review</a:t>
            </a:r>
          </a:p>
          <a:p>
            <a:pPr marL="0" indent="0">
              <a:buFont typeface="Arial" panose="020B0604020202020204" pitchFamily="34" charset="0"/>
              <a:buNone/>
            </a:pPr>
            <a:endParaRPr lang="en-GB" dirty="0"/>
          </a:p>
        </p:txBody>
      </p:sp>
      <p:sp>
        <p:nvSpPr>
          <p:cNvPr id="28" name="TextBox 27">
            <a:extLst>
              <a:ext uri="{FF2B5EF4-FFF2-40B4-BE49-F238E27FC236}">
                <a16:creationId xmlns:a16="http://schemas.microsoft.com/office/drawing/2014/main" id="{3BE765EF-8A95-6146-A499-096343A50650}"/>
              </a:ext>
            </a:extLst>
          </p:cNvPr>
          <p:cNvSpPr txBox="1"/>
          <p:nvPr/>
        </p:nvSpPr>
        <p:spPr>
          <a:xfrm>
            <a:off x="495962" y="397884"/>
            <a:ext cx="9706504" cy="523220"/>
          </a:xfrm>
          <a:prstGeom prst="rect">
            <a:avLst/>
          </a:prstGeom>
          <a:noFill/>
        </p:spPr>
        <p:txBody>
          <a:bodyPr wrap="square" rtlCol="0">
            <a:spAutoFit/>
          </a:bodyPr>
          <a:lstStyle/>
          <a:p>
            <a:r>
              <a:rPr lang="en-US" sz="2800" b="1" i="0" dirty="0">
                <a:solidFill>
                  <a:srgbClr val="D2451D"/>
                </a:solidFill>
                <a:latin typeface="Century Gothic" panose="020B0502020202020204" pitchFamily="34" charset="0"/>
              </a:rPr>
              <a:t>Which countries are in Europe? </a:t>
            </a:r>
          </a:p>
        </p:txBody>
      </p:sp>
      <p:sp>
        <p:nvSpPr>
          <p:cNvPr id="29" name="Speech Bubble: Rectangle with Corners Rounded 4">
            <a:extLst>
              <a:ext uri="{FF2B5EF4-FFF2-40B4-BE49-F238E27FC236}">
                <a16:creationId xmlns:a16="http://schemas.microsoft.com/office/drawing/2014/main" id="{3765979C-9364-4D44-A707-85A4B013E0E0}"/>
              </a:ext>
            </a:extLst>
          </p:cNvPr>
          <p:cNvSpPr/>
          <p:nvPr/>
        </p:nvSpPr>
        <p:spPr>
          <a:xfrm>
            <a:off x="7895318" y="1305250"/>
            <a:ext cx="2755364" cy="1426224"/>
          </a:xfrm>
          <a:prstGeom prst="wedgeRoundRectCallout">
            <a:avLst>
              <a:gd name="adj1" fmla="val -42107"/>
              <a:gd name="adj2" fmla="val 80190"/>
              <a:gd name="adj3" fmla="val 16667"/>
            </a:avLst>
          </a:prstGeom>
          <a:solidFill>
            <a:srgbClr val="F5B333"/>
          </a:solidFill>
          <a:ln w="19050">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B0502020202020204" pitchFamily="34" charset="0"/>
              </a:rPr>
              <a:t>List three points to summarise what you have learnt. </a:t>
            </a:r>
          </a:p>
        </p:txBody>
      </p:sp>
      <p:sp>
        <p:nvSpPr>
          <p:cNvPr id="30" name="Speech Bubble: Rectangle with Corners Rounded 4">
            <a:extLst>
              <a:ext uri="{FF2B5EF4-FFF2-40B4-BE49-F238E27FC236}">
                <a16:creationId xmlns:a16="http://schemas.microsoft.com/office/drawing/2014/main" id="{0D25FDCD-6C7F-B341-99B2-99BB783BDDC8}"/>
              </a:ext>
            </a:extLst>
          </p:cNvPr>
          <p:cNvSpPr/>
          <p:nvPr/>
        </p:nvSpPr>
        <p:spPr>
          <a:xfrm>
            <a:off x="1160281" y="3095896"/>
            <a:ext cx="2659243" cy="2212804"/>
          </a:xfrm>
          <a:prstGeom prst="wedgeRoundRectCallout">
            <a:avLst>
              <a:gd name="adj1" fmla="val 80538"/>
              <a:gd name="adj2" fmla="val -60286"/>
              <a:gd name="adj3" fmla="val 16667"/>
            </a:avLst>
          </a:prstGeom>
          <a:solidFill>
            <a:srgbClr val="F5B333"/>
          </a:solidFill>
          <a:ln w="19050">
            <a:solidFill>
              <a:srgbClr val="F5B33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solidFill>
                  <a:schemeClr val="tx1"/>
                </a:solidFill>
                <a:latin typeface="Century Gothic"/>
              </a:rPr>
              <a:t>Exit question</a:t>
            </a:r>
          </a:p>
          <a:p>
            <a:pPr algn="ctr"/>
            <a:r>
              <a:rPr lang="en-GB" sz="2000" dirty="0">
                <a:solidFill>
                  <a:schemeClr val="tx1"/>
                </a:solidFill>
                <a:latin typeface="Century Gothic"/>
              </a:rPr>
              <a:t>What are the four regions of Europe called?</a:t>
            </a:r>
            <a:endParaRPr lang="en-GB" sz="2000" dirty="0">
              <a:solidFill>
                <a:schemeClr val="tx1"/>
              </a:solidFill>
              <a:latin typeface="Century Gothic" panose="020B0502020202020204" pitchFamily="34" charset="0"/>
            </a:endParaRPr>
          </a:p>
        </p:txBody>
      </p:sp>
      <p:pic>
        <p:nvPicPr>
          <p:cNvPr id="5" name="Picture 4" descr="A picture containing text&#10;&#10;Description automatically generated">
            <a:extLst>
              <a:ext uri="{FF2B5EF4-FFF2-40B4-BE49-F238E27FC236}">
                <a16:creationId xmlns:a16="http://schemas.microsoft.com/office/drawing/2014/main" id="{518F38D6-6B1E-B702-23E9-612F08F0A1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8800" y="1627692"/>
            <a:ext cx="3835096" cy="5230308"/>
          </a:xfrm>
          <a:prstGeom prst="rect">
            <a:avLst/>
          </a:prstGeom>
        </p:spPr>
      </p:pic>
      <p:sp>
        <p:nvSpPr>
          <p:cNvPr id="3" name="TextBox 2">
            <a:extLst>
              <a:ext uri="{FF2B5EF4-FFF2-40B4-BE49-F238E27FC236}">
                <a16:creationId xmlns:a16="http://schemas.microsoft.com/office/drawing/2014/main" id="{A6C9EA4C-FB91-9B2F-84FD-C5CBB6EBD5DD}"/>
              </a:ext>
            </a:extLst>
          </p:cNvPr>
          <p:cNvSpPr txBox="1"/>
          <p:nvPr/>
        </p:nvSpPr>
        <p:spPr>
          <a:xfrm>
            <a:off x="165460" y="6569751"/>
            <a:ext cx="3658394" cy="230832"/>
          </a:xfrm>
          <a:prstGeom prst="rect">
            <a:avLst/>
          </a:prstGeom>
          <a:noFill/>
        </p:spPr>
        <p:txBody>
          <a:bodyPr wrap="square" rtlCol="0">
            <a:spAutoFit/>
          </a:bodyPr>
          <a:lstStyle/>
          <a:p>
            <a:r>
              <a:rPr lang="en-GB" sz="900" dirty="0">
                <a:effectLst/>
                <a:latin typeface="Arial" panose="020B0604020202020204" pitchFamily="34" charset="0"/>
                <a:ea typeface="Calibri" panose="020F0502020204030204" pitchFamily="34" charset="0"/>
              </a:rPr>
              <a:t>Copyright © </a:t>
            </a:r>
            <a:r>
              <a:rPr lang="en-GB" sz="900" dirty="0" err="1">
                <a:effectLst/>
                <a:latin typeface="Arial" panose="020B0604020202020204" pitchFamily="34" charset="0"/>
                <a:ea typeface="Calibri" panose="020F0502020204030204" pitchFamily="34" charset="0"/>
              </a:rPr>
              <a:t>ArkCurriculum</a:t>
            </a:r>
            <a:r>
              <a:rPr lang="en-GB" sz="900" dirty="0">
                <a:effectLst/>
                <a:latin typeface="Arial" panose="020B0604020202020204" pitchFamily="34" charset="0"/>
                <a:ea typeface="Calibri" panose="020F0502020204030204" pitchFamily="34" charset="0"/>
              </a:rPr>
              <a:t>+ 2022</a:t>
            </a:r>
            <a:r>
              <a:rPr lang="en-GB" sz="900" dirty="0">
                <a:effectLst/>
              </a:rPr>
              <a:t> </a:t>
            </a:r>
            <a:endParaRPr lang="en-US" sz="900" dirty="0"/>
          </a:p>
        </p:txBody>
      </p:sp>
      <p:pic>
        <p:nvPicPr>
          <p:cNvPr id="8" name="Picture 7">
            <a:extLst>
              <a:ext uri="{FF2B5EF4-FFF2-40B4-BE49-F238E27FC236}">
                <a16:creationId xmlns:a16="http://schemas.microsoft.com/office/drawing/2014/main" id="{232C04C9-15BF-8278-C630-8794196918D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176656" y="5775311"/>
            <a:ext cx="879219" cy="87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9103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7CED2D-067E-8AC0-6D2F-8CBA698E5786}"/>
              </a:ext>
            </a:extLst>
          </p:cNvPr>
          <p:cNvSpPr txBox="1"/>
          <p:nvPr/>
        </p:nvSpPr>
        <p:spPr>
          <a:xfrm>
            <a:off x="112795" y="150395"/>
            <a:ext cx="11905369"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ea typeface="Calibri"/>
                <a:cs typeface="Calibri"/>
              </a:rPr>
              <a:t>Tuesday 25th February 2025</a:t>
            </a:r>
          </a:p>
          <a:p>
            <a:r>
              <a:rPr lang="en-GB" sz="2800" u="sng" dirty="0">
                <a:latin typeface="Comic Sans MS"/>
                <a:ea typeface="Calibri"/>
                <a:cs typeface="Calibri"/>
              </a:rPr>
              <a:t>Computing</a:t>
            </a:r>
          </a:p>
          <a:p>
            <a:r>
              <a:rPr lang="en-GB" sz="2800" u="sng" dirty="0">
                <a:latin typeface="Comic Sans MS"/>
                <a:ea typeface="Calibri"/>
                <a:cs typeface="Calibri"/>
              </a:rPr>
              <a:t>TBAT: </a:t>
            </a:r>
            <a:r>
              <a:rPr lang="en-GB" sz="2800" u="sng" dirty="0">
                <a:latin typeface="Comic Sans MS"/>
                <a:ea typeface="+mn-lt"/>
                <a:cs typeface="+mn-lt"/>
              </a:rPr>
              <a:t>explain how a sprite moves in an existing project</a:t>
            </a:r>
            <a:endParaRPr lang="en-GB" sz="2800" u="sng" dirty="0">
              <a:latin typeface="Comic Sans MS"/>
              <a:ea typeface="Lato"/>
              <a:cs typeface="Lato"/>
            </a:endParaRPr>
          </a:p>
          <a:p>
            <a:endParaRPr lang="en-GB" sz="2800" u="sng" dirty="0">
              <a:solidFill>
                <a:srgbClr val="000000"/>
              </a:solidFill>
              <a:latin typeface="Comic Sans MS"/>
              <a:ea typeface="Calibri"/>
              <a:cs typeface="Calibri"/>
            </a:endParaRPr>
          </a:p>
        </p:txBody>
      </p:sp>
      <p:sp>
        <p:nvSpPr>
          <p:cNvPr id="7" name="TextBox 6">
            <a:extLst>
              <a:ext uri="{FF2B5EF4-FFF2-40B4-BE49-F238E27FC236}">
                <a16:creationId xmlns:a16="http://schemas.microsoft.com/office/drawing/2014/main" id="{FCEBBAD0-3419-AD13-AA26-D482033A5AA6}"/>
              </a:ext>
            </a:extLst>
          </p:cNvPr>
          <p:cNvSpPr txBox="1"/>
          <p:nvPr/>
        </p:nvSpPr>
        <p:spPr>
          <a:xfrm>
            <a:off x="109337" y="2024453"/>
            <a:ext cx="11593026"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solidFill>
                  <a:srgbClr val="00B0F0"/>
                </a:solidFill>
                <a:latin typeface="Comic Sans MS"/>
                <a:ea typeface="Calibri"/>
                <a:cs typeface="Calibri"/>
              </a:rPr>
              <a:t>Blue </a:t>
            </a:r>
            <a:r>
              <a:rPr lang="en-GB" sz="3600" dirty="0">
                <a:latin typeface="Comic Sans MS"/>
                <a:ea typeface="Calibri"/>
                <a:cs typeface="Calibri"/>
              </a:rPr>
              <a:t>– What is a scam? How do you know?</a:t>
            </a:r>
          </a:p>
          <a:p>
            <a:endParaRPr lang="en-GB" sz="3600" dirty="0">
              <a:latin typeface="Comic Sans MS"/>
              <a:ea typeface="Calibri"/>
              <a:cs typeface="Calibri"/>
            </a:endParaRPr>
          </a:p>
          <a:p>
            <a:r>
              <a:rPr lang="en-GB" sz="3600" dirty="0">
                <a:solidFill>
                  <a:srgbClr val="00B050"/>
                </a:solidFill>
                <a:latin typeface="Comic Sans MS"/>
                <a:ea typeface="Calibri"/>
                <a:cs typeface="Calibri"/>
              </a:rPr>
              <a:t>Green – </a:t>
            </a:r>
            <a:r>
              <a:rPr lang="en-GB" sz="3600" dirty="0">
                <a:latin typeface="Comic Sans MS"/>
                <a:ea typeface="Calibri"/>
                <a:cs typeface="Calibri"/>
              </a:rPr>
              <a:t>Are people on an online game your friends?</a:t>
            </a:r>
          </a:p>
          <a:p>
            <a:endParaRPr lang="en-GB" sz="3600" dirty="0">
              <a:latin typeface="Comic Sans MS"/>
              <a:ea typeface="Calibri"/>
              <a:cs typeface="Calibri"/>
            </a:endParaRPr>
          </a:p>
          <a:p>
            <a:r>
              <a:rPr lang="en-GB" sz="3600" dirty="0">
                <a:solidFill>
                  <a:srgbClr val="FF0000"/>
                </a:solidFill>
                <a:latin typeface="Comic Sans MS"/>
                <a:ea typeface="Calibri"/>
                <a:cs typeface="Calibri"/>
              </a:rPr>
              <a:t>Challenge – </a:t>
            </a:r>
            <a:r>
              <a:rPr lang="en-GB" sz="3600" dirty="0">
                <a:latin typeface="Comic Sans MS"/>
                <a:ea typeface="Calibri"/>
                <a:cs typeface="Calibri"/>
              </a:rPr>
              <a:t>What would you do if a pop up came onto your screen telling you to click the link to claim your prize?</a:t>
            </a:r>
          </a:p>
        </p:txBody>
      </p:sp>
    </p:spTree>
    <p:extLst>
      <p:ext uri="{BB962C8B-B14F-4D97-AF65-F5344CB8AC3E}">
        <p14:creationId xmlns:p14="http://schemas.microsoft.com/office/powerpoint/2010/main" val="28589181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2F31E583-07E8-6FE9-2611-A056868E7B8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735B659-39C6-7288-F3CF-EB5617971DE9}"/>
              </a:ext>
            </a:extLst>
          </p:cNvPr>
          <p:cNvSpPr txBox="1"/>
          <p:nvPr/>
        </p:nvSpPr>
        <p:spPr>
          <a:xfrm>
            <a:off x="112795" y="150395"/>
            <a:ext cx="11905369"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ea typeface="Calibri"/>
                <a:cs typeface="Calibri"/>
              </a:rPr>
              <a:t>Tuesday 25th February 2025</a:t>
            </a:r>
          </a:p>
          <a:p>
            <a:r>
              <a:rPr lang="en-GB" sz="2800" u="sng" dirty="0">
                <a:latin typeface="Comic Sans MS"/>
                <a:ea typeface="Calibri"/>
                <a:cs typeface="Calibri"/>
              </a:rPr>
              <a:t>Computing</a:t>
            </a:r>
          </a:p>
          <a:p>
            <a:r>
              <a:rPr lang="en-GB" sz="2800" u="sng" dirty="0">
                <a:latin typeface="Comic Sans MS"/>
                <a:ea typeface="Calibri"/>
                <a:cs typeface="Calibri"/>
              </a:rPr>
              <a:t>TBAT: </a:t>
            </a:r>
            <a:r>
              <a:rPr lang="en-GB" sz="2800" u="sng" dirty="0">
                <a:latin typeface="Comic Sans MS"/>
                <a:ea typeface="+mn-lt"/>
                <a:cs typeface="+mn-lt"/>
              </a:rPr>
              <a:t>explain how a sprite moves in an existing project</a:t>
            </a:r>
            <a:endParaRPr lang="en-GB" sz="2800" u="sng" dirty="0">
              <a:latin typeface="Comic Sans MS"/>
              <a:ea typeface="Lato"/>
              <a:cs typeface="Lato"/>
            </a:endParaRPr>
          </a:p>
          <a:p>
            <a:endParaRPr lang="en-GB" sz="2800" u="sng" dirty="0">
              <a:solidFill>
                <a:srgbClr val="000000"/>
              </a:solidFill>
              <a:latin typeface="Comic Sans MS"/>
              <a:ea typeface="Calibri"/>
              <a:cs typeface="Calibri"/>
            </a:endParaRPr>
          </a:p>
        </p:txBody>
      </p:sp>
      <p:sp>
        <p:nvSpPr>
          <p:cNvPr id="7" name="TextBox 6">
            <a:extLst>
              <a:ext uri="{FF2B5EF4-FFF2-40B4-BE49-F238E27FC236}">
                <a16:creationId xmlns:a16="http://schemas.microsoft.com/office/drawing/2014/main" id="{4FE35DFC-2616-534C-9AFC-F43997CFF0E7}"/>
              </a:ext>
            </a:extLst>
          </p:cNvPr>
          <p:cNvSpPr txBox="1"/>
          <p:nvPr/>
        </p:nvSpPr>
        <p:spPr>
          <a:xfrm>
            <a:off x="109337" y="2024453"/>
            <a:ext cx="12379606"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dirty="0"/>
              <a:t>Key vocabulary</a:t>
            </a:r>
            <a:endParaRPr lang="en-US" sz="3600" b="1" dirty="0"/>
          </a:p>
          <a:p>
            <a:r>
              <a:rPr lang="en-GB" sz="3600" dirty="0">
                <a:ea typeface="+mn-lt"/>
                <a:cs typeface="+mn-lt"/>
              </a:rPr>
              <a:t>motion</a:t>
            </a:r>
            <a:endParaRPr lang="en-GB" dirty="0">
              <a:ea typeface="+mn-lt"/>
              <a:cs typeface="+mn-lt"/>
            </a:endParaRPr>
          </a:p>
          <a:p>
            <a:r>
              <a:rPr lang="en-GB" sz="3600" dirty="0">
                <a:ea typeface="+mn-lt"/>
                <a:cs typeface="+mn-lt"/>
              </a:rPr>
              <a:t>event</a:t>
            </a:r>
            <a:endParaRPr lang="en-GB" dirty="0">
              <a:ea typeface="+mn-lt"/>
              <a:cs typeface="+mn-lt"/>
            </a:endParaRPr>
          </a:p>
          <a:p>
            <a:r>
              <a:rPr lang="en-GB" sz="3600" dirty="0">
                <a:ea typeface="+mn-lt"/>
                <a:cs typeface="+mn-lt"/>
              </a:rPr>
              <a:t>Sprite</a:t>
            </a:r>
            <a:endParaRPr lang="en-GB" dirty="0">
              <a:ea typeface="+mn-lt"/>
              <a:cs typeface="+mn-lt"/>
            </a:endParaRPr>
          </a:p>
          <a:p>
            <a:r>
              <a:rPr lang="en-GB" sz="3600" dirty="0">
                <a:ea typeface="+mn-lt"/>
                <a:cs typeface="+mn-lt"/>
              </a:rPr>
              <a:t>algorithm</a:t>
            </a:r>
            <a:endParaRPr lang="en-GB" dirty="0">
              <a:ea typeface="+mn-lt"/>
              <a:cs typeface="+mn-lt"/>
            </a:endParaRPr>
          </a:p>
          <a:p>
            <a:r>
              <a:rPr lang="en-GB" sz="3600" dirty="0">
                <a:ea typeface="+mn-lt"/>
                <a:cs typeface="+mn-lt"/>
              </a:rPr>
              <a:t>logic</a:t>
            </a:r>
            <a:endParaRPr lang="en-GB" dirty="0">
              <a:ea typeface="Calibri"/>
              <a:cs typeface="Calibri"/>
            </a:endParaRPr>
          </a:p>
          <a:p>
            <a:endParaRPr lang="en-GB" sz="3600" dirty="0">
              <a:latin typeface="Comic Sans MS"/>
              <a:ea typeface="Calibri"/>
              <a:cs typeface="Calibri"/>
            </a:endParaRPr>
          </a:p>
          <a:p>
            <a:endParaRPr lang="en-GB" sz="3600" dirty="0">
              <a:latin typeface="Comic Sans MS"/>
              <a:ea typeface="Calibri"/>
              <a:cs typeface="Calibri"/>
            </a:endParaRPr>
          </a:p>
          <a:p>
            <a:endParaRPr lang="en-GB" sz="3600" dirty="0">
              <a:solidFill>
                <a:srgbClr val="00B050"/>
              </a:solidFill>
              <a:latin typeface="Comic Sans MS"/>
              <a:ea typeface="Calibri"/>
              <a:cs typeface="Calibri"/>
            </a:endParaRPr>
          </a:p>
        </p:txBody>
      </p:sp>
      <p:sp>
        <p:nvSpPr>
          <p:cNvPr id="3" name="TextBox 2">
            <a:extLst>
              <a:ext uri="{FF2B5EF4-FFF2-40B4-BE49-F238E27FC236}">
                <a16:creationId xmlns:a16="http://schemas.microsoft.com/office/drawing/2014/main" id="{76358E57-058A-68D2-82C3-37FB6B648C0F}"/>
              </a:ext>
            </a:extLst>
          </p:cNvPr>
          <p:cNvSpPr txBox="1"/>
          <p:nvPr/>
        </p:nvSpPr>
        <p:spPr>
          <a:xfrm>
            <a:off x="4011562" y="2020529"/>
            <a:ext cx="7905133"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t>Learning objectives</a:t>
            </a:r>
            <a:endParaRPr lang="en-US" sz="2800" b="1">
              <a:ea typeface="Calibri"/>
              <a:cs typeface="Calibri"/>
            </a:endParaRPr>
          </a:p>
          <a:p>
            <a:r>
              <a:rPr lang="en-US" sz="2800" dirty="0">
                <a:latin typeface="Quicksand"/>
              </a:rPr>
              <a:t>To explain how a sprite moves in an existing project</a:t>
            </a:r>
          </a:p>
          <a:p>
            <a:endParaRPr lang="en-US" sz="2800" dirty="0">
              <a:latin typeface="Quicksand"/>
            </a:endParaRPr>
          </a:p>
          <a:p>
            <a:pPr marL="685800" indent="-457200">
              <a:buFont typeface="Arial"/>
              <a:buChar char="•"/>
            </a:pPr>
            <a:r>
              <a:rPr lang="en-US" sz="2800" dirty="0">
                <a:latin typeface="Quicksand"/>
              </a:rPr>
              <a:t>I can explain the relationship between an event and an action.</a:t>
            </a:r>
          </a:p>
          <a:p>
            <a:pPr marL="685800" indent="-457200">
              <a:buFont typeface="Arial"/>
              <a:buChar char="•"/>
            </a:pPr>
            <a:r>
              <a:rPr lang="en-US" sz="2800" dirty="0">
                <a:latin typeface="Quicksand"/>
              </a:rPr>
              <a:t>I can choose which keys to use for actions and explain my choices.</a:t>
            </a:r>
          </a:p>
          <a:p>
            <a:pPr marL="685800" indent="-457200">
              <a:buFont typeface="Arial"/>
              <a:buChar char="•"/>
            </a:pPr>
            <a:r>
              <a:rPr lang="en-US" sz="2800" dirty="0">
                <a:latin typeface="Quicksand"/>
              </a:rPr>
              <a:t>I can identify a way to improve a program.</a:t>
            </a:r>
          </a:p>
        </p:txBody>
      </p:sp>
    </p:spTree>
    <p:extLst>
      <p:ext uri="{BB962C8B-B14F-4D97-AF65-F5344CB8AC3E}">
        <p14:creationId xmlns:p14="http://schemas.microsoft.com/office/powerpoint/2010/main" val="17147744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3"/>
        <p:cNvGrpSpPr/>
        <p:nvPr/>
      </p:nvGrpSpPr>
      <p:grpSpPr>
        <a:xfrm>
          <a:off x="0" y="0"/>
          <a:ext cx="0" cy="0"/>
          <a:chOff x="0" y="0"/>
          <a:chExt cx="0" cy="0"/>
        </a:xfrm>
      </p:grpSpPr>
      <p:sp>
        <p:nvSpPr>
          <p:cNvPr id="64" name="Google Shape;64;p11"/>
          <p:cNvSpPr/>
          <p:nvPr/>
        </p:nvSpPr>
        <p:spPr>
          <a:xfrm>
            <a:off x="1273833" y="5558400"/>
            <a:ext cx="798000" cy="740800"/>
          </a:xfrm>
          <a:prstGeom prst="curvedRightArrow">
            <a:avLst>
              <a:gd name="adj1" fmla="val 25000"/>
              <a:gd name="adj2" fmla="val 50000"/>
              <a:gd name="adj3" fmla="val 2500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65" name="Google Shape;65;p11"/>
          <p:cNvSpPr/>
          <p:nvPr/>
        </p:nvSpPr>
        <p:spPr>
          <a:xfrm flipH="1">
            <a:off x="3707567" y="5558400"/>
            <a:ext cx="798000" cy="740800"/>
          </a:xfrm>
          <a:prstGeom prst="curvedRightArrow">
            <a:avLst>
              <a:gd name="adj1" fmla="val 25000"/>
              <a:gd name="adj2" fmla="val 50000"/>
              <a:gd name="adj3" fmla="val 2500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66" name="Google Shape;66;p11"/>
          <p:cNvSpPr txBox="1">
            <a:spLocks noGrp="1"/>
          </p:cNvSpPr>
          <p:nvPr>
            <p:ph type="body" idx="1"/>
          </p:nvPr>
        </p:nvSpPr>
        <p:spPr>
          <a:xfrm>
            <a:off x="414533" y="1356967"/>
            <a:ext cx="11361600" cy="508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2133"/>
              </a:spcAft>
              <a:buNone/>
            </a:pPr>
            <a:r>
              <a:rPr lang="en-GB" sz="2400" dirty="0"/>
              <a:t>Think of a computer game you have played recently. How do you control movement in the game?</a:t>
            </a:r>
            <a:endParaRPr sz="2400" dirty="0"/>
          </a:p>
        </p:txBody>
      </p:sp>
      <p:pic>
        <p:nvPicPr>
          <p:cNvPr id="67" name="Google Shape;67;p11"/>
          <p:cNvPicPr preferRelativeResize="0"/>
          <p:nvPr/>
        </p:nvPicPr>
        <p:blipFill>
          <a:blip r:embed="rId3">
            <a:alphaModFix/>
          </a:blip>
          <a:stretch>
            <a:fillRect/>
          </a:stretch>
        </p:blipFill>
        <p:spPr>
          <a:xfrm>
            <a:off x="1273834" y="2463267"/>
            <a:ext cx="2389433" cy="3699667"/>
          </a:xfrm>
          <a:prstGeom prst="rect">
            <a:avLst/>
          </a:prstGeom>
          <a:noFill/>
          <a:ln>
            <a:noFill/>
          </a:ln>
        </p:spPr>
      </p:pic>
      <p:sp>
        <p:nvSpPr>
          <p:cNvPr id="68" name="Google Shape;68;p11"/>
          <p:cNvSpPr txBox="1">
            <a:spLocks noGrp="1"/>
          </p:cNvSpPr>
          <p:nvPr>
            <p:ph type="title"/>
          </p:nvPr>
        </p:nvSpPr>
        <p:spPr>
          <a:xfrm>
            <a:off x="414533" y="426133"/>
            <a:ext cx="11361600" cy="9452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800" dirty="0"/>
              <a:t>Controlling movement</a:t>
            </a:r>
            <a:endParaRPr lang="en-US" sz="2000" dirty="0"/>
          </a:p>
        </p:txBody>
      </p:sp>
      <p:sp>
        <p:nvSpPr>
          <p:cNvPr id="69" name="Google Shape;69;p11"/>
          <p:cNvSpPr txBox="1">
            <a:spLocks noGrp="1"/>
          </p:cNvSpPr>
          <p:nvPr>
            <p:ph type="sldNum" idx="12"/>
          </p:nvPr>
        </p:nvSpPr>
        <p:spPr>
          <a:xfrm>
            <a:off x="11776267" y="6439067"/>
            <a:ext cx="415600" cy="41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94</a:t>
            </a:fld>
            <a:endParaRPr/>
          </a:p>
        </p:txBody>
      </p:sp>
      <p:sp>
        <p:nvSpPr>
          <p:cNvPr id="70" name="Google Shape;70;p11"/>
          <p:cNvSpPr txBox="1">
            <a:spLocks noGrp="1"/>
          </p:cNvSpPr>
          <p:nvPr>
            <p:ph type="subTitle" idx="2"/>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GB"/>
              <a:t>Introduction</a:t>
            </a:r>
            <a:endParaRPr/>
          </a:p>
        </p:txBody>
      </p:sp>
      <p:pic>
        <p:nvPicPr>
          <p:cNvPr id="71" name="Google Shape;71;p11"/>
          <p:cNvPicPr preferRelativeResize="0"/>
          <p:nvPr/>
        </p:nvPicPr>
        <p:blipFill>
          <a:blip r:embed="rId4">
            <a:alphaModFix/>
          </a:blip>
          <a:stretch>
            <a:fillRect/>
          </a:stretch>
        </p:blipFill>
        <p:spPr>
          <a:xfrm>
            <a:off x="6086533" y="4977771"/>
            <a:ext cx="4482467" cy="1321429"/>
          </a:xfrm>
          <a:prstGeom prst="rect">
            <a:avLst/>
          </a:prstGeom>
          <a:noFill/>
          <a:ln>
            <a:noFill/>
          </a:ln>
        </p:spPr>
      </p:pic>
      <p:pic>
        <p:nvPicPr>
          <p:cNvPr id="72" name="Google Shape;72;p11"/>
          <p:cNvPicPr preferRelativeResize="0"/>
          <p:nvPr/>
        </p:nvPicPr>
        <p:blipFill>
          <a:blip r:embed="rId5">
            <a:alphaModFix/>
          </a:blip>
          <a:stretch>
            <a:fillRect/>
          </a:stretch>
        </p:blipFill>
        <p:spPr>
          <a:xfrm>
            <a:off x="6733716" y="2463251"/>
            <a:ext cx="3188105" cy="2135367"/>
          </a:xfrm>
          <a:prstGeom prst="rect">
            <a:avLst/>
          </a:prstGeom>
          <a:noFill/>
          <a:ln>
            <a:noFill/>
          </a:ln>
        </p:spPr>
      </p:pic>
      <p:sp>
        <p:nvSpPr>
          <p:cNvPr id="73" name="Google Shape;73;p11"/>
          <p:cNvSpPr/>
          <p:nvPr/>
        </p:nvSpPr>
        <p:spPr>
          <a:xfrm rot="16200000" flipH="1">
            <a:off x="3417300" y="2953700"/>
            <a:ext cx="798000" cy="740800"/>
          </a:xfrm>
          <a:prstGeom prst="curvedRightArrow">
            <a:avLst>
              <a:gd name="adj1" fmla="val 25000"/>
              <a:gd name="adj2" fmla="val 50000"/>
              <a:gd name="adj3" fmla="val 2500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74" name="Google Shape;74;p11"/>
          <p:cNvSpPr/>
          <p:nvPr/>
        </p:nvSpPr>
        <p:spPr>
          <a:xfrm rot="5400000" flipH="1">
            <a:off x="3417300" y="4024300"/>
            <a:ext cx="798000" cy="740800"/>
          </a:xfrm>
          <a:prstGeom prst="curvedRightArrow">
            <a:avLst>
              <a:gd name="adj1" fmla="val 25000"/>
              <a:gd name="adj2" fmla="val 50000"/>
              <a:gd name="adj3" fmla="val 25000"/>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Tree>
    <p:extLst>
      <p:ext uri="{BB962C8B-B14F-4D97-AF65-F5344CB8AC3E}">
        <p14:creationId xmlns:p14="http://schemas.microsoft.com/office/powerpoint/2010/main" val="355479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childTnLst>
                                </p:cTn>
                              </p:par>
                              <p:par>
                                <p:cTn id="8" presetID="10" presetClass="entr" presetSubtype="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1000"/>
                                        <p:tgtEl>
                                          <p:spTgt spid="65"/>
                                        </p:tgtEl>
                                      </p:cBhvr>
                                    </p:animEffect>
                                  </p:childTnLst>
                                </p:cTn>
                              </p:par>
                              <p:par>
                                <p:cTn id="11" presetID="10"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1000"/>
                                        <p:tgtEl>
                                          <p:spTgt spid="73"/>
                                        </p:tgtEl>
                                      </p:cBhvr>
                                    </p:animEffect>
                                  </p:childTnLst>
                                </p:cTn>
                              </p:par>
                              <p:par>
                                <p:cTn id="14" presetID="10" presetClass="entr" presetSubtype="0" fill="hold"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fade">
                                      <p:cBhvr>
                                        <p:cTn id="16" dur="1000"/>
                                        <p:tgtEl>
                                          <p:spTgt spid="74"/>
                                        </p:tgtEl>
                                      </p:cBhvr>
                                    </p:animEffect>
                                  </p:childTnLst>
                                </p:cTn>
                              </p:par>
                              <p:par>
                                <p:cTn id="17" presetID="10"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10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1000"/>
                                        <p:tgtEl>
                                          <p:spTgt spid="7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7"/>
        <p:cNvGrpSpPr/>
        <p:nvPr/>
      </p:nvGrpSpPr>
      <p:grpSpPr>
        <a:xfrm>
          <a:off x="0" y="0"/>
          <a:ext cx="0" cy="0"/>
          <a:chOff x="0" y="0"/>
          <a:chExt cx="0" cy="0"/>
        </a:xfrm>
      </p:grpSpPr>
      <p:sp>
        <p:nvSpPr>
          <p:cNvPr id="88" name="Google Shape;88;p13"/>
          <p:cNvSpPr txBox="1">
            <a:spLocks noGrp="1"/>
          </p:cNvSpPr>
          <p:nvPr>
            <p:ph type="body" idx="1"/>
          </p:nvPr>
        </p:nvSpPr>
        <p:spPr>
          <a:xfrm>
            <a:off x="414533" y="1356967"/>
            <a:ext cx="11361600" cy="508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GB" sz="2800" dirty="0"/>
              <a:t>Teacher link - Go to:</a:t>
            </a:r>
            <a:endParaRPr lang="en-GB" sz="2800" dirty="0">
              <a:solidFill>
                <a:srgbClr val="FF0000"/>
              </a:solidFill>
            </a:endParaRPr>
          </a:p>
          <a:p>
            <a:pPr marL="0" indent="0">
              <a:buNone/>
            </a:pPr>
            <a:r>
              <a:rPr lang="en-GB" sz="2800" dirty="0">
                <a:solidFill>
                  <a:srgbClr val="FF0000"/>
                </a:solidFill>
                <a:hlinkClick r:id="rId3"/>
              </a:rPr>
              <a:t>L1 - A1 remix on Scratch</a:t>
            </a:r>
            <a:endParaRPr lang="en-GB"/>
          </a:p>
          <a:p>
            <a:pPr marL="0" lvl="0" indent="0" algn="l" rtl="0">
              <a:spcBef>
                <a:spcPts val="2133"/>
              </a:spcBef>
              <a:spcAft>
                <a:spcPts val="0"/>
              </a:spcAft>
              <a:buNone/>
            </a:pPr>
            <a:r>
              <a:rPr lang="en-GB" sz="2800" dirty="0"/>
              <a:t>The instructions for this project have not been completed. Use the mouse and the keyboard to explore how you can move Scratch the cat.</a:t>
            </a:r>
            <a:endParaRPr sz="2800" dirty="0"/>
          </a:p>
          <a:p>
            <a:pPr marL="0" lvl="0" indent="0" algn="l" rtl="0">
              <a:spcBef>
                <a:spcPts val="2133"/>
              </a:spcBef>
              <a:spcAft>
                <a:spcPts val="2133"/>
              </a:spcAft>
              <a:buNone/>
            </a:pPr>
            <a:endParaRPr/>
          </a:p>
        </p:txBody>
      </p:sp>
      <p:sp>
        <p:nvSpPr>
          <p:cNvPr id="89" name="Google Shape;89;p13"/>
          <p:cNvSpPr txBox="1">
            <a:spLocks noGrp="1"/>
          </p:cNvSpPr>
          <p:nvPr>
            <p:ph type="title"/>
          </p:nvPr>
        </p:nvSpPr>
        <p:spPr>
          <a:xfrm>
            <a:off x="414533" y="426133"/>
            <a:ext cx="11361600" cy="9452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800" dirty="0"/>
              <a:t>How does this sprite move?</a:t>
            </a:r>
            <a:endParaRPr lang="en-US" sz="2000" dirty="0"/>
          </a:p>
        </p:txBody>
      </p:sp>
      <p:sp>
        <p:nvSpPr>
          <p:cNvPr id="90" name="Google Shape;90;p13"/>
          <p:cNvSpPr txBox="1">
            <a:spLocks noGrp="1"/>
          </p:cNvSpPr>
          <p:nvPr>
            <p:ph type="sldNum" idx="12"/>
          </p:nvPr>
        </p:nvSpPr>
        <p:spPr>
          <a:xfrm>
            <a:off x="11776267" y="6439067"/>
            <a:ext cx="415600" cy="41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95</a:t>
            </a:fld>
            <a:endParaRPr/>
          </a:p>
        </p:txBody>
      </p:sp>
      <p:sp>
        <p:nvSpPr>
          <p:cNvPr id="91" name="Google Shape;91;p13"/>
          <p:cNvSpPr txBox="1">
            <a:spLocks noGrp="1"/>
          </p:cNvSpPr>
          <p:nvPr>
            <p:ph type="subTitle" idx="2"/>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GB"/>
              <a:t>Activity 1</a:t>
            </a:r>
            <a:endParaRPr/>
          </a:p>
        </p:txBody>
      </p:sp>
      <p:pic>
        <p:nvPicPr>
          <p:cNvPr id="92" name="Google Shape;92;p13"/>
          <p:cNvPicPr preferRelativeResize="0"/>
          <p:nvPr/>
        </p:nvPicPr>
        <p:blipFill>
          <a:blip r:embed="rId4">
            <a:alphaModFix/>
          </a:blip>
          <a:stretch>
            <a:fillRect/>
          </a:stretch>
        </p:blipFill>
        <p:spPr>
          <a:xfrm>
            <a:off x="1666801" y="3716306"/>
            <a:ext cx="5179401" cy="2721063"/>
          </a:xfrm>
          <a:prstGeom prst="rect">
            <a:avLst/>
          </a:prstGeom>
          <a:noFill/>
          <a:ln>
            <a:noFill/>
          </a:ln>
        </p:spPr>
      </p:pic>
      <p:pic>
        <p:nvPicPr>
          <p:cNvPr id="93" name="Google Shape;93;p13"/>
          <p:cNvPicPr preferRelativeResize="0"/>
          <p:nvPr/>
        </p:nvPicPr>
        <p:blipFill>
          <a:blip r:embed="rId5">
            <a:alphaModFix/>
          </a:blip>
          <a:stretch>
            <a:fillRect/>
          </a:stretch>
        </p:blipFill>
        <p:spPr>
          <a:xfrm>
            <a:off x="7631615" y="3466101"/>
            <a:ext cx="2751552" cy="2721063"/>
          </a:xfrm>
          <a:prstGeom prst="rect">
            <a:avLst/>
          </a:prstGeom>
          <a:noFill/>
          <a:ln>
            <a:noFill/>
          </a:ln>
        </p:spPr>
      </p:pic>
    </p:spTree>
    <p:extLst>
      <p:ext uri="{BB962C8B-B14F-4D97-AF65-F5344CB8AC3E}">
        <p14:creationId xmlns:p14="http://schemas.microsoft.com/office/powerpoint/2010/main" val="36140979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860333" y="426133"/>
            <a:ext cx="11017600" cy="9452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b="0" dirty="0"/>
              <a:t>Click on </a:t>
            </a:r>
            <a:r>
              <a:rPr lang="en-GB" sz="2400" dirty="0"/>
              <a:t>See inside </a:t>
            </a:r>
            <a:r>
              <a:rPr lang="en-GB" sz="2400" b="0" dirty="0"/>
              <a:t>to edit the project</a:t>
            </a:r>
            <a:endParaRPr sz="2400" b="0" dirty="0"/>
          </a:p>
        </p:txBody>
      </p:sp>
      <p:sp>
        <p:nvSpPr>
          <p:cNvPr id="131" name="Google Shape;131;p17"/>
          <p:cNvSpPr txBox="1">
            <a:spLocks noGrp="1"/>
          </p:cNvSpPr>
          <p:nvPr>
            <p:ph type="sldNum" idx="12"/>
          </p:nvPr>
        </p:nvSpPr>
        <p:spPr>
          <a:xfrm>
            <a:off x="11776267" y="6439067"/>
            <a:ext cx="415600" cy="41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96</a:t>
            </a:fld>
            <a:endParaRPr/>
          </a:p>
        </p:txBody>
      </p:sp>
      <p:sp>
        <p:nvSpPr>
          <p:cNvPr id="132" name="Google Shape;132;p17"/>
          <p:cNvSpPr txBox="1">
            <a:spLocks noGrp="1"/>
          </p:cNvSpPr>
          <p:nvPr>
            <p:ph type="subTitle" idx="2"/>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GB"/>
              <a:t>Activity 2</a:t>
            </a:r>
            <a:endParaRPr/>
          </a:p>
        </p:txBody>
      </p:sp>
      <p:pic>
        <p:nvPicPr>
          <p:cNvPr id="133" name="Google Shape;133;p17"/>
          <p:cNvPicPr preferRelativeResize="0"/>
          <p:nvPr/>
        </p:nvPicPr>
        <p:blipFill>
          <a:blip r:embed="rId3">
            <a:alphaModFix/>
          </a:blip>
          <a:stretch>
            <a:fillRect/>
          </a:stretch>
        </p:blipFill>
        <p:spPr>
          <a:xfrm>
            <a:off x="2221643" y="1356967"/>
            <a:ext cx="8187659" cy="5082000"/>
          </a:xfrm>
          <a:prstGeom prst="rect">
            <a:avLst/>
          </a:prstGeom>
          <a:noFill/>
          <a:ln>
            <a:noFill/>
          </a:ln>
        </p:spPr>
      </p:pic>
      <p:sp>
        <p:nvSpPr>
          <p:cNvPr id="134" name="Google Shape;134;p17"/>
          <p:cNvSpPr/>
          <p:nvPr/>
        </p:nvSpPr>
        <p:spPr>
          <a:xfrm>
            <a:off x="9162167" y="1793667"/>
            <a:ext cx="1381600" cy="581600"/>
          </a:xfrm>
          <a:prstGeom prst="roundRect">
            <a:avLst>
              <a:gd name="adj" fmla="val 16667"/>
            </a:avLst>
          </a:pr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cxnSp>
        <p:nvCxnSpPr>
          <p:cNvPr id="135" name="Google Shape;135;p17"/>
          <p:cNvCxnSpPr>
            <a:endCxn id="134" idx="1"/>
          </p:cNvCxnSpPr>
          <p:nvPr/>
        </p:nvCxnSpPr>
        <p:spPr>
          <a:xfrm>
            <a:off x="8095367" y="1042067"/>
            <a:ext cx="1066800" cy="1042400"/>
          </a:xfrm>
          <a:prstGeom prst="straightConnector1">
            <a:avLst/>
          </a:prstGeom>
          <a:noFill/>
          <a:ln w="28575" cap="flat" cmpd="sng">
            <a:solidFill>
              <a:schemeClr val="dk1"/>
            </a:solidFill>
            <a:prstDash val="solid"/>
            <a:round/>
            <a:headEnd type="none" w="med" len="med"/>
            <a:tailEnd type="triangle" w="med" len="med"/>
          </a:ln>
        </p:spPr>
      </p:cxn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7"/>
        <p:cNvGrpSpPr/>
        <p:nvPr/>
      </p:nvGrpSpPr>
      <p:grpSpPr>
        <a:xfrm>
          <a:off x="0" y="0"/>
          <a:ext cx="0" cy="0"/>
          <a:chOff x="0" y="0"/>
          <a:chExt cx="0" cy="0"/>
        </a:xfrm>
      </p:grpSpPr>
      <p:sp>
        <p:nvSpPr>
          <p:cNvPr id="98" name="Google Shape;98;p14"/>
          <p:cNvSpPr txBox="1">
            <a:spLocks noGrp="1"/>
          </p:cNvSpPr>
          <p:nvPr>
            <p:ph type="body" idx="1"/>
          </p:nvPr>
        </p:nvSpPr>
        <p:spPr>
          <a:xfrm>
            <a:off x="414533" y="1560167"/>
            <a:ext cx="4753200" cy="487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800" dirty="0"/>
              <a:t>Complete the instructions on your worksheet.</a:t>
            </a:r>
            <a:endParaRPr lang="en-US" sz="2800"/>
          </a:p>
          <a:p>
            <a:pPr marL="0" lvl="0" indent="0" algn="l" rtl="0">
              <a:spcBef>
                <a:spcPts val="2133"/>
              </a:spcBef>
              <a:spcAft>
                <a:spcPts val="2133"/>
              </a:spcAft>
              <a:buNone/>
            </a:pPr>
            <a:r>
              <a:rPr lang="en-GB" sz="2800" dirty="0"/>
              <a:t>Does the project do everything you expected it to do?</a:t>
            </a:r>
            <a:endParaRPr sz="2800" dirty="0"/>
          </a:p>
        </p:txBody>
      </p:sp>
      <p:sp>
        <p:nvSpPr>
          <p:cNvPr id="99" name="Google Shape;99;p14"/>
          <p:cNvSpPr txBox="1">
            <a:spLocks noGrp="1"/>
          </p:cNvSpPr>
          <p:nvPr>
            <p:ph type="title"/>
          </p:nvPr>
        </p:nvSpPr>
        <p:spPr>
          <a:xfrm>
            <a:off x="414533" y="426133"/>
            <a:ext cx="11361600" cy="930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800" dirty="0"/>
              <a:t>Can you complete the instructions?</a:t>
            </a:r>
            <a:endParaRPr lang="en-US" sz="2000" dirty="0"/>
          </a:p>
        </p:txBody>
      </p:sp>
      <p:sp>
        <p:nvSpPr>
          <p:cNvPr id="100" name="Google Shape;100;p14"/>
          <p:cNvSpPr txBox="1">
            <a:spLocks noGrp="1"/>
          </p:cNvSpPr>
          <p:nvPr>
            <p:ph type="sldNum" idx="12"/>
          </p:nvPr>
        </p:nvSpPr>
        <p:spPr>
          <a:xfrm>
            <a:off x="11776267" y="6439067"/>
            <a:ext cx="415600" cy="41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97</a:t>
            </a:fld>
            <a:endParaRPr/>
          </a:p>
        </p:txBody>
      </p:sp>
      <p:sp>
        <p:nvSpPr>
          <p:cNvPr id="101" name="Google Shape;101;p14"/>
          <p:cNvSpPr txBox="1">
            <a:spLocks noGrp="1"/>
          </p:cNvSpPr>
          <p:nvPr>
            <p:ph type="subTitle" idx="3"/>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GB"/>
              <a:t>Activity 1</a:t>
            </a:r>
            <a:endParaRPr/>
          </a:p>
        </p:txBody>
      </p:sp>
      <p:graphicFrame>
        <p:nvGraphicFramePr>
          <p:cNvPr id="102" name="Google Shape;102;p14"/>
          <p:cNvGraphicFramePr/>
          <p:nvPr/>
        </p:nvGraphicFramePr>
        <p:xfrm>
          <a:off x="5935234" y="1719067"/>
          <a:ext cx="5828366" cy="3034920"/>
        </p:xfrm>
        <a:graphic>
          <a:graphicData uri="http://schemas.openxmlformats.org/drawingml/2006/table">
            <a:tbl>
              <a:tblPr>
                <a:noFill/>
              </a:tblPr>
              <a:tblGrid>
                <a:gridCol w="1715933">
                  <a:extLst>
                    <a:ext uri="{9D8B030D-6E8A-4147-A177-3AD203B41FA5}">
                      <a16:colId xmlns:a16="http://schemas.microsoft.com/office/drawing/2014/main" val="20000"/>
                    </a:ext>
                  </a:extLst>
                </a:gridCol>
                <a:gridCol w="4112433">
                  <a:extLst>
                    <a:ext uri="{9D8B030D-6E8A-4147-A177-3AD203B41FA5}">
                      <a16:colId xmlns:a16="http://schemas.microsoft.com/office/drawing/2014/main" val="20001"/>
                    </a:ext>
                  </a:extLst>
                </a:gridCol>
              </a:tblGrid>
              <a:tr h="428480">
                <a:tc>
                  <a:txBody>
                    <a:bodyPr/>
                    <a:lstStyle/>
                    <a:p>
                      <a:pPr marL="0" lvl="0" indent="0" algn="l" rtl="0">
                        <a:spcBef>
                          <a:spcPts val="0"/>
                        </a:spcBef>
                        <a:spcAft>
                          <a:spcPts val="0"/>
                        </a:spcAft>
                        <a:buNone/>
                      </a:pPr>
                      <a:r>
                        <a:rPr lang="en-GB" sz="1500">
                          <a:latin typeface="Quicksand"/>
                          <a:ea typeface="Quicksand"/>
                          <a:cs typeface="Quicksand"/>
                          <a:sym typeface="Quicksand"/>
                        </a:rPr>
                        <a:t>Move right</a:t>
                      </a:r>
                      <a:endParaRPr sz="1500">
                        <a:latin typeface="Quicksand"/>
                        <a:ea typeface="Quicksand"/>
                        <a:cs typeface="Quicksand"/>
                        <a:sym typeface="Quicksand"/>
                      </a:endParaRPr>
                    </a:p>
                  </a:txBody>
                  <a:tcPr marL="72000" marR="72000" marT="72000" marB="72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900"/>
                    </a:p>
                  </a:txBody>
                  <a:tcPr marL="72000" marR="72000" marT="72000" marB="72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428480">
                <a:tc>
                  <a:txBody>
                    <a:bodyPr/>
                    <a:lstStyle/>
                    <a:p>
                      <a:pPr marL="0" lvl="0" indent="0" algn="l" rtl="0">
                        <a:spcBef>
                          <a:spcPts val="0"/>
                        </a:spcBef>
                        <a:spcAft>
                          <a:spcPts val="0"/>
                        </a:spcAft>
                        <a:buNone/>
                      </a:pPr>
                      <a:r>
                        <a:rPr lang="en-GB" sz="1500">
                          <a:latin typeface="Quicksand"/>
                          <a:ea typeface="Quicksand"/>
                          <a:cs typeface="Quicksand"/>
                          <a:sym typeface="Quicksand"/>
                        </a:rPr>
                        <a:t>Move left</a:t>
                      </a:r>
                      <a:endParaRPr sz="1500">
                        <a:latin typeface="Quicksand"/>
                        <a:ea typeface="Quicksand"/>
                        <a:cs typeface="Quicksand"/>
                        <a:sym typeface="Quicksand"/>
                      </a:endParaRPr>
                    </a:p>
                  </a:txBody>
                  <a:tcPr marL="72000" marR="72000" marT="72000" marB="72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900"/>
                    </a:p>
                  </a:txBody>
                  <a:tcPr marL="72000" marR="72000" marT="72000" marB="72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28480">
                <a:tc>
                  <a:txBody>
                    <a:bodyPr/>
                    <a:lstStyle/>
                    <a:p>
                      <a:pPr marL="0" lvl="0" indent="0" algn="l" rtl="0">
                        <a:spcBef>
                          <a:spcPts val="0"/>
                        </a:spcBef>
                        <a:spcAft>
                          <a:spcPts val="0"/>
                        </a:spcAft>
                        <a:buNone/>
                      </a:pPr>
                      <a:r>
                        <a:rPr lang="en-GB" sz="1500">
                          <a:latin typeface="Quicksand"/>
                          <a:ea typeface="Quicksand"/>
                          <a:cs typeface="Quicksand"/>
                          <a:sym typeface="Quicksand"/>
                        </a:rPr>
                        <a:t>Move up</a:t>
                      </a:r>
                      <a:endParaRPr sz="1500">
                        <a:latin typeface="Quicksand"/>
                        <a:ea typeface="Quicksand"/>
                        <a:cs typeface="Quicksand"/>
                        <a:sym typeface="Quicksand"/>
                      </a:endParaRPr>
                    </a:p>
                  </a:txBody>
                  <a:tcPr marL="72000" marR="72000" marT="72000" marB="72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900"/>
                    </a:p>
                  </a:txBody>
                  <a:tcPr marL="72000" marR="72000" marT="72000" marB="72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428480">
                <a:tc>
                  <a:txBody>
                    <a:bodyPr/>
                    <a:lstStyle/>
                    <a:p>
                      <a:pPr marL="0" lvl="0" indent="0" algn="l" rtl="0">
                        <a:spcBef>
                          <a:spcPts val="0"/>
                        </a:spcBef>
                        <a:spcAft>
                          <a:spcPts val="0"/>
                        </a:spcAft>
                        <a:buNone/>
                      </a:pPr>
                      <a:r>
                        <a:rPr lang="en-GB" sz="1500">
                          <a:latin typeface="Quicksand"/>
                          <a:ea typeface="Quicksand"/>
                          <a:cs typeface="Quicksand"/>
                          <a:sym typeface="Quicksand"/>
                        </a:rPr>
                        <a:t>Move down</a:t>
                      </a:r>
                      <a:endParaRPr sz="1500">
                        <a:latin typeface="Quicksand"/>
                        <a:ea typeface="Quicksand"/>
                        <a:cs typeface="Quicksand"/>
                        <a:sym typeface="Quicksand"/>
                      </a:endParaRPr>
                    </a:p>
                  </a:txBody>
                  <a:tcPr marL="72000" marR="72000" marT="72000" marB="72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900"/>
                    </a:p>
                  </a:txBody>
                  <a:tcPr marL="72000" marR="72000" marT="72000" marB="72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428480">
                <a:tc>
                  <a:txBody>
                    <a:bodyPr/>
                    <a:lstStyle/>
                    <a:p>
                      <a:pPr marL="0" lvl="0" indent="0" algn="l" rtl="0">
                        <a:spcBef>
                          <a:spcPts val="0"/>
                        </a:spcBef>
                        <a:spcAft>
                          <a:spcPts val="0"/>
                        </a:spcAft>
                        <a:buNone/>
                      </a:pPr>
                      <a:r>
                        <a:rPr lang="en-GB" sz="1500">
                          <a:latin typeface="Quicksand"/>
                          <a:ea typeface="Quicksand"/>
                          <a:cs typeface="Quicksand"/>
                          <a:sym typeface="Quicksand"/>
                        </a:rPr>
                        <a:t>Change costume</a:t>
                      </a:r>
                      <a:endParaRPr sz="1500">
                        <a:latin typeface="Quicksand"/>
                        <a:ea typeface="Quicksand"/>
                        <a:cs typeface="Quicksand"/>
                        <a:sym typeface="Quicksand"/>
                      </a:endParaRPr>
                    </a:p>
                  </a:txBody>
                  <a:tcPr marL="72000" marR="72000" marT="72000" marB="72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900"/>
                    </a:p>
                  </a:txBody>
                  <a:tcPr marL="72000" marR="72000" marT="72000" marB="72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428480">
                <a:tc>
                  <a:txBody>
                    <a:bodyPr/>
                    <a:lstStyle/>
                    <a:p>
                      <a:pPr marL="0" lvl="0" indent="0" algn="l" rtl="0">
                        <a:spcBef>
                          <a:spcPts val="0"/>
                        </a:spcBef>
                        <a:spcAft>
                          <a:spcPts val="0"/>
                        </a:spcAft>
                        <a:buNone/>
                      </a:pPr>
                      <a:r>
                        <a:rPr lang="en-GB" sz="1500">
                          <a:latin typeface="Quicksand"/>
                          <a:ea typeface="Quicksand"/>
                          <a:cs typeface="Quicksand"/>
                          <a:sym typeface="Quicksand"/>
                        </a:rPr>
                        <a:t>Turn clockwise</a:t>
                      </a:r>
                      <a:endParaRPr sz="1500">
                        <a:latin typeface="Quicksand"/>
                        <a:ea typeface="Quicksand"/>
                        <a:cs typeface="Quicksand"/>
                        <a:sym typeface="Quicksand"/>
                      </a:endParaRPr>
                    </a:p>
                  </a:txBody>
                  <a:tcPr marL="72000" marR="72000" marT="72000" marB="72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900"/>
                    </a:p>
                  </a:txBody>
                  <a:tcPr marL="72000" marR="72000" marT="72000" marB="72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428480">
                <a:tc>
                  <a:txBody>
                    <a:bodyPr/>
                    <a:lstStyle/>
                    <a:p>
                      <a:pPr marL="0" lvl="0" indent="0" algn="l" rtl="0">
                        <a:spcBef>
                          <a:spcPts val="0"/>
                        </a:spcBef>
                        <a:spcAft>
                          <a:spcPts val="0"/>
                        </a:spcAft>
                        <a:buNone/>
                      </a:pPr>
                      <a:r>
                        <a:rPr lang="en-GB" sz="1500">
                          <a:latin typeface="Quicksand"/>
                          <a:ea typeface="Quicksand"/>
                          <a:cs typeface="Quicksand"/>
                          <a:sym typeface="Quicksand"/>
                        </a:rPr>
                        <a:t>Turn anticlockwise</a:t>
                      </a:r>
                      <a:endParaRPr sz="1500">
                        <a:latin typeface="Quicksand"/>
                        <a:ea typeface="Quicksand"/>
                        <a:cs typeface="Quicksand"/>
                        <a:sym typeface="Quicksand"/>
                      </a:endParaRPr>
                    </a:p>
                  </a:txBody>
                  <a:tcPr marL="72000" marR="72000" marT="72000" marB="72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900"/>
                    </a:p>
                  </a:txBody>
                  <a:tcPr marL="72000" marR="72000" marT="72000" marB="72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6327017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06"/>
        <p:cNvGrpSpPr/>
        <p:nvPr/>
      </p:nvGrpSpPr>
      <p:grpSpPr>
        <a:xfrm>
          <a:off x="0" y="0"/>
          <a:ext cx="0" cy="0"/>
          <a:chOff x="0" y="0"/>
          <a:chExt cx="0" cy="0"/>
        </a:xfrm>
      </p:grpSpPr>
      <p:sp>
        <p:nvSpPr>
          <p:cNvPr id="107" name="Google Shape;107;p15"/>
          <p:cNvSpPr txBox="1">
            <a:spLocks noGrp="1"/>
          </p:cNvSpPr>
          <p:nvPr>
            <p:ph type="body" idx="1"/>
          </p:nvPr>
        </p:nvSpPr>
        <p:spPr>
          <a:xfrm>
            <a:off x="414533" y="1246354"/>
            <a:ext cx="11361600" cy="50820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2133"/>
              </a:spcAft>
              <a:buNone/>
            </a:pPr>
            <a:r>
              <a:rPr lang="en-GB" sz="2800" dirty="0"/>
              <a:t>These are the blocks used. How would you change them to improve this program?</a:t>
            </a:r>
            <a:endParaRPr lang="en-US" sz="2400" dirty="0"/>
          </a:p>
        </p:txBody>
      </p:sp>
      <p:sp>
        <p:nvSpPr>
          <p:cNvPr id="108" name="Google Shape;108;p15"/>
          <p:cNvSpPr txBox="1">
            <a:spLocks noGrp="1"/>
          </p:cNvSpPr>
          <p:nvPr>
            <p:ph type="title"/>
          </p:nvPr>
        </p:nvSpPr>
        <p:spPr>
          <a:xfrm>
            <a:off x="414533" y="426133"/>
            <a:ext cx="11361600" cy="9452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dirty="0"/>
              <a:t>Change the controls and fix the errors</a:t>
            </a:r>
            <a:endParaRPr lang="en-US" sz="2000" dirty="0"/>
          </a:p>
        </p:txBody>
      </p:sp>
      <p:sp>
        <p:nvSpPr>
          <p:cNvPr id="109" name="Google Shape;109;p15"/>
          <p:cNvSpPr txBox="1">
            <a:spLocks noGrp="1"/>
          </p:cNvSpPr>
          <p:nvPr>
            <p:ph type="sldNum" idx="12"/>
          </p:nvPr>
        </p:nvSpPr>
        <p:spPr>
          <a:xfrm>
            <a:off x="11776267" y="6439067"/>
            <a:ext cx="415600" cy="41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98</a:t>
            </a:fld>
            <a:endParaRPr/>
          </a:p>
        </p:txBody>
      </p:sp>
      <p:sp>
        <p:nvSpPr>
          <p:cNvPr id="110" name="Google Shape;110;p15"/>
          <p:cNvSpPr txBox="1">
            <a:spLocks noGrp="1"/>
          </p:cNvSpPr>
          <p:nvPr>
            <p:ph type="subTitle" idx="2"/>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GB"/>
              <a:t>Activity 2</a:t>
            </a:r>
            <a:endParaRPr/>
          </a:p>
        </p:txBody>
      </p:sp>
      <p:pic>
        <p:nvPicPr>
          <p:cNvPr id="111" name="Google Shape;111;p15"/>
          <p:cNvPicPr preferRelativeResize="0"/>
          <p:nvPr/>
        </p:nvPicPr>
        <p:blipFill rotWithShape="1">
          <a:blip r:embed="rId3">
            <a:alphaModFix/>
          </a:blip>
          <a:srcRect r="31731" b="45669"/>
          <a:stretch/>
        </p:blipFill>
        <p:spPr>
          <a:xfrm>
            <a:off x="4805238" y="4430401"/>
            <a:ext cx="1790700" cy="1178495"/>
          </a:xfrm>
          <a:prstGeom prst="rect">
            <a:avLst/>
          </a:prstGeom>
          <a:noFill/>
          <a:ln>
            <a:noFill/>
          </a:ln>
        </p:spPr>
      </p:pic>
      <p:pic>
        <p:nvPicPr>
          <p:cNvPr id="112" name="Google Shape;112;p15"/>
          <p:cNvPicPr preferRelativeResize="0"/>
          <p:nvPr/>
        </p:nvPicPr>
        <p:blipFill rotWithShape="1">
          <a:blip r:embed="rId4">
            <a:alphaModFix/>
          </a:blip>
          <a:srcRect r="32097" b="43690"/>
          <a:stretch/>
        </p:blipFill>
        <p:spPr>
          <a:xfrm>
            <a:off x="1399301" y="4430400"/>
            <a:ext cx="1790700" cy="1626552"/>
          </a:xfrm>
          <a:prstGeom prst="rect">
            <a:avLst/>
          </a:prstGeom>
          <a:noFill/>
          <a:ln>
            <a:noFill/>
          </a:ln>
        </p:spPr>
      </p:pic>
      <p:pic>
        <p:nvPicPr>
          <p:cNvPr id="113" name="Google Shape;113;p15"/>
          <p:cNvPicPr preferRelativeResize="0"/>
          <p:nvPr/>
        </p:nvPicPr>
        <p:blipFill rotWithShape="1">
          <a:blip r:embed="rId5">
            <a:alphaModFix/>
          </a:blip>
          <a:srcRect r="31553" b="47067"/>
          <a:stretch/>
        </p:blipFill>
        <p:spPr>
          <a:xfrm>
            <a:off x="8211168" y="4430401"/>
            <a:ext cx="2103369" cy="1178500"/>
          </a:xfrm>
          <a:prstGeom prst="rect">
            <a:avLst/>
          </a:prstGeom>
          <a:noFill/>
          <a:ln>
            <a:noFill/>
          </a:ln>
        </p:spPr>
      </p:pic>
      <p:pic>
        <p:nvPicPr>
          <p:cNvPr id="114" name="Google Shape;114;p15"/>
          <p:cNvPicPr preferRelativeResize="0"/>
          <p:nvPr/>
        </p:nvPicPr>
        <p:blipFill rotWithShape="1">
          <a:blip r:embed="rId6">
            <a:alphaModFix/>
          </a:blip>
          <a:srcRect r="32350" b="43537"/>
          <a:stretch/>
        </p:blipFill>
        <p:spPr>
          <a:xfrm>
            <a:off x="1399301" y="2274434"/>
            <a:ext cx="2142967" cy="1667199"/>
          </a:xfrm>
          <a:prstGeom prst="rect">
            <a:avLst/>
          </a:prstGeom>
          <a:noFill/>
          <a:ln>
            <a:noFill/>
          </a:ln>
        </p:spPr>
      </p:pic>
      <p:pic>
        <p:nvPicPr>
          <p:cNvPr id="115" name="Google Shape;115;p15"/>
          <p:cNvPicPr preferRelativeResize="0"/>
          <p:nvPr/>
        </p:nvPicPr>
        <p:blipFill rotWithShape="1">
          <a:blip r:embed="rId7">
            <a:alphaModFix/>
          </a:blip>
          <a:srcRect r="32350" b="44218"/>
          <a:stretch/>
        </p:blipFill>
        <p:spPr>
          <a:xfrm>
            <a:off x="4805221" y="2283333"/>
            <a:ext cx="2142967" cy="1647123"/>
          </a:xfrm>
          <a:prstGeom prst="rect">
            <a:avLst/>
          </a:prstGeom>
          <a:noFill/>
          <a:ln>
            <a:noFill/>
          </a:ln>
        </p:spPr>
      </p:pic>
      <p:pic>
        <p:nvPicPr>
          <p:cNvPr id="116" name="Google Shape;116;p15"/>
          <p:cNvPicPr preferRelativeResize="0"/>
          <p:nvPr/>
        </p:nvPicPr>
        <p:blipFill rotWithShape="1">
          <a:blip r:embed="rId8">
            <a:alphaModFix/>
          </a:blip>
          <a:srcRect r="32669" b="43876"/>
          <a:stretch/>
        </p:blipFill>
        <p:spPr>
          <a:xfrm>
            <a:off x="8211170" y="2274434"/>
            <a:ext cx="2142967" cy="1664949"/>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120"/>
        <p:cNvGrpSpPr/>
        <p:nvPr/>
      </p:nvGrpSpPr>
      <p:grpSpPr>
        <a:xfrm>
          <a:off x="0" y="0"/>
          <a:ext cx="0" cy="0"/>
          <a:chOff x="0" y="0"/>
          <a:chExt cx="0" cy="0"/>
        </a:xfrm>
      </p:grpSpPr>
      <p:sp>
        <p:nvSpPr>
          <p:cNvPr id="121" name="Google Shape;121;p16"/>
          <p:cNvSpPr txBox="1">
            <a:spLocks noGrp="1"/>
          </p:cNvSpPr>
          <p:nvPr>
            <p:ph type="body" idx="1"/>
          </p:nvPr>
        </p:nvSpPr>
        <p:spPr>
          <a:xfrm>
            <a:off x="414533" y="1350341"/>
            <a:ext cx="11106400" cy="135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dirty="0"/>
              <a:t>Design your changes and then code them!</a:t>
            </a:r>
            <a:endParaRPr lang="en-US" sz="2400"/>
          </a:p>
          <a:p>
            <a:pPr marL="0" lvl="0" indent="0" algn="l" rtl="0">
              <a:spcBef>
                <a:spcPts val="2133"/>
              </a:spcBef>
              <a:spcAft>
                <a:spcPts val="2133"/>
              </a:spcAft>
              <a:buNone/>
            </a:pPr>
            <a:r>
              <a:rPr lang="en-GB" sz="2400" dirty="0"/>
              <a:t>Can you choose better ways to control the sprite?</a:t>
            </a:r>
            <a:endParaRPr sz="2400" dirty="0"/>
          </a:p>
        </p:txBody>
      </p:sp>
      <p:sp>
        <p:nvSpPr>
          <p:cNvPr id="122" name="Google Shape;122;p16"/>
          <p:cNvSpPr txBox="1">
            <a:spLocks noGrp="1"/>
          </p:cNvSpPr>
          <p:nvPr>
            <p:ph type="title"/>
          </p:nvPr>
        </p:nvSpPr>
        <p:spPr>
          <a:xfrm>
            <a:off x="414533" y="426133"/>
            <a:ext cx="11361600" cy="9308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GB" sz="2400" dirty="0"/>
              <a:t>Design your changes</a:t>
            </a:r>
            <a:endParaRPr sz="2400" dirty="0"/>
          </a:p>
        </p:txBody>
      </p:sp>
      <p:sp>
        <p:nvSpPr>
          <p:cNvPr id="123" name="Google Shape;123;p16"/>
          <p:cNvSpPr txBox="1">
            <a:spLocks noGrp="1"/>
          </p:cNvSpPr>
          <p:nvPr>
            <p:ph type="sldNum" idx="12"/>
          </p:nvPr>
        </p:nvSpPr>
        <p:spPr>
          <a:xfrm>
            <a:off x="11776267" y="6439067"/>
            <a:ext cx="415600" cy="4188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99</a:t>
            </a:fld>
            <a:endParaRPr/>
          </a:p>
        </p:txBody>
      </p:sp>
      <p:sp>
        <p:nvSpPr>
          <p:cNvPr id="124" name="Google Shape;124;p16"/>
          <p:cNvSpPr txBox="1">
            <a:spLocks noGrp="1"/>
          </p:cNvSpPr>
          <p:nvPr>
            <p:ph type="subTitle" idx="3"/>
          </p:nvPr>
        </p:nvSpPr>
        <p:spPr>
          <a:xfrm>
            <a:off x="7010400" y="0"/>
            <a:ext cx="4753200" cy="418800"/>
          </a:xfrm>
          <a:prstGeom prst="rect">
            <a:avLst/>
          </a:prstGeom>
        </p:spPr>
        <p:txBody>
          <a:bodyPr spcFirstLastPara="1" wrap="square" lIns="121900" tIns="121900" rIns="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GB"/>
              <a:t>Activity 2</a:t>
            </a:r>
            <a:endParaRPr/>
          </a:p>
        </p:txBody>
      </p:sp>
      <p:graphicFrame>
        <p:nvGraphicFramePr>
          <p:cNvPr id="125" name="Google Shape;125;p16"/>
          <p:cNvGraphicFramePr/>
          <p:nvPr/>
        </p:nvGraphicFramePr>
        <p:xfrm>
          <a:off x="1739551" y="2918967"/>
          <a:ext cx="8712898" cy="3332000"/>
        </p:xfrm>
        <a:graphic>
          <a:graphicData uri="http://schemas.openxmlformats.org/drawingml/2006/table">
            <a:tbl>
              <a:tblPr>
                <a:noFill/>
              </a:tblPr>
              <a:tblGrid>
                <a:gridCol w="1220567">
                  <a:extLst>
                    <a:ext uri="{9D8B030D-6E8A-4147-A177-3AD203B41FA5}">
                      <a16:colId xmlns:a16="http://schemas.microsoft.com/office/drawing/2014/main" val="20000"/>
                    </a:ext>
                  </a:extLst>
                </a:gridCol>
                <a:gridCol w="1070333">
                  <a:extLst>
                    <a:ext uri="{9D8B030D-6E8A-4147-A177-3AD203B41FA5}">
                      <a16:colId xmlns:a16="http://schemas.microsoft.com/office/drawing/2014/main" val="20001"/>
                    </a:ext>
                  </a:extLst>
                </a:gridCol>
                <a:gridCol w="1070333">
                  <a:extLst>
                    <a:ext uri="{9D8B030D-6E8A-4147-A177-3AD203B41FA5}">
                      <a16:colId xmlns:a16="http://schemas.microsoft.com/office/drawing/2014/main" val="20002"/>
                    </a:ext>
                  </a:extLst>
                </a:gridCol>
                <a:gridCol w="1070333">
                  <a:extLst>
                    <a:ext uri="{9D8B030D-6E8A-4147-A177-3AD203B41FA5}">
                      <a16:colId xmlns:a16="http://schemas.microsoft.com/office/drawing/2014/main" val="20003"/>
                    </a:ext>
                  </a:extLst>
                </a:gridCol>
                <a:gridCol w="1070333">
                  <a:extLst>
                    <a:ext uri="{9D8B030D-6E8A-4147-A177-3AD203B41FA5}">
                      <a16:colId xmlns:a16="http://schemas.microsoft.com/office/drawing/2014/main" val="20004"/>
                    </a:ext>
                  </a:extLst>
                </a:gridCol>
                <a:gridCol w="1070333">
                  <a:extLst>
                    <a:ext uri="{9D8B030D-6E8A-4147-A177-3AD203B41FA5}">
                      <a16:colId xmlns:a16="http://schemas.microsoft.com/office/drawing/2014/main" val="20005"/>
                    </a:ext>
                  </a:extLst>
                </a:gridCol>
                <a:gridCol w="1070333">
                  <a:extLst>
                    <a:ext uri="{9D8B030D-6E8A-4147-A177-3AD203B41FA5}">
                      <a16:colId xmlns:a16="http://schemas.microsoft.com/office/drawing/2014/main" val="20006"/>
                    </a:ext>
                  </a:extLst>
                </a:gridCol>
                <a:gridCol w="1070333">
                  <a:extLst>
                    <a:ext uri="{9D8B030D-6E8A-4147-A177-3AD203B41FA5}">
                      <a16:colId xmlns:a16="http://schemas.microsoft.com/office/drawing/2014/main" val="20007"/>
                    </a:ext>
                  </a:extLst>
                </a:gridCol>
              </a:tblGrid>
              <a:tr h="1666000">
                <a:tc>
                  <a:txBody>
                    <a:bodyPr/>
                    <a:lstStyle/>
                    <a:p>
                      <a:pPr marL="0" lvl="0" indent="0" algn="l" rtl="0">
                        <a:spcBef>
                          <a:spcPts val="0"/>
                        </a:spcBef>
                        <a:spcAft>
                          <a:spcPts val="0"/>
                        </a:spcAft>
                        <a:buNone/>
                      </a:pPr>
                      <a:r>
                        <a:rPr lang="en-GB" sz="1600" b="1">
                          <a:latin typeface="Quicksand"/>
                          <a:ea typeface="Quicksand"/>
                          <a:cs typeface="Quicksand"/>
                          <a:sym typeface="Quicksand"/>
                        </a:rPr>
                        <a:t>Event</a:t>
                      </a:r>
                      <a:endParaRPr sz="1600" b="1">
                        <a:latin typeface="Quicksand"/>
                        <a:ea typeface="Quicksand"/>
                        <a:cs typeface="Quicksand"/>
                        <a:sym typeface="Quicksand"/>
                      </a:endParaRPr>
                    </a:p>
                  </a:txBody>
                  <a:tcPr marL="84667" marR="84667" marT="84667" marB="84667">
                    <a:solidFill>
                      <a:srgbClr val="FFFFFF"/>
                    </a:solidFill>
                  </a:tcPr>
                </a:tc>
                <a:tc>
                  <a:txBody>
                    <a:bodyPr/>
                    <a:lstStyle/>
                    <a:p>
                      <a:pPr marL="0" lvl="0" indent="0" algn="l" rtl="0">
                        <a:spcBef>
                          <a:spcPts val="0"/>
                        </a:spcBef>
                        <a:spcAft>
                          <a:spcPts val="0"/>
                        </a:spcAft>
                        <a:buNone/>
                      </a:pPr>
                      <a:r>
                        <a:rPr lang="en-GB" sz="1600">
                          <a:latin typeface="Handlee"/>
                          <a:ea typeface="Handlee"/>
                          <a:cs typeface="Handlee"/>
                          <a:sym typeface="Handlee"/>
                        </a:rPr>
                        <a:t>Press ‘R’ key</a:t>
                      </a:r>
                      <a:endParaRPr sz="1600">
                        <a:latin typeface="Handlee"/>
                        <a:ea typeface="Handlee"/>
                        <a:cs typeface="Handlee"/>
                        <a:sym typeface="Handlee"/>
                      </a:endParaRPr>
                    </a:p>
                  </a:txBody>
                  <a:tcPr marL="84667" marR="84667" marT="84667" marB="84667">
                    <a:solidFill>
                      <a:srgbClr val="FFFFFF"/>
                    </a:solidFill>
                  </a:tcPr>
                </a:tc>
                <a:tc>
                  <a:txBody>
                    <a:bodyPr/>
                    <a:lstStyle/>
                    <a:p>
                      <a:pPr marL="0" lvl="0" indent="0" algn="l" rtl="0">
                        <a:spcBef>
                          <a:spcPts val="0"/>
                        </a:spcBef>
                        <a:spcAft>
                          <a:spcPts val="0"/>
                        </a:spcAft>
                        <a:buNone/>
                      </a:pPr>
                      <a:endParaRPr sz="900">
                        <a:latin typeface="Quicksand"/>
                        <a:ea typeface="Quicksand"/>
                        <a:cs typeface="Quicksand"/>
                        <a:sym typeface="Quicksand"/>
                      </a:endParaRPr>
                    </a:p>
                  </a:txBody>
                  <a:tcPr marL="84667" marR="84667" marT="84667" marB="84667">
                    <a:solidFill>
                      <a:srgbClr val="FFFFFF"/>
                    </a:solidFill>
                  </a:tcPr>
                </a:tc>
                <a:tc>
                  <a:txBody>
                    <a:bodyPr/>
                    <a:lstStyle/>
                    <a:p>
                      <a:pPr marL="0" lvl="0" indent="0" algn="l" rtl="0">
                        <a:spcBef>
                          <a:spcPts val="0"/>
                        </a:spcBef>
                        <a:spcAft>
                          <a:spcPts val="0"/>
                        </a:spcAft>
                        <a:buNone/>
                      </a:pPr>
                      <a:endParaRPr sz="900">
                        <a:latin typeface="Quicksand"/>
                        <a:ea typeface="Quicksand"/>
                        <a:cs typeface="Quicksand"/>
                        <a:sym typeface="Quicksand"/>
                      </a:endParaRPr>
                    </a:p>
                  </a:txBody>
                  <a:tcPr marL="84667" marR="84667" marT="84667" marB="84667">
                    <a:solidFill>
                      <a:srgbClr val="FFFFFF"/>
                    </a:solidFill>
                  </a:tcPr>
                </a:tc>
                <a:tc>
                  <a:txBody>
                    <a:bodyPr/>
                    <a:lstStyle/>
                    <a:p>
                      <a:pPr marL="0" lvl="0" indent="0" algn="l" rtl="0">
                        <a:spcBef>
                          <a:spcPts val="0"/>
                        </a:spcBef>
                        <a:spcAft>
                          <a:spcPts val="0"/>
                        </a:spcAft>
                        <a:buNone/>
                      </a:pPr>
                      <a:endParaRPr sz="900">
                        <a:latin typeface="Quicksand"/>
                        <a:ea typeface="Quicksand"/>
                        <a:cs typeface="Quicksand"/>
                        <a:sym typeface="Quicksand"/>
                      </a:endParaRPr>
                    </a:p>
                  </a:txBody>
                  <a:tcPr marL="84667" marR="84667" marT="84667" marB="84667">
                    <a:solidFill>
                      <a:srgbClr val="FFFFFF"/>
                    </a:solidFill>
                  </a:tcPr>
                </a:tc>
                <a:tc>
                  <a:txBody>
                    <a:bodyPr/>
                    <a:lstStyle/>
                    <a:p>
                      <a:pPr marL="0" lvl="0" indent="0" algn="l" rtl="0">
                        <a:spcBef>
                          <a:spcPts val="0"/>
                        </a:spcBef>
                        <a:spcAft>
                          <a:spcPts val="0"/>
                        </a:spcAft>
                        <a:buNone/>
                      </a:pPr>
                      <a:endParaRPr sz="900">
                        <a:latin typeface="Quicksand"/>
                        <a:ea typeface="Quicksand"/>
                        <a:cs typeface="Quicksand"/>
                        <a:sym typeface="Quicksand"/>
                      </a:endParaRPr>
                    </a:p>
                  </a:txBody>
                  <a:tcPr marL="84667" marR="84667" marT="84667" marB="84667">
                    <a:solidFill>
                      <a:srgbClr val="FFFFFF"/>
                    </a:solidFill>
                  </a:tcPr>
                </a:tc>
                <a:tc>
                  <a:txBody>
                    <a:bodyPr/>
                    <a:lstStyle/>
                    <a:p>
                      <a:pPr marL="0" lvl="0" indent="0" algn="l" rtl="0">
                        <a:spcBef>
                          <a:spcPts val="0"/>
                        </a:spcBef>
                        <a:spcAft>
                          <a:spcPts val="0"/>
                        </a:spcAft>
                        <a:buNone/>
                      </a:pPr>
                      <a:endParaRPr sz="900">
                        <a:latin typeface="Quicksand"/>
                        <a:ea typeface="Quicksand"/>
                        <a:cs typeface="Quicksand"/>
                        <a:sym typeface="Quicksand"/>
                      </a:endParaRPr>
                    </a:p>
                  </a:txBody>
                  <a:tcPr marL="84667" marR="84667" marT="84667" marB="84667">
                    <a:solidFill>
                      <a:srgbClr val="FFFFFF"/>
                    </a:solidFill>
                  </a:tcPr>
                </a:tc>
                <a:tc>
                  <a:txBody>
                    <a:bodyPr/>
                    <a:lstStyle/>
                    <a:p>
                      <a:pPr marL="0" lvl="0" indent="0" algn="l" rtl="0">
                        <a:spcBef>
                          <a:spcPts val="0"/>
                        </a:spcBef>
                        <a:spcAft>
                          <a:spcPts val="0"/>
                        </a:spcAft>
                        <a:buNone/>
                      </a:pPr>
                      <a:endParaRPr sz="900">
                        <a:latin typeface="Quicksand"/>
                        <a:ea typeface="Quicksand"/>
                        <a:cs typeface="Quicksand"/>
                        <a:sym typeface="Quicksand"/>
                      </a:endParaRPr>
                    </a:p>
                  </a:txBody>
                  <a:tcPr marL="84667" marR="84667" marT="84667" marB="84667">
                    <a:solidFill>
                      <a:srgbClr val="FFFFFF"/>
                    </a:solidFill>
                  </a:tcPr>
                </a:tc>
                <a:extLst>
                  <a:ext uri="{0D108BD9-81ED-4DB2-BD59-A6C34878D82A}">
                    <a16:rowId xmlns:a16="http://schemas.microsoft.com/office/drawing/2014/main" val="10000"/>
                  </a:ext>
                </a:extLst>
              </a:tr>
              <a:tr h="1666000">
                <a:tc>
                  <a:txBody>
                    <a:bodyPr/>
                    <a:lstStyle/>
                    <a:p>
                      <a:pPr marL="0" lvl="0" indent="0" algn="l" rtl="0">
                        <a:spcBef>
                          <a:spcPts val="0"/>
                        </a:spcBef>
                        <a:spcAft>
                          <a:spcPts val="0"/>
                        </a:spcAft>
                        <a:buNone/>
                      </a:pPr>
                      <a:r>
                        <a:rPr lang="en-GB" sz="1600" b="1">
                          <a:latin typeface="Quicksand"/>
                          <a:ea typeface="Quicksand"/>
                          <a:cs typeface="Quicksand"/>
                          <a:sym typeface="Quicksand"/>
                        </a:rPr>
                        <a:t>Movement</a:t>
                      </a:r>
                      <a:endParaRPr sz="1600" b="1">
                        <a:latin typeface="Quicksand"/>
                        <a:ea typeface="Quicksand"/>
                        <a:cs typeface="Quicksand"/>
                        <a:sym typeface="Quicksand"/>
                      </a:endParaRPr>
                    </a:p>
                  </a:txBody>
                  <a:tcPr marL="84667" marR="84667" marT="84667" marB="84667">
                    <a:solidFill>
                      <a:srgbClr val="FFFFFF"/>
                    </a:solidFill>
                  </a:tcPr>
                </a:tc>
                <a:tc>
                  <a:txBody>
                    <a:bodyPr/>
                    <a:lstStyle/>
                    <a:p>
                      <a:pPr marL="0" lvl="0" indent="0" algn="l" rtl="0">
                        <a:spcBef>
                          <a:spcPts val="0"/>
                        </a:spcBef>
                        <a:spcAft>
                          <a:spcPts val="0"/>
                        </a:spcAft>
                        <a:buNone/>
                      </a:pPr>
                      <a:r>
                        <a:rPr lang="en-GB" sz="1600">
                          <a:latin typeface="Handlee"/>
                          <a:ea typeface="Handlee"/>
                          <a:cs typeface="Handlee"/>
                          <a:sym typeface="Handlee"/>
                        </a:rPr>
                        <a:t>Rotate sprite clockwise</a:t>
                      </a:r>
                      <a:endParaRPr sz="1600">
                        <a:latin typeface="Handlee"/>
                        <a:ea typeface="Handlee"/>
                        <a:cs typeface="Handlee"/>
                        <a:sym typeface="Handlee"/>
                      </a:endParaRPr>
                    </a:p>
                  </a:txBody>
                  <a:tcPr marL="84667" marR="84667" marT="84667" marB="84667">
                    <a:solidFill>
                      <a:srgbClr val="FFFFFF"/>
                    </a:solidFill>
                  </a:tcPr>
                </a:tc>
                <a:tc>
                  <a:txBody>
                    <a:bodyPr/>
                    <a:lstStyle/>
                    <a:p>
                      <a:pPr marL="0" lvl="0" indent="0" algn="l" rtl="0">
                        <a:spcBef>
                          <a:spcPts val="0"/>
                        </a:spcBef>
                        <a:spcAft>
                          <a:spcPts val="0"/>
                        </a:spcAft>
                        <a:buNone/>
                      </a:pPr>
                      <a:endParaRPr sz="900">
                        <a:latin typeface="Quicksand"/>
                        <a:ea typeface="Quicksand"/>
                        <a:cs typeface="Quicksand"/>
                        <a:sym typeface="Quicksand"/>
                      </a:endParaRPr>
                    </a:p>
                  </a:txBody>
                  <a:tcPr marL="84667" marR="84667" marT="84667" marB="84667">
                    <a:solidFill>
                      <a:srgbClr val="FFFFFF"/>
                    </a:solidFill>
                  </a:tcPr>
                </a:tc>
                <a:tc>
                  <a:txBody>
                    <a:bodyPr/>
                    <a:lstStyle/>
                    <a:p>
                      <a:pPr marL="0" lvl="0" indent="0" algn="l" rtl="0">
                        <a:spcBef>
                          <a:spcPts val="0"/>
                        </a:spcBef>
                        <a:spcAft>
                          <a:spcPts val="0"/>
                        </a:spcAft>
                        <a:buNone/>
                      </a:pPr>
                      <a:endParaRPr sz="900">
                        <a:latin typeface="Quicksand"/>
                        <a:ea typeface="Quicksand"/>
                        <a:cs typeface="Quicksand"/>
                        <a:sym typeface="Quicksand"/>
                      </a:endParaRPr>
                    </a:p>
                  </a:txBody>
                  <a:tcPr marL="84667" marR="84667" marT="84667" marB="84667">
                    <a:solidFill>
                      <a:srgbClr val="FFFFFF"/>
                    </a:solidFill>
                  </a:tcPr>
                </a:tc>
                <a:tc>
                  <a:txBody>
                    <a:bodyPr/>
                    <a:lstStyle/>
                    <a:p>
                      <a:pPr marL="0" lvl="0" indent="0" algn="l" rtl="0">
                        <a:spcBef>
                          <a:spcPts val="0"/>
                        </a:spcBef>
                        <a:spcAft>
                          <a:spcPts val="0"/>
                        </a:spcAft>
                        <a:buNone/>
                      </a:pPr>
                      <a:endParaRPr sz="900">
                        <a:latin typeface="Quicksand"/>
                        <a:ea typeface="Quicksand"/>
                        <a:cs typeface="Quicksand"/>
                        <a:sym typeface="Quicksand"/>
                      </a:endParaRPr>
                    </a:p>
                  </a:txBody>
                  <a:tcPr marL="84667" marR="84667" marT="84667" marB="84667">
                    <a:solidFill>
                      <a:srgbClr val="FFFFFF"/>
                    </a:solidFill>
                  </a:tcPr>
                </a:tc>
                <a:tc>
                  <a:txBody>
                    <a:bodyPr/>
                    <a:lstStyle/>
                    <a:p>
                      <a:pPr marL="0" lvl="0" indent="0" algn="l" rtl="0">
                        <a:spcBef>
                          <a:spcPts val="0"/>
                        </a:spcBef>
                        <a:spcAft>
                          <a:spcPts val="0"/>
                        </a:spcAft>
                        <a:buNone/>
                      </a:pPr>
                      <a:endParaRPr sz="900">
                        <a:latin typeface="Quicksand"/>
                        <a:ea typeface="Quicksand"/>
                        <a:cs typeface="Quicksand"/>
                        <a:sym typeface="Quicksand"/>
                      </a:endParaRPr>
                    </a:p>
                  </a:txBody>
                  <a:tcPr marL="84667" marR="84667" marT="84667" marB="84667">
                    <a:solidFill>
                      <a:srgbClr val="FFFFFF"/>
                    </a:solidFill>
                  </a:tcPr>
                </a:tc>
                <a:tc>
                  <a:txBody>
                    <a:bodyPr/>
                    <a:lstStyle/>
                    <a:p>
                      <a:pPr marL="0" lvl="0" indent="0" algn="l" rtl="0">
                        <a:spcBef>
                          <a:spcPts val="0"/>
                        </a:spcBef>
                        <a:spcAft>
                          <a:spcPts val="0"/>
                        </a:spcAft>
                        <a:buNone/>
                      </a:pPr>
                      <a:endParaRPr sz="900">
                        <a:latin typeface="Quicksand"/>
                        <a:ea typeface="Quicksand"/>
                        <a:cs typeface="Quicksand"/>
                        <a:sym typeface="Quicksand"/>
                      </a:endParaRPr>
                    </a:p>
                  </a:txBody>
                  <a:tcPr marL="84667" marR="84667" marT="84667" marB="84667">
                    <a:solidFill>
                      <a:srgbClr val="FFFFFF"/>
                    </a:solidFill>
                  </a:tcPr>
                </a:tc>
                <a:tc>
                  <a:txBody>
                    <a:bodyPr/>
                    <a:lstStyle/>
                    <a:p>
                      <a:pPr marL="0" lvl="0" indent="0" algn="l" rtl="0">
                        <a:spcBef>
                          <a:spcPts val="0"/>
                        </a:spcBef>
                        <a:spcAft>
                          <a:spcPts val="0"/>
                        </a:spcAft>
                        <a:buNone/>
                      </a:pPr>
                      <a:endParaRPr sz="900">
                        <a:latin typeface="Quicksand"/>
                        <a:ea typeface="Quicksand"/>
                        <a:cs typeface="Quicksand"/>
                        <a:sym typeface="Quicksand"/>
                      </a:endParaRPr>
                    </a:p>
                  </a:txBody>
                  <a:tcPr marL="84667" marR="84667" marT="84667" marB="84667">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36318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NCCE Slides">
  <a:themeElements>
    <a:clrScheme name="Simple Light">
      <a:dk1>
        <a:srgbClr val="5B5BA5"/>
      </a:dk1>
      <a:lt1>
        <a:srgbClr val="FFFFFF"/>
      </a:lt1>
      <a:dk2>
        <a:srgbClr val="E9E9F3"/>
      </a:dk2>
      <a:lt2>
        <a:srgbClr val="F2F6FC"/>
      </a:lt2>
      <a:accent1>
        <a:srgbClr val="E9F7FC"/>
      </a:accent1>
      <a:accent2>
        <a:srgbClr val="FFEFDA"/>
      </a:accent2>
      <a:accent3>
        <a:srgbClr val="ECF8F5"/>
      </a:accent3>
      <a:accent4>
        <a:srgbClr val="FEF2F6"/>
      </a:accent4>
      <a:accent5>
        <a:srgbClr val="E6E6EA"/>
      </a:accent5>
      <a:accent6>
        <a:srgbClr val="F0F6ED"/>
      </a:accent6>
      <a:hlink>
        <a:srgbClr val="3197A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CCE Slides">
  <a:themeElements>
    <a:clrScheme name="Simple Light">
      <a:dk1>
        <a:srgbClr val="5B5BA5"/>
      </a:dk1>
      <a:lt1>
        <a:srgbClr val="FFFFFF"/>
      </a:lt1>
      <a:dk2>
        <a:srgbClr val="E9E9F3"/>
      </a:dk2>
      <a:lt2>
        <a:srgbClr val="F2F6FC"/>
      </a:lt2>
      <a:accent1>
        <a:srgbClr val="E9F7FC"/>
      </a:accent1>
      <a:accent2>
        <a:srgbClr val="FFEFDA"/>
      </a:accent2>
      <a:accent3>
        <a:srgbClr val="ECF8F5"/>
      </a:accent3>
      <a:accent4>
        <a:srgbClr val="FEF2F6"/>
      </a:accent4>
      <a:accent5>
        <a:srgbClr val="E6E6EA"/>
      </a:accent5>
      <a:accent6>
        <a:srgbClr val="F0F6ED"/>
      </a:accent6>
      <a:hlink>
        <a:srgbClr val="3197A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 NEW.pptx" id="{69020B00-A5F5-4D3F-8B9A-289DB732430C}" vid="{C5949826-713A-4F70-82E5-49F7CDEE4894}"/>
    </a:ext>
  </a:extLst>
</a:theme>
</file>

<file path=ppt/theme/theme4.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CBCA707B-BBA2-4E7E-9DB6-705861FD9E17}" vid="{48CF7D95-9755-429D-A1B1-06B08BB4DD72}"/>
    </a:ext>
  </a:extLst>
</a:theme>
</file>

<file path=ppt/theme/theme7.xml><?xml version="1.0" encoding="utf-8"?>
<a:theme xmlns:a="http://schemas.openxmlformats.org/drawingml/2006/main" name="NCCE Slides">
  <a:themeElements>
    <a:clrScheme name="Simple Light">
      <a:dk1>
        <a:srgbClr val="5B5BA5"/>
      </a:dk1>
      <a:lt1>
        <a:srgbClr val="FFFFFF"/>
      </a:lt1>
      <a:dk2>
        <a:srgbClr val="E9E9F3"/>
      </a:dk2>
      <a:lt2>
        <a:srgbClr val="F2F6FC"/>
      </a:lt2>
      <a:accent1>
        <a:srgbClr val="E9F7FC"/>
      </a:accent1>
      <a:accent2>
        <a:srgbClr val="FFEFDA"/>
      </a:accent2>
      <a:accent3>
        <a:srgbClr val="ECF8F5"/>
      </a:accent3>
      <a:accent4>
        <a:srgbClr val="FEF2F6"/>
      </a:accent4>
      <a:accent5>
        <a:srgbClr val="E6E6EA"/>
      </a:accent5>
      <a:accent6>
        <a:srgbClr val="F0F6ED"/>
      </a:accent6>
      <a:hlink>
        <a:srgbClr val="3197A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77E949-6C4C-4367-804A-854D837D5620}">
  <ds:schemaRefs>
    <ds:schemaRef ds:uri="http://schemas.microsoft.com/sharepoint/v3/contenttype/forms"/>
  </ds:schemaRefs>
</ds:datastoreItem>
</file>

<file path=customXml/itemProps2.xml><?xml version="1.0" encoding="utf-8"?>
<ds:datastoreItem xmlns:ds="http://schemas.openxmlformats.org/officeDocument/2006/customXml" ds:itemID="{7B414463-D1FF-4B07-966B-B487E40AC17C}">
  <ds:schemaRefs>
    <ds:schemaRef ds:uri="5519ec2d-3025-400a-aa14-bba49a7e18f3"/>
    <ds:schemaRef ds:uri="e255f982-5f1f-41c7-871f-7a91432a5484"/>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B321FC7-B3C0-49D6-8DD8-EF991493F883}"/>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110</Slides>
  <Notes>70</Notes>
  <HiddenSlides>0</HiddenSlides>
  <ScaleCrop>false</ScaleCrop>
  <HeadingPairs>
    <vt:vector size="4" baseType="variant">
      <vt:variant>
        <vt:lpstr>Theme</vt:lpstr>
      </vt:variant>
      <vt:variant>
        <vt:i4>12</vt:i4>
      </vt:variant>
      <vt:variant>
        <vt:lpstr>Slide Titles</vt:lpstr>
      </vt:variant>
      <vt:variant>
        <vt:i4>110</vt:i4>
      </vt:variant>
    </vt:vector>
  </HeadingPairs>
  <TitlesOfParts>
    <vt:vector size="122" baseType="lpstr">
      <vt:lpstr>office theme</vt:lpstr>
      <vt:lpstr>NCCE Slides</vt:lpstr>
      <vt:lpstr>Office Theme</vt:lpstr>
      <vt:lpstr>Office Theme</vt:lpstr>
      <vt:lpstr>office theme</vt:lpstr>
      <vt:lpstr>Office Theme</vt:lpstr>
      <vt:lpstr>NCCE Slides</vt:lpstr>
      <vt:lpstr>Office Theme</vt:lpstr>
      <vt:lpstr>Office Theme</vt:lpstr>
      <vt:lpstr>Office Theme</vt:lpstr>
      <vt:lpstr>Office Theme</vt:lpstr>
      <vt:lpstr>NCCE Slides</vt:lpstr>
      <vt:lpstr>PowerPoint Presentation</vt:lpstr>
      <vt:lpstr>PowerPoint Presentation</vt:lpstr>
      <vt:lpstr>End punctuation</vt:lpstr>
      <vt:lpstr>End punctuation</vt:lpstr>
      <vt:lpstr>End punctuation</vt:lpstr>
      <vt:lpstr>End punctuation</vt:lpstr>
      <vt:lpstr>End punctuation</vt:lpstr>
      <vt:lpstr>End punctuation</vt:lpstr>
      <vt:lpstr>End punctuation</vt:lpstr>
      <vt:lpstr>End punctuation</vt:lpstr>
      <vt:lpstr>Practise</vt:lpstr>
      <vt:lpstr>How did you do?</vt:lpstr>
      <vt:lpstr>Practise</vt:lpstr>
      <vt:lpstr>How did you do?</vt:lpstr>
      <vt:lpstr>End punctuation</vt:lpstr>
      <vt:lpstr>End punctuation</vt:lpstr>
      <vt:lpstr>Practise</vt:lpstr>
      <vt:lpstr>How did you do?</vt:lpstr>
      <vt:lpstr>Practise</vt:lpstr>
      <vt:lpstr>How did you do?</vt:lpstr>
      <vt:lpstr>Practise</vt:lpstr>
      <vt:lpstr>How did you do?</vt:lpstr>
      <vt:lpstr>PowerPoint Presentation</vt:lpstr>
      <vt:lpstr>PowerPoint Presentation</vt:lpstr>
      <vt:lpstr>PowerPoint Presentation</vt:lpstr>
      <vt:lpstr>Choosing an appropriate strategy</vt:lpstr>
      <vt:lpstr>Mental methods</vt:lpstr>
      <vt:lpstr>Mental methods</vt:lpstr>
      <vt:lpstr>Mental methods</vt:lpstr>
      <vt:lpstr>Mental methods</vt:lpstr>
      <vt:lpstr>Mental methods </vt:lpstr>
      <vt:lpstr>        Mental methods with jottings</vt:lpstr>
      <vt:lpstr>        Mental methods with jottings</vt:lpstr>
      <vt:lpstr>Complete these calculations in your book using the mental addition method.</vt:lpstr>
      <vt:lpstr>Written methods</vt:lpstr>
      <vt:lpstr>Written methods</vt:lpstr>
      <vt:lpstr>            Written methods</vt:lpstr>
      <vt:lpstr>Complete these calculations in your book using the written addition method.</vt:lpstr>
      <vt:lpstr>Mental methods</vt:lpstr>
      <vt:lpstr>Mental methods</vt:lpstr>
      <vt:lpstr>PowerPoint Presentation</vt:lpstr>
      <vt:lpstr>Mental methods</vt:lpstr>
      <vt:lpstr>Mental methods</vt:lpstr>
      <vt:lpstr>       Mental methods with jottings</vt:lpstr>
      <vt:lpstr>PowerPoint Presentation</vt:lpstr>
      <vt:lpstr>Complete these calculations in your book using the mental subtraction method.</vt:lpstr>
      <vt:lpstr>Written methods</vt:lpstr>
      <vt:lpstr> Written methods</vt:lpstr>
      <vt:lpstr>            Written methods</vt:lpstr>
      <vt:lpstr>Complete these calculations in your book using the written subtraction method.</vt:lpstr>
      <vt:lpstr>    Reasoning – Talk partners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inference?</vt:lpstr>
      <vt:lpstr>What is inference?</vt:lpstr>
      <vt:lpstr>What is inference?</vt:lpstr>
      <vt:lpstr>What is inference?</vt:lpstr>
      <vt:lpstr>Your turn</vt:lpstr>
      <vt:lpstr>Inferring feelings from behaviour</vt:lpstr>
      <vt:lpstr>Inferring feelings from behaviour</vt:lpstr>
      <vt:lpstr>Inferring feelings from behaviour</vt:lpstr>
      <vt:lpstr>Your turn</vt:lpstr>
      <vt:lpstr>Your turn</vt:lpstr>
      <vt:lpstr>How did you do?</vt:lpstr>
      <vt:lpstr>Have another go</vt:lpstr>
      <vt:lpstr>How did you do?</vt:lpstr>
      <vt:lpstr>PowerPoint Presentation</vt:lpstr>
      <vt:lpstr>Tuesday 25th February 2025 Q – Which countries are in Europe?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Controlling movement</vt:lpstr>
      <vt:lpstr>How does this sprite move?</vt:lpstr>
      <vt:lpstr>Click on See inside to edit the project</vt:lpstr>
      <vt:lpstr>Can you complete the instructions?</vt:lpstr>
      <vt:lpstr>Change the controls and fix the errors</vt:lpstr>
      <vt:lpstr>Design your changes</vt:lpstr>
      <vt:lpstr>Add a second sprite and control its movement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610</cp:revision>
  <dcterms:created xsi:type="dcterms:W3CDTF">2024-09-07T10:33:58Z</dcterms:created>
  <dcterms:modified xsi:type="dcterms:W3CDTF">2025-02-25T07:59:44Z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ies>
</file>