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98" r:id="rId6"/>
  </p:sldMasterIdLst>
  <p:notesMasterIdLst>
    <p:notesMasterId r:id="rId63"/>
  </p:notesMasterIdLst>
  <p:sldIdLst>
    <p:sldId id="257" r:id="rId7"/>
    <p:sldId id="258" r:id="rId8"/>
    <p:sldId id="520" r:id="rId9"/>
    <p:sldId id="276" r:id="rId10"/>
    <p:sldId id="283" r:id="rId11"/>
    <p:sldId id="281" r:id="rId12"/>
    <p:sldId id="272" r:id="rId13"/>
    <p:sldId id="280" r:id="rId14"/>
    <p:sldId id="279" r:id="rId15"/>
    <p:sldId id="278" r:id="rId16"/>
    <p:sldId id="277" r:id="rId17"/>
    <p:sldId id="390" r:id="rId18"/>
    <p:sldId id="551" r:id="rId19"/>
    <p:sldId id="361" r:id="rId20"/>
    <p:sldId id="360" r:id="rId21"/>
    <p:sldId id="395" r:id="rId22"/>
    <p:sldId id="396" r:id="rId23"/>
    <p:sldId id="314" r:id="rId24"/>
    <p:sldId id="407" r:id="rId25"/>
    <p:sldId id="397" r:id="rId26"/>
    <p:sldId id="398" r:id="rId27"/>
    <p:sldId id="393" r:id="rId28"/>
    <p:sldId id="545" r:id="rId29"/>
    <p:sldId id="546" r:id="rId30"/>
    <p:sldId id="547" r:id="rId31"/>
    <p:sldId id="548" r:id="rId32"/>
    <p:sldId id="549" r:id="rId33"/>
    <p:sldId id="550" r:id="rId34"/>
    <p:sldId id="285" r:id="rId35"/>
    <p:sldId id="412" r:id="rId36"/>
    <p:sldId id="507" r:id="rId37"/>
    <p:sldId id="413" r:id="rId38"/>
    <p:sldId id="414" r:id="rId39"/>
    <p:sldId id="415" r:id="rId40"/>
    <p:sldId id="416" r:id="rId41"/>
    <p:sldId id="417" r:id="rId42"/>
    <p:sldId id="552" r:id="rId43"/>
    <p:sldId id="553" r:id="rId44"/>
    <p:sldId id="261" r:id="rId45"/>
    <p:sldId id="529" r:id="rId46"/>
    <p:sldId id="541" r:id="rId47"/>
    <p:sldId id="256" r:id="rId48"/>
    <p:sldId id="542" r:id="rId49"/>
    <p:sldId id="543" r:id="rId50"/>
    <p:sldId id="259" r:id="rId51"/>
    <p:sldId id="260" r:id="rId52"/>
    <p:sldId id="544" r:id="rId53"/>
    <p:sldId id="262" r:id="rId54"/>
    <p:sldId id="263" r:id="rId55"/>
    <p:sldId id="264" r:id="rId56"/>
    <p:sldId id="265" r:id="rId57"/>
    <p:sldId id="310" r:id="rId58"/>
    <p:sldId id="517" r:id="rId59"/>
    <p:sldId id="518" r:id="rId60"/>
    <p:sldId id="519" r:id="rId61"/>
    <p:sldId id="523" r:id="rId62"/>
  </p:sldIdLst>
  <p:sldSz cx="12192000" cy="6858000"/>
  <p:notesSz cx="6797675" cy="9926638"/>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78C88A-0FEC-4C9E-B6A7-84A51BF06BCA}" v="23" dt="2025-02-24T21:32:55.445"/>
    <p1510:client id="{8D652DD3-A999-01DB-D229-9BCE79DA321E}" v="114" dt="2025-02-25T11:53:28.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94660"/>
  </p:normalViewPr>
  <p:slideViewPr>
    <p:cSldViewPr snapToGrid="0">
      <p:cViewPr varScale="1">
        <p:scale>
          <a:sx n="106" d="100"/>
          <a:sy n="106" d="100"/>
        </p:scale>
        <p:origin x="50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7T11:01:52.314"/>
    </inkml:context>
    <inkml:brush xml:id="br0">
      <inkml:brushProperty name="width" value="0.1" units="cm"/>
      <inkml:brushProperty name="height" value="0.1" units="cm"/>
    </inkml:brush>
  </inkml:definitions>
  <inkml:trace contextRef="#ctx0" brushRef="#br0">4710 3164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7T11:01:52.315"/>
    </inkml:context>
    <inkml:brush xml:id="br0">
      <inkml:brushProperty name="width" value="0.1" units="cm"/>
      <inkml:brushProperty name="height" value="0.1" units="cm"/>
    </inkml:brush>
  </inkml:definitions>
  <inkml:trace contextRef="#ctx0" brushRef="#br0">7186 3164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14:23:20.218"/>
    </inkml:context>
    <inkml:brush xml:id="br0">
      <inkml:brushProperty name="width" value="0.1" units="cm"/>
      <inkml:brushProperty name="height" value="0.1" units="cm"/>
    </inkml:brush>
  </inkml:definitions>
  <inkml:trace contextRef="#ctx0" brushRef="#br0">3334 14975 16383 0 0,'9'0'0'0'0,"42"15"0"0"0,13 4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08BF2CA-0755-445D-AD75-980C50209F50}" type="datetimeFigureOut">
              <a:rPr lang="en-GB" smtClean="0"/>
              <a:t>26/02/2025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2C23F65-2AF0-4159-9E20-16DFD63F5162}" type="slidenum">
              <a:rPr lang="en-GB" smtClean="0"/>
              <a:t>‹#›</a:t>
            </a:fld>
            <a:endParaRPr lang="en-GB"/>
          </a:p>
        </p:txBody>
      </p:sp>
    </p:spTree>
    <p:extLst>
      <p:ext uri="{BB962C8B-B14F-4D97-AF65-F5344CB8AC3E}">
        <p14:creationId xmlns:p14="http://schemas.microsoft.com/office/powerpoint/2010/main" val="3455608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cce.io/tcc"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ncce.io/ogl"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pixabay.com/photos/vacuum-cleaner-robot-budget-4827253/" TargetMode="External"/><Relationship Id="rId3" Type="http://schemas.openxmlformats.org/officeDocument/2006/relationships/hyperlink" Target="https://pixabay.com/photos/lawn-mower-battery-mower-4502093/" TargetMode="External"/><Relationship Id="rId7" Type="http://schemas.openxmlformats.org/officeDocument/2006/relationships/hyperlink" Target="https://pixabay.com/photos/robot-technology-programming-675902/"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pixabay.com/photos/robot-warehouse-wood-2363400/" TargetMode="External"/><Relationship Id="rId5" Type="http://schemas.openxmlformats.org/officeDocument/2006/relationships/hyperlink" Target="https://pixabay.com/photos/beebot-bee-robot-technology-4096410/" TargetMode="External"/><Relationship Id="rId4" Type="http://schemas.openxmlformats.org/officeDocument/2006/relationships/hyperlink" Target="https://pixabay.com/photos/mars-rover-robot-exhibit-space-209527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ixabay.com/illustrations/search-to-find-internet-1013911/"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ixabay.com/illustrations/search-to-find-internet-1013911/"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6C9FA-517C-40DC-9183-35B2EDD955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043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effectLst/>
                <a:latin typeface="Arial" panose="020B0604020202020204" pitchFamily="34" charset="0"/>
                <a:ea typeface="Calibri" panose="020F0502020204030204" pitchFamily="34" charset="0"/>
                <a:cs typeface="Arial" panose="020B0604020202020204" pitchFamily="34" charset="0"/>
              </a:rPr>
              <a:t>New Learning:</a:t>
            </a:r>
            <a:r>
              <a:rPr lang="en-GB" sz="1200" b="1" i="1" kern="1200">
                <a:effectLst/>
                <a:latin typeface="Arial" panose="020B0604020202020204" pitchFamily="34" charset="0"/>
                <a:ea typeface="Calibri" panose="020F0502020204030204" pitchFamily="34" charset="0"/>
                <a:cs typeface="Arial" panose="020B0604020202020204" pitchFamily="34" charset="0"/>
              </a:rPr>
              <a:t> Comparing to find the difference</a:t>
            </a:r>
          </a:p>
          <a:p>
            <a:pPr>
              <a:lnSpc>
                <a:spcPct val="107000"/>
              </a:lnSpc>
              <a:spcAft>
                <a:spcPts val="800"/>
              </a:spcAft>
            </a:pPr>
            <a:r>
              <a:rPr lang="en-GB" sz="1800">
                <a:effectLst/>
                <a:latin typeface="Arial" panose="020B0604020202020204" pitchFamily="34" charset="0"/>
                <a:ea typeface="Calibri" panose="020F0502020204030204" pitchFamily="34" charset="0"/>
                <a:cs typeface="Arial" panose="020B0604020202020204" pitchFamily="34" charset="0"/>
              </a:rPr>
              <a:t>Then choose some different contexts in which to quantify difference. For example:</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a:effectLst/>
                <a:latin typeface="Arial" panose="020B0604020202020204" pitchFamily="34" charset="0"/>
                <a:ea typeface="Calibri" panose="020F0502020204030204" pitchFamily="34" charset="0"/>
                <a:cs typeface="Arial" panose="020B0604020202020204" pitchFamily="34" charset="0"/>
              </a:rPr>
              <a:t>using a weather block graph (from Maths Meetings) to compare windy/sunny days,</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800">
                <a:effectLst/>
                <a:latin typeface="Arial" panose="020B0604020202020204" pitchFamily="34" charset="0"/>
                <a:ea typeface="Calibri" panose="020F0502020204030204" pitchFamily="34" charset="0"/>
                <a:cs typeface="Arial" panose="020B0604020202020204" pitchFamily="34" charset="0"/>
              </a:rPr>
              <a:t>comparing ages (although this is more abstract as it is not a set of objects, represent the number of years using concrete manipulatives),</a:t>
            </a: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800">
                <a:effectLst/>
                <a:latin typeface="Arial" panose="020B0604020202020204" pitchFamily="34" charset="0"/>
                <a:ea typeface="Calibri" panose="020F0502020204030204" pitchFamily="34" charset="0"/>
              </a:rPr>
              <a:t>other measures if these have been introduced in Maths Meetings, e.g. comparing lengths using non-standard units such as cubes.</a:t>
            </a:r>
            <a:endParaRPr lang="en-GB" sz="1200">
              <a:effectLst/>
              <a:latin typeface="Calibri" panose="020F0502020204030204" pitchFamily="34" charset="0"/>
              <a:ea typeface="Calibri" panose="020F0502020204030204" pitchFamily="34" charset="0"/>
              <a:cs typeface="Arial" panose="020B0604020202020204" pitchFamily="34" charset="0"/>
            </a:endParaRPr>
          </a:p>
          <a:p>
            <a:endParaRPr lang="en-GB" sz="1800"/>
          </a:p>
        </p:txBody>
      </p:sp>
      <p:sp>
        <p:nvSpPr>
          <p:cNvPr id="4" name="Slide Number Placeholder 3"/>
          <p:cNvSpPr>
            <a:spLocks noGrp="1"/>
          </p:cNvSpPr>
          <p:nvPr>
            <p:ph type="sldNum" sz="quarter" idx="5"/>
          </p:nvPr>
        </p:nvSpPr>
        <p:spPr/>
        <p:txBody>
          <a:bodyPr/>
          <a:lstStyle/>
          <a:p>
            <a:fld id="{FC83585D-67E6-47C6-B97C-FD02F69C172E}" type="slidenum">
              <a:rPr lang="en-GB" smtClean="0"/>
              <a:t>33</a:t>
            </a:fld>
            <a:endParaRPr lang="en-GB"/>
          </a:p>
        </p:txBody>
      </p:sp>
    </p:spTree>
    <p:extLst>
      <p:ext uri="{BB962C8B-B14F-4D97-AF65-F5344CB8AC3E}">
        <p14:creationId xmlns:p14="http://schemas.microsoft.com/office/powerpoint/2010/main" val="3424396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kern="1200">
                <a:effectLst/>
                <a:latin typeface="Arial" panose="020B0604020202020204" pitchFamily="34" charset="0"/>
                <a:ea typeface="Calibri" panose="020F0502020204030204" pitchFamily="34" charset="0"/>
                <a:cs typeface="Arial" panose="020B0604020202020204" pitchFamily="34" charset="0"/>
              </a:rPr>
              <a:t>Talk Task:</a:t>
            </a:r>
            <a:r>
              <a:rPr lang="en-GB" sz="1200" kern="1200">
                <a:effectLst/>
                <a:latin typeface="Arial" panose="020B0604020202020204" pitchFamily="34" charset="0"/>
                <a:ea typeface="Calibri" panose="020F0502020204030204" pitchFamily="34" charset="0"/>
                <a:cs typeface="Arial" panose="020B0604020202020204" pitchFamily="34" charset="0"/>
              </a:rPr>
              <a:t> </a:t>
            </a:r>
            <a:r>
              <a:rPr lang="en-GB" sz="1200" b="1" i="1" kern="1200">
                <a:effectLst/>
                <a:latin typeface="Arial" panose="020B0604020202020204" pitchFamily="34" charset="0"/>
                <a:ea typeface="Calibri" panose="020F0502020204030204" pitchFamily="34" charset="0"/>
                <a:cs typeface="Arial" panose="020B0604020202020204" pitchFamily="34" charset="0"/>
              </a:rPr>
              <a:t>Using comparative language and the word ‘difference’ accurately</a:t>
            </a:r>
            <a:endParaRPr lang="en-GB" sz="12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Pupils have a copy of the Talk Task sheet adapted to the context(s) you have chosen. They have interlocking cubes to represent the quantities. Pupil A uses cubes to represent one quantity and says what they have represented. Pupil B does the same with the other quantity. They line up their representations and compare the sets using ‘more’, ‘fewer’ and ‘difference’. </a:t>
            </a:r>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34</a:t>
            </a:fld>
            <a:endParaRPr lang="en-GB"/>
          </a:p>
        </p:txBody>
      </p:sp>
    </p:spTree>
    <p:extLst>
      <p:ext uri="{BB962C8B-B14F-4D97-AF65-F5344CB8AC3E}">
        <p14:creationId xmlns:p14="http://schemas.microsoft.com/office/powerpoint/2010/main" val="2551116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nSpc>
                    <a:spcPct val="107000"/>
                  </a:lnSpc>
                  <a:spcAft>
                    <a:spcPts val="800"/>
                  </a:spcAft>
                </a:pPr>
                <a:r>
                  <a:rPr lang="en-GB" sz="1200" b="1" kern="1200">
                    <a:effectLst/>
                    <a:latin typeface="Arial" panose="020B0604020202020204" pitchFamily="34" charset="0"/>
                    <a:ea typeface="Calibri" panose="020F0502020204030204" pitchFamily="34" charset="0"/>
                    <a:cs typeface="Arial" panose="020B0604020202020204" pitchFamily="34" charset="0"/>
                  </a:rPr>
                  <a:t>Develop Learning</a:t>
                </a:r>
                <a:r>
                  <a:rPr lang="en-GB" sz="1200" kern="1200">
                    <a:effectLst/>
                    <a:latin typeface="Arial" panose="020B0604020202020204" pitchFamily="34" charset="0"/>
                    <a:ea typeface="Calibri" panose="020F0502020204030204" pitchFamily="34" charset="0"/>
                    <a:cs typeface="Arial" panose="020B0604020202020204" pitchFamily="34" charset="0"/>
                  </a:rPr>
                  <a:t>: </a:t>
                </a:r>
                <a:r>
                  <a:rPr lang="en-GB" sz="1200" b="1" i="1" kern="1200">
                    <a:effectLst/>
                    <a:latin typeface="Arial" panose="020B0604020202020204" pitchFamily="34" charset="0"/>
                    <a:ea typeface="Calibri" panose="020F0502020204030204" pitchFamily="34" charset="0"/>
                    <a:cs typeface="Arial" panose="020B0604020202020204" pitchFamily="34" charset="0"/>
                  </a:rPr>
                  <a:t>Drawing pictorial representations to find the difference</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effectLst/>
                    <a:latin typeface="Arial" panose="020B0604020202020204" pitchFamily="34" charset="0"/>
                    <a:ea typeface="Calibri" panose="020F0502020204030204" pitchFamily="34" charset="0"/>
                    <a:cs typeface="Arial" panose="020B0604020202020204" pitchFamily="34" charset="0"/>
                  </a:rPr>
                  <a:t>Now move on to a question comparing two sets which are visually mixed together.</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Berlin Sans FB Demi" panose="020E0802020502020306" pitchFamily="34" charset="0"/>
                  <a:buChar char="?"/>
                </a:pPr>
                <a:r>
                  <a:rPr lang="en-GB" sz="1200" i="1">
                    <a:effectLst/>
                    <a:latin typeface="Arial" panose="020B0604020202020204" pitchFamily="34" charset="0"/>
                    <a:ea typeface="Calibri" panose="020F0502020204030204" pitchFamily="34" charset="0"/>
                    <a:cs typeface="Arial" panose="020B0604020202020204" pitchFamily="34" charset="0"/>
                  </a:rPr>
                  <a:t>Are there more bananas or apples?</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Berlin Sans FB Demi" panose="020E0802020502020306" pitchFamily="34" charset="0"/>
                  <a:buChar char="?"/>
                </a:pPr>
                <a:r>
                  <a:rPr lang="en-GB" sz="1200" i="1">
                    <a:effectLst/>
                    <a:latin typeface="Arial" panose="020B0604020202020204" pitchFamily="34" charset="0"/>
                    <a:ea typeface="Calibri" panose="020F0502020204030204" pitchFamily="34" charset="0"/>
                    <a:cs typeface="Arial" panose="020B0604020202020204" pitchFamily="34" charset="0"/>
                  </a:rPr>
                  <a:t>How could we draw a picture to compare them?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effectLst/>
                    <a:latin typeface="Arial" panose="020B0604020202020204" pitchFamily="34" charset="0"/>
                    <a:ea typeface="Calibri" panose="020F0502020204030204" pitchFamily="34" charset="0"/>
                    <a:cs typeface="Arial" panose="020B0604020202020204" pitchFamily="34" charset="0"/>
                  </a:rPr>
                  <a:t>Give pupils a chance to discuss their ideas and make suggestions. Model rearranging the fruit into a row of bananas and a row of apples in one-to-one correspondence. Then model counting the set of apples and representing them by colouring a row of </a:t>
                </a:r>
                <a14:m>
                  <m:oMath xmlns:m="http://schemas.openxmlformats.org/officeDocument/2006/math">
                    <m:r>
                      <a:rPr lang="en-GB" sz="1200" i="1">
                        <a:effectLst/>
                        <a:latin typeface="Cambria Math" panose="02040503050406030204" pitchFamily="18" charset="0"/>
                        <a:ea typeface="Calibri" panose="020F0502020204030204" pitchFamily="34" charset="0"/>
                        <a:cs typeface="Arial" panose="020B0604020202020204" pitchFamily="34" charset="0"/>
                      </a:rPr>
                      <m:t>11</m:t>
                    </m:r>
                  </m:oMath>
                </a14:m>
                <a:r>
                  <a:rPr lang="en-GB" sz="1200">
                    <a:effectLst/>
                    <a:latin typeface="Arial" panose="020B0604020202020204" pitchFamily="34" charset="0"/>
                    <a:ea typeface="Calibri" panose="020F0502020204030204" pitchFamily="34" charset="0"/>
                    <a:cs typeface="Arial" panose="020B0604020202020204" pitchFamily="34" charset="0"/>
                  </a:rPr>
                  <a:t> squares on some large squared paper. Repeat with a row of eight squares below to represent the bananas and compare.</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Berlin Sans FB Demi" panose="020E0802020502020306" pitchFamily="34" charset="0"/>
                  <a:buChar char="?"/>
                </a:pPr>
                <a:r>
                  <a:rPr lang="en-GB" sz="1200" i="1">
                    <a:effectLst/>
                    <a:latin typeface="Arial" panose="020B0604020202020204" pitchFamily="34" charset="0"/>
                    <a:ea typeface="Calibri" panose="020F0502020204030204" pitchFamily="34" charset="0"/>
                    <a:cs typeface="Arial" panose="020B0604020202020204" pitchFamily="34" charset="0"/>
                  </a:rPr>
                  <a:t>What sentences can we make to describe the bananas and the apples?</a:t>
                </a:r>
                <a:endParaRPr lang="en-GB" sz="12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Repeat with further examples. </a:t>
                </a:r>
                <a:endParaRPr lang="en-GB"/>
              </a:p>
            </p:txBody>
          </p:sp>
        </mc:Choice>
        <mc:Fallback xmlns="">
          <p:sp>
            <p:nvSpPr>
              <p:cNvPr id="3" name="Notes Placeholder 2"/>
              <p:cNvSpPr>
                <a:spLocks noGrp="1"/>
              </p:cNvSpPr>
              <p:nvPr>
                <p:ph type="body" idx="1"/>
              </p:nvPr>
            </p:nvSpPr>
            <p:spPr/>
            <p:txBody>
              <a:bodyPr/>
              <a:lstStyle/>
              <a:p>
                <a:pPr>
                  <a:lnSpc>
                    <a:spcPct val="107000"/>
                  </a:lnSpc>
                  <a:spcAft>
                    <a:spcPts val="800"/>
                  </a:spcAft>
                </a:pPr>
                <a:r>
                  <a:rPr lang="en-GB" sz="1200" b="1" kern="1200">
                    <a:effectLst/>
                    <a:latin typeface="Arial" panose="020B0604020202020204" pitchFamily="34" charset="0"/>
                    <a:ea typeface="Calibri" panose="020F0502020204030204" pitchFamily="34" charset="0"/>
                    <a:cs typeface="Arial" panose="020B0604020202020204" pitchFamily="34" charset="0"/>
                  </a:rPr>
                  <a:t>Develop Learning</a:t>
                </a:r>
                <a:r>
                  <a:rPr lang="en-GB" sz="1200" kern="1200">
                    <a:effectLst/>
                    <a:latin typeface="Arial" panose="020B0604020202020204" pitchFamily="34" charset="0"/>
                    <a:ea typeface="Calibri" panose="020F0502020204030204" pitchFamily="34" charset="0"/>
                    <a:cs typeface="Arial" panose="020B0604020202020204" pitchFamily="34" charset="0"/>
                  </a:rPr>
                  <a:t>: </a:t>
                </a:r>
                <a:r>
                  <a:rPr lang="en-GB" sz="1200" b="1" i="1" kern="1200">
                    <a:effectLst/>
                    <a:latin typeface="Arial" panose="020B0604020202020204" pitchFamily="34" charset="0"/>
                    <a:ea typeface="Calibri" panose="020F0502020204030204" pitchFamily="34" charset="0"/>
                    <a:cs typeface="Arial" panose="020B0604020202020204" pitchFamily="34" charset="0"/>
                  </a:rPr>
                  <a:t>Drawing pictorial representations to find the difference</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effectLst/>
                    <a:latin typeface="Arial" panose="020B0604020202020204" pitchFamily="34" charset="0"/>
                    <a:ea typeface="Calibri" panose="020F0502020204030204" pitchFamily="34" charset="0"/>
                    <a:cs typeface="Arial" panose="020B0604020202020204" pitchFamily="34" charset="0"/>
                  </a:rPr>
                  <a:t>Now move on to a question comparing two sets which are visually mixed together.</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Berlin Sans FB Demi" panose="020E0802020502020306" pitchFamily="34" charset="0"/>
                  <a:buChar char="?"/>
                </a:pPr>
                <a:r>
                  <a:rPr lang="en-GB" sz="1200" i="1">
                    <a:effectLst/>
                    <a:latin typeface="Arial" panose="020B0604020202020204" pitchFamily="34" charset="0"/>
                    <a:ea typeface="Calibri" panose="020F0502020204030204" pitchFamily="34" charset="0"/>
                    <a:cs typeface="Arial" panose="020B0604020202020204" pitchFamily="34" charset="0"/>
                  </a:rPr>
                  <a:t>Are there more bananas or apples?</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Berlin Sans FB Demi" panose="020E0802020502020306" pitchFamily="34" charset="0"/>
                  <a:buChar char="?"/>
                </a:pPr>
                <a:r>
                  <a:rPr lang="en-GB" sz="1200" i="1">
                    <a:effectLst/>
                    <a:latin typeface="Arial" panose="020B0604020202020204" pitchFamily="34" charset="0"/>
                    <a:ea typeface="Calibri" panose="020F0502020204030204" pitchFamily="34" charset="0"/>
                    <a:cs typeface="Arial" panose="020B0604020202020204" pitchFamily="34" charset="0"/>
                  </a:rPr>
                  <a:t>How could we draw a picture to compare them?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effectLst/>
                    <a:latin typeface="Arial" panose="020B0604020202020204" pitchFamily="34" charset="0"/>
                    <a:ea typeface="Calibri" panose="020F0502020204030204" pitchFamily="34" charset="0"/>
                    <a:cs typeface="Arial" panose="020B0604020202020204" pitchFamily="34" charset="0"/>
                  </a:rPr>
                  <a:t>Give pupils a chance to discuss their ideas and make suggestions. Model rearranging the fruit into a row of bananas and a row of apples in one-to-one correspondence. Then model counting the set of apples and representing them by colouring a row of </a:t>
                </a:r>
                <a:r>
                  <a:rPr lang="en-GB" sz="1200" i="0">
                    <a:effectLst/>
                    <a:latin typeface="Cambria Math" panose="02040503050406030204" pitchFamily="18" charset="0"/>
                    <a:ea typeface="Calibri" panose="020F0502020204030204" pitchFamily="34" charset="0"/>
                    <a:cs typeface="Arial" panose="020B0604020202020204" pitchFamily="34" charset="0"/>
                  </a:rPr>
                  <a:t>11</a:t>
                </a:r>
                <a:r>
                  <a:rPr lang="en-GB" sz="1200">
                    <a:effectLst/>
                    <a:latin typeface="Arial" panose="020B0604020202020204" pitchFamily="34" charset="0"/>
                    <a:ea typeface="Calibri" panose="020F0502020204030204" pitchFamily="34" charset="0"/>
                    <a:cs typeface="Arial" panose="020B0604020202020204" pitchFamily="34" charset="0"/>
                  </a:rPr>
                  <a:t> squares on some large squared paper. Repeat with a row of eight squares below to represent the bananas and compare.</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Berlin Sans FB Demi" panose="020E0802020502020306" pitchFamily="34" charset="0"/>
                  <a:buChar char="?"/>
                </a:pPr>
                <a:r>
                  <a:rPr lang="en-GB" sz="1200" i="1">
                    <a:effectLst/>
                    <a:latin typeface="Arial" panose="020B0604020202020204" pitchFamily="34" charset="0"/>
                    <a:ea typeface="Calibri" panose="020F0502020204030204" pitchFamily="34" charset="0"/>
                    <a:cs typeface="Arial" panose="020B0604020202020204" pitchFamily="34" charset="0"/>
                  </a:rPr>
                  <a:t>What sentences can we make to describe the bananas and the apples?</a:t>
                </a:r>
                <a:endParaRPr lang="en-GB" sz="12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Repeat with further examples. </a:t>
                </a:r>
                <a:endParaRPr lang="en-GB"/>
              </a:p>
            </p:txBody>
          </p:sp>
        </mc:Fallback>
      </mc:AlternateContent>
      <p:sp>
        <p:nvSpPr>
          <p:cNvPr id="4" name="Slide Number Placeholder 3"/>
          <p:cNvSpPr>
            <a:spLocks noGrp="1"/>
          </p:cNvSpPr>
          <p:nvPr>
            <p:ph type="sldNum" sz="quarter" idx="5"/>
          </p:nvPr>
        </p:nvSpPr>
        <p:spPr/>
        <p:txBody>
          <a:bodyPr/>
          <a:lstStyle/>
          <a:p>
            <a:fld id="{FC83585D-67E6-47C6-B97C-FD02F69C172E}" type="slidenum">
              <a:rPr lang="en-GB" smtClean="0"/>
              <a:t>35</a:t>
            </a:fld>
            <a:endParaRPr lang="en-GB"/>
          </a:p>
        </p:txBody>
      </p:sp>
    </p:spTree>
    <p:extLst>
      <p:ext uri="{BB962C8B-B14F-4D97-AF65-F5344CB8AC3E}">
        <p14:creationId xmlns:p14="http://schemas.microsoft.com/office/powerpoint/2010/main" val="2570205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kern="1200">
                <a:effectLst/>
                <a:latin typeface="Arial" panose="020B0604020202020204" pitchFamily="34" charset="0"/>
                <a:ea typeface="Calibri" panose="020F0502020204030204" pitchFamily="34" charset="0"/>
                <a:cs typeface="Arial" panose="020B0604020202020204" pitchFamily="34" charset="0"/>
              </a:rPr>
              <a:t>Independent Task: </a:t>
            </a:r>
            <a:r>
              <a:rPr lang="en-US" sz="1200" b="1" i="1">
                <a:effectLst/>
                <a:latin typeface="Arial" panose="020B0604020202020204" pitchFamily="34" charset="0"/>
                <a:ea typeface="Calibri" panose="020F0502020204030204" pitchFamily="34" charset="0"/>
                <a:cs typeface="Arial" panose="020B0604020202020204" pitchFamily="34" charset="0"/>
              </a:rPr>
              <a:t>Drawing pictorial representations to identify difference</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effectLst/>
                <a:latin typeface="Arial" panose="020B0604020202020204" pitchFamily="34" charset="0"/>
                <a:ea typeface="Calibri" panose="020F0502020204030204" pitchFamily="34" charset="0"/>
                <a:cs typeface="Arial" panose="020B0604020202020204" pitchFamily="34" charset="0"/>
              </a:rPr>
              <a:t>Pupils have a copy of the Task sheet. They count the number of items in each set, represent the sets pictorially in one-to-one correspondence (drawing lines to match the items) and complete the sentences.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b="1">
                <a:effectLst/>
                <a:latin typeface="Arial" panose="020B0604020202020204" pitchFamily="34" charset="0"/>
                <a:ea typeface="Calibri" panose="020F0502020204030204" pitchFamily="34" charset="0"/>
                <a:cs typeface="Arial" panose="020B0604020202020204" pitchFamily="34" charset="0"/>
              </a:rPr>
              <a:t>Possible adaptations:</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200">
                <a:effectLst/>
                <a:latin typeface="Arial" panose="020B0604020202020204" pitchFamily="34" charset="0"/>
                <a:ea typeface="Calibri" panose="020F0502020204030204" pitchFamily="34" charset="0"/>
                <a:cs typeface="Arial" panose="020B0604020202020204" pitchFamily="34" charset="0"/>
              </a:rPr>
              <a:t>You could remove the written scaffold and require pupil to write their own sentences using more, fewer and difference.</a:t>
            </a:r>
            <a:endParaRPr lang="en-GB" sz="12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Pupils could represent the two sets in each question using cubes first and then use this to create a drawing.</a:t>
            </a:r>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36</a:t>
            </a:fld>
            <a:endParaRPr lang="en-GB"/>
          </a:p>
        </p:txBody>
      </p:sp>
    </p:spTree>
    <p:extLst>
      <p:ext uri="{BB962C8B-B14F-4D97-AF65-F5344CB8AC3E}">
        <p14:creationId xmlns:p14="http://schemas.microsoft.com/office/powerpoint/2010/main" val="263337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41800-62E8-731F-F8B5-9DBD3BB4A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5D90F-E987-A781-F425-5484763C97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6B2678-F53E-9315-0D82-21B7C68BE4A3}"/>
              </a:ext>
            </a:extLst>
          </p:cNvPr>
          <p:cNvSpPr>
            <a:spLocks noGrp="1"/>
          </p:cNvSpPr>
          <p:nvPr>
            <p:ph type="body" idx="1"/>
          </p:nvPr>
        </p:nvSpPr>
        <p:spPr/>
        <p:txBody>
          <a:bodyPr/>
          <a:lstStyle/>
          <a:p>
            <a:pPr>
              <a:lnSpc>
                <a:spcPct val="107000"/>
              </a:lnSpc>
              <a:spcAft>
                <a:spcPts val="800"/>
              </a:spcAft>
            </a:pPr>
            <a:r>
              <a:rPr lang="en-GB" sz="1200" b="1" kern="1200">
                <a:effectLst/>
                <a:latin typeface="Arial" panose="020B0604020202020204" pitchFamily="34" charset="0"/>
                <a:ea typeface="Calibri" panose="020F0502020204030204" pitchFamily="34" charset="0"/>
                <a:cs typeface="Arial" panose="020B0604020202020204" pitchFamily="34" charset="0"/>
              </a:rPr>
              <a:t>Independent Task: </a:t>
            </a:r>
            <a:r>
              <a:rPr lang="en-US" sz="1200" b="1" i="1">
                <a:effectLst/>
                <a:latin typeface="Arial" panose="020B0604020202020204" pitchFamily="34" charset="0"/>
                <a:ea typeface="Calibri" panose="020F0502020204030204" pitchFamily="34" charset="0"/>
                <a:cs typeface="Arial" panose="020B0604020202020204" pitchFamily="34" charset="0"/>
              </a:rPr>
              <a:t>Drawing pictorial representations to identify difference</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effectLst/>
                <a:latin typeface="Arial" panose="020B0604020202020204" pitchFamily="34" charset="0"/>
                <a:ea typeface="Calibri" panose="020F0502020204030204" pitchFamily="34" charset="0"/>
                <a:cs typeface="Arial" panose="020B0604020202020204" pitchFamily="34" charset="0"/>
              </a:rPr>
              <a:t>Pupils have a copy of the Task sheet. They count the number of items in each set, represent the sets pictorially in one-to-one correspondence (drawing lines to match the items) and complete the sentences.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b="1">
                <a:effectLst/>
                <a:latin typeface="Arial" panose="020B0604020202020204" pitchFamily="34" charset="0"/>
                <a:ea typeface="Calibri" panose="020F0502020204030204" pitchFamily="34" charset="0"/>
                <a:cs typeface="Arial" panose="020B0604020202020204" pitchFamily="34" charset="0"/>
              </a:rPr>
              <a:t>Possible adaptations:</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200">
                <a:effectLst/>
                <a:latin typeface="Arial" panose="020B0604020202020204" pitchFamily="34" charset="0"/>
                <a:ea typeface="Calibri" panose="020F0502020204030204" pitchFamily="34" charset="0"/>
                <a:cs typeface="Arial" panose="020B0604020202020204" pitchFamily="34" charset="0"/>
              </a:rPr>
              <a:t>You could remove the written scaffold and require pupil to write their own sentences using more, fewer and difference.</a:t>
            </a:r>
            <a:endParaRPr lang="en-GB" sz="12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Pupils could represent the two sets in each question using cubes first and then use this to create a drawing.</a:t>
            </a:r>
            <a:endParaRPr lang="en-GB"/>
          </a:p>
        </p:txBody>
      </p:sp>
      <p:sp>
        <p:nvSpPr>
          <p:cNvPr id="4" name="Slide Number Placeholder 3">
            <a:extLst>
              <a:ext uri="{FF2B5EF4-FFF2-40B4-BE49-F238E27FC236}">
                <a16:creationId xmlns:a16="http://schemas.microsoft.com/office/drawing/2014/main" id="{D8F6D1E3-A67E-4990-E106-5A2D3B31C73B}"/>
              </a:ext>
            </a:extLst>
          </p:cNvPr>
          <p:cNvSpPr>
            <a:spLocks noGrp="1"/>
          </p:cNvSpPr>
          <p:nvPr>
            <p:ph type="sldNum" sz="quarter" idx="5"/>
          </p:nvPr>
        </p:nvSpPr>
        <p:spPr/>
        <p:txBody>
          <a:bodyPr/>
          <a:lstStyle/>
          <a:p>
            <a:fld id="{FC83585D-67E6-47C6-B97C-FD02F69C172E}" type="slidenum">
              <a:rPr lang="en-GB" smtClean="0"/>
              <a:t>37</a:t>
            </a:fld>
            <a:endParaRPr lang="en-GB"/>
          </a:p>
        </p:txBody>
      </p:sp>
    </p:spTree>
    <p:extLst>
      <p:ext uri="{BB962C8B-B14F-4D97-AF65-F5344CB8AC3E}">
        <p14:creationId xmlns:p14="http://schemas.microsoft.com/office/powerpoint/2010/main" val="733749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F0BDD-C96A-D00B-9B6B-42A1B96A3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1B248-3CFE-34DD-EC7A-6B9FC662F0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FBB82-8088-E66D-89BE-550FD5670C60}"/>
              </a:ext>
            </a:extLst>
          </p:cNvPr>
          <p:cNvSpPr>
            <a:spLocks noGrp="1"/>
          </p:cNvSpPr>
          <p:nvPr>
            <p:ph type="body" idx="1"/>
          </p:nvPr>
        </p:nvSpPr>
        <p:spPr/>
        <p:txBody>
          <a:bodyPr/>
          <a:lstStyle/>
          <a:p>
            <a:pPr>
              <a:lnSpc>
                <a:spcPct val="107000"/>
              </a:lnSpc>
              <a:spcAft>
                <a:spcPts val="800"/>
              </a:spcAft>
            </a:pPr>
            <a:r>
              <a:rPr lang="en-GB" sz="1200" b="1" kern="1200">
                <a:effectLst/>
                <a:latin typeface="Arial" panose="020B0604020202020204" pitchFamily="34" charset="0"/>
                <a:ea typeface="Calibri" panose="020F0502020204030204" pitchFamily="34" charset="0"/>
                <a:cs typeface="Arial" panose="020B0604020202020204" pitchFamily="34" charset="0"/>
              </a:rPr>
              <a:t>Independent Task: </a:t>
            </a:r>
            <a:r>
              <a:rPr lang="en-US" sz="1200" b="1" i="1">
                <a:effectLst/>
                <a:latin typeface="Arial" panose="020B0604020202020204" pitchFamily="34" charset="0"/>
                <a:ea typeface="Calibri" panose="020F0502020204030204" pitchFamily="34" charset="0"/>
                <a:cs typeface="Arial" panose="020B0604020202020204" pitchFamily="34" charset="0"/>
              </a:rPr>
              <a:t>Drawing pictorial representations to identify difference</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effectLst/>
                <a:latin typeface="Arial" panose="020B0604020202020204" pitchFamily="34" charset="0"/>
                <a:ea typeface="Calibri" panose="020F0502020204030204" pitchFamily="34" charset="0"/>
                <a:cs typeface="Arial" panose="020B0604020202020204" pitchFamily="34" charset="0"/>
              </a:rPr>
              <a:t>Pupils have a copy of the Task sheet. They count the number of items in each set, represent the sets pictorially in one-to-one correspondence (drawing lines to match the items) and complete the sentences.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b="1">
                <a:effectLst/>
                <a:latin typeface="Arial" panose="020B0604020202020204" pitchFamily="34" charset="0"/>
                <a:ea typeface="Calibri" panose="020F0502020204030204" pitchFamily="34" charset="0"/>
                <a:cs typeface="Arial" panose="020B0604020202020204" pitchFamily="34" charset="0"/>
              </a:rPr>
              <a:t>Possible adaptations:</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200">
                <a:effectLst/>
                <a:latin typeface="Arial" panose="020B0604020202020204" pitchFamily="34" charset="0"/>
                <a:ea typeface="Calibri" panose="020F0502020204030204" pitchFamily="34" charset="0"/>
                <a:cs typeface="Arial" panose="020B0604020202020204" pitchFamily="34" charset="0"/>
              </a:rPr>
              <a:t>You could remove the written scaffold and require pupil to write their own sentences using more, fewer and difference.</a:t>
            </a:r>
            <a:endParaRPr lang="en-GB" sz="12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Pupils could represent the two sets in each question using cubes first and then use this to create a drawing.</a:t>
            </a:r>
            <a:endParaRPr lang="en-GB"/>
          </a:p>
        </p:txBody>
      </p:sp>
      <p:sp>
        <p:nvSpPr>
          <p:cNvPr id="4" name="Slide Number Placeholder 3">
            <a:extLst>
              <a:ext uri="{FF2B5EF4-FFF2-40B4-BE49-F238E27FC236}">
                <a16:creationId xmlns:a16="http://schemas.microsoft.com/office/drawing/2014/main" id="{11D58E6F-B194-38BC-9ABC-9DAA76EA4388}"/>
              </a:ext>
            </a:extLst>
          </p:cNvPr>
          <p:cNvSpPr>
            <a:spLocks noGrp="1"/>
          </p:cNvSpPr>
          <p:nvPr>
            <p:ph type="sldNum" sz="quarter" idx="5"/>
          </p:nvPr>
        </p:nvSpPr>
        <p:spPr/>
        <p:txBody>
          <a:bodyPr/>
          <a:lstStyle/>
          <a:p>
            <a:fld id="{FC83585D-67E6-47C6-B97C-FD02F69C172E}" type="slidenum">
              <a:rPr lang="en-GB" smtClean="0"/>
              <a:t>38</a:t>
            </a:fld>
            <a:endParaRPr lang="en-GB"/>
          </a:p>
        </p:txBody>
      </p:sp>
    </p:spTree>
    <p:extLst>
      <p:ext uri="{BB962C8B-B14F-4D97-AF65-F5344CB8AC3E}">
        <p14:creationId xmlns:p14="http://schemas.microsoft.com/office/powerpoint/2010/main" val="2331219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73788" y="5118725"/>
            <a:ext cx="5390305" cy="484931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g5eb07e6303_3_8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 name="Google Shape;48;g5eb07e6303_3_8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latin typeface="Quicksand"/>
                <a:ea typeface="Quicksand"/>
                <a:cs typeface="Quicksand"/>
                <a:sym typeface="Quicksand"/>
              </a:rPr>
              <a:t>Last updated 29-10-21</a:t>
            </a:r>
            <a:endParaRPr sz="1000">
              <a:latin typeface="Quicksand"/>
              <a:ea typeface="Quicksand"/>
              <a:cs typeface="Quicksand"/>
              <a:sym typeface="Quicksand"/>
            </a:endParaRPr>
          </a:p>
          <a:p>
            <a:pPr marL="0" lvl="0" indent="0" algn="l" rtl="0">
              <a:lnSpc>
                <a:spcPct val="115000"/>
              </a:lnSpc>
              <a:spcBef>
                <a:spcPts val="0"/>
              </a:spcBef>
              <a:spcAft>
                <a:spcPts val="0"/>
              </a:spcAft>
              <a:buClr>
                <a:schemeClr val="dk1"/>
              </a:buClr>
              <a:buSzPts val="1100"/>
              <a:buFont typeface="Arial"/>
              <a:buNone/>
            </a:pPr>
            <a:endParaRPr sz="1000">
              <a:latin typeface="Quicksand"/>
              <a:ea typeface="Quicksand"/>
              <a:cs typeface="Quicksand"/>
              <a:sym typeface="Quicksand"/>
            </a:endParaRPr>
          </a:p>
          <a:p>
            <a:pPr marL="0" lvl="0" indent="0" algn="l" rtl="0">
              <a:lnSpc>
                <a:spcPct val="115000"/>
              </a:lnSpc>
              <a:spcBef>
                <a:spcPts val="0"/>
              </a:spcBef>
              <a:spcAft>
                <a:spcPts val="0"/>
              </a:spcAft>
              <a:buClr>
                <a:schemeClr val="dk1"/>
              </a:buClr>
              <a:buSzPts val="1100"/>
              <a:buFont typeface="Arial"/>
              <a:buNone/>
            </a:pPr>
            <a:r>
              <a:rPr lang="en" sz="1000">
                <a:latin typeface="Quicksand"/>
                <a:ea typeface="Quicksand"/>
                <a:cs typeface="Quicksand"/>
                <a:sym typeface="Quicksand"/>
              </a:rPr>
              <a:t>Resources are updated regularly — the latest version is available at: </a:t>
            </a:r>
            <a:r>
              <a:rPr lang="en" sz="1000" u="sng">
                <a:solidFill>
                  <a:schemeClr val="hlink"/>
                </a:solidFill>
                <a:latin typeface="Quicksand"/>
                <a:ea typeface="Quicksand"/>
                <a:cs typeface="Quicksand"/>
                <a:sym typeface="Quicksand"/>
                <a:hlinkClick r:id="rId3"/>
              </a:rPr>
              <a:t>ncce.io/tcc</a:t>
            </a:r>
            <a:r>
              <a:rPr lang="en" sz="1000">
                <a:latin typeface="Quicksand"/>
                <a:ea typeface="Quicksand"/>
                <a:cs typeface="Quicksand"/>
                <a:sym typeface="Quicksand"/>
              </a:rPr>
              <a:t>.</a:t>
            </a:r>
            <a:endParaRPr sz="1000">
              <a:latin typeface="Quicksand"/>
              <a:ea typeface="Quicksand"/>
              <a:cs typeface="Quicksand"/>
              <a:sym typeface="Quicksand"/>
            </a:endParaRPr>
          </a:p>
          <a:p>
            <a:pPr marL="0" lvl="0" indent="0" algn="l" rtl="0">
              <a:lnSpc>
                <a:spcPct val="115000"/>
              </a:lnSpc>
              <a:spcBef>
                <a:spcPts val="0"/>
              </a:spcBef>
              <a:spcAft>
                <a:spcPts val="0"/>
              </a:spcAft>
              <a:buClr>
                <a:schemeClr val="dk1"/>
              </a:buClr>
              <a:buSzPts val="1100"/>
              <a:buFont typeface="Arial"/>
              <a:buNone/>
            </a:pPr>
            <a:endParaRPr sz="1000">
              <a:latin typeface="Quicksand"/>
              <a:ea typeface="Quicksand"/>
              <a:cs typeface="Quicksand"/>
              <a:sym typeface="Quicksand"/>
            </a:endParaRPr>
          </a:p>
          <a:p>
            <a:pPr marL="0" lvl="0" indent="0" algn="l" rtl="0">
              <a:lnSpc>
                <a:spcPct val="115000"/>
              </a:lnSpc>
              <a:spcBef>
                <a:spcPts val="0"/>
              </a:spcBef>
              <a:spcAft>
                <a:spcPts val="0"/>
              </a:spcAft>
              <a:buNone/>
            </a:pPr>
            <a:r>
              <a:rPr lang="en" sz="1000">
                <a:latin typeface="Quicksand"/>
                <a:ea typeface="Quicksand"/>
                <a:cs typeface="Quicksand"/>
                <a:sym typeface="Quicksand"/>
              </a:rPr>
              <a:t>This resource is licensed under the Open Government Licence, version 3. For more information on this licence, see </a:t>
            </a:r>
            <a:r>
              <a:rPr lang="en" sz="1000" u="sng">
                <a:solidFill>
                  <a:schemeClr val="hlink"/>
                </a:solidFill>
                <a:latin typeface="Quicksand"/>
                <a:ea typeface="Quicksand"/>
                <a:cs typeface="Quicksand"/>
                <a:sym typeface="Quicksand"/>
                <a:hlinkClick r:id="rId4"/>
              </a:rPr>
              <a:t>ncce.io/ogl</a:t>
            </a:r>
            <a:r>
              <a:rPr lang="en" sz="1000">
                <a:latin typeface="Quicksand"/>
                <a:ea typeface="Quicksand"/>
                <a:cs typeface="Quicksand"/>
                <a:sym typeface="Quicksand"/>
              </a:rPr>
              <a:t>.</a:t>
            </a:r>
            <a:endParaRPr sz="1000">
              <a:latin typeface="Quicksand"/>
              <a:ea typeface="Quicksand"/>
              <a:cs typeface="Quicksand"/>
              <a:sym typeface="Quicksan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7e3d9e0630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7e3d9e0630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7e3d9e0630_0_1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7e3d9e0630_0_12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https://pixabay.com/photos/lawn-mower-battery-mower-4502093/</a:t>
            </a:r>
            <a:endParaRPr dirty="0"/>
          </a:p>
          <a:p>
            <a:pPr marL="0" lvl="0" indent="0" algn="l" rtl="0">
              <a:spcBef>
                <a:spcPts val="0"/>
              </a:spcBef>
              <a:spcAft>
                <a:spcPts val="0"/>
              </a:spcAft>
              <a:buNone/>
            </a:pPr>
            <a:r>
              <a:rPr lang="en" u="sng" dirty="0">
                <a:solidFill>
                  <a:schemeClr val="hlink"/>
                </a:solidFill>
                <a:hlinkClick r:id="rId4"/>
              </a:rPr>
              <a:t>https://pixabay.com/photos/mars-rover-robot-exhibit-space-2095270/</a:t>
            </a:r>
            <a:endParaRPr dirty="0"/>
          </a:p>
          <a:p>
            <a:pPr marL="0" lvl="0" indent="0" algn="l" rtl="0">
              <a:spcBef>
                <a:spcPts val="0"/>
              </a:spcBef>
              <a:spcAft>
                <a:spcPts val="0"/>
              </a:spcAft>
              <a:buNone/>
            </a:pPr>
            <a:r>
              <a:rPr lang="en" u="sng" dirty="0">
                <a:solidFill>
                  <a:schemeClr val="hlink"/>
                </a:solidFill>
                <a:hlinkClick r:id="rId5"/>
              </a:rPr>
              <a:t>https://pixabay.com/photos/beebot-bee-robot-technology-4096410/</a:t>
            </a:r>
            <a:endParaRPr dirty="0"/>
          </a:p>
          <a:p>
            <a:pPr marL="0" lvl="0" indent="0" algn="l" rtl="0">
              <a:spcBef>
                <a:spcPts val="0"/>
              </a:spcBef>
              <a:spcAft>
                <a:spcPts val="0"/>
              </a:spcAft>
              <a:buNone/>
            </a:pPr>
            <a:r>
              <a:rPr lang="en" u="sng" dirty="0">
                <a:solidFill>
                  <a:schemeClr val="hlink"/>
                </a:solidFill>
                <a:hlinkClick r:id="rId6"/>
              </a:rPr>
              <a:t>https://pixabay.com/photos/robot-warehouse-wood-2363400/</a:t>
            </a:r>
            <a:endParaRPr dirty="0"/>
          </a:p>
          <a:p>
            <a:pPr marL="0" lvl="0" indent="0" algn="l" rtl="0">
              <a:spcBef>
                <a:spcPts val="0"/>
              </a:spcBef>
              <a:spcAft>
                <a:spcPts val="0"/>
              </a:spcAft>
              <a:buNone/>
            </a:pPr>
            <a:r>
              <a:rPr lang="en" u="sng" dirty="0">
                <a:solidFill>
                  <a:schemeClr val="hlink"/>
                </a:solidFill>
                <a:hlinkClick r:id="rId7"/>
              </a:rPr>
              <a:t>https://pixabay.com/photos/robot-technology-programming-675902/</a:t>
            </a:r>
            <a:endParaRPr dirty="0"/>
          </a:p>
          <a:p>
            <a:pPr marL="0" lvl="0" indent="0" algn="l" rtl="0">
              <a:spcBef>
                <a:spcPts val="0"/>
              </a:spcBef>
              <a:spcAft>
                <a:spcPts val="0"/>
              </a:spcAft>
              <a:buNone/>
            </a:pPr>
            <a:r>
              <a:rPr lang="en" u="sng" dirty="0">
                <a:solidFill>
                  <a:schemeClr val="hlink"/>
                </a:solidFill>
                <a:hlinkClick r:id="rId8"/>
              </a:rPr>
              <a:t>https://pixabay.com/photos/vacuum-cleaner-robot-budget-4827253/</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6C9FA-517C-40DC-9183-35B2EDD955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497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7e3d9e0630_0_17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7e3d9e0630_0_173: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https://pixabay.com/illustrations/search-to-find-internet-1013911/</a:t>
            </a:r>
            <a:endParaRPr sz="1000">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 sz="1000">
                <a:solidFill>
                  <a:schemeClr val="dk1"/>
                </a:solidFill>
                <a:latin typeface="Quicksand"/>
                <a:ea typeface="Quicksand"/>
                <a:cs typeface="Quicksand"/>
                <a:sym typeface="Quicksand"/>
              </a:rPr>
              <a:t>Bee-bot: RPF image</a:t>
            </a:r>
            <a:endParaRPr sz="1000">
              <a:solidFill>
                <a:schemeClr val="dk1"/>
              </a:solidFill>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e3d9e0630_1_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7e3d9e0630_1_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https://pixabay.com/illustrations/search-to-find-internet-1013911/</a:t>
            </a:r>
            <a:endParaRPr sz="1000">
              <a:latin typeface="Quicksand"/>
              <a:ea typeface="Quicksand"/>
              <a:cs typeface="Quicksand"/>
              <a:sym typeface="Quicksand"/>
            </a:endParaRPr>
          </a:p>
          <a:p>
            <a:pPr marL="0" lvl="0" indent="0" algn="l" rtl="0">
              <a:spcBef>
                <a:spcPts val="0"/>
              </a:spcBef>
              <a:spcAft>
                <a:spcPts val="0"/>
              </a:spcAft>
              <a:buNone/>
            </a:pPr>
            <a:r>
              <a:rPr lang="en" sz="1000">
                <a:latin typeface="Quicksand"/>
                <a:ea typeface="Quicksand"/>
                <a:cs typeface="Quicksand"/>
                <a:sym typeface="Quicksand"/>
              </a:rPr>
              <a:t>Bee-bot: RPF image</a:t>
            </a:r>
            <a:endParaRPr sz="1000">
              <a:latin typeface="Quicksand"/>
              <a:ea typeface="Quicksand"/>
              <a:cs typeface="Quicksand"/>
              <a:sym typeface="Quicksan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7e3d9e0630_0_28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7e3d9e0630_0_28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f1c2b43ef0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f1c2b43ef0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latin typeface="Quicksand"/>
                <a:ea typeface="Quicksand"/>
                <a:cs typeface="Quicksand"/>
                <a:sym typeface="Quicksand"/>
              </a:rPr>
              <a:t>Bee-bot: RPF image</a:t>
            </a:r>
            <a:endParaRPr sz="1000">
              <a:solidFill>
                <a:schemeClr val="dk1"/>
              </a:solidFill>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e3d9e0630_0_29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e3d9e0630_0_29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7e3d9e0630_1_2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7e3d9e0630_1_2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7e3d9e0630_1_6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7e3d9e0630_1_6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6C9FA-517C-40DC-9183-35B2EDD955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01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6C9FA-517C-40DC-9183-35B2EDD955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72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6C9FA-517C-40DC-9183-35B2EDD955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72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6C9FA-517C-40DC-9183-35B2EDD955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708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6C9FA-517C-40DC-9183-35B2EDD955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34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6C9FA-517C-40DC-9183-35B2EDD955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983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nSpc>
                    <a:spcPct val="107000"/>
                  </a:lnSpc>
                  <a:spcAft>
                    <a:spcPts val="800"/>
                  </a:spcAft>
                </a:pPr>
                <a:r>
                  <a:rPr lang="en-GB" sz="1800" b="1">
                    <a:effectLst/>
                    <a:latin typeface="Arial" panose="020B0604020202020204" pitchFamily="34" charset="0"/>
                    <a:ea typeface="Calibri" panose="020F0502020204030204" pitchFamily="34" charset="0"/>
                    <a:cs typeface="Arial" panose="020B0604020202020204" pitchFamily="34" charset="0"/>
                  </a:rPr>
                  <a:t>New Learning:</a:t>
                </a:r>
                <a:r>
                  <a:rPr lang="en-GB" sz="1800" b="1" i="1" kern="1200">
                    <a:effectLst/>
                    <a:latin typeface="Arial" panose="020B0604020202020204" pitchFamily="34" charset="0"/>
                    <a:ea typeface="Calibri" panose="020F0502020204030204" pitchFamily="34" charset="0"/>
                    <a:cs typeface="Arial" panose="020B0604020202020204" pitchFamily="34" charset="0"/>
                  </a:rPr>
                  <a:t> Comparing to find the difference</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Arial" panose="020B0604020202020204" pitchFamily="34" charset="0"/>
                  </a:rPr>
                  <a:t>Note: The addition and subtraction equations we can write to express difference relationships are initially explored in Lessons </a:t>
                </a:r>
                <a14:m>
                  <m:oMath xmlns:m="http://schemas.openxmlformats.org/officeDocument/2006/math">
                    <m:r>
                      <a:rPr lang="en-GB" sz="1800" i="1">
                        <a:effectLst/>
                        <a:latin typeface="Cambria Math" panose="02040503050406030204" pitchFamily="18" charset="0"/>
                        <a:ea typeface="Calibri" panose="020F0502020204030204" pitchFamily="34" charset="0"/>
                        <a:cs typeface="Arial" panose="020B0604020202020204" pitchFamily="34" charset="0"/>
                      </a:rPr>
                      <m:t>6</m:t>
                    </m:r>
                  </m:oMath>
                </a14:m>
                <a:r>
                  <a:rPr lang="en-GB" sz="1800">
                    <a:effectLst/>
                    <a:latin typeface="Arial" panose="020B0604020202020204" pitchFamily="34" charset="0"/>
                    <a:ea typeface="Calibri" panose="020F0502020204030204" pitchFamily="34" charset="0"/>
                    <a:cs typeface="Arial" panose="020B0604020202020204" pitchFamily="34" charset="0"/>
                  </a:rPr>
                  <a:t> and </a:t>
                </a:r>
                <a14:m>
                  <m:oMath xmlns:m="http://schemas.openxmlformats.org/officeDocument/2006/math">
                    <m:r>
                      <a:rPr lang="en-GB" sz="1800" i="1">
                        <a:effectLst/>
                        <a:latin typeface="Cambria Math" panose="02040503050406030204" pitchFamily="18" charset="0"/>
                        <a:ea typeface="Calibri" panose="020F0502020204030204" pitchFamily="34" charset="0"/>
                        <a:cs typeface="Arial" panose="020B0604020202020204" pitchFamily="34" charset="0"/>
                      </a:rPr>
                      <m:t>7</m:t>
                    </m:r>
                  </m:oMath>
                </a14:m>
                <a:r>
                  <a:rPr lang="en-GB" sz="1800">
                    <a:effectLst/>
                    <a:latin typeface="Arial" panose="020B0604020202020204" pitchFamily="34" charset="0"/>
                    <a:ea typeface="Calibri" panose="020F0502020204030204" pitchFamily="34" charset="0"/>
                    <a:cs typeface="Arial" panose="020B0604020202020204" pitchFamily="34" charset="0"/>
                  </a:rPr>
                  <a:t>. Lessons </a:t>
                </a:r>
                <a14:m>
                  <m:oMath xmlns:m="http://schemas.openxmlformats.org/officeDocument/2006/math">
                    <m:r>
                      <a:rPr lang="en-GB" sz="1800" i="1">
                        <a:effectLst/>
                        <a:latin typeface="Cambria Math" panose="02040503050406030204" pitchFamily="18" charset="0"/>
                        <a:ea typeface="Calibri" panose="020F0502020204030204" pitchFamily="34" charset="0"/>
                        <a:cs typeface="Arial" panose="020B0604020202020204" pitchFamily="34" charset="0"/>
                      </a:rPr>
                      <m:t>1</m:t>
                    </m:r>
                  </m:oMath>
                </a14:m>
                <a:r>
                  <a:rPr lang="en-GB" sz="1800">
                    <a:effectLst/>
                    <a:latin typeface="Arial" panose="020B0604020202020204" pitchFamily="34" charset="0"/>
                    <a:ea typeface="Calibri" panose="020F0502020204030204" pitchFamily="34" charset="0"/>
                    <a:cs typeface="Arial" panose="020B0604020202020204" pitchFamily="34" charset="0"/>
                  </a:rPr>
                  <a:t> to </a:t>
                </a:r>
                <a14:m>
                  <m:oMath xmlns:m="http://schemas.openxmlformats.org/officeDocument/2006/math">
                    <m:r>
                      <a:rPr lang="en-GB" sz="1800" i="1">
                        <a:effectLst/>
                        <a:latin typeface="Cambria Math" panose="02040503050406030204" pitchFamily="18" charset="0"/>
                        <a:ea typeface="Calibri" panose="020F0502020204030204" pitchFamily="34" charset="0"/>
                        <a:cs typeface="Arial" panose="020B0604020202020204" pitchFamily="34" charset="0"/>
                      </a:rPr>
                      <m:t>5</m:t>
                    </m:r>
                  </m:oMath>
                </a14:m>
                <a:r>
                  <a:rPr lang="en-GB" sz="1800">
                    <a:effectLst/>
                    <a:latin typeface="Arial" panose="020B0604020202020204" pitchFamily="34" charset="0"/>
                    <a:ea typeface="Calibri" panose="020F0502020204030204" pitchFamily="34" charset="0"/>
                    <a:cs typeface="Arial" panose="020B0604020202020204" pitchFamily="34" charset="0"/>
                  </a:rPr>
                  <a:t> focus on describing the relationships in words and with diagrams/concrete representations.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Arial" panose="020B0604020202020204" pitchFamily="34" charset="0"/>
                  </a:rPr>
                  <a:t>Show pupils the Big Picture again and recap learning from Lesson </a:t>
                </a:r>
                <a14:m>
                  <m:oMath xmlns:m="http://schemas.openxmlformats.org/officeDocument/2006/math">
                    <m:r>
                      <a:rPr lang="en-GB" sz="1800" i="1">
                        <a:effectLst/>
                        <a:latin typeface="Cambria Math" panose="02040503050406030204" pitchFamily="18" charset="0"/>
                        <a:ea typeface="Calibri" panose="020F0502020204030204" pitchFamily="34" charset="0"/>
                        <a:cs typeface="Arial" panose="020B0604020202020204" pitchFamily="34" charset="0"/>
                      </a:rPr>
                      <m:t>1</m:t>
                    </m:r>
                  </m:oMath>
                </a14:m>
                <a:r>
                  <a:rPr lang="en-GB" sz="1800">
                    <a:effectLst/>
                    <a:latin typeface="Arial" panose="020B0604020202020204" pitchFamily="34" charset="0"/>
                    <a:ea typeface="Calibri" panose="020F0502020204030204" pitchFamily="34" charset="0"/>
                    <a:cs typeface="Arial" panose="020B0604020202020204" pitchFamily="34" charset="0"/>
                  </a:rPr>
                  <a:t>, making concrete representations and using the language ‘more’, ‘fewer’ and ‘difference’. </a:t>
                </a:r>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en-GB" sz="1800"/>
              </a:p>
            </p:txBody>
          </p:sp>
        </mc:Choice>
        <mc:Fallback xmlns="">
          <p:sp>
            <p:nvSpPr>
              <p:cNvPr id="3" name="Notes Placeholder 2"/>
              <p:cNvSpPr>
                <a:spLocks noGrp="1"/>
              </p:cNvSpPr>
              <p:nvPr>
                <p:ph type="body" idx="1"/>
              </p:nvPr>
            </p:nvSpPr>
            <p:spPr/>
            <p:txBody>
              <a:bodyPr/>
              <a:lstStyle/>
              <a:p>
                <a:pPr>
                  <a:lnSpc>
                    <a:spcPct val="107000"/>
                  </a:lnSpc>
                  <a:spcAft>
                    <a:spcPts val="800"/>
                  </a:spcAft>
                </a:pPr>
                <a:r>
                  <a:rPr lang="en-GB" sz="1800" b="1">
                    <a:effectLst/>
                    <a:latin typeface="Arial" panose="020B0604020202020204" pitchFamily="34" charset="0"/>
                    <a:ea typeface="Calibri" panose="020F0502020204030204" pitchFamily="34" charset="0"/>
                    <a:cs typeface="Arial" panose="020B0604020202020204" pitchFamily="34" charset="0"/>
                  </a:rPr>
                  <a:t>New Learning:</a:t>
                </a:r>
                <a:r>
                  <a:rPr lang="en-GB" sz="1800" b="1" i="1" kern="1200">
                    <a:effectLst/>
                    <a:latin typeface="Arial" panose="020B0604020202020204" pitchFamily="34" charset="0"/>
                    <a:ea typeface="Calibri" panose="020F0502020204030204" pitchFamily="34" charset="0"/>
                    <a:cs typeface="Arial" panose="020B0604020202020204" pitchFamily="34" charset="0"/>
                  </a:rPr>
                  <a:t> Comparing to find the difference</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Arial" panose="020B0604020202020204" pitchFamily="34" charset="0"/>
                  </a:rPr>
                  <a:t>Note: The addition and subtraction equations we can write to express difference relationships are initially explored in Lessons </a:t>
                </a:r>
                <a:r>
                  <a:rPr lang="en-GB" sz="1800" i="0">
                    <a:effectLst/>
                    <a:latin typeface="Cambria Math" panose="02040503050406030204" pitchFamily="18" charset="0"/>
                    <a:ea typeface="Calibri" panose="020F0502020204030204" pitchFamily="34" charset="0"/>
                    <a:cs typeface="Arial" panose="020B0604020202020204" pitchFamily="34" charset="0"/>
                  </a:rPr>
                  <a:t>6</a:t>
                </a:r>
                <a:r>
                  <a:rPr lang="en-GB" sz="1800">
                    <a:effectLst/>
                    <a:latin typeface="Arial" panose="020B0604020202020204" pitchFamily="34" charset="0"/>
                    <a:ea typeface="Calibri" panose="020F0502020204030204" pitchFamily="34" charset="0"/>
                    <a:cs typeface="Arial" panose="020B0604020202020204" pitchFamily="34" charset="0"/>
                  </a:rPr>
                  <a:t> and </a:t>
                </a:r>
                <a:r>
                  <a:rPr lang="en-GB" sz="1800" i="0">
                    <a:effectLst/>
                    <a:latin typeface="Cambria Math" panose="02040503050406030204" pitchFamily="18" charset="0"/>
                    <a:ea typeface="Calibri" panose="020F0502020204030204" pitchFamily="34" charset="0"/>
                    <a:cs typeface="Arial" panose="020B0604020202020204" pitchFamily="34" charset="0"/>
                  </a:rPr>
                  <a:t>7</a:t>
                </a:r>
                <a:r>
                  <a:rPr lang="en-GB" sz="1800">
                    <a:effectLst/>
                    <a:latin typeface="Arial" panose="020B0604020202020204" pitchFamily="34" charset="0"/>
                    <a:ea typeface="Calibri" panose="020F0502020204030204" pitchFamily="34" charset="0"/>
                    <a:cs typeface="Arial" panose="020B0604020202020204" pitchFamily="34" charset="0"/>
                  </a:rPr>
                  <a:t>. Lessons </a:t>
                </a:r>
                <a:r>
                  <a:rPr lang="en-GB" sz="1800" i="0">
                    <a:effectLst/>
                    <a:latin typeface="Cambria Math" panose="02040503050406030204" pitchFamily="18" charset="0"/>
                    <a:ea typeface="Calibri" panose="020F0502020204030204" pitchFamily="34" charset="0"/>
                    <a:cs typeface="Arial" panose="020B0604020202020204" pitchFamily="34" charset="0"/>
                  </a:rPr>
                  <a:t>1</a:t>
                </a:r>
                <a:r>
                  <a:rPr lang="en-GB" sz="1800">
                    <a:effectLst/>
                    <a:latin typeface="Arial" panose="020B0604020202020204" pitchFamily="34" charset="0"/>
                    <a:ea typeface="Calibri" panose="020F0502020204030204" pitchFamily="34" charset="0"/>
                    <a:cs typeface="Arial" panose="020B0604020202020204" pitchFamily="34" charset="0"/>
                  </a:rPr>
                  <a:t> to </a:t>
                </a:r>
                <a:r>
                  <a:rPr lang="en-GB" sz="1800" i="0">
                    <a:effectLst/>
                    <a:latin typeface="Cambria Math" panose="02040503050406030204" pitchFamily="18" charset="0"/>
                    <a:ea typeface="Calibri" panose="020F0502020204030204" pitchFamily="34" charset="0"/>
                    <a:cs typeface="Arial" panose="020B0604020202020204" pitchFamily="34" charset="0"/>
                  </a:rPr>
                  <a:t>5</a:t>
                </a:r>
                <a:r>
                  <a:rPr lang="en-GB" sz="1800">
                    <a:effectLst/>
                    <a:latin typeface="Arial" panose="020B0604020202020204" pitchFamily="34" charset="0"/>
                    <a:ea typeface="Calibri" panose="020F0502020204030204" pitchFamily="34" charset="0"/>
                    <a:cs typeface="Arial" panose="020B0604020202020204" pitchFamily="34" charset="0"/>
                  </a:rPr>
                  <a:t> focus on describing the relationships in words and with diagrams/concrete representations.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Arial" panose="020B0604020202020204" pitchFamily="34" charset="0"/>
                  </a:rPr>
                  <a:t>Show pupils the Big Picture again and recap learning from Lesson </a:t>
                </a:r>
                <a:r>
                  <a:rPr lang="en-GB" sz="1800" i="0">
                    <a:effectLst/>
                    <a:latin typeface="Cambria Math" panose="02040503050406030204" pitchFamily="18" charset="0"/>
                    <a:ea typeface="Calibri" panose="020F0502020204030204" pitchFamily="34" charset="0"/>
                    <a:cs typeface="Arial" panose="020B0604020202020204" pitchFamily="34" charset="0"/>
                  </a:rPr>
                  <a:t>1</a:t>
                </a:r>
                <a:r>
                  <a:rPr lang="en-GB" sz="1800">
                    <a:effectLst/>
                    <a:latin typeface="Arial" panose="020B0604020202020204" pitchFamily="34" charset="0"/>
                    <a:ea typeface="Calibri" panose="020F0502020204030204" pitchFamily="34" charset="0"/>
                    <a:cs typeface="Arial" panose="020B0604020202020204" pitchFamily="34" charset="0"/>
                  </a:rPr>
                  <a:t>, making concrete representations and using the language ‘more’, ‘fewer’ and ‘difference’. </a:t>
                </a:r>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en-GB" sz="1800"/>
              </a:p>
            </p:txBody>
          </p:sp>
        </mc:Fallback>
      </mc:AlternateContent>
      <p:sp>
        <p:nvSpPr>
          <p:cNvPr id="4" name="Slide Number Placeholder 3"/>
          <p:cNvSpPr>
            <a:spLocks noGrp="1"/>
          </p:cNvSpPr>
          <p:nvPr>
            <p:ph type="sldNum" sz="quarter" idx="5"/>
          </p:nvPr>
        </p:nvSpPr>
        <p:spPr/>
        <p:txBody>
          <a:bodyPr/>
          <a:lstStyle/>
          <a:p>
            <a:fld id="{FC83585D-67E6-47C6-B97C-FD02F69C172E}" type="slidenum">
              <a:rPr lang="en-GB" smtClean="0"/>
              <a:t>32</a:t>
            </a:fld>
            <a:endParaRPr lang="en-GB"/>
          </a:p>
        </p:txBody>
      </p:sp>
    </p:spTree>
    <p:extLst>
      <p:ext uri="{BB962C8B-B14F-4D97-AF65-F5344CB8AC3E}">
        <p14:creationId xmlns:p14="http://schemas.microsoft.com/office/powerpoint/2010/main" val="3559269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527752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836878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592452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776940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26/02/2025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951632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26/02/2025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750212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26/02/2025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622407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021062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61531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085522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66023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CECBB24-6106-4FBA-AF01-4B31E2A2DF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2504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0C63C277-AE87-4945-88ED-D1487818038B}"/>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1180491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9F08F32-0925-47A2-BDB2-D39AC5679BF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3513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231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or Images side by side">
  <p:cSld name="Text or Images side by side">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414533" y="1560165"/>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7"/>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 name="Google Shape;39;p7"/>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40" name="Google Shape;40;p7"/>
          <p:cNvSpPr txBox="1">
            <a:spLocks noGrp="1"/>
          </p:cNvSpPr>
          <p:nvPr>
            <p:ph type="body" idx="2"/>
          </p:nvPr>
        </p:nvSpPr>
        <p:spPr>
          <a:xfrm>
            <a:off x="6315467" y="1560133"/>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1" name="Google Shape;41;p7"/>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2974966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arge image (no text under)">
  <p:cSld name="Large image (no text under)">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414533" y="1356967"/>
            <a:ext cx="11361600" cy="50820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3" name="Google Shape;33;p6"/>
          <p:cNvSpPr txBox="1">
            <a:spLocks noGrp="1"/>
          </p:cNvSpPr>
          <p:nvPr>
            <p:ph type="title"/>
          </p:nvPr>
        </p:nvSpPr>
        <p:spPr>
          <a:xfrm>
            <a:off x="414533" y="426133"/>
            <a:ext cx="11361600" cy="945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6"/>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35" name="Google Shape;35;p6"/>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3952497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arge image and text under (with heading)">
  <p:cSld name="Large image and text under (with heading)">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14533" y="1356967"/>
            <a:ext cx="11361600" cy="41296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2" name="Google Shape;22;p4"/>
          <p:cNvSpPr txBox="1">
            <a:spLocks noGrp="1"/>
          </p:cNvSpPr>
          <p:nvPr>
            <p:ph type="body" idx="2"/>
          </p:nvPr>
        </p:nvSpPr>
        <p:spPr>
          <a:xfrm>
            <a:off x="414533" y="5490132"/>
            <a:ext cx="11361600" cy="9308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3" name="Google Shape;23;p4"/>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 name="Google Shape;24;p4"/>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25" name="Google Shape;25;p4"/>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420909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bjectives / Questions / Lists">
  <p:cSld name="Objectives / Questions / Lists">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414533" y="1356967"/>
            <a:ext cx="11362800" cy="5082000"/>
          </a:xfrm>
          <a:prstGeom prst="rect">
            <a:avLst/>
          </a:prstGeom>
          <a:ln>
            <a:noFill/>
          </a:ln>
        </p:spPr>
        <p:txBody>
          <a:bodyPr spcFirstLastPara="1" wrap="square" lIns="91425" tIns="91425" rIns="91425" bIns="91425" anchor="t" anchorCtr="0">
            <a:noAutofit/>
          </a:bodyPr>
          <a:lstStyle>
            <a:lvl1pPr marL="609585" lvl="0" indent="-457189" rtl="0">
              <a:lnSpc>
                <a:spcPct val="115000"/>
              </a:lnSpc>
              <a:spcBef>
                <a:spcPts val="0"/>
              </a:spcBef>
              <a:spcAft>
                <a:spcPts val="0"/>
              </a:spcAft>
              <a:buSzPts val="18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7" name="Google Shape;17;p3"/>
          <p:cNvSpPr txBox="1">
            <a:spLocks noGrp="1"/>
          </p:cNvSpPr>
          <p:nvPr>
            <p:ph type="title"/>
          </p:nvPr>
        </p:nvSpPr>
        <p:spPr>
          <a:xfrm>
            <a:off x="414533" y="414533"/>
            <a:ext cx="11362800" cy="942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 name="Google Shape;18;p3"/>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19" name="Google Shape;19;p3"/>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a:lnSpc>
                <a:spcPct val="100000"/>
              </a:lnSpc>
              <a:spcBef>
                <a:spcPts val="0"/>
              </a:spcBef>
              <a:spcAft>
                <a:spcPts val="0"/>
              </a:spcAft>
              <a:buNone/>
              <a:defRPr sz="1600" b="1"/>
            </a:lvl1pPr>
            <a:lvl2pPr lvl="1">
              <a:spcBef>
                <a:spcPts val="0"/>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2997790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702500" y="769033"/>
            <a:ext cx="10794400" cy="2713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733">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 name="Google Shape;12;p2"/>
          <p:cNvSpPr txBox="1">
            <a:spLocks noGrp="1"/>
          </p:cNvSpPr>
          <p:nvPr>
            <p:ph type="subTitle" idx="1"/>
          </p:nvPr>
        </p:nvSpPr>
        <p:spPr>
          <a:xfrm>
            <a:off x="710300" y="3553867"/>
            <a:ext cx="10794400" cy="97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3" name="Google Shape;13;p2"/>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pic>
        <p:nvPicPr>
          <p:cNvPr id="14" name="Google Shape;14;p2"/>
          <p:cNvPicPr preferRelativeResize="0"/>
          <p:nvPr/>
        </p:nvPicPr>
        <p:blipFill>
          <a:blip r:embed="rId2">
            <a:alphaModFix/>
          </a:blip>
          <a:stretch>
            <a:fillRect/>
          </a:stretch>
        </p:blipFill>
        <p:spPr>
          <a:xfrm>
            <a:off x="9823568" y="5665533"/>
            <a:ext cx="1953897" cy="867467"/>
          </a:xfrm>
          <a:prstGeom prst="rect">
            <a:avLst/>
          </a:prstGeom>
          <a:noFill/>
          <a:ln>
            <a:noFill/>
          </a:ln>
        </p:spPr>
      </p:pic>
    </p:spTree>
    <p:extLst>
      <p:ext uri="{BB962C8B-B14F-4D97-AF65-F5344CB8AC3E}">
        <p14:creationId xmlns:p14="http://schemas.microsoft.com/office/powerpoint/2010/main" val="1731550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919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Large text">
  <p:cSld name="Large tex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14533" y="426133"/>
            <a:ext cx="11361600" cy="601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b="0">
                <a:latin typeface="Quicksand"/>
                <a:ea typeface="Quicksand"/>
                <a:cs typeface="Quicksand"/>
                <a:sym typeface="Quicksan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4" name="Google Shape;44;p8"/>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45" name="Google Shape;45;p8"/>
          <p:cNvSpPr txBox="1">
            <a:spLocks noGrp="1"/>
          </p:cNvSpPr>
          <p:nvPr>
            <p:ph type="subTitle" idx="1"/>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2300862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Empty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578943"/>
      </p:ext>
    </p:extLst>
  </p:cSld>
  <p:clrMapOvr>
    <a:masterClrMapping/>
  </p:clrMapOvr>
  <p:transition spd="slow">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Content with icon">
    <p:spTree>
      <p:nvGrpSpPr>
        <p:cNvPr id="1" name=""/>
        <p:cNvGrpSpPr/>
        <p:nvPr/>
      </p:nvGrpSpPr>
      <p:grpSpPr>
        <a:xfrm>
          <a:off x="0" y="0"/>
          <a:ext cx="0" cy="0"/>
          <a:chOff x="0" y="0"/>
          <a:chExt cx="0" cy="0"/>
        </a:xfrm>
      </p:grpSpPr>
      <p:sp>
        <p:nvSpPr>
          <p:cNvPr id="6" name="Rectangle 5"/>
          <p:cNvSpPr/>
          <p:nvPr userDrawn="1"/>
        </p:nvSpPr>
        <p:spPr>
          <a:xfrm>
            <a:off x="0" y="0"/>
            <a:ext cx="12191999" cy="6858000"/>
          </a:xfrm>
          <a:prstGeom prst="rect">
            <a:avLst/>
          </a:prstGeom>
          <a:solidFill>
            <a:schemeClr val="accent3">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2" name="Title 1">
            <a:extLst>
              <a:ext uri="{FF2B5EF4-FFF2-40B4-BE49-F238E27FC236}">
                <a16:creationId xmlns:a16="http://schemas.microsoft.com/office/drawing/2014/main" id="{6D351B7E-546F-DE43-8A2B-3372F5B52F28}"/>
              </a:ext>
            </a:extLst>
          </p:cNvPr>
          <p:cNvSpPr>
            <a:spLocks noGrp="1"/>
          </p:cNvSpPr>
          <p:nvPr>
            <p:ph type="title" hasCustomPrompt="1"/>
          </p:nvPr>
        </p:nvSpPr>
        <p:spPr>
          <a:xfrm>
            <a:off x="473075" y="522372"/>
            <a:ext cx="10080000" cy="503999"/>
          </a:xfrm>
        </p:spPr>
        <p:txBody>
          <a:bodyPr lIns="0" tIns="0" rIns="0" bIns="0" anchor="t" anchorCtr="0">
            <a:normAutofit/>
          </a:bodyPr>
          <a:lstStyle>
            <a:lvl1pPr>
              <a:defRPr sz="3200" b="1">
                <a:solidFill>
                  <a:schemeClr val="accent1"/>
                </a:solidFill>
                <a:latin typeface="Century Gothic"/>
                <a:cs typeface="Century Gothic"/>
              </a:defRPr>
            </a:lvl1pPr>
          </a:lstStyle>
          <a:p>
            <a:r>
              <a:rPr lang="en-GB"/>
              <a:t>Here is the unit title</a:t>
            </a:r>
            <a:endParaRPr lang="en-US"/>
          </a:p>
        </p:txBody>
      </p:sp>
      <p:sp>
        <p:nvSpPr>
          <p:cNvPr id="3" name="Content Placeholder 2">
            <a:extLst>
              <a:ext uri="{FF2B5EF4-FFF2-40B4-BE49-F238E27FC236}">
                <a16:creationId xmlns:a16="http://schemas.microsoft.com/office/drawing/2014/main" id="{3D7B24C1-A0A1-2B42-B340-EBD6843CA1DA}"/>
              </a:ext>
            </a:extLst>
          </p:cNvPr>
          <p:cNvSpPr>
            <a:spLocks noGrp="1"/>
          </p:cNvSpPr>
          <p:nvPr>
            <p:ph idx="1" hasCustomPrompt="1"/>
          </p:nvPr>
        </p:nvSpPr>
        <p:spPr>
          <a:xfrm>
            <a:off x="473075" y="1399500"/>
            <a:ext cx="10080000" cy="4050000"/>
          </a:xfrm>
        </p:spPr>
        <p:txBody>
          <a:bodyPr lIns="0" tIns="0" rIns="0" bIns="0">
            <a:normAutofit/>
          </a:bodyPr>
          <a:lstStyle>
            <a:lvl1pPr marL="0" indent="0">
              <a:buFontTx/>
              <a:buNone/>
              <a:defRPr sz="2800">
                <a:latin typeface="Century Gothic"/>
                <a:cs typeface="Century Gothic"/>
              </a:defRPr>
            </a:lvl1pPr>
          </a:lstStyle>
          <a:p>
            <a:r>
              <a:rPr lang="en-GB"/>
              <a:t>Lesson 1: Here is the lesson title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296" y="0"/>
            <a:ext cx="1150703" cy="6858000"/>
          </a:xfrm>
          <a:prstGeom prst="rect">
            <a:avLst/>
          </a:prstGeom>
        </p:spPr>
      </p:pic>
      <p:sp>
        <p:nvSpPr>
          <p:cNvPr id="8" name="Text Placeholder 7"/>
          <p:cNvSpPr>
            <a:spLocks noGrp="1"/>
          </p:cNvSpPr>
          <p:nvPr>
            <p:ph type="body" sz="quarter" idx="10"/>
          </p:nvPr>
        </p:nvSpPr>
        <p:spPr>
          <a:xfrm rot="5400000">
            <a:off x="8642701" y="3628908"/>
            <a:ext cx="5947893" cy="1150704"/>
          </a:xfrm>
        </p:spPr>
        <p:txBody>
          <a:bodyPr lIns="0" rIns="0" anchor="ctr" anchorCtr="0">
            <a:normAutofit/>
          </a:bodyPr>
          <a:lstStyle>
            <a:lvl1pPr marL="0" indent="0">
              <a:buNone/>
              <a:defRPr sz="3200">
                <a:solidFill>
                  <a:srgbClr val="FFFFFF"/>
                </a:solidFill>
                <a:latin typeface="Georgia"/>
                <a:cs typeface="Georgia"/>
              </a:defRPr>
            </a:lvl1pPr>
          </a:lstStyle>
          <a:p>
            <a:pPr lvl="0"/>
            <a:r>
              <a:rPr lang="en-GB"/>
              <a:t>Click to edit Master text styles</a:t>
            </a:r>
          </a:p>
        </p:txBody>
      </p:sp>
    </p:spTree>
    <p:extLst>
      <p:ext uri="{BB962C8B-B14F-4D97-AF65-F5344CB8AC3E}">
        <p14:creationId xmlns:p14="http://schemas.microsoft.com/office/powerpoint/2010/main" val="11351517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6_Content with icon">
  <p:cSld name="7_Content with icon">
    <p:spTree>
      <p:nvGrpSpPr>
        <p:cNvPr id="1" name="Shape 51"/>
        <p:cNvGrpSpPr/>
        <p:nvPr/>
      </p:nvGrpSpPr>
      <p:grpSpPr>
        <a:xfrm>
          <a:off x="0" y="0"/>
          <a:ext cx="0" cy="0"/>
          <a:chOff x="0" y="0"/>
          <a:chExt cx="0" cy="0"/>
        </a:xfrm>
      </p:grpSpPr>
      <p:sp>
        <p:nvSpPr>
          <p:cNvPr id="52" name="Google Shape;52;p51"/>
          <p:cNvSpPr/>
          <p:nvPr/>
        </p:nvSpPr>
        <p:spPr>
          <a:xfrm>
            <a:off x="0" y="0"/>
            <a:ext cx="12191999" cy="6858000"/>
          </a:xfrm>
          <a:prstGeom prst="rect">
            <a:avLst/>
          </a:prstGeom>
          <a:solidFill>
            <a:schemeClr val="accent3">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3"/>
              </a:solidFill>
              <a:latin typeface="Arial"/>
              <a:ea typeface="Arial"/>
              <a:cs typeface="Arial"/>
              <a:sym typeface="Arial"/>
            </a:endParaRPr>
          </a:p>
        </p:txBody>
      </p:sp>
      <p:sp>
        <p:nvSpPr>
          <p:cNvPr id="53" name="Google Shape;53;p51"/>
          <p:cNvSpPr txBox="1">
            <a:spLocks noGrp="1"/>
          </p:cNvSpPr>
          <p:nvPr>
            <p:ph type="title"/>
          </p:nvPr>
        </p:nvSpPr>
        <p:spPr>
          <a:xfrm>
            <a:off x="473075" y="522372"/>
            <a:ext cx="10080000" cy="50399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Century Gothic"/>
              <a:buNone/>
              <a:defRPr sz="3200" b="1">
                <a:solidFill>
                  <a:schemeClr val="accen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51"/>
          <p:cNvSpPr txBox="1">
            <a:spLocks noGrp="1"/>
          </p:cNvSpPr>
          <p:nvPr>
            <p:ph type="body" idx="1"/>
          </p:nvPr>
        </p:nvSpPr>
        <p:spPr>
          <a:xfrm>
            <a:off x="473075" y="1399500"/>
            <a:ext cx="10080000" cy="4050000"/>
          </a:xfrm>
          <a:prstGeom prst="rect">
            <a:avLst/>
          </a:prstGeom>
          <a:noFill/>
          <a:ln>
            <a:noFill/>
          </a:ln>
        </p:spPr>
        <p:txBody>
          <a:bodyPr spcFirstLastPara="1" wrap="square" lIns="0" tIns="0" rIns="0" bIns="0" anchor="t" anchorCtr="0">
            <a:normAutofit/>
          </a:bodyPr>
          <a:lstStyle>
            <a:lvl1pPr marL="0" lvl="0" indent="-228600" algn="l">
              <a:lnSpc>
                <a:spcPct val="90000"/>
              </a:lnSpc>
              <a:spcBef>
                <a:spcPts val="1000"/>
              </a:spcBef>
              <a:spcAft>
                <a:spcPts val="0"/>
              </a:spcAft>
              <a:buClr>
                <a:schemeClr val="dk1"/>
              </a:buClr>
              <a:buSzPts val="2800"/>
              <a:buFont typeface="Century Gothic"/>
              <a:buNone/>
              <a:defRPr sz="2800">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51"/>
          <p:cNvPicPr preferRelativeResize="0"/>
          <p:nvPr/>
        </p:nvPicPr>
        <p:blipFill rotWithShape="1">
          <a:blip r:embed="rId2">
            <a:alphaModFix/>
          </a:blip>
          <a:srcRect/>
          <a:stretch/>
        </p:blipFill>
        <p:spPr>
          <a:xfrm>
            <a:off x="11041296" y="0"/>
            <a:ext cx="1150703" cy="6858000"/>
          </a:xfrm>
          <a:prstGeom prst="rect">
            <a:avLst/>
          </a:prstGeom>
          <a:noFill/>
          <a:ln>
            <a:noFill/>
          </a:ln>
        </p:spPr>
      </p:pic>
      <p:sp>
        <p:nvSpPr>
          <p:cNvPr id="56" name="Google Shape;56;p51"/>
          <p:cNvSpPr txBox="1">
            <a:spLocks noGrp="1"/>
          </p:cNvSpPr>
          <p:nvPr>
            <p:ph type="body" idx="2"/>
          </p:nvPr>
        </p:nvSpPr>
        <p:spPr>
          <a:xfrm rot="5400000">
            <a:off x="8642701" y="3628908"/>
            <a:ext cx="5947893" cy="1150704"/>
          </a:xfrm>
          <a:prstGeom prst="rect">
            <a:avLst/>
          </a:prstGeom>
          <a:noFill/>
          <a:ln>
            <a:noFill/>
          </a:ln>
        </p:spPr>
        <p:txBody>
          <a:bodyPr spcFirstLastPara="1" wrap="square" lIns="0" tIns="45700" rIns="0" bIns="45700" anchor="ctr" anchorCtr="0">
            <a:normAutofit/>
          </a:bodyPr>
          <a:lstStyle>
            <a:lvl1pPr marL="0" lvl="0" indent="-228600" algn="l">
              <a:lnSpc>
                <a:spcPct val="90000"/>
              </a:lnSpc>
              <a:spcBef>
                <a:spcPts val="1000"/>
              </a:spcBef>
              <a:spcAft>
                <a:spcPts val="0"/>
              </a:spcAft>
              <a:buClr>
                <a:srgbClr val="FFFFFF"/>
              </a:buClr>
              <a:buSzPts val="3200"/>
              <a:buNone/>
              <a:defRPr sz="3200">
                <a:solidFill>
                  <a:srgbClr val="FFFFFF"/>
                </a:solidFill>
                <a:latin typeface="Georgia"/>
                <a:ea typeface="Georgia"/>
                <a:cs typeface="Georgia"/>
                <a:sym typeface="Georgi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5473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203746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15085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0760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26/02/2025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97648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513550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96273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39765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51060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382891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708029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316684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4725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1675023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26/02/2025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142177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3529486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8041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9378307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702500" y="769033"/>
            <a:ext cx="10794400" cy="2713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733">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 name="Google Shape;12;p2"/>
          <p:cNvSpPr txBox="1">
            <a:spLocks noGrp="1"/>
          </p:cNvSpPr>
          <p:nvPr>
            <p:ph type="subTitle" idx="1"/>
          </p:nvPr>
        </p:nvSpPr>
        <p:spPr>
          <a:xfrm>
            <a:off x="710300" y="3553867"/>
            <a:ext cx="10794400" cy="97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3" name="Google Shape;13;p2"/>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pic>
        <p:nvPicPr>
          <p:cNvPr id="14" name="Google Shape;14;p2"/>
          <p:cNvPicPr preferRelativeResize="0"/>
          <p:nvPr/>
        </p:nvPicPr>
        <p:blipFill>
          <a:blip r:embed="rId2">
            <a:alphaModFix/>
          </a:blip>
          <a:stretch>
            <a:fillRect/>
          </a:stretch>
        </p:blipFill>
        <p:spPr>
          <a:xfrm>
            <a:off x="9823568" y="5665533"/>
            <a:ext cx="1953897" cy="867467"/>
          </a:xfrm>
          <a:prstGeom prst="rect">
            <a:avLst/>
          </a:prstGeom>
          <a:noFill/>
          <a:ln>
            <a:noFill/>
          </a:ln>
        </p:spPr>
      </p:pic>
    </p:spTree>
    <p:extLst>
      <p:ext uri="{BB962C8B-B14F-4D97-AF65-F5344CB8AC3E}">
        <p14:creationId xmlns:p14="http://schemas.microsoft.com/office/powerpoint/2010/main" val="18511152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bjectives / Questions / Lists">
  <p:cSld name="Objectives / Questions / Lists">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414533" y="1356967"/>
            <a:ext cx="11362800" cy="5082000"/>
          </a:xfrm>
          <a:prstGeom prst="rect">
            <a:avLst/>
          </a:prstGeom>
          <a:ln>
            <a:noFill/>
          </a:ln>
        </p:spPr>
        <p:txBody>
          <a:bodyPr spcFirstLastPara="1" wrap="square" lIns="91425" tIns="91425" rIns="91425" bIns="91425" anchor="t" anchorCtr="0">
            <a:noAutofit/>
          </a:bodyPr>
          <a:lstStyle>
            <a:lvl1pPr marL="609585" lvl="0" indent="-457189" rtl="0">
              <a:lnSpc>
                <a:spcPct val="115000"/>
              </a:lnSpc>
              <a:spcBef>
                <a:spcPts val="0"/>
              </a:spcBef>
              <a:spcAft>
                <a:spcPts val="0"/>
              </a:spcAft>
              <a:buSzPts val="18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7" name="Google Shape;17;p3"/>
          <p:cNvSpPr txBox="1">
            <a:spLocks noGrp="1"/>
          </p:cNvSpPr>
          <p:nvPr>
            <p:ph type="title"/>
          </p:nvPr>
        </p:nvSpPr>
        <p:spPr>
          <a:xfrm>
            <a:off x="414533" y="414533"/>
            <a:ext cx="11362800" cy="942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 name="Google Shape;18;p3"/>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Medium"/>
                <a:ea typeface="Quicksand Medium"/>
                <a:cs typeface="Quicksand Medium"/>
                <a:sym typeface="Quicksand Medium"/>
              </a:defRPr>
            </a:lvl1pPr>
            <a:lvl2pPr lvl="1" rtl="0">
              <a:buNone/>
              <a:defRPr sz="1067">
                <a:solidFill>
                  <a:srgbClr val="494985"/>
                </a:solidFill>
                <a:latin typeface="Quicksand Medium"/>
                <a:ea typeface="Quicksand Medium"/>
                <a:cs typeface="Quicksand Medium"/>
                <a:sym typeface="Quicksand Medium"/>
              </a:defRPr>
            </a:lvl2pPr>
            <a:lvl3pPr lvl="2" rtl="0">
              <a:buNone/>
              <a:defRPr sz="1067">
                <a:solidFill>
                  <a:srgbClr val="494985"/>
                </a:solidFill>
                <a:latin typeface="Quicksand Medium"/>
                <a:ea typeface="Quicksand Medium"/>
                <a:cs typeface="Quicksand Medium"/>
                <a:sym typeface="Quicksand Medium"/>
              </a:defRPr>
            </a:lvl3pPr>
            <a:lvl4pPr lvl="3" rtl="0">
              <a:buNone/>
              <a:defRPr sz="1067">
                <a:solidFill>
                  <a:srgbClr val="494985"/>
                </a:solidFill>
                <a:latin typeface="Quicksand Medium"/>
                <a:ea typeface="Quicksand Medium"/>
                <a:cs typeface="Quicksand Medium"/>
                <a:sym typeface="Quicksand Medium"/>
              </a:defRPr>
            </a:lvl4pPr>
            <a:lvl5pPr lvl="4" rtl="0">
              <a:buNone/>
              <a:defRPr sz="1067">
                <a:solidFill>
                  <a:srgbClr val="494985"/>
                </a:solidFill>
                <a:latin typeface="Quicksand Medium"/>
                <a:ea typeface="Quicksand Medium"/>
                <a:cs typeface="Quicksand Medium"/>
                <a:sym typeface="Quicksand Medium"/>
              </a:defRPr>
            </a:lvl5pPr>
            <a:lvl6pPr lvl="5" rtl="0">
              <a:buNone/>
              <a:defRPr sz="1067">
                <a:solidFill>
                  <a:srgbClr val="494985"/>
                </a:solidFill>
                <a:latin typeface="Quicksand Medium"/>
                <a:ea typeface="Quicksand Medium"/>
                <a:cs typeface="Quicksand Medium"/>
                <a:sym typeface="Quicksand Medium"/>
              </a:defRPr>
            </a:lvl6pPr>
            <a:lvl7pPr lvl="6" rtl="0">
              <a:buNone/>
              <a:defRPr sz="1067">
                <a:solidFill>
                  <a:srgbClr val="494985"/>
                </a:solidFill>
                <a:latin typeface="Quicksand Medium"/>
                <a:ea typeface="Quicksand Medium"/>
                <a:cs typeface="Quicksand Medium"/>
                <a:sym typeface="Quicksand Medium"/>
              </a:defRPr>
            </a:lvl7pPr>
            <a:lvl8pPr lvl="7" rtl="0">
              <a:buNone/>
              <a:defRPr sz="1067">
                <a:solidFill>
                  <a:srgbClr val="494985"/>
                </a:solidFill>
                <a:latin typeface="Quicksand Medium"/>
                <a:ea typeface="Quicksand Medium"/>
                <a:cs typeface="Quicksand Medium"/>
                <a:sym typeface="Quicksand Medium"/>
              </a:defRPr>
            </a:lvl8pPr>
            <a:lvl9pPr lvl="8" rtl="0">
              <a:buNone/>
              <a:defRPr sz="1067">
                <a:solidFill>
                  <a:srgbClr val="494985"/>
                </a:solidFill>
                <a:latin typeface="Quicksand Medium"/>
                <a:ea typeface="Quicksand Medium"/>
                <a:cs typeface="Quicksand Medium"/>
                <a:sym typeface="Quicksand Medium"/>
              </a:defRPr>
            </a:lvl9pPr>
          </a:lstStyle>
          <a:p>
            <a:pPr algn="ctr"/>
            <a:fld id="{00000000-1234-1234-1234-123412341234}" type="slidenum">
              <a:rPr lang="en" smtClean="0"/>
              <a:pPr algn="ctr"/>
              <a:t>‹#›</a:t>
            </a:fld>
            <a:endParaRPr lang="en"/>
          </a:p>
        </p:txBody>
      </p:sp>
      <p:sp>
        <p:nvSpPr>
          <p:cNvPr id="19" name="Google Shape;19;p3"/>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a:lnSpc>
                <a:spcPct val="100000"/>
              </a:lnSpc>
              <a:spcBef>
                <a:spcPts val="0"/>
              </a:spcBef>
              <a:spcAft>
                <a:spcPts val="0"/>
              </a:spcAft>
              <a:buNone/>
              <a:defRPr sz="1600" b="1"/>
            </a:lvl1pPr>
            <a:lvl2pPr lvl="1">
              <a:spcBef>
                <a:spcPts val="0"/>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22653634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Large image and text under (with heading)">
  <p:cSld name="Large image and text under (with heading)">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14533" y="1356967"/>
            <a:ext cx="11361600" cy="41296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2" name="Google Shape;22;p4"/>
          <p:cNvSpPr txBox="1">
            <a:spLocks noGrp="1"/>
          </p:cNvSpPr>
          <p:nvPr>
            <p:ph type="body" idx="2"/>
          </p:nvPr>
        </p:nvSpPr>
        <p:spPr>
          <a:xfrm>
            <a:off x="414533" y="5490132"/>
            <a:ext cx="11361600" cy="9308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3" name="Google Shape;23;p4"/>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 name="Google Shape;24;p4"/>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Medium"/>
                <a:ea typeface="Quicksand Medium"/>
                <a:cs typeface="Quicksand Medium"/>
                <a:sym typeface="Quicksand Medium"/>
              </a:defRPr>
            </a:lvl1pPr>
            <a:lvl2pPr lvl="1" rtl="0">
              <a:buNone/>
              <a:defRPr sz="1067">
                <a:solidFill>
                  <a:srgbClr val="494985"/>
                </a:solidFill>
                <a:latin typeface="Quicksand Medium"/>
                <a:ea typeface="Quicksand Medium"/>
                <a:cs typeface="Quicksand Medium"/>
                <a:sym typeface="Quicksand Medium"/>
              </a:defRPr>
            </a:lvl2pPr>
            <a:lvl3pPr lvl="2" rtl="0">
              <a:buNone/>
              <a:defRPr sz="1067">
                <a:solidFill>
                  <a:srgbClr val="494985"/>
                </a:solidFill>
                <a:latin typeface="Quicksand Medium"/>
                <a:ea typeface="Quicksand Medium"/>
                <a:cs typeface="Quicksand Medium"/>
                <a:sym typeface="Quicksand Medium"/>
              </a:defRPr>
            </a:lvl3pPr>
            <a:lvl4pPr lvl="3" rtl="0">
              <a:buNone/>
              <a:defRPr sz="1067">
                <a:solidFill>
                  <a:srgbClr val="494985"/>
                </a:solidFill>
                <a:latin typeface="Quicksand Medium"/>
                <a:ea typeface="Quicksand Medium"/>
                <a:cs typeface="Quicksand Medium"/>
                <a:sym typeface="Quicksand Medium"/>
              </a:defRPr>
            </a:lvl4pPr>
            <a:lvl5pPr lvl="4" rtl="0">
              <a:buNone/>
              <a:defRPr sz="1067">
                <a:solidFill>
                  <a:srgbClr val="494985"/>
                </a:solidFill>
                <a:latin typeface="Quicksand Medium"/>
                <a:ea typeface="Quicksand Medium"/>
                <a:cs typeface="Quicksand Medium"/>
                <a:sym typeface="Quicksand Medium"/>
              </a:defRPr>
            </a:lvl5pPr>
            <a:lvl6pPr lvl="5" rtl="0">
              <a:buNone/>
              <a:defRPr sz="1067">
                <a:solidFill>
                  <a:srgbClr val="494985"/>
                </a:solidFill>
                <a:latin typeface="Quicksand Medium"/>
                <a:ea typeface="Quicksand Medium"/>
                <a:cs typeface="Quicksand Medium"/>
                <a:sym typeface="Quicksand Medium"/>
              </a:defRPr>
            </a:lvl6pPr>
            <a:lvl7pPr lvl="6" rtl="0">
              <a:buNone/>
              <a:defRPr sz="1067">
                <a:solidFill>
                  <a:srgbClr val="494985"/>
                </a:solidFill>
                <a:latin typeface="Quicksand Medium"/>
                <a:ea typeface="Quicksand Medium"/>
                <a:cs typeface="Quicksand Medium"/>
                <a:sym typeface="Quicksand Medium"/>
              </a:defRPr>
            </a:lvl7pPr>
            <a:lvl8pPr lvl="7" rtl="0">
              <a:buNone/>
              <a:defRPr sz="1067">
                <a:solidFill>
                  <a:srgbClr val="494985"/>
                </a:solidFill>
                <a:latin typeface="Quicksand Medium"/>
                <a:ea typeface="Quicksand Medium"/>
                <a:cs typeface="Quicksand Medium"/>
                <a:sym typeface="Quicksand Medium"/>
              </a:defRPr>
            </a:lvl8pPr>
            <a:lvl9pPr lvl="8" rtl="0">
              <a:buNone/>
              <a:defRPr sz="1067">
                <a:solidFill>
                  <a:srgbClr val="494985"/>
                </a:solidFill>
                <a:latin typeface="Quicksand Medium"/>
                <a:ea typeface="Quicksand Medium"/>
                <a:cs typeface="Quicksand Medium"/>
                <a:sym typeface="Quicksand Medium"/>
              </a:defRPr>
            </a:lvl9pPr>
          </a:lstStyle>
          <a:p>
            <a:pPr algn="ctr"/>
            <a:fld id="{00000000-1234-1234-1234-123412341234}" type="slidenum">
              <a:rPr lang="en" smtClean="0"/>
              <a:pPr algn="ctr"/>
              <a:t>‹#›</a:t>
            </a:fld>
            <a:endParaRPr lang="en"/>
          </a:p>
        </p:txBody>
      </p:sp>
      <p:sp>
        <p:nvSpPr>
          <p:cNvPr id="25" name="Google Shape;25;p4"/>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37688541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ext or Images side by side">
  <p:cSld name="Text or Images side by side">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414533" y="1560165"/>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7"/>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 name="Google Shape;39;p7"/>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Medium"/>
                <a:ea typeface="Quicksand Medium"/>
                <a:cs typeface="Quicksand Medium"/>
                <a:sym typeface="Quicksand Medium"/>
              </a:defRPr>
            </a:lvl1pPr>
            <a:lvl2pPr lvl="1" rtl="0">
              <a:buNone/>
              <a:defRPr sz="1067">
                <a:solidFill>
                  <a:srgbClr val="494985"/>
                </a:solidFill>
                <a:latin typeface="Quicksand Medium"/>
                <a:ea typeface="Quicksand Medium"/>
                <a:cs typeface="Quicksand Medium"/>
                <a:sym typeface="Quicksand Medium"/>
              </a:defRPr>
            </a:lvl2pPr>
            <a:lvl3pPr lvl="2" rtl="0">
              <a:buNone/>
              <a:defRPr sz="1067">
                <a:solidFill>
                  <a:srgbClr val="494985"/>
                </a:solidFill>
                <a:latin typeface="Quicksand Medium"/>
                <a:ea typeface="Quicksand Medium"/>
                <a:cs typeface="Quicksand Medium"/>
                <a:sym typeface="Quicksand Medium"/>
              </a:defRPr>
            </a:lvl3pPr>
            <a:lvl4pPr lvl="3" rtl="0">
              <a:buNone/>
              <a:defRPr sz="1067">
                <a:solidFill>
                  <a:srgbClr val="494985"/>
                </a:solidFill>
                <a:latin typeface="Quicksand Medium"/>
                <a:ea typeface="Quicksand Medium"/>
                <a:cs typeface="Quicksand Medium"/>
                <a:sym typeface="Quicksand Medium"/>
              </a:defRPr>
            </a:lvl4pPr>
            <a:lvl5pPr lvl="4" rtl="0">
              <a:buNone/>
              <a:defRPr sz="1067">
                <a:solidFill>
                  <a:srgbClr val="494985"/>
                </a:solidFill>
                <a:latin typeface="Quicksand Medium"/>
                <a:ea typeface="Quicksand Medium"/>
                <a:cs typeface="Quicksand Medium"/>
                <a:sym typeface="Quicksand Medium"/>
              </a:defRPr>
            </a:lvl5pPr>
            <a:lvl6pPr lvl="5" rtl="0">
              <a:buNone/>
              <a:defRPr sz="1067">
                <a:solidFill>
                  <a:srgbClr val="494985"/>
                </a:solidFill>
                <a:latin typeface="Quicksand Medium"/>
                <a:ea typeface="Quicksand Medium"/>
                <a:cs typeface="Quicksand Medium"/>
                <a:sym typeface="Quicksand Medium"/>
              </a:defRPr>
            </a:lvl6pPr>
            <a:lvl7pPr lvl="6" rtl="0">
              <a:buNone/>
              <a:defRPr sz="1067">
                <a:solidFill>
                  <a:srgbClr val="494985"/>
                </a:solidFill>
                <a:latin typeface="Quicksand Medium"/>
                <a:ea typeface="Quicksand Medium"/>
                <a:cs typeface="Quicksand Medium"/>
                <a:sym typeface="Quicksand Medium"/>
              </a:defRPr>
            </a:lvl7pPr>
            <a:lvl8pPr lvl="7" rtl="0">
              <a:buNone/>
              <a:defRPr sz="1067">
                <a:solidFill>
                  <a:srgbClr val="494985"/>
                </a:solidFill>
                <a:latin typeface="Quicksand Medium"/>
                <a:ea typeface="Quicksand Medium"/>
                <a:cs typeface="Quicksand Medium"/>
                <a:sym typeface="Quicksand Medium"/>
              </a:defRPr>
            </a:lvl8pPr>
            <a:lvl9pPr lvl="8" rtl="0">
              <a:buNone/>
              <a:defRPr sz="1067">
                <a:solidFill>
                  <a:srgbClr val="494985"/>
                </a:solidFill>
                <a:latin typeface="Quicksand Medium"/>
                <a:ea typeface="Quicksand Medium"/>
                <a:cs typeface="Quicksand Medium"/>
                <a:sym typeface="Quicksand Medium"/>
              </a:defRPr>
            </a:lvl9pPr>
          </a:lstStyle>
          <a:p>
            <a:pPr algn="ctr"/>
            <a:fld id="{00000000-1234-1234-1234-123412341234}" type="slidenum">
              <a:rPr lang="en" smtClean="0"/>
              <a:pPr algn="ctr"/>
              <a:t>‹#›</a:t>
            </a:fld>
            <a:endParaRPr lang="en"/>
          </a:p>
        </p:txBody>
      </p:sp>
      <p:sp>
        <p:nvSpPr>
          <p:cNvPr id="40" name="Google Shape;40;p7"/>
          <p:cNvSpPr txBox="1">
            <a:spLocks noGrp="1"/>
          </p:cNvSpPr>
          <p:nvPr>
            <p:ph type="body" idx="2"/>
          </p:nvPr>
        </p:nvSpPr>
        <p:spPr>
          <a:xfrm>
            <a:off x="6315467" y="1560133"/>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1" name="Google Shape;41;p7"/>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248356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26/02/2025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26/02/2025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26/02/2025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26/02/2025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37243027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32894260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9.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customXml" Target="../ink/ink2.xml"/><Relationship Id="rId2" Type="http://schemas.openxmlformats.org/officeDocument/2006/relationships/notesSlide" Target="../notesSlides/notesSlide9.xml"/><Relationship Id="rId1" Type="http://schemas.openxmlformats.org/officeDocument/2006/relationships/slideLayout" Target="../slideLayouts/slideLayout50.xml"/><Relationship Id="rId6" Type="http://schemas.openxmlformats.org/officeDocument/2006/relationships/image" Target="../media/image35.png"/><Relationship Id="rId5" Type="http://schemas.openxmlformats.org/officeDocument/2006/relationships/customXml" Target="../ink/ink1.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0.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2.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2.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5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53.xm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53.xml"/><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19.xml"/><Relationship Id="rId1" Type="http://schemas.openxmlformats.org/officeDocument/2006/relationships/slideLayout" Target="../slideLayouts/slideLayout56.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57.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2.xml"/><Relationship Id="rId1" Type="http://schemas.openxmlformats.org/officeDocument/2006/relationships/slideLayout" Target="../slideLayouts/slideLayout57.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8.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hyperlink" Target="https://video.link/w/Ycyvb" TargetMode="External"/><Relationship Id="rId2" Type="http://schemas.openxmlformats.org/officeDocument/2006/relationships/image" Target="../media/image69.png"/><Relationship Id="rId1" Type="http://schemas.openxmlformats.org/officeDocument/2006/relationships/slideLayout" Target="../slideLayouts/slideLayout38.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hyperlink" Target="https://www.kapowprimary.com/subjects/design-technology/key-stage-1/year-1/textiles-puppets/lesson-1-joining-fabrics/" TargetMode="External"/><Relationship Id="rId2" Type="http://schemas.openxmlformats.org/officeDocument/2006/relationships/image" Target="../media/image71.png"/><Relationship Id="rId1" Type="http://schemas.openxmlformats.org/officeDocument/2006/relationships/slideLayout" Target="../slideLayouts/slideLayout38.xml"/><Relationship Id="rId5" Type="http://schemas.openxmlformats.org/officeDocument/2006/relationships/image" Target="../media/image72.png"/><Relationship Id="rId4" Type="http://schemas.openxmlformats.org/officeDocument/2006/relationships/customXml" Target="../ink/ink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3.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latin typeface="Sassoon Primary"/>
              </a:rPr>
              <a:t>Wednesday 26th February 2025</a:t>
            </a:r>
          </a:p>
        </p:txBody>
      </p:sp>
      <p:sp>
        <p:nvSpPr>
          <p:cNvPr id="3" name="Subtitle 2"/>
          <p:cNvSpPr>
            <a:spLocks noGrp="1"/>
          </p:cNvSpPr>
          <p:nvPr>
            <p:ph type="subTitle" idx="1"/>
          </p:nvPr>
        </p:nvSpPr>
        <p:spPr/>
        <p:txBody>
          <a:bodyPr vert="horz" lIns="91440" tIns="45720" rIns="91440" bIns="45720" rtlCol="0" anchor="t">
            <a:normAutofit/>
          </a:bodyPr>
          <a:lstStyle/>
          <a:p>
            <a:r>
              <a:rPr lang="en-GB" dirty="0">
                <a:latin typeface="Sassoon Primary"/>
              </a:rPr>
              <a:t>26/2/25</a:t>
            </a:r>
          </a:p>
        </p:txBody>
      </p:sp>
    </p:spTree>
    <p:extLst>
      <p:ext uri="{BB962C8B-B14F-4D97-AF65-F5344CB8AC3E}">
        <p14:creationId xmlns:p14="http://schemas.microsoft.com/office/powerpoint/2010/main" val="2412452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6D2DFA-BD74-13B0-5BDB-0F4E49E5ADD1}"/>
              </a:ext>
            </a:extLst>
          </p:cNvPr>
          <p:cNvSpPr txBox="1"/>
          <p:nvPr/>
        </p:nvSpPr>
        <p:spPr>
          <a:xfrm>
            <a:off x="4251767" y="432122"/>
            <a:ext cx="53378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Sassoon Primary"/>
                <a:ea typeface="+mn-ea"/>
                <a:cs typeface="+mn-cs"/>
              </a:rPr>
              <a:t>Now let's read this sentence!</a:t>
            </a:r>
            <a:r>
              <a:rPr kumimoji="0" lang="en-GB" sz="1800" b="0" i="0" u="none" strike="noStrike" kern="1200" cap="none" spc="0" normalizeH="0" baseline="0" noProof="0">
                <a:ln>
                  <a:noFill/>
                </a:ln>
                <a:solidFill>
                  <a:prstClr val="black"/>
                </a:solidFill>
                <a:effectLst/>
                <a:uLnTx/>
                <a:uFillTx/>
                <a:latin typeface="Sassoon Primary"/>
                <a:ea typeface="+mn-ea"/>
                <a:cs typeface="+mn-cs"/>
              </a:rPr>
              <a: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3BEA665-A566-0DD6-FDA7-9C7A2F594908}"/>
              </a:ext>
            </a:extLst>
          </p:cNvPr>
          <p:cNvSpPr txBox="1"/>
          <p:nvPr/>
        </p:nvSpPr>
        <p:spPr>
          <a:xfrm>
            <a:off x="2046280" y="4401967"/>
            <a:ext cx="1261028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omic Sans MS" panose="030F0702030302020204" pitchFamily="66" charset="0"/>
                <a:cs typeface="Calibri"/>
              </a:rPr>
              <a:t>What </a:t>
            </a:r>
            <a:r>
              <a:rPr kumimoji="0" lang="en-GB" sz="4000" b="1" i="0" u="sng" strike="noStrike" kern="1200" cap="none" spc="0" normalizeH="0" baseline="0" noProof="0" dirty="0">
                <a:ln>
                  <a:noFill/>
                </a:ln>
                <a:solidFill>
                  <a:prstClr val="black"/>
                </a:solidFill>
                <a:effectLst/>
                <a:uLnTx/>
                <a:uFillTx/>
                <a:latin typeface="Comic Sans MS" panose="030F0702030302020204" pitchFamily="66" charset="0"/>
                <a:cs typeface="Calibri"/>
              </a:rPr>
              <a:t>digraphs</a:t>
            </a:r>
            <a:r>
              <a:rPr kumimoji="0" lang="en-GB" sz="4000" b="0" i="0" u="none" strike="noStrike" kern="1200" cap="none" spc="0" normalizeH="0" baseline="0" noProof="0" dirty="0">
                <a:ln>
                  <a:noFill/>
                </a:ln>
                <a:solidFill>
                  <a:prstClr val="black"/>
                </a:solidFill>
                <a:effectLst/>
                <a:uLnTx/>
                <a:uFillTx/>
                <a:latin typeface="Comic Sans MS" panose="030F0702030302020204" pitchFamily="66" charset="0"/>
                <a:cs typeface="Calibri"/>
              </a:rPr>
              <a:t> can you see?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omic Sans MS" panose="030F0702030302020204" pitchFamily="66" charset="0"/>
                <a:cs typeface="Calibri"/>
              </a:rPr>
              <a:t>What </a:t>
            </a:r>
            <a:r>
              <a:rPr kumimoji="0" lang="en-GB" sz="4000" b="1" i="0" u="sng" strike="noStrike" kern="1200" cap="none" spc="0" normalizeH="0" baseline="0" noProof="0" dirty="0">
                <a:ln>
                  <a:noFill/>
                </a:ln>
                <a:solidFill>
                  <a:prstClr val="black"/>
                </a:solidFill>
                <a:effectLst/>
                <a:uLnTx/>
                <a:uFillTx/>
                <a:latin typeface="Comic Sans MS" panose="030F0702030302020204" pitchFamily="66" charset="0"/>
                <a:cs typeface="Calibri"/>
              </a:rPr>
              <a:t>tricky words</a:t>
            </a:r>
            <a:r>
              <a:rPr kumimoji="0" lang="en-GB" sz="4000" b="0" i="0" u="none" strike="noStrike" kern="1200" cap="none" spc="0" normalizeH="0" baseline="0" noProof="0" dirty="0">
                <a:ln>
                  <a:noFill/>
                </a:ln>
                <a:solidFill>
                  <a:prstClr val="black"/>
                </a:solidFill>
                <a:effectLst/>
                <a:uLnTx/>
                <a:uFillTx/>
                <a:latin typeface="Comic Sans MS" panose="030F0702030302020204" pitchFamily="66" charset="0"/>
                <a:cs typeface="Calibri"/>
              </a:rPr>
              <a:t> can you see?</a:t>
            </a:r>
          </a:p>
        </p:txBody>
      </p:sp>
      <p:pic>
        <p:nvPicPr>
          <p:cNvPr id="3" name="Picture 2" descr="A close-up of black text&#10;&#10;Description automatically generated">
            <a:extLst>
              <a:ext uri="{FF2B5EF4-FFF2-40B4-BE49-F238E27FC236}">
                <a16:creationId xmlns:a16="http://schemas.microsoft.com/office/drawing/2014/main" id="{E97253F8-4275-5D0E-9C30-A60EC7FC4EED}"/>
              </a:ext>
            </a:extLst>
          </p:cNvPr>
          <p:cNvPicPr>
            <a:picLocks noChangeAspect="1"/>
          </p:cNvPicPr>
          <p:nvPr/>
        </p:nvPicPr>
        <p:blipFill>
          <a:blip r:embed="rId3"/>
          <a:stretch>
            <a:fillRect/>
          </a:stretch>
        </p:blipFill>
        <p:spPr>
          <a:xfrm>
            <a:off x="628650" y="1385637"/>
            <a:ext cx="10934700" cy="2362200"/>
          </a:xfrm>
          <a:prstGeom prst="rect">
            <a:avLst/>
          </a:prstGeom>
        </p:spPr>
      </p:pic>
    </p:spTree>
    <p:extLst>
      <p:ext uri="{BB962C8B-B14F-4D97-AF65-F5344CB8AC3E}">
        <p14:creationId xmlns:p14="http://schemas.microsoft.com/office/powerpoint/2010/main" val="2192006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BEA665-A566-0DD6-FDA7-9C7A2F594908}"/>
              </a:ext>
            </a:extLst>
          </p:cNvPr>
          <p:cNvSpPr txBox="1"/>
          <p:nvPr/>
        </p:nvSpPr>
        <p:spPr>
          <a:xfrm>
            <a:off x="-1323754" y="263885"/>
            <a:ext cx="1484336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Sassoon Primary"/>
                <a:ea typeface="+mn-ea"/>
                <a:cs typeface="Calibri"/>
              </a:rPr>
              <a:t>Let's spell!</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Sassoon Primary"/>
                <a:ea typeface="+mn-ea"/>
                <a:cs typeface="Calibri"/>
              </a:rPr>
              <a:t>How many sounds? Write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3" name="TextBox 2">
            <a:extLst>
              <a:ext uri="{FF2B5EF4-FFF2-40B4-BE49-F238E27FC236}">
                <a16:creationId xmlns:a16="http://schemas.microsoft.com/office/drawing/2014/main" id="{B8272F06-EEB0-50BF-A164-DA1CE0E84D05}"/>
              </a:ext>
            </a:extLst>
          </p:cNvPr>
          <p:cNvSpPr txBox="1"/>
          <p:nvPr/>
        </p:nvSpPr>
        <p:spPr>
          <a:xfrm>
            <a:off x="1249385" y="3771045"/>
            <a:ext cx="12610284"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Comic Sans MS" panose="030F0702030302020204" pitchFamily="66" charset="0"/>
                <a:cs typeface="Calibri"/>
              </a:rPr>
              <a:t>Listen</a:t>
            </a:r>
            <a:r>
              <a:rPr kumimoji="0" lang="en-GB" sz="3500" b="0" i="0" u="none" strike="noStrike" kern="1200" cap="none" spc="0" normalizeH="0" baseline="0" noProof="0" dirty="0">
                <a:ln>
                  <a:noFill/>
                </a:ln>
                <a:solidFill>
                  <a:prstClr val="black"/>
                </a:solidFill>
                <a:effectLst/>
                <a:uLnTx/>
                <a:uFillTx/>
                <a:latin typeface="Comic Sans MS" panose="030F0702030302020204" pitchFamily="66" charset="0"/>
                <a:cs typeface="Calibri"/>
              </a:rPr>
              <a:t> to the sentence, </a:t>
            </a:r>
            <a:r>
              <a:rPr kumimoji="0" lang="en-GB" sz="3500" b="1" i="0" u="none" strike="noStrike" kern="1200" cap="none" spc="0" normalizeH="0" baseline="0" noProof="0" dirty="0">
                <a:ln>
                  <a:noFill/>
                </a:ln>
                <a:solidFill>
                  <a:prstClr val="black"/>
                </a:solidFill>
                <a:effectLst/>
                <a:uLnTx/>
                <a:uFillTx/>
                <a:latin typeface="Comic Sans MS" panose="030F0702030302020204" pitchFamily="66" charset="0"/>
                <a:cs typeface="Calibri"/>
              </a:rPr>
              <a:t>say it</a:t>
            </a:r>
            <a:r>
              <a:rPr kumimoji="0" lang="en-GB" sz="3500" b="0" i="0" u="none" strike="noStrike" kern="1200" cap="none" spc="0" normalizeH="0" baseline="0" noProof="0" dirty="0">
                <a:ln>
                  <a:noFill/>
                </a:ln>
                <a:solidFill>
                  <a:prstClr val="black"/>
                </a:solidFill>
                <a:effectLst/>
                <a:uLnTx/>
                <a:uFillTx/>
                <a:latin typeface="Comic Sans MS" panose="030F0702030302020204" pitchFamily="66" charset="0"/>
                <a:cs typeface="Calibri"/>
              </a:rPr>
              <a:t>, </a:t>
            </a:r>
            <a:r>
              <a:rPr kumimoji="0" lang="en-GB" sz="3500" b="1" i="0" u="none" strike="noStrike" kern="1200" cap="none" spc="0" normalizeH="0" baseline="0" noProof="0" dirty="0">
                <a:ln>
                  <a:noFill/>
                </a:ln>
                <a:solidFill>
                  <a:prstClr val="black"/>
                </a:solidFill>
                <a:effectLst/>
                <a:uLnTx/>
                <a:uFillTx/>
                <a:latin typeface="Comic Sans MS" panose="030F0702030302020204" pitchFamily="66" charset="0"/>
                <a:cs typeface="Calibri"/>
              </a:rPr>
              <a:t>write it</a:t>
            </a:r>
            <a:r>
              <a:rPr kumimoji="0" lang="en-GB" sz="3500" b="0" i="0" u="none" strike="noStrike" kern="1200" cap="none" spc="0" normalizeH="0" baseline="0" noProof="0" dirty="0">
                <a:ln>
                  <a:noFill/>
                </a:ln>
                <a:solidFill>
                  <a:prstClr val="black"/>
                </a:solidFill>
                <a:effectLst/>
                <a:uLnTx/>
                <a:uFillTx/>
                <a:latin typeface="Comic Sans MS" panose="030F0702030302020204" pitchFamily="66" charset="0"/>
                <a:cs typeface="Calibri"/>
              </a:rPr>
              <a:t> and </a:t>
            </a:r>
            <a:r>
              <a:rPr kumimoji="0" lang="en-GB" sz="3500" b="1" i="0" u="none" strike="noStrike" kern="1200" cap="none" spc="0" normalizeH="0" baseline="0" noProof="0" dirty="0">
                <a:ln>
                  <a:noFill/>
                </a:ln>
                <a:solidFill>
                  <a:prstClr val="black"/>
                </a:solidFill>
                <a:effectLst/>
                <a:uLnTx/>
                <a:uFillTx/>
                <a:latin typeface="Comic Sans MS" panose="030F0702030302020204" pitchFamily="66" charset="0"/>
                <a:cs typeface="Calibri"/>
              </a:rPr>
              <a:t>read it</a:t>
            </a:r>
            <a:r>
              <a:rPr kumimoji="0" lang="en-GB" sz="3500" b="0" i="0" u="none" strike="noStrike" kern="1200" cap="none" spc="0" normalizeH="0" baseline="0" noProof="0" dirty="0">
                <a:ln>
                  <a:noFill/>
                </a:ln>
                <a:solidFill>
                  <a:prstClr val="black"/>
                </a:solidFill>
                <a:effectLst/>
                <a:uLnTx/>
                <a:uFillTx/>
                <a:latin typeface="Comic Sans MS" panose="030F0702030302020204" pitchFamily="66" charset="0"/>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black"/>
              </a:solidFill>
              <a:effectLst/>
              <a:uLnTx/>
              <a:uFillTx/>
              <a:latin typeface="Sassoon Primary"/>
              <a:ea typeface="+mn-ea"/>
              <a:cs typeface="Calibri"/>
            </a:endParaRPr>
          </a:p>
        </p:txBody>
      </p:sp>
      <p:sp>
        <p:nvSpPr>
          <p:cNvPr id="5" name="TextBox 4">
            <a:extLst>
              <a:ext uri="{FF2B5EF4-FFF2-40B4-BE49-F238E27FC236}">
                <a16:creationId xmlns:a16="http://schemas.microsoft.com/office/drawing/2014/main" id="{462C1174-EA70-C596-2684-1A3F7869DDD7}"/>
              </a:ext>
            </a:extLst>
          </p:cNvPr>
          <p:cNvSpPr txBox="1"/>
          <p:nvPr/>
        </p:nvSpPr>
        <p:spPr>
          <a:xfrm>
            <a:off x="629624" y="1985941"/>
            <a:ext cx="12610284"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a:ln>
                  <a:noFill/>
                </a:ln>
                <a:solidFill>
                  <a:prstClr val="black"/>
                </a:solidFill>
                <a:effectLst/>
                <a:uLnTx/>
                <a:uFillTx/>
                <a:latin typeface="Comic Sans MS" panose="030F0702030302020204" pitchFamily="66" charset="0"/>
                <a:cs typeface="Calibri"/>
              </a:rPr>
              <a:t>awful     playful    </a:t>
            </a:r>
            <a:r>
              <a:rPr kumimoji="0" lang="en-GB" sz="7000" b="0" i="0" u="none" strike="noStrike" kern="1200" cap="none" spc="0" normalizeH="0" baseline="0" noProof="0" dirty="0">
                <a:ln>
                  <a:noFill/>
                </a:ln>
                <a:solidFill>
                  <a:srgbClr val="70AD47"/>
                </a:solidFill>
                <a:effectLst/>
                <a:uLnTx/>
                <a:uFillTx/>
                <a:latin typeface="Comic Sans MS" panose="030F0702030302020204" pitchFamily="66" charset="0"/>
                <a:cs typeface="Calibri"/>
              </a:rPr>
              <a:t>our</a:t>
            </a:r>
            <a:r>
              <a:rPr kumimoji="0" lang="en-GB" sz="7000" b="0" i="0" u="none" strike="noStrike" kern="1200" cap="none" spc="0" normalizeH="0" baseline="0" noProof="0" dirty="0">
                <a:ln>
                  <a:noFill/>
                </a:ln>
                <a:solidFill>
                  <a:prstClr val="black"/>
                </a:solidFill>
                <a:effectLst/>
                <a:uLnTx/>
                <a:uFillTx/>
                <a:latin typeface="Comic Sans MS" panose="030F0702030302020204" pitchFamily="66" charset="0"/>
                <a:cs typeface="Calibri"/>
              </a:rPr>
              <a:t>  </a:t>
            </a:r>
            <a:r>
              <a:rPr kumimoji="0" lang="en-GB" sz="7000" b="0" i="0" u="none" strike="noStrike" kern="1200" cap="none" spc="0" normalizeH="0" baseline="0" noProof="0" dirty="0">
                <a:ln>
                  <a:noFill/>
                </a:ln>
                <a:solidFill>
                  <a:srgbClr val="00B050"/>
                </a:solidFill>
                <a:effectLst/>
                <a:uLnTx/>
                <a:uFillTx/>
                <a:latin typeface="Comic Sans MS" panose="030F0702030302020204" pitchFamily="66" charset="0"/>
                <a:cs typeface="Calibri"/>
              </a:rPr>
              <a:t> </a:t>
            </a:r>
            <a:r>
              <a:rPr kumimoji="0" lang="en-GB" sz="3500" b="0" i="0" u="none" strike="noStrike" kern="1200" cap="none" spc="0" normalizeH="0" baseline="0" noProof="0" dirty="0">
                <a:ln>
                  <a:noFill/>
                </a:ln>
                <a:solidFill>
                  <a:prstClr val="black"/>
                </a:solidFill>
                <a:effectLst/>
                <a:uLnTx/>
                <a:uFillTx/>
                <a:latin typeface="Comic Sans MS" panose="030F0702030302020204" pitchFamily="66" charset="0"/>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black"/>
              </a:solidFill>
              <a:effectLst/>
              <a:uLnTx/>
              <a:uFillTx/>
              <a:latin typeface="Sassoon Primary"/>
              <a:ea typeface="+mn-ea"/>
              <a:cs typeface="Calibri"/>
            </a:endParaRPr>
          </a:p>
        </p:txBody>
      </p:sp>
      <p:pic>
        <p:nvPicPr>
          <p:cNvPr id="8" name="Picture 7" descr="A person with a mustache&#10;&#10;Description automatically generated">
            <a:extLst>
              <a:ext uri="{FF2B5EF4-FFF2-40B4-BE49-F238E27FC236}">
                <a16:creationId xmlns:a16="http://schemas.microsoft.com/office/drawing/2014/main" id="{9811E174-6598-BCF5-DF40-FF7D21E9A510}"/>
              </a:ext>
            </a:extLst>
          </p:cNvPr>
          <p:cNvPicPr>
            <a:picLocks noChangeAspect="1"/>
          </p:cNvPicPr>
          <p:nvPr/>
        </p:nvPicPr>
        <p:blipFill rotWithShape="1">
          <a:blip r:embed="rId3"/>
          <a:srcRect r="3328"/>
          <a:stretch/>
        </p:blipFill>
        <p:spPr>
          <a:xfrm>
            <a:off x="10125054" y="1719191"/>
            <a:ext cx="1692481" cy="1154551"/>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10" name="TextBox 9">
            <a:extLst>
              <a:ext uri="{FF2B5EF4-FFF2-40B4-BE49-F238E27FC236}">
                <a16:creationId xmlns:a16="http://schemas.microsoft.com/office/drawing/2014/main" id="{7B94DE69-F069-2BF9-98A1-B1DA702D45E6}"/>
              </a:ext>
            </a:extLst>
          </p:cNvPr>
          <p:cNvSpPr txBox="1"/>
          <p:nvPr/>
        </p:nvSpPr>
        <p:spPr>
          <a:xfrm>
            <a:off x="9686192" y="1609480"/>
            <a:ext cx="1143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Sassoon Primary"/>
                <a:ea typeface="+mn-ea"/>
                <a:cs typeface="Calibri"/>
              </a:rPr>
              <a:t>tricky words</a:t>
            </a:r>
            <a:endParaRPr kumimoji="0" lang="en-GB" sz="2400" b="0" i="0" u="none" strike="noStrike" kern="1200" cap="none" spc="0" normalizeH="0" baseline="0" noProof="0">
              <a:ln>
                <a:noFill/>
              </a:ln>
              <a:solidFill>
                <a:prstClr val="black"/>
              </a:solidFill>
              <a:effectLst/>
              <a:uLnTx/>
              <a:uFillTx/>
              <a:latin typeface="Sassoon Primary"/>
              <a:ea typeface="+mn-ea"/>
              <a:cs typeface="+mn-cs"/>
            </a:endParaRPr>
          </a:p>
        </p:txBody>
      </p:sp>
      <p:sp>
        <p:nvSpPr>
          <p:cNvPr id="11" name="TextBox 10">
            <a:extLst>
              <a:ext uri="{FF2B5EF4-FFF2-40B4-BE49-F238E27FC236}">
                <a16:creationId xmlns:a16="http://schemas.microsoft.com/office/drawing/2014/main" id="{67E44BAC-859F-7CB9-97FA-469563374851}"/>
              </a:ext>
            </a:extLst>
          </p:cNvPr>
          <p:cNvSpPr txBox="1"/>
          <p:nvPr/>
        </p:nvSpPr>
        <p:spPr>
          <a:xfrm>
            <a:off x="2195958" y="4885775"/>
            <a:ext cx="7212784" cy="1785104"/>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1" i="0" u="sng" strike="noStrike" kern="1200" cap="none" spc="0" normalizeH="0" baseline="0" noProof="0" dirty="0">
                <a:ln>
                  <a:noFill/>
                </a:ln>
                <a:solidFill>
                  <a:srgbClr val="FF0000"/>
                </a:solidFill>
                <a:effectLst/>
                <a:uLnTx/>
                <a:uFillTx/>
                <a:latin typeface="Sassoon Primary"/>
                <a:ea typeface="+mn-ea"/>
                <a:cs typeface="Calibri"/>
              </a:rPr>
              <a:t>Challenge</a:t>
            </a:r>
            <a:r>
              <a:rPr kumimoji="0" lang="en-GB" sz="3500" b="0" i="0" u="none" strike="noStrike" kern="1200" cap="none" spc="0" normalizeH="0" baseline="0" noProof="0" dirty="0">
                <a:ln>
                  <a:noFill/>
                </a:ln>
                <a:solidFill>
                  <a:srgbClr val="FF0000"/>
                </a:solidFill>
                <a:effectLst/>
                <a:uLnTx/>
                <a:uFillTx/>
                <a:latin typeface="Sassoon Primary"/>
                <a:ea typeface="+mn-ea"/>
                <a:cs typeface="Calibri"/>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black"/>
                </a:solidFill>
                <a:effectLst/>
                <a:uLnTx/>
                <a:uFillTx/>
                <a:latin typeface="Comic Sans MS" panose="030F0702030302020204" pitchFamily="66" charset="0"/>
                <a:cs typeface="Calibri"/>
              </a:rPr>
              <a:t>Extend the sentence using 'and'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black"/>
              </a:solidFill>
              <a:effectLst/>
              <a:uLnTx/>
              <a:uFillTx/>
              <a:latin typeface="Sassoon Primary"/>
              <a:ea typeface="+mn-ea"/>
              <a:cs typeface="Calibri"/>
            </a:endParaRPr>
          </a:p>
        </p:txBody>
      </p:sp>
    </p:spTree>
    <p:extLst>
      <p:ext uri="{BB962C8B-B14F-4D97-AF65-F5344CB8AC3E}">
        <p14:creationId xmlns:p14="http://schemas.microsoft.com/office/powerpoint/2010/main" val="2756575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31300A9-E3C5-4701-8EF1-45ED088A04DD}"/>
              </a:ext>
            </a:extLst>
          </p:cNvPr>
          <p:cNvGrpSpPr/>
          <p:nvPr/>
        </p:nvGrpSpPr>
        <p:grpSpPr>
          <a:xfrm>
            <a:off x="1595151" y="6454318"/>
            <a:ext cx="1188000" cy="403587"/>
            <a:chOff x="79697" y="6454317"/>
            <a:chExt cx="1188000" cy="403587"/>
          </a:xfrm>
        </p:grpSpPr>
        <p:sp>
          <p:nvSpPr>
            <p:cNvPr id="17" name="TextBox 8">
              <a:extLst>
                <a:ext uri="{FF2B5EF4-FFF2-40B4-BE49-F238E27FC236}">
                  <a16:creationId xmlns:a16="http://schemas.microsoft.com/office/drawing/2014/main" id="{0F18B4CD-798D-4EA5-92CF-7A4BB6DD9812}"/>
                </a:ext>
              </a:extLst>
            </p:cNvPr>
            <p:cNvSpPr txBox="1"/>
            <p:nvPr/>
          </p:nvSpPr>
          <p:spPr>
            <a:xfrm>
              <a:off x="79697" y="6688627"/>
              <a:ext cx="1188000"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500" dirty="0">
                  <a:latin typeface="Arial" panose="020B0604020202020204" pitchFamily="34" charset="0"/>
                  <a:cs typeface="Arial" panose="020B0604020202020204" pitchFamily="34" charset="0"/>
                </a:rPr>
                <a:t>© Classroom Secrets Limited 2018</a:t>
              </a:r>
            </a:p>
          </p:txBody>
        </p:sp>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85" y="6454317"/>
              <a:ext cx="1174025" cy="278902"/>
            </a:xfrm>
            <a:prstGeom prst="rect">
              <a:avLst/>
            </a:prstGeom>
          </p:spPr>
        </p:pic>
      </p:grpSp>
      <p:sp>
        <p:nvSpPr>
          <p:cNvPr id="7" name="Rectangle 6">
            <a:extLst>
              <a:ext uri="{FF2B5EF4-FFF2-40B4-BE49-F238E27FC236}">
                <a16:creationId xmlns:a16="http://schemas.microsoft.com/office/drawing/2014/main" id="{C0CD6503-388C-4F9E-9FB0-9053D8579D01}"/>
              </a:ext>
            </a:extLst>
          </p:cNvPr>
          <p:cNvSpPr/>
          <p:nvPr/>
        </p:nvSpPr>
        <p:spPr>
          <a:xfrm>
            <a:off x="1799305" y="272388"/>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GB" sz="1600" b="1" u="sng" dirty="0">
                <a:solidFill>
                  <a:srgbClr val="E7E6E6">
                    <a:lumMod val="50000"/>
                  </a:srgbClr>
                </a:solidFill>
                <a:latin typeface="Century Gothic" panose="020B0502020202020204" pitchFamily="34" charset="0"/>
              </a:rPr>
              <a:t>Year 1 – Spring Block 1 – Conjunctions</a:t>
            </a:r>
            <a:br>
              <a:rPr lang="en-GB" b="1" dirty="0">
                <a:solidFill>
                  <a:schemeClr val="bg2">
                    <a:lumMod val="50000"/>
                  </a:schemeClr>
                </a:solidFill>
                <a:latin typeface="Century Gothic" panose="020B0502020202020204" pitchFamily="34" charset="0"/>
              </a:rPr>
            </a:br>
            <a:endParaRPr lang="en-GB" b="1" dirty="0">
              <a:solidFill>
                <a:schemeClr val="bg2">
                  <a:lumMod val="50000"/>
                </a:schemeClr>
              </a:solidFill>
              <a:latin typeface="Century Gothic" panose="020B0502020202020204" pitchFamily="34" charset="0"/>
            </a:endParaRPr>
          </a:p>
          <a:p>
            <a:pPr lvl="0" algn="ctr"/>
            <a:endParaRPr lang="en-GB" sz="4000" b="1" dirty="0">
              <a:solidFill>
                <a:schemeClr val="bg2">
                  <a:lumMod val="50000"/>
                </a:schemeClr>
              </a:solidFill>
              <a:latin typeface="Century Gothic" panose="020B0502020202020204" pitchFamily="34" charset="0"/>
            </a:endParaRPr>
          </a:p>
          <a:p>
            <a:pPr lvl="0" algn="ctr"/>
            <a:endParaRPr lang="en-GB" sz="4000" b="1" dirty="0">
              <a:solidFill>
                <a:schemeClr val="bg2">
                  <a:lumMod val="50000"/>
                </a:schemeClr>
              </a:solidFill>
              <a:latin typeface="Century Gothic" panose="020B0502020202020204" pitchFamily="34" charset="0"/>
            </a:endParaRPr>
          </a:p>
          <a:p>
            <a:pPr lvl="0" algn="ctr"/>
            <a:endParaRPr lang="en-GB" sz="4800" b="1" dirty="0">
              <a:solidFill>
                <a:schemeClr val="bg1">
                  <a:lumMod val="50000"/>
                </a:schemeClr>
              </a:solidFill>
              <a:latin typeface="Century Gothic" panose="020B0502020202020204" pitchFamily="34" charset="0"/>
            </a:endParaRPr>
          </a:p>
          <a:p>
            <a:pPr lvl="0" algn="ctr"/>
            <a:r>
              <a:rPr lang="en-GB" sz="4800" b="1" dirty="0">
                <a:solidFill>
                  <a:schemeClr val="bg2">
                    <a:lumMod val="25000"/>
                  </a:schemeClr>
                </a:solidFill>
                <a:latin typeface="Century Gothic" panose="020B0502020202020204" pitchFamily="34" charset="0"/>
              </a:rPr>
              <a:t>TBAT: recognise and use ‘and’ in sentences.</a:t>
            </a:r>
            <a:endParaRPr lang="en-GB" sz="1200" b="1" dirty="0">
              <a:solidFill>
                <a:schemeClr val="bg2">
                  <a:lumMod val="25000"/>
                </a:schemeClr>
              </a:solidFill>
              <a:latin typeface="Century Gothic" panose="020B0502020202020204" pitchFamily="34" charset="0"/>
            </a:endParaRPr>
          </a:p>
        </p:txBody>
      </p:sp>
    </p:spTree>
    <p:extLst>
      <p:ext uri="{BB962C8B-B14F-4D97-AF65-F5344CB8AC3E}">
        <p14:creationId xmlns:p14="http://schemas.microsoft.com/office/powerpoint/2010/main" val="3401100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C835-5448-C4D0-A837-23D0809B466C}"/>
              </a:ext>
            </a:extLst>
          </p:cNvPr>
          <p:cNvSpPr>
            <a:spLocks noGrp="1"/>
          </p:cNvSpPr>
          <p:nvPr>
            <p:ph type="title"/>
          </p:nvPr>
        </p:nvSpPr>
        <p:spPr/>
        <p:txBody>
          <a:bodyPr/>
          <a:lstStyle/>
          <a:p>
            <a:r>
              <a:rPr lang="en-GB" dirty="0">
                <a:latin typeface="Sassoon Infant Std" panose="020B0503020103030203" pitchFamily="34" charset="0"/>
              </a:rPr>
              <a:t>3 in 3 </a:t>
            </a:r>
          </a:p>
        </p:txBody>
      </p:sp>
      <p:sp>
        <p:nvSpPr>
          <p:cNvPr id="3" name="Content Placeholder 2">
            <a:extLst>
              <a:ext uri="{FF2B5EF4-FFF2-40B4-BE49-F238E27FC236}">
                <a16:creationId xmlns:a16="http://schemas.microsoft.com/office/drawing/2014/main" id="{4EA0038F-DCAA-6E50-3EE3-6088BF631788}"/>
              </a:ext>
            </a:extLst>
          </p:cNvPr>
          <p:cNvSpPr>
            <a:spLocks noGrp="1"/>
          </p:cNvSpPr>
          <p:nvPr>
            <p:ph idx="1"/>
          </p:nvPr>
        </p:nvSpPr>
        <p:spPr/>
        <p:txBody>
          <a:bodyPr>
            <a:normAutofit/>
          </a:bodyPr>
          <a:lstStyle/>
          <a:p>
            <a:pPr marL="0" indent="0">
              <a:buNone/>
            </a:pPr>
            <a:r>
              <a:rPr lang="en-GB" sz="4400" dirty="0">
                <a:latin typeface="Sassoon Infant Std" panose="020B0503020103030203" pitchFamily="34" charset="0"/>
              </a:rPr>
              <a:t>Add the full stops in the correct places.</a:t>
            </a:r>
          </a:p>
          <a:p>
            <a:pPr marL="0" indent="0">
              <a:buNone/>
            </a:pPr>
            <a:endParaRPr lang="en-GB" sz="4400" dirty="0">
              <a:latin typeface="Sassoon Infant Std" panose="020B0503020103030203" pitchFamily="34" charset="0"/>
            </a:endParaRPr>
          </a:p>
          <a:p>
            <a:pPr marL="0" indent="0">
              <a:buNone/>
            </a:pPr>
            <a:r>
              <a:rPr lang="en-GB" sz="4400" dirty="0">
                <a:latin typeface="Sassoon Infant Std" panose="020B0503020103030203" pitchFamily="34" charset="0"/>
              </a:rPr>
              <a:t>Jasper worked hard to grow his bean stalk but it did not grow He tried watering and mowing it He gave up too early The bean stalk grew after he left it</a:t>
            </a:r>
          </a:p>
        </p:txBody>
      </p:sp>
    </p:spTree>
    <p:extLst>
      <p:ext uri="{BB962C8B-B14F-4D97-AF65-F5344CB8AC3E}">
        <p14:creationId xmlns:p14="http://schemas.microsoft.com/office/powerpoint/2010/main" val="121920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31300A9-E3C5-4701-8EF1-45ED088A04DD}"/>
              </a:ext>
            </a:extLst>
          </p:cNvPr>
          <p:cNvGrpSpPr/>
          <p:nvPr/>
        </p:nvGrpSpPr>
        <p:grpSpPr>
          <a:xfrm>
            <a:off x="1595151" y="6454318"/>
            <a:ext cx="1188000" cy="403587"/>
            <a:chOff x="79697" y="6454317"/>
            <a:chExt cx="1188000" cy="403587"/>
          </a:xfrm>
        </p:grpSpPr>
        <p:sp>
          <p:nvSpPr>
            <p:cNvPr id="17" name="TextBox 8">
              <a:extLst>
                <a:ext uri="{FF2B5EF4-FFF2-40B4-BE49-F238E27FC236}">
                  <a16:creationId xmlns:a16="http://schemas.microsoft.com/office/drawing/2014/main" id="{0F18B4CD-798D-4EA5-92CF-7A4BB6DD9812}"/>
                </a:ext>
              </a:extLst>
            </p:cNvPr>
            <p:cNvSpPr txBox="1"/>
            <p:nvPr/>
          </p:nvSpPr>
          <p:spPr>
            <a:xfrm>
              <a:off x="79697" y="6688627"/>
              <a:ext cx="1188000"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500" dirty="0">
                  <a:latin typeface="Arial" panose="020B0604020202020204" pitchFamily="34" charset="0"/>
                  <a:cs typeface="Arial" panose="020B0604020202020204" pitchFamily="34" charset="0"/>
                </a:rPr>
                <a:t>© Classroom Secrets Limited 2018</a:t>
              </a:r>
            </a:p>
          </p:txBody>
        </p:sp>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85" y="6454317"/>
              <a:ext cx="1174025" cy="278902"/>
            </a:xfrm>
            <a:prstGeom prst="rect">
              <a:avLst/>
            </a:prstGeom>
          </p:spPr>
        </p:pic>
      </p:grpSp>
      <p:sp>
        <p:nvSpPr>
          <p:cNvPr id="19" name="Rectangle 18">
            <a:extLst>
              <a:ext uri="{FF2B5EF4-FFF2-40B4-BE49-F238E27FC236}">
                <a16:creationId xmlns:a16="http://schemas.microsoft.com/office/drawing/2014/main" id="{5252A847-DE45-4FA3-A1F8-EEBEB845FF8E}"/>
              </a:ext>
            </a:extLst>
          </p:cNvPr>
          <p:cNvSpPr/>
          <p:nvPr/>
        </p:nvSpPr>
        <p:spPr>
          <a:xfrm>
            <a:off x="1799305" y="272388"/>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Introduction</a:t>
            </a:r>
          </a:p>
          <a:p>
            <a:pPr algn="ctr"/>
            <a:endParaRPr lang="en-GB" sz="2000" b="1" u="sng" dirty="0">
              <a:solidFill>
                <a:schemeClr val="bg2">
                  <a:lumMod val="50000"/>
                </a:schemeClr>
              </a:solidFill>
              <a:latin typeface="Century Gothic" panose="020B0502020202020204" pitchFamily="34" charset="0"/>
            </a:endParaRPr>
          </a:p>
          <a:p>
            <a:r>
              <a:rPr lang="en-GB" sz="2000" b="1" dirty="0">
                <a:solidFill>
                  <a:schemeClr val="tx1"/>
                </a:solidFill>
                <a:latin typeface="Century Gothic" panose="020B0502020202020204" pitchFamily="34" charset="0"/>
              </a:rPr>
              <a:t>Count the number of times the conjunction ‘and’ is used in the sentences below.</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Jack and Annie are brother and sister.</a:t>
            </a: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I have a cat and two dogs.</a:t>
            </a: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I had fish and chips for my dinner.</a:t>
            </a: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My mum and I went to the shop and the park.</a:t>
            </a: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After school I go to my dad’s house.</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How many are there altogether?</a:t>
            </a:r>
          </a:p>
          <a:p>
            <a:pPr marL="88900" algn="ctr"/>
            <a:endParaRPr lang="en-GB" sz="2800" dirty="0">
              <a:solidFill>
                <a:schemeClr val="bg2">
                  <a:lumMod val="25000"/>
                </a:schemeClr>
              </a:solidFill>
              <a:latin typeface="SassoonCRInfantMedium" panose="02000603020000020003" pitchFamily="2" charset="0"/>
            </a:endParaRPr>
          </a:p>
        </p:txBody>
      </p:sp>
    </p:spTree>
    <p:extLst>
      <p:ext uri="{BB962C8B-B14F-4D97-AF65-F5344CB8AC3E}">
        <p14:creationId xmlns:p14="http://schemas.microsoft.com/office/powerpoint/2010/main" val="1035052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31300A9-E3C5-4701-8EF1-45ED088A04DD}"/>
              </a:ext>
            </a:extLst>
          </p:cNvPr>
          <p:cNvGrpSpPr/>
          <p:nvPr/>
        </p:nvGrpSpPr>
        <p:grpSpPr>
          <a:xfrm>
            <a:off x="1595151" y="6454318"/>
            <a:ext cx="1188000" cy="403587"/>
            <a:chOff x="79697" y="6454317"/>
            <a:chExt cx="1188000" cy="403587"/>
          </a:xfrm>
        </p:grpSpPr>
        <p:sp>
          <p:nvSpPr>
            <p:cNvPr id="17" name="TextBox 8">
              <a:extLst>
                <a:ext uri="{FF2B5EF4-FFF2-40B4-BE49-F238E27FC236}">
                  <a16:creationId xmlns:a16="http://schemas.microsoft.com/office/drawing/2014/main" id="{0F18B4CD-798D-4EA5-92CF-7A4BB6DD9812}"/>
                </a:ext>
              </a:extLst>
            </p:cNvPr>
            <p:cNvSpPr txBox="1"/>
            <p:nvPr/>
          </p:nvSpPr>
          <p:spPr>
            <a:xfrm>
              <a:off x="79697" y="6688627"/>
              <a:ext cx="1188000"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500" dirty="0">
                  <a:latin typeface="Arial" panose="020B0604020202020204" pitchFamily="34" charset="0"/>
                  <a:cs typeface="Arial" panose="020B0604020202020204" pitchFamily="34" charset="0"/>
                </a:rPr>
                <a:t>© Classroom Secrets Limited 2018</a:t>
              </a:r>
            </a:p>
          </p:txBody>
        </p:sp>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85" y="6454317"/>
              <a:ext cx="1174025" cy="278902"/>
            </a:xfrm>
            <a:prstGeom prst="rect">
              <a:avLst/>
            </a:prstGeom>
          </p:spPr>
        </p:pic>
      </p:grpSp>
      <p:sp>
        <p:nvSpPr>
          <p:cNvPr id="19" name="Rectangle 18">
            <a:extLst>
              <a:ext uri="{FF2B5EF4-FFF2-40B4-BE49-F238E27FC236}">
                <a16:creationId xmlns:a16="http://schemas.microsoft.com/office/drawing/2014/main" id="{5252A847-DE45-4FA3-A1F8-EEBEB845FF8E}"/>
              </a:ext>
            </a:extLst>
          </p:cNvPr>
          <p:cNvSpPr/>
          <p:nvPr/>
        </p:nvSpPr>
        <p:spPr>
          <a:xfrm>
            <a:off x="1799305" y="272388"/>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1</a:t>
            </a:r>
          </a:p>
          <a:p>
            <a:pPr algn="ctr"/>
            <a:endParaRPr lang="en-GB" sz="2000" b="1" u="sng" dirty="0">
              <a:solidFill>
                <a:schemeClr val="bg2">
                  <a:lumMod val="50000"/>
                </a:schemeClr>
              </a:solidFill>
              <a:latin typeface="Century Gothic" panose="020B0502020202020204" pitchFamily="34" charset="0"/>
            </a:endParaRPr>
          </a:p>
          <a:p>
            <a:r>
              <a:rPr lang="en-GB" sz="2000" b="1" dirty="0">
                <a:solidFill>
                  <a:schemeClr val="tx1"/>
                </a:solidFill>
                <a:latin typeface="Century Gothic" panose="020B0502020202020204" pitchFamily="34" charset="0"/>
              </a:rPr>
              <a:t>Underline the conjunction ‘and’ in the sentence below.</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pPr>
              <a:lnSpc>
                <a:spcPct val="150000"/>
              </a:lnSpc>
            </a:pPr>
            <a:r>
              <a:rPr lang="en-GB" sz="3200" b="1" dirty="0">
                <a:solidFill>
                  <a:schemeClr val="tx1"/>
                </a:solidFill>
                <a:latin typeface="Century Gothic" panose="020B0502020202020204" pitchFamily="34" charset="0"/>
              </a:rPr>
              <a:t>Let’s go out to the garden and play a game.</a:t>
            </a:r>
          </a:p>
          <a:p>
            <a:r>
              <a:rPr lang="en-GB" sz="2000" b="1"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36917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31300A9-E3C5-4701-8EF1-45ED088A04DD}"/>
              </a:ext>
            </a:extLst>
          </p:cNvPr>
          <p:cNvGrpSpPr/>
          <p:nvPr/>
        </p:nvGrpSpPr>
        <p:grpSpPr>
          <a:xfrm>
            <a:off x="1595151" y="6454318"/>
            <a:ext cx="1188000" cy="403587"/>
            <a:chOff x="79697" y="6454317"/>
            <a:chExt cx="1188000" cy="403587"/>
          </a:xfrm>
        </p:grpSpPr>
        <p:sp>
          <p:nvSpPr>
            <p:cNvPr id="17" name="TextBox 8">
              <a:extLst>
                <a:ext uri="{FF2B5EF4-FFF2-40B4-BE49-F238E27FC236}">
                  <a16:creationId xmlns:a16="http://schemas.microsoft.com/office/drawing/2014/main" id="{0F18B4CD-798D-4EA5-92CF-7A4BB6DD9812}"/>
                </a:ext>
              </a:extLst>
            </p:cNvPr>
            <p:cNvSpPr txBox="1"/>
            <p:nvPr/>
          </p:nvSpPr>
          <p:spPr>
            <a:xfrm>
              <a:off x="79697" y="6688627"/>
              <a:ext cx="1188000"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500" dirty="0">
                  <a:latin typeface="Arial" panose="020B0604020202020204" pitchFamily="34" charset="0"/>
                  <a:cs typeface="Arial" panose="020B0604020202020204" pitchFamily="34" charset="0"/>
                </a:rPr>
                <a:t>© Classroom Secrets Limited 2018</a:t>
              </a:r>
            </a:p>
          </p:txBody>
        </p:sp>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85" y="6454317"/>
              <a:ext cx="1174025" cy="278902"/>
            </a:xfrm>
            <a:prstGeom prst="rect">
              <a:avLst/>
            </a:prstGeom>
          </p:spPr>
        </p:pic>
      </p:grpSp>
      <p:sp>
        <p:nvSpPr>
          <p:cNvPr id="19" name="Rectangle 18">
            <a:extLst>
              <a:ext uri="{FF2B5EF4-FFF2-40B4-BE49-F238E27FC236}">
                <a16:creationId xmlns:a16="http://schemas.microsoft.com/office/drawing/2014/main" id="{5252A847-DE45-4FA3-A1F8-EEBEB845FF8E}"/>
              </a:ext>
            </a:extLst>
          </p:cNvPr>
          <p:cNvSpPr/>
          <p:nvPr/>
        </p:nvSpPr>
        <p:spPr>
          <a:xfrm>
            <a:off x="1799305" y="272388"/>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2</a:t>
            </a:r>
          </a:p>
          <a:p>
            <a:pPr algn="ctr"/>
            <a:endParaRPr lang="en-GB" sz="2000" b="1" u="sng" dirty="0">
              <a:solidFill>
                <a:schemeClr val="bg2">
                  <a:lumMod val="50000"/>
                </a:schemeClr>
              </a:solidFill>
              <a:latin typeface="Century Gothic" panose="020B0502020202020204" pitchFamily="34" charset="0"/>
            </a:endParaRPr>
          </a:p>
          <a:p>
            <a:r>
              <a:rPr lang="en-GB" sz="2000" b="1" dirty="0">
                <a:solidFill>
                  <a:schemeClr val="tx1"/>
                </a:solidFill>
                <a:latin typeface="Century Gothic" panose="020B0502020202020204" pitchFamily="34" charset="0"/>
              </a:rPr>
              <a:t>Tick the sentence which uses ‘and’ correctly.</a:t>
            </a:r>
          </a:p>
        </p:txBody>
      </p:sp>
      <p:graphicFrame>
        <p:nvGraphicFramePr>
          <p:cNvPr id="7" name="Table 6">
            <a:extLst>
              <a:ext uri="{FF2B5EF4-FFF2-40B4-BE49-F238E27FC236}">
                <a16:creationId xmlns:a16="http://schemas.microsoft.com/office/drawing/2014/main" id="{CEECBC54-8566-49EA-8ACE-B014F5439F23}"/>
              </a:ext>
            </a:extLst>
          </p:cNvPr>
          <p:cNvGraphicFramePr>
            <a:graphicFrameLocks noGrp="1"/>
          </p:cNvGraphicFramePr>
          <p:nvPr/>
        </p:nvGraphicFramePr>
        <p:xfrm>
          <a:off x="3513065" y="1880007"/>
          <a:ext cx="5165871" cy="3097987"/>
        </p:xfrm>
        <a:graphic>
          <a:graphicData uri="http://schemas.openxmlformats.org/drawingml/2006/table">
            <a:tbl>
              <a:tblPr firstRow="1" bandRow="1">
                <a:tableStyleId>{5940675A-B579-460E-94D1-54222C63F5DA}</a:tableStyleId>
              </a:tblPr>
              <a:tblGrid>
                <a:gridCol w="4400557">
                  <a:extLst>
                    <a:ext uri="{9D8B030D-6E8A-4147-A177-3AD203B41FA5}">
                      <a16:colId xmlns:a16="http://schemas.microsoft.com/office/drawing/2014/main" val="398945066"/>
                    </a:ext>
                  </a:extLst>
                </a:gridCol>
                <a:gridCol w="765314">
                  <a:extLst>
                    <a:ext uri="{9D8B030D-6E8A-4147-A177-3AD203B41FA5}">
                      <a16:colId xmlns:a16="http://schemas.microsoft.com/office/drawing/2014/main" val="158662759"/>
                    </a:ext>
                  </a:extLst>
                </a:gridCol>
              </a:tblGrid>
              <a:tr h="774497">
                <a:tc>
                  <a:txBody>
                    <a:bodyPr/>
                    <a:lstStyle/>
                    <a:p>
                      <a:pPr algn="l"/>
                      <a:r>
                        <a:rPr lang="en-GB" sz="2500" b="1" dirty="0">
                          <a:latin typeface="Century Gothic" panose="020B0502020202020204" pitchFamily="34" charset="0"/>
                        </a:rPr>
                        <a:t>Jack went to the birthday party and.</a:t>
                      </a:r>
                    </a:p>
                  </a:txBody>
                  <a:tcPr marL="0" marR="0" marT="0" marB="0" anchor="ct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500" b="1" dirty="0">
                        <a:latin typeface="Century Gothic" panose="020B050202020202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379475"/>
                  </a:ext>
                </a:extLst>
              </a:tr>
              <a:tr h="387248">
                <a:tc>
                  <a:txBody>
                    <a:bodyPr/>
                    <a:lstStyle/>
                    <a:p>
                      <a:pPr algn="ctr"/>
                      <a:endParaRPr lang="en-GB" sz="2500" b="1" dirty="0">
                        <a:latin typeface="Century Gothic" panose="020B0502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500" b="1" dirty="0">
                        <a:latin typeface="Century Gothic" panose="020B0502020202020204" pitchFamily="34" charset="0"/>
                      </a:endParaRPr>
                    </a:p>
                  </a:txBody>
                  <a:tcPr marL="0" marR="0" marT="0" marB="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8704107"/>
                  </a:ext>
                </a:extLst>
              </a:tr>
              <a:tr h="774497">
                <a:tc>
                  <a:txBody>
                    <a:bodyPr/>
                    <a:lstStyle/>
                    <a:p>
                      <a:pPr algn="l"/>
                      <a:r>
                        <a:rPr lang="en-GB" sz="2500" b="1" dirty="0">
                          <a:latin typeface="Century Gothic" panose="020B0502020202020204" pitchFamily="34" charset="0"/>
                        </a:rPr>
                        <a:t>I found my and purse put it away in my bag.</a:t>
                      </a:r>
                    </a:p>
                  </a:txBody>
                  <a:tcPr marL="0" marR="0" marT="0" marB="0" anchor="ct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500" b="1" dirty="0">
                        <a:latin typeface="Century Gothic" panose="020B050202020202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18920047"/>
                  </a:ext>
                </a:extLst>
              </a:tr>
              <a:tr h="387248">
                <a:tc>
                  <a:txBody>
                    <a:bodyPr/>
                    <a:lstStyle/>
                    <a:p>
                      <a:pPr algn="ctr"/>
                      <a:endParaRPr lang="en-GB" sz="2500" b="1" dirty="0">
                        <a:latin typeface="Century Gothic" panose="020B0502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500" b="1" dirty="0">
                        <a:latin typeface="Century Gothic" panose="020B0502020202020204" pitchFamily="34" charset="0"/>
                      </a:endParaRPr>
                    </a:p>
                  </a:txBody>
                  <a:tcPr marL="0" marR="0" marT="0" marB="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9061674"/>
                  </a:ext>
                </a:extLst>
              </a:tr>
              <a:tr h="774497">
                <a:tc>
                  <a:txBody>
                    <a:bodyPr/>
                    <a:lstStyle/>
                    <a:p>
                      <a:pPr algn="l"/>
                      <a:r>
                        <a:rPr lang="en-GB" sz="2500" b="1" dirty="0">
                          <a:latin typeface="Century Gothic" panose="020B0502020202020204" pitchFamily="34" charset="0"/>
                        </a:rPr>
                        <a:t>Kim is a good friend and </a:t>
                      </a:r>
                      <a:br>
                        <a:rPr lang="en-GB" sz="2500" b="1" dirty="0">
                          <a:latin typeface="Century Gothic" panose="020B0502020202020204" pitchFamily="34" charset="0"/>
                        </a:rPr>
                      </a:br>
                      <a:r>
                        <a:rPr lang="en-GB" sz="2500" b="1" dirty="0">
                          <a:latin typeface="Century Gothic" panose="020B0502020202020204" pitchFamily="34" charset="0"/>
                        </a:rPr>
                        <a:t>she is funny.</a:t>
                      </a:r>
                    </a:p>
                  </a:txBody>
                  <a:tcPr marL="0" marR="0" marT="0" marB="0" anchor="ct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500" b="1" dirty="0">
                        <a:latin typeface="Century Gothic" panose="020B050202020202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3699898"/>
                  </a:ext>
                </a:extLst>
              </a:tr>
            </a:tbl>
          </a:graphicData>
        </a:graphic>
      </p:graphicFrame>
    </p:spTree>
    <p:extLst>
      <p:ext uri="{BB962C8B-B14F-4D97-AF65-F5344CB8AC3E}">
        <p14:creationId xmlns:p14="http://schemas.microsoft.com/office/powerpoint/2010/main" val="728328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31300A9-E3C5-4701-8EF1-45ED088A04DD}"/>
              </a:ext>
            </a:extLst>
          </p:cNvPr>
          <p:cNvGrpSpPr/>
          <p:nvPr/>
        </p:nvGrpSpPr>
        <p:grpSpPr>
          <a:xfrm>
            <a:off x="1595151" y="6454318"/>
            <a:ext cx="1188000" cy="403587"/>
            <a:chOff x="79697" y="6454317"/>
            <a:chExt cx="1188000" cy="403587"/>
          </a:xfrm>
        </p:grpSpPr>
        <p:sp>
          <p:nvSpPr>
            <p:cNvPr id="17" name="TextBox 8">
              <a:extLst>
                <a:ext uri="{FF2B5EF4-FFF2-40B4-BE49-F238E27FC236}">
                  <a16:creationId xmlns:a16="http://schemas.microsoft.com/office/drawing/2014/main" id="{0F18B4CD-798D-4EA5-92CF-7A4BB6DD9812}"/>
                </a:ext>
              </a:extLst>
            </p:cNvPr>
            <p:cNvSpPr txBox="1"/>
            <p:nvPr/>
          </p:nvSpPr>
          <p:spPr>
            <a:xfrm>
              <a:off x="79697" y="6688627"/>
              <a:ext cx="1188000"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500" dirty="0">
                  <a:latin typeface="Arial" panose="020B0604020202020204" pitchFamily="34" charset="0"/>
                  <a:cs typeface="Arial" panose="020B0604020202020204" pitchFamily="34" charset="0"/>
                </a:rPr>
                <a:t>© Classroom Secrets Limited 2018</a:t>
              </a:r>
            </a:p>
          </p:txBody>
        </p:sp>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85" y="6454317"/>
              <a:ext cx="1174025" cy="278902"/>
            </a:xfrm>
            <a:prstGeom prst="rect">
              <a:avLst/>
            </a:prstGeom>
          </p:spPr>
        </p:pic>
      </p:grpSp>
      <p:sp>
        <p:nvSpPr>
          <p:cNvPr id="19" name="Rectangle 18">
            <a:extLst>
              <a:ext uri="{FF2B5EF4-FFF2-40B4-BE49-F238E27FC236}">
                <a16:creationId xmlns:a16="http://schemas.microsoft.com/office/drawing/2014/main" id="{5252A847-DE45-4FA3-A1F8-EEBEB845FF8E}"/>
              </a:ext>
            </a:extLst>
          </p:cNvPr>
          <p:cNvSpPr/>
          <p:nvPr/>
        </p:nvSpPr>
        <p:spPr>
          <a:xfrm>
            <a:off x="1799305" y="272388"/>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4</a:t>
            </a:r>
          </a:p>
          <a:p>
            <a:pPr algn="ctr"/>
            <a:endParaRPr lang="en-GB" sz="2000" b="1" u="sng" dirty="0">
              <a:solidFill>
                <a:schemeClr val="bg2">
                  <a:lumMod val="50000"/>
                </a:schemeClr>
              </a:solidFill>
              <a:latin typeface="Century Gothic" panose="020B0502020202020204" pitchFamily="34" charset="0"/>
            </a:endParaRPr>
          </a:p>
          <a:p>
            <a:pPr defTabSz="685800">
              <a:defRPr/>
            </a:pPr>
            <a:r>
              <a:rPr lang="en-GB" sz="2000" b="1" dirty="0">
                <a:solidFill>
                  <a:schemeClr val="tx1"/>
                </a:solidFill>
                <a:latin typeface="Century Gothic" panose="020B0502020202020204" pitchFamily="34" charset="0"/>
              </a:rPr>
              <a:t>Circle the ‘and’ which is not needed in the sentence below.</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pPr>
              <a:lnSpc>
                <a:spcPct val="150000"/>
              </a:lnSpc>
            </a:pPr>
            <a:r>
              <a:rPr lang="en-GB" sz="3200" b="1" dirty="0">
                <a:solidFill>
                  <a:schemeClr val="tx1"/>
                </a:solidFill>
                <a:latin typeface="Century Gothic" panose="020B0502020202020204" pitchFamily="34" charset="0"/>
              </a:rPr>
              <a:t>They put the TV on and watched and a film.</a:t>
            </a:r>
          </a:p>
        </p:txBody>
      </p:sp>
    </p:spTree>
    <p:extLst>
      <p:ext uri="{BB962C8B-B14F-4D97-AF65-F5344CB8AC3E}">
        <p14:creationId xmlns:p14="http://schemas.microsoft.com/office/powerpoint/2010/main" val="688081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31300A9-E3C5-4701-8EF1-45ED088A04DD}"/>
              </a:ext>
            </a:extLst>
          </p:cNvPr>
          <p:cNvGrpSpPr/>
          <p:nvPr/>
        </p:nvGrpSpPr>
        <p:grpSpPr>
          <a:xfrm>
            <a:off x="1595151" y="6454318"/>
            <a:ext cx="1188000" cy="403587"/>
            <a:chOff x="79697" y="6454317"/>
            <a:chExt cx="1188000" cy="403587"/>
          </a:xfrm>
        </p:grpSpPr>
        <p:sp>
          <p:nvSpPr>
            <p:cNvPr id="17" name="TextBox 8">
              <a:extLst>
                <a:ext uri="{FF2B5EF4-FFF2-40B4-BE49-F238E27FC236}">
                  <a16:creationId xmlns:a16="http://schemas.microsoft.com/office/drawing/2014/main" id="{0F18B4CD-798D-4EA5-92CF-7A4BB6DD9812}"/>
                </a:ext>
              </a:extLst>
            </p:cNvPr>
            <p:cNvSpPr txBox="1"/>
            <p:nvPr/>
          </p:nvSpPr>
          <p:spPr>
            <a:xfrm>
              <a:off x="79697" y="6688627"/>
              <a:ext cx="1188000"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500" dirty="0">
                  <a:latin typeface="Arial" panose="020B0604020202020204" pitchFamily="34" charset="0"/>
                  <a:cs typeface="Arial" panose="020B0604020202020204" pitchFamily="34" charset="0"/>
                </a:rPr>
                <a:t>© Classroom Secrets Limited 2018</a:t>
              </a:r>
            </a:p>
          </p:txBody>
        </p:sp>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85" y="6454317"/>
              <a:ext cx="1174025" cy="278902"/>
            </a:xfrm>
            <a:prstGeom prst="rect">
              <a:avLst/>
            </a:prstGeom>
          </p:spPr>
        </p:pic>
      </p:grpSp>
      <p:sp>
        <p:nvSpPr>
          <p:cNvPr id="19" name="Rectangle 18">
            <a:extLst>
              <a:ext uri="{FF2B5EF4-FFF2-40B4-BE49-F238E27FC236}">
                <a16:creationId xmlns:a16="http://schemas.microsoft.com/office/drawing/2014/main" id="{5252A847-DE45-4FA3-A1F8-EEBEB845FF8E}"/>
              </a:ext>
            </a:extLst>
          </p:cNvPr>
          <p:cNvSpPr/>
          <p:nvPr/>
        </p:nvSpPr>
        <p:spPr>
          <a:xfrm>
            <a:off x="1799305" y="272388"/>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Application 1</a:t>
            </a:r>
          </a:p>
          <a:p>
            <a:pPr algn="ctr"/>
            <a:endParaRPr lang="en-GB" sz="2000" b="1" u="sng" dirty="0">
              <a:solidFill>
                <a:schemeClr val="bg2">
                  <a:lumMod val="50000"/>
                </a:schemeClr>
              </a:solidFill>
              <a:latin typeface="Century Gothic" panose="020B0502020202020204" pitchFamily="34" charset="0"/>
            </a:endParaRPr>
          </a:p>
          <a:p>
            <a:pPr lvl="0"/>
            <a:r>
              <a:rPr lang="en-GB" sz="2000" b="1" dirty="0">
                <a:solidFill>
                  <a:schemeClr val="tx1"/>
                </a:solidFill>
                <a:latin typeface="Century Gothic" panose="020B0502020202020204" pitchFamily="34" charset="0"/>
              </a:rPr>
              <a:t>Match the sentences that should be joined by the conjunction ‘and’.</a:t>
            </a:r>
          </a:p>
        </p:txBody>
      </p:sp>
      <p:graphicFrame>
        <p:nvGraphicFramePr>
          <p:cNvPr id="7" name="Table 6">
            <a:extLst>
              <a:ext uri="{FF2B5EF4-FFF2-40B4-BE49-F238E27FC236}">
                <a16:creationId xmlns:a16="http://schemas.microsoft.com/office/drawing/2014/main" id="{DB976342-A8FE-4067-987A-79C633ADB77E}"/>
              </a:ext>
            </a:extLst>
          </p:cNvPr>
          <p:cNvGraphicFramePr>
            <a:graphicFrameLocks noGrp="1"/>
          </p:cNvGraphicFramePr>
          <p:nvPr/>
        </p:nvGraphicFramePr>
        <p:xfrm>
          <a:off x="2617176" y="2089700"/>
          <a:ext cx="6957648" cy="2678601"/>
        </p:xfrm>
        <a:graphic>
          <a:graphicData uri="http://schemas.openxmlformats.org/drawingml/2006/table">
            <a:tbl>
              <a:tblPr firstRow="1" bandRow="1">
                <a:tableStyleId>{5940675A-B579-460E-94D1-54222C63F5DA}</a:tableStyleId>
              </a:tblPr>
              <a:tblGrid>
                <a:gridCol w="2614824">
                  <a:extLst>
                    <a:ext uri="{9D8B030D-6E8A-4147-A177-3AD203B41FA5}">
                      <a16:colId xmlns:a16="http://schemas.microsoft.com/office/drawing/2014/main" val="2069765872"/>
                    </a:ext>
                  </a:extLst>
                </a:gridCol>
                <a:gridCol w="1728000">
                  <a:extLst>
                    <a:ext uri="{9D8B030D-6E8A-4147-A177-3AD203B41FA5}">
                      <a16:colId xmlns:a16="http://schemas.microsoft.com/office/drawing/2014/main" val="3716829742"/>
                    </a:ext>
                  </a:extLst>
                </a:gridCol>
                <a:gridCol w="2614824">
                  <a:extLst>
                    <a:ext uri="{9D8B030D-6E8A-4147-A177-3AD203B41FA5}">
                      <a16:colId xmlns:a16="http://schemas.microsoft.com/office/drawing/2014/main" val="1603851044"/>
                    </a:ext>
                  </a:extLst>
                </a:gridCol>
              </a:tblGrid>
              <a:tr h="892867">
                <a:tc>
                  <a:txBody>
                    <a:bodyPr/>
                    <a:lstStyle/>
                    <a:p>
                      <a:pPr algn="l"/>
                      <a:r>
                        <a:rPr lang="en-GB" sz="2100" b="1" dirty="0">
                          <a:latin typeface="Century Gothic" panose="020B0502020202020204" pitchFamily="34" charset="0"/>
                        </a:rPr>
                        <a:t>A. Polly packed her lunch.</a:t>
                      </a:r>
                    </a:p>
                  </a:txBody>
                  <a:tcPr marL="161992" marR="161992" marT="80995" marB="8099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2100" b="1" dirty="0">
                        <a:latin typeface="Century Gothic" panose="020B050202020202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GB" sz="2100" b="1" dirty="0">
                          <a:latin typeface="Century Gothic" panose="020B0502020202020204" pitchFamily="34" charset="0"/>
                        </a:rPr>
                        <a:t>1. We spent it on books.</a:t>
                      </a:r>
                    </a:p>
                  </a:txBody>
                  <a:tcPr marL="161992" marR="161992" marT="80995" marB="8099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5629883"/>
                  </a:ext>
                </a:extLst>
              </a:tr>
              <a:tr h="8928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100" b="1" dirty="0">
                          <a:latin typeface="Century Gothic" panose="020B0502020202020204" pitchFamily="34" charset="0"/>
                        </a:rPr>
                        <a:t>B. We had some pocket money.</a:t>
                      </a:r>
                    </a:p>
                  </a:txBody>
                  <a:tcPr marL="161992" marR="161992" marT="80995" marB="8099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2100" b="1" dirty="0">
                        <a:latin typeface="Century Gothic" panose="020B050202020202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r>
                        <a:rPr lang="en-GB" sz="2100" b="1" dirty="0">
                          <a:latin typeface="Century Gothic" panose="020B0502020202020204" pitchFamily="34" charset="0"/>
                        </a:rPr>
                        <a:t>2. He had a great time.</a:t>
                      </a:r>
                    </a:p>
                  </a:txBody>
                  <a:tcPr marL="161992" marR="161992" marT="80995" marB="8099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0837686"/>
                  </a:ext>
                </a:extLst>
              </a:tr>
              <a:tr h="892867">
                <a:tc>
                  <a:txBody>
                    <a:bodyPr/>
                    <a:lstStyle/>
                    <a:p>
                      <a:pPr algn="l"/>
                      <a:r>
                        <a:rPr lang="en-GB" sz="2100" b="1" dirty="0">
                          <a:latin typeface="Century Gothic" panose="020B0502020202020204" pitchFamily="34" charset="0"/>
                        </a:rPr>
                        <a:t>C. Frank went on holiday.</a:t>
                      </a:r>
                    </a:p>
                  </a:txBody>
                  <a:tcPr marL="161992" marR="161992" marT="80995" marB="8099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GB" sz="2100" b="1" dirty="0">
                        <a:latin typeface="Century Gothic" panose="020B050202020202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r>
                        <a:rPr lang="en-GB" sz="2100" b="1" dirty="0">
                          <a:latin typeface="Century Gothic" panose="020B0502020202020204" pitchFamily="34" charset="0"/>
                        </a:rPr>
                        <a:t>3. She put it in her bag.</a:t>
                      </a:r>
                    </a:p>
                  </a:txBody>
                  <a:tcPr marL="161992" marR="161992" marT="80995" marB="8099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6153047"/>
                  </a:ext>
                </a:extLst>
              </a:tr>
            </a:tbl>
          </a:graphicData>
        </a:graphic>
      </p:graphicFrame>
    </p:spTree>
    <p:extLst>
      <p:ext uri="{BB962C8B-B14F-4D97-AF65-F5344CB8AC3E}">
        <p14:creationId xmlns:p14="http://schemas.microsoft.com/office/powerpoint/2010/main" val="636014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31300A9-E3C5-4701-8EF1-45ED088A04DD}"/>
              </a:ext>
            </a:extLst>
          </p:cNvPr>
          <p:cNvGrpSpPr/>
          <p:nvPr/>
        </p:nvGrpSpPr>
        <p:grpSpPr>
          <a:xfrm>
            <a:off x="1595151" y="6454318"/>
            <a:ext cx="1188000" cy="403587"/>
            <a:chOff x="79697" y="6454317"/>
            <a:chExt cx="1188000" cy="403587"/>
          </a:xfrm>
        </p:grpSpPr>
        <p:sp>
          <p:nvSpPr>
            <p:cNvPr id="17" name="TextBox 8">
              <a:extLst>
                <a:ext uri="{FF2B5EF4-FFF2-40B4-BE49-F238E27FC236}">
                  <a16:creationId xmlns:a16="http://schemas.microsoft.com/office/drawing/2014/main" id="{0F18B4CD-798D-4EA5-92CF-7A4BB6DD9812}"/>
                </a:ext>
              </a:extLst>
            </p:cNvPr>
            <p:cNvSpPr txBox="1"/>
            <p:nvPr/>
          </p:nvSpPr>
          <p:spPr>
            <a:xfrm>
              <a:off x="79697" y="6688627"/>
              <a:ext cx="1188000"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500" dirty="0">
                  <a:latin typeface="Arial" panose="020B0604020202020204" pitchFamily="34" charset="0"/>
                  <a:cs typeface="Arial" panose="020B0604020202020204" pitchFamily="34" charset="0"/>
                </a:rPr>
                <a:t>© Classroom Secrets Limited 2018</a:t>
              </a:r>
            </a:p>
          </p:txBody>
        </p:sp>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85" y="6454317"/>
              <a:ext cx="1174025" cy="278902"/>
            </a:xfrm>
            <a:prstGeom prst="rect">
              <a:avLst/>
            </a:prstGeom>
          </p:spPr>
        </p:pic>
      </p:grpSp>
      <p:pic>
        <p:nvPicPr>
          <p:cNvPr id="12" name="Picture 11">
            <a:extLst>
              <a:ext uri="{FF2B5EF4-FFF2-40B4-BE49-F238E27FC236}">
                <a16:creationId xmlns:a16="http://schemas.microsoft.com/office/drawing/2014/main" id="{0FC70E52-2320-4E3D-8A56-D9F963B552F5}"/>
              </a:ext>
            </a:extLst>
          </p:cNvPr>
          <p:cNvPicPr>
            <a:picLocks noChangeAspect="1"/>
          </p:cNvPicPr>
          <p:nvPr/>
        </p:nvPicPr>
        <p:blipFill>
          <a:blip r:embed="rId3"/>
          <a:stretch>
            <a:fillRect/>
          </a:stretch>
        </p:blipFill>
        <p:spPr>
          <a:xfrm>
            <a:off x="1639438" y="133040"/>
            <a:ext cx="8913124" cy="6322100"/>
          </a:xfrm>
          <a:prstGeom prst="rect">
            <a:avLst/>
          </a:prstGeom>
        </p:spPr>
      </p:pic>
      <p:sp>
        <p:nvSpPr>
          <p:cNvPr id="14" name="Rectangle 13">
            <a:extLst>
              <a:ext uri="{FF2B5EF4-FFF2-40B4-BE49-F238E27FC236}">
                <a16:creationId xmlns:a16="http://schemas.microsoft.com/office/drawing/2014/main" id="{B7442B9F-17E8-4534-A60B-7DDE838F30B6}"/>
              </a:ext>
            </a:extLst>
          </p:cNvPr>
          <p:cNvSpPr/>
          <p:nvPr/>
        </p:nvSpPr>
        <p:spPr>
          <a:xfrm>
            <a:off x="1799305" y="272388"/>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1</a:t>
            </a:r>
          </a:p>
          <a:p>
            <a:pPr algn="ctr"/>
            <a:endParaRPr lang="en-GB" sz="2000" b="1" u="sng" dirty="0">
              <a:solidFill>
                <a:schemeClr val="bg2">
                  <a:lumMod val="50000"/>
                </a:schemeClr>
              </a:solidFill>
              <a:latin typeface="Century Gothic" panose="020B0502020202020204" pitchFamily="34" charset="0"/>
            </a:endParaRPr>
          </a:p>
          <a:p>
            <a:r>
              <a:rPr lang="en-GB" sz="2000" b="1" dirty="0">
                <a:solidFill>
                  <a:schemeClr val="tx1"/>
                </a:solidFill>
                <a:latin typeface="Century Gothic" panose="020B0502020202020204" pitchFamily="34" charset="0"/>
              </a:rPr>
              <a:t>Mr Hall shares a sentence with Year 1:</a:t>
            </a: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r>
              <a:rPr lang="en-GB" sz="2000" b="1" dirty="0">
                <a:solidFill>
                  <a:schemeClr val="tx1"/>
                </a:solidFill>
                <a:latin typeface="Century Gothic" panose="020B0502020202020204" pitchFamily="34" charset="0"/>
                <a:sym typeface="Wingdings" panose="05000000000000000000" pitchFamily="2" charset="2"/>
              </a:rPr>
              <a:t>Fay says,</a:t>
            </a: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r>
              <a:rPr lang="en-GB" sz="2000" b="1" dirty="0">
                <a:solidFill>
                  <a:schemeClr val="tx1"/>
                </a:solidFill>
                <a:latin typeface="Century Gothic" panose="020B0502020202020204" pitchFamily="34" charset="0"/>
                <a:sym typeface="Wingdings" panose="05000000000000000000" pitchFamily="2" charset="2"/>
              </a:rPr>
              <a:t>Is she correct?</a:t>
            </a:r>
          </a:p>
          <a:p>
            <a:endParaRPr lang="en-GB" sz="2000" b="1" dirty="0">
              <a:solidFill>
                <a:schemeClr val="tx1"/>
              </a:solidFill>
              <a:latin typeface="Century Gothic" panose="020B0502020202020204" pitchFamily="34" charset="0"/>
              <a:sym typeface="Wingdings" panose="05000000000000000000" pitchFamily="2" charset="2"/>
            </a:endParaRPr>
          </a:p>
          <a:p>
            <a:r>
              <a:rPr lang="en-GB" sz="2000" b="1" dirty="0">
                <a:solidFill>
                  <a:schemeClr val="tx1"/>
                </a:solidFill>
                <a:latin typeface="Century Gothic" panose="020B0502020202020204" pitchFamily="34" charset="0"/>
                <a:sym typeface="Wingdings" panose="05000000000000000000" pitchFamily="2" charset="2"/>
              </a:rPr>
              <a:t>Explain your reasoning.</a:t>
            </a:r>
            <a:endParaRPr lang="en-GB" sz="3200" b="1" dirty="0">
              <a:solidFill>
                <a:schemeClr val="tx1"/>
              </a:solidFill>
              <a:latin typeface="Century Gothic" panose="020B0502020202020204" pitchFamily="34" charset="0"/>
              <a:sym typeface="Wingdings" panose="05000000000000000000" pitchFamily="2" charset="2"/>
            </a:endParaRPr>
          </a:p>
        </p:txBody>
      </p:sp>
      <p:graphicFrame>
        <p:nvGraphicFramePr>
          <p:cNvPr id="15" name="Table 14">
            <a:extLst>
              <a:ext uri="{FF2B5EF4-FFF2-40B4-BE49-F238E27FC236}">
                <a16:creationId xmlns:a16="http://schemas.microsoft.com/office/drawing/2014/main" id="{2A50CFD6-A75D-4A9A-9DCD-8FDAB80AD0F1}"/>
              </a:ext>
            </a:extLst>
          </p:cNvPr>
          <p:cNvGraphicFramePr>
            <a:graphicFrameLocks noGrp="1"/>
          </p:cNvGraphicFramePr>
          <p:nvPr/>
        </p:nvGraphicFramePr>
        <p:xfrm>
          <a:off x="3530884" y="1318088"/>
          <a:ext cx="5130233" cy="715229"/>
        </p:xfrm>
        <a:graphic>
          <a:graphicData uri="http://schemas.openxmlformats.org/drawingml/2006/table">
            <a:tbl>
              <a:tblPr firstRow="1" bandRow="1">
                <a:tableStyleId>{5940675A-B579-460E-94D1-54222C63F5DA}</a:tableStyleId>
              </a:tblPr>
              <a:tblGrid>
                <a:gridCol w="5130233">
                  <a:extLst>
                    <a:ext uri="{9D8B030D-6E8A-4147-A177-3AD203B41FA5}">
                      <a16:colId xmlns:a16="http://schemas.microsoft.com/office/drawing/2014/main" val="2940933584"/>
                    </a:ext>
                  </a:extLst>
                </a:gridCol>
              </a:tblGrid>
              <a:tr h="715229">
                <a:tc>
                  <a:txBody>
                    <a:bodyPr/>
                    <a:lstStyle/>
                    <a:p>
                      <a:pPr algn="l"/>
                      <a:r>
                        <a:rPr lang="en-GB" sz="2000" b="1" dirty="0">
                          <a:latin typeface="Century Gothic" panose="020B0502020202020204" pitchFamily="34" charset="0"/>
                        </a:rPr>
                        <a:t>I went to the beach swam in the sea.</a:t>
                      </a:r>
                    </a:p>
                  </a:txBody>
                  <a:tcPr marL="133877" marR="133877" marT="73632" marB="736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2582951"/>
                  </a:ext>
                </a:extLst>
              </a:tr>
            </a:tbl>
          </a:graphicData>
        </a:graphic>
      </p:graphicFrame>
      <p:sp>
        <p:nvSpPr>
          <p:cNvPr id="20" name="Speech Bubble: Rectangle with Corners Rounded 19">
            <a:extLst>
              <a:ext uri="{FF2B5EF4-FFF2-40B4-BE49-F238E27FC236}">
                <a16:creationId xmlns:a16="http://schemas.microsoft.com/office/drawing/2014/main" id="{EE6A57EC-E1CF-45C1-BF4A-7628ABEFCCBC}"/>
              </a:ext>
            </a:extLst>
          </p:cNvPr>
          <p:cNvSpPr/>
          <p:nvPr/>
        </p:nvSpPr>
        <p:spPr>
          <a:xfrm>
            <a:off x="3877021" y="2258565"/>
            <a:ext cx="3298888" cy="1049975"/>
          </a:xfrm>
          <a:prstGeom prst="wedgeRoundRectCallout">
            <a:avLst>
              <a:gd name="adj1" fmla="val -39645"/>
              <a:gd name="adj2" fmla="val 63978"/>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tx1"/>
                </a:solidFill>
                <a:latin typeface="Century Gothic" panose="020B0502020202020204" pitchFamily="34" charset="0"/>
              </a:rPr>
              <a:t>The sentence is missing the conjunction ‘and’.</a:t>
            </a:r>
          </a:p>
        </p:txBody>
      </p:sp>
    </p:spTree>
    <p:extLst>
      <p:ext uri="{BB962C8B-B14F-4D97-AF65-F5344CB8AC3E}">
        <p14:creationId xmlns:p14="http://schemas.microsoft.com/office/powerpoint/2010/main" val="819600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ine of blue and grey lines&#10;&#10;Description automatically generated">
            <a:extLst>
              <a:ext uri="{FF2B5EF4-FFF2-40B4-BE49-F238E27FC236}">
                <a16:creationId xmlns:a16="http://schemas.microsoft.com/office/drawing/2014/main" id="{604768FA-990E-5175-1325-265C264B657E}"/>
              </a:ext>
            </a:extLst>
          </p:cNvPr>
          <p:cNvPicPr>
            <a:picLocks noChangeAspect="1"/>
          </p:cNvPicPr>
          <p:nvPr/>
        </p:nvPicPr>
        <p:blipFill>
          <a:blip r:embed="rId2"/>
          <a:stretch>
            <a:fillRect/>
          </a:stretch>
        </p:blipFill>
        <p:spPr>
          <a:xfrm>
            <a:off x="454479" y="1492024"/>
            <a:ext cx="7962900" cy="1724025"/>
          </a:xfrm>
          <a:prstGeom prst="rect">
            <a:avLst/>
          </a:prstGeom>
        </p:spPr>
      </p:pic>
      <p:sp>
        <p:nvSpPr>
          <p:cNvPr id="10" name="Title 1">
            <a:extLst>
              <a:ext uri="{FF2B5EF4-FFF2-40B4-BE49-F238E27FC236}">
                <a16:creationId xmlns:a16="http://schemas.microsoft.com/office/drawing/2014/main" id="{D3E55996-49C3-341C-9E60-08338473CDB3}"/>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Sassoon Primary"/>
              </a:rPr>
              <a:t>Morning Challenges:</a:t>
            </a:r>
          </a:p>
        </p:txBody>
      </p:sp>
      <p:sp>
        <p:nvSpPr>
          <p:cNvPr id="11" name="TextBox 7">
            <a:extLst>
              <a:ext uri="{FF2B5EF4-FFF2-40B4-BE49-F238E27FC236}">
                <a16:creationId xmlns:a16="http://schemas.microsoft.com/office/drawing/2014/main" id="{60F0FEAA-2BFF-4C53-0ADC-FB0FE3336592}"/>
              </a:ext>
            </a:extLst>
          </p:cNvPr>
          <p:cNvSpPr txBox="1"/>
          <p:nvPr/>
        </p:nvSpPr>
        <p:spPr>
          <a:xfrm>
            <a:off x="8698876" y="1628472"/>
            <a:ext cx="3188082"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latin typeface="Sassoon Primary"/>
              </a:rPr>
              <a:t>Name writing</a:t>
            </a:r>
          </a:p>
        </p:txBody>
      </p:sp>
      <p:pic>
        <p:nvPicPr>
          <p:cNvPr id="4" name="Picture 3" descr="A blue and white cloud with numbers&#10;&#10;AI-generated content may be incorrect.">
            <a:extLst>
              <a:ext uri="{FF2B5EF4-FFF2-40B4-BE49-F238E27FC236}">
                <a16:creationId xmlns:a16="http://schemas.microsoft.com/office/drawing/2014/main" id="{7A27C68F-8967-429D-476D-6265273A0560}"/>
              </a:ext>
            </a:extLst>
          </p:cNvPr>
          <p:cNvPicPr>
            <a:picLocks noChangeAspect="1"/>
          </p:cNvPicPr>
          <p:nvPr/>
        </p:nvPicPr>
        <p:blipFill>
          <a:blip r:embed="rId3"/>
          <a:stretch>
            <a:fillRect/>
          </a:stretch>
        </p:blipFill>
        <p:spPr>
          <a:xfrm>
            <a:off x="334922" y="3618573"/>
            <a:ext cx="3440339" cy="2353279"/>
          </a:xfrm>
          <a:prstGeom prst="rect">
            <a:avLst/>
          </a:prstGeom>
        </p:spPr>
      </p:pic>
      <p:pic>
        <p:nvPicPr>
          <p:cNvPr id="6" name="Picture 5" descr="A black letter with a white background&#10;&#10;AI-generated content may be incorrect.">
            <a:extLst>
              <a:ext uri="{FF2B5EF4-FFF2-40B4-BE49-F238E27FC236}">
                <a16:creationId xmlns:a16="http://schemas.microsoft.com/office/drawing/2014/main" id="{1FC59437-078E-2ACB-5958-B2DFC5A6EF79}"/>
              </a:ext>
            </a:extLst>
          </p:cNvPr>
          <p:cNvPicPr>
            <a:picLocks noChangeAspect="1"/>
          </p:cNvPicPr>
          <p:nvPr/>
        </p:nvPicPr>
        <p:blipFill>
          <a:blip r:embed="rId4"/>
          <a:stretch>
            <a:fillRect/>
          </a:stretch>
        </p:blipFill>
        <p:spPr>
          <a:xfrm>
            <a:off x="4080000" y="3218551"/>
            <a:ext cx="2014310" cy="3443514"/>
          </a:xfrm>
          <a:prstGeom prst="rect">
            <a:avLst/>
          </a:prstGeom>
        </p:spPr>
      </p:pic>
      <p:pic>
        <p:nvPicPr>
          <p:cNvPr id="7" name="Picture 6" descr="A black text on a white background&#10;&#10;AI-generated content may be incorrect.">
            <a:extLst>
              <a:ext uri="{FF2B5EF4-FFF2-40B4-BE49-F238E27FC236}">
                <a16:creationId xmlns:a16="http://schemas.microsoft.com/office/drawing/2014/main" id="{8D354F24-486A-65F3-6D01-AE819EEA63B3}"/>
              </a:ext>
            </a:extLst>
          </p:cNvPr>
          <p:cNvPicPr>
            <a:picLocks noChangeAspect="1"/>
          </p:cNvPicPr>
          <p:nvPr/>
        </p:nvPicPr>
        <p:blipFill>
          <a:blip r:embed="rId5"/>
          <a:stretch>
            <a:fillRect/>
          </a:stretch>
        </p:blipFill>
        <p:spPr>
          <a:xfrm>
            <a:off x="6920290" y="3433082"/>
            <a:ext cx="3383038" cy="1564217"/>
          </a:xfrm>
          <a:prstGeom prst="rect">
            <a:avLst/>
          </a:prstGeom>
        </p:spPr>
      </p:pic>
      <p:pic>
        <p:nvPicPr>
          <p:cNvPr id="8" name="Picture 7" descr="A black text with a white background&#10;&#10;AI-generated content may be incorrect.">
            <a:extLst>
              <a:ext uri="{FF2B5EF4-FFF2-40B4-BE49-F238E27FC236}">
                <a16:creationId xmlns:a16="http://schemas.microsoft.com/office/drawing/2014/main" id="{5B84534B-22CC-8FDF-DEA4-56084AF2103F}"/>
              </a:ext>
            </a:extLst>
          </p:cNvPr>
          <p:cNvPicPr>
            <a:picLocks noChangeAspect="1"/>
          </p:cNvPicPr>
          <p:nvPr/>
        </p:nvPicPr>
        <p:blipFill>
          <a:blip r:embed="rId6"/>
          <a:stretch>
            <a:fillRect/>
          </a:stretch>
        </p:blipFill>
        <p:spPr>
          <a:xfrm>
            <a:off x="6914848" y="5214333"/>
            <a:ext cx="3393923" cy="1569810"/>
          </a:xfrm>
          <a:prstGeom prst="rect">
            <a:avLst/>
          </a:prstGeom>
        </p:spPr>
      </p:pic>
    </p:spTree>
    <p:extLst>
      <p:ext uri="{BB962C8B-B14F-4D97-AF65-F5344CB8AC3E}">
        <p14:creationId xmlns:p14="http://schemas.microsoft.com/office/powerpoint/2010/main" val="1120572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31300A9-E3C5-4701-8EF1-45ED088A04DD}"/>
              </a:ext>
            </a:extLst>
          </p:cNvPr>
          <p:cNvGrpSpPr/>
          <p:nvPr/>
        </p:nvGrpSpPr>
        <p:grpSpPr>
          <a:xfrm>
            <a:off x="1595151" y="6454318"/>
            <a:ext cx="1188000" cy="403587"/>
            <a:chOff x="79697" y="6454317"/>
            <a:chExt cx="1188000" cy="403587"/>
          </a:xfrm>
        </p:grpSpPr>
        <p:sp>
          <p:nvSpPr>
            <p:cNvPr id="17" name="TextBox 8">
              <a:extLst>
                <a:ext uri="{FF2B5EF4-FFF2-40B4-BE49-F238E27FC236}">
                  <a16:creationId xmlns:a16="http://schemas.microsoft.com/office/drawing/2014/main" id="{0F18B4CD-798D-4EA5-92CF-7A4BB6DD9812}"/>
                </a:ext>
              </a:extLst>
            </p:cNvPr>
            <p:cNvSpPr txBox="1"/>
            <p:nvPr/>
          </p:nvSpPr>
          <p:spPr>
            <a:xfrm>
              <a:off x="79697" y="6688627"/>
              <a:ext cx="1188000"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500" dirty="0">
                  <a:latin typeface="Arial" panose="020B0604020202020204" pitchFamily="34" charset="0"/>
                  <a:cs typeface="Arial" panose="020B0604020202020204" pitchFamily="34" charset="0"/>
                </a:rPr>
                <a:t>© Classroom Secrets Limited 2018</a:t>
              </a:r>
            </a:p>
          </p:txBody>
        </p:sp>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85" y="6454317"/>
              <a:ext cx="1174025" cy="278902"/>
            </a:xfrm>
            <a:prstGeom prst="rect">
              <a:avLst/>
            </a:prstGeom>
          </p:spPr>
        </p:pic>
      </p:grpSp>
      <p:sp>
        <p:nvSpPr>
          <p:cNvPr id="19" name="Rectangle 18">
            <a:extLst>
              <a:ext uri="{FF2B5EF4-FFF2-40B4-BE49-F238E27FC236}">
                <a16:creationId xmlns:a16="http://schemas.microsoft.com/office/drawing/2014/main" id="{5252A847-DE45-4FA3-A1F8-EEBEB845FF8E}"/>
              </a:ext>
            </a:extLst>
          </p:cNvPr>
          <p:cNvSpPr/>
          <p:nvPr/>
        </p:nvSpPr>
        <p:spPr>
          <a:xfrm>
            <a:off x="1799305" y="272388"/>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Application 2</a:t>
            </a:r>
          </a:p>
          <a:p>
            <a:pPr algn="ctr"/>
            <a:endParaRPr lang="en-GB" sz="2000" b="1" u="sng" dirty="0">
              <a:solidFill>
                <a:schemeClr val="bg2">
                  <a:lumMod val="50000"/>
                </a:schemeClr>
              </a:solidFill>
              <a:latin typeface="Century Gothic" panose="020B0502020202020204" pitchFamily="34" charset="0"/>
            </a:endParaRPr>
          </a:p>
          <a:p>
            <a:r>
              <a:rPr lang="en-GB" sz="2000" b="1" dirty="0">
                <a:solidFill>
                  <a:schemeClr val="tx1"/>
                </a:solidFill>
                <a:latin typeface="Century Gothic" panose="020B0502020202020204" pitchFamily="34" charset="0"/>
              </a:rPr>
              <a:t>Complete the sentence below by putting the words from the word bank in the correct order.</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pPr>
              <a:lnSpc>
                <a:spcPct val="150000"/>
              </a:lnSpc>
            </a:pPr>
            <a:r>
              <a:rPr lang="en-GB" sz="3200" b="1" dirty="0">
                <a:solidFill>
                  <a:schemeClr val="tx1"/>
                </a:solidFill>
                <a:latin typeface="Century Gothic" panose="020B0502020202020204" pitchFamily="34" charset="0"/>
              </a:rPr>
              <a:t>Greg fell ________________________________</a:t>
            </a:r>
          </a:p>
          <a:p>
            <a:pPr>
              <a:lnSpc>
                <a:spcPct val="150000"/>
              </a:lnSpc>
            </a:pPr>
            <a:r>
              <a:rPr lang="en-GB" sz="3200" b="1" dirty="0">
                <a:solidFill>
                  <a:schemeClr val="tx1"/>
                </a:solidFill>
                <a:latin typeface="Century Gothic" panose="020B0502020202020204" pitchFamily="34" charset="0"/>
              </a:rPr>
              <a:t>_____________________________________ leg.</a:t>
            </a:r>
          </a:p>
        </p:txBody>
      </p:sp>
      <p:graphicFrame>
        <p:nvGraphicFramePr>
          <p:cNvPr id="6" name="Table 5">
            <a:extLst>
              <a:ext uri="{FF2B5EF4-FFF2-40B4-BE49-F238E27FC236}">
                <a16:creationId xmlns:a16="http://schemas.microsoft.com/office/drawing/2014/main" id="{05AF0373-BF30-4369-9FF5-FECF167EC25A}"/>
              </a:ext>
            </a:extLst>
          </p:cNvPr>
          <p:cNvGraphicFramePr>
            <a:graphicFrameLocks noGrp="1"/>
          </p:cNvGraphicFramePr>
          <p:nvPr/>
        </p:nvGraphicFramePr>
        <p:xfrm>
          <a:off x="3299418" y="1988051"/>
          <a:ext cx="5593164" cy="656966"/>
        </p:xfrm>
        <a:graphic>
          <a:graphicData uri="http://schemas.openxmlformats.org/drawingml/2006/table">
            <a:tbl>
              <a:tblPr firstRow="1" bandRow="1">
                <a:tableStyleId>{5940675A-B579-460E-94D1-54222C63F5DA}</a:tableStyleId>
              </a:tblPr>
              <a:tblGrid>
                <a:gridCol w="1398291">
                  <a:extLst>
                    <a:ext uri="{9D8B030D-6E8A-4147-A177-3AD203B41FA5}">
                      <a16:colId xmlns:a16="http://schemas.microsoft.com/office/drawing/2014/main" val="35978854"/>
                    </a:ext>
                  </a:extLst>
                </a:gridCol>
                <a:gridCol w="1398291">
                  <a:extLst>
                    <a:ext uri="{9D8B030D-6E8A-4147-A177-3AD203B41FA5}">
                      <a16:colId xmlns:a16="http://schemas.microsoft.com/office/drawing/2014/main" val="1663461436"/>
                    </a:ext>
                  </a:extLst>
                </a:gridCol>
                <a:gridCol w="1398291">
                  <a:extLst>
                    <a:ext uri="{9D8B030D-6E8A-4147-A177-3AD203B41FA5}">
                      <a16:colId xmlns:a16="http://schemas.microsoft.com/office/drawing/2014/main" val="3378812325"/>
                    </a:ext>
                  </a:extLst>
                </a:gridCol>
                <a:gridCol w="1398291">
                  <a:extLst>
                    <a:ext uri="{9D8B030D-6E8A-4147-A177-3AD203B41FA5}">
                      <a16:colId xmlns:a16="http://schemas.microsoft.com/office/drawing/2014/main" val="1471018003"/>
                    </a:ext>
                  </a:extLst>
                </a:gridCol>
              </a:tblGrid>
              <a:tr h="656966">
                <a:tc>
                  <a:txBody>
                    <a:bodyPr/>
                    <a:lstStyle/>
                    <a:p>
                      <a:pPr algn="ctr"/>
                      <a:r>
                        <a:rPr lang="en-GB" sz="2000" b="1" dirty="0">
                          <a:latin typeface="Century Gothic" panose="020B0502020202020204" pitchFamily="34" charset="0"/>
                        </a:rPr>
                        <a:t>hurt</a:t>
                      </a:r>
                    </a:p>
                  </a:txBody>
                  <a:tcPr marL="161992" marR="161992" marT="80995" marB="80995" anchor="ctr">
                    <a:lnL w="28575" cap="flat" cmpd="sng" algn="ctr">
                      <a:solidFill>
                        <a:schemeClr val="tx1"/>
                      </a:solid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1" dirty="0">
                          <a:latin typeface="Century Gothic" panose="020B0502020202020204" pitchFamily="34" charset="0"/>
                        </a:rPr>
                        <a:t>and</a:t>
                      </a:r>
                    </a:p>
                  </a:txBody>
                  <a:tcPr marL="161992" marR="161992" marT="80995" marB="80995"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1" dirty="0">
                          <a:latin typeface="Century Gothic" panose="020B0502020202020204" pitchFamily="34" charset="0"/>
                        </a:rPr>
                        <a:t>his</a:t>
                      </a:r>
                    </a:p>
                  </a:txBody>
                  <a:tcPr marL="161992" marR="161992" marT="80995" marB="80995"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1" dirty="0">
                          <a:latin typeface="Century Gothic" panose="020B0502020202020204" pitchFamily="34" charset="0"/>
                        </a:rPr>
                        <a:t>over</a:t>
                      </a:r>
                    </a:p>
                  </a:txBody>
                  <a:tcPr marL="161992" marR="161992" marT="80995" marB="80995" anchor="ctr">
                    <a:lnL w="12700" cmpd="sng">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5481319"/>
                  </a:ext>
                </a:extLst>
              </a:tr>
            </a:tbl>
          </a:graphicData>
        </a:graphic>
      </p:graphicFrame>
    </p:spTree>
    <p:extLst>
      <p:ext uri="{BB962C8B-B14F-4D97-AF65-F5344CB8AC3E}">
        <p14:creationId xmlns:p14="http://schemas.microsoft.com/office/powerpoint/2010/main" val="3959100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252A847-DE45-4FA3-A1F8-EEBEB845FF8E}"/>
              </a:ext>
            </a:extLst>
          </p:cNvPr>
          <p:cNvSpPr/>
          <p:nvPr/>
        </p:nvSpPr>
        <p:spPr>
          <a:xfrm>
            <a:off x="1799305" y="272388"/>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1</a:t>
            </a:r>
          </a:p>
          <a:p>
            <a:pPr algn="ctr"/>
            <a:endParaRPr lang="en-GB" sz="2000" b="1" u="sng" dirty="0">
              <a:solidFill>
                <a:schemeClr val="bg2">
                  <a:lumMod val="50000"/>
                </a:schemeClr>
              </a:solidFill>
              <a:latin typeface="Century Gothic" panose="020B0502020202020204" pitchFamily="34" charset="0"/>
            </a:endParaRPr>
          </a:p>
          <a:p>
            <a:r>
              <a:rPr lang="en-GB" sz="2000" b="1" dirty="0">
                <a:solidFill>
                  <a:schemeClr val="tx1"/>
                </a:solidFill>
                <a:latin typeface="Century Gothic" panose="020B0502020202020204" pitchFamily="34" charset="0"/>
              </a:rPr>
              <a:t>Join the two sentences together using ‘and’.</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rgbClr val="FF0000"/>
              </a:solidFill>
              <a:latin typeface="Century Gothic" panose="020B0502020202020204" pitchFamily="34" charset="0"/>
            </a:endParaRPr>
          </a:p>
        </p:txBody>
      </p:sp>
      <p:grpSp>
        <p:nvGrpSpPr>
          <p:cNvPr id="8" name="Group 7">
            <a:extLst>
              <a:ext uri="{FF2B5EF4-FFF2-40B4-BE49-F238E27FC236}">
                <a16:creationId xmlns:a16="http://schemas.microsoft.com/office/drawing/2014/main" id="{76CEAE61-AF24-4EE0-BDF2-062AAA711A8A}"/>
              </a:ext>
            </a:extLst>
          </p:cNvPr>
          <p:cNvGrpSpPr/>
          <p:nvPr/>
        </p:nvGrpSpPr>
        <p:grpSpPr>
          <a:xfrm>
            <a:off x="3878151" y="1956878"/>
            <a:ext cx="4435701" cy="2297262"/>
            <a:chOff x="2354149" y="1956878"/>
            <a:chExt cx="4435701" cy="2297262"/>
          </a:xfrm>
        </p:grpSpPr>
        <p:sp>
          <p:nvSpPr>
            <p:cNvPr id="9" name="Rectangle: Rounded Corners 8">
              <a:extLst>
                <a:ext uri="{FF2B5EF4-FFF2-40B4-BE49-F238E27FC236}">
                  <a16:creationId xmlns:a16="http://schemas.microsoft.com/office/drawing/2014/main" id="{375B7DAC-4FEA-4E3D-8162-77F2C1C5B211}"/>
                </a:ext>
              </a:extLst>
            </p:cNvPr>
            <p:cNvSpPr/>
            <p:nvPr/>
          </p:nvSpPr>
          <p:spPr>
            <a:xfrm>
              <a:off x="2354149" y="1956878"/>
              <a:ext cx="4435701" cy="806491"/>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The frog is green.</a:t>
              </a:r>
              <a:endParaRPr lang="en-GB" sz="2400" dirty="0"/>
            </a:p>
          </p:txBody>
        </p:sp>
        <p:sp>
          <p:nvSpPr>
            <p:cNvPr id="10" name="Rectangle: Rounded Corners 9">
              <a:extLst>
                <a:ext uri="{FF2B5EF4-FFF2-40B4-BE49-F238E27FC236}">
                  <a16:creationId xmlns:a16="http://schemas.microsoft.com/office/drawing/2014/main" id="{ABEE9249-46C5-4A14-B5C4-3398CE6F7BF7}"/>
                </a:ext>
              </a:extLst>
            </p:cNvPr>
            <p:cNvSpPr/>
            <p:nvPr/>
          </p:nvSpPr>
          <p:spPr>
            <a:xfrm>
              <a:off x="2354149" y="3447649"/>
              <a:ext cx="4435701" cy="806491"/>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He jumps around. </a:t>
              </a:r>
              <a:endParaRPr lang="en-GB" sz="2400" dirty="0"/>
            </a:p>
          </p:txBody>
        </p:sp>
      </p:grpSp>
      <p:pic>
        <p:nvPicPr>
          <p:cNvPr id="11" name="Picture 10" descr="A close up of a sign&#10;&#10;Description generated with high confidence">
            <a:extLst>
              <a:ext uri="{FF2B5EF4-FFF2-40B4-BE49-F238E27FC236}">
                <a16:creationId xmlns:a16="http://schemas.microsoft.com/office/drawing/2014/main" id="{945F5122-04C4-400E-84CD-1A374D5803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2140" y="6454317"/>
            <a:ext cx="1174025" cy="278902"/>
          </a:xfrm>
          <a:prstGeom prst="rect">
            <a:avLst/>
          </a:prstGeom>
        </p:spPr>
      </p:pic>
      <p:sp>
        <p:nvSpPr>
          <p:cNvPr id="12" name="TextBox 8">
            <a:extLst>
              <a:ext uri="{FF2B5EF4-FFF2-40B4-BE49-F238E27FC236}">
                <a16:creationId xmlns:a16="http://schemas.microsoft.com/office/drawing/2014/main" id="{F124994E-3EB8-4FF3-83F1-2C2ADE795D68}"/>
              </a:ext>
            </a:extLst>
          </p:cNvPr>
          <p:cNvSpPr txBox="1"/>
          <p:nvPr/>
        </p:nvSpPr>
        <p:spPr>
          <a:xfrm>
            <a:off x="1551815" y="6688628"/>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2018</a:t>
            </a:r>
          </a:p>
        </p:txBody>
      </p:sp>
      <p:sp>
        <p:nvSpPr>
          <p:cNvPr id="2" name="TextBox 1">
            <a:extLst>
              <a:ext uri="{FF2B5EF4-FFF2-40B4-BE49-F238E27FC236}">
                <a16:creationId xmlns:a16="http://schemas.microsoft.com/office/drawing/2014/main" id="{8143DC7A-361D-CA1C-D17D-C5D204B0EEEF}"/>
              </a:ext>
            </a:extLst>
          </p:cNvPr>
          <p:cNvSpPr txBox="1"/>
          <p:nvPr/>
        </p:nvSpPr>
        <p:spPr>
          <a:xfrm>
            <a:off x="3878151" y="4871280"/>
            <a:ext cx="6169908" cy="1200329"/>
          </a:xfrm>
          <a:prstGeom prst="rect">
            <a:avLst/>
          </a:prstGeom>
          <a:noFill/>
        </p:spPr>
        <p:txBody>
          <a:bodyPr wrap="square" rtlCol="0">
            <a:spAutoFit/>
          </a:bodyPr>
          <a:lstStyle/>
          <a:p>
            <a:r>
              <a:rPr lang="en-GB" sz="2400" b="1" dirty="0">
                <a:solidFill>
                  <a:srgbClr val="FF0000"/>
                </a:solidFill>
              </a:rPr>
              <a:t>Challenge: </a:t>
            </a:r>
          </a:p>
          <a:p>
            <a:r>
              <a:rPr lang="en-GB" sz="2400" b="1" dirty="0">
                <a:solidFill>
                  <a:srgbClr val="FF0000"/>
                </a:solidFill>
              </a:rPr>
              <a:t>Can you use ‘and’ twice by thinking of some more information for the sentence?</a:t>
            </a:r>
          </a:p>
        </p:txBody>
      </p:sp>
    </p:spTree>
    <p:extLst>
      <p:ext uri="{BB962C8B-B14F-4D97-AF65-F5344CB8AC3E}">
        <p14:creationId xmlns:p14="http://schemas.microsoft.com/office/powerpoint/2010/main" val="2929707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252A847-DE45-4FA3-A1F8-EEBEB845FF8E}"/>
              </a:ext>
            </a:extLst>
          </p:cNvPr>
          <p:cNvSpPr/>
          <p:nvPr/>
        </p:nvSpPr>
        <p:spPr>
          <a:xfrm>
            <a:off x="1799305" y="272388"/>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2</a:t>
            </a:r>
          </a:p>
          <a:p>
            <a:pPr algn="ctr"/>
            <a:endParaRPr lang="en-GB" sz="2000" b="1" u="sng" dirty="0">
              <a:solidFill>
                <a:schemeClr val="bg2">
                  <a:lumMod val="50000"/>
                </a:schemeClr>
              </a:solidFill>
              <a:latin typeface="Century Gothic" panose="020B0502020202020204" pitchFamily="34" charset="0"/>
            </a:endParaRPr>
          </a:p>
          <a:p>
            <a:pPr defTabSz="685800">
              <a:defRPr/>
            </a:pPr>
            <a:r>
              <a:rPr lang="en-GB" sz="2000" b="1" dirty="0">
                <a:solidFill>
                  <a:schemeClr val="tx1"/>
                </a:solidFill>
                <a:latin typeface="Century Gothic" panose="020B0502020202020204" pitchFamily="34" charset="0"/>
              </a:rPr>
              <a:t>Tick the correct box to show where ‘and’ should go in the sentence below.</a:t>
            </a:r>
          </a:p>
          <a:p>
            <a:pPr defTabSz="685800">
              <a:defRPr/>
            </a:pPr>
            <a:endParaRPr lang="en-GB" sz="2000" b="1" dirty="0">
              <a:solidFill>
                <a:schemeClr val="tx1"/>
              </a:solidFill>
              <a:highlight>
                <a:srgbClr val="FFFF00"/>
              </a:highlight>
              <a:latin typeface="Century Gothic" panose="020B0502020202020204" pitchFamily="34" charset="0"/>
            </a:endParaRPr>
          </a:p>
          <a:p>
            <a:pPr defTabSz="685800">
              <a:defRPr/>
            </a:pPr>
            <a:endParaRPr lang="en-GB" sz="2000" b="1" dirty="0">
              <a:solidFill>
                <a:schemeClr val="tx1"/>
              </a:solidFill>
              <a:highlight>
                <a:srgbClr val="FFFF00"/>
              </a:highlight>
              <a:latin typeface="Century Gothic" panose="020B0502020202020204" pitchFamily="34" charset="0"/>
            </a:endParaRPr>
          </a:p>
          <a:p>
            <a:pPr defTabSz="685800">
              <a:defRPr/>
            </a:pPr>
            <a:endParaRPr lang="en-GB" sz="2000" b="1" dirty="0">
              <a:solidFill>
                <a:schemeClr val="tx1"/>
              </a:solidFill>
              <a:highlight>
                <a:srgbClr val="FFFF00"/>
              </a:highlight>
              <a:latin typeface="Century Gothic" panose="020B0502020202020204" pitchFamily="34" charset="0"/>
            </a:endParaRPr>
          </a:p>
          <a:p>
            <a:pPr defTabSz="685800">
              <a:defRPr/>
            </a:pPr>
            <a:r>
              <a:rPr lang="en-GB" sz="2400" b="1" dirty="0">
                <a:solidFill>
                  <a:schemeClr val="tx1"/>
                </a:solidFill>
                <a:latin typeface="Century Gothic" panose="020B0502020202020204" pitchFamily="34" charset="0"/>
              </a:rPr>
              <a:t>We had cheese ham sandwiches.</a:t>
            </a:r>
          </a:p>
        </p:txBody>
      </p:sp>
      <p:grpSp>
        <p:nvGrpSpPr>
          <p:cNvPr id="6" name="Group 5">
            <a:extLst>
              <a:ext uri="{FF2B5EF4-FFF2-40B4-BE49-F238E27FC236}">
                <a16:creationId xmlns:a16="http://schemas.microsoft.com/office/drawing/2014/main" id="{5C5A52DB-ED96-4567-9E14-D0FD7EC1BD20}"/>
              </a:ext>
            </a:extLst>
          </p:cNvPr>
          <p:cNvGrpSpPr/>
          <p:nvPr/>
        </p:nvGrpSpPr>
        <p:grpSpPr>
          <a:xfrm>
            <a:off x="2868230" y="2725673"/>
            <a:ext cx="393142" cy="627143"/>
            <a:chOff x="4736744" y="3985591"/>
            <a:chExt cx="324911" cy="518300"/>
          </a:xfrm>
        </p:grpSpPr>
        <p:sp>
          <p:nvSpPr>
            <p:cNvPr id="7" name="Rectangle 6">
              <a:extLst>
                <a:ext uri="{FF2B5EF4-FFF2-40B4-BE49-F238E27FC236}">
                  <a16:creationId xmlns:a16="http://schemas.microsoft.com/office/drawing/2014/main" id="{778C2CB0-62E8-4234-B975-411D42E57541}"/>
                </a:ext>
              </a:extLst>
            </p:cNvPr>
            <p:cNvSpPr/>
            <p:nvPr/>
          </p:nvSpPr>
          <p:spPr>
            <a:xfrm>
              <a:off x="4736744" y="4179891"/>
              <a:ext cx="324911" cy="324000"/>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5F1E8E17-90E9-4763-8D00-59A35A5E3F4F}"/>
                </a:ext>
              </a:extLst>
            </p:cNvPr>
            <p:cNvCxnSpPr/>
            <p:nvPr/>
          </p:nvCxnSpPr>
          <p:spPr>
            <a:xfrm flipV="1">
              <a:off x="4899199" y="3985591"/>
              <a:ext cx="0" cy="1934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07CF9FBF-25BF-475E-A8C5-F79D07AFC5C9}"/>
              </a:ext>
            </a:extLst>
          </p:cNvPr>
          <p:cNvGrpSpPr/>
          <p:nvPr/>
        </p:nvGrpSpPr>
        <p:grpSpPr>
          <a:xfrm>
            <a:off x="4037608" y="2725673"/>
            <a:ext cx="393142" cy="627143"/>
            <a:chOff x="4736744" y="3985591"/>
            <a:chExt cx="324911" cy="518300"/>
          </a:xfrm>
        </p:grpSpPr>
        <p:sp>
          <p:nvSpPr>
            <p:cNvPr id="10" name="Rectangle 9">
              <a:extLst>
                <a:ext uri="{FF2B5EF4-FFF2-40B4-BE49-F238E27FC236}">
                  <a16:creationId xmlns:a16="http://schemas.microsoft.com/office/drawing/2014/main" id="{DE7331C6-F603-4535-B09B-FE17CF3086EA}"/>
                </a:ext>
              </a:extLst>
            </p:cNvPr>
            <p:cNvSpPr/>
            <p:nvPr/>
          </p:nvSpPr>
          <p:spPr>
            <a:xfrm>
              <a:off x="4736744" y="4179891"/>
              <a:ext cx="324911" cy="324000"/>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4F4ED4D-A512-41FE-A675-2343EC35B95B}"/>
                </a:ext>
              </a:extLst>
            </p:cNvPr>
            <p:cNvCxnSpPr/>
            <p:nvPr/>
          </p:nvCxnSpPr>
          <p:spPr>
            <a:xfrm flipV="1">
              <a:off x="4899199" y="3985591"/>
              <a:ext cx="0" cy="1934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Picture 11" descr="A close up of a sign&#10;&#10;Description generated with high confidence">
            <a:extLst>
              <a:ext uri="{FF2B5EF4-FFF2-40B4-BE49-F238E27FC236}">
                <a16:creationId xmlns:a16="http://schemas.microsoft.com/office/drawing/2014/main" id="{BEB02B3F-B958-47A6-BD2A-93D19CE49C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2140" y="6454317"/>
            <a:ext cx="1174025" cy="278902"/>
          </a:xfrm>
          <a:prstGeom prst="rect">
            <a:avLst/>
          </a:prstGeom>
        </p:spPr>
      </p:pic>
      <p:sp>
        <p:nvSpPr>
          <p:cNvPr id="13" name="TextBox 8">
            <a:extLst>
              <a:ext uri="{FF2B5EF4-FFF2-40B4-BE49-F238E27FC236}">
                <a16:creationId xmlns:a16="http://schemas.microsoft.com/office/drawing/2014/main" id="{F1F418B3-6A67-4DBB-94D5-7F393D8C9C35}"/>
              </a:ext>
            </a:extLst>
          </p:cNvPr>
          <p:cNvSpPr txBox="1"/>
          <p:nvPr/>
        </p:nvSpPr>
        <p:spPr>
          <a:xfrm>
            <a:off x="1551815" y="6688628"/>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2018</a:t>
            </a:r>
          </a:p>
        </p:txBody>
      </p:sp>
    </p:spTree>
    <p:extLst>
      <p:ext uri="{BB962C8B-B14F-4D97-AF65-F5344CB8AC3E}">
        <p14:creationId xmlns:p14="http://schemas.microsoft.com/office/powerpoint/2010/main" val="40203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252A847-DE45-4FA3-A1F8-EEBEB845FF8E}"/>
              </a:ext>
            </a:extLst>
          </p:cNvPr>
          <p:cNvSpPr/>
          <p:nvPr/>
        </p:nvSpPr>
        <p:spPr>
          <a:xfrm>
            <a:off x="1799305" y="272388"/>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3</a:t>
            </a:r>
          </a:p>
          <a:p>
            <a:pPr algn="ctr"/>
            <a:endParaRPr lang="en-GB" sz="2000" b="1" u="sng" dirty="0">
              <a:solidFill>
                <a:schemeClr val="bg2">
                  <a:lumMod val="50000"/>
                </a:schemeClr>
              </a:solidFill>
              <a:latin typeface="Century Gothic" panose="020B0502020202020204" pitchFamily="34" charset="0"/>
            </a:endParaRPr>
          </a:p>
          <a:p>
            <a:pPr defTabSz="685800">
              <a:defRPr/>
            </a:pPr>
            <a:r>
              <a:rPr lang="en-GB" sz="2000" b="1" dirty="0">
                <a:solidFill>
                  <a:schemeClr val="tx1"/>
                </a:solidFill>
                <a:latin typeface="Century Gothic" panose="020B0502020202020204" pitchFamily="34" charset="0"/>
              </a:rPr>
              <a:t>Complete the sentence below.</a:t>
            </a:r>
          </a:p>
          <a:p>
            <a:pPr defTabSz="685800">
              <a:defRPr/>
            </a:pPr>
            <a:endParaRPr lang="en-GB" b="1" dirty="0">
              <a:solidFill>
                <a:schemeClr val="tx1"/>
              </a:solidFill>
              <a:latin typeface="Century Gothic" panose="020B0502020202020204" pitchFamily="34" charset="0"/>
            </a:endParaRPr>
          </a:p>
          <a:p>
            <a:pPr defTabSz="685800">
              <a:defRPr/>
            </a:pPr>
            <a:endParaRPr lang="en-GB" b="1" dirty="0">
              <a:solidFill>
                <a:schemeClr val="tx1"/>
              </a:solidFill>
              <a:latin typeface="Century Gothic" panose="020B0502020202020204" pitchFamily="34" charset="0"/>
            </a:endParaRPr>
          </a:p>
          <a:p>
            <a:pPr defTabSz="685800">
              <a:defRPr/>
            </a:pPr>
            <a:endParaRPr lang="en-GB" b="1" dirty="0">
              <a:solidFill>
                <a:schemeClr val="tx1"/>
              </a:solidFill>
              <a:latin typeface="Century Gothic" panose="020B0502020202020204" pitchFamily="34" charset="0"/>
            </a:endParaRPr>
          </a:p>
          <a:p>
            <a:pPr defTabSz="685800">
              <a:defRPr/>
            </a:pPr>
            <a:endParaRPr lang="en-GB" b="1" dirty="0">
              <a:solidFill>
                <a:schemeClr val="tx1"/>
              </a:solidFill>
              <a:latin typeface="Century Gothic" panose="020B0502020202020204" pitchFamily="34" charset="0"/>
            </a:endParaRPr>
          </a:p>
          <a:p>
            <a:pPr defTabSz="685800">
              <a:defRPr/>
            </a:pPr>
            <a:endParaRPr lang="en-GB" b="1" dirty="0">
              <a:solidFill>
                <a:schemeClr val="tx1"/>
              </a:solidFill>
              <a:latin typeface="Century Gothic" panose="020B0502020202020204" pitchFamily="34" charset="0"/>
            </a:endParaRPr>
          </a:p>
          <a:p>
            <a:pPr defTabSz="685800">
              <a:defRPr/>
            </a:pPr>
            <a:r>
              <a:rPr lang="en-GB" sz="2800" b="1" dirty="0">
                <a:solidFill>
                  <a:schemeClr val="tx1"/>
                </a:solidFill>
                <a:latin typeface="Century Gothic" panose="020B0502020202020204" pitchFamily="34" charset="0"/>
              </a:rPr>
              <a:t>My dog is sad and he</a:t>
            </a:r>
            <a:r>
              <a:rPr lang="en-GB" sz="2800" b="1" spc="-300" dirty="0">
                <a:solidFill>
                  <a:schemeClr val="tx1"/>
                </a:solidFill>
                <a:latin typeface="Century Gothic" panose="020B0502020202020204" pitchFamily="34" charset="0"/>
              </a:rPr>
              <a:t>_______________________</a:t>
            </a:r>
            <a:r>
              <a:rPr lang="en-GB" sz="2800" b="1" dirty="0">
                <a:solidFill>
                  <a:schemeClr val="tx1"/>
                </a:solidFill>
                <a:latin typeface="Century Gothic" panose="020B0502020202020204" pitchFamily="34" charset="0"/>
              </a:rPr>
              <a:t>.</a:t>
            </a:r>
          </a:p>
        </p:txBody>
      </p:sp>
      <p:pic>
        <p:nvPicPr>
          <p:cNvPr id="6" name="Picture 5" descr="A close up of a sign&#10;&#10;Description generated with high confidence">
            <a:extLst>
              <a:ext uri="{FF2B5EF4-FFF2-40B4-BE49-F238E27FC236}">
                <a16:creationId xmlns:a16="http://schemas.microsoft.com/office/drawing/2014/main" id="{C21C7BDE-02BE-42C1-9162-E5032ED1BA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2140" y="6454317"/>
            <a:ext cx="1174025" cy="278902"/>
          </a:xfrm>
          <a:prstGeom prst="rect">
            <a:avLst/>
          </a:prstGeom>
        </p:spPr>
      </p:pic>
      <p:sp>
        <p:nvSpPr>
          <p:cNvPr id="7" name="TextBox 8">
            <a:extLst>
              <a:ext uri="{FF2B5EF4-FFF2-40B4-BE49-F238E27FC236}">
                <a16:creationId xmlns:a16="http://schemas.microsoft.com/office/drawing/2014/main" id="{C696650D-C541-408B-85BC-4AE03E18BD37}"/>
              </a:ext>
            </a:extLst>
          </p:cNvPr>
          <p:cNvSpPr txBox="1"/>
          <p:nvPr/>
        </p:nvSpPr>
        <p:spPr>
          <a:xfrm>
            <a:off x="1551815" y="6688628"/>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2018</a:t>
            </a:r>
          </a:p>
        </p:txBody>
      </p:sp>
    </p:spTree>
    <p:extLst>
      <p:ext uri="{BB962C8B-B14F-4D97-AF65-F5344CB8AC3E}">
        <p14:creationId xmlns:p14="http://schemas.microsoft.com/office/powerpoint/2010/main" val="2725338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252A847-DE45-4FA3-A1F8-EEBEB845FF8E}"/>
              </a:ext>
            </a:extLst>
          </p:cNvPr>
          <p:cNvSpPr/>
          <p:nvPr/>
        </p:nvSpPr>
        <p:spPr>
          <a:xfrm>
            <a:off x="1799305" y="272388"/>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Application 1</a:t>
            </a:r>
          </a:p>
          <a:p>
            <a:pPr algn="ctr"/>
            <a:endParaRPr lang="en-GB" sz="2000" b="1" u="sng" dirty="0">
              <a:solidFill>
                <a:schemeClr val="tx1"/>
              </a:solidFill>
              <a:latin typeface="Century Gothic" panose="020B0502020202020204" pitchFamily="34" charset="0"/>
            </a:endParaRPr>
          </a:p>
          <a:p>
            <a:pPr defTabSz="514350">
              <a:defRPr/>
            </a:pPr>
            <a:r>
              <a:rPr lang="en-GB" sz="2000" b="1" dirty="0">
                <a:solidFill>
                  <a:schemeClr val="tx1"/>
                </a:solidFill>
                <a:latin typeface="Century Gothic" panose="020B0502020202020204" pitchFamily="34" charset="0"/>
              </a:rPr>
              <a:t>Use the words below to help you make a sentence using ‘and’. </a:t>
            </a:r>
          </a:p>
        </p:txBody>
      </p:sp>
      <p:grpSp>
        <p:nvGrpSpPr>
          <p:cNvPr id="20" name="Group 19">
            <a:extLst>
              <a:ext uri="{FF2B5EF4-FFF2-40B4-BE49-F238E27FC236}">
                <a16:creationId xmlns:a16="http://schemas.microsoft.com/office/drawing/2014/main" id="{F183990D-B0FF-4CD9-8789-F04930116775}"/>
              </a:ext>
            </a:extLst>
          </p:cNvPr>
          <p:cNvGrpSpPr/>
          <p:nvPr/>
        </p:nvGrpSpPr>
        <p:grpSpPr>
          <a:xfrm>
            <a:off x="2812883" y="1395749"/>
            <a:ext cx="6566235" cy="2957504"/>
            <a:chOff x="1282051" y="1672841"/>
            <a:chExt cx="6566235" cy="2957504"/>
          </a:xfrm>
        </p:grpSpPr>
        <p:sp>
          <p:nvSpPr>
            <p:cNvPr id="21" name="Rectangle: Rounded Corners 31">
              <a:extLst>
                <a:ext uri="{FF2B5EF4-FFF2-40B4-BE49-F238E27FC236}">
                  <a16:creationId xmlns:a16="http://schemas.microsoft.com/office/drawing/2014/main" id="{2D31E4A9-3082-401B-87AE-79B5C2ADFF41}"/>
                </a:ext>
              </a:extLst>
            </p:cNvPr>
            <p:cNvSpPr/>
            <p:nvPr/>
          </p:nvSpPr>
          <p:spPr>
            <a:xfrm>
              <a:off x="1282051" y="1672841"/>
              <a:ext cx="2643740" cy="1329336"/>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They walked to school</a:t>
              </a:r>
              <a:endParaRPr lang="en-GB" sz="2000" b="1" dirty="0">
                <a:solidFill>
                  <a:schemeClr val="tx1"/>
                </a:solidFill>
                <a:latin typeface="Century Gothic" panose="020B0502020202020204" pitchFamily="34" charset="0"/>
              </a:endParaRPr>
            </a:p>
          </p:txBody>
        </p:sp>
        <p:sp>
          <p:nvSpPr>
            <p:cNvPr id="22" name="Rectangle: Rounded Corners 32">
              <a:extLst>
                <a:ext uri="{FF2B5EF4-FFF2-40B4-BE49-F238E27FC236}">
                  <a16:creationId xmlns:a16="http://schemas.microsoft.com/office/drawing/2014/main" id="{41CFC3F2-3249-493B-9EAB-A216A00030D0}"/>
                </a:ext>
              </a:extLst>
            </p:cNvPr>
            <p:cNvSpPr/>
            <p:nvPr/>
          </p:nvSpPr>
          <p:spPr>
            <a:xfrm>
              <a:off x="1282051" y="3301009"/>
              <a:ext cx="2643740" cy="1329336"/>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it was raining</a:t>
              </a:r>
              <a:endParaRPr lang="en-GB" sz="2000" b="1" dirty="0">
                <a:solidFill>
                  <a:schemeClr val="tx1"/>
                </a:solidFill>
                <a:latin typeface="Century Gothic" panose="020B0502020202020204" pitchFamily="34" charset="0"/>
              </a:endParaRPr>
            </a:p>
          </p:txBody>
        </p:sp>
        <p:sp>
          <p:nvSpPr>
            <p:cNvPr id="23" name="Rectangle: Rounded Corners 33">
              <a:extLst>
                <a:ext uri="{FF2B5EF4-FFF2-40B4-BE49-F238E27FC236}">
                  <a16:creationId xmlns:a16="http://schemas.microsoft.com/office/drawing/2014/main" id="{AFA69E26-635D-46F3-B5CC-9B591352AE71}"/>
                </a:ext>
              </a:extLst>
            </p:cNvPr>
            <p:cNvSpPr/>
            <p:nvPr/>
          </p:nvSpPr>
          <p:spPr>
            <a:xfrm>
              <a:off x="5204546" y="3301009"/>
              <a:ext cx="2643740" cy="1329336"/>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it was cold</a:t>
              </a:r>
              <a:endParaRPr lang="en-GB" sz="2000" b="1" dirty="0">
                <a:solidFill>
                  <a:schemeClr val="tx1"/>
                </a:solidFill>
                <a:latin typeface="Century Gothic" panose="020B0502020202020204" pitchFamily="34" charset="0"/>
              </a:endParaRPr>
            </a:p>
          </p:txBody>
        </p:sp>
        <p:sp>
          <p:nvSpPr>
            <p:cNvPr id="24" name="Rectangle: Rounded Corners 34">
              <a:extLst>
                <a:ext uri="{FF2B5EF4-FFF2-40B4-BE49-F238E27FC236}">
                  <a16:creationId xmlns:a16="http://schemas.microsoft.com/office/drawing/2014/main" id="{9068EF45-B24D-4AE8-86BA-928861EC44DD}"/>
                </a:ext>
              </a:extLst>
            </p:cNvPr>
            <p:cNvSpPr/>
            <p:nvPr/>
          </p:nvSpPr>
          <p:spPr>
            <a:xfrm>
              <a:off x="5204546" y="1672841"/>
              <a:ext cx="2643740" cy="1329336"/>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on Tuesday</a:t>
              </a:r>
            </a:p>
          </p:txBody>
        </p:sp>
      </p:grpSp>
      <p:pic>
        <p:nvPicPr>
          <p:cNvPr id="11" name="Picture 10" descr="A close up of a sign&#10;&#10;Description generated with high confidence">
            <a:extLst>
              <a:ext uri="{FF2B5EF4-FFF2-40B4-BE49-F238E27FC236}">
                <a16:creationId xmlns:a16="http://schemas.microsoft.com/office/drawing/2014/main" id="{1DCB78B5-86B1-485F-AF2A-CD87C379AC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2140" y="6454317"/>
            <a:ext cx="1174025" cy="278902"/>
          </a:xfrm>
          <a:prstGeom prst="rect">
            <a:avLst/>
          </a:prstGeom>
        </p:spPr>
      </p:pic>
      <p:sp>
        <p:nvSpPr>
          <p:cNvPr id="12" name="TextBox 8">
            <a:extLst>
              <a:ext uri="{FF2B5EF4-FFF2-40B4-BE49-F238E27FC236}">
                <a16:creationId xmlns:a16="http://schemas.microsoft.com/office/drawing/2014/main" id="{EF88B8E6-49E0-4F60-8FB6-64D5D313E8A0}"/>
              </a:ext>
            </a:extLst>
          </p:cNvPr>
          <p:cNvSpPr txBox="1"/>
          <p:nvPr/>
        </p:nvSpPr>
        <p:spPr>
          <a:xfrm>
            <a:off x="1551815" y="6688628"/>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2018</a:t>
            </a:r>
          </a:p>
        </p:txBody>
      </p:sp>
      <p:sp>
        <p:nvSpPr>
          <p:cNvPr id="2" name="TextBox 1">
            <a:extLst>
              <a:ext uri="{FF2B5EF4-FFF2-40B4-BE49-F238E27FC236}">
                <a16:creationId xmlns:a16="http://schemas.microsoft.com/office/drawing/2014/main" id="{CC493EBB-F706-3C44-BC92-D0E448CCFD92}"/>
              </a:ext>
            </a:extLst>
          </p:cNvPr>
          <p:cNvSpPr txBox="1"/>
          <p:nvPr/>
        </p:nvSpPr>
        <p:spPr>
          <a:xfrm>
            <a:off x="4138863" y="5101389"/>
            <a:ext cx="4126832" cy="830997"/>
          </a:xfrm>
          <a:prstGeom prst="rect">
            <a:avLst/>
          </a:prstGeom>
          <a:noFill/>
        </p:spPr>
        <p:txBody>
          <a:bodyPr wrap="square" rtlCol="0">
            <a:spAutoFit/>
          </a:bodyPr>
          <a:lstStyle/>
          <a:p>
            <a:r>
              <a:rPr lang="en-GB" sz="2400" b="1" dirty="0">
                <a:solidFill>
                  <a:srgbClr val="FF0000"/>
                </a:solidFill>
              </a:rPr>
              <a:t>Challenge: </a:t>
            </a:r>
          </a:p>
          <a:p>
            <a:r>
              <a:rPr lang="en-GB" sz="2400" b="1" dirty="0">
                <a:solidFill>
                  <a:srgbClr val="FF0000"/>
                </a:solidFill>
              </a:rPr>
              <a:t>Can you use ‘and’ twice?</a:t>
            </a:r>
          </a:p>
        </p:txBody>
      </p:sp>
    </p:spTree>
    <p:extLst>
      <p:ext uri="{BB962C8B-B14F-4D97-AF65-F5344CB8AC3E}">
        <p14:creationId xmlns:p14="http://schemas.microsoft.com/office/powerpoint/2010/main" val="3505923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252A847-DE45-4FA3-A1F8-EEBEB845FF8E}"/>
              </a:ext>
            </a:extLst>
          </p:cNvPr>
          <p:cNvSpPr/>
          <p:nvPr/>
        </p:nvSpPr>
        <p:spPr>
          <a:xfrm>
            <a:off x="1799305" y="272388"/>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Application 2</a:t>
            </a:r>
          </a:p>
          <a:p>
            <a:pPr algn="ctr"/>
            <a:endParaRPr lang="en-GB" sz="2000" b="1" u="sng" dirty="0">
              <a:solidFill>
                <a:schemeClr val="bg2">
                  <a:lumMod val="50000"/>
                </a:schemeClr>
              </a:solidFill>
              <a:latin typeface="Century Gothic" panose="020B0502020202020204" pitchFamily="34" charset="0"/>
            </a:endParaRPr>
          </a:p>
          <a:p>
            <a:pPr lvl="0"/>
            <a:r>
              <a:rPr lang="en-GB" sz="2000" b="1" dirty="0">
                <a:solidFill>
                  <a:schemeClr val="tx1"/>
                </a:solidFill>
                <a:latin typeface="Century Gothic" panose="020B0502020202020204" pitchFamily="34" charset="0"/>
              </a:rPr>
              <a:t>Choose two sentences below and join them with ‘and’ to make one sentence.</a:t>
            </a:r>
          </a:p>
        </p:txBody>
      </p:sp>
      <p:grpSp>
        <p:nvGrpSpPr>
          <p:cNvPr id="2" name="Group 1">
            <a:extLst>
              <a:ext uri="{FF2B5EF4-FFF2-40B4-BE49-F238E27FC236}">
                <a16:creationId xmlns:a16="http://schemas.microsoft.com/office/drawing/2014/main" id="{D9DBDD10-DA0D-41BD-9091-6447B8142F3A}"/>
              </a:ext>
            </a:extLst>
          </p:cNvPr>
          <p:cNvGrpSpPr/>
          <p:nvPr/>
        </p:nvGrpSpPr>
        <p:grpSpPr>
          <a:xfrm>
            <a:off x="3569317" y="1720718"/>
            <a:ext cx="5053367" cy="2849124"/>
            <a:chOff x="2045316" y="1720718"/>
            <a:chExt cx="5053367" cy="2849124"/>
          </a:xfrm>
        </p:grpSpPr>
        <p:sp>
          <p:nvSpPr>
            <p:cNvPr id="6" name="Rectangle: Rounded Corners 5">
              <a:extLst>
                <a:ext uri="{FF2B5EF4-FFF2-40B4-BE49-F238E27FC236}">
                  <a16:creationId xmlns:a16="http://schemas.microsoft.com/office/drawing/2014/main" id="{F5D70501-4827-4C7F-9A3B-92378F0BB8D0}"/>
                </a:ext>
              </a:extLst>
            </p:cNvPr>
            <p:cNvSpPr/>
            <p:nvPr/>
          </p:nvSpPr>
          <p:spPr>
            <a:xfrm>
              <a:off x="2045316" y="1720718"/>
              <a:ext cx="5053367" cy="769670"/>
            </a:xfrm>
            <a:prstGeom prst="roundRect">
              <a:avLst/>
            </a:prstGeom>
            <a:solidFill>
              <a:schemeClr val="bg1"/>
            </a:solidFill>
            <a:ln w="190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He says goodbye.</a:t>
              </a:r>
              <a:endParaRPr lang="en-GB" sz="2400" b="1" dirty="0">
                <a:solidFill>
                  <a:schemeClr val="tx1"/>
                </a:solidFill>
                <a:latin typeface="Century Gothic" panose="020B0502020202020204" pitchFamily="34" charset="0"/>
              </a:endParaRPr>
            </a:p>
          </p:txBody>
        </p:sp>
        <p:sp>
          <p:nvSpPr>
            <p:cNvPr id="7" name="Rectangle: Rounded Corners 6">
              <a:extLst>
                <a:ext uri="{FF2B5EF4-FFF2-40B4-BE49-F238E27FC236}">
                  <a16:creationId xmlns:a16="http://schemas.microsoft.com/office/drawing/2014/main" id="{21189408-9281-4DDD-9198-EE14A2CD26AE}"/>
                </a:ext>
              </a:extLst>
            </p:cNvPr>
            <p:cNvSpPr/>
            <p:nvPr/>
          </p:nvSpPr>
          <p:spPr>
            <a:xfrm>
              <a:off x="2045316" y="3800172"/>
              <a:ext cx="5053367" cy="769670"/>
            </a:xfrm>
            <a:prstGeom prst="roundRect">
              <a:avLst/>
            </a:prstGeom>
            <a:solidFill>
              <a:schemeClr val="bg1"/>
            </a:solidFill>
            <a:ln w="190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He goes home.</a:t>
              </a:r>
              <a:endParaRPr lang="en-GB" sz="2400" b="1" dirty="0">
                <a:solidFill>
                  <a:schemeClr val="tx1"/>
                </a:solidFill>
                <a:latin typeface="Century Gothic" panose="020B0502020202020204" pitchFamily="34" charset="0"/>
              </a:endParaRPr>
            </a:p>
          </p:txBody>
        </p:sp>
        <p:sp>
          <p:nvSpPr>
            <p:cNvPr id="8" name="Rectangle: Rounded Corners 7">
              <a:extLst>
                <a:ext uri="{FF2B5EF4-FFF2-40B4-BE49-F238E27FC236}">
                  <a16:creationId xmlns:a16="http://schemas.microsoft.com/office/drawing/2014/main" id="{6ABC4F61-6012-4664-B7CF-9AD930B7768C}"/>
                </a:ext>
              </a:extLst>
            </p:cNvPr>
            <p:cNvSpPr/>
            <p:nvPr/>
          </p:nvSpPr>
          <p:spPr>
            <a:xfrm>
              <a:off x="2045316" y="2760445"/>
              <a:ext cx="5053367" cy="769670"/>
            </a:xfrm>
            <a:prstGeom prst="roundRect">
              <a:avLst/>
            </a:prstGeom>
            <a:solidFill>
              <a:schemeClr val="bg1"/>
            </a:solidFill>
            <a:ln w="190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He drinks his milk.</a:t>
              </a:r>
              <a:endParaRPr lang="en-GB" sz="2400" b="1" dirty="0">
                <a:solidFill>
                  <a:schemeClr val="tx1"/>
                </a:solidFill>
                <a:latin typeface="Century Gothic" panose="020B0502020202020204" pitchFamily="34" charset="0"/>
              </a:endParaRPr>
            </a:p>
          </p:txBody>
        </p:sp>
      </p:grpSp>
      <p:pic>
        <p:nvPicPr>
          <p:cNvPr id="10" name="Picture 9" descr="A close up of a sign&#10;&#10;Description generated with high confidence">
            <a:extLst>
              <a:ext uri="{FF2B5EF4-FFF2-40B4-BE49-F238E27FC236}">
                <a16:creationId xmlns:a16="http://schemas.microsoft.com/office/drawing/2014/main" id="{F277EB21-AB4A-499E-90E3-A3F55DDA13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2140" y="6454317"/>
            <a:ext cx="1174025" cy="278902"/>
          </a:xfrm>
          <a:prstGeom prst="rect">
            <a:avLst/>
          </a:prstGeom>
        </p:spPr>
      </p:pic>
      <p:sp>
        <p:nvSpPr>
          <p:cNvPr id="11" name="TextBox 8">
            <a:extLst>
              <a:ext uri="{FF2B5EF4-FFF2-40B4-BE49-F238E27FC236}">
                <a16:creationId xmlns:a16="http://schemas.microsoft.com/office/drawing/2014/main" id="{143CFBA1-C066-46F9-8FC5-064C62B3D338}"/>
              </a:ext>
            </a:extLst>
          </p:cNvPr>
          <p:cNvSpPr txBox="1"/>
          <p:nvPr/>
        </p:nvSpPr>
        <p:spPr>
          <a:xfrm>
            <a:off x="1551815" y="6688628"/>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2018</a:t>
            </a:r>
          </a:p>
        </p:txBody>
      </p:sp>
    </p:spTree>
    <p:extLst>
      <p:ext uri="{BB962C8B-B14F-4D97-AF65-F5344CB8AC3E}">
        <p14:creationId xmlns:p14="http://schemas.microsoft.com/office/powerpoint/2010/main" val="1621947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 up of a sign&#10;&#10;Description generated with high confidence">
            <a:extLst>
              <a:ext uri="{FF2B5EF4-FFF2-40B4-BE49-F238E27FC236}">
                <a16:creationId xmlns:a16="http://schemas.microsoft.com/office/drawing/2014/main" id="{23A6D3C5-1965-4539-B957-B2099706C1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2140" y="6454317"/>
            <a:ext cx="1174025" cy="278902"/>
          </a:xfrm>
          <a:prstGeom prst="rect">
            <a:avLst/>
          </a:prstGeom>
        </p:spPr>
      </p:pic>
      <p:sp>
        <p:nvSpPr>
          <p:cNvPr id="21" name="TextBox 8">
            <a:extLst>
              <a:ext uri="{FF2B5EF4-FFF2-40B4-BE49-F238E27FC236}">
                <a16:creationId xmlns:a16="http://schemas.microsoft.com/office/drawing/2014/main" id="{CF8BDA87-063C-4B66-A5BA-DE5E172AD5DC}"/>
              </a:ext>
            </a:extLst>
          </p:cNvPr>
          <p:cNvSpPr txBox="1"/>
          <p:nvPr/>
        </p:nvSpPr>
        <p:spPr>
          <a:xfrm>
            <a:off x="1551815" y="6688628"/>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2018</a:t>
            </a:r>
          </a:p>
        </p:txBody>
      </p:sp>
      <p:pic>
        <p:nvPicPr>
          <p:cNvPr id="14" name="Picture 13">
            <a:extLst>
              <a:ext uri="{FF2B5EF4-FFF2-40B4-BE49-F238E27FC236}">
                <a16:creationId xmlns:a16="http://schemas.microsoft.com/office/drawing/2014/main" id="{340D4DDA-6D1B-477C-A3AF-7BBCC47CAF2C}"/>
              </a:ext>
            </a:extLst>
          </p:cNvPr>
          <p:cNvPicPr>
            <a:picLocks noChangeAspect="1"/>
          </p:cNvPicPr>
          <p:nvPr/>
        </p:nvPicPr>
        <p:blipFill>
          <a:blip r:embed="rId3"/>
          <a:stretch>
            <a:fillRect/>
          </a:stretch>
        </p:blipFill>
        <p:spPr>
          <a:xfrm>
            <a:off x="1639438" y="141338"/>
            <a:ext cx="8913124" cy="6322100"/>
          </a:xfrm>
          <a:prstGeom prst="rect">
            <a:avLst/>
          </a:prstGeom>
        </p:spPr>
      </p:pic>
      <p:sp>
        <p:nvSpPr>
          <p:cNvPr id="16" name="Speech Bubble: Rectangle with Corners Rounded 15">
            <a:extLst>
              <a:ext uri="{FF2B5EF4-FFF2-40B4-BE49-F238E27FC236}">
                <a16:creationId xmlns:a16="http://schemas.microsoft.com/office/drawing/2014/main" id="{8E4A19C5-5DF1-4472-961B-8866061F2369}"/>
              </a:ext>
            </a:extLst>
          </p:cNvPr>
          <p:cNvSpPr/>
          <p:nvPr/>
        </p:nvSpPr>
        <p:spPr>
          <a:xfrm>
            <a:off x="4721322" y="1567622"/>
            <a:ext cx="2799802" cy="908259"/>
          </a:xfrm>
          <a:prstGeom prst="wedgeRoundRectCallout">
            <a:avLst>
              <a:gd name="adj1" fmla="val -71948"/>
              <a:gd name="adj2" fmla="val 21259"/>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Century Gothic" panose="020B0502020202020204" pitchFamily="34" charset="0"/>
              </a:rPr>
              <a:t>The boy was sad and he was crying.</a:t>
            </a:r>
            <a:endParaRPr lang="en-GB" sz="2800" dirty="0">
              <a:solidFill>
                <a:schemeClr val="tx1"/>
              </a:solidFill>
            </a:endParaRPr>
          </a:p>
        </p:txBody>
      </p:sp>
      <p:sp>
        <p:nvSpPr>
          <p:cNvPr id="17" name="Speech Bubble: Rectangle with Corners Rounded 16">
            <a:extLst>
              <a:ext uri="{FF2B5EF4-FFF2-40B4-BE49-F238E27FC236}">
                <a16:creationId xmlns:a16="http://schemas.microsoft.com/office/drawing/2014/main" id="{E60574B8-D5AB-4C36-A30C-969851CB3293}"/>
              </a:ext>
            </a:extLst>
          </p:cNvPr>
          <p:cNvSpPr/>
          <p:nvPr/>
        </p:nvSpPr>
        <p:spPr>
          <a:xfrm>
            <a:off x="3748780" y="3017084"/>
            <a:ext cx="2799802" cy="908259"/>
          </a:xfrm>
          <a:prstGeom prst="wedgeRoundRectCallout">
            <a:avLst>
              <a:gd name="adj1" fmla="val 65987"/>
              <a:gd name="adj2" fmla="val 23223"/>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Century Gothic" panose="020B0502020202020204" pitchFamily="34" charset="0"/>
              </a:rPr>
              <a:t>And the boy was crying he was sad.</a:t>
            </a:r>
            <a:endParaRPr lang="en-GB" sz="2800" dirty="0">
              <a:solidFill>
                <a:schemeClr val="tx1"/>
              </a:solidFill>
            </a:endParaRPr>
          </a:p>
        </p:txBody>
      </p:sp>
      <p:sp>
        <p:nvSpPr>
          <p:cNvPr id="18" name="TextBox 17">
            <a:extLst>
              <a:ext uri="{FF2B5EF4-FFF2-40B4-BE49-F238E27FC236}">
                <a16:creationId xmlns:a16="http://schemas.microsoft.com/office/drawing/2014/main" id="{A9ACA904-BA5E-4DE9-8BAE-5DE1F3B92E98}"/>
              </a:ext>
            </a:extLst>
          </p:cNvPr>
          <p:cNvSpPr txBox="1"/>
          <p:nvPr/>
        </p:nvSpPr>
        <p:spPr>
          <a:xfrm>
            <a:off x="3213939" y="2479170"/>
            <a:ext cx="506549" cy="307777"/>
          </a:xfrm>
          <a:prstGeom prst="rect">
            <a:avLst/>
          </a:prstGeom>
          <a:noFill/>
        </p:spPr>
        <p:txBody>
          <a:bodyPr wrap="none" lIns="0" tIns="0" rIns="0" bIns="0" rtlCol="0">
            <a:spAutoFit/>
          </a:bodyPr>
          <a:lstStyle/>
          <a:p>
            <a:r>
              <a:rPr lang="en-GB" sz="2000" b="1" dirty="0">
                <a:latin typeface="Century Gothic" panose="020B0502020202020204" pitchFamily="34" charset="0"/>
              </a:rPr>
              <a:t>Lola</a:t>
            </a:r>
          </a:p>
        </p:txBody>
      </p:sp>
      <p:sp>
        <p:nvSpPr>
          <p:cNvPr id="22" name="TextBox 21">
            <a:extLst>
              <a:ext uri="{FF2B5EF4-FFF2-40B4-BE49-F238E27FC236}">
                <a16:creationId xmlns:a16="http://schemas.microsoft.com/office/drawing/2014/main" id="{A48AD0CF-2CFE-4157-B978-08309707A62D}"/>
              </a:ext>
            </a:extLst>
          </p:cNvPr>
          <p:cNvSpPr txBox="1"/>
          <p:nvPr/>
        </p:nvSpPr>
        <p:spPr>
          <a:xfrm>
            <a:off x="7172679" y="3925343"/>
            <a:ext cx="956993" cy="307777"/>
          </a:xfrm>
          <a:prstGeom prst="rect">
            <a:avLst/>
          </a:prstGeom>
          <a:noFill/>
        </p:spPr>
        <p:txBody>
          <a:bodyPr wrap="none" lIns="0" tIns="0" rIns="0" bIns="0" rtlCol="0">
            <a:spAutoFit/>
          </a:bodyPr>
          <a:lstStyle/>
          <a:p>
            <a:r>
              <a:rPr lang="en-GB" sz="2000" b="1" dirty="0">
                <a:latin typeface="Century Gothic" panose="020B0502020202020204" pitchFamily="34" charset="0"/>
              </a:rPr>
              <a:t>George</a:t>
            </a:r>
          </a:p>
        </p:txBody>
      </p:sp>
      <p:sp>
        <p:nvSpPr>
          <p:cNvPr id="23" name="Rectangle 22">
            <a:extLst>
              <a:ext uri="{FF2B5EF4-FFF2-40B4-BE49-F238E27FC236}">
                <a16:creationId xmlns:a16="http://schemas.microsoft.com/office/drawing/2014/main" id="{2B1D6B6C-36CA-4540-BAA2-832269E8A060}"/>
              </a:ext>
            </a:extLst>
          </p:cNvPr>
          <p:cNvSpPr/>
          <p:nvPr/>
        </p:nvSpPr>
        <p:spPr>
          <a:xfrm>
            <a:off x="1799305" y="272388"/>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1</a:t>
            </a:r>
          </a:p>
          <a:p>
            <a:pPr algn="ctr"/>
            <a:endParaRPr lang="en-GB" sz="2000" b="1" u="sng" dirty="0">
              <a:solidFill>
                <a:schemeClr val="bg2">
                  <a:lumMod val="50000"/>
                </a:schemeClr>
              </a:solidFill>
              <a:latin typeface="Century Gothic" panose="020B0502020202020204" pitchFamily="34" charset="0"/>
            </a:endParaRPr>
          </a:p>
          <a:p>
            <a:r>
              <a:rPr lang="en-GB" sz="2000" b="1" dirty="0">
                <a:solidFill>
                  <a:schemeClr val="tx1"/>
                </a:solidFill>
                <a:latin typeface="Century Gothic" panose="020B0502020202020204" pitchFamily="34" charset="0"/>
              </a:rPr>
              <a:t>Lola and George write a sentence using ‘and’.</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pPr defTabSz="685800">
              <a:defRPr/>
            </a:pPr>
            <a:r>
              <a:rPr lang="en-GB" sz="2000" b="1" dirty="0">
                <a:solidFill>
                  <a:schemeClr val="tx1"/>
                </a:solidFill>
                <a:latin typeface="Century Gothic" panose="020B0502020202020204" pitchFamily="34" charset="0"/>
              </a:rPr>
              <a:t>Who is correct? Explain why.</a:t>
            </a:r>
          </a:p>
          <a:p>
            <a:pPr algn="ctr"/>
            <a:endParaRPr lang="en-GB" b="1" u="sng" dirty="0">
              <a:solidFill>
                <a:schemeClr val="bg2">
                  <a:lumMod val="50000"/>
                </a:schemeClr>
              </a:solidFill>
              <a:latin typeface="Century Gothic" panose="020B0502020202020204" pitchFamily="34" charset="0"/>
            </a:endParaRPr>
          </a:p>
          <a:p>
            <a:pPr algn="ctr"/>
            <a:endParaRPr lang="en-GB" sz="2000" b="1" u="sng" dirty="0">
              <a:solidFill>
                <a:schemeClr val="bg2">
                  <a:lumMod val="50000"/>
                </a:schemeClr>
              </a:solidFill>
              <a:latin typeface="Century Gothic" panose="020B0502020202020204" pitchFamily="34" charset="0"/>
            </a:endParaRPr>
          </a:p>
          <a:p>
            <a:pPr lvl="0"/>
            <a:endParaRPr lang="en-GB" sz="20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030327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85BEF7-ACCE-8244-B538-F2BCD9E1FA42}"/>
              </a:ext>
            </a:extLst>
          </p:cNvPr>
          <p:cNvPicPr>
            <a:picLocks noChangeAspect="1"/>
          </p:cNvPicPr>
          <p:nvPr/>
        </p:nvPicPr>
        <p:blipFill>
          <a:blip r:embed="rId2"/>
          <a:stretch>
            <a:fillRect/>
          </a:stretch>
        </p:blipFill>
        <p:spPr>
          <a:xfrm>
            <a:off x="1380616" y="81969"/>
            <a:ext cx="10811384" cy="6746528"/>
          </a:xfrm>
          <a:prstGeom prst="rect">
            <a:avLst/>
          </a:prstGeom>
        </p:spPr>
      </p:pic>
      <p:sp>
        <p:nvSpPr>
          <p:cNvPr id="10" name="TextBox 9">
            <a:extLst>
              <a:ext uri="{FF2B5EF4-FFF2-40B4-BE49-F238E27FC236}">
                <a16:creationId xmlns:a16="http://schemas.microsoft.com/office/drawing/2014/main" id="{47648480-5C85-2229-A2AF-558AEEDB9863}"/>
              </a:ext>
            </a:extLst>
          </p:cNvPr>
          <p:cNvSpPr txBox="1"/>
          <p:nvPr/>
        </p:nvSpPr>
        <p:spPr>
          <a:xfrm>
            <a:off x="674914" y="348343"/>
            <a:ext cx="2754086" cy="369332"/>
          </a:xfrm>
          <a:prstGeom prst="rect">
            <a:avLst/>
          </a:prstGeom>
          <a:noFill/>
        </p:spPr>
        <p:txBody>
          <a:bodyPr wrap="square" rtlCol="0">
            <a:spAutoFit/>
          </a:bodyPr>
          <a:lstStyle/>
          <a:p>
            <a:r>
              <a:rPr lang="en-GB" dirty="0">
                <a:latin typeface="Sassoon Infant Std" panose="020B0503020103030203" pitchFamily="34" charset="0"/>
              </a:rPr>
              <a:t>Independent </a:t>
            </a:r>
          </a:p>
        </p:txBody>
      </p:sp>
    </p:spTree>
    <p:extLst>
      <p:ext uri="{BB962C8B-B14F-4D97-AF65-F5344CB8AC3E}">
        <p14:creationId xmlns:p14="http://schemas.microsoft.com/office/powerpoint/2010/main" val="550623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D0030-EE5E-2471-1959-0C76341F4A4A}"/>
              </a:ext>
            </a:extLst>
          </p:cNvPr>
          <p:cNvSpPr>
            <a:spLocks noGrp="1"/>
          </p:cNvSpPr>
          <p:nvPr>
            <p:ph type="title"/>
          </p:nvPr>
        </p:nvSpPr>
        <p:spPr/>
        <p:txBody>
          <a:bodyPr/>
          <a:lstStyle/>
          <a:p>
            <a:endParaRPr lang="en-GB"/>
          </a:p>
        </p:txBody>
      </p:sp>
      <p:pic>
        <p:nvPicPr>
          <p:cNvPr id="7" name="Content Placeholder 6">
            <a:extLst>
              <a:ext uri="{FF2B5EF4-FFF2-40B4-BE49-F238E27FC236}">
                <a16:creationId xmlns:a16="http://schemas.microsoft.com/office/drawing/2014/main" id="{9DCE4E60-1761-67AD-EE9A-B605372174F6}"/>
              </a:ext>
            </a:extLst>
          </p:cNvPr>
          <p:cNvPicPr>
            <a:picLocks noGrp="1" noChangeAspect="1"/>
          </p:cNvPicPr>
          <p:nvPr>
            <p:ph idx="1"/>
          </p:nvPr>
        </p:nvPicPr>
        <p:blipFill>
          <a:blip r:embed="rId2"/>
          <a:stretch>
            <a:fillRect/>
          </a:stretch>
        </p:blipFill>
        <p:spPr>
          <a:xfrm>
            <a:off x="8396356" y="2082213"/>
            <a:ext cx="3610479" cy="3600953"/>
          </a:xfrm>
        </p:spPr>
      </p:pic>
      <p:pic>
        <p:nvPicPr>
          <p:cNvPr id="5" name="Picture 4">
            <a:extLst>
              <a:ext uri="{FF2B5EF4-FFF2-40B4-BE49-F238E27FC236}">
                <a16:creationId xmlns:a16="http://schemas.microsoft.com/office/drawing/2014/main" id="{EE3BE3A2-294B-25BA-4645-6F967FA16733}"/>
              </a:ext>
            </a:extLst>
          </p:cNvPr>
          <p:cNvPicPr>
            <a:picLocks noChangeAspect="1"/>
          </p:cNvPicPr>
          <p:nvPr/>
        </p:nvPicPr>
        <p:blipFill>
          <a:blip r:embed="rId3"/>
          <a:stretch>
            <a:fillRect/>
          </a:stretch>
        </p:blipFill>
        <p:spPr>
          <a:xfrm>
            <a:off x="0" y="180474"/>
            <a:ext cx="8183117" cy="5382376"/>
          </a:xfrm>
          <a:prstGeom prst="rect">
            <a:avLst/>
          </a:prstGeom>
        </p:spPr>
      </p:pic>
    </p:spTree>
    <p:extLst>
      <p:ext uri="{BB962C8B-B14F-4D97-AF65-F5344CB8AC3E}">
        <p14:creationId xmlns:p14="http://schemas.microsoft.com/office/powerpoint/2010/main" val="3182872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160205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CF63C-A2AA-2C48-257A-C7D8ADC5381E}"/>
              </a:ext>
            </a:extLst>
          </p:cNvPr>
          <p:cNvSpPr>
            <a:spLocks noGrp="1"/>
          </p:cNvSpPr>
          <p:nvPr>
            <p:ph type="title"/>
          </p:nvPr>
        </p:nvSpPr>
        <p:spPr/>
        <p:txBody>
          <a:bodyPr/>
          <a:lstStyle/>
          <a:p>
            <a:r>
              <a:rPr lang="en-GB" dirty="0">
                <a:latin typeface="Comic Sans MS" panose="030F0702030302020204" pitchFamily="66" charset="0"/>
              </a:rPr>
              <a:t>Recap:</a:t>
            </a:r>
          </a:p>
        </p:txBody>
      </p:sp>
      <p:sp>
        <p:nvSpPr>
          <p:cNvPr id="3" name="Content Placeholder 2">
            <a:extLst>
              <a:ext uri="{FF2B5EF4-FFF2-40B4-BE49-F238E27FC236}">
                <a16:creationId xmlns:a16="http://schemas.microsoft.com/office/drawing/2014/main" id="{18E94CC5-E214-6F70-029B-B6399E6F6218}"/>
              </a:ext>
            </a:extLst>
          </p:cNvPr>
          <p:cNvSpPr>
            <a:spLocks noGrp="1"/>
          </p:cNvSpPr>
          <p:nvPr>
            <p:ph idx="1"/>
          </p:nvPr>
        </p:nvSpPr>
        <p:spPr>
          <a:xfrm>
            <a:off x="838200" y="1825625"/>
            <a:ext cx="11455400" cy="4351338"/>
          </a:xfrm>
        </p:spPr>
        <p:txBody>
          <a:bodyPr>
            <a:normAutofit lnSpcReduction="10000"/>
          </a:bodyPr>
          <a:lstStyle/>
          <a:p>
            <a:pPr marL="0" indent="0">
              <a:buNone/>
            </a:pPr>
            <a:r>
              <a:rPr lang="pt-BR" sz="11500" dirty="0">
                <a:latin typeface="Comic Sans MS" panose="030F0702030302020204" pitchFamily="66" charset="0"/>
              </a:rPr>
              <a:t>oo 	or 	ey 	ce o-e 		o 	aw 	ay 	o</a:t>
            </a:r>
            <a:endParaRPr lang="en-GB" sz="19900" dirty="0">
              <a:latin typeface="Comic Sans MS" panose="030F0702030302020204" pitchFamily="66" charset="0"/>
            </a:endParaRPr>
          </a:p>
        </p:txBody>
      </p:sp>
    </p:spTree>
    <p:extLst>
      <p:ext uri="{BB962C8B-B14F-4D97-AF65-F5344CB8AC3E}">
        <p14:creationId xmlns:p14="http://schemas.microsoft.com/office/powerpoint/2010/main" val="931895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1CA67-2127-BC3B-9879-7625E1BA1B54}"/>
              </a:ext>
            </a:extLst>
          </p:cNvPr>
          <p:cNvSpPr>
            <a:spLocks noGrp="1"/>
          </p:cNvSpPr>
          <p:nvPr>
            <p:ph type="title"/>
          </p:nvPr>
        </p:nvSpPr>
        <p:spPr/>
        <p:txBody>
          <a:bodyPr/>
          <a:lstStyle/>
          <a:p>
            <a:r>
              <a:rPr lang="en-US" sz="2200">
                <a:latin typeface="Century Gothic"/>
                <a:cs typeface="Century Gothic"/>
              </a:rPr>
              <a:t>Key Learning: </a:t>
            </a:r>
            <a:r>
              <a:rPr lang="en-US" sz="2200" b="0">
                <a:solidFill>
                  <a:schemeClr val="tx1"/>
                </a:solidFill>
                <a:latin typeface="Century Gothic"/>
                <a:cs typeface="Century Gothic"/>
              </a:rPr>
              <a:t>To compare two sets and </a:t>
            </a:r>
            <a:r>
              <a:rPr lang="en-US" sz="2200" b="0">
                <a:solidFill>
                  <a:schemeClr val="tx1"/>
                </a:solidFill>
                <a:latin typeface="Century Gothic"/>
              </a:rPr>
              <a:t>find the difference in a range of contexts</a:t>
            </a:r>
            <a:endParaRPr lang="en-GB" sz="2200" b="0">
              <a:solidFill>
                <a:schemeClr val="tx1"/>
              </a:solidFill>
              <a:latin typeface="Century Gothic"/>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sp>
        <p:nvSpPr>
          <p:cNvPr id="3" name="TextBox 2">
            <a:extLst>
              <a:ext uri="{FF2B5EF4-FFF2-40B4-BE49-F238E27FC236}">
                <a16:creationId xmlns:a16="http://schemas.microsoft.com/office/drawing/2014/main" id="{EB50FE8D-9D71-E627-2785-7A228F5D18A3}"/>
              </a:ext>
            </a:extLst>
          </p:cNvPr>
          <p:cNvSpPr txBox="1"/>
          <p:nvPr/>
        </p:nvSpPr>
        <p:spPr>
          <a:xfrm>
            <a:off x="869870" y="1574051"/>
            <a:ext cx="974807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ea typeface="Calibri"/>
                <a:cs typeface="Calibri"/>
              </a:rPr>
              <a:t>3 in 3</a:t>
            </a:r>
          </a:p>
          <a:p>
            <a:endParaRPr lang="en-GB" u="sng">
              <a:ea typeface="Calibri"/>
              <a:cs typeface="Calibri"/>
            </a:endParaRPr>
          </a:p>
          <a:p>
            <a:endParaRPr lang="en-GB" u="sng">
              <a:ea typeface="Calibri"/>
              <a:cs typeface="Calibri"/>
            </a:endParaRPr>
          </a:p>
        </p:txBody>
      </p:sp>
      <p:pic>
        <p:nvPicPr>
          <p:cNvPr id="4" name="Picture 3" descr="A group of black text&#10;&#10;Description automatically generated">
            <a:extLst>
              <a:ext uri="{FF2B5EF4-FFF2-40B4-BE49-F238E27FC236}">
                <a16:creationId xmlns:a16="http://schemas.microsoft.com/office/drawing/2014/main" id="{C1D71496-3841-5A08-7E42-20D4C6F685FA}"/>
              </a:ext>
            </a:extLst>
          </p:cNvPr>
          <p:cNvPicPr>
            <a:picLocks noChangeAspect="1"/>
          </p:cNvPicPr>
          <p:nvPr/>
        </p:nvPicPr>
        <p:blipFill>
          <a:blip r:embed="rId3"/>
          <a:stretch>
            <a:fillRect/>
          </a:stretch>
        </p:blipFill>
        <p:spPr>
          <a:xfrm>
            <a:off x="2765" y="2033895"/>
            <a:ext cx="5930696" cy="1548888"/>
          </a:xfrm>
          <a:prstGeom prst="rect">
            <a:avLst/>
          </a:prstGeom>
        </p:spPr>
      </p:pic>
      <p:pic>
        <p:nvPicPr>
          <p:cNvPr id="6" name="Picture 5" descr="A group of black text&#10;&#10;Description automatically generated">
            <a:extLst>
              <a:ext uri="{FF2B5EF4-FFF2-40B4-BE49-F238E27FC236}">
                <a16:creationId xmlns:a16="http://schemas.microsoft.com/office/drawing/2014/main" id="{08A7E970-6352-67CB-DDC5-6561B893F0F9}"/>
              </a:ext>
            </a:extLst>
          </p:cNvPr>
          <p:cNvPicPr>
            <a:picLocks noChangeAspect="1"/>
          </p:cNvPicPr>
          <p:nvPr/>
        </p:nvPicPr>
        <p:blipFill>
          <a:blip r:embed="rId3"/>
          <a:stretch>
            <a:fillRect/>
          </a:stretch>
        </p:blipFill>
        <p:spPr>
          <a:xfrm>
            <a:off x="2276475" y="4381346"/>
            <a:ext cx="6176502" cy="1610340"/>
          </a:xfrm>
          <a:prstGeom prst="rect">
            <a:avLst/>
          </a:prstGeom>
        </p:spPr>
      </p:pic>
      <p:pic>
        <p:nvPicPr>
          <p:cNvPr id="7" name="Picture 6" descr="A group of black text&#10;&#10;Description automatically generated">
            <a:extLst>
              <a:ext uri="{FF2B5EF4-FFF2-40B4-BE49-F238E27FC236}">
                <a16:creationId xmlns:a16="http://schemas.microsoft.com/office/drawing/2014/main" id="{666EDC4C-31DB-44DE-C90C-50F00ED49ED4}"/>
              </a:ext>
            </a:extLst>
          </p:cNvPr>
          <p:cNvPicPr>
            <a:picLocks noChangeAspect="1"/>
          </p:cNvPicPr>
          <p:nvPr/>
        </p:nvPicPr>
        <p:blipFill>
          <a:blip r:embed="rId4"/>
          <a:stretch>
            <a:fillRect/>
          </a:stretch>
        </p:blipFill>
        <p:spPr>
          <a:xfrm>
            <a:off x="6098764" y="2145429"/>
            <a:ext cx="6115051" cy="1461013"/>
          </a:xfrm>
          <a:prstGeom prst="rect">
            <a:avLst/>
          </a:prstGeom>
        </p:spPr>
      </p:pic>
    </p:spTree>
    <p:extLst>
      <p:ext uri="{BB962C8B-B14F-4D97-AF65-F5344CB8AC3E}">
        <p14:creationId xmlns:p14="http://schemas.microsoft.com/office/powerpoint/2010/main" val="2040679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1CA67-2127-BC3B-9879-7625E1BA1B54}"/>
              </a:ext>
            </a:extLst>
          </p:cNvPr>
          <p:cNvSpPr>
            <a:spLocks noGrp="1"/>
          </p:cNvSpPr>
          <p:nvPr>
            <p:ph type="title"/>
          </p:nvPr>
        </p:nvSpPr>
        <p:spPr/>
        <p:txBody>
          <a:bodyPr/>
          <a:lstStyle/>
          <a:p>
            <a:r>
              <a:rPr lang="en-US" sz="2200">
                <a:latin typeface="Century Gothic"/>
                <a:cs typeface="Century Gothic"/>
              </a:rPr>
              <a:t>Key Learning: </a:t>
            </a:r>
            <a:r>
              <a:rPr lang="en-US" sz="2200" b="0">
                <a:solidFill>
                  <a:schemeClr val="tx1"/>
                </a:solidFill>
                <a:latin typeface="Century Gothic"/>
                <a:cs typeface="Century Gothic"/>
              </a:rPr>
              <a:t>To compare two sets and </a:t>
            </a:r>
            <a:r>
              <a:rPr lang="en-US" sz="2200" b="0">
                <a:solidFill>
                  <a:schemeClr val="tx1"/>
                </a:solidFill>
                <a:latin typeface="Century Gothic"/>
              </a:rPr>
              <a:t>find the difference in a range of contexts</a:t>
            </a:r>
            <a:endParaRPr lang="en-GB" sz="2200" b="0">
              <a:solidFill>
                <a:schemeClr val="tx1"/>
              </a:solidFill>
              <a:latin typeface="Century Gothic"/>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sp>
        <p:nvSpPr>
          <p:cNvPr id="10" name="Content Placeholder 2">
            <a:extLst>
              <a:ext uri="{FF2B5EF4-FFF2-40B4-BE49-F238E27FC236}">
                <a16:creationId xmlns:a16="http://schemas.microsoft.com/office/drawing/2014/main" id="{B3D29CC3-1591-47FC-8431-6A708DBFE63E}"/>
              </a:ext>
            </a:extLst>
          </p:cNvPr>
          <p:cNvSpPr txBox="1">
            <a:spLocks/>
          </p:cNvSpPr>
          <p:nvPr/>
        </p:nvSpPr>
        <p:spPr>
          <a:xfrm>
            <a:off x="1813790" y="3276796"/>
            <a:ext cx="2386535" cy="50399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t>compare</a:t>
            </a:r>
          </a:p>
        </p:txBody>
      </p:sp>
      <p:sp>
        <p:nvSpPr>
          <p:cNvPr id="5" name="Content Placeholder 2">
            <a:extLst>
              <a:ext uri="{FF2B5EF4-FFF2-40B4-BE49-F238E27FC236}">
                <a16:creationId xmlns:a16="http://schemas.microsoft.com/office/drawing/2014/main" id="{CAF2F642-6E31-4528-89DE-2861DAE8DA84}"/>
              </a:ext>
            </a:extLst>
          </p:cNvPr>
          <p:cNvSpPr txBox="1">
            <a:spLocks/>
          </p:cNvSpPr>
          <p:nvPr/>
        </p:nvSpPr>
        <p:spPr>
          <a:xfrm>
            <a:off x="1480617" y="4925607"/>
            <a:ext cx="1494270" cy="43853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t>more</a:t>
            </a:r>
          </a:p>
          <a:p>
            <a:endParaRPr lang="en-US" sz="3600" b="1"/>
          </a:p>
        </p:txBody>
      </p:sp>
      <p:sp>
        <p:nvSpPr>
          <p:cNvPr id="16" name="Content Placeholder 2">
            <a:extLst>
              <a:ext uri="{FF2B5EF4-FFF2-40B4-BE49-F238E27FC236}">
                <a16:creationId xmlns:a16="http://schemas.microsoft.com/office/drawing/2014/main" id="{694CC960-C036-4436-9059-2A77BA6019A7}"/>
              </a:ext>
            </a:extLst>
          </p:cNvPr>
          <p:cNvSpPr txBox="1">
            <a:spLocks/>
          </p:cNvSpPr>
          <p:nvPr/>
        </p:nvSpPr>
        <p:spPr>
          <a:xfrm>
            <a:off x="5796704" y="2725848"/>
            <a:ext cx="1494270" cy="43853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t>fewer</a:t>
            </a:r>
          </a:p>
        </p:txBody>
      </p:sp>
      <p:sp>
        <p:nvSpPr>
          <p:cNvPr id="20" name="Content Placeholder 2">
            <a:extLst>
              <a:ext uri="{FF2B5EF4-FFF2-40B4-BE49-F238E27FC236}">
                <a16:creationId xmlns:a16="http://schemas.microsoft.com/office/drawing/2014/main" id="{A3508189-25C4-44F1-9197-8DC8CD7FB007}"/>
              </a:ext>
            </a:extLst>
          </p:cNvPr>
          <p:cNvSpPr txBox="1">
            <a:spLocks/>
          </p:cNvSpPr>
          <p:nvPr/>
        </p:nvSpPr>
        <p:spPr>
          <a:xfrm>
            <a:off x="7971795" y="4757747"/>
            <a:ext cx="2498760" cy="43853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t>difference</a:t>
            </a:r>
          </a:p>
          <a:p>
            <a:endParaRPr lang="en-US" sz="3600" b="1"/>
          </a:p>
        </p:txBody>
      </p:sp>
      <p:pic>
        <p:nvPicPr>
          <p:cNvPr id="35" name="Picture 34">
            <a:extLst>
              <a:ext uri="{FF2B5EF4-FFF2-40B4-BE49-F238E27FC236}">
                <a16:creationId xmlns:a16="http://schemas.microsoft.com/office/drawing/2014/main" id="{2C2BD28B-3BE1-4F30-8896-7091A4E50DDF}"/>
              </a:ext>
            </a:extLst>
          </p:cNvPr>
          <p:cNvPicPr>
            <a:picLocks noChangeAspect="1"/>
          </p:cNvPicPr>
          <p:nvPr/>
        </p:nvPicPr>
        <p:blipFill>
          <a:blip r:embed="rId3"/>
          <a:stretch>
            <a:fillRect/>
          </a:stretch>
        </p:blipFill>
        <p:spPr>
          <a:xfrm>
            <a:off x="2819200" y="4270464"/>
            <a:ext cx="1381125" cy="1400175"/>
          </a:xfrm>
          <a:prstGeom prst="rect">
            <a:avLst/>
          </a:prstGeom>
        </p:spPr>
      </p:pic>
      <p:pic>
        <p:nvPicPr>
          <p:cNvPr id="36" name="Picture 35">
            <a:extLst>
              <a:ext uri="{FF2B5EF4-FFF2-40B4-BE49-F238E27FC236}">
                <a16:creationId xmlns:a16="http://schemas.microsoft.com/office/drawing/2014/main" id="{68BC84E4-697E-42C9-8FB6-2199E7AACE7B}"/>
              </a:ext>
            </a:extLst>
          </p:cNvPr>
          <p:cNvPicPr>
            <a:picLocks noChangeAspect="1"/>
          </p:cNvPicPr>
          <p:nvPr/>
        </p:nvPicPr>
        <p:blipFill>
          <a:blip r:embed="rId3"/>
          <a:stretch>
            <a:fillRect/>
          </a:stretch>
        </p:blipFill>
        <p:spPr>
          <a:xfrm>
            <a:off x="7160136" y="1435306"/>
            <a:ext cx="1381125" cy="1400175"/>
          </a:xfrm>
          <a:prstGeom prst="rect">
            <a:avLst/>
          </a:prstGeom>
        </p:spPr>
      </p:pic>
      <p:pic>
        <p:nvPicPr>
          <p:cNvPr id="37" name="Picture 36">
            <a:extLst>
              <a:ext uri="{FF2B5EF4-FFF2-40B4-BE49-F238E27FC236}">
                <a16:creationId xmlns:a16="http://schemas.microsoft.com/office/drawing/2014/main" id="{662E571C-C8FA-4D58-ACEB-99C1D4892947}"/>
              </a:ext>
            </a:extLst>
          </p:cNvPr>
          <p:cNvPicPr>
            <a:picLocks noChangeAspect="1"/>
          </p:cNvPicPr>
          <p:nvPr/>
        </p:nvPicPr>
        <p:blipFill>
          <a:blip r:embed="rId3"/>
          <a:stretch>
            <a:fillRect/>
          </a:stretch>
        </p:blipFill>
        <p:spPr>
          <a:xfrm>
            <a:off x="429404" y="2046760"/>
            <a:ext cx="1381125" cy="1400175"/>
          </a:xfrm>
          <a:prstGeom prst="rect">
            <a:avLst/>
          </a:prstGeom>
        </p:spPr>
      </p:pic>
      <p:pic>
        <p:nvPicPr>
          <p:cNvPr id="38" name="Picture 37">
            <a:extLst>
              <a:ext uri="{FF2B5EF4-FFF2-40B4-BE49-F238E27FC236}">
                <a16:creationId xmlns:a16="http://schemas.microsoft.com/office/drawing/2014/main" id="{A5D9DF38-BE02-4C01-8EA9-7E02F79B23DF}"/>
              </a:ext>
            </a:extLst>
          </p:cNvPr>
          <p:cNvPicPr>
            <a:picLocks noChangeAspect="1"/>
          </p:cNvPicPr>
          <p:nvPr/>
        </p:nvPicPr>
        <p:blipFill>
          <a:blip r:embed="rId3"/>
          <a:stretch>
            <a:fillRect/>
          </a:stretch>
        </p:blipFill>
        <p:spPr>
          <a:xfrm>
            <a:off x="3969539" y="1993146"/>
            <a:ext cx="1381125" cy="1400175"/>
          </a:xfrm>
          <a:prstGeom prst="rect">
            <a:avLst/>
          </a:prstGeom>
        </p:spPr>
      </p:pic>
      <p:pic>
        <p:nvPicPr>
          <p:cNvPr id="39" name="Picture 38">
            <a:extLst>
              <a:ext uri="{FF2B5EF4-FFF2-40B4-BE49-F238E27FC236}">
                <a16:creationId xmlns:a16="http://schemas.microsoft.com/office/drawing/2014/main" id="{C0E9FF2C-E4A2-47B7-86D8-6A3DAF51292D}"/>
              </a:ext>
            </a:extLst>
          </p:cNvPr>
          <p:cNvPicPr>
            <a:picLocks noChangeAspect="1"/>
          </p:cNvPicPr>
          <p:nvPr/>
        </p:nvPicPr>
        <p:blipFill>
          <a:blip r:embed="rId3"/>
          <a:stretch>
            <a:fillRect/>
          </a:stretch>
        </p:blipFill>
        <p:spPr>
          <a:xfrm>
            <a:off x="6356974" y="4184837"/>
            <a:ext cx="1381125" cy="1400175"/>
          </a:xfrm>
          <a:prstGeom prst="rect">
            <a:avLst/>
          </a:prstGeom>
        </p:spPr>
      </p:pic>
      <p:pic>
        <p:nvPicPr>
          <p:cNvPr id="40" name="Picture 39">
            <a:extLst>
              <a:ext uri="{FF2B5EF4-FFF2-40B4-BE49-F238E27FC236}">
                <a16:creationId xmlns:a16="http://schemas.microsoft.com/office/drawing/2014/main" id="{61EF8483-0BFB-4418-8150-746EB9458F42}"/>
              </a:ext>
            </a:extLst>
          </p:cNvPr>
          <p:cNvPicPr>
            <a:picLocks noChangeAspect="1"/>
          </p:cNvPicPr>
          <p:nvPr/>
        </p:nvPicPr>
        <p:blipFill>
          <a:blip r:embed="rId3"/>
          <a:stretch>
            <a:fillRect/>
          </a:stretch>
        </p:blipFill>
        <p:spPr>
          <a:xfrm>
            <a:off x="9221175" y="3018336"/>
            <a:ext cx="1381125" cy="1400175"/>
          </a:xfrm>
          <a:prstGeom prst="rect">
            <a:avLst/>
          </a:prstGeom>
        </p:spPr>
      </p:pic>
    </p:spTree>
    <p:extLst>
      <p:ext uri="{BB962C8B-B14F-4D97-AF65-F5344CB8AC3E}">
        <p14:creationId xmlns:p14="http://schemas.microsoft.com/office/powerpoint/2010/main" val="1386782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sp>
        <p:nvSpPr>
          <p:cNvPr id="6" name="Title 1">
            <a:extLst>
              <a:ext uri="{FF2B5EF4-FFF2-40B4-BE49-F238E27FC236}">
                <a16:creationId xmlns:a16="http://schemas.microsoft.com/office/drawing/2014/main" id="{18C10F69-4F3C-97F0-AE60-8E3FB0893CBE}"/>
              </a:ext>
            </a:extLst>
          </p:cNvPr>
          <p:cNvSpPr>
            <a:spLocks noGrp="1"/>
          </p:cNvSpPr>
          <p:nvPr>
            <p:ph type="title"/>
          </p:nvPr>
        </p:nvSpPr>
        <p:spPr/>
        <p:txBody>
          <a:bodyPr/>
          <a:lstStyle/>
          <a:p>
            <a:r>
              <a:rPr lang="en-US"/>
              <a:t>Comparing to find the difference</a:t>
            </a:r>
          </a:p>
        </p:txBody>
      </p:sp>
      <p:sp>
        <p:nvSpPr>
          <p:cNvPr id="7" name="TextBox 6">
            <a:extLst>
              <a:ext uri="{FF2B5EF4-FFF2-40B4-BE49-F238E27FC236}">
                <a16:creationId xmlns:a16="http://schemas.microsoft.com/office/drawing/2014/main" id="{13C61E95-6231-519A-369C-4A01717720B3}"/>
              </a:ext>
            </a:extLst>
          </p:cNvPr>
          <p:cNvSpPr txBox="1"/>
          <p:nvPr/>
        </p:nvSpPr>
        <p:spPr>
          <a:xfrm>
            <a:off x="1269321" y="5602012"/>
            <a:ext cx="8487508" cy="523220"/>
          </a:xfrm>
          <a:prstGeom prst="rect">
            <a:avLst/>
          </a:prstGeom>
          <a:noFill/>
        </p:spPr>
        <p:txBody>
          <a:bodyPr wrap="square" rtlCol="0">
            <a:spAutoFit/>
          </a:bodyPr>
          <a:lstStyle/>
          <a:p>
            <a:pPr algn="ctr"/>
            <a:r>
              <a:rPr lang="en-GB" sz="2800">
                <a:latin typeface="Century Gothic" panose="020B0502020202020204" pitchFamily="34" charset="0"/>
              </a:rPr>
              <a:t>Let’s compare!</a:t>
            </a:r>
          </a:p>
        </p:txBody>
      </p:sp>
      <p:pic>
        <p:nvPicPr>
          <p:cNvPr id="2" name="Picture 3">
            <a:extLst>
              <a:ext uri="{FF2B5EF4-FFF2-40B4-BE49-F238E27FC236}">
                <a16:creationId xmlns:a16="http://schemas.microsoft.com/office/drawing/2014/main" id="{9F5CBF34-2FC9-5296-902E-FBFE850BF6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3840" y="1468192"/>
            <a:ext cx="7935458" cy="3953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2BC105B0-366E-D735-FE16-3186CE3ECCCA}"/>
                  </a:ext>
                </a:extLst>
              </p14:cNvPr>
              <p14:cNvContentPartPr/>
              <p14:nvPr/>
            </p14:nvContentPartPr>
            <p14:xfrm>
              <a:off x="69021" y="1029804"/>
              <a:ext cx="13804" cy="13804"/>
            </p14:xfrm>
          </p:contentPart>
        </mc:Choice>
        <mc:Fallback xmlns="">
          <p:pic>
            <p:nvPicPr>
              <p:cNvPr id="3" name="Ink 2">
                <a:extLst>
                  <a:ext uri="{FF2B5EF4-FFF2-40B4-BE49-F238E27FC236}">
                    <a16:creationId xmlns:a16="http://schemas.microsoft.com/office/drawing/2014/main" id="{2BC105B0-366E-D735-FE16-3186CE3ECCCA}"/>
                  </a:ext>
                </a:extLst>
              </p:cNvPr>
              <p:cNvPicPr/>
              <p:nvPr/>
            </p:nvPicPr>
            <p:blipFill>
              <a:blip r:embed="rId6"/>
              <a:stretch>
                <a:fillRect/>
              </a:stretch>
            </p:blipFill>
            <p:spPr>
              <a:xfrm>
                <a:off x="-621179" y="339604"/>
                <a:ext cx="1380400" cy="1380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559078AA-9700-DF0C-64D5-84AD49D599FD}"/>
                  </a:ext>
                </a:extLst>
              </p14:cNvPr>
              <p14:cNvContentPartPr/>
              <p14:nvPr/>
            </p14:nvContentPartPr>
            <p14:xfrm>
              <a:off x="1361109" y="1029804"/>
              <a:ext cx="13804" cy="13804"/>
            </p14:xfrm>
          </p:contentPart>
        </mc:Choice>
        <mc:Fallback xmlns="">
          <p:pic>
            <p:nvPicPr>
              <p:cNvPr id="4" name="Ink 3">
                <a:extLst>
                  <a:ext uri="{FF2B5EF4-FFF2-40B4-BE49-F238E27FC236}">
                    <a16:creationId xmlns:a16="http://schemas.microsoft.com/office/drawing/2014/main" id="{559078AA-9700-DF0C-64D5-84AD49D599FD}"/>
                  </a:ext>
                </a:extLst>
              </p:cNvPr>
              <p:cNvPicPr/>
              <p:nvPr/>
            </p:nvPicPr>
            <p:blipFill>
              <a:blip r:embed="rId6"/>
              <a:stretch>
                <a:fillRect/>
              </a:stretch>
            </p:blipFill>
            <p:spPr>
              <a:xfrm>
                <a:off x="670909" y="339604"/>
                <a:ext cx="1380400" cy="1380400"/>
              </a:xfrm>
              <a:prstGeom prst="rect">
                <a:avLst/>
              </a:prstGeom>
            </p:spPr>
          </p:pic>
        </mc:Fallback>
      </mc:AlternateContent>
    </p:spTree>
    <p:extLst>
      <p:ext uri="{BB962C8B-B14F-4D97-AF65-F5344CB8AC3E}">
        <p14:creationId xmlns:p14="http://schemas.microsoft.com/office/powerpoint/2010/main" val="1003414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sp>
        <p:nvSpPr>
          <p:cNvPr id="3" name="Title 2">
            <a:extLst>
              <a:ext uri="{FF2B5EF4-FFF2-40B4-BE49-F238E27FC236}">
                <a16:creationId xmlns:a16="http://schemas.microsoft.com/office/drawing/2014/main" id="{DF65038B-B97E-8CB2-1D01-87C9E228F4EC}"/>
              </a:ext>
            </a:extLst>
          </p:cNvPr>
          <p:cNvSpPr>
            <a:spLocks noGrp="1"/>
          </p:cNvSpPr>
          <p:nvPr>
            <p:ph type="title"/>
          </p:nvPr>
        </p:nvSpPr>
        <p:spPr/>
        <p:txBody>
          <a:bodyPr/>
          <a:lstStyle/>
          <a:p>
            <a:r>
              <a:rPr lang="en-GB"/>
              <a:t>Comparing to find the difference</a:t>
            </a:r>
          </a:p>
        </p:txBody>
      </p:sp>
      <p:sp>
        <p:nvSpPr>
          <p:cNvPr id="6" name="TextBox 5">
            <a:extLst>
              <a:ext uri="{FF2B5EF4-FFF2-40B4-BE49-F238E27FC236}">
                <a16:creationId xmlns:a16="http://schemas.microsoft.com/office/drawing/2014/main" id="{9A81271D-802E-3EB6-1AAE-FA6A89A97FC0}"/>
              </a:ext>
            </a:extLst>
          </p:cNvPr>
          <p:cNvSpPr txBox="1"/>
          <p:nvPr/>
        </p:nvSpPr>
        <p:spPr>
          <a:xfrm>
            <a:off x="798490" y="1468192"/>
            <a:ext cx="2962141" cy="461665"/>
          </a:xfrm>
          <a:prstGeom prst="rect">
            <a:avLst/>
          </a:prstGeom>
          <a:noFill/>
        </p:spPr>
        <p:txBody>
          <a:bodyPr wrap="square" rtlCol="0">
            <a:spAutoFit/>
          </a:bodyPr>
          <a:lstStyle/>
          <a:p>
            <a:r>
              <a:rPr lang="en-GB" sz="2400"/>
              <a:t>        </a:t>
            </a:r>
          </a:p>
        </p:txBody>
      </p:sp>
      <p:sp>
        <p:nvSpPr>
          <p:cNvPr id="7" name="TextBox 6">
            <a:extLst>
              <a:ext uri="{FF2B5EF4-FFF2-40B4-BE49-F238E27FC236}">
                <a16:creationId xmlns:a16="http://schemas.microsoft.com/office/drawing/2014/main" id="{1DC29865-F3CE-02FD-81B5-ED6DD89B21A6}"/>
              </a:ext>
            </a:extLst>
          </p:cNvPr>
          <p:cNvSpPr txBox="1"/>
          <p:nvPr/>
        </p:nvSpPr>
        <p:spPr>
          <a:xfrm>
            <a:off x="2681135" y="3529463"/>
            <a:ext cx="5996841" cy="830997"/>
          </a:xfrm>
          <a:prstGeom prst="rect">
            <a:avLst/>
          </a:prstGeom>
          <a:noFill/>
        </p:spPr>
        <p:txBody>
          <a:bodyPr wrap="square" rtlCol="0">
            <a:spAutoFit/>
          </a:bodyPr>
          <a:lstStyle/>
          <a:p>
            <a:r>
              <a:rPr lang="en-GB" sz="2400">
                <a:latin typeface="Century Gothic" panose="020B0502020202020204" pitchFamily="34" charset="0"/>
              </a:rPr>
              <a:t>How could we represent their ages?</a:t>
            </a:r>
          </a:p>
          <a:p>
            <a:endParaRPr lang="en-GB" sz="2400">
              <a:latin typeface="Century Gothic" panose="020B0502020202020204" pitchFamily="34" charset="0"/>
            </a:endParaRPr>
          </a:p>
        </p:txBody>
      </p:sp>
      <p:sp>
        <p:nvSpPr>
          <p:cNvPr id="8" name="Rectangular Callout 11">
            <a:extLst>
              <a:ext uri="{FF2B5EF4-FFF2-40B4-BE49-F238E27FC236}">
                <a16:creationId xmlns:a16="http://schemas.microsoft.com/office/drawing/2014/main" id="{DD84CBAA-F47B-94EC-69FB-7399D5E4848D}"/>
              </a:ext>
            </a:extLst>
          </p:cNvPr>
          <p:cNvSpPr/>
          <p:nvPr/>
        </p:nvSpPr>
        <p:spPr>
          <a:xfrm>
            <a:off x="2443774" y="1893616"/>
            <a:ext cx="2180336" cy="1019423"/>
          </a:xfrm>
          <a:prstGeom prst="wedgeRectCallout">
            <a:avLst>
              <a:gd name="adj1" fmla="val -82081"/>
              <a:gd name="adj2" fmla="val -10101"/>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2400">
                <a:solidFill>
                  <a:schemeClr val="tx1"/>
                </a:solidFill>
                <a:latin typeface="Century Gothic" panose="020B0502020202020204" pitchFamily="34" charset="0"/>
              </a:rPr>
              <a:t>Danielle is 8 years old.</a:t>
            </a:r>
          </a:p>
        </p:txBody>
      </p:sp>
      <p:sp>
        <p:nvSpPr>
          <p:cNvPr id="12" name="Rectangular Callout 13">
            <a:extLst>
              <a:ext uri="{FF2B5EF4-FFF2-40B4-BE49-F238E27FC236}">
                <a16:creationId xmlns:a16="http://schemas.microsoft.com/office/drawing/2014/main" id="{360411C0-8449-34D9-5844-4B7708831856}"/>
              </a:ext>
            </a:extLst>
          </p:cNvPr>
          <p:cNvSpPr/>
          <p:nvPr/>
        </p:nvSpPr>
        <p:spPr>
          <a:xfrm flipH="1">
            <a:off x="5879199" y="1291425"/>
            <a:ext cx="2370947" cy="1019423"/>
          </a:xfrm>
          <a:prstGeom prst="wedgeRectCallout">
            <a:avLst>
              <a:gd name="adj1" fmla="val -85204"/>
              <a:gd name="adj2" fmla="val 32520"/>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2400">
                <a:solidFill>
                  <a:schemeClr val="tx1"/>
                </a:solidFill>
                <a:latin typeface="Century Gothic" panose="020B0502020202020204" pitchFamily="34" charset="0"/>
              </a:rPr>
              <a:t>Gamal is 5 years old.</a:t>
            </a:r>
          </a:p>
        </p:txBody>
      </p:sp>
      <p:sp>
        <p:nvSpPr>
          <p:cNvPr id="13" name="TextBox 12">
            <a:extLst>
              <a:ext uri="{FF2B5EF4-FFF2-40B4-BE49-F238E27FC236}">
                <a16:creationId xmlns:a16="http://schemas.microsoft.com/office/drawing/2014/main" id="{6B32C98F-C9B6-D18F-F24F-4B09A7490D19}"/>
              </a:ext>
            </a:extLst>
          </p:cNvPr>
          <p:cNvSpPr txBox="1"/>
          <p:nvPr/>
        </p:nvSpPr>
        <p:spPr>
          <a:xfrm>
            <a:off x="655092" y="4846974"/>
            <a:ext cx="8417655" cy="194938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800">
                <a:latin typeface="Century Gothic" panose="020B0502020202020204" pitchFamily="34" charset="0"/>
              </a:rPr>
              <a:t>Gamal is 3 years younger than Danielle.</a:t>
            </a:r>
          </a:p>
          <a:p>
            <a:pPr marL="342900" indent="-342900">
              <a:lnSpc>
                <a:spcPct val="150000"/>
              </a:lnSpc>
              <a:buFont typeface="Arial" panose="020B0604020202020204" pitchFamily="34" charset="0"/>
              <a:buChar char="•"/>
            </a:pPr>
            <a:r>
              <a:rPr lang="en-GB" sz="2800">
                <a:latin typeface="Century Gothic" panose="020B0502020202020204" pitchFamily="34" charset="0"/>
              </a:rPr>
              <a:t>Danielle is 3 years older than Gamal. </a:t>
            </a:r>
          </a:p>
          <a:p>
            <a:pPr marL="342900" indent="-342900">
              <a:lnSpc>
                <a:spcPct val="150000"/>
              </a:lnSpc>
              <a:buFont typeface="Arial" panose="020B0604020202020204" pitchFamily="34" charset="0"/>
              <a:buChar char="•"/>
            </a:pPr>
            <a:r>
              <a:rPr lang="en-GB" sz="2800">
                <a:latin typeface="Century Gothic" panose="020B0502020202020204" pitchFamily="34" charset="0"/>
              </a:rPr>
              <a:t>The difference between their ages is 3 years.</a:t>
            </a:r>
          </a:p>
        </p:txBody>
      </p:sp>
      <p:pic>
        <p:nvPicPr>
          <p:cNvPr id="14" name="Picture 13">
            <a:extLst>
              <a:ext uri="{FF2B5EF4-FFF2-40B4-BE49-F238E27FC236}">
                <a16:creationId xmlns:a16="http://schemas.microsoft.com/office/drawing/2014/main" id="{726ADCC6-6DF5-595F-6058-BDA2474E9FF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6141" y="1891728"/>
            <a:ext cx="1645920" cy="2611422"/>
          </a:xfrm>
          <a:prstGeom prst="rect">
            <a:avLst/>
          </a:prstGeom>
        </p:spPr>
      </p:pic>
      <p:pic>
        <p:nvPicPr>
          <p:cNvPr id="15" name="Picture 14">
            <a:extLst>
              <a:ext uri="{FF2B5EF4-FFF2-40B4-BE49-F238E27FC236}">
                <a16:creationId xmlns:a16="http://schemas.microsoft.com/office/drawing/2014/main" id="{7224A464-42DA-26A0-7596-3FF792B23D8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8238" y="1693894"/>
            <a:ext cx="1645920" cy="3034030"/>
          </a:xfrm>
          <a:prstGeom prst="rect">
            <a:avLst/>
          </a:prstGeom>
          <a:noFill/>
          <a:ln>
            <a:noFill/>
          </a:ln>
        </p:spPr>
      </p:pic>
    </p:spTree>
    <p:extLst>
      <p:ext uri="{BB962C8B-B14F-4D97-AF65-F5344CB8AC3E}">
        <p14:creationId xmlns:p14="http://schemas.microsoft.com/office/powerpoint/2010/main" val="1441377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9F2CA60-AAA4-AEF1-28D6-B1DA1CC2BBE1}"/>
              </a:ext>
            </a:extLst>
          </p:cNvPr>
          <p:cNvSpPr>
            <a:spLocks noGrp="1"/>
          </p:cNvSpPr>
          <p:nvPr>
            <p:ph type="title"/>
          </p:nvPr>
        </p:nvSpPr>
        <p:spPr/>
        <p:txBody>
          <a:bodyPr/>
          <a:lstStyle/>
          <a:p>
            <a:r>
              <a:rPr lang="en-US"/>
              <a:t>Using comparative language </a:t>
            </a:r>
          </a:p>
        </p:txBody>
      </p:sp>
      <p:sp>
        <p:nvSpPr>
          <p:cNvPr id="3" name="Text Placeholder 2">
            <a:extLst>
              <a:ext uri="{FF2B5EF4-FFF2-40B4-BE49-F238E27FC236}">
                <a16:creationId xmlns:a16="http://schemas.microsoft.com/office/drawing/2014/main" id="{5D1194F8-5E13-05C3-14B5-149F3F8E7E17}"/>
              </a:ext>
            </a:extLst>
          </p:cNvPr>
          <p:cNvSpPr>
            <a:spLocks noGrp="1"/>
          </p:cNvSpPr>
          <p:nvPr>
            <p:ph type="body" sz="quarter" idx="10"/>
          </p:nvPr>
        </p:nvSpPr>
        <p:spPr>
          <a:xfrm>
            <a:off x="1673223" y="5970183"/>
            <a:ext cx="10606088" cy="1107996"/>
          </a:xfrm>
        </p:spPr>
        <p:txBody>
          <a:bodyPr/>
          <a:lstStyle/>
          <a:p>
            <a:r>
              <a:rPr lang="en-GB"/>
              <a:t>compare	   more    	fewer	difference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Picture 6">
            <a:extLst>
              <a:ext uri="{FF2B5EF4-FFF2-40B4-BE49-F238E27FC236}">
                <a16:creationId xmlns:a16="http://schemas.microsoft.com/office/drawing/2014/main" id="{4A231D55-2EE9-9A24-7C34-6AEEC60AF7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9291" y="4939117"/>
            <a:ext cx="613864" cy="5598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21825D8-29CC-74C3-E91F-DBAEB05AA5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8589"/>
          <a:stretch/>
        </p:blipFill>
        <p:spPr>
          <a:xfrm>
            <a:off x="-146333" y="2577973"/>
            <a:ext cx="1533547" cy="3049485"/>
          </a:xfrm>
          <a:prstGeom prst="rect">
            <a:avLst/>
          </a:prstGeom>
        </p:spPr>
      </p:pic>
      <p:sp>
        <p:nvSpPr>
          <p:cNvPr id="12" name="Rectangular Callout 7">
            <a:extLst>
              <a:ext uri="{FF2B5EF4-FFF2-40B4-BE49-F238E27FC236}">
                <a16:creationId xmlns:a16="http://schemas.microsoft.com/office/drawing/2014/main" id="{9609C4EE-3A04-E0F9-310D-35DEBD8E2DAA}"/>
              </a:ext>
            </a:extLst>
          </p:cNvPr>
          <p:cNvSpPr/>
          <p:nvPr/>
        </p:nvSpPr>
        <p:spPr>
          <a:xfrm>
            <a:off x="1087119" y="1360353"/>
            <a:ext cx="3144902" cy="1217620"/>
          </a:xfrm>
          <a:prstGeom prst="wedgeRectCallout">
            <a:avLst>
              <a:gd name="adj1" fmla="val -43482"/>
              <a:gd name="adj2" fmla="val 8200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 have 9 carrots. </a:t>
            </a:r>
          </a:p>
          <a:p>
            <a:pPr algn="ctr"/>
            <a:r>
              <a:rPr lang="en-GB" sz="2400">
                <a:solidFill>
                  <a:schemeClr val="tx1"/>
                </a:solidFill>
                <a:latin typeface="Century Gothic" panose="020B0502020202020204" pitchFamily="34" charset="0"/>
              </a:rPr>
              <a:t>I will represent that using nine cubes.</a:t>
            </a:r>
          </a:p>
        </p:txBody>
      </p:sp>
      <p:sp>
        <p:nvSpPr>
          <p:cNvPr id="14" name="Rectangular Callout 9">
            <a:extLst>
              <a:ext uri="{FF2B5EF4-FFF2-40B4-BE49-F238E27FC236}">
                <a16:creationId xmlns:a16="http://schemas.microsoft.com/office/drawing/2014/main" id="{72286393-EBC1-B426-FDA9-E7A1655C0C62}"/>
              </a:ext>
            </a:extLst>
          </p:cNvPr>
          <p:cNvSpPr/>
          <p:nvPr/>
        </p:nvSpPr>
        <p:spPr>
          <a:xfrm flipH="1">
            <a:off x="6327871" y="1373550"/>
            <a:ext cx="3144901" cy="1258640"/>
          </a:xfrm>
          <a:prstGeom prst="wedgeRectCallout">
            <a:avLst>
              <a:gd name="adj1" fmla="val -48217"/>
              <a:gd name="adj2" fmla="val 103465"/>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 have 5 carrots. </a:t>
            </a:r>
          </a:p>
          <a:p>
            <a:pPr algn="ctr"/>
            <a:r>
              <a:rPr lang="en-GB" sz="2400">
                <a:solidFill>
                  <a:schemeClr val="tx1"/>
                </a:solidFill>
                <a:latin typeface="Century Gothic" panose="020B0502020202020204" pitchFamily="34" charset="0"/>
              </a:rPr>
              <a:t>I will represent that using five cubes.</a:t>
            </a:r>
          </a:p>
        </p:txBody>
      </p:sp>
      <p:sp>
        <p:nvSpPr>
          <p:cNvPr id="15" name="Rectangular Callout 11">
            <a:extLst>
              <a:ext uri="{FF2B5EF4-FFF2-40B4-BE49-F238E27FC236}">
                <a16:creationId xmlns:a16="http://schemas.microsoft.com/office/drawing/2014/main" id="{BF606576-E074-C8BB-D8EB-0E87271768F2}"/>
              </a:ext>
            </a:extLst>
          </p:cNvPr>
          <p:cNvSpPr/>
          <p:nvPr/>
        </p:nvSpPr>
        <p:spPr>
          <a:xfrm>
            <a:off x="1487211" y="3003472"/>
            <a:ext cx="3759864" cy="1908000"/>
          </a:xfrm>
          <a:prstGeom prst="wedgeRectCallout">
            <a:avLst>
              <a:gd name="adj1" fmla="val -48483"/>
              <a:gd name="adj2" fmla="val 7015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There are four cubes sticking out. I have four more carrots than you. You have four fewer carrots than me.</a:t>
            </a:r>
          </a:p>
        </p:txBody>
      </p:sp>
      <p:sp>
        <p:nvSpPr>
          <p:cNvPr id="16" name="Rectangular Callout 13">
            <a:extLst>
              <a:ext uri="{FF2B5EF4-FFF2-40B4-BE49-F238E27FC236}">
                <a16:creationId xmlns:a16="http://schemas.microsoft.com/office/drawing/2014/main" id="{F63F6495-D4F6-933E-E1DC-22F2ACAFD191}"/>
              </a:ext>
            </a:extLst>
          </p:cNvPr>
          <p:cNvSpPr/>
          <p:nvPr/>
        </p:nvSpPr>
        <p:spPr>
          <a:xfrm flipH="1">
            <a:off x="6294703" y="3337779"/>
            <a:ext cx="2719362" cy="1548000"/>
          </a:xfrm>
          <a:prstGeom prst="wedgeRectCallout">
            <a:avLst>
              <a:gd name="adj1" fmla="val -73276"/>
              <a:gd name="adj2" fmla="val -9952"/>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The difference between the number of carrots is four.</a:t>
            </a:r>
          </a:p>
        </p:txBody>
      </p:sp>
      <p:pic>
        <p:nvPicPr>
          <p:cNvPr id="18" name="Picture 6">
            <a:extLst>
              <a:ext uri="{FF2B5EF4-FFF2-40B4-BE49-F238E27FC236}">
                <a16:creationId xmlns:a16="http://schemas.microsoft.com/office/drawing/2014/main" id="{62DABB95-7045-7C0D-C278-8217E8EC01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1657" y="4939120"/>
            <a:ext cx="613864" cy="5598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C38C18E3-A086-17AD-429C-69F7CE60A9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4023" y="4939117"/>
            <a:ext cx="613864" cy="5598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916E9931-D416-84A9-71EA-EF3BA8BA1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5405" y="4939120"/>
            <a:ext cx="613864" cy="55987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BB7110A2-E0EF-B889-871F-81A34A391B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7771" y="4939117"/>
            <a:ext cx="613864" cy="5598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52BDE3DC-0396-C489-913E-FD2FF3DE0C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2519" y="4939259"/>
            <a:ext cx="613864" cy="5598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F04059F0-29C0-2318-6728-1BB658C39F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4885" y="4939256"/>
            <a:ext cx="613864" cy="5598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090FBACE-D7D5-CA10-24A2-A07AD89253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6267" y="4939259"/>
            <a:ext cx="613864" cy="5598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a:extLst>
              <a:ext uri="{FF2B5EF4-FFF2-40B4-BE49-F238E27FC236}">
                <a16:creationId xmlns:a16="http://schemas.microsoft.com/office/drawing/2014/main" id="{059AB488-4104-64DE-126C-2C0C6214DE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633" y="4939256"/>
            <a:ext cx="613864" cy="5598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736FD333-F1DC-5B07-ECEC-A7DC13F6AD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6004" y="5415957"/>
            <a:ext cx="607638" cy="55419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976D0A95-5B76-A66B-67DA-11960045BC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307" y="5415957"/>
            <a:ext cx="607638" cy="5541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AF5F4FD3-5F96-69DB-7CED-8D543441C49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7785" y="5415957"/>
            <a:ext cx="607638" cy="55419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0E4B6E3F-90AB-860C-DBAD-D0F03EB19F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7088" y="5415957"/>
            <a:ext cx="607638" cy="55419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77151A17-447E-F074-1FD4-3C45C8165E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9566" y="5415957"/>
            <a:ext cx="607638" cy="55419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65E5A876-F3B7-DFE6-AA55-A25268912E5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9544"/>
          <a:stretch/>
        </p:blipFill>
        <p:spPr>
          <a:xfrm>
            <a:off x="9323673" y="2623485"/>
            <a:ext cx="2269194" cy="3126001"/>
          </a:xfrm>
          <a:prstGeom prst="rect">
            <a:avLst/>
          </a:prstGeom>
        </p:spPr>
      </p:pic>
    </p:spTree>
    <p:extLst>
      <p:ext uri="{BB962C8B-B14F-4D97-AF65-F5344CB8AC3E}">
        <p14:creationId xmlns:p14="http://schemas.microsoft.com/office/powerpoint/2010/main" val="3854178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sp>
        <p:nvSpPr>
          <p:cNvPr id="12" name="Title 1">
            <a:extLst>
              <a:ext uri="{FF2B5EF4-FFF2-40B4-BE49-F238E27FC236}">
                <a16:creationId xmlns:a16="http://schemas.microsoft.com/office/drawing/2014/main" id="{897014EA-E82A-FDA8-9DC3-0285357970E2}"/>
              </a:ext>
            </a:extLst>
          </p:cNvPr>
          <p:cNvSpPr>
            <a:spLocks noGrp="1"/>
          </p:cNvSpPr>
          <p:nvPr>
            <p:ph type="title"/>
          </p:nvPr>
        </p:nvSpPr>
        <p:spPr/>
        <p:txBody>
          <a:bodyPr/>
          <a:lstStyle/>
          <a:p>
            <a:r>
              <a:rPr lang="en-US"/>
              <a:t>Are there more bananas or apples?</a:t>
            </a:r>
          </a:p>
        </p:txBody>
      </p:sp>
      <p:pic>
        <p:nvPicPr>
          <p:cNvPr id="3" name="Picture 2">
            <a:extLst>
              <a:ext uri="{FF2B5EF4-FFF2-40B4-BE49-F238E27FC236}">
                <a16:creationId xmlns:a16="http://schemas.microsoft.com/office/drawing/2014/main" id="{BC407E40-D8A1-D5DF-9234-0E1459D342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9375" y="1370992"/>
            <a:ext cx="818156" cy="8181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7717274-E86D-756A-A0C3-92D1D2DD3BE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619709" y="1057335"/>
            <a:ext cx="796662" cy="1005786"/>
          </a:xfrm>
          <a:prstGeom prst="rect">
            <a:avLst/>
          </a:prstGeom>
        </p:spPr>
      </p:pic>
      <p:pic>
        <p:nvPicPr>
          <p:cNvPr id="5" name="Picture 2">
            <a:extLst>
              <a:ext uri="{FF2B5EF4-FFF2-40B4-BE49-F238E27FC236}">
                <a16:creationId xmlns:a16="http://schemas.microsoft.com/office/drawing/2014/main" id="{7EAB5323-A00C-D592-2F56-20428FB68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8043" y="1197828"/>
            <a:ext cx="818156" cy="8181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2290683-16BA-FAAB-3728-F64DBF7314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2927" y="1280306"/>
            <a:ext cx="818156" cy="8181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1D527FA-527D-6761-B0AE-7D6DDAC966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7578" y="1227843"/>
            <a:ext cx="818156" cy="8181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DD8CEDF-F7AE-F6B2-F100-956E1324390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832222" y="1156151"/>
            <a:ext cx="796662" cy="1005786"/>
          </a:xfrm>
          <a:prstGeom prst="rect">
            <a:avLst/>
          </a:prstGeom>
        </p:spPr>
      </p:pic>
      <p:pic>
        <p:nvPicPr>
          <p:cNvPr id="10" name="Picture 9">
            <a:extLst>
              <a:ext uri="{FF2B5EF4-FFF2-40B4-BE49-F238E27FC236}">
                <a16:creationId xmlns:a16="http://schemas.microsoft.com/office/drawing/2014/main" id="{662C1EE1-58BD-EF3C-042C-93B97F2FFF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109000" y="1389587"/>
            <a:ext cx="796662" cy="1005786"/>
          </a:xfrm>
          <a:prstGeom prst="rect">
            <a:avLst/>
          </a:prstGeom>
        </p:spPr>
      </p:pic>
      <p:pic>
        <p:nvPicPr>
          <p:cNvPr id="11" name="Picture 2">
            <a:extLst>
              <a:ext uri="{FF2B5EF4-FFF2-40B4-BE49-F238E27FC236}">
                <a16:creationId xmlns:a16="http://schemas.microsoft.com/office/drawing/2014/main" id="{317B7BD7-310D-FC5C-0C66-0782345B27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2397" y="2244922"/>
            <a:ext cx="818156" cy="8181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C08BF119-8CBD-3C73-D45B-3FDC72BCD7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0581" y="2059998"/>
            <a:ext cx="818156" cy="8181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CEB6506A-0EF8-B7E0-8F87-2B5ADB50F8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5978" y="2862669"/>
            <a:ext cx="818156" cy="8181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51F37E02-4EC6-BB90-8EC9-81DC693DC1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9739" y="3229783"/>
            <a:ext cx="818156" cy="8181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6870EE2A-B800-08B8-BC68-E46239B176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7012" y="2345116"/>
            <a:ext cx="818156" cy="8181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2571FED5-446B-3753-62FB-06C3AE2EBC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1998" y="2501842"/>
            <a:ext cx="818156" cy="8181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AA634BB3-4991-0D4F-658D-DA6E1BF9C9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5485" y="1835844"/>
            <a:ext cx="818156" cy="8181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3C1D08E-D485-FE85-207E-8E1335F34E1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852804" y="2943568"/>
            <a:ext cx="796662" cy="1005786"/>
          </a:xfrm>
          <a:prstGeom prst="rect">
            <a:avLst/>
          </a:prstGeom>
        </p:spPr>
      </p:pic>
      <p:pic>
        <p:nvPicPr>
          <p:cNvPr id="21" name="Picture 20">
            <a:extLst>
              <a:ext uri="{FF2B5EF4-FFF2-40B4-BE49-F238E27FC236}">
                <a16:creationId xmlns:a16="http://schemas.microsoft.com/office/drawing/2014/main" id="{3BC4762E-070B-DC87-07FB-5BA07A827EB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749821" y="3049165"/>
            <a:ext cx="796662" cy="1005786"/>
          </a:xfrm>
          <a:prstGeom prst="rect">
            <a:avLst/>
          </a:prstGeom>
        </p:spPr>
      </p:pic>
      <p:pic>
        <p:nvPicPr>
          <p:cNvPr id="22" name="Picture 21">
            <a:extLst>
              <a:ext uri="{FF2B5EF4-FFF2-40B4-BE49-F238E27FC236}">
                <a16:creationId xmlns:a16="http://schemas.microsoft.com/office/drawing/2014/main" id="{76083BA2-C140-A59D-9154-99CD7087084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55019" y="2143691"/>
            <a:ext cx="796662" cy="1005786"/>
          </a:xfrm>
          <a:prstGeom prst="rect">
            <a:avLst/>
          </a:prstGeom>
        </p:spPr>
      </p:pic>
      <p:pic>
        <p:nvPicPr>
          <p:cNvPr id="23" name="Picture 22">
            <a:extLst>
              <a:ext uri="{FF2B5EF4-FFF2-40B4-BE49-F238E27FC236}">
                <a16:creationId xmlns:a16="http://schemas.microsoft.com/office/drawing/2014/main" id="{9EA97961-E343-41D3-4B29-9089D798036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677" y="2395373"/>
            <a:ext cx="796662" cy="1005786"/>
          </a:xfrm>
          <a:prstGeom prst="rect">
            <a:avLst/>
          </a:prstGeom>
        </p:spPr>
      </p:pic>
      <p:pic>
        <p:nvPicPr>
          <p:cNvPr id="24" name="Picture 23">
            <a:extLst>
              <a:ext uri="{FF2B5EF4-FFF2-40B4-BE49-F238E27FC236}">
                <a16:creationId xmlns:a16="http://schemas.microsoft.com/office/drawing/2014/main" id="{B59E6B02-E064-1B8F-A858-8020E842E00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688690" y="2577351"/>
            <a:ext cx="796662" cy="1005786"/>
          </a:xfrm>
          <a:prstGeom prst="rect">
            <a:avLst/>
          </a:prstGeom>
        </p:spPr>
      </p:pic>
      <p:grpSp>
        <p:nvGrpSpPr>
          <p:cNvPr id="25" name="Group 24">
            <a:extLst>
              <a:ext uri="{FF2B5EF4-FFF2-40B4-BE49-F238E27FC236}">
                <a16:creationId xmlns:a16="http://schemas.microsoft.com/office/drawing/2014/main" id="{3D8459E0-96A6-66D1-FF00-F3F63085D44A}"/>
              </a:ext>
            </a:extLst>
          </p:cNvPr>
          <p:cNvGrpSpPr/>
          <p:nvPr/>
        </p:nvGrpSpPr>
        <p:grpSpPr>
          <a:xfrm>
            <a:off x="221856" y="3738925"/>
            <a:ext cx="4357563" cy="984885"/>
            <a:chOff x="7354249" y="5596252"/>
            <a:chExt cx="4357563" cy="984885"/>
          </a:xfrm>
        </p:grpSpPr>
        <p:sp>
          <p:nvSpPr>
            <p:cNvPr id="26" name="Rounded Rectangle 7">
              <a:extLst>
                <a:ext uri="{FF2B5EF4-FFF2-40B4-BE49-F238E27FC236}">
                  <a16:creationId xmlns:a16="http://schemas.microsoft.com/office/drawing/2014/main" id="{1BE496D2-4E79-AB3C-9133-1AB9CCC5F203}"/>
                </a:ext>
              </a:extLst>
            </p:cNvPr>
            <p:cNvSpPr/>
            <p:nvPr/>
          </p:nvSpPr>
          <p:spPr>
            <a:xfrm>
              <a:off x="7354249" y="5596252"/>
              <a:ext cx="4357563" cy="984885"/>
            </a:xfrm>
            <a:prstGeom prst="roundRect">
              <a:avLst/>
            </a:prstGeom>
            <a:ln w="28575">
              <a:solidFill>
                <a:srgbClr val="E50E4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200" b="1" i="1">
                <a:solidFill>
                  <a:srgbClr val="E50E46"/>
                </a:solidFill>
                <a:latin typeface="Century Gothic" panose="020B0502020202020204" pitchFamily="34" charset="0"/>
              </a:endParaRPr>
            </a:p>
          </p:txBody>
        </p:sp>
        <p:pic>
          <p:nvPicPr>
            <p:cNvPr id="27" name="Picture 26">
              <a:extLst>
                <a:ext uri="{FF2B5EF4-FFF2-40B4-BE49-F238E27FC236}">
                  <a16:creationId xmlns:a16="http://schemas.microsoft.com/office/drawing/2014/main" id="{92C45DD8-0BB4-E154-B148-7DE0C617E243}"/>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994262" y="5750614"/>
              <a:ext cx="717550" cy="723900"/>
            </a:xfrm>
            <a:prstGeom prst="rect">
              <a:avLst/>
            </a:prstGeom>
            <a:noFill/>
            <a:ln>
              <a:noFill/>
            </a:ln>
          </p:spPr>
        </p:pic>
        <p:pic>
          <p:nvPicPr>
            <p:cNvPr id="28" name="Picture 27">
              <a:extLst>
                <a:ext uri="{FF2B5EF4-FFF2-40B4-BE49-F238E27FC236}">
                  <a16:creationId xmlns:a16="http://schemas.microsoft.com/office/drawing/2014/main" id="{D6CCE6E4-312C-5674-68AB-996518D9FCEE}"/>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381680" y="5750614"/>
              <a:ext cx="717550" cy="723900"/>
            </a:xfrm>
            <a:prstGeom prst="rect">
              <a:avLst/>
            </a:prstGeom>
            <a:noFill/>
            <a:ln>
              <a:noFill/>
            </a:ln>
          </p:spPr>
        </p:pic>
        <p:sp>
          <p:nvSpPr>
            <p:cNvPr id="29" name="TextBox 28">
              <a:extLst>
                <a:ext uri="{FF2B5EF4-FFF2-40B4-BE49-F238E27FC236}">
                  <a16:creationId xmlns:a16="http://schemas.microsoft.com/office/drawing/2014/main" id="{EA031E97-2B9D-8098-2761-7CD4973ED790}"/>
                </a:ext>
              </a:extLst>
            </p:cNvPr>
            <p:cNvSpPr txBox="1"/>
            <p:nvPr/>
          </p:nvSpPr>
          <p:spPr>
            <a:xfrm>
              <a:off x="7861486" y="5596252"/>
              <a:ext cx="3374634" cy="984885"/>
            </a:xfrm>
            <a:prstGeom prst="rect">
              <a:avLst/>
            </a:prstGeom>
            <a:noFill/>
          </p:spPr>
          <p:txBody>
            <a:bodyPr wrap="square">
              <a:spAutoFit/>
            </a:bodyPr>
            <a:lstStyle/>
            <a:p>
              <a:pPr algn="ctr"/>
              <a:r>
                <a:rPr lang="en-US" sz="1600" b="1">
                  <a:solidFill>
                    <a:srgbClr val="E50E46"/>
                  </a:solidFill>
                  <a:latin typeface="Century Gothic" panose="020B0502020202020204" pitchFamily="34" charset="0"/>
                </a:rPr>
                <a:t>DYNAMIC REPRESENTATION</a:t>
              </a:r>
            </a:p>
            <a:p>
              <a:pPr algn="ctr"/>
              <a:r>
                <a:rPr lang="en-US" sz="1400" b="1">
                  <a:solidFill>
                    <a:srgbClr val="E50E46"/>
                  </a:solidFill>
                  <a:latin typeface="Century Gothic" panose="020B0502020202020204" pitchFamily="34" charset="0"/>
                </a:rPr>
                <a:t>Build up </a:t>
              </a:r>
              <a:r>
                <a:rPr lang="en-US" sz="1400" b="1" u="sng">
                  <a:solidFill>
                    <a:srgbClr val="E50E46"/>
                  </a:solidFill>
                  <a:latin typeface="Century Gothic" panose="020B0502020202020204" pitchFamily="34" charset="0"/>
                </a:rPr>
                <a:t>your own </a:t>
              </a:r>
              <a:r>
                <a:rPr lang="en-US" sz="1400" b="1">
                  <a:solidFill>
                    <a:srgbClr val="E50E46"/>
                  </a:solidFill>
                  <a:latin typeface="Century Gothic" panose="020B0502020202020204" pitchFamily="34" charset="0"/>
                </a:rPr>
                <a:t>representation, ‘live’ in the lesson</a:t>
              </a:r>
            </a:p>
            <a:p>
              <a:pPr algn="ctr"/>
              <a:r>
                <a:rPr lang="en-US" sz="1200" b="1" i="1">
                  <a:solidFill>
                    <a:srgbClr val="E50E46"/>
                  </a:solidFill>
                  <a:latin typeface="Century Gothic" panose="020B0502020202020204" pitchFamily="34" charset="0"/>
                </a:rPr>
                <a:t>This image is for teacher planning only  </a:t>
              </a:r>
            </a:p>
          </p:txBody>
        </p:sp>
      </p:grpSp>
    </p:spTree>
    <p:extLst>
      <p:ext uri="{BB962C8B-B14F-4D97-AF65-F5344CB8AC3E}">
        <p14:creationId xmlns:p14="http://schemas.microsoft.com/office/powerpoint/2010/main" val="1184164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sp>
        <p:nvSpPr>
          <p:cNvPr id="11" name="Title 10">
            <a:extLst>
              <a:ext uri="{FF2B5EF4-FFF2-40B4-BE49-F238E27FC236}">
                <a16:creationId xmlns:a16="http://schemas.microsoft.com/office/drawing/2014/main" id="{5FBB5F15-0859-376A-6C5B-52A2691C4EE7}"/>
              </a:ext>
            </a:extLst>
          </p:cNvPr>
          <p:cNvSpPr>
            <a:spLocks noGrp="1"/>
          </p:cNvSpPr>
          <p:nvPr>
            <p:ph type="title"/>
          </p:nvPr>
        </p:nvSpPr>
        <p:spPr>
          <a:xfrm>
            <a:off x="477253" y="-156243"/>
            <a:ext cx="10515600" cy="1325563"/>
          </a:xfrm>
        </p:spPr>
        <p:txBody>
          <a:bodyPr/>
          <a:lstStyle/>
          <a:p>
            <a:r>
              <a:rPr lang="en-US" sz="2000">
                <a:latin typeface="Century Gothic"/>
                <a:cs typeface="Century Gothic"/>
              </a:rPr>
              <a:t>Key Learning: </a:t>
            </a:r>
            <a:r>
              <a:rPr lang="en-US" sz="2000" b="0">
                <a:solidFill>
                  <a:schemeClr val="tx1"/>
                </a:solidFill>
                <a:latin typeface="Century Gothic"/>
                <a:cs typeface="Century Gothic"/>
              </a:rPr>
              <a:t>To compare two sets and </a:t>
            </a:r>
            <a:r>
              <a:rPr lang="en-US" sz="2000" b="0">
                <a:solidFill>
                  <a:schemeClr val="tx1"/>
                </a:solidFill>
                <a:latin typeface="Century Gothic"/>
              </a:rPr>
              <a:t>find the difference in a range of contexts</a:t>
            </a:r>
            <a:endParaRPr lang="en-GB" sz="2000"/>
          </a:p>
        </p:txBody>
      </p:sp>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13F0900A-4B54-BD39-FF2F-0214C38893A1}"/>
                  </a:ext>
                </a:extLst>
              </p:cNvPr>
              <p:cNvSpPr>
                <a:spLocks noGrp="1"/>
              </p:cNvSpPr>
              <p:nvPr>
                <p:ph type="body" sz="quarter" idx="10"/>
              </p:nvPr>
            </p:nvSpPr>
            <p:spPr>
              <a:xfrm>
                <a:off x="208694" y="3902228"/>
                <a:ext cx="10514724" cy="2903615"/>
              </a:xfrm>
            </p:spPr>
            <p:txBody>
              <a:bodyPr/>
              <a:lstStyle/>
              <a:p>
                <a:pPr>
                  <a:lnSpc>
                    <a:spcPct val="150000"/>
                  </a:lnSpc>
                </a:pPr>
                <a:r>
                  <a:rPr lang="en-GB" sz="2800">
                    <a:latin typeface="Century Gothic" panose="020B0502020202020204" pitchFamily="34" charset="0"/>
                  </a:rPr>
                  <a:t>There are </a:t>
                </a:r>
                <a14:m>
                  <m:oMath xmlns:m="http://schemas.openxmlformats.org/officeDocument/2006/math">
                    <m:r>
                      <a:rPr lang="en-GB" sz="2800" i="1" dirty="0" smtClean="0">
                        <a:latin typeface="Cambria Math" panose="02040503050406030204" pitchFamily="18" charset="0"/>
                      </a:rPr>
                      <m:t>_____</m:t>
                    </m:r>
                  </m:oMath>
                </a14:m>
                <a:r>
                  <a:rPr lang="en-GB" sz="2800">
                    <a:latin typeface="Century Gothic" panose="020B0502020202020204" pitchFamily="34" charset="0"/>
                  </a:rPr>
                  <a:t> more/ fewer butterflies than flowers.</a:t>
                </a:r>
              </a:p>
              <a:p>
                <a:pPr>
                  <a:lnSpc>
                    <a:spcPct val="150000"/>
                  </a:lnSpc>
                </a:pPr>
                <a:r>
                  <a:rPr lang="en-GB" sz="2800">
                    <a:latin typeface="Century Gothic" panose="020B0502020202020204" pitchFamily="34" charset="0"/>
                  </a:rPr>
                  <a:t>There are </a:t>
                </a:r>
                <a14:m>
                  <m:oMath xmlns:m="http://schemas.openxmlformats.org/officeDocument/2006/math">
                    <m:r>
                      <a:rPr lang="en-GB" sz="2800" i="1" dirty="0" smtClean="0">
                        <a:latin typeface="Cambria Math" panose="02040503050406030204" pitchFamily="18" charset="0"/>
                      </a:rPr>
                      <m:t>_____</m:t>
                    </m:r>
                  </m:oMath>
                </a14:m>
                <a:r>
                  <a:rPr lang="en-GB" sz="2800">
                    <a:latin typeface="Century Gothic" panose="020B0502020202020204" pitchFamily="34" charset="0"/>
                  </a:rPr>
                  <a:t> more/ fewer flowers than butterflies.</a:t>
                </a:r>
              </a:p>
              <a:p>
                <a:pPr>
                  <a:lnSpc>
                    <a:spcPct val="150000"/>
                  </a:lnSpc>
                </a:pPr>
                <a:r>
                  <a:rPr lang="en-GB" sz="2800">
                    <a:latin typeface="Century Gothic" panose="020B0502020202020204" pitchFamily="34" charset="0"/>
                  </a:rPr>
                  <a:t>The difference between the number of flowers and butterflies is </a:t>
                </a:r>
                <a14:m>
                  <m:oMath xmlns:m="http://schemas.openxmlformats.org/officeDocument/2006/math">
                    <m:r>
                      <a:rPr lang="en-GB" sz="2800" i="1" dirty="0" smtClean="0">
                        <a:latin typeface="Cambria Math" panose="02040503050406030204" pitchFamily="18" charset="0"/>
                      </a:rPr>
                      <m:t>_____</m:t>
                    </m:r>
                  </m:oMath>
                </a14:m>
                <a:r>
                  <a:rPr lang="en-GB" sz="2800">
                    <a:latin typeface="Century Gothic" panose="020B0502020202020204" pitchFamily="34" charset="0"/>
                  </a:rPr>
                  <a:t> .</a:t>
                </a:r>
              </a:p>
            </p:txBody>
          </p:sp>
        </mc:Choice>
        <mc:Fallback xmlns="">
          <p:sp>
            <p:nvSpPr>
              <p:cNvPr id="2" name="Text Placeholder 1">
                <a:extLst>
                  <a:ext uri="{FF2B5EF4-FFF2-40B4-BE49-F238E27FC236}">
                    <a16:creationId xmlns:a16="http://schemas.microsoft.com/office/drawing/2014/main" id="{13F0900A-4B54-BD39-FF2F-0214C38893A1}"/>
                  </a:ext>
                </a:extLst>
              </p:cNvPr>
              <p:cNvSpPr>
                <a:spLocks noGrp="1" noRot="1" noChangeAspect="1" noMove="1" noResize="1" noEditPoints="1" noAdjustHandles="1" noChangeArrowheads="1" noChangeShapeType="1" noTextEdit="1"/>
              </p:cNvSpPr>
              <p:nvPr>
                <p:ph type="body" sz="quarter" idx="10"/>
              </p:nvPr>
            </p:nvSpPr>
            <p:spPr>
              <a:xfrm>
                <a:off x="208694" y="3902228"/>
                <a:ext cx="10514724" cy="2903615"/>
              </a:xfrm>
              <a:blipFill>
                <a:blip r:embed="rId4"/>
                <a:stretch>
                  <a:fillRect l="-1043" b="-3151"/>
                </a:stretch>
              </a:blipFill>
            </p:spPr>
            <p:txBody>
              <a:bodyPr/>
              <a:lstStyle/>
              <a:p>
                <a:r>
                  <a:rPr lang="en-GB">
                    <a:noFill/>
                  </a:rPr>
                  <a:t> </a:t>
                </a:r>
              </a:p>
            </p:txBody>
          </p:sp>
        </mc:Fallback>
      </mc:AlternateContent>
      <p:sp>
        <p:nvSpPr>
          <p:cNvPr id="3" name="Text Placeholder 2">
            <a:extLst>
              <a:ext uri="{FF2B5EF4-FFF2-40B4-BE49-F238E27FC236}">
                <a16:creationId xmlns:a16="http://schemas.microsoft.com/office/drawing/2014/main" id="{AC1185C1-A813-25BA-823D-DBC07896CB9E}"/>
              </a:ext>
            </a:extLst>
          </p:cNvPr>
          <p:cNvSpPr>
            <a:spLocks noGrp="1"/>
          </p:cNvSpPr>
          <p:nvPr>
            <p:ph type="body" sz="quarter" idx="11"/>
          </p:nvPr>
        </p:nvSpPr>
        <p:spPr/>
        <p:txBody>
          <a:bodyPr/>
          <a:lstStyle/>
          <a:p>
            <a:r>
              <a:rPr lang="en-GB"/>
              <a:t>Identifying the difference</a:t>
            </a:r>
          </a:p>
        </p:txBody>
      </p:sp>
      <p:pic>
        <p:nvPicPr>
          <p:cNvPr id="4" name="Picture 3">
            <a:extLst>
              <a:ext uri="{FF2B5EF4-FFF2-40B4-BE49-F238E27FC236}">
                <a16:creationId xmlns:a16="http://schemas.microsoft.com/office/drawing/2014/main" id="{159C5F98-94B1-64E4-9696-B7926307ED3A}"/>
              </a:ext>
            </a:extLst>
          </p:cNvPr>
          <p:cNvPicPr>
            <a:picLocks noChangeAspect="1"/>
          </p:cNvPicPr>
          <p:nvPr/>
        </p:nvPicPr>
        <p:blipFill>
          <a:blip r:embed="rId5"/>
          <a:stretch>
            <a:fillRect/>
          </a:stretch>
        </p:blipFill>
        <p:spPr>
          <a:xfrm>
            <a:off x="2405874" y="3012724"/>
            <a:ext cx="556308" cy="670618"/>
          </a:xfrm>
          <a:prstGeom prst="rect">
            <a:avLst/>
          </a:prstGeom>
        </p:spPr>
      </p:pic>
      <p:pic>
        <p:nvPicPr>
          <p:cNvPr id="5" name="Picture 4">
            <a:extLst>
              <a:ext uri="{FF2B5EF4-FFF2-40B4-BE49-F238E27FC236}">
                <a16:creationId xmlns:a16="http://schemas.microsoft.com/office/drawing/2014/main" id="{F910199C-E8BC-FEF2-375D-883D69C231CE}"/>
              </a:ext>
            </a:extLst>
          </p:cNvPr>
          <p:cNvPicPr>
            <a:picLocks noChangeAspect="1"/>
          </p:cNvPicPr>
          <p:nvPr/>
        </p:nvPicPr>
        <p:blipFill>
          <a:blip r:embed="rId6"/>
          <a:stretch>
            <a:fillRect/>
          </a:stretch>
        </p:blipFill>
        <p:spPr>
          <a:xfrm>
            <a:off x="3661031" y="2247337"/>
            <a:ext cx="586791" cy="495343"/>
          </a:xfrm>
          <a:prstGeom prst="rect">
            <a:avLst/>
          </a:prstGeom>
        </p:spPr>
      </p:pic>
      <p:pic>
        <p:nvPicPr>
          <p:cNvPr id="6" name="Picture 5">
            <a:extLst>
              <a:ext uri="{FF2B5EF4-FFF2-40B4-BE49-F238E27FC236}">
                <a16:creationId xmlns:a16="http://schemas.microsoft.com/office/drawing/2014/main" id="{0B96A1C0-1784-2AA8-7FE9-DBC6F11C608F}"/>
              </a:ext>
            </a:extLst>
          </p:cNvPr>
          <p:cNvPicPr>
            <a:picLocks noChangeAspect="1"/>
          </p:cNvPicPr>
          <p:nvPr/>
        </p:nvPicPr>
        <p:blipFill>
          <a:blip r:embed="rId5"/>
          <a:stretch>
            <a:fillRect/>
          </a:stretch>
        </p:blipFill>
        <p:spPr>
          <a:xfrm>
            <a:off x="2642000" y="2107493"/>
            <a:ext cx="556308" cy="670618"/>
          </a:xfrm>
          <a:prstGeom prst="rect">
            <a:avLst/>
          </a:prstGeom>
        </p:spPr>
      </p:pic>
      <p:pic>
        <p:nvPicPr>
          <p:cNvPr id="7" name="Picture 6">
            <a:extLst>
              <a:ext uri="{FF2B5EF4-FFF2-40B4-BE49-F238E27FC236}">
                <a16:creationId xmlns:a16="http://schemas.microsoft.com/office/drawing/2014/main" id="{CC0985B8-2C5D-3726-8485-EE6ECA7175F6}"/>
              </a:ext>
            </a:extLst>
          </p:cNvPr>
          <p:cNvPicPr>
            <a:picLocks noChangeAspect="1"/>
          </p:cNvPicPr>
          <p:nvPr/>
        </p:nvPicPr>
        <p:blipFill>
          <a:blip r:embed="rId5"/>
          <a:stretch>
            <a:fillRect/>
          </a:stretch>
        </p:blipFill>
        <p:spPr>
          <a:xfrm>
            <a:off x="3161453" y="2631602"/>
            <a:ext cx="556308" cy="670618"/>
          </a:xfrm>
          <a:prstGeom prst="rect">
            <a:avLst/>
          </a:prstGeom>
        </p:spPr>
      </p:pic>
      <p:pic>
        <p:nvPicPr>
          <p:cNvPr id="8" name="Picture 7">
            <a:extLst>
              <a:ext uri="{FF2B5EF4-FFF2-40B4-BE49-F238E27FC236}">
                <a16:creationId xmlns:a16="http://schemas.microsoft.com/office/drawing/2014/main" id="{143F9595-766B-787E-3455-CF4876619CDD}"/>
              </a:ext>
            </a:extLst>
          </p:cNvPr>
          <p:cNvPicPr>
            <a:picLocks noChangeAspect="1"/>
          </p:cNvPicPr>
          <p:nvPr/>
        </p:nvPicPr>
        <p:blipFill>
          <a:blip r:embed="rId5"/>
          <a:stretch>
            <a:fillRect/>
          </a:stretch>
        </p:blipFill>
        <p:spPr>
          <a:xfrm>
            <a:off x="4500051" y="2108062"/>
            <a:ext cx="556308" cy="670618"/>
          </a:xfrm>
          <a:prstGeom prst="rect">
            <a:avLst/>
          </a:prstGeom>
        </p:spPr>
      </p:pic>
      <p:pic>
        <p:nvPicPr>
          <p:cNvPr id="10" name="Picture 9">
            <a:extLst>
              <a:ext uri="{FF2B5EF4-FFF2-40B4-BE49-F238E27FC236}">
                <a16:creationId xmlns:a16="http://schemas.microsoft.com/office/drawing/2014/main" id="{1A7DC2F7-F2A9-F17A-E5C3-C4BE949E4A7E}"/>
              </a:ext>
            </a:extLst>
          </p:cNvPr>
          <p:cNvPicPr>
            <a:picLocks noChangeAspect="1"/>
          </p:cNvPicPr>
          <p:nvPr/>
        </p:nvPicPr>
        <p:blipFill>
          <a:blip r:embed="rId5"/>
          <a:stretch>
            <a:fillRect/>
          </a:stretch>
        </p:blipFill>
        <p:spPr>
          <a:xfrm>
            <a:off x="4680295" y="2956119"/>
            <a:ext cx="556308" cy="670618"/>
          </a:xfrm>
          <a:prstGeom prst="rect">
            <a:avLst/>
          </a:prstGeom>
        </p:spPr>
      </p:pic>
      <p:pic>
        <p:nvPicPr>
          <p:cNvPr id="12" name="Picture 11">
            <a:extLst>
              <a:ext uri="{FF2B5EF4-FFF2-40B4-BE49-F238E27FC236}">
                <a16:creationId xmlns:a16="http://schemas.microsoft.com/office/drawing/2014/main" id="{3847CAAA-2D2E-1641-5FAE-583824F85D81}"/>
              </a:ext>
            </a:extLst>
          </p:cNvPr>
          <p:cNvPicPr>
            <a:picLocks noChangeAspect="1"/>
          </p:cNvPicPr>
          <p:nvPr/>
        </p:nvPicPr>
        <p:blipFill>
          <a:blip r:embed="rId5"/>
          <a:stretch>
            <a:fillRect/>
          </a:stretch>
        </p:blipFill>
        <p:spPr>
          <a:xfrm>
            <a:off x="6019123" y="2334927"/>
            <a:ext cx="556308" cy="670618"/>
          </a:xfrm>
          <a:prstGeom prst="rect">
            <a:avLst/>
          </a:prstGeom>
        </p:spPr>
      </p:pic>
      <p:pic>
        <p:nvPicPr>
          <p:cNvPr id="19" name="Picture 18">
            <a:extLst>
              <a:ext uri="{FF2B5EF4-FFF2-40B4-BE49-F238E27FC236}">
                <a16:creationId xmlns:a16="http://schemas.microsoft.com/office/drawing/2014/main" id="{04A00362-C26C-2CBF-0AC7-29FFFFBAA8F4}"/>
              </a:ext>
            </a:extLst>
          </p:cNvPr>
          <p:cNvPicPr>
            <a:picLocks noChangeAspect="1"/>
          </p:cNvPicPr>
          <p:nvPr/>
        </p:nvPicPr>
        <p:blipFill>
          <a:blip r:embed="rId5"/>
          <a:stretch>
            <a:fillRect/>
          </a:stretch>
        </p:blipFill>
        <p:spPr>
          <a:xfrm>
            <a:off x="6864498" y="2882896"/>
            <a:ext cx="556308" cy="670618"/>
          </a:xfrm>
          <a:prstGeom prst="rect">
            <a:avLst/>
          </a:prstGeom>
        </p:spPr>
      </p:pic>
      <p:pic>
        <p:nvPicPr>
          <p:cNvPr id="20" name="Picture 19">
            <a:extLst>
              <a:ext uri="{FF2B5EF4-FFF2-40B4-BE49-F238E27FC236}">
                <a16:creationId xmlns:a16="http://schemas.microsoft.com/office/drawing/2014/main" id="{C883DF30-A04B-BF23-D89E-1C7F99A918A8}"/>
              </a:ext>
            </a:extLst>
          </p:cNvPr>
          <p:cNvPicPr>
            <a:picLocks noChangeAspect="1"/>
          </p:cNvPicPr>
          <p:nvPr/>
        </p:nvPicPr>
        <p:blipFill>
          <a:blip r:embed="rId5"/>
          <a:stretch>
            <a:fillRect/>
          </a:stretch>
        </p:blipFill>
        <p:spPr>
          <a:xfrm>
            <a:off x="8048915" y="2285501"/>
            <a:ext cx="556308" cy="670618"/>
          </a:xfrm>
          <a:prstGeom prst="rect">
            <a:avLst/>
          </a:prstGeom>
        </p:spPr>
      </p:pic>
      <p:pic>
        <p:nvPicPr>
          <p:cNvPr id="22" name="Picture 21">
            <a:extLst>
              <a:ext uri="{FF2B5EF4-FFF2-40B4-BE49-F238E27FC236}">
                <a16:creationId xmlns:a16="http://schemas.microsoft.com/office/drawing/2014/main" id="{FE698AFE-8BDC-2236-6D25-39A2FCD5C2A8}"/>
              </a:ext>
            </a:extLst>
          </p:cNvPr>
          <p:cNvPicPr>
            <a:picLocks noChangeAspect="1"/>
          </p:cNvPicPr>
          <p:nvPr/>
        </p:nvPicPr>
        <p:blipFill>
          <a:blip r:embed="rId6"/>
          <a:stretch>
            <a:fillRect/>
          </a:stretch>
        </p:blipFill>
        <p:spPr>
          <a:xfrm>
            <a:off x="3846405" y="3138233"/>
            <a:ext cx="586791" cy="495343"/>
          </a:xfrm>
          <a:prstGeom prst="rect">
            <a:avLst/>
          </a:prstGeom>
        </p:spPr>
      </p:pic>
      <p:pic>
        <p:nvPicPr>
          <p:cNvPr id="25" name="Picture 24">
            <a:extLst>
              <a:ext uri="{FF2B5EF4-FFF2-40B4-BE49-F238E27FC236}">
                <a16:creationId xmlns:a16="http://schemas.microsoft.com/office/drawing/2014/main" id="{7289891C-C882-6807-B0A7-421FCFD82398}"/>
              </a:ext>
            </a:extLst>
          </p:cNvPr>
          <p:cNvPicPr>
            <a:picLocks noChangeAspect="1"/>
          </p:cNvPicPr>
          <p:nvPr/>
        </p:nvPicPr>
        <p:blipFill>
          <a:blip r:embed="rId6"/>
          <a:stretch>
            <a:fillRect/>
          </a:stretch>
        </p:blipFill>
        <p:spPr>
          <a:xfrm>
            <a:off x="5260825" y="2100299"/>
            <a:ext cx="586791" cy="495343"/>
          </a:xfrm>
          <a:prstGeom prst="rect">
            <a:avLst/>
          </a:prstGeom>
        </p:spPr>
      </p:pic>
      <p:pic>
        <p:nvPicPr>
          <p:cNvPr id="27" name="Picture 26">
            <a:extLst>
              <a:ext uri="{FF2B5EF4-FFF2-40B4-BE49-F238E27FC236}">
                <a16:creationId xmlns:a16="http://schemas.microsoft.com/office/drawing/2014/main" id="{BF56C394-EAD3-DF38-93C9-B94087A1090B}"/>
              </a:ext>
            </a:extLst>
          </p:cNvPr>
          <p:cNvPicPr>
            <a:picLocks noChangeAspect="1"/>
          </p:cNvPicPr>
          <p:nvPr/>
        </p:nvPicPr>
        <p:blipFill>
          <a:blip r:embed="rId6"/>
          <a:stretch>
            <a:fillRect/>
          </a:stretch>
        </p:blipFill>
        <p:spPr>
          <a:xfrm>
            <a:off x="5585484" y="3149571"/>
            <a:ext cx="586791" cy="495343"/>
          </a:xfrm>
          <a:prstGeom prst="rect">
            <a:avLst/>
          </a:prstGeom>
        </p:spPr>
      </p:pic>
      <p:pic>
        <p:nvPicPr>
          <p:cNvPr id="28" name="Picture 27">
            <a:extLst>
              <a:ext uri="{FF2B5EF4-FFF2-40B4-BE49-F238E27FC236}">
                <a16:creationId xmlns:a16="http://schemas.microsoft.com/office/drawing/2014/main" id="{1A166E83-261D-3301-7C50-4D69CDB12F96}"/>
              </a:ext>
            </a:extLst>
          </p:cNvPr>
          <p:cNvPicPr>
            <a:picLocks noChangeAspect="1"/>
          </p:cNvPicPr>
          <p:nvPr/>
        </p:nvPicPr>
        <p:blipFill>
          <a:blip r:embed="rId6"/>
          <a:stretch>
            <a:fillRect/>
          </a:stretch>
        </p:blipFill>
        <p:spPr>
          <a:xfrm>
            <a:off x="6940187" y="2145661"/>
            <a:ext cx="586791" cy="495343"/>
          </a:xfrm>
          <a:prstGeom prst="rect">
            <a:avLst/>
          </a:prstGeom>
        </p:spPr>
      </p:pic>
      <p:pic>
        <p:nvPicPr>
          <p:cNvPr id="30" name="Picture 29">
            <a:extLst>
              <a:ext uri="{FF2B5EF4-FFF2-40B4-BE49-F238E27FC236}">
                <a16:creationId xmlns:a16="http://schemas.microsoft.com/office/drawing/2014/main" id="{319411CF-2078-4E31-9D9A-EF7D007230EC}"/>
              </a:ext>
            </a:extLst>
          </p:cNvPr>
          <p:cNvPicPr>
            <a:picLocks noChangeAspect="1"/>
          </p:cNvPicPr>
          <p:nvPr/>
        </p:nvPicPr>
        <p:blipFill>
          <a:blip r:embed="rId6"/>
          <a:stretch>
            <a:fillRect/>
          </a:stretch>
        </p:blipFill>
        <p:spPr>
          <a:xfrm>
            <a:off x="7687620" y="3043756"/>
            <a:ext cx="586791" cy="495343"/>
          </a:xfrm>
          <a:prstGeom prst="rect">
            <a:avLst/>
          </a:prstGeom>
        </p:spPr>
      </p:pic>
    </p:spTree>
    <p:extLst>
      <p:ext uri="{BB962C8B-B14F-4D97-AF65-F5344CB8AC3E}">
        <p14:creationId xmlns:p14="http://schemas.microsoft.com/office/powerpoint/2010/main" val="3564126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B08EC-7423-850E-0852-6DAE8DFFC2A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F48B780-DECA-18A9-929E-261DCD12EA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sp>
        <p:nvSpPr>
          <p:cNvPr id="11" name="Title 10">
            <a:extLst>
              <a:ext uri="{FF2B5EF4-FFF2-40B4-BE49-F238E27FC236}">
                <a16:creationId xmlns:a16="http://schemas.microsoft.com/office/drawing/2014/main" id="{19E8FB64-CA4A-9DD2-A016-712FED8F2F75}"/>
              </a:ext>
            </a:extLst>
          </p:cNvPr>
          <p:cNvSpPr>
            <a:spLocks noGrp="1"/>
          </p:cNvSpPr>
          <p:nvPr>
            <p:ph type="title"/>
          </p:nvPr>
        </p:nvSpPr>
        <p:spPr>
          <a:xfrm>
            <a:off x="477253" y="-156243"/>
            <a:ext cx="10515600" cy="1325563"/>
          </a:xfrm>
        </p:spPr>
        <p:txBody>
          <a:bodyPr/>
          <a:lstStyle/>
          <a:p>
            <a:r>
              <a:rPr lang="en-US" sz="2000">
                <a:latin typeface="Century Gothic"/>
                <a:cs typeface="Century Gothic"/>
              </a:rPr>
              <a:t>Key Learning: </a:t>
            </a:r>
            <a:r>
              <a:rPr lang="en-US" sz="2000" b="0">
                <a:solidFill>
                  <a:schemeClr val="tx1"/>
                </a:solidFill>
                <a:latin typeface="Century Gothic"/>
                <a:cs typeface="Century Gothic"/>
              </a:rPr>
              <a:t>To compare two sets and </a:t>
            </a:r>
            <a:r>
              <a:rPr lang="en-US" sz="2000" b="0">
                <a:solidFill>
                  <a:schemeClr val="tx1"/>
                </a:solidFill>
                <a:latin typeface="Century Gothic"/>
              </a:rPr>
              <a:t>find the difference in a range of contexts</a:t>
            </a:r>
            <a:endParaRPr lang="en-GB" sz="2000"/>
          </a:p>
        </p:txBody>
      </p:sp>
      <p:sp>
        <p:nvSpPr>
          <p:cNvPr id="17" name="TextBox 16">
            <a:extLst>
              <a:ext uri="{FF2B5EF4-FFF2-40B4-BE49-F238E27FC236}">
                <a16:creationId xmlns:a16="http://schemas.microsoft.com/office/drawing/2014/main" id="{FDB9B127-AEC1-3786-B281-537AE96A76E0}"/>
              </a:ext>
            </a:extLst>
          </p:cNvPr>
          <p:cNvSpPr txBox="1"/>
          <p:nvPr/>
        </p:nvSpPr>
        <p:spPr>
          <a:xfrm>
            <a:off x="255323" y="1263178"/>
            <a:ext cx="41792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ea typeface="Calibri"/>
                <a:cs typeface="Calibri"/>
              </a:rPr>
              <a:t>Reasoning problem:</a:t>
            </a:r>
            <a:endParaRPr lang="en-US" b="1" dirty="0">
              <a:latin typeface="Sassoon Primary"/>
            </a:endParaRPr>
          </a:p>
        </p:txBody>
      </p:sp>
      <p:sp>
        <p:nvSpPr>
          <p:cNvPr id="18" name="TextBox 17">
            <a:extLst>
              <a:ext uri="{FF2B5EF4-FFF2-40B4-BE49-F238E27FC236}">
                <a16:creationId xmlns:a16="http://schemas.microsoft.com/office/drawing/2014/main" id="{38772D83-6C8D-FC6D-443B-87B97D7EF47E}"/>
              </a:ext>
            </a:extLst>
          </p:cNvPr>
          <p:cNvSpPr txBox="1"/>
          <p:nvPr/>
        </p:nvSpPr>
        <p:spPr>
          <a:xfrm>
            <a:off x="6093745" y="1177319"/>
            <a:ext cx="41792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ea typeface="Calibri"/>
                <a:cs typeface="Calibri"/>
              </a:rPr>
              <a:t>Challenge:</a:t>
            </a:r>
            <a:endParaRPr lang="en-US" b="1" dirty="0">
              <a:latin typeface="Sassoon Primary"/>
            </a:endParaRPr>
          </a:p>
        </p:txBody>
      </p:sp>
      <p:pic>
        <p:nvPicPr>
          <p:cNvPr id="21" name="Picture 20" descr="A screenshot of a computer game&#10;&#10;AI-generated content may be incorrect.">
            <a:extLst>
              <a:ext uri="{FF2B5EF4-FFF2-40B4-BE49-F238E27FC236}">
                <a16:creationId xmlns:a16="http://schemas.microsoft.com/office/drawing/2014/main" id="{397FFCBC-6247-2FCE-5527-0DA95F00E2C6}"/>
              </a:ext>
            </a:extLst>
          </p:cNvPr>
          <p:cNvPicPr>
            <a:picLocks noChangeAspect="1"/>
          </p:cNvPicPr>
          <p:nvPr/>
        </p:nvPicPr>
        <p:blipFill>
          <a:blip r:embed="rId4"/>
          <a:stretch>
            <a:fillRect/>
          </a:stretch>
        </p:blipFill>
        <p:spPr>
          <a:xfrm>
            <a:off x="253285" y="2288683"/>
            <a:ext cx="5181600" cy="2667000"/>
          </a:xfrm>
          <a:prstGeom prst="rect">
            <a:avLst/>
          </a:prstGeom>
        </p:spPr>
      </p:pic>
      <p:pic>
        <p:nvPicPr>
          <p:cNvPr id="23" name="Picture 22" descr="A screenshot of a game&#10;&#10;AI-generated content may be incorrect.">
            <a:extLst>
              <a:ext uri="{FF2B5EF4-FFF2-40B4-BE49-F238E27FC236}">
                <a16:creationId xmlns:a16="http://schemas.microsoft.com/office/drawing/2014/main" id="{2419A067-D386-F330-AD12-D2723DADF080}"/>
              </a:ext>
            </a:extLst>
          </p:cNvPr>
          <p:cNvPicPr>
            <a:picLocks noChangeAspect="1"/>
          </p:cNvPicPr>
          <p:nvPr/>
        </p:nvPicPr>
        <p:blipFill>
          <a:blip r:embed="rId5"/>
          <a:stretch>
            <a:fillRect/>
          </a:stretch>
        </p:blipFill>
        <p:spPr>
          <a:xfrm>
            <a:off x="6095129" y="2148558"/>
            <a:ext cx="4981575" cy="3419475"/>
          </a:xfrm>
          <a:prstGeom prst="rect">
            <a:avLst/>
          </a:prstGeom>
        </p:spPr>
      </p:pic>
    </p:spTree>
    <p:extLst>
      <p:ext uri="{BB962C8B-B14F-4D97-AF65-F5344CB8AC3E}">
        <p14:creationId xmlns:p14="http://schemas.microsoft.com/office/powerpoint/2010/main" val="1387100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499C9-F1D6-4DE6-35DE-09A4BAF54D4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9DD62CF-D57D-D026-BC49-2A5756A6A1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sp>
        <p:nvSpPr>
          <p:cNvPr id="11" name="Title 10">
            <a:extLst>
              <a:ext uri="{FF2B5EF4-FFF2-40B4-BE49-F238E27FC236}">
                <a16:creationId xmlns:a16="http://schemas.microsoft.com/office/drawing/2014/main" id="{1392CAEE-E063-CCFF-CE2C-265BA1010B72}"/>
              </a:ext>
            </a:extLst>
          </p:cNvPr>
          <p:cNvSpPr>
            <a:spLocks noGrp="1"/>
          </p:cNvSpPr>
          <p:nvPr>
            <p:ph type="title"/>
          </p:nvPr>
        </p:nvSpPr>
        <p:spPr>
          <a:xfrm>
            <a:off x="477253" y="-156243"/>
            <a:ext cx="10515600" cy="1325563"/>
          </a:xfrm>
        </p:spPr>
        <p:txBody>
          <a:bodyPr/>
          <a:lstStyle/>
          <a:p>
            <a:r>
              <a:rPr lang="en-US" sz="2000">
                <a:latin typeface="Century Gothic"/>
                <a:cs typeface="Century Gothic"/>
              </a:rPr>
              <a:t>Key Learning: </a:t>
            </a:r>
            <a:r>
              <a:rPr lang="en-US" sz="2000" b="0">
                <a:solidFill>
                  <a:schemeClr val="tx1"/>
                </a:solidFill>
                <a:latin typeface="Century Gothic"/>
                <a:cs typeface="Century Gothic"/>
              </a:rPr>
              <a:t>To compare two sets and </a:t>
            </a:r>
            <a:r>
              <a:rPr lang="en-US" sz="2000" b="0">
                <a:solidFill>
                  <a:schemeClr val="tx1"/>
                </a:solidFill>
                <a:latin typeface="Century Gothic"/>
              </a:rPr>
              <a:t>find the difference in a range of contexts</a:t>
            </a:r>
            <a:endParaRPr lang="en-GB" sz="2000"/>
          </a:p>
        </p:txBody>
      </p:sp>
      <p:sp>
        <p:nvSpPr>
          <p:cNvPr id="17" name="TextBox 16">
            <a:extLst>
              <a:ext uri="{FF2B5EF4-FFF2-40B4-BE49-F238E27FC236}">
                <a16:creationId xmlns:a16="http://schemas.microsoft.com/office/drawing/2014/main" id="{6B00EBE8-4132-14AA-D2D4-383E0AA8DAE3}"/>
              </a:ext>
            </a:extLst>
          </p:cNvPr>
          <p:cNvSpPr txBox="1"/>
          <p:nvPr/>
        </p:nvSpPr>
        <p:spPr>
          <a:xfrm>
            <a:off x="255323" y="1263178"/>
            <a:ext cx="41792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ea typeface="Calibri"/>
                <a:cs typeface="Calibri"/>
              </a:rPr>
              <a:t>Mastery:</a:t>
            </a:r>
            <a:endParaRPr lang="en-US" b="1" dirty="0">
              <a:latin typeface="Sassoon Primary"/>
            </a:endParaRPr>
          </a:p>
        </p:txBody>
      </p:sp>
      <p:sp>
        <p:nvSpPr>
          <p:cNvPr id="18" name="TextBox 17">
            <a:extLst>
              <a:ext uri="{FF2B5EF4-FFF2-40B4-BE49-F238E27FC236}">
                <a16:creationId xmlns:a16="http://schemas.microsoft.com/office/drawing/2014/main" id="{B5EEC740-BE69-C998-CDAF-B73107A7B8E5}"/>
              </a:ext>
            </a:extLst>
          </p:cNvPr>
          <p:cNvSpPr txBox="1"/>
          <p:nvPr/>
        </p:nvSpPr>
        <p:spPr>
          <a:xfrm>
            <a:off x="6093745" y="1177319"/>
            <a:ext cx="41792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ea typeface="Calibri"/>
                <a:cs typeface="Calibri"/>
              </a:rPr>
              <a:t>Mastery with greater depth</a:t>
            </a:r>
            <a:endParaRPr lang="en-US" b="1" dirty="0">
              <a:latin typeface="Sassoon Primary"/>
            </a:endParaRPr>
          </a:p>
        </p:txBody>
      </p:sp>
      <p:pic>
        <p:nvPicPr>
          <p:cNvPr id="2" name="Picture 1" descr="A cartoon of a child and child&#10;&#10;AI-generated content may be incorrect.">
            <a:extLst>
              <a:ext uri="{FF2B5EF4-FFF2-40B4-BE49-F238E27FC236}">
                <a16:creationId xmlns:a16="http://schemas.microsoft.com/office/drawing/2014/main" id="{CE387274-EAE0-641D-BE27-1AF469D9DCE8}"/>
              </a:ext>
            </a:extLst>
          </p:cNvPr>
          <p:cNvPicPr>
            <a:picLocks noChangeAspect="1"/>
          </p:cNvPicPr>
          <p:nvPr/>
        </p:nvPicPr>
        <p:blipFill>
          <a:blip r:embed="rId4"/>
          <a:stretch>
            <a:fillRect/>
          </a:stretch>
        </p:blipFill>
        <p:spPr>
          <a:xfrm>
            <a:off x="260126" y="2149833"/>
            <a:ext cx="4781550" cy="352425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547DECEE-65C3-1DAF-F020-5606E692D796}"/>
              </a:ext>
            </a:extLst>
          </p:cNvPr>
          <p:cNvPicPr>
            <a:picLocks noChangeAspect="1"/>
          </p:cNvPicPr>
          <p:nvPr/>
        </p:nvPicPr>
        <p:blipFill>
          <a:blip r:embed="rId5"/>
          <a:stretch>
            <a:fillRect/>
          </a:stretch>
        </p:blipFill>
        <p:spPr>
          <a:xfrm>
            <a:off x="5734922" y="1819477"/>
            <a:ext cx="5390748" cy="2929273"/>
          </a:xfrm>
          <a:prstGeom prst="rect">
            <a:avLst/>
          </a:prstGeom>
        </p:spPr>
      </p:pic>
    </p:spTree>
    <p:extLst>
      <p:ext uri="{BB962C8B-B14F-4D97-AF65-F5344CB8AC3E}">
        <p14:creationId xmlns:p14="http://schemas.microsoft.com/office/powerpoint/2010/main" val="4116728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3772315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Sassoon Primary"/>
                <a:ea typeface="+mn-ea"/>
                <a:cs typeface="+mn-cs"/>
              </a:rPr>
              <a:t>Revisit and review</a:t>
            </a:r>
          </a:p>
        </p:txBody>
      </p:sp>
      <p:sp>
        <p:nvSpPr>
          <p:cNvPr id="7" name="TextBox 6">
            <a:extLst>
              <a:ext uri="{FF2B5EF4-FFF2-40B4-BE49-F238E27FC236}">
                <a16:creationId xmlns:a16="http://schemas.microsoft.com/office/drawing/2014/main" id="{FAC01E74-2C7B-BDB2-A0A7-940AA74B1685}"/>
              </a:ext>
            </a:extLst>
          </p:cNvPr>
          <p:cNvSpPr txBox="1"/>
          <p:nvPr/>
        </p:nvSpPr>
        <p:spPr>
          <a:xfrm>
            <a:off x="829304" y="1043770"/>
            <a:ext cx="1073843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sng" strike="noStrike" kern="1200" cap="none" spc="0" normalizeH="0" baseline="0" noProof="0">
                <a:ln>
                  <a:noFill/>
                </a:ln>
                <a:solidFill>
                  <a:srgbClr val="000000"/>
                </a:solidFill>
                <a:effectLst/>
                <a:uLnTx/>
                <a:uFillTx/>
                <a:latin typeface="Sassoon Primary"/>
                <a:ea typeface="+mn-ea"/>
                <a:cs typeface="Calibri"/>
              </a:rPr>
              <a:t>TBAT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prstClr val="black"/>
              </a:solidFill>
              <a:effectLst/>
              <a:uLnTx/>
              <a:uFillTx/>
              <a:latin typeface="Sassoon Primary"/>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Sassoon Primary"/>
                <a:ea typeface="+mn-ea"/>
                <a:cs typeface="Calibri"/>
              </a:rPr>
              <a:t>Read words with the /</a:t>
            </a:r>
            <a:r>
              <a:rPr kumimoji="0" lang="en-GB" sz="4400" b="0" i="0" u="none" strike="noStrike" kern="1200" cap="none" spc="0" normalizeH="0" baseline="0" noProof="0" err="1">
                <a:ln>
                  <a:noFill/>
                </a:ln>
                <a:solidFill>
                  <a:prstClr val="black"/>
                </a:solidFill>
                <a:effectLst/>
                <a:uLnTx/>
                <a:uFillTx/>
                <a:latin typeface="Sassoon Primary"/>
                <a:ea typeface="+mn-ea"/>
                <a:cs typeface="Calibri"/>
              </a:rPr>
              <a:t>ur</a:t>
            </a:r>
            <a:r>
              <a:rPr kumimoji="0" lang="en-GB" sz="4400" b="0" i="0" u="none" strike="noStrike" kern="1200" cap="none" spc="0" normalizeH="0" baseline="0" noProof="0">
                <a:ln>
                  <a:noFill/>
                </a:ln>
                <a:solidFill>
                  <a:prstClr val="black"/>
                </a:solidFill>
                <a:effectLst/>
                <a:uLnTx/>
                <a:uFillTx/>
                <a:latin typeface="Sassoon Primary"/>
                <a:ea typeface="+mn-ea"/>
                <a:cs typeface="Calibri"/>
              </a:rPr>
              <a:t>/</a:t>
            </a:r>
            <a:r>
              <a:rPr kumimoji="0" lang="en-GB" sz="4400" b="0" i="0" u="none" strike="noStrike" kern="1200" cap="none" spc="0" normalizeH="0" baseline="0" noProof="0" err="1">
                <a:ln>
                  <a:noFill/>
                </a:ln>
                <a:solidFill>
                  <a:prstClr val="black"/>
                </a:solidFill>
                <a:effectLst/>
                <a:uLnTx/>
                <a:uFillTx/>
                <a:latin typeface="Sassoon Primary"/>
                <a:ea typeface="+mn-ea"/>
                <a:cs typeface="Calibri"/>
              </a:rPr>
              <a:t>oo</a:t>
            </a:r>
            <a:r>
              <a:rPr kumimoji="0" lang="en-GB" sz="4400" b="0" i="0" u="none" strike="noStrike" kern="1200" cap="none" spc="0" normalizeH="0" baseline="0" noProof="0">
                <a:ln>
                  <a:noFill/>
                </a:ln>
                <a:solidFill>
                  <a:prstClr val="black"/>
                </a:solidFill>
                <a:effectLst/>
                <a:uLnTx/>
                <a:uFillTx/>
                <a:latin typeface="Sassoon Primary"/>
                <a:ea typeface="+mn-ea"/>
                <a:cs typeface="Calibri"/>
              </a:rPr>
              <a:t>/air/or phonemes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a:ln>
                <a:noFill/>
              </a:ln>
              <a:solidFill>
                <a:prstClr val="black"/>
              </a:solidFill>
              <a:effectLst/>
              <a:uLnTx/>
              <a:uFillTx/>
              <a:latin typeface="Sassoon Primary"/>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8" name="TextBox 7">
            <a:extLst>
              <a:ext uri="{FF2B5EF4-FFF2-40B4-BE49-F238E27FC236}">
                <a16:creationId xmlns:a16="http://schemas.microsoft.com/office/drawing/2014/main" id="{93B5FAFE-AEDF-EAE9-4681-410383979DC3}"/>
              </a:ext>
            </a:extLst>
          </p:cNvPr>
          <p:cNvSpPr txBox="1"/>
          <p:nvPr/>
        </p:nvSpPr>
        <p:spPr>
          <a:xfrm>
            <a:off x="-314560" y="106138"/>
            <a:ext cx="825923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Sassoon Primary"/>
                <a:ea typeface="+mn-ea"/>
                <a:cs typeface="Calibri"/>
              </a:rPr>
              <a:t>                                                      </a:t>
            </a:r>
            <a:r>
              <a:rPr kumimoji="0" lang="en-GB" sz="4400" b="1" i="0" u="none" strike="noStrike" kern="1200" cap="none" spc="0" normalizeH="0" baseline="0" noProof="0">
                <a:ln>
                  <a:noFill/>
                </a:ln>
                <a:solidFill>
                  <a:prstClr val="black"/>
                </a:solidFill>
                <a:effectLst/>
                <a:uLnTx/>
                <a:uFillTx/>
                <a:latin typeface="Sassoon Primary"/>
                <a:ea typeface="+mn-ea"/>
                <a:cs typeface="Calibri"/>
              </a:rPr>
              <a:t>Phonics     </a:t>
            </a:r>
            <a:r>
              <a:rPr kumimoji="0" lang="en-GB" sz="2400" b="1" i="0" u="none" strike="noStrike" kern="1200" cap="none" spc="0" normalizeH="0" baseline="0" noProof="0">
                <a:ln>
                  <a:noFill/>
                </a:ln>
                <a:solidFill>
                  <a:prstClr val="black"/>
                </a:solidFill>
                <a:effectLst/>
                <a:uLnTx/>
                <a:uFillTx/>
                <a:latin typeface="Sassoon Primary"/>
                <a:ea typeface="+mn-ea"/>
                <a:cs typeface="Calibri"/>
              </a:rPr>
              <a:t>       </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775359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1D3A-911F-F80C-4F76-752868B14B72}"/>
              </a:ext>
            </a:extLst>
          </p:cNvPr>
          <p:cNvSpPr>
            <a:spLocks noGrp="1"/>
          </p:cNvSpPr>
          <p:nvPr>
            <p:ph type="title"/>
          </p:nvPr>
        </p:nvSpPr>
        <p:spPr/>
        <p:txBody>
          <a:bodyPr>
            <a:normAutofit fontScale="90000"/>
          </a:bodyPr>
          <a:lstStyle/>
          <a:p>
            <a:r>
              <a:rPr lang="en-GB">
                <a:latin typeface="Sassoon Primary"/>
              </a:rPr>
              <a:t>Today's Alien language is.......</a:t>
            </a:r>
          </a:p>
        </p:txBody>
      </p:sp>
      <p:pic>
        <p:nvPicPr>
          <p:cNvPr id="3" name="Picture 2" descr="A close-up of a person&amp;#39;s face&#10;&#10;AI-generated content may be incorrect.">
            <a:extLst>
              <a:ext uri="{FF2B5EF4-FFF2-40B4-BE49-F238E27FC236}">
                <a16:creationId xmlns:a16="http://schemas.microsoft.com/office/drawing/2014/main" id="{E30E5619-BB96-4E84-86C3-247B974455EC}"/>
              </a:ext>
            </a:extLst>
          </p:cNvPr>
          <p:cNvPicPr>
            <a:picLocks noChangeAspect="1"/>
          </p:cNvPicPr>
          <p:nvPr/>
        </p:nvPicPr>
        <p:blipFill>
          <a:blip r:embed="rId2"/>
          <a:stretch>
            <a:fillRect/>
          </a:stretch>
        </p:blipFill>
        <p:spPr>
          <a:xfrm>
            <a:off x="1172063" y="1718163"/>
            <a:ext cx="8303418" cy="3417093"/>
          </a:xfrm>
          <a:prstGeom prst="rect">
            <a:avLst/>
          </a:prstGeom>
        </p:spPr>
      </p:pic>
    </p:spTree>
    <p:extLst>
      <p:ext uri="{BB962C8B-B14F-4D97-AF65-F5344CB8AC3E}">
        <p14:creationId xmlns:p14="http://schemas.microsoft.com/office/powerpoint/2010/main" val="1726649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9CF4-DB63-3CA1-7315-7FEE44ADA630}"/>
              </a:ext>
            </a:extLst>
          </p:cNvPr>
          <p:cNvSpPr>
            <a:spLocks noGrp="1"/>
          </p:cNvSpPr>
          <p:nvPr>
            <p:ph type="title"/>
          </p:nvPr>
        </p:nvSpPr>
        <p:spPr/>
        <p:txBody>
          <a:bodyPr>
            <a:normAutofit fontScale="90000"/>
          </a:bodyPr>
          <a:lstStyle/>
          <a:p>
            <a:r>
              <a:rPr lang="en-GB">
                <a:latin typeface="Sassoon Primary"/>
              </a:rPr>
              <a:t>Toothbrushing</a:t>
            </a:r>
          </a:p>
        </p:txBody>
      </p:sp>
      <p:pic>
        <p:nvPicPr>
          <p:cNvPr id="4" name="Picture 3" descr="A cartoon tooth with a toothbrush&#10;&#10;AI-generated content may be incorrect.">
            <a:extLst>
              <a:ext uri="{FF2B5EF4-FFF2-40B4-BE49-F238E27FC236}">
                <a16:creationId xmlns:a16="http://schemas.microsoft.com/office/drawing/2014/main" id="{95D57133-BA1C-C8CB-FDCF-F580575EE168}"/>
              </a:ext>
            </a:extLst>
          </p:cNvPr>
          <p:cNvPicPr>
            <a:picLocks noChangeAspect="1"/>
          </p:cNvPicPr>
          <p:nvPr/>
        </p:nvPicPr>
        <p:blipFill>
          <a:blip r:embed="rId2"/>
          <a:stretch>
            <a:fillRect/>
          </a:stretch>
        </p:blipFill>
        <p:spPr>
          <a:xfrm>
            <a:off x="2873204" y="1359091"/>
            <a:ext cx="5303043" cy="5317331"/>
          </a:xfrm>
          <a:prstGeom prst="rect">
            <a:avLst/>
          </a:prstGeom>
        </p:spPr>
      </p:pic>
    </p:spTree>
    <p:extLst>
      <p:ext uri="{BB962C8B-B14F-4D97-AF65-F5344CB8AC3E}">
        <p14:creationId xmlns:p14="http://schemas.microsoft.com/office/powerpoint/2010/main" val="4018164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702500" y="769033"/>
            <a:ext cx="10794400" cy="2713200"/>
          </a:xfrm>
          <a:prstGeom prst="rect">
            <a:avLst/>
          </a:prstGeom>
        </p:spPr>
        <p:txBody>
          <a:bodyPr spcFirstLastPara="1" vert="horz" wrap="square" lIns="121900" tIns="121900" rIns="121900" bIns="121900" rtlCol="0" anchor="t" anchorCtr="0">
            <a:noAutofit/>
          </a:bodyPr>
          <a:lstStyle/>
          <a:p>
            <a:r>
              <a:rPr lang="en"/>
              <a:t>Lesson 1: Buttons</a:t>
            </a:r>
            <a:endParaRPr/>
          </a:p>
        </p:txBody>
      </p:sp>
      <p:sp>
        <p:nvSpPr>
          <p:cNvPr id="51" name="Google Shape;51;p9"/>
          <p:cNvSpPr txBox="1">
            <a:spLocks noGrp="1"/>
          </p:cNvSpPr>
          <p:nvPr>
            <p:ph type="subTitle" idx="1"/>
          </p:nvPr>
        </p:nvSpPr>
        <p:spPr>
          <a:xfrm>
            <a:off x="710300" y="3553867"/>
            <a:ext cx="10794400" cy="974800"/>
          </a:xfrm>
          <a:prstGeom prst="rect">
            <a:avLst/>
          </a:prstGeom>
        </p:spPr>
        <p:txBody>
          <a:bodyPr spcFirstLastPara="1" vert="horz" wrap="square" lIns="121900" tIns="121900" rIns="121900" bIns="121900" rtlCol="0" anchor="t" anchorCtr="0">
            <a:noAutofit/>
          </a:bodyPr>
          <a:lstStyle/>
          <a:p>
            <a:pPr marL="0" indent="0">
              <a:spcAft>
                <a:spcPts val="2133"/>
              </a:spcAft>
            </a:pPr>
            <a:r>
              <a:rPr lang="en" dirty="0">
                <a:solidFill>
                  <a:srgbClr val="494985"/>
                </a:solidFill>
              </a:rPr>
              <a:t>Year 1 – Moving a robot</a:t>
            </a:r>
          </a:p>
          <a:p>
            <a:pPr marL="0" indent="0">
              <a:spcAft>
                <a:spcPts val="2133"/>
              </a:spcAft>
            </a:pPr>
            <a:endParaRPr lang="en" sz="3600" dirty="0">
              <a:solidFill>
                <a:srgbClr val="494985"/>
              </a:solidFill>
              <a:latin typeface="Sassoon Infant Std" panose="020B0503020103030203" pitchFamily="34" charset="0"/>
            </a:endParaRPr>
          </a:p>
          <a:p>
            <a:pPr marL="0" indent="0">
              <a:spcAft>
                <a:spcPts val="2133"/>
              </a:spcAft>
            </a:pPr>
            <a:r>
              <a:rPr lang="en-GB" sz="3600" b="1" dirty="0">
                <a:latin typeface="Sassoon Infant Std" panose="020B0503020103030203" pitchFamily="34" charset="0"/>
              </a:rPr>
              <a:t>TBAT: explain what a given command will do</a:t>
            </a:r>
          </a:p>
          <a:p>
            <a:pPr marL="0" indent="0">
              <a:spcAft>
                <a:spcPts val="2133"/>
              </a:spcAft>
            </a:pPr>
            <a:endParaRPr dirty="0">
              <a:solidFill>
                <a:srgbClr val="494985"/>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0"/>
          <p:cNvSpPr txBox="1">
            <a:spLocks noGrp="1"/>
          </p:cNvSpPr>
          <p:nvPr>
            <p:ph type="title"/>
          </p:nvPr>
        </p:nvSpPr>
        <p:spPr>
          <a:xfrm>
            <a:off x="414533" y="414533"/>
            <a:ext cx="11362800" cy="942400"/>
          </a:xfrm>
          <a:prstGeom prst="rect">
            <a:avLst/>
          </a:prstGeom>
        </p:spPr>
        <p:txBody>
          <a:bodyPr spcFirstLastPara="1" vert="horz" wrap="square" lIns="121900" tIns="121900" rIns="121900" bIns="121900" rtlCol="0" anchor="ctr" anchorCtr="0">
            <a:noAutofit/>
          </a:bodyPr>
          <a:lstStyle/>
          <a:p>
            <a:r>
              <a:rPr lang="en" dirty="0">
                <a:latin typeface="Sassoon Infant Std" panose="020B0503020103030203" pitchFamily="34" charset="0"/>
              </a:rPr>
              <a:t>Lesson 1: Buttons</a:t>
            </a:r>
            <a:endParaRPr dirty="0">
              <a:latin typeface="Sassoon Infant Std" panose="020B0503020103030203" pitchFamily="34" charset="0"/>
            </a:endParaRPr>
          </a:p>
        </p:txBody>
      </p:sp>
      <p:sp>
        <p:nvSpPr>
          <p:cNvPr id="57" name="Google Shape;57;p10"/>
          <p:cNvSpPr txBox="1">
            <a:spLocks noGrp="1"/>
          </p:cNvSpPr>
          <p:nvPr>
            <p:ph type="subTitle" idx="2"/>
          </p:nvPr>
        </p:nvSpPr>
        <p:spPr>
          <a:xfrm>
            <a:off x="7010400" y="0"/>
            <a:ext cx="4753200" cy="418800"/>
          </a:xfrm>
          <a:prstGeom prst="rect">
            <a:avLst/>
          </a:prstGeom>
        </p:spPr>
        <p:txBody>
          <a:bodyPr spcFirstLastPara="1" vert="horz" wrap="square" lIns="121900" tIns="121900" rIns="0" bIns="121900" rtlCol="0" anchor="ctr" anchorCtr="0">
            <a:noAutofit/>
          </a:bodyPr>
          <a:lstStyle/>
          <a:p>
            <a:pPr marL="0" indent="0"/>
            <a:r>
              <a:rPr lang="en"/>
              <a:t>Objectives</a:t>
            </a:r>
            <a:endParaRPr/>
          </a:p>
        </p:txBody>
      </p:sp>
      <p:sp>
        <p:nvSpPr>
          <p:cNvPr id="58" name="Google Shape;58;p10"/>
          <p:cNvSpPr txBox="1">
            <a:spLocks noGrp="1"/>
          </p:cNvSpPr>
          <p:nvPr>
            <p:ph type="body" idx="1"/>
          </p:nvPr>
        </p:nvSpPr>
        <p:spPr>
          <a:xfrm>
            <a:off x="414533" y="1356967"/>
            <a:ext cx="11362800" cy="5082000"/>
          </a:xfrm>
          <a:prstGeom prst="rect">
            <a:avLst/>
          </a:prstGeom>
        </p:spPr>
        <p:txBody>
          <a:bodyPr spcFirstLastPara="1" vert="horz" wrap="square" lIns="121900" tIns="121900" rIns="121900" bIns="121900" rtlCol="0" anchor="t" anchorCtr="0">
            <a:noAutofit/>
          </a:bodyPr>
          <a:lstStyle/>
          <a:p>
            <a:pPr marL="0" indent="0">
              <a:buNone/>
            </a:pPr>
            <a:r>
              <a:rPr lang="en" b="1" dirty="0">
                <a:latin typeface="Sassoon Infant Std" panose="020B0503020103030203" pitchFamily="34" charset="0"/>
              </a:rPr>
              <a:t>TBAT: explain what a given command will do</a:t>
            </a:r>
            <a:endParaRPr b="1" dirty="0">
              <a:latin typeface="Sassoon Infant Std" panose="020B0503020103030203" pitchFamily="34" charset="0"/>
            </a:endParaRPr>
          </a:p>
          <a:p>
            <a:pPr>
              <a:spcBef>
                <a:spcPts val="2133"/>
              </a:spcBef>
            </a:pPr>
            <a:r>
              <a:rPr lang="en" dirty="0">
                <a:latin typeface="Sassoon Infant Std" panose="020B0503020103030203" pitchFamily="34" charset="0"/>
              </a:rPr>
              <a:t>I can predict the outcome of a command on a device</a:t>
            </a:r>
            <a:endParaRPr dirty="0">
              <a:latin typeface="Sassoon Infant Std" panose="020B0503020103030203" pitchFamily="34" charset="0"/>
            </a:endParaRPr>
          </a:p>
          <a:p>
            <a:pPr indent="0">
              <a:buNone/>
            </a:pPr>
            <a:endParaRPr dirty="0">
              <a:latin typeface="Sassoon Infant Std" panose="020B0503020103030203" pitchFamily="34" charset="0"/>
            </a:endParaRPr>
          </a:p>
          <a:p>
            <a:r>
              <a:rPr lang="en" dirty="0">
                <a:latin typeface="Sassoon Infant Std" panose="020B0503020103030203" pitchFamily="34" charset="0"/>
              </a:rPr>
              <a:t>I can match a command to an outcome </a:t>
            </a:r>
            <a:endParaRPr dirty="0">
              <a:latin typeface="Sassoon Infant Std" panose="020B0503020103030203" pitchFamily="34" charset="0"/>
            </a:endParaRPr>
          </a:p>
          <a:p>
            <a:pPr indent="0">
              <a:buNone/>
            </a:pPr>
            <a:endParaRPr dirty="0">
              <a:latin typeface="Sassoon Infant Std" panose="020B0503020103030203" pitchFamily="34" charset="0"/>
            </a:endParaRPr>
          </a:p>
          <a:p>
            <a:r>
              <a:rPr lang="en" dirty="0">
                <a:latin typeface="Sassoon Infant Std" panose="020B0503020103030203" pitchFamily="34" charset="0"/>
              </a:rPr>
              <a:t>I can run a command on a device</a:t>
            </a:r>
            <a:endParaRPr dirty="0">
              <a:latin typeface="Sassoon Infant Std" panose="020B0503020103030203" pitchFamily="34" charset="0"/>
            </a:endParaRPr>
          </a:p>
        </p:txBody>
      </p:sp>
      <p:sp>
        <p:nvSpPr>
          <p:cNvPr id="59" name="Google Shape;59;p10"/>
          <p:cNvSpPr txBox="1">
            <a:spLocks noGrp="1"/>
          </p:cNvSpPr>
          <p:nvPr>
            <p:ph type="sldNum" idx="12"/>
          </p:nvPr>
        </p:nvSpPr>
        <p:spPr>
          <a:xfrm>
            <a:off x="11776267" y="6439067"/>
            <a:ext cx="415600" cy="418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414533" y="426133"/>
            <a:ext cx="11361600" cy="930800"/>
          </a:xfrm>
          <a:prstGeom prst="rect">
            <a:avLst/>
          </a:prstGeom>
        </p:spPr>
        <p:txBody>
          <a:bodyPr spcFirstLastPara="1" vert="horz" wrap="square" lIns="121900" tIns="121900" rIns="121900" bIns="121900" rtlCol="0" anchor="ctr" anchorCtr="0">
            <a:noAutofit/>
          </a:bodyPr>
          <a:lstStyle/>
          <a:p>
            <a:r>
              <a:rPr lang="en" dirty="0">
                <a:latin typeface="Sassoon Infant Std" panose="020B0503020103030203" pitchFamily="34" charset="0"/>
              </a:rPr>
              <a:t>These are all robots</a:t>
            </a:r>
            <a:endParaRPr dirty="0">
              <a:latin typeface="Sassoon Infant Std" panose="020B0503020103030203" pitchFamily="34" charset="0"/>
            </a:endParaRPr>
          </a:p>
        </p:txBody>
      </p:sp>
      <p:sp>
        <p:nvSpPr>
          <p:cNvPr id="65" name="Google Shape;65;p11"/>
          <p:cNvSpPr txBox="1">
            <a:spLocks noGrp="1"/>
          </p:cNvSpPr>
          <p:nvPr>
            <p:ph type="sldNum" idx="12"/>
          </p:nvPr>
        </p:nvSpPr>
        <p:spPr>
          <a:xfrm>
            <a:off x="11776267" y="6439067"/>
            <a:ext cx="415600" cy="418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44</a:t>
            </a:fld>
            <a:endParaRPr/>
          </a:p>
        </p:txBody>
      </p:sp>
      <p:sp>
        <p:nvSpPr>
          <p:cNvPr id="66" name="Google Shape;66;p11"/>
          <p:cNvSpPr txBox="1">
            <a:spLocks noGrp="1"/>
          </p:cNvSpPr>
          <p:nvPr>
            <p:ph type="subTitle" idx="3"/>
          </p:nvPr>
        </p:nvSpPr>
        <p:spPr>
          <a:xfrm>
            <a:off x="7010400" y="0"/>
            <a:ext cx="4753200" cy="418800"/>
          </a:xfrm>
          <a:prstGeom prst="rect">
            <a:avLst/>
          </a:prstGeom>
        </p:spPr>
        <p:txBody>
          <a:bodyPr spcFirstLastPara="1" vert="horz" wrap="square" lIns="121900" tIns="121900" rIns="0" bIns="121900" rtlCol="0" anchor="ctr" anchorCtr="0">
            <a:noAutofit/>
          </a:bodyPr>
          <a:lstStyle/>
          <a:p>
            <a:pPr marL="0" indent="0"/>
            <a:r>
              <a:rPr lang="en"/>
              <a:t>Introduction</a:t>
            </a:r>
            <a:endParaRPr/>
          </a:p>
        </p:txBody>
      </p:sp>
      <p:pic>
        <p:nvPicPr>
          <p:cNvPr id="67" name="Google Shape;67;p11"/>
          <p:cNvPicPr preferRelativeResize="0"/>
          <p:nvPr/>
        </p:nvPicPr>
        <p:blipFill>
          <a:blip r:embed="rId3">
            <a:alphaModFix/>
          </a:blip>
          <a:stretch>
            <a:fillRect/>
          </a:stretch>
        </p:blipFill>
        <p:spPr>
          <a:xfrm>
            <a:off x="1581067" y="1356933"/>
            <a:ext cx="3005240" cy="2253915"/>
          </a:xfrm>
          <a:prstGeom prst="rect">
            <a:avLst/>
          </a:prstGeom>
          <a:noFill/>
          <a:ln>
            <a:noFill/>
          </a:ln>
        </p:spPr>
      </p:pic>
      <p:pic>
        <p:nvPicPr>
          <p:cNvPr id="68" name="Google Shape;68;p11"/>
          <p:cNvPicPr preferRelativeResize="0"/>
          <p:nvPr/>
        </p:nvPicPr>
        <p:blipFill>
          <a:blip r:embed="rId4">
            <a:alphaModFix/>
          </a:blip>
          <a:stretch>
            <a:fillRect/>
          </a:stretch>
        </p:blipFill>
        <p:spPr>
          <a:xfrm>
            <a:off x="1584903" y="3610821"/>
            <a:ext cx="3001575" cy="2253912"/>
          </a:xfrm>
          <a:prstGeom prst="rect">
            <a:avLst/>
          </a:prstGeom>
          <a:noFill/>
          <a:ln>
            <a:noFill/>
          </a:ln>
        </p:spPr>
      </p:pic>
      <p:pic>
        <p:nvPicPr>
          <p:cNvPr id="69" name="Google Shape;69;p11"/>
          <p:cNvPicPr preferRelativeResize="0"/>
          <p:nvPr/>
        </p:nvPicPr>
        <p:blipFill>
          <a:blip r:embed="rId5">
            <a:alphaModFix/>
          </a:blip>
          <a:stretch>
            <a:fillRect/>
          </a:stretch>
        </p:blipFill>
        <p:spPr>
          <a:xfrm>
            <a:off x="4591983" y="3610821"/>
            <a:ext cx="3005788" cy="2253915"/>
          </a:xfrm>
          <a:prstGeom prst="rect">
            <a:avLst/>
          </a:prstGeom>
          <a:noFill/>
          <a:ln>
            <a:noFill/>
          </a:ln>
        </p:spPr>
      </p:pic>
      <p:pic>
        <p:nvPicPr>
          <p:cNvPr id="70" name="Google Shape;70;p11"/>
          <p:cNvPicPr preferRelativeResize="0"/>
          <p:nvPr/>
        </p:nvPicPr>
        <p:blipFill>
          <a:blip r:embed="rId6">
            <a:alphaModFix/>
          </a:blip>
          <a:stretch>
            <a:fillRect/>
          </a:stretch>
        </p:blipFill>
        <p:spPr>
          <a:xfrm>
            <a:off x="7603252" y="3610822"/>
            <a:ext cx="3006345" cy="2253909"/>
          </a:xfrm>
          <a:prstGeom prst="rect">
            <a:avLst/>
          </a:prstGeom>
          <a:noFill/>
          <a:ln>
            <a:noFill/>
          </a:ln>
        </p:spPr>
      </p:pic>
      <p:pic>
        <p:nvPicPr>
          <p:cNvPr id="71" name="Google Shape;71;p11"/>
          <p:cNvPicPr preferRelativeResize="0"/>
          <p:nvPr/>
        </p:nvPicPr>
        <p:blipFill>
          <a:blip r:embed="rId7">
            <a:alphaModFix/>
          </a:blip>
          <a:stretch>
            <a:fillRect/>
          </a:stretch>
        </p:blipFill>
        <p:spPr>
          <a:xfrm>
            <a:off x="4591927" y="1356935"/>
            <a:ext cx="3005900" cy="2253912"/>
          </a:xfrm>
          <a:prstGeom prst="rect">
            <a:avLst/>
          </a:prstGeom>
          <a:noFill/>
          <a:ln>
            <a:noFill/>
          </a:ln>
        </p:spPr>
      </p:pic>
      <p:pic>
        <p:nvPicPr>
          <p:cNvPr id="72" name="Google Shape;72;p11"/>
          <p:cNvPicPr preferRelativeResize="0"/>
          <p:nvPr/>
        </p:nvPicPr>
        <p:blipFill>
          <a:blip r:embed="rId8">
            <a:alphaModFix/>
          </a:blip>
          <a:stretch>
            <a:fillRect/>
          </a:stretch>
        </p:blipFill>
        <p:spPr>
          <a:xfrm>
            <a:off x="7603447" y="1356934"/>
            <a:ext cx="3005960" cy="2253913"/>
          </a:xfrm>
          <a:prstGeom prst="rect">
            <a:avLst/>
          </a:prstGeom>
          <a:noFill/>
          <a:ln>
            <a:noFill/>
          </a:ln>
        </p:spPr>
      </p:pic>
      <p:sp>
        <p:nvSpPr>
          <p:cNvPr id="73" name="Google Shape;73;p11"/>
          <p:cNvSpPr txBox="1">
            <a:spLocks noGrp="1"/>
          </p:cNvSpPr>
          <p:nvPr>
            <p:ph type="body" idx="2"/>
          </p:nvPr>
        </p:nvSpPr>
        <p:spPr>
          <a:xfrm>
            <a:off x="414533" y="5864767"/>
            <a:ext cx="11361600" cy="556000"/>
          </a:xfrm>
          <a:prstGeom prst="rect">
            <a:avLst/>
          </a:prstGeom>
        </p:spPr>
        <p:txBody>
          <a:bodyPr spcFirstLastPara="1" vert="horz" wrap="square" lIns="121900" tIns="121900" rIns="121900" bIns="121900" rtlCol="0" anchor="t" anchorCtr="0">
            <a:noAutofit/>
          </a:bodyPr>
          <a:lstStyle/>
          <a:p>
            <a:pPr marL="0" indent="0" algn="ctr">
              <a:spcAft>
                <a:spcPts val="2133"/>
              </a:spcAft>
              <a:buNone/>
            </a:pPr>
            <a:r>
              <a:rPr lang="en" dirty="0">
                <a:solidFill>
                  <a:srgbClr val="0070C0"/>
                </a:solidFill>
                <a:latin typeface="Sassoon Infant Std" panose="020B0503020103030203" pitchFamily="34" charset="0"/>
              </a:rPr>
              <a:t>What do we use robots for? </a:t>
            </a:r>
            <a:r>
              <a:rPr lang="en" dirty="0">
                <a:solidFill>
                  <a:srgbClr val="00B050"/>
                </a:solidFill>
                <a:latin typeface="Sassoon Infant Std" panose="020B0503020103030203" pitchFamily="34" charset="0"/>
              </a:rPr>
              <a:t>C</a:t>
            </a:r>
            <a:r>
              <a:rPr lang="en-GB" dirty="0">
                <a:solidFill>
                  <a:srgbClr val="00B050"/>
                </a:solidFill>
                <a:latin typeface="Sassoon Infant Std" panose="020B0503020103030203" pitchFamily="34" charset="0"/>
              </a:rPr>
              <a:t>a</a:t>
            </a:r>
            <a:r>
              <a:rPr lang="en" dirty="0">
                <a:solidFill>
                  <a:srgbClr val="00B050"/>
                </a:solidFill>
                <a:latin typeface="Sassoon Infant Std" panose="020B0503020103030203" pitchFamily="34" charset="0"/>
              </a:rPr>
              <a:t>n you think of any robots you have used?</a:t>
            </a:r>
            <a:endParaRPr dirty="0">
              <a:solidFill>
                <a:srgbClr val="00B050"/>
              </a:solidFill>
              <a:latin typeface="Sassoon Infant Std" panose="020B0503020103030203" pitchFamily="34" charset="0"/>
            </a:endParaRPr>
          </a:p>
        </p:txBody>
      </p:sp>
      <p:sp>
        <p:nvSpPr>
          <p:cNvPr id="3" name="TextBox 2">
            <a:extLst>
              <a:ext uri="{FF2B5EF4-FFF2-40B4-BE49-F238E27FC236}">
                <a16:creationId xmlns:a16="http://schemas.microsoft.com/office/drawing/2014/main" id="{B1B8F076-2C44-C9A6-29F1-2876EFF3FA2D}"/>
              </a:ext>
            </a:extLst>
          </p:cNvPr>
          <p:cNvSpPr txBox="1"/>
          <p:nvPr/>
        </p:nvSpPr>
        <p:spPr>
          <a:xfrm>
            <a:off x="4640736" y="85360"/>
            <a:ext cx="6096000" cy="369332"/>
          </a:xfrm>
          <a:prstGeom prst="rect">
            <a:avLst/>
          </a:prstGeom>
          <a:noFill/>
        </p:spPr>
        <p:txBody>
          <a:bodyPr wrap="square">
            <a:spAutoFit/>
          </a:bodyPr>
          <a:lstStyle/>
          <a:p>
            <a:pPr marL="0" indent="0">
              <a:buNone/>
            </a:pPr>
            <a:r>
              <a:rPr lang="en-GB" b="1" dirty="0"/>
              <a:t>TBAT: explain what a given command will do</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2"/>
          <p:cNvSpPr txBox="1">
            <a:spLocks noGrp="1"/>
          </p:cNvSpPr>
          <p:nvPr>
            <p:ph type="sldNum" idx="12"/>
          </p:nvPr>
        </p:nvSpPr>
        <p:spPr>
          <a:xfrm>
            <a:off x="11776267" y="6439067"/>
            <a:ext cx="415600" cy="418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45</a:t>
            </a:fld>
            <a:endParaRPr/>
          </a:p>
        </p:txBody>
      </p:sp>
      <p:sp>
        <p:nvSpPr>
          <p:cNvPr id="79" name="Google Shape;79;p12"/>
          <p:cNvSpPr txBox="1">
            <a:spLocks noGrp="1"/>
          </p:cNvSpPr>
          <p:nvPr>
            <p:ph type="subTitle" idx="3"/>
          </p:nvPr>
        </p:nvSpPr>
        <p:spPr>
          <a:xfrm>
            <a:off x="7010400" y="0"/>
            <a:ext cx="4753200" cy="418800"/>
          </a:xfrm>
          <a:prstGeom prst="rect">
            <a:avLst/>
          </a:prstGeom>
        </p:spPr>
        <p:txBody>
          <a:bodyPr spcFirstLastPara="1" vert="horz" wrap="square" lIns="121900" tIns="121900" rIns="0" bIns="121900" rtlCol="0" anchor="ctr" anchorCtr="0">
            <a:noAutofit/>
          </a:bodyPr>
          <a:lstStyle/>
          <a:p>
            <a:pPr marL="0" indent="0"/>
            <a:r>
              <a:rPr lang="en"/>
              <a:t>Activity 1</a:t>
            </a:r>
            <a:endParaRPr/>
          </a:p>
        </p:txBody>
      </p:sp>
      <p:sp>
        <p:nvSpPr>
          <p:cNvPr id="80" name="Google Shape;80;p12"/>
          <p:cNvSpPr txBox="1">
            <a:spLocks noGrp="1"/>
          </p:cNvSpPr>
          <p:nvPr>
            <p:ph type="body" idx="1"/>
          </p:nvPr>
        </p:nvSpPr>
        <p:spPr>
          <a:xfrm>
            <a:off x="414533" y="2158384"/>
            <a:ext cx="6018924" cy="4878800"/>
          </a:xfrm>
          <a:prstGeom prst="rect">
            <a:avLst/>
          </a:prstGeom>
        </p:spPr>
        <p:txBody>
          <a:bodyPr spcFirstLastPara="1" vert="horz" wrap="square" lIns="121900" tIns="121900" rIns="121900" bIns="121900" rtlCol="0" anchor="t" anchorCtr="0">
            <a:noAutofit/>
          </a:bodyPr>
          <a:lstStyle/>
          <a:p>
            <a:pPr marL="0" indent="0">
              <a:buNone/>
            </a:pPr>
            <a:r>
              <a:rPr lang="en" sz="3600" dirty="0">
                <a:latin typeface="Sassoon Infant Std" panose="020B0503020103030203" pitchFamily="34" charset="0"/>
              </a:rPr>
              <a:t>Your robots have buttons on the top.</a:t>
            </a:r>
            <a:endParaRPr sz="3600" dirty="0">
              <a:latin typeface="Sassoon Infant Std" panose="020B0503020103030203" pitchFamily="34" charset="0"/>
            </a:endParaRPr>
          </a:p>
          <a:p>
            <a:pPr marL="0" indent="0">
              <a:spcBef>
                <a:spcPts val="2133"/>
              </a:spcBef>
              <a:buNone/>
            </a:pPr>
            <a:r>
              <a:rPr lang="en" sz="3600" dirty="0">
                <a:latin typeface="Sassoon Infant Std" panose="020B0503020103030203" pitchFamily="34" charset="0"/>
              </a:rPr>
              <a:t>What do you think they do?</a:t>
            </a:r>
            <a:endParaRPr sz="3600" dirty="0">
              <a:latin typeface="Sassoon Infant Std" panose="020B0503020103030203" pitchFamily="34" charset="0"/>
            </a:endParaRPr>
          </a:p>
          <a:p>
            <a:pPr marL="0" indent="0">
              <a:spcBef>
                <a:spcPts val="2133"/>
              </a:spcBef>
              <a:buNone/>
            </a:pPr>
            <a:endParaRPr dirty="0"/>
          </a:p>
          <a:p>
            <a:pPr marL="0" indent="0">
              <a:spcBef>
                <a:spcPts val="2133"/>
              </a:spcBef>
              <a:spcAft>
                <a:spcPts val="2133"/>
              </a:spcAft>
              <a:buNone/>
            </a:pPr>
            <a:endParaRPr dirty="0"/>
          </a:p>
        </p:txBody>
      </p:sp>
      <p:sp>
        <p:nvSpPr>
          <p:cNvPr id="81" name="Google Shape;81;p12"/>
          <p:cNvSpPr txBox="1">
            <a:spLocks noGrp="1"/>
          </p:cNvSpPr>
          <p:nvPr>
            <p:ph type="title"/>
          </p:nvPr>
        </p:nvSpPr>
        <p:spPr>
          <a:xfrm>
            <a:off x="414533" y="426133"/>
            <a:ext cx="11361600" cy="930800"/>
          </a:xfrm>
          <a:prstGeom prst="rect">
            <a:avLst/>
          </a:prstGeom>
        </p:spPr>
        <p:txBody>
          <a:bodyPr spcFirstLastPara="1" vert="horz" wrap="square" lIns="121900" tIns="121900" rIns="121900" bIns="121900" rtlCol="0" anchor="ctr" anchorCtr="0">
            <a:noAutofit/>
          </a:bodyPr>
          <a:lstStyle/>
          <a:p>
            <a:r>
              <a:rPr lang="en" dirty="0">
                <a:latin typeface="Sassoon Infant Std" panose="020B0503020103030203" pitchFamily="34" charset="0"/>
              </a:rPr>
              <a:t>Your robots</a:t>
            </a:r>
            <a:endParaRPr dirty="0">
              <a:latin typeface="Sassoon Infant Std" panose="020B0503020103030203" pitchFamily="34" charset="0"/>
            </a:endParaRPr>
          </a:p>
        </p:txBody>
      </p:sp>
      <p:pic>
        <p:nvPicPr>
          <p:cNvPr id="82" name="Google Shape;82;p12"/>
          <p:cNvPicPr preferRelativeResize="0"/>
          <p:nvPr/>
        </p:nvPicPr>
        <p:blipFill rotWithShape="1">
          <a:blip r:embed="rId3">
            <a:alphaModFix/>
          </a:blip>
          <a:srcRect l="2471" r="2480"/>
          <a:stretch/>
        </p:blipFill>
        <p:spPr>
          <a:xfrm>
            <a:off x="7837165" y="1461767"/>
            <a:ext cx="3365403" cy="4488099"/>
          </a:xfrm>
          <a:prstGeom prst="rect">
            <a:avLst/>
          </a:prstGeom>
          <a:noFill/>
          <a:ln>
            <a:noFill/>
          </a:ln>
        </p:spPr>
      </p:pic>
      <p:pic>
        <p:nvPicPr>
          <p:cNvPr id="83" name="Google Shape;83;p12"/>
          <p:cNvPicPr preferRelativeResize="0"/>
          <p:nvPr/>
        </p:nvPicPr>
        <p:blipFill rotWithShape="1">
          <a:blip r:embed="rId4">
            <a:alphaModFix/>
          </a:blip>
          <a:srcRect/>
          <a:stretch/>
        </p:blipFill>
        <p:spPr>
          <a:xfrm>
            <a:off x="5597767" y="2758200"/>
            <a:ext cx="3679168" cy="3679168"/>
          </a:xfrm>
          <a:prstGeom prst="rect">
            <a:avLst/>
          </a:prstGeom>
          <a:noFill/>
          <a:ln>
            <a:noFill/>
          </a:ln>
        </p:spPr>
      </p:pic>
      <p:sp>
        <p:nvSpPr>
          <p:cNvPr id="3" name="TextBox 2">
            <a:extLst>
              <a:ext uri="{FF2B5EF4-FFF2-40B4-BE49-F238E27FC236}">
                <a16:creationId xmlns:a16="http://schemas.microsoft.com/office/drawing/2014/main" id="{20E58E9F-6ED5-CE41-0022-3438CB7235DB}"/>
              </a:ext>
            </a:extLst>
          </p:cNvPr>
          <p:cNvSpPr txBox="1"/>
          <p:nvPr/>
        </p:nvSpPr>
        <p:spPr>
          <a:xfrm>
            <a:off x="4789165" y="101885"/>
            <a:ext cx="6096000" cy="369332"/>
          </a:xfrm>
          <a:prstGeom prst="rect">
            <a:avLst/>
          </a:prstGeom>
          <a:noFill/>
        </p:spPr>
        <p:txBody>
          <a:bodyPr wrap="square">
            <a:spAutoFit/>
          </a:bodyPr>
          <a:lstStyle/>
          <a:p>
            <a:pPr marL="0" indent="0">
              <a:buNone/>
            </a:pPr>
            <a:r>
              <a:rPr lang="en-GB" b="1" dirty="0"/>
              <a:t>TBAT: explain what a given command will do</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sldNum" idx="12"/>
          </p:nvPr>
        </p:nvSpPr>
        <p:spPr>
          <a:xfrm>
            <a:off x="11776267" y="6439067"/>
            <a:ext cx="415600" cy="418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46</a:t>
            </a:fld>
            <a:endParaRPr/>
          </a:p>
        </p:txBody>
      </p:sp>
      <p:sp>
        <p:nvSpPr>
          <p:cNvPr id="89" name="Google Shape;89;p13"/>
          <p:cNvSpPr txBox="1">
            <a:spLocks noGrp="1"/>
          </p:cNvSpPr>
          <p:nvPr>
            <p:ph type="subTitle" idx="3"/>
          </p:nvPr>
        </p:nvSpPr>
        <p:spPr>
          <a:xfrm>
            <a:off x="7010400" y="0"/>
            <a:ext cx="4753200" cy="418800"/>
          </a:xfrm>
          <a:prstGeom prst="rect">
            <a:avLst/>
          </a:prstGeom>
        </p:spPr>
        <p:txBody>
          <a:bodyPr spcFirstLastPara="1" vert="horz" wrap="square" lIns="121900" tIns="121900" rIns="0" bIns="121900" rtlCol="0" anchor="ctr" anchorCtr="0">
            <a:noAutofit/>
          </a:bodyPr>
          <a:lstStyle/>
          <a:p>
            <a:pPr marL="0" indent="0"/>
            <a:r>
              <a:rPr lang="en"/>
              <a:t>Activity 1</a:t>
            </a:r>
            <a:endParaRPr/>
          </a:p>
        </p:txBody>
      </p:sp>
      <p:sp>
        <p:nvSpPr>
          <p:cNvPr id="90" name="Google Shape;90;p13"/>
          <p:cNvSpPr txBox="1">
            <a:spLocks noGrp="1"/>
          </p:cNvSpPr>
          <p:nvPr>
            <p:ph type="body" idx="1"/>
          </p:nvPr>
        </p:nvSpPr>
        <p:spPr>
          <a:xfrm>
            <a:off x="414533" y="1979200"/>
            <a:ext cx="5344010" cy="4878800"/>
          </a:xfrm>
          <a:prstGeom prst="rect">
            <a:avLst/>
          </a:prstGeom>
        </p:spPr>
        <p:txBody>
          <a:bodyPr spcFirstLastPara="1" vert="horz" wrap="square" lIns="121900" tIns="121900" rIns="121900" bIns="121900" rtlCol="0" anchor="t" anchorCtr="0">
            <a:noAutofit/>
          </a:bodyPr>
          <a:lstStyle/>
          <a:p>
            <a:pPr marL="0" indent="0">
              <a:buNone/>
            </a:pPr>
            <a:r>
              <a:rPr lang="en" sz="4000" b="1" dirty="0">
                <a:latin typeface="Sassoon Infant Std" panose="020B0503020103030203" pitchFamily="34" charset="0"/>
              </a:rPr>
              <a:t>Before </a:t>
            </a:r>
            <a:r>
              <a:rPr lang="en" sz="4000" dirty="0">
                <a:latin typeface="Sassoon Infant Std" panose="020B0503020103030203" pitchFamily="34" charset="0"/>
              </a:rPr>
              <a:t>you press any buttons, talk to your partner about what you think they do.</a:t>
            </a:r>
            <a:endParaRPr sz="4000" dirty="0">
              <a:latin typeface="Sassoon Infant Std" panose="020B0503020103030203" pitchFamily="34" charset="0"/>
            </a:endParaRPr>
          </a:p>
          <a:p>
            <a:pPr marL="0" indent="0">
              <a:spcBef>
                <a:spcPts val="2133"/>
              </a:spcBef>
              <a:buNone/>
            </a:pPr>
            <a:endParaRPr dirty="0"/>
          </a:p>
          <a:p>
            <a:pPr marL="0" indent="0">
              <a:spcBef>
                <a:spcPts val="2133"/>
              </a:spcBef>
              <a:spcAft>
                <a:spcPts val="2133"/>
              </a:spcAft>
              <a:buNone/>
            </a:pPr>
            <a:endParaRPr dirty="0"/>
          </a:p>
        </p:txBody>
      </p:sp>
      <p:sp>
        <p:nvSpPr>
          <p:cNvPr id="91" name="Google Shape;91;p13"/>
          <p:cNvSpPr txBox="1">
            <a:spLocks noGrp="1"/>
          </p:cNvSpPr>
          <p:nvPr>
            <p:ph type="title"/>
          </p:nvPr>
        </p:nvSpPr>
        <p:spPr>
          <a:xfrm>
            <a:off x="414533" y="426133"/>
            <a:ext cx="11361600" cy="930800"/>
          </a:xfrm>
          <a:prstGeom prst="rect">
            <a:avLst/>
          </a:prstGeom>
        </p:spPr>
        <p:txBody>
          <a:bodyPr spcFirstLastPara="1" vert="horz" wrap="square" lIns="121900" tIns="121900" rIns="121900" bIns="121900" rtlCol="0" anchor="ctr" anchorCtr="0">
            <a:noAutofit/>
          </a:bodyPr>
          <a:lstStyle/>
          <a:p>
            <a:r>
              <a:rPr lang="en" dirty="0">
                <a:latin typeface="Sassoon Infant Std" panose="020B0503020103030203" pitchFamily="34" charset="0"/>
              </a:rPr>
              <a:t>Your robots</a:t>
            </a:r>
            <a:endParaRPr dirty="0">
              <a:latin typeface="Sassoon Infant Std" panose="020B0503020103030203" pitchFamily="34" charset="0"/>
            </a:endParaRPr>
          </a:p>
        </p:txBody>
      </p:sp>
      <p:pic>
        <p:nvPicPr>
          <p:cNvPr id="92" name="Google Shape;92;p13"/>
          <p:cNvPicPr preferRelativeResize="0"/>
          <p:nvPr/>
        </p:nvPicPr>
        <p:blipFill rotWithShape="1">
          <a:blip r:embed="rId3">
            <a:alphaModFix/>
          </a:blip>
          <a:srcRect l="2471" r="2480"/>
          <a:stretch/>
        </p:blipFill>
        <p:spPr>
          <a:xfrm>
            <a:off x="7837165" y="1461767"/>
            <a:ext cx="3365403" cy="4488099"/>
          </a:xfrm>
          <a:prstGeom prst="rect">
            <a:avLst/>
          </a:prstGeom>
          <a:noFill/>
          <a:ln>
            <a:noFill/>
          </a:ln>
        </p:spPr>
      </p:pic>
      <p:pic>
        <p:nvPicPr>
          <p:cNvPr id="93" name="Google Shape;93;p13"/>
          <p:cNvPicPr preferRelativeResize="0"/>
          <p:nvPr/>
        </p:nvPicPr>
        <p:blipFill rotWithShape="1">
          <a:blip r:embed="rId4">
            <a:alphaModFix/>
          </a:blip>
          <a:srcRect/>
          <a:stretch/>
        </p:blipFill>
        <p:spPr>
          <a:xfrm>
            <a:off x="5597767" y="2758200"/>
            <a:ext cx="3679168" cy="3679168"/>
          </a:xfrm>
          <a:prstGeom prst="rect">
            <a:avLst/>
          </a:prstGeom>
          <a:noFill/>
          <a:ln>
            <a:noFill/>
          </a:ln>
        </p:spPr>
      </p:pic>
      <p:sp>
        <p:nvSpPr>
          <p:cNvPr id="3" name="TextBox 2">
            <a:extLst>
              <a:ext uri="{FF2B5EF4-FFF2-40B4-BE49-F238E27FC236}">
                <a16:creationId xmlns:a16="http://schemas.microsoft.com/office/drawing/2014/main" id="{B0960CE3-747E-6832-AD2C-C23E682B2D81}"/>
              </a:ext>
            </a:extLst>
          </p:cNvPr>
          <p:cNvSpPr txBox="1"/>
          <p:nvPr/>
        </p:nvSpPr>
        <p:spPr>
          <a:xfrm>
            <a:off x="4506686" y="53135"/>
            <a:ext cx="6096000" cy="369332"/>
          </a:xfrm>
          <a:prstGeom prst="rect">
            <a:avLst/>
          </a:prstGeom>
          <a:noFill/>
        </p:spPr>
        <p:txBody>
          <a:bodyPr wrap="square">
            <a:spAutoFit/>
          </a:bodyPr>
          <a:lstStyle/>
          <a:p>
            <a:pPr marL="0" indent="0">
              <a:buNone/>
            </a:pPr>
            <a:r>
              <a:rPr lang="en-GB" b="1" dirty="0"/>
              <a:t>TBAT: explain what a given command will do</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sldNum" idx="12"/>
          </p:nvPr>
        </p:nvSpPr>
        <p:spPr>
          <a:xfrm>
            <a:off x="11776267" y="6439067"/>
            <a:ext cx="415600" cy="418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47</a:t>
            </a:fld>
            <a:endParaRPr/>
          </a:p>
        </p:txBody>
      </p:sp>
      <p:sp>
        <p:nvSpPr>
          <p:cNvPr id="99" name="Google Shape;99;p14"/>
          <p:cNvSpPr txBox="1">
            <a:spLocks noGrp="1"/>
          </p:cNvSpPr>
          <p:nvPr>
            <p:ph type="subTitle" idx="3"/>
          </p:nvPr>
        </p:nvSpPr>
        <p:spPr>
          <a:xfrm>
            <a:off x="7010400" y="0"/>
            <a:ext cx="4753200" cy="418800"/>
          </a:xfrm>
          <a:prstGeom prst="rect">
            <a:avLst/>
          </a:prstGeom>
        </p:spPr>
        <p:txBody>
          <a:bodyPr spcFirstLastPara="1" vert="horz" wrap="square" lIns="121900" tIns="121900" rIns="0" bIns="121900" rtlCol="0" anchor="ctr" anchorCtr="0">
            <a:noAutofit/>
          </a:bodyPr>
          <a:lstStyle/>
          <a:p>
            <a:pPr marL="0" indent="0"/>
            <a:r>
              <a:rPr lang="en"/>
              <a:t>Activity 1</a:t>
            </a:r>
            <a:endParaRPr/>
          </a:p>
        </p:txBody>
      </p:sp>
      <p:sp>
        <p:nvSpPr>
          <p:cNvPr id="100" name="Google Shape;100;p14"/>
          <p:cNvSpPr txBox="1">
            <a:spLocks noGrp="1"/>
          </p:cNvSpPr>
          <p:nvPr>
            <p:ph type="body" idx="1"/>
          </p:nvPr>
        </p:nvSpPr>
        <p:spPr>
          <a:xfrm>
            <a:off x="414532" y="1558567"/>
            <a:ext cx="5844753" cy="4878800"/>
          </a:xfrm>
          <a:prstGeom prst="rect">
            <a:avLst/>
          </a:prstGeom>
        </p:spPr>
        <p:txBody>
          <a:bodyPr spcFirstLastPara="1" vert="horz" wrap="square" lIns="121900" tIns="121900" rIns="121900" bIns="121900" rtlCol="0" anchor="t" anchorCtr="0">
            <a:noAutofit/>
          </a:bodyPr>
          <a:lstStyle/>
          <a:p>
            <a:pPr marL="0" indent="0">
              <a:buNone/>
            </a:pPr>
            <a:r>
              <a:rPr lang="en" sz="3600" dirty="0">
                <a:latin typeface="Sassoon Infant Std" panose="020B0503020103030203" pitchFamily="34" charset="0"/>
              </a:rPr>
              <a:t>You will need to switch the robot on. The switch is underneath.</a:t>
            </a:r>
            <a:endParaRPr sz="3600" dirty="0">
              <a:latin typeface="Sassoon Infant Std" panose="020B0503020103030203" pitchFamily="34" charset="0"/>
            </a:endParaRPr>
          </a:p>
          <a:p>
            <a:pPr marL="0" indent="0">
              <a:spcBef>
                <a:spcPts val="2133"/>
              </a:spcBef>
              <a:buNone/>
            </a:pPr>
            <a:endParaRPr sz="3600" dirty="0">
              <a:latin typeface="Sassoon Infant Std" panose="020B0503020103030203" pitchFamily="34" charset="0"/>
            </a:endParaRPr>
          </a:p>
          <a:p>
            <a:pPr marL="0" indent="0">
              <a:spcBef>
                <a:spcPts val="2133"/>
              </a:spcBef>
              <a:buNone/>
            </a:pPr>
            <a:r>
              <a:rPr lang="en" sz="3600" dirty="0">
                <a:latin typeface="Sassoon Infant Std" panose="020B0503020103030203" pitchFamily="34" charset="0"/>
              </a:rPr>
              <a:t>Something lights up when you switch the robot on. Can you work out what it is?</a:t>
            </a:r>
            <a:endParaRPr sz="3600" dirty="0">
              <a:latin typeface="Sassoon Infant Std" panose="020B0503020103030203" pitchFamily="34" charset="0"/>
            </a:endParaRPr>
          </a:p>
          <a:p>
            <a:pPr marL="0" indent="0">
              <a:spcBef>
                <a:spcPts val="2133"/>
              </a:spcBef>
              <a:buNone/>
            </a:pPr>
            <a:endParaRPr dirty="0"/>
          </a:p>
          <a:p>
            <a:pPr marL="0" indent="0">
              <a:spcBef>
                <a:spcPts val="2133"/>
              </a:spcBef>
              <a:spcAft>
                <a:spcPts val="2133"/>
              </a:spcAft>
              <a:buNone/>
            </a:pPr>
            <a:endParaRPr dirty="0"/>
          </a:p>
        </p:txBody>
      </p:sp>
      <p:sp>
        <p:nvSpPr>
          <p:cNvPr id="101" name="Google Shape;101;p14"/>
          <p:cNvSpPr txBox="1">
            <a:spLocks noGrp="1"/>
          </p:cNvSpPr>
          <p:nvPr>
            <p:ph type="title"/>
          </p:nvPr>
        </p:nvSpPr>
        <p:spPr>
          <a:xfrm>
            <a:off x="414533" y="426133"/>
            <a:ext cx="11361600" cy="930800"/>
          </a:xfrm>
          <a:prstGeom prst="rect">
            <a:avLst/>
          </a:prstGeom>
        </p:spPr>
        <p:txBody>
          <a:bodyPr spcFirstLastPara="1" vert="horz" wrap="square" lIns="121900" tIns="121900" rIns="121900" bIns="121900" rtlCol="0" anchor="ctr" anchorCtr="0">
            <a:noAutofit/>
          </a:bodyPr>
          <a:lstStyle/>
          <a:p>
            <a:r>
              <a:rPr lang="en" dirty="0">
                <a:latin typeface="Sassoon Infant Std" panose="020B0503020103030203" pitchFamily="34" charset="0"/>
              </a:rPr>
              <a:t>Try it out</a:t>
            </a:r>
            <a:endParaRPr dirty="0">
              <a:latin typeface="Sassoon Infant Std" panose="020B0503020103030203" pitchFamily="34" charset="0"/>
            </a:endParaRPr>
          </a:p>
        </p:txBody>
      </p:sp>
      <p:pic>
        <p:nvPicPr>
          <p:cNvPr id="102" name="Google Shape;102;p14"/>
          <p:cNvPicPr preferRelativeResize="0"/>
          <p:nvPr/>
        </p:nvPicPr>
        <p:blipFill>
          <a:blip r:embed="rId3">
            <a:alphaModFix/>
          </a:blip>
          <a:stretch>
            <a:fillRect/>
          </a:stretch>
        </p:blipFill>
        <p:spPr>
          <a:xfrm>
            <a:off x="7281522" y="1595367"/>
            <a:ext cx="3367109" cy="4488103"/>
          </a:xfrm>
          <a:prstGeom prst="rect">
            <a:avLst/>
          </a:prstGeom>
          <a:noFill/>
          <a:ln>
            <a:noFill/>
          </a:ln>
        </p:spPr>
      </p:pic>
      <p:pic>
        <p:nvPicPr>
          <p:cNvPr id="103" name="Google Shape;103;p14"/>
          <p:cNvPicPr preferRelativeResize="0"/>
          <p:nvPr/>
        </p:nvPicPr>
        <p:blipFill>
          <a:blip r:embed="rId4">
            <a:alphaModFix/>
          </a:blip>
          <a:stretch>
            <a:fillRect/>
          </a:stretch>
        </p:blipFill>
        <p:spPr>
          <a:xfrm>
            <a:off x="8572531" y="4433900"/>
            <a:ext cx="1978800" cy="1581171"/>
          </a:xfrm>
          <a:prstGeom prst="rect">
            <a:avLst/>
          </a:prstGeom>
          <a:noFill/>
          <a:ln w="19050" cap="flat" cmpd="sng">
            <a:solidFill>
              <a:schemeClr val="dk2"/>
            </a:solidFill>
            <a:prstDash val="solid"/>
            <a:round/>
            <a:headEnd type="none" w="sm" len="sm"/>
            <a:tailEnd type="none" w="sm" len="sm"/>
          </a:ln>
        </p:spPr>
      </p:pic>
      <p:sp>
        <p:nvSpPr>
          <p:cNvPr id="104" name="Google Shape;104;p14"/>
          <p:cNvSpPr/>
          <p:nvPr/>
        </p:nvSpPr>
        <p:spPr>
          <a:xfrm>
            <a:off x="9455133" y="5015133"/>
            <a:ext cx="881200" cy="626400"/>
          </a:xfrm>
          <a:prstGeom prst="rightArrow">
            <a:avLst>
              <a:gd name="adj1" fmla="val 50000"/>
              <a:gd name="adj2" fmla="val 50000"/>
            </a:avLst>
          </a:prstGeom>
          <a:solidFill>
            <a:srgbClr val="494985"/>
          </a:solidFill>
          <a:ln>
            <a:noFill/>
          </a:ln>
        </p:spPr>
        <p:txBody>
          <a:bodyPr spcFirstLastPara="1" wrap="square" lIns="121900" tIns="121900" rIns="121900" bIns="121900" anchor="ctr" anchorCtr="0">
            <a:noAutofit/>
          </a:bodyPr>
          <a:lstStyle/>
          <a:p>
            <a:endParaRPr sz="2400"/>
          </a:p>
        </p:txBody>
      </p:sp>
      <p:cxnSp>
        <p:nvCxnSpPr>
          <p:cNvPr id="105" name="Google Shape;105;p14"/>
          <p:cNvCxnSpPr/>
          <p:nvPr/>
        </p:nvCxnSpPr>
        <p:spPr>
          <a:xfrm>
            <a:off x="3283200" y="2652900"/>
            <a:ext cx="5032800" cy="1439200"/>
          </a:xfrm>
          <a:prstGeom prst="straightConnector1">
            <a:avLst/>
          </a:prstGeom>
          <a:noFill/>
          <a:ln w="28575" cap="flat" cmpd="sng">
            <a:solidFill>
              <a:srgbClr val="5B5BA5"/>
            </a:solidFill>
            <a:prstDash val="solid"/>
            <a:round/>
            <a:headEnd type="none" w="med" len="med"/>
            <a:tailEnd type="triangle" w="med" len="med"/>
          </a:ln>
        </p:spPr>
      </p:cxnSp>
      <p:sp>
        <p:nvSpPr>
          <p:cNvPr id="3" name="TextBox 2">
            <a:extLst>
              <a:ext uri="{FF2B5EF4-FFF2-40B4-BE49-F238E27FC236}">
                <a16:creationId xmlns:a16="http://schemas.microsoft.com/office/drawing/2014/main" id="{2393D467-8E98-B2E6-BDF0-808B2CA09112}"/>
              </a:ext>
            </a:extLst>
          </p:cNvPr>
          <p:cNvSpPr txBox="1"/>
          <p:nvPr/>
        </p:nvSpPr>
        <p:spPr>
          <a:xfrm>
            <a:off x="4049486" y="24734"/>
            <a:ext cx="6096000" cy="369332"/>
          </a:xfrm>
          <a:prstGeom prst="rect">
            <a:avLst/>
          </a:prstGeom>
          <a:noFill/>
        </p:spPr>
        <p:txBody>
          <a:bodyPr wrap="square">
            <a:spAutoFit/>
          </a:bodyPr>
          <a:lstStyle/>
          <a:p>
            <a:pPr marL="0" indent="0">
              <a:buNone/>
            </a:pPr>
            <a:r>
              <a:rPr lang="en-GB" b="1" dirty="0">
                <a:latin typeface="Sassoon Infant Std" panose="020B0503020103030203" pitchFamily="34" charset="0"/>
              </a:rPr>
              <a:t>TBAT: explain what a given command will do</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sldNum" idx="12"/>
          </p:nvPr>
        </p:nvSpPr>
        <p:spPr>
          <a:xfrm>
            <a:off x="11776267" y="6439067"/>
            <a:ext cx="415600" cy="418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48</a:t>
            </a:fld>
            <a:endParaRPr/>
          </a:p>
        </p:txBody>
      </p:sp>
      <p:sp>
        <p:nvSpPr>
          <p:cNvPr id="111" name="Google Shape;111;p15"/>
          <p:cNvSpPr txBox="1">
            <a:spLocks noGrp="1"/>
          </p:cNvSpPr>
          <p:nvPr>
            <p:ph type="subTitle" idx="3"/>
          </p:nvPr>
        </p:nvSpPr>
        <p:spPr>
          <a:xfrm>
            <a:off x="7010400" y="0"/>
            <a:ext cx="4753200" cy="418800"/>
          </a:xfrm>
          <a:prstGeom prst="rect">
            <a:avLst/>
          </a:prstGeom>
        </p:spPr>
        <p:txBody>
          <a:bodyPr spcFirstLastPara="1" vert="horz" wrap="square" lIns="121900" tIns="121900" rIns="0" bIns="121900" rtlCol="0" anchor="ctr" anchorCtr="0">
            <a:noAutofit/>
          </a:bodyPr>
          <a:lstStyle/>
          <a:p>
            <a:pPr marL="0" indent="0"/>
            <a:r>
              <a:rPr lang="en"/>
              <a:t>Activity 1</a:t>
            </a:r>
            <a:endParaRPr/>
          </a:p>
        </p:txBody>
      </p:sp>
      <p:sp>
        <p:nvSpPr>
          <p:cNvPr id="112" name="Google Shape;112;p15"/>
          <p:cNvSpPr txBox="1">
            <a:spLocks noGrp="1"/>
          </p:cNvSpPr>
          <p:nvPr>
            <p:ph type="body" idx="1"/>
          </p:nvPr>
        </p:nvSpPr>
        <p:spPr>
          <a:xfrm>
            <a:off x="414533" y="1560167"/>
            <a:ext cx="4586800" cy="829600"/>
          </a:xfrm>
          <a:prstGeom prst="rect">
            <a:avLst/>
          </a:prstGeom>
        </p:spPr>
        <p:txBody>
          <a:bodyPr spcFirstLastPara="1" vert="horz" wrap="square" lIns="121900" tIns="121900" rIns="121900" bIns="121900" rtlCol="0" anchor="t" anchorCtr="0">
            <a:noAutofit/>
          </a:bodyPr>
          <a:lstStyle/>
          <a:p>
            <a:pPr marL="0" indent="0">
              <a:buNone/>
            </a:pPr>
            <a:r>
              <a:rPr lang="en" dirty="0">
                <a:latin typeface="Sassoon Infant Std" panose="020B0503020103030203" pitchFamily="34" charset="0"/>
              </a:rPr>
              <a:t>What does this button do?</a:t>
            </a:r>
            <a:endParaRPr dirty="0">
              <a:latin typeface="Sassoon Infant Std" panose="020B0503020103030203" pitchFamily="34" charset="0"/>
            </a:endParaRPr>
          </a:p>
          <a:p>
            <a:pPr marL="0" indent="0">
              <a:spcBef>
                <a:spcPts val="2133"/>
              </a:spcBef>
              <a:buNone/>
            </a:pPr>
            <a:endParaRPr dirty="0">
              <a:latin typeface="Sassoon Infant Std" panose="020B0503020103030203" pitchFamily="34" charset="0"/>
            </a:endParaRPr>
          </a:p>
          <a:p>
            <a:pPr marL="0" indent="0">
              <a:spcBef>
                <a:spcPts val="2133"/>
              </a:spcBef>
              <a:spcAft>
                <a:spcPts val="2133"/>
              </a:spcAft>
              <a:buNone/>
            </a:pPr>
            <a:endParaRPr dirty="0"/>
          </a:p>
        </p:txBody>
      </p:sp>
      <p:sp>
        <p:nvSpPr>
          <p:cNvPr id="113" name="Google Shape;113;p15"/>
          <p:cNvSpPr txBox="1">
            <a:spLocks noGrp="1"/>
          </p:cNvSpPr>
          <p:nvPr>
            <p:ph type="title"/>
          </p:nvPr>
        </p:nvSpPr>
        <p:spPr>
          <a:xfrm>
            <a:off x="414533" y="426133"/>
            <a:ext cx="11361600" cy="930800"/>
          </a:xfrm>
          <a:prstGeom prst="rect">
            <a:avLst/>
          </a:prstGeom>
        </p:spPr>
        <p:txBody>
          <a:bodyPr spcFirstLastPara="1" vert="horz" wrap="square" lIns="121900" tIns="121900" rIns="121900" bIns="121900" rtlCol="0" anchor="ctr" anchorCtr="0">
            <a:noAutofit/>
          </a:bodyPr>
          <a:lstStyle/>
          <a:p>
            <a:r>
              <a:rPr lang="en" dirty="0">
                <a:latin typeface="Sassoon Infant Std" panose="020B0503020103030203" pitchFamily="34" charset="0"/>
              </a:rPr>
              <a:t>Try it out</a:t>
            </a:r>
            <a:endParaRPr dirty="0">
              <a:latin typeface="Sassoon Infant Std" panose="020B0503020103030203" pitchFamily="34" charset="0"/>
            </a:endParaRPr>
          </a:p>
        </p:txBody>
      </p:sp>
      <p:pic>
        <p:nvPicPr>
          <p:cNvPr id="114" name="Google Shape;114;p15"/>
          <p:cNvPicPr preferRelativeResize="0"/>
          <p:nvPr/>
        </p:nvPicPr>
        <p:blipFill rotWithShape="1">
          <a:blip r:embed="rId3">
            <a:alphaModFix/>
          </a:blip>
          <a:srcRect l="2471" r="2480"/>
          <a:stretch/>
        </p:blipFill>
        <p:spPr>
          <a:xfrm>
            <a:off x="8147199" y="1719067"/>
            <a:ext cx="3365403" cy="4488099"/>
          </a:xfrm>
          <a:prstGeom prst="rect">
            <a:avLst/>
          </a:prstGeom>
          <a:noFill/>
          <a:ln>
            <a:noFill/>
          </a:ln>
        </p:spPr>
      </p:pic>
      <p:sp>
        <p:nvSpPr>
          <p:cNvPr id="115" name="Google Shape;115;p15"/>
          <p:cNvSpPr txBox="1">
            <a:spLocks noGrp="1"/>
          </p:cNvSpPr>
          <p:nvPr>
            <p:ph type="body" idx="1"/>
          </p:nvPr>
        </p:nvSpPr>
        <p:spPr>
          <a:xfrm>
            <a:off x="414533" y="2271367"/>
            <a:ext cx="4586800" cy="829600"/>
          </a:xfrm>
          <a:prstGeom prst="rect">
            <a:avLst/>
          </a:prstGeom>
        </p:spPr>
        <p:txBody>
          <a:bodyPr spcFirstLastPara="1" vert="horz" wrap="square" lIns="121900" tIns="121900" rIns="121900" bIns="121900" rtlCol="0" anchor="t" anchorCtr="0">
            <a:noAutofit/>
          </a:bodyPr>
          <a:lstStyle/>
          <a:p>
            <a:pPr marL="0" indent="0">
              <a:buNone/>
            </a:pPr>
            <a:r>
              <a:rPr lang="en" dirty="0">
                <a:latin typeface="Sassoon Infant Std" panose="020B0503020103030203" pitchFamily="34" charset="0"/>
              </a:rPr>
              <a:t>It tells the robot to move forwards.</a:t>
            </a:r>
            <a:endParaRPr dirty="0">
              <a:latin typeface="Sassoon Infant Std" panose="020B0503020103030203" pitchFamily="34" charset="0"/>
            </a:endParaRPr>
          </a:p>
          <a:p>
            <a:pPr marL="0" indent="0">
              <a:spcBef>
                <a:spcPts val="2133"/>
              </a:spcBef>
              <a:buNone/>
            </a:pPr>
            <a:endParaRPr dirty="0"/>
          </a:p>
          <a:p>
            <a:pPr marL="0" indent="0">
              <a:spcBef>
                <a:spcPts val="2133"/>
              </a:spcBef>
              <a:spcAft>
                <a:spcPts val="2133"/>
              </a:spcAft>
              <a:buNone/>
            </a:pPr>
            <a:endParaRPr dirty="0"/>
          </a:p>
        </p:txBody>
      </p:sp>
      <p:sp>
        <p:nvSpPr>
          <p:cNvPr id="116" name="Google Shape;116;p15"/>
          <p:cNvSpPr txBox="1">
            <a:spLocks noGrp="1"/>
          </p:cNvSpPr>
          <p:nvPr>
            <p:ph type="body" idx="1"/>
          </p:nvPr>
        </p:nvSpPr>
        <p:spPr>
          <a:xfrm>
            <a:off x="414533" y="3388967"/>
            <a:ext cx="4586800" cy="829600"/>
          </a:xfrm>
          <a:prstGeom prst="rect">
            <a:avLst/>
          </a:prstGeom>
        </p:spPr>
        <p:txBody>
          <a:bodyPr spcFirstLastPara="1" vert="horz" wrap="square" lIns="121900" tIns="121900" rIns="121900" bIns="121900" rtlCol="0" anchor="t" anchorCtr="0">
            <a:noAutofit/>
          </a:bodyPr>
          <a:lstStyle/>
          <a:p>
            <a:pPr marL="0" indent="0">
              <a:buNone/>
            </a:pPr>
            <a:r>
              <a:rPr lang="en" dirty="0">
                <a:latin typeface="Sassoon Infant Std" panose="020B0503020103030203" pitchFamily="34" charset="0"/>
              </a:rPr>
              <a:t>This is called a </a:t>
            </a:r>
            <a:r>
              <a:rPr lang="en" b="1" dirty="0">
                <a:latin typeface="Sassoon Infant Std" panose="020B0503020103030203" pitchFamily="34" charset="0"/>
              </a:rPr>
              <a:t>command</a:t>
            </a:r>
            <a:r>
              <a:rPr lang="en" dirty="0">
                <a:latin typeface="Sassoon Infant Std" panose="020B0503020103030203" pitchFamily="34" charset="0"/>
              </a:rPr>
              <a:t>.</a:t>
            </a:r>
            <a:endParaRPr dirty="0">
              <a:latin typeface="Sassoon Infant Std" panose="020B0503020103030203" pitchFamily="34" charset="0"/>
            </a:endParaRPr>
          </a:p>
          <a:p>
            <a:pPr marL="0" indent="0">
              <a:spcBef>
                <a:spcPts val="2133"/>
              </a:spcBef>
              <a:buNone/>
            </a:pPr>
            <a:endParaRPr dirty="0"/>
          </a:p>
          <a:p>
            <a:pPr marL="0" indent="0">
              <a:spcBef>
                <a:spcPts val="2133"/>
              </a:spcBef>
              <a:spcAft>
                <a:spcPts val="2133"/>
              </a:spcAft>
              <a:buNone/>
            </a:pPr>
            <a:endParaRPr dirty="0"/>
          </a:p>
        </p:txBody>
      </p:sp>
      <p:cxnSp>
        <p:nvCxnSpPr>
          <p:cNvPr id="117" name="Google Shape;117;p15"/>
          <p:cNvCxnSpPr/>
          <p:nvPr/>
        </p:nvCxnSpPr>
        <p:spPr>
          <a:xfrm>
            <a:off x="4492933" y="1914367"/>
            <a:ext cx="5075200" cy="1509600"/>
          </a:xfrm>
          <a:prstGeom prst="straightConnector1">
            <a:avLst/>
          </a:prstGeom>
          <a:noFill/>
          <a:ln w="28575" cap="flat" cmpd="sng">
            <a:solidFill>
              <a:schemeClr val="dk1"/>
            </a:solidFill>
            <a:prstDash val="solid"/>
            <a:round/>
            <a:headEnd type="none" w="med" len="med"/>
            <a:tailEnd type="triangle" w="med" len="med"/>
          </a:ln>
        </p:spPr>
      </p:cxnSp>
      <p:sp>
        <p:nvSpPr>
          <p:cNvPr id="3" name="TextBox 2">
            <a:extLst>
              <a:ext uri="{FF2B5EF4-FFF2-40B4-BE49-F238E27FC236}">
                <a16:creationId xmlns:a16="http://schemas.microsoft.com/office/drawing/2014/main" id="{05C08B5B-6BB4-9D22-82CB-B9A82DF764F4}"/>
              </a:ext>
            </a:extLst>
          </p:cNvPr>
          <p:cNvSpPr txBox="1"/>
          <p:nvPr/>
        </p:nvSpPr>
        <p:spPr>
          <a:xfrm>
            <a:off x="4212771" y="97467"/>
            <a:ext cx="6096000" cy="369332"/>
          </a:xfrm>
          <a:prstGeom prst="rect">
            <a:avLst/>
          </a:prstGeom>
          <a:noFill/>
        </p:spPr>
        <p:txBody>
          <a:bodyPr wrap="square">
            <a:spAutoFit/>
          </a:bodyPr>
          <a:lstStyle/>
          <a:p>
            <a:pPr marL="0" indent="0">
              <a:buNone/>
            </a:pPr>
            <a:r>
              <a:rPr lang="en-GB" b="1" dirty="0">
                <a:latin typeface="Sassoon Infant Std" panose="020B0503020103030203" pitchFamily="34" charset="0"/>
              </a:rPr>
              <a:t>TBAT: explain what a given command will 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6"/>
          <p:cNvSpPr txBox="1">
            <a:spLocks noGrp="1"/>
          </p:cNvSpPr>
          <p:nvPr>
            <p:ph type="sldNum" idx="12"/>
          </p:nvPr>
        </p:nvSpPr>
        <p:spPr>
          <a:xfrm>
            <a:off x="11776267" y="6439067"/>
            <a:ext cx="415600" cy="418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49</a:t>
            </a:fld>
            <a:endParaRPr/>
          </a:p>
        </p:txBody>
      </p:sp>
      <p:sp>
        <p:nvSpPr>
          <p:cNvPr id="123" name="Google Shape;123;p16"/>
          <p:cNvSpPr txBox="1">
            <a:spLocks noGrp="1"/>
          </p:cNvSpPr>
          <p:nvPr>
            <p:ph type="subTitle" idx="3"/>
          </p:nvPr>
        </p:nvSpPr>
        <p:spPr>
          <a:xfrm>
            <a:off x="7010400" y="0"/>
            <a:ext cx="4753200" cy="418800"/>
          </a:xfrm>
          <a:prstGeom prst="rect">
            <a:avLst/>
          </a:prstGeom>
        </p:spPr>
        <p:txBody>
          <a:bodyPr spcFirstLastPara="1" vert="horz" wrap="square" lIns="121900" tIns="121900" rIns="0" bIns="121900" rtlCol="0" anchor="ctr" anchorCtr="0">
            <a:noAutofit/>
          </a:bodyPr>
          <a:lstStyle/>
          <a:p>
            <a:pPr marL="0" indent="0"/>
            <a:r>
              <a:rPr lang="en"/>
              <a:t>Activity 1</a:t>
            </a:r>
            <a:endParaRPr/>
          </a:p>
        </p:txBody>
      </p:sp>
      <p:sp>
        <p:nvSpPr>
          <p:cNvPr id="124" name="Google Shape;124;p16"/>
          <p:cNvSpPr txBox="1">
            <a:spLocks noGrp="1"/>
          </p:cNvSpPr>
          <p:nvPr>
            <p:ph type="body" idx="1"/>
          </p:nvPr>
        </p:nvSpPr>
        <p:spPr>
          <a:xfrm>
            <a:off x="414533" y="1769667"/>
            <a:ext cx="4586800" cy="4878800"/>
          </a:xfrm>
          <a:prstGeom prst="rect">
            <a:avLst/>
          </a:prstGeom>
        </p:spPr>
        <p:txBody>
          <a:bodyPr spcFirstLastPara="1" vert="horz" wrap="square" lIns="121900" tIns="121900" rIns="121900" bIns="121900" rtlCol="0" anchor="t" anchorCtr="0">
            <a:noAutofit/>
          </a:bodyPr>
          <a:lstStyle/>
          <a:p>
            <a:pPr marL="0" indent="0">
              <a:buNone/>
            </a:pPr>
            <a:r>
              <a:rPr lang="en" dirty="0">
                <a:latin typeface="Sassoon Infant Std" panose="020B0503020103030203" pitchFamily="34" charset="0"/>
              </a:rPr>
              <a:t>Did this button do what you expected?</a:t>
            </a:r>
            <a:endParaRPr dirty="0">
              <a:latin typeface="Sassoon Infant Std" panose="020B0503020103030203" pitchFamily="34" charset="0"/>
            </a:endParaRPr>
          </a:p>
          <a:p>
            <a:pPr marL="0" indent="0">
              <a:spcBef>
                <a:spcPts val="2133"/>
              </a:spcBef>
              <a:buNone/>
            </a:pPr>
            <a:r>
              <a:rPr lang="en" dirty="0">
                <a:latin typeface="Sassoon Infant Std" panose="020B0503020103030203" pitchFamily="34" charset="0"/>
              </a:rPr>
              <a:t>Did the buttons do what you expected them to?</a:t>
            </a:r>
            <a:endParaRPr dirty="0">
              <a:latin typeface="Sassoon Infant Std" panose="020B0503020103030203" pitchFamily="34" charset="0"/>
            </a:endParaRPr>
          </a:p>
          <a:p>
            <a:pPr marL="0" indent="0">
              <a:spcBef>
                <a:spcPts val="2133"/>
              </a:spcBef>
              <a:buNone/>
            </a:pPr>
            <a:endParaRPr dirty="0"/>
          </a:p>
          <a:p>
            <a:pPr marL="0" indent="0">
              <a:spcBef>
                <a:spcPts val="2133"/>
              </a:spcBef>
              <a:spcAft>
                <a:spcPts val="2133"/>
              </a:spcAft>
              <a:buNone/>
            </a:pPr>
            <a:endParaRPr dirty="0"/>
          </a:p>
        </p:txBody>
      </p:sp>
      <p:sp>
        <p:nvSpPr>
          <p:cNvPr id="125" name="Google Shape;125;p16"/>
          <p:cNvSpPr txBox="1">
            <a:spLocks noGrp="1"/>
          </p:cNvSpPr>
          <p:nvPr>
            <p:ph type="title"/>
          </p:nvPr>
        </p:nvSpPr>
        <p:spPr>
          <a:xfrm>
            <a:off x="414533" y="414199"/>
            <a:ext cx="11361600" cy="930800"/>
          </a:xfrm>
          <a:prstGeom prst="rect">
            <a:avLst/>
          </a:prstGeom>
        </p:spPr>
        <p:txBody>
          <a:bodyPr spcFirstLastPara="1" vert="horz" wrap="square" lIns="121900" tIns="121900" rIns="121900" bIns="121900" rtlCol="0" anchor="ctr" anchorCtr="0">
            <a:noAutofit/>
          </a:bodyPr>
          <a:lstStyle/>
          <a:p>
            <a:r>
              <a:rPr lang="en" dirty="0">
                <a:latin typeface="Sassoon Infant Std" panose="020B0503020103030203" pitchFamily="34" charset="0"/>
              </a:rPr>
              <a:t>Try it out</a:t>
            </a:r>
            <a:endParaRPr dirty="0">
              <a:latin typeface="Sassoon Infant Std" panose="020B0503020103030203" pitchFamily="34" charset="0"/>
            </a:endParaRPr>
          </a:p>
        </p:txBody>
      </p:sp>
      <p:pic>
        <p:nvPicPr>
          <p:cNvPr id="126" name="Google Shape;126;p16"/>
          <p:cNvPicPr preferRelativeResize="0"/>
          <p:nvPr/>
        </p:nvPicPr>
        <p:blipFill rotWithShape="1">
          <a:blip r:embed="rId3">
            <a:alphaModFix/>
          </a:blip>
          <a:srcRect l="2471" r="2480"/>
          <a:stretch/>
        </p:blipFill>
        <p:spPr>
          <a:xfrm>
            <a:off x="8147199" y="1719067"/>
            <a:ext cx="3365403" cy="4488099"/>
          </a:xfrm>
          <a:prstGeom prst="rect">
            <a:avLst/>
          </a:prstGeom>
          <a:noFill/>
          <a:ln>
            <a:noFill/>
          </a:ln>
        </p:spPr>
      </p:pic>
      <p:cxnSp>
        <p:nvCxnSpPr>
          <p:cNvPr id="127" name="Google Shape;127;p16"/>
          <p:cNvCxnSpPr/>
          <p:nvPr/>
        </p:nvCxnSpPr>
        <p:spPr>
          <a:xfrm>
            <a:off x="4492933" y="1914367"/>
            <a:ext cx="5075200" cy="1509600"/>
          </a:xfrm>
          <a:prstGeom prst="straightConnector1">
            <a:avLst/>
          </a:prstGeom>
          <a:noFill/>
          <a:ln w="28575" cap="flat" cmpd="sng">
            <a:solidFill>
              <a:schemeClr val="dk1"/>
            </a:solidFill>
            <a:prstDash val="solid"/>
            <a:round/>
            <a:headEnd type="none" w="med" len="med"/>
            <a:tailEnd type="triangle" w="med" len="med"/>
          </a:ln>
        </p:spPr>
      </p:cxnSp>
      <p:sp>
        <p:nvSpPr>
          <p:cNvPr id="3" name="TextBox 2">
            <a:extLst>
              <a:ext uri="{FF2B5EF4-FFF2-40B4-BE49-F238E27FC236}">
                <a16:creationId xmlns:a16="http://schemas.microsoft.com/office/drawing/2014/main" id="{B93A8F4A-3149-AD9F-C4F1-AD0D9E2A4F7F}"/>
              </a:ext>
            </a:extLst>
          </p:cNvPr>
          <p:cNvSpPr txBox="1"/>
          <p:nvPr/>
        </p:nvSpPr>
        <p:spPr>
          <a:xfrm>
            <a:off x="4572000" y="0"/>
            <a:ext cx="6096000" cy="369332"/>
          </a:xfrm>
          <a:prstGeom prst="rect">
            <a:avLst/>
          </a:prstGeom>
          <a:noFill/>
        </p:spPr>
        <p:txBody>
          <a:bodyPr wrap="square">
            <a:spAutoFit/>
          </a:bodyPr>
          <a:lstStyle/>
          <a:p>
            <a:pPr marL="0" indent="0">
              <a:buNone/>
            </a:pPr>
            <a:r>
              <a:rPr lang="en-GB" b="1" dirty="0">
                <a:latin typeface="Sassoon Infant Std" panose="020B0503020103030203" pitchFamily="34" charset="0"/>
              </a:rPr>
              <a:t>TBAT: explain what a given command will do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Sassoon Primary"/>
                <a:ea typeface="+mn-ea"/>
                <a:cs typeface="+mn-cs"/>
              </a:rPr>
              <a:t>Revisit and review</a:t>
            </a:r>
          </a:p>
        </p:txBody>
      </p:sp>
      <p:sp>
        <p:nvSpPr>
          <p:cNvPr id="4" name="TextBox 3">
            <a:extLst>
              <a:ext uri="{FF2B5EF4-FFF2-40B4-BE49-F238E27FC236}">
                <a16:creationId xmlns:a16="http://schemas.microsoft.com/office/drawing/2014/main" id="{FCEA2E2A-A6CB-3C11-63E1-91F3F7DF0471}"/>
              </a:ext>
            </a:extLst>
          </p:cNvPr>
          <p:cNvSpPr txBox="1"/>
          <p:nvPr/>
        </p:nvSpPr>
        <p:spPr>
          <a:xfrm>
            <a:off x="4724400" y="3920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CA3A605-D9DF-9D6C-1928-0F6CD7BCC0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9" name="TextBox 8">
            <a:extLst>
              <a:ext uri="{FF2B5EF4-FFF2-40B4-BE49-F238E27FC236}">
                <a16:creationId xmlns:a16="http://schemas.microsoft.com/office/drawing/2014/main" id="{D922F654-5828-B20E-4BD4-FC2B2E35F93D}"/>
              </a:ext>
            </a:extLst>
          </p:cNvPr>
          <p:cNvSpPr txBox="1"/>
          <p:nvPr/>
        </p:nvSpPr>
        <p:spPr>
          <a:xfrm>
            <a:off x="6103938" y="793750"/>
            <a:ext cx="7553854" cy="7540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a:rPr>
              <a:t>worked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a:rPr>
              <a: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a:rPr>
              <a:t>valley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a:rPr>
              <a:t>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a:rPr>
              <a:t>done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a:rPr>
              <a:t>nothing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Sassoon Primary"/>
              <a:ea typeface="+mn-ea"/>
              <a:cs typeface="+mn-cs"/>
            </a:endParaRPr>
          </a:p>
        </p:txBody>
      </p:sp>
      <p:sp>
        <p:nvSpPr>
          <p:cNvPr id="10" name="TextBox 9">
            <a:extLst>
              <a:ext uri="{FF2B5EF4-FFF2-40B4-BE49-F238E27FC236}">
                <a16:creationId xmlns:a16="http://schemas.microsoft.com/office/drawing/2014/main" id="{BDAFD1E1-FA2E-CC0D-20FA-0F0E874ED338}"/>
              </a:ext>
            </a:extLst>
          </p:cNvPr>
          <p:cNvSpPr txBox="1"/>
          <p:nvPr/>
        </p:nvSpPr>
        <p:spPr>
          <a:xfrm>
            <a:off x="283103" y="2931583"/>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Sassoon Primary"/>
                <a:ea typeface="+mn-ea"/>
                <a:cs typeface="Calibri" panose="020F0502020204030204"/>
              </a:rPr>
              <a:t>Segment these </a:t>
            </a:r>
            <a:endParaRPr kumimoji="0" lang="en-US" sz="6000" b="0" i="0" u="none" strike="noStrike" kern="1200" cap="none" spc="0" normalizeH="0" baseline="0" noProof="0">
              <a:ln>
                <a:noFill/>
              </a:ln>
              <a:solidFill>
                <a:prstClr val="black"/>
              </a:solidFill>
              <a:effectLst/>
              <a:uLnTx/>
              <a:uFillTx/>
              <a:latin typeface="Sassoon Primary"/>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Sassoon Primary"/>
                <a:ea typeface="+mn-ea"/>
                <a:cs typeface="Calibri" panose="020F0502020204030204"/>
              </a:rPr>
              <a:t>words and read them</a:t>
            </a:r>
            <a:endParaRPr kumimoji="0" lang="en-US" sz="6000" b="0" i="0" u="none" strike="noStrike" kern="1200" cap="none" spc="0" normalizeH="0" baseline="0" noProof="0">
              <a:ln>
                <a:noFill/>
              </a:ln>
              <a:solidFill>
                <a:prstClr val="black"/>
              </a:solidFill>
              <a:effectLst/>
              <a:uLnTx/>
              <a:uFillTx/>
              <a:latin typeface="Sassoon Primary"/>
              <a:ea typeface="+mn-ea"/>
              <a:cs typeface="Calibri" panose="020F0502020204030204"/>
            </a:endParaRPr>
          </a:p>
        </p:txBody>
      </p:sp>
      <p:sp>
        <p:nvSpPr>
          <p:cNvPr id="5" name="TextBox 4">
            <a:extLst>
              <a:ext uri="{FF2B5EF4-FFF2-40B4-BE49-F238E27FC236}">
                <a16:creationId xmlns:a16="http://schemas.microsoft.com/office/drawing/2014/main" id="{94CC17B4-D9BE-5376-7F87-C2AA79B715F5}"/>
              </a:ext>
            </a:extLst>
          </p:cNvPr>
          <p:cNvSpPr txBox="1"/>
          <p:nvPr/>
        </p:nvSpPr>
        <p:spPr>
          <a:xfrm>
            <a:off x="209019" y="899582"/>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Sassoon Primary"/>
                <a:ea typeface="+mn-ea"/>
                <a:cs typeface="Calibri"/>
              </a:rPr>
              <a:t>What are the digraphs?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6" name="TextBox 5">
            <a:extLst>
              <a:ext uri="{FF2B5EF4-FFF2-40B4-BE49-F238E27FC236}">
                <a16:creationId xmlns:a16="http://schemas.microsoft.com/office/drawing/2014/main" id="{CE7A49EF-D969-662D-5D0F-CA80BC05CFB5}"/>
              </a:ext>
            </a:extLst>
          </p:cNvPr>
          <p:cNvSpPr txBox="1"/>
          <p:nvPr/>
        </p:nvSpPr>
        <p:spPr>
          <a:xfrm>
            <a:off x="283103" y="4847166"/>
            <a:ext cx="4855104" cy="630942"/>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Sassoon Primary"/>
                <a:ea typeface="+mn-ea"/>
                <a:cs typeface="Calibri" panose="020F0502020204030204"/>
              </a:rPr>
              <a:t>Blend and say words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Arrow: Down 6">
            <a:extLst>
              <a:ext uri="{FF2B5EF4-FFF2-40B4-BE49-F238E27FC236}">
                <a16:creationId xmlns:a16="http://schemas.microsoft.com/office/drawing/2014/main" id="{90BB2B8F-5D26-37F4-8B7D-34C726DBDC8B}"/>
              </a:ext>
            </a:extLst>
          </p:cNvPr>
          <p:cNvSpPr/>
          <p:nvPr/>
        </p:nvSpPr>
        <p:spPr>
          <a:xfrm>
            <a:off x="2473854" y="2156354"/>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Down 7">
            <a:extLst>
              <a:ext uri="{FF2B5EF4-FFF2-40B4-BE49-F238E27FC236}">
                <a16:creationId xmlns:a16="http://schemas.microsoft.com/office/drawing/2014/main" id="{C2C56D27-C5B4-40F1-738E-E97061C1311E}"/>
              </a:ext>
            </a:extLst>
          </p:cNvPr>
          <p:cNvSpPr/>
          <p:nvPr/>
        </p:nvSpPr>
        <p:spPr>
          <a:xfrm>
            <a:off x="2569103" y="4156603"/>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033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7"/>
          <p:cNvSpPr txBox="1">
            <a:spLocks noGrp="1"/>
          </p:cNvSpPr>
          <p:nvPr>
            <p:ph type="sldNum" idx="12"/>
          </p:nvPr>
        </p:nvSpPr>
        <p:spPr>
          <a:xfrm>
            <a:off x="11776267" y="6439067"/>
            <a:ext cx="415600" cy="418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50</a:t>
            </a:fld>
            <a:endParaRPr/>
          </a:p>
        </p:txBody>
      </p:sp>
      <p:sp>
        <p:nvSpPr>
          <p:cNvPr id="133" name="Google Shape;133;p17"/>
          <p:cNvSpPr txBox="1">
            <a:spLocks noGrp="1"/>
          </p:cNvSpPr>
          <p:nvPr>
            <p:ph type="subTitle" idx="3"/>
          </p:nvPr>
        </p:nvSpPr>
        <p:spPr>
          <a:xfrm>
            <a:off x="7010400" y="0"/>
            <a:ext cx="4753200" cy="418800"/>
          </a:xfrm>
          <a:prstGeom prst="rect">
            <a:avLst/>
          </a:prstGeom>
        </p:spPr>
        <p:txBody>
          <a:bodyPr spcFirstLastPara="1" vert="horz" wrap="square" lIns="121900" tIns="121900" rIns="0" bIns="121900" rtlCol="0" anchor="ctr" anchorCtr="0">
            <a:noAutofit/>
          </a:bodyPr>
          <a:lstStyle/>
          <a:p>
            <a:pPr marL="0" indent="0"/>
            <a:r>
              <a:rPr lang="en"/>
              <a:t>Activity 2</a:t>
            </a:r>
            <a:endParaRPr/>
          </a:p>
        </p:txBody>
      </p:sp>
      <p:sp>
        <p:nvSpPr>
          <p:cNvPr id="134" name="Google Shape;134;p17"/>
          <p:cNvSpPr txBox="1">
            <a:spLocks noGrp="1"/>
          </p:cNvSpPr>
          <p:nvPr>
            <p:ph type="body" idx="1"/>
          </p:nvPr>
        </p:nvSpPr>
        <p:spPr>
          <a:xfrm>
            <a:off x="414533" y="1560267"/>
            <a:ext cx="4586800" cy="4878800"/>
          </a:xfrm>
          <a:prstGeom prst="rect">
            <a:avLst/>
          </a:prstGeom>
        </p:spPr>
        <p:txBody>
          <a:bodyPr spcFirstLastPara="1" vert="horz" wrap="square" lIns="121900" tIns="121900" rIns="121900" bIns="121900" rtlCol="0" anchor="t" anchorCtr="0">
            <a:noAutofit/>
          </a:bodyPr>
          <a:lstStyle/>
          <a:p>
            <a:pPr marL="0" indent="0">
              <a:buNone/>
            </a:pPr>
            <a:endParaRPr b="1" dirty="0"/>
          </a:p>
          <a:p>
            <a:pPr marL="0" indent="0">
              <a:spcBef>
                <a:spcPts val="2133"/>
              </a:spcBef>
              <a:buNone/>
            </a:pPr>
            <a:r>
              <a:rPr lang="en" dirty="0">
                <a:latin typeface="Sassoon Infant Std" panose="020B0503020103030203" pitchFamily="34" charset="0"/>
              </a:rPr>
              <a:t>Your teacher is going to secretly press one button and then press Go.</a:t>
            </a:r>
            <a:endParaRPr dirty="0">
              <a:latin typeface="Sassoon Infant Std" panose="020B0503020103030203" pitchFamily="34" charset="0"/>
            </a:endParaRPr>
          </a:p>
          <a:p>
            <a:pPr marL="0" indent="0">
              <a:spcBef>
                <a:spcPts val="2133"/>
              </a:spcBef>
              <a:buNone/>
            </a:pPr>
            <a:r>
              <a:rPr lang="en" dirty="0">
                <a:latin typeface="Sassoon Infant Std" panose="020B0503020103030203" pitchFamily="34" charset="0"/>
              </a:rPr>
              <a:t>After you see Bee-Bot move, place your finger on the button you think was used.</a:t>
            </a:r>
            <a:endParaRPr dirty="0">
              <a:latin typeface="Sassoon Infant Std" panose="020B0503020103030203" pitchFamily="34" charset="0"/>
            </a:endParaRPr>
          </a:p>
          <a:p>
            <a:pPr marL="0" indent="0">
              <a:spcBef>
                <a:spcPts val="2133"/>
              </a:spcBef>
              <a:buNone/>
            </a:pPr>
            <a:endParaRPr dirty="0"/>
          </a:p>
          <a:p>
            <a:pPr marL="0" indent="0">
              <a:spcBef>
                <a:spcPts val="2133"/>
              </a:spcBef>
              <a:spcAft>
                <a:spcPts val="2133"/>
              </a:spcAft>
              <a:buNone/>
            </a:pPr>
            <a:endParaRPr dirty="0"/>
          </a:p>
        </p:txBody>
      </p:sp>
      <p:sp>
        <p:nvSpPr>
          <p:cNvPr id="135" name="Google Shape;135;p17"/>
          <p:cNvSpPr txBox="1">
            <a:spLocks noGrp="1"/>
          </p:cNvSpPr>
          <p:nvPr>
            <p:ph type="title"/>
          </p:nvPr>
        </p:nvSpPr>
        <p:spPr>
          <a:xfrm>
            <a:off x="414533" y="426133"/>
            <a:ext cx="11361600" cy="930800"/>
          </a:xfrm>
          <a:prstGeom prst="rect">
            <a:avLst/>
          </a:prstGeom>
        </p:spPr>
        <p:txBody>
          <a:bodyPr spcFirstLastPara="1" vert="horz" wrap="square" lIns="121900" tIns="121900" rIns="121900" bIns="121900" rtlCol="0" anchor="ctr" anchorCtr="0">
            <a:noAutofit/>
          </a:bodyPr>
          <a:lstStyle/>
          <a:p>
            <a:r>
              <a:rPr lang="en" dirty="0">
                <a:latin typeface="Sassoon Infant Std" panose="020B0503020103030203" pitchFamily="34" charset="0"/>
              </a:rPr>
              <a:t>Match them up</a:t>
            </a:r>
            <a:endParaRPr dirty="0">
              <a:latin typeface="Sassoon Infant Std" panose="020B0503020103030203" pitchFamily="34" charset="0"/>
            </a:endParaRPr>
          </a:p>
        </p:txBody>
      </p:sp>
      <p:grpSp>
        <p:nvGrpSpPr>
          <p:cNvPr id="136" name="Google Shape;136;p17"/>
          <p:cNvGrpSpPr/>
          <p:nvPr/>
        </p:nvGrpSpPr>
        <p:grpSpPr>
          <a:xfrm>
            <a:off x="8235902" y="1094145"/>
            <a:ext cx="954929" cy="1484503"/>
            <a:chOff x="6673625" y="604975"/>
            <a:chExt cx="1720800" cy="2675100"/>
          </a:xfrm>
        </p:grpSpPr>
        <p:sp>
          <p:nvSpPr>
            <p:cNvPr id="137" name="Google Shape;137;p17"/>
            <p:cNvSpPr/>
            <p:nvPr/>
          </p:nvSpPr>
          <p:spPr>
            <a:xfrm>
              <a:off x="6673625" y="604975"/>
              <a:ext cx="1720800" cy="2675100"/>
            </a:xfrm>
            <a:prstGeom prst="ellipse">
              <a:avLst/>
            </a:prstGeom>
            <a:solidFill>
              <a:srgbClr val="FF9900"/>
            </a:solidFill>
            <a:ln>
              <a:noFill/>
            </a:ln>
          </p:spPr>
          <p:txBody>
            <a:bodyPr spcFirstLastPara="1" wrap="square" lIns="121900" tIns="121900" rIns="121900" bIns="121900" anchor="ctr" anchorCtr="0">
              <a:noAutofit/>
            </a:bodyPr>
            <a:lstStyle/>
            <a:p>
              <a:endParaRPr sz="2400"/>
            </a:p>
          </p:txBody>
        </p:sp>
        <p:sp>
          <p:nvSpPr>
            <p:cNvPr id="138" name="Google Shape;138;p17"/>
            <p:cNvSpPr/>
            <p:nvPr/>
          </p:nvSpPr>
          <p:spPr>
            <a:xfrm>
              <a:off x="6996575" y="770025"/>
              <a:ext cx="1074900" cy="2250000"/>
            </a:xfrm>
            <a:prstGeom prst="upArrow">
              <a:avLst>
                <a:gd name="adj1" fmla="val 50000"/>
                <a:gd name="adj2" fmla="val 96621"/>
              </a:avLst>
            </a:pr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39" name="Google Shape;139;p17"/>
          <p:cNvGrpSpPr/>
          <p:nvPr/>
        </p:nvGrpSpPr>
        <p:grpSpPr>
          <a:xfrm rot="10800000" flipH="1">
            <a:off x="8235902" y="4387625"/>
            <a:ext cx="954929" cy="1484503"/>
            <a:chOff x="6673625" y="604975"/>
            <a:chExt cx="1720800" cy="2675100"/>
          </a:xfrm>
        </p:grpSpPr>
        <p:sp>
          <p:nvSpPr>
            <p:cNvPr id="140" name="Google Shape;140;p17"/>
            <p:cNvSpPr/>
            <p:nvPr/>
          </p:nvSpPr>
          <p:spPr>
            <a:xfrm>
              <a:off x="6673625" y="604975"/>
              <a:ext cx="1720800" cy="2675100"/>
            </a:xfrm>
            <a:prstGeom prst="ellipse">
              <a:avLst/>
            </a:prstGeom>
            <a:solidFill>
              <a:srgbClr val="FF9900"/>
            </a:solidFill>
            <a:ln>
              <a:noFill/>
            </a:ln>
          </p:spPr>
          <p:txBody>
            <a:bodyPr spcFirstLastPara="1" wrap="square" lIns="121900" tIns="121900" rIns="121900" bIns="121900" anchor="ctr" anchorCtr="0">
              <a:noAutofit/>
            </a:bodyPr>
            <a:lstStyle/>
            <a:p>
              <a:endParaRPr sz="2400"/>
            </a:p>
          </p:txBody>
        </p:sp>
        <p:sp>
          <p:nvSpPr>
            <p:cNvPr id="141" name="Google Shape;141;p17"/>
            <p:cNvSpPr/>
            <p:nvPr/>
          </p:nvSpPr>
          <p:spPr>
            <a:xfrm>
              <a:off x="6996575" y="770025"/>
              <a:ext cx="1074900" cy="2250000"/>
            </a:xfrm>
            <a:prstGeom prst="upArrow">
              <a:avLst>
                <a:gd name="adj1" fmla="val 50000"/>
                <a:gd name="adj2" fmla="val 96621"/>
              </a:avLst>
            </a:pr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42" name="Google Shape;142;p17"/>
          <p:cNvGrpSpPr/>
          <p:nvPr/>
        </p:nvGrpSpPr>
        <p:grpSpPr>
          <a:xfrm>
            <a:off x="9557265" y="3022355"/>
            <a:ext cx="1609036" cy="1698839"/>
            <a:chOff x="5063213" y="5375500"/>
            <a:chExt cx="2899512" cy="3061339"/>
          </a:xfrm>
        </p:grpSpPr>
        <p:sp>
          <p:nvSpPr>
            <p:cNvPr id="143" name="Google Shape;143;p17"/>
            <p:cNvSpPr/>
            <p:nvPr/>
          </p:nvSpPr>
          <p:spPr>
            <a:xfrm rot="5400000">
              <a:off x="5764775" y="4898350"/>
              <a:ext cx="1720800" cy="2675100"/>
            </a:xfrm>
            <a:prstGeom prst="ellipse">
              <a:avLst/>
            </a:prstGeom>
            <a:solidFill>
              <a:srgbClr val="FF9900"/>
            </a:solidFill>
            <a:ln>
              <a:noFill/>
            </a:ln>
          </p:spPr>
          <p:txBody>
            <a:bodyPr spcFirstLastPara="1" wrap="square" lIns="121900" tIns="121900" rIns="121900" bIns="121900" anchor="ctr" anchorCtr="0">
              <a:noAutofit/>
            </a:bodyPr>
            <a:lstStyle/>
            <a:p>
              <a:endParaRPr sz="2400"/>
            </a:p>
          </p:txBody>
        </p:sp>
        <p:grpSp>
          <p:nvGrpSpPr>
            <p:cNvPr id="144" name="Google Shape;144;p17"/>
            <p:cNvGrpSpPr/>
            <p:nvPr/>
          </p:nvGrpSpPr>
          <p:grpSpPr>
            <a:xfrm>
              <a:off x="5063213" y="5596631"/>
              <a:ext cx="2731337" cy="2840208"/>
              <a:chOff x="5063213" y="5596631"/>
              <a:chExt cx="2731337" cy="2840208"/>
            </a:xfrm>
          </p:grpSpPr>
          <p:sp>
            <p:nvSpPr>
              <p:cNvPr id="145" name="Google Shape;145;p17"/>
              <p:cNvSpPr/>
              <p:nvPr/>
            </p:nvSpPr>
            <p:spPr>
              <a:xfrm>
                <a:off x="6330550" y="5596631"/>
                <a:ext cx="1464000" cy="1267800"/>
              </a:xfrm>
              <a:prstGeom prst="rightArrow">
                <a:avLst>
                  <a:gd name="adj1" fmla="val 39984"/>
                  <a:gd name="adj2" fmla="val 80266"/>
                </a:avLst>
              </a:prstGeom>
              <a:solidFill>
                <a:srgbClr val="F2F6FC"/>
              </a:solidFill>
              <a:ln>
                <a:noFill/>
              </a:ln>
            </p:spPr>
            <p:txBody>
              <a:bodyPr spcFirstLastPara="1" wrap="square" lIns="121900" tIns="121900" rIns="121900" bIns="121900" anchor="ctr" anchorCtr="0">
                <a:noAutofit/>
              </a:bodyPr>
              <a:lstStyle/>
              <a:p>
                <a:endParaRPr sz="2400"/>
              </a:p>
            </p:txBody>
          </p:sp>
          <p:sp>
            <p:nvSpPr>
              <p:cNvPr id="146" name="Google Shape;146;p17"/>
              <p:cNvSpPr/>
              <p:nvPr/>
            </p:nvSpPr>
            <p:spPr>
              <a:xfrm rot="-5540273">
                <a:off x="5132709" y="5954216"/>
                <a:ext cx="2412208" cy="2454846"/>
              </a:xfrm>
              <a:prstGeom prst="blockArc">
                <a:avLst>
                  <a:gd name="adj1" fmla="val 18766996"/>
                  <a:gd name="adj2" fmla="val 151791"/>
                  <a:gd name="adj3" fmla="val 21062"/>
                </a:avLst>
              </a:prstGeom>
              <a:solidFill>
                <a:srgbClr val="F2F6FC"/>
              </a:solidFill>
              <a:ln>
                <a:noFill/>
              </a:ln>
            </p:spPr>
            <p:txBody>
              <a:bodyPr spcFirstLastPara="1" wrap="square" lIns="121900" tIns="121900" rIns="121900" bIns="121900" anchor="ctr" anchorCtr="0">
                <a:noAutofit/>
              </a:bodyPr>
              <a:lstStyle/>
              <a:p>
                <a:endParaRPr sz="2400"/>
              </a:p>
            </p:txBody>
          </p:sp>
        </p:grpSp>
      </p:grpSp>
      <p:grpSp>
        <p:nvGrpSpPr>
          <p:cNvPr id="147" name="Google Shape;147;p17"/>
          <p:cNvGrpSpPr/>
          <p:nvPr/>
        </p:nvGrpSpPr>
        <p:grpSpPr>
          <a:xfrm flipH="1">
            <a:off x="6260437" y="3022355"/>
            <a:ext cx="1590451" cy="1698839"/>
            <a:chOff x="5096704" y="5375500"/>
            <a:chExt cx="2866021" cy="3061339"/>
          </a:xfrm>
        </p:grpSpPr>
        <p:sp>
          <p:nvSpPr>
            <p:cNvPr id="148" name="Google Shape;148;p17"/>
            <p:cNvSpPr/>
            <p:nvPr/>
          </p:nvSpPr>
          <p:spPr>
            <a:xfrm rot="5400000">
              <a:off x="5764775" y="4898350"/>
              <a:ext cx="1720800" cy="2675100"/>
            </a:xfrm>
            <a:prstGeom prst="ellipse">
              <a:avLst/>
            </a:prstGeom>
            <a:solidFill>
              <a:srgbClr val="FF9900"/>
            </a:solidFill>
            <a:ln>
              <a:noFill/>
            </a:ln>
          </p:spPr>
          <p:txBody>
            <a:bodyPr spcFirstLastPara="1" wrap="square" lIns="121900" tIns="121900" rIns="121900" bIns="121900" anchor="ctr" anchorCtr="0">
              <a:noAutofit/>
            </a:bodyPr>
            <a:lstStyle/>
            <a:p>
              <a:endParaRPr sz="2400"/>
            </a:p>
          </p:txBody>
        </p:sp>
        <p:grpSp>
          <p:nvGrpSpPr>
            <p:cNvPr id="149" name="Google Shape;149;p17"/>
            <p:cNvGrpSpPr/>
            <p:nvPr/>
          </p:nvGrpSpPr>
          <p:grpSpPr>
            <a:xfrm>
              <a:off x="5096704" y="5596631"/>
              <a:ext cx="2697846" cy="2840208"/>
              <a:chOff x="5096704" y="5596631"/>
              <a:chExt cx="2697846" cy="2840208"/>
            </a:xfrm>
          </p:grpSpPr>
          <p:sp>
            <p:nvSpPr>
              <p:cNvPr id="150" name="Google Shape;150;p17"/>
              <p:cNvSpPr/>
              <p:nvPr/>
            </p:nvSpPr>
            <p:spPr>
              <a:xfrm>
                <a:off x="6330550" y="5596631"/>
                <a:ext cx="1464000" cy="1267800"/>
              </a:xfrm>
              <a:prstGeom prst="rightArrow">
                <a:avLst>
                  <a:gd name="adj1" fmla="val 39984"/>
                  <a:gd name="adj2" fmla="val 80266"/>
                </a:avLst>
              </a:prstGeom>
              <a:solidFill>
                <a:srgbClr val="F2F6FC"/>
              </a:solidFill>
              <a:ln>
                <a:noFill/>
              </a:ln>
            </p:spPr>
            <p:txBody>
              <a:bodyPr spcFirstLastPara="1" wrap="square" lIns="121900" tIns="121900" rIns="121900" bIns="121900" anchor="ctr" anchorCtr="0">
                <a:noAutofit/>
              </a:bodyPr>
              <a:lstStyle/>
              <a:p>
                <a:endParaRPr sz="2400"/>
              </a:p>
            </p:txBody>
          </p:sp>
          <p:sp>
            <p:nvSpPr>
              <p:cNvPr id="151" name="Google Shape;151;p17"/>
              <p:cNvSpPr/>
              <p:nvPr/>
            </p:nvSpPr>
            <p:spPr>
              <a:xfrm rot="-5540273">
                <a:off x="5166200" y="5954216"/>
                <a:ext cx="2412208" cy="2454846"/>
              </a:xfrm>
              <a:prstGeom prst="blockArc">
                <a:avLst>
                  <a:gd name="adj1" fmla="val 18766996"/>
                  <a:gd name="adj2" fmla="val 151791"/>
                  <a:gd name="adj3" fmla="val 21062"/>
                </a:avLst>
              </a:prstGeom>
              <a:solidFill>
                <a:srgbClr val="F2F6FC"/>
              </a:solidFill>
              <a:ln>
                <a:noFill/>
              </a:ln>
            </p:spPr>
            <p:txBody>
              <a:bodyPr spcFirstLastPara="1" wrap="square" lIns="121900" tIns="121900" rIns="121900" bIns="121900" anchor="ctr" anchorCtr="0">
                <a:noAutofit/>
              </a:bodyPr>
              <a:lstStyle/>
              <a:p>
                <a:endParaRPr sz="2400"/>
              </a:p>
            </p:txBody>
          </p:sp>
        </p:grpSp>
      </p:grpSp>
      <p:grpSp>
        <p:nvGrpSpPr>
          <p:cNvPr id="152" name="Google Shape;152;p17"/>
          <p:cNvGrpSpPr/>
          <p:nvPr/>
        </p:nvGrpSpPr>
        <p:grpSpPr>
          <a:xfrm>
            <a:off x="6159899" y="5062597"/>
            <a:ext cx="1609069" cy="743816"/>
            <a:chOff x="1629875" y="5570850"/>
            <a:chExt cx="2540100" cy="1174200"/>
          </a:xfrm>
        </p:grpSpPr>
        <p:sp>
          <p:nvSpPr>
            <p:cNvPr id="153" name="Google Shape;153;p17"/>
            <p:cNvSpPr/>
            <p:nvPr/>
          </p:nvSpPr>
          <p:spPr>
            <a:xfrm>
              <a:off x="1629875" y="5638800"/>
              <a:ext cx="2540100" cy="1038300"/>
            </a:xfrm>
            <a:prstGeom prst="roundRect">
              <a:avLst>
                <a:gd name="adj" fmla="val 50000"/>
              </a:avLst>
            </a:prstGeom>
            <a:solidFill>
              <a:srgbClr val="1C4587"/>
            </a:solidFill>
            <a:ln w="9525" cap="flat" cmpd="sng">
              <a:solidFill>
                <a:srgbClr val="E9E9F3"/>
              </a:solidFill>
              <a:prstDash val="solid"/>
              <a:round/>
              <a:headEnd type="none" w="sm" len="sm"/>
              <a:tailEnd type="none" w="sm" len="sm"/>
            </a:ln>
          </p:spPr>
          <p:txBody>
            <a:bodyPr spcFirstLastPara="1" wrap="square" lIns="121900" tIns="121900" rIns="121900" bIns="121900" anchor="ctr" anchorCtr="0">
              <a:noAutofit/>
            </a:bodyPr>
            <a:lstStyle/>
            <a:p>
              <a:endParaRPr sz="8800"/>
            </a:p>
          </p:txBody>
        </p:sp>
        <p:sp>
          <p:nvSpPr>
            <p:cNvPr id="154" name="Google Shape;154;p17"/>
            <p:cNvSpPr/>
            <p:nvPr/>
          </p:nvSpPr>
          <p:spPr>
            <a:xfrm>
              <a:off x="2312975" y="5570850"/>
              <a:ext cx="1173900" cy="1174200"/>
            </a:xfrm>
            <a:prstGeom prst="mathMultiply">
              <a:avLst>
                <a:gd name="adj1" fmla="val 23520"/>
              </a:avLst>
            </a:prstGeom>
            <a:solidFill>
              <a:srgbClr val="F2F6FC"/>
            </a:solidFill>
            <a:ln w="9525" cap="flat" cmpd="sng">
              <a:solidFill>
                <a:srgbClr val="E9E9F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55" name="Google Shape;155;p17"/>
          <p:cNvGrpSpPr/>
          <p:nvPr/>
        </p:nvGrpSpPr>
        <p:grpSpPr>
          <a:xfrm>
            <a:off x="9658844" y="5083313"/>
            <a:ext cx="1609069" cy="702388"/>
            <a:chOff x="1716750" y="4396650"/>
            <a:chExt cx="2540100" cy="1108800"/>
          </a:xfrm>
        </p:grpSpPr>
        <p:sp>
          <p:nvSpPr>
            <p:cNvPr id="156" name="Google Shape;156;p17"/>
            <p:cNvSpPr/>
            <p:nvPr/>
          </p:nvSpPr>
          <p:spPr>
            <a:xfrm>
              <a:off x="1716750" y="4431900"/>
              <a:ext cx="2540100" cy="1038300"/>
            </a:xfrm>
            <a:prstGeom prst="roundRect">
              <a:avLst>
                <a:gd name="adj" fmla="val 50000"/>
              </a:avLst>
            </a:prstGeom>
            <a:solidFill>
              <a:srgbClr val="1C4587"/>
            </a:solidFill>
            <a:ln w="9525" cap="flat" cmpd="sng">
              <a:solidFill>
                <a:srgbClr val="E9E9F3"/>
              </a:solidFill>
              <a:prstDash val="solid"/>
              <a:round/>
              <a:headEnd type="none" w="sm" len="sm"/>
              <a:tailEnd type="none" w="sm" len="sm"/>
            </a:ln>
          </p:spPr>
          <p:txBody>
            <a:bodyPr spcFirstLastPara="1" wrap="square" lIns="121900" tIns="121900" rIns="121900" bIns="121900" anchor="ctr" anchorCtr="0">
              <a:noAutofit/>
            </a:bodyPr>
            <a:lstStyle/>
            <a:p>
              <a:endParaRPr sz="8800"/>
            </a:p>
          </p:txBody>
        </p:sp>
        <p:sp>
          <p:nvSpPr>
            <p:cNvPr id="157" name="Google Shape;157;p17"/>
            <p:cNvSpPr/>
            <p:nvPr/>
          </p:nvSpPr>
          <p:spPr>
            <a:xfrm rot="-5400000">
              <a:off x="2432400" y="4363950"/>
              <a:ext cx="1108800" cy="1174200"/>
            </a:xfrm>
            <a:prstGeom prst="mathEqual">
              <a:avLst>
                <a:gd name="adj1" fmla="val 24335"/>
                <a:gd name="adj2" fmla="val 12288"/>
              </a:avLst>
            </a:prstGeom>
            <a:solidFill>
              <a:srgbClr val="F2F6FC"/>
            </a:solidFill>
            <a:ln w="9525" cap="flat" cmpd="sng">
              <a:solidFill>
                <a:srgbClr val="E9E9F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58" name="Google Shape;158;p17"/>
          <p:cNvGrpSpPr/>
          <p:nvPr/>
        </p:nvGrpSpPr>
        <p:grpSpPr>
          <a:xfrm>
            <a:off x="7971069" y="2768853"/>
            <a:ext cx="1484592" cy="1428531"/>
            <a:chOff x="2809875" y="1066575"/>
            <a:chExt cx="2343600" cy="2255100"/>
          </a:xfrm>
        </p:grpSpPr>
        <p:sp>
          <p:nvSpPr>
            <p:cNvPr id="159" name="Google Shape;159;p17"/>
            <p:cNvSpPr/>
            <p:nvPr/>
          </p:nvSpPr>
          <p:spPr>
            <a:xfrm>
              <a:off x="2809875" y="1066575"/>
              <a:ext cx="2343600" cy="2255100"/>
            </a:xfrm>
            <a:prstGeom prst="ellipse">
              <a:avLst/>
            </a:prstGeom>
            <a:solidFill>
              <a:srgbClr val="93C47D"/>
            </a:solidFill>
            <a:ln>
              <a:noFill/>
            </a:ln>
          </p:spPr>
          <p:txBody>
            <a:bodyPr spcFirstLastPara="1" wrap="square" lIns="0" tIns="0" rIns="0" bIns="0" anchor="ctr" anchorCtr="0">
              <a:noAutofit/>
            </a:bodyPr>
            <a:lstStyle/>
            <a:p>
              <a:endParaRPr sz="10133">
                <a:solidFill>
                  <a:srgbClr val="FFFFFF"/>
                </a:solidFill>
                <a:latin typeface="Quicksand SemiBold"/>
                <a:ea typeface="Quicksand SemiBold"/>
                <a:cs typeface="Quicksand SemiBold"/>
                <a:sym typeface="Quicksand SemiBold"/>
              </a:endParaRPr>
            </a:p>
          </p:txBody>
        </p:sp>
        <p:sp>
          <p:nvSpPr>
            <p:cNvPr id="160" name="Google Shape;160;p17"/>
            <p:cNvSpPr txBox="1"/>
            <p:nvPr/>
          </p:nvSpPr>
          <p:spPr>
            <a:xfrm>
              <a:off x="2809875" y="1066575"/>
              <a:ext cx="2343600" cy="2255100"/>
            </a:xfrm>
            <a:prstGeom prst="rect">
              <a:avLst/>
            </a:prstGeom>
            <a:noFill/>
            <a:ln>
              <a:noFill/>
            </a:ln>
          </p:spPr>
          <p:txBody>
            <a:bodyPr spcFirstLastPara="1" wrap="square" lIns="121900" tIns="121900" rIns="121900" bIns="121900" anchor="ctr" anchorCtr="0">
              <a:noAutofit/>
            </a:bodyPr>
            <a:lstStyle/>
            <a:p>
              <a:pPr algn="ctr"/>
              <a:r>
                <a:rPr lang="en" sz="6667">
                  <a:solidFill>
                    <a:srgbClr val="FFFFFF"/>
                  </a:solidFill>
                  <a:latin typeface="Quicksand SemiBold"/>
                  <a:ea typeface="Quicksand SemiBold"/>
                  <a:cs typeface="Quicksand SemiBold"/>
                  <a:sym typeface="Quicksand SemiBold"/>
                </a:rPr>
                <a:t>GO</a:t>
              </a:r>
              <a:endParaRPr sz="6667">
                <a:solidFill>
                  <a:srgbClr val="FFFFFF"/>
                </a:solidFill>
                <a:latin typeface="Quicksand SemiBold"/>
                <a:ea typeface="Quicksand SemiBold"/>
                <a:cs typeface="Quicksand SemiBold"/>
                <a:sym typeface="Quicksand SemiBold"/>
              </a:endParaRPr>
            </a:p>
          </p:txBody>
        </p:sp>
      </p:grpSp>
      <p:sp>
        <p:nvSpPr>
          <p:cNvPr id="3" name="TextBox 2">
            <a:extLst>
              <a:ext uri="{FF2B5EF4-FFF2-40B4-BE49-F238E27FC236}">
                <a16:creationId xmlns:a16="http://schemas.microsoft.com/office/drawing/2014/main" id="{D275DC65-D3ED-FAA3-AFDA-234D19584900}"/>
              </a:ext>
            </a:extLst>
          </p:cNvPr>
          <p:cNvSpPr txBox="1"/>
          <p:nvPr/>
        </p:nvSpPr>
        <p:spPr>
          <a:xfrm>
            <a:off x="4570764" y="53135"/>
            <a:ext cx="6096000" cy="369332"/>
          </a:xfrm>
          <a:prstGeom prst="rect">
            <a:avLst/>
          </a:prstGeom>
          <a:noFill/>
        </p:spPr>
        <p:txBody>
          <a:bodyPr wrap="square">
            <a:spAutoFit/>
          </a:bodyPr>
          <a:lstStyle/>
          <a:p>
            <a:pPr marL="0" indent="0">
              <a:buNone/>
            </a:pPr>
            <a:r>
              <a:rPr lang="en-GB" b="1" dirty="0">
                <a:latin typeface="Sassoon Infant Std" panose="020B0503020103030203" pitchFamily="34" charset="0"/>
              </a:rPr>
              <a:t>TBAT: explain what a given command will do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8"/>
          <p:cNvSpPr txBox="1">
            <a:spLocks noGrp="1"/>
          </p:cNvSpPr>
          <p:nvPr>
            <p:ph type="sldNum" idx="12"/>
          </p:nvPr>
        </p:nvSpPr>
        <p:spPr>
          <a:xfrm>
            <a:off x="11776267" y="6439067"/>
            <a:ext cx="415600" cy="4188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51</a:t>
            </a:fld>
            <a:endParaRPr/>
          </a:p>
        </p:txBody>
      </p:sp>
      <p:sp>
        <p:nvSpPr>
          <p:cNvPr id="166" name="Google Shape;166;p18"/>
          <p:cNvSpPr txBox="1">
            <a:spLocks noGrp="1"/>
          </p:cNvSpPr>
          <p:nvPr>
            <p:ph type="subTitle" idx="2"/>
          </p:nvPr>
        </p:nvSpPr>
        <p:spPr>
          <a:xfrm>
            <a:off x="7010400" y="0"/>
            <a:ext cx="4753200" cy="418800"/>
          </a:xfrm>
          <a:prstGeom prst="rect">
            <a:avLst/>
          </a:prstGeom>
        </p:spPr>
        <p:txBody>
          <a:bodyPr spcFirstLastPara="1" vert="horz" wrap="square" lIns="121900" tIns="121900" rIns="0" bIns="121900" rtlCol="0" anchor="ctr" anchorCtr="0">
            <a:noAutofit/>
          </a:bodyPr>
          <a:lstStyle/>
          <a:p>
            <a:pPr marL="0" indent="0"/>
            <a:r>
              <a:rPr lang="en"/>
              <a:t>Plenary</a:t>
            </a:r>
            <a:endParaRPr/>
          </a:p>
        </p:txBody>
      </p:sp>
      <p:sp>
        <p:nvSpPr>
          <p:cNvPr id="167" name="Google Shape;167;p18"/>
          <p:cNvSpPr txBox="1">
            <a:spLocks noGrp="1"/>
          </p:cNvSpPr>
          <p:nvPr>
            <p:ph type="title"/>
          </p:nvPr>
        </p:nvSpPr>
        <p:spPr>
          <a:xfrm>
            <a:off x="414533" y="414533"/>
            <a:ext cx="11362800" cy="942400"/>
          </a:xfrm>
          <a:prstGeom prst="rect">
            <a:avLst/>
          </a:prstGeom>
        </p:spPr>
        <p:txBody>
          <a:bodyPr spcFirstLastPara="1" vert="horz" wrap="square" lIns="121900" tIns="121900" rIns="121900" bIns="121900" rtlCol="0" anchor="ctr" anchorCtr="0">
            <a:noAutofit/>
          </a:bodyPr>
          <a:lstStyle/>
          <a:p>
            <a:r>
              <a:rPr lang="en" dirty="0">
                <a:latin typeface="Sassoon Infant Std" panose="020B0503020103030203" pitchFamily="34" charset="0"/>
              </a:rPr>
              <a:t>Why are these two buttons very important?</a:t>
            </a:r>
            <a:endParaRPr dirty="0">
              <a:latin typeface="Sassoon Infant Std" panose="020B0503020103030203" pitchFamily="34" charset="0"/>
            </a:endParaRPr>
          </a:p>
        </p:txBody>
      </p:sp>
      <p:grpSp>
        <p:nvGrpSpPr>
          <p:cNvPr id="168" name="Google Shape;168;p18"/>
          <p:cNvGrpSpPr/>
          <p:nvPr/>
        </p:nvGrpSpPr>
        <p:grpSpPr>
          <a:xfrm>
            <a:off x="7275832" y="3252424"/>
            <a:ext cx="1609069" cy="743816"/>
            <a:chOff x="1629875" y="5570850"/>
            <a:chExt cx="2540100" cy="1174200"/>
          </a:xfrm>
        </p:grpSpPr>
        <p:sp>
          <p:nvSpPr>
            <p:cNvPr id="169" name="Google Shape;169;p18"/>
            <p:cNvSpPr/>
            <p:nvPr/>
          </p:nvSpPr>
          <p:spPr>
            <a:xfrm>
              <a:off x="1629875" y="5638800"/>
              <a:ext cx="2540100" cy="1038300"/>
            </a:xfrm>
            <a:prstGeom prst="roundRect">
              <a:avLst>
                <a:gd name="adj" fmla="val 50000"/>
              </a:avLst>
            </a:prstGeom>
            <a:solidFill>
              <a:srgbClr val="1C4587"/>
            </a:solidFill>
            <a:ln w="9525" cap="flat" cmpd="sng">
              <a:solidFill>
                <a:srgbClr val="E9E9F3"/>
              </a:solidFill>
              <a:prstDash val="solid"/>
              <a:round/>
              <a:headEnd type="none" w="sm" len="sm"/>
              <a:tailEnd type="none" w="sm" len="sm"/>
            </a:ln>
          </p:spPr>
          <p:txBody>
            <a:bodyPr spcFirstLastPara="1" wrap="square" lIns="121900" tIns="121900" rIns="121900" bIns="121900" anchor="ctr" anchorCtr="0">
              <a:noAutofit/>
            </a:bodyPr>
            <a:lstStyle/>
            <a:p>
              <a:endParaRPr sz="8800"/>
            </a:p>
          </p:txBody>
        </p:sp>
        <p:sp>
          <p:nvSpPr>
            <p:cNvPr id="170" name="Google Shape;170;p18"/>
            <p:cNvSpPr/>
            <p:nvPr/>
          </p:nvSpPr>
          <p:spPr>
            <a:xfrm>
              <a:off x="2312975" y="5570850"/>
              <a:ext cx="1173900" cy="1174200"/>
            </a:xfrm>
            <a:prstGeom prst="mathMultiply">
              <a:avLst>
                <a:gd name="adj1" fmla="val 23520"/>
              </a:avLst>
            </a:prstGeom>
            <a:solidFill>
              <a:srgbClr val="F2F6FC"/>
            </a:solidFill>
            <a:ln w="9525" cap="flat" cmpd="sng">
              <a:solidFill>
                <a:srgbClr val="E9E9F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71" name="Google Shape;171;p18"/>
          <p:cNvGrpSpPr/>
          <p:nvPr/>
        </p:nvGrpSpPr>
        <p:grpSpPr>
          <a:xfrm>
            <a:off x="2945469" y="2910053"/>
            <a:ext cx="1484592" cy="1428531"/>
            <a:chOff x="5978302" y="2076640"/>
            <a:chExt cx="1113444" cy="1071398"/>
          </a:xfrm>
        </p:grpSpPr>
        <p:sp>
          <p:nvSpPr>
            <p:cNvPr id="172" name="Google Shape;172;p18"/>
            <p:cNvSpPr/>
            <p:nvPr/>
          </p:nvSpPr>
          <p:spPr>
            <a:xfrm>
              <a:off x="5978302" y="2076640"/>
              <a:ext cx="1113444" cy="1071398"/>
            </a:xfrm>
            <a:prstGeom prst="ellipse">
              <a:avLst/>
            </a:prstGeom>
            <a:solidFill>
              <a:srgbClr val="93C47D"/>
            </a:solidFill>
            <a:ln>
              <a:noFill/>
            </a:ln>
          </p:spPr>
          <p:txBody>
            <a:bodyPr spcFirstLastPara="1" wrap="square" lIns="0" tIns="0" rIns="0" bIns="0" anchor="ctr" anchorCtr="0">
              <a:noAutofit/>
            </a:bodyPr>
            <a:lstStyle/>
            <a:p>
              <a:endParaRPr sz="10133">
                <a:solidFill>
                  <a:srgbClr val="FFFFFF"/>
                </a:solidFill>
                <a:latin typeface="Quicksand SemiBold"/>
                <a:ea typeface="Quicksand SemiBold"/>
                <a:cs typeface="Quicksand SemiBold"/>
                <a:sym typeface="Quicksand SemiBold"/>
              </a:endParaRPr>
            </a:p>
          </p:txBody>
        </p:sp>
        <p:sp>
          <p:nvSpPr>
            <p:cNvPr id="173" name="Google Shape;173;p18"/>
            <p:cNvSpPr txBox="1"/>
            <p:nvPr/>
          </p:nvSpPr>
          <p:spPr>
            <a:xfrm>
              <a:off x="5978302" y="2076640"/>
              <a:ext cx="1113300" cy="1071300"/>
            </a:xfrm>
            <a:prstGeom prst="rect">
              <a:avLst/>
            </a:prstGeom>
            <a:noFill/>
            <a:ln>
              <a:noFill/>
            </a:ln>
          </p:spPr>
          <p:txBody>
            <a:bodyPr spcFirstLastPara="1" wrap="square" lIns="121900" tIns="121900" rIns="121900" bIns="121900" anchor="ctr" anchorCtr="0">
              <a:noAutofit/>
            </a:bodyPr>
            <a:lstStyle/>
            <a:p>
              <a:pPr algn="ctr"/>
              <a:r>
                <a:rPr lang="en" sz="6667">
                  <a:solidFill>
                    <a:srgbClr val="FFFFFF"/>
                  </a:solidFill>
                  <a:latin typeface="Quicksand SemiBold"/>
                  <a:ea typeface="Quicksand SemiBold"/>
                  <a:cs typeface="Quicksand SemiBold"/>
                  <a:sym typeface="Quicksand SemiBold"/>
                </a:rPr>
                <a:t>GO</a:t>
              </a:r>
              <a:endParaRPr sz="6667">
                <a:solidFill>
                  <a:srgbClr val="FFFFFF"/>
                </a:solidFill>
                <a:latin typeface="Quicksand SemiBold"/>
                <a:ea typeface="Quicksand SemiBold"/>
                <a:cs typeface="Quicksand SemiBold"/>
                <a:sym typeface="Quicksand SemiBold"/>
              </a:endParaRPr>
            </a:p>
          </p:txBody>
        </p:sp>
      </p:grpSp>
      <p:sp>
        <p:nvSpPr>
          <p:cNvPr id="3" name="TextBox 2">
            <a:extLst>
              <a:ext uri="{FF2B5EF4-FFF2-40B4-BE49-F238E27FC236}">
                <a16:creationId xmlns:a16="http://schemas.microsoft.com/office/drawing/2014/main" id="{AB92EEA5-7859-38AD-CDB4-B6A088930893}"/>
              </a:ext>
            </a:extLst>
          </p:cNvPr>
          <p:cNvSpPr txBox="1"/>
          <p:nvPr/>
        </p:nvSpPr>
        <p:spPr>
          <a:xfrm>
            <a:off x="4660553" y="45201"/>
            <a:ext cx="6096000" cy="369332"/>
          </a:xfrm>
          <a:prstGeom prst="rect">
            <a:avLst/>
          </a:prstGeom>
          <a:noFill/>
        </p:spPr>
        <p:txBody>
          <a:bodyPr wrap="square">
            <a:spAutoFit/>
          </a:bodyPr>
          <a:lstStyle/>
          <a:p>
            <a:pPr marL="0" indent="0">
              <a:buNone/>
            </a:pPr>
            <a:r>
              <a:rPr lang="en-GB" b="1" dirty="0">
                <a:latin typeface="Sassoon Infant Std" panose="020B0503020103030203" pitchFamily="34" charset="0"/>
              </a:rPr>
              <a:t>TBAT: explain what a given command will do</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B3A8A5-AE4D-8B4D-143B-7614E0882E25}"/>
              </a:ext>
            </a:extLst>
          </p:cNvPr>
          <p:cNvSpPr txBox="1"/>
          <p:nvPr/>
        </p:nvSpPr>
        <p:spPr>
          <a:xfrm>
            <a:off x="248533" y="69037"/>
            <a:ext cx="61029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TBAT: </a:t>
            </a:r>
            <a:r>
              <a:rPr lang="en-GB">
                <a:solidFill>
                  <a:srgbClr val="222222"/>
                </a:solidFill>
                <a:ea typeface="+mn-lt"/>
                <a:cs typeface="+mn-lt"/>
              </a:rPr>
              <a:t>join fabrics together using different methods.</a:t>
            </a:r>
            <a:endParaRPr lang="en-GB" sz="1600">
              <a:cs typeface="Calibri" panose="020F0502020204030204"/>
            </a:endParaRPr>
          </a:p>
        </p:txBody>
      </p:sp>
      <p:pic>
        <p:nvPicPr>
          <p:cNvPr id="6" name="Picture 5" descr="A close up of a text&#10;&#10;Description automatically generated">
            <a:extLst>
              <a:ext uri="{FF2B5EF4-FFF2-40B4-BE49-F238E27FC236}">
                <a16:creationId xmlns:a16="http://schemas.microsoft.com/office/drawing/2014/main" id="{FDBB9311-57CD-69A1-01CC-7D6E3F4BBA59}"/>
              </a:ext>
            </a:extLst>
          </p:cNvPr>
          <p:cNvPicPr>
            <a:picLocks noChangeAspect="1"/>
          </p:cNvPicPr>
          <p:nvPr/>
        </p:nvPicPr>
        <p:blipFill>
          <a:blip r:embed="rId2"/>
          <a:stretch>
            <a:fillRect/>
          </a:stretch>
        </p:blipFill>
        <p:spPr>
          <a:xfrm>
            <a:off x="8120659" y="314094"/>
            <a:ext cx="3911022" cy="2563379"/>
          </a:xfrm>
          <a:prstGeom prst="rect">
            <a:avLst/>
          </a:prstGeom>
        </p:spPr>
      </p:pic>
      <p:sp>
        <p:nvSpPr>
          <p:cNvPr id="7" name="TextBox 6">
            <a:extLst>
              <a:ext uri="{FF2B5EF4-FFF2-40B4-BE49-F238E27FC236}">
                <a16:creationId xmlns:a16="http://schemas.microsoft.com/office/drawing/2014/main" id="{4CB4DDEA-61E4-7A28-4853-BFCD3590F480}"/>
              </a:ext>
            </a:extLst>
          </p:cNvPr>
          <p:cNvSpPr txBox="1"/>
          <p:nvPr/>
        </p:nvSpPr>
        <p:spPr>
          <a:xfrm>
            <a:off x="265984" y="664961"/>
            <a:ext cx="630372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a:latin typeface="Sassoon Primary"/>
                <a:cs typeface="Calibri"/>
              </a:rPr>
              <a:t>Recap and recall:</a:t>
            </a:r>
          </a:p>
        </p:txBody>
      </p:sp>
      <p:pic>
        <p:nvPicPr>
          <p:cNvPr id="8" name="Picture 7" descr="A white background with black text&#10;&#10;Description automatically generated">
            <a:extLst>
              <a:ext uri="{FF2B5EF4-FFF2-40B4-BE49-F238E27FC236}">
                <a16:creationId xmlns:a16="http://schemas.microsoft.com/office/drawing/2014/main" id="{F4A3A7A4-94D0-94DF-444C-4BFC9A935D4F}"/>
              </a:ext>
            </a:extLst>
          </p:cNvPr>
          <p:cNvPicPr>
            <a:picLocks noChangeAspect="1"/>
          </p:cNvPicPr>
          <p:nvPr/>
        </p:nvPicPr>
        <p:blipFill>
          <a:blip r:embed="rId3"/>
          <a:stretch>
            <a:fillRect/>
          </a:stretch>
        </p:blipFill>
        <p:spPr>
          <a:xfrm>
            <a:off x="163375" y="1255298"/>
            <a:ext cx="7138642" cy="1752185"/>
          </a:xfrm>
          <a:prstGeom prst="rect">
            <a:avLst/>
          </a:prstGeom>
        </p:spPr>
      </p:pic>
      <p:pic>
        <p:nvPicPr>
          <p:cNvPr id="11" name="Content Placeholder 10" descr="A screenshot of a computer&#10;&#10;Description automatically generated">
            <a:extLst>
              <a:ext uri="{FF2B5EF4-FFF2-40B4-BE49-F238E27FC236}">
                <a16:creationId xmlns:a16="http://schemas.microsoft.com/office/drawing/2014/main" id="{9D7B8391-9F00-20AA-4549-63D0ED9C91D0}"/>
              </a:ext>
            </a:extLst>
          </p:cNvPr>
          <p:cNvPicPr>
            <a:picLocks noGrp="1" noChangeAspect="1"/>
          </p:cNvPicPr>
          <p:nvPr>
            <p:ph idx="1"/>
          </p:nvPr>
        </p:nvPicPr>
        <p:blipFill>
          <a:blip r:embed="rId4"/>
          <a:stretch>
            <a:fillRect/>
          </a:stretch>
        </p:blipFill>
        <p:spPr>
          <a:xfrm>
            <a:off x="3294200" y="3160058"/>
            <a:ext cx="6829424" cy="3570908"/>
          </a:xfrm>
        </p:spPr>
      </p:pic>
    </p:spTree>
    <p:extLst>
      <p:ext uri="{BB962C8B-B14F-4D97-AF65-F5344CB8AC3E}">
        <p14:creationId xmlns:p14="http://schemas.microsoft.com/office/powerpoint/2010/main" val="18508958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book cover with a cartoon of a child&#10;&#10;Description automatically generated">
            <a:extLst>
              <a:ext uri="{FF2B5EF4-FFF2-40B4-BE49-F238E27FC236}">
                <a16:creationId xmlns:a16="http://schemas.microsoft.com/office/drawing/2014/main" id="{6A2095AA-C1CD-576F-1971-9F99F210FFBA}"/>
              </a:ext>
            </a:extLst>
          </p:cNvPr>
          <p:cNvPicPr>
            <a:picLocks noGrp="1" noChangeAspect="1"/>
          </p:cNvPicPr>
          <p:nvPr>
            <p:ph idx="1"/>
          </p:nvPr>
        </p:nvPicPr>
        <p:blipFill>
          <a:blip r:embed="rId2"/>
          <a:stretch>
            <a:fillRect/>
          </a:stretch>
        </p:blipFill>
        <p:spPr>
          <a:xfrm>
            <a:off x="861647" y="104464"/>
            <a:ext cx="1837221" cy="2766366"/>
          </a:xfrm>
        </p:spPr>
      </p:pic>
      <p:sp>
        <p:nvSpPr>
          <p:cNvPr id="5" name="TextBox 4">
            <a:extLst>
              <a:ext uri="{FF2B5EF4-FFF2-40B4-BE49-F238E27FC236}">
                <a16:creationId xmlns:a16="http://schemas.microsoft.com/office/drawing/2014/main" id="{813B46A8-1196-0690-BE02-EA2249659115}"/>
              </a:ext>
            </a:extLst>
          </p:cNvPr>
          <p:cNvSpPr txBox="1"/>
          <p:nvPr/>
        </p:nvSpPr>
        <p:spPr>
          <a:xfrm>
            <a:off x="483704" y="244944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789FC"/>
                </a:solidFill>
                <a:highlight>
                  <a:srgbClr val="FFFFFF"/>
                </a:highlight>
                <a:latin typeface="Lato"/>
                <a:ea typeface="Lato"/>
                <a:cs typeface="Lato"/>
                <a:hlinkClick r:id="rId3"/>
              </a:rPr>
              <a:t>Little Red Riding Hood - Gigglebox</a:t>
            </a:r>
            <a:endParaRPr lang="en-US"/>
          </a:p>
        </p:txBody>
      </p:sp>
      <p:sp>
        <p:nvSpPr>
          <p:cNvPr id="7" name="TextBox 6">
            <a:extLst>
              <a:ext uri="{FF2B5EF4-FFF2-40B4-BE49-F238E27FC236}">
                <a16:creationId xmlns:a16="http://schemas.microsoft.com/office/drawing/2014/main" id="{BF91C48A-26F5-9BBE-6955-C65A4824FA91}"/>
              </a:ext>
            </a:extLst>
          </p:cNvPr>
          <p:cNvSpPr txBox="1"/>
          <p:nvPr/>
        </p:nvSpPr>
        <p:spPr>
          <a:xfrm>
            <a:off x="3763618" y="240747"/>
            <a:ext cx="8529982"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222222"/>
                </a:solidFill>
                <a:highlight>
                  <a:srgbClr val="FFFFFF"/>
                </a:highlight>
                <a:latin typeface="Sassoon Primary"/>
                <a:ea typeface="Lato"/>
                <a:cs typeface="Lato"/>
              </a:rPr>
              <a:t>Who are the main characters in the story?</a:t>
            </a:r>
            <a:endParaRPr lang="en-US"/>
          </a:p>
          <a:p>
            <a:endParaRPr lang="en-US" sz="2400">
              <a:solidFill>
                <a:srgbClr val="222222"/>
              </a:solidFill>
              <a:highlight>
                <a:srgbClr val="FFFFFF"/>
              </a:highlight>
              <a:latin typeface="Sassoon Primary"/>
              <a:ea typeface="Lato"/>
              <a:cs typeface="Lato"/>
            </a:endParaRPr>
          </a:p>
          <a:p>
            <a:r>
              <a:rPr lang="en-US" sz="2400">
                <a:solidFill>
                  <a:srgbClr val="222222"/>
                </a:solidFill>
                <a:highlight>
                  <a:srgbClr val="FFFFFF"/>
                </a:highlight>
                <a:latin typeface="Sassoon Primary"/>
                <a:ea typeface="Lato"/>
                <a:cs typeface="Lato"/>
              </a:rPr>
              <a:t>What do you know about the appearance of the main characters?</a:t>
            </a:r>
          </a:p>
          <a:p>
            <a:pPr>
              <a:buFont typeface=""/>
              <a:buChar char="•"/>
            </a:pPr>
            <a:endParaRPr lang="en-US" sz="2400">
              <a:solidFill>
                <a:srgbClr val="222222"/>
              </a:solidFill>
              <a:highlight>
                <a:srgbClr val="FFFFFF"/>
              </a:highlight>
              <a:latin typeface="Sassoon Primary"/>
              <a:ea typeface="Lato"/>
              <a:cs typeface="Lato"/>
            </a:endParaRPr>
          </a:p>
          <a:p>
            <a:r>
              <a:rPr lang="en-US" sz="2400">
                <a:solidFill>
                  <a:srgbClr val="222222"/>
                </a:solidFill>
                <a:highlight>
                  <a:srgbClr val="FFFFFF"/>
                </a:highlight>
                <a:latin typeface="Sassoon Primary"/>
                <a:ea typeface="Lato"/>
                <a:cs typeface="Lato"/>
              </a:rPr>
              <a:t>You are going to make a hand puppet of one of the characters  and use it to retell the story.</a:t>
            </a:r>
          </a:p>
          <a:p>
            <a:endParaRPr lang="en-US" sz="2400">
              <a:solidFill>
                <a:srgbClr val="222222"/>
              </a:solidFill>
              <a:highlight>
                <a:srgbClr val="FFFFFF"/>
              </a:highlight>
              <a:latin typeface="Sassoon Primary"/>
              <a:ea typeface="Lato"/>
              <a:cs typeface="Lato"/>
            </a:endParaRPr>
          </a:p>
          <a:p>
            <a:endParaRPr lang="en-US" sz="2400">
              <a:solidFill>
                <a:srgbClr val="222222"/>
              </a:solidFill>
              <a:highlight>
                <a:srgbClr val="FFFFFF"/>
              </a:highlight>
              <a:latin typeface="Sassoon Primary"/>
              <a:ea typeface="Lato"/>
              <a:cs typeface="Lato"/>
            </a:endParaRPr>
          </a:p>
          <a:p>
            <a:r>
              <a:rPr lang="en-US" sz="2400">
                <a:solidFill>
                  <a:srgbClr val="222222"/>
                </a:solidFill>
                <a:highlight>
                  <a:srgbClr val="FFFFFF"/>
                </a:highlight>
                <a:latin typeface="Sassoon Primary"/>
                <a:ea typeface="Lato"/>
                <a:cs typeface="Lato"/>
              </a:rPr>
              <a:t>Here are some examples of gloves, mittens and hand puppets for us to have a look at and discuss.</a:t>
            </a:r>
          </a:p>
          <a:p>
            <a:endParaRPr lang="en-US" sz="2400">
              <a:solidFill>
                <a:srgbClr val="222222"/>
              </a:solidFill>
              <a:highlight>
                <a:srgbClr val="FFFFFF"/>
              </a:highlight>
              <a:latin typeface="Sassoon Primary"/>
              <a:ea typeface="Lato"/>
              <a:cs typeface="Lato"/>
            </a:endParaRPr>
          </a:p>
          <a:p>
            <a:endParaRPr lang="en-US" sz="2400">
              <a:solidFill>
                <a:srgbClr val="222222"/>
              </a:solidFill>
              <a:highlight>
                <a:srgbClr val="FFFFFF"/>
              </a:highlight>
              <a:latin typeface="Sassoon Primary"/>
              <a:ea typeface="Lato"/>
              <a:cs typeface="Lato"/>
            </a:endParaRPr>
          </a:p>
          <a:p>
            <a:r>
              <a:rPr lang="en-US" sz="2400">
                <a:solidFill>
                  <a:srgbClr val="222222"/>
                </a:solidFill>
                <a:highlight>
                  <a:srgbClr val="FFFFFF"/>
                </a:highlight>
                <a:latin typeface="Sassoon Primary"/>
                <a:ea typeface="Lato"/>
                <a:cs typeface="Lato"/>
              </a:rPr>
              <a:t>Today we will be joining fabrics together using different methods. One method is by using safety pins. Answer the question on your sheet about using safety pins. We will refer back to this later on in the unit. </a:t>
            </a:r>
          </a:p>
        </p:txBody>
      </p:sp>
      <p:pic>
        <p:nvPicPr>
          <p:cNvPr id="8" name="Picture 7" descr="A close up of a safety pin&#10;&#10;Description automatically generated">
            <a:extLst>
              <a:ext uri="{FF2B5EF4-FFF2-40B4-BE49-F238E27FC236}">
                <a16:creationId xmlns:a16="http://schemas.microsoft.com/office/drawing/2014/main" id="{75E0DD51-A442-1328-98E2-35EF1B3DEDFC}"/>
              </a:ext>
            </a:extLst>
          </p:cNvPr>
          <p:cNvPicPr>
            <a:picLocks noChangeAspect="1"/>
          </p:cNvPicPr>
          <p:nvPr/>
        </p:nvPicPr>
        <p:blipFill>
          <a:blip r:embed="rId4"/>
          <a:stretch>
            <a:fillRect/>
          </a:stretch>
        </p:blipFill>
        <p:spPr>
          <a:xfrm>
            <a:off x="432214" y="3222487"/>
            <a:ext cx="3232702" cy="3538330"/>
          </a:xfrm>
          <a:prstGeom prst="rect">
            <a:avLst/>
          </a:prstGeom>
        </p:spPr>
      </p:pic>
    </p:spTree>
    <p:extLst>
      <p:ext uri="{BB962C8B-B14F-4D97-AF65-F5344CB8AC3E}">
        <p14:creationId xmlns:p14="http://schemas.microsoft.com/office/powerpoint/2010/main" val="1088216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329515-0D60-60EC-06A6-6CD7237D322C}"/>
              </a:ext>
            </a:extLst>
          </p:cNvPr>
          <p:cNvSpPr>
            <a:spLocks noGrp="1"/>
          </p:cNvSpPr>
          <p:nvPr>
            <p:ph idx="1"/>
          </p:nvPr>
        </p:nvSpPr>
        <p:spPr>
          <a:xfrm>
            <a:off x="343930" y="167760"/>
            <a:ext cx="11802762" cy="4351338"/>
          </a:xfrm>
        </p:spPr>
        <p:txBody>
          <a:bodyPr vert="horz" lIns="91440" tIns="45720" rIns="91440" bIns="45720" rtlCol="0" anchor="t">
            <a:normAutofit/>
          </a:bodyPr>
          <a:lstStyle/>
          <a:p>
            <a:pPr>
              <a:buNone/>
            </a:pPr>
            <a:r>
              <a:rPr lang="en-GB" sz="2000" b="1" u="sng">
                <a:solidFill>
                  <a:srgbClr val="222222"/>
                </a:solidFill>
                <a:latin typeface="Sassoon Primary"/>
                <a:ea typeface="+mn-lt"/>
                <a:cs typeface="+mn-lt"/>
              </a:rPr>
              <a:t>Technical knowledge</a:t>
            </a:r>
            <a:endParaRPr lang="en-US" sz="2000" u="sng">
              <a:latin typeface="Sassoon Primary"/>
              <a:cs typeface="Calibri"/>
            </a:endParaRPr>
          </a:p>
          <a:p>
            <a:pPr>
              <a:buNone/>
            </a:pPr>
            <a:r>
              <a:rPr lang="en-GB" sz="2000">
                <a:solidFill>
                  <a:srgbClr val="222222"/>
                </a:solidFill>
                <a:latin typeface="Sassoon Primary"/>
                <a:ea typeface="+mn-lt"/>
                <a:cs typeface="+mn-lt"/>
              </a:rPr>
              <a:t>There are several ways of joining fabric together without sewing. Joining techniques are the different methods used to connect two pieces of material.</a:t>
            </a:r>
            <a:endParaRPr lang="en-GB" sz="2000">
              <a:latin typeface="Sassoon Primary"/>
              <a:cs typeface="Calibri"/>
            </a:endParaRPr>
          </a:p>
          <a:p>
            <a:pPr>
              <a:buNone/>
            </a:pPr>
            <a:r>
              <a:rPr lang="en-GB" sz="2000">
                <a:solidFill>
                  <a:srgbClr val="222222"/>
                </a:solidFill>
                <a:latin typeface="Sassoon Primary"/>
                <a:ea typeface="+mn-lt"/>
                <a:cs typeface="+mn-lt"/>
              </a:rPr>
              <a:t>Today, we will look at three different joining techniques:</a:t>
            </a:r>
            <a:endParaRPr lang="en-GB" sz="2000">
              <a:latin typeface="Sassoon Primary"/>
              <a:cs typeface="Calibri"/>
            </a:endParaRPr>
          </a:p>
          <a:p>
            <a:pPr>
              <a:buFont typeface="Arial"/>
              <a:buChar char="•"/>
            </a:pPr>
            <a:r>
              <a:rPr lang="en-GB" sz="2000">
                <a:solidFill>
                  <a:srgbClr val="222222"/>
                </a:solidFill>
                <a:latin typeface="Sassoon Primary"/>
                <a:ea typeface="+mn-lt"/>
                <a:cs typeface="+mn-lt"/>
              </a:rPr>
              <a:t>Pinning.</a:t>
            </a:r>
            <a:endParaRPr lang="en-GB" sz="2000">
              <a:latin typeface="Sassoon Primary"/>
              <a:cs typeface="Calibri"/>
            </a:endParaRPr>
          </a:p>
          <a:p>
            <a:pPr>
              <a:buFont typeface="Arial"/>
              <a:buChar char="•"/>
            </a:pPr>
            <a:r>
              <a:rPr lang="en-GB" sz="2000">
                <a:solidFill>
                  <a:srgbClr val="222222"/>
                </a:solidFill>
                <a:latin typeface="Sassoon Primary"/>
                <a:ea typeface="+mn-lt"/>
                <a:cs typeface="+mn-lt"/>
              </a:rPr>
              <a:t>Stapling.</a:t>
            </a:r>
            <a:endParaRPr lang="en-GB" sz="2000">
              <a:latin typeface="Sassoon Primary"/>
              <a:cs typeface="Calibri"/>
            </a:endParaRPr>
          </a:p>
          <a:p>
            <a:pPr>
              <a:buFont typeface="Arial"/>
              <a:buChar char="•"/>
            </a:pPr>
            <a:r>
              <a:rPr lang="en-GB" sz="2000">
                <a:solidFill>
                  <a:srgbClr val="222222"/>
                </a:solidFill>
                <a:latin typeface="Sassoon Primary"/>
                <a:ea typeface="+mn-lt"/>
                <a:cs typeface="+mn-lt"/>
              </a:rPr>
              <a:t>Glueing.</a:t>
            </a:r>
            <a:endParaRPr lang="en-GB" sz="2000">
              <a:latin typeface="Sassoon Primary"/>
            </a:endParaRPr>
          </a:p>
          <a:p>
            <a:pPr marL="0" indent="0">
              <a:buNone/>
            </a:pPr>
            <a:endParaRPr lang="en-GB">
              <a:cs typeface="Calibri" panose="020F0502020204030204"/>
            </a:endParaRPr>
          </a:p>
        </p:txBody>
      </p:sp>
      <p:pic>
        <p:nvPicPr>
          <p:cNvPr id="4" name="Picture 3" descr="A video screen shot of hands sewing&#10;&#10;Description automatically generated">
            <a:extLst>
              <a:ext uri="{FF2B5EF4-FFF2-40B4-BE49-F238E27FC236}">
                <a16:creationId xmlns:a16="http://schemas.microsoft.com/office/drawing/2014/main" id="{70BF5ADA-74EB-F2CB-67D6-89F0AD2EFEDD}"/>
              </a:ext>
            </a:extLst>
          </p:cNvPr>
          <p:cNvPicPr>
            <a:picLocks noChangeAspect="1"/>
          </p:cNvPicPr>
          <p:nvPr/>
        </p:nvPicPr>
        <p:blipFill>
          <a:blip r:embed="rId2"/>
          <a:stretch>
            <a:fillRect/>
          </a:stretch>
        </p:blipFill>
        <p:spPr>
          <a:xfrm>
            <a:off x="346375" y="2952408"/>
            <a:ext cx="3590925" cy="2009775"/>
          </a:xfrm>
          <a:prstGeom prst="rect">
            <a:avLst/>
          </a:prstGeom>
        </p:spPr>
      </p:pic>
      <p:sp>
        <p:nvSpPr>
          <p:cNvPr id="5" name="TextBox 4">
            <a:extLst>
              <a:ext uri="{FF2B5EF4-FFF2-40B4-BE49-F238E27FC236}">
                <a16:creationId xmlns:a16="http://schemas.microsoft.com/office/drawing/2014/main" id="{D9391993-10D8-8C4A-9BB5-49A8B27A88A1}"/>
              </a:ext>
            </a:extLst>
          </p:cNvPr>
          <p:cNvSpPr txBox="1"/>
          <p:nvPr/>
        </p:nvSpPr>
        <p:spPr>
          <a:xfrm>
            <a:off x="781878" y="4867965"/>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hlinkClick r:id="rId3"/>
              </a:rPr>
              <a:t>Lesson 1: Joining fabrics - Kapow Primary</a:t>
            </a:r>
            <a:r>
              <a:rPr lang="en-US">
                <a:latin typeface="Sassoon Primary"/>
              </a:rPr>
              <a:t> - pupil video</a:t>
            </a:r>
          </a:p>
        </p:txBody>
      </p:sp>
      <p:sp>
        <p:nvSpPr>
          <p:cNvPr id="6" name="TextBox 5">
            <a:extLst>
              <a:ext uri="{FF2B5EF4-FFF2-40B4-BE49-F238E27FC236}">
                <a16:creationId xmlns:a16="http://schemas.microsoft.com/office/drawing/2014/main" id="{A33F4F1A-06E8-623B-F351-0CFC03278CA2}"/>
              </a:ext>
            </a:extLst>
          </p:cNvPr>
          <p:cNvSpPr txBox="1"/>
          <p:nvPr/>
        </p:nvSpPr>
        <p:spPr>
          <a:xfrm>
            <a:off x="5263397" y="1610109"/>
            <a:ext cx="6724048" cy="406265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solidFill>
                  <a:srgbClr val="222222"/>
                </a:solidFill>
                <a:ea typeface="+mn-lt"/>
                <a:cs typeface="+mn-lt"/>
              </a:rPr>
              <a:t>Use each joining technique safely and sensibly:</a:t>
            </a:r>
            <a:endParaRPr lang="en-US" sz="2000" b="1" u="sng">
              <a:cs typeface="Calibri"/>
            </a:endParaRPr>
          </a:p>
          <a:p>
            <a:pPr marL="342900" indent="-342900">
              <a:buFont typeface="Arial"/>
              <a:buChar char="•"/>
            </a:pPr>
            <a:r>
              <a:rPr lang="en-GB" sz="2000">
                <a:solidFill>
                  <a:srgbClr val="222222"/>
                </a:solidFill>
                <a:ea typeface="+mn-lt"/>
                <a:cs typeface="+mn-lt"/>
              </a:rPr>
              <a:t>Safety pins have sharp points; watch where you place your fingers when opening and closing them or poking them through the material.</a:t>
            </a:r>
            <a:endParaRPr lang="en-GB" sz="2000">
              <a:cs typeface="Calibri"/>
            </a:endParaRPr>
          </a:p>
          <a:p>
            <a:endParaRPr lang="en-GB" sz="2000">
              <a:solidFill>
                <a:srgbClr val="222222"/>
              </a:solidFill>
              <a:ea typeface="+mn-lt"/>
              <a:cs typeface="+mn-lt"/>
            </a:endParaRPr>
          </a:p>
          <a:p>
            <a:pPr marL="342900" indent="-342900">
              <a:buFont typeface="Arial"/>
              <a:buChar char="•"/>
            </a:pPr>
            <a:r>
              <a:rPr lang="en-GB" sz="2000">
                <a:solidFill>
                  <a:srgbClr val="222222"/>
                </a:solidFill>
                <a:ea typeface="+mn-lt"/>
                <a:cs typeface="+mn-lt"/>
              </a:rPr>
              <a:t>Keep hands out of the way of the lever when pressing on the stapler to avoid pinching your fingers, and keep the base of the stapler flat on the table.</a:t>
            </a:r>
            <a:endParaRPr lang="en-GB" sz="2000">
              <a:cs typeface="Calibri"/>
            </a:endParaRPr>
          </a:p>
          <a:p>
            <a:endParaRPr lang="en-GB" sz="2000">
              <a:solidFill>
                <a:srgbClr val="222222"/>
              </a:solidFill>
              <a:ea typeface="+mn-lt"/>
              <a:cs typeface="+mn-lt"/>
            </a:endParaRPr>
          </a:p>
          <a:p>
            <a:pPr marL="342900" indent="-342900">
              <a:buFont typeface="Arial"/>
              <a:buChar char="•"/>
            </a:pPr>
            <a:r>
              <a:rPr lang="en-GB" sz="2000">
                <a:solidFill>
                  <a:srgbClr val="222222"/>
                </a:solidFill>
                <a:ea typeface="+mn-lt"/>
                <a:cs typeface="+mn-lt"/>
              </a:rPr>
              <a:t>Use glue spreaders and pots to limit the amount of glue the children can access and increase their ability to control where the glue is placed.</a:t>
            </a:r>
            <a:endParaRPr lang="en-GB" sz="2000">
              <a:cs typeface="Calibri"/>
            </a:endParaRPr>
          </a:p>
          <a:p>
            <a:pPr algn="l"/>
            <a:endParaRPr lang="en-GB">
              <a:cs typeface="Calibri"/>
            </a:endParaRPr>
          </a:p>
        </p:txBody>
      </p:sp>
      <p:sp>
        <p:nvSpPr>
          <p:cNvPr id="7" name="TextBox 6">
            <a:extLst>
              <a:ext uri="{FF2B5EF4-FFF2-40B4-BE49-F238E27FC236}">
                <a16:creationId xmlns:a16="http://schemas.microsoft.com/office/drawing/2014/main" id="{363C42F2-F149-8094-8FC7-77F56EC0C5FF}"/>
              </a:ext>
            </a:extLst>
          </p:cNvPr>
          <p:cNvSpPr txBox="1"/>
          <p:nvPr/>
        </p:nvSpPr>
        <p:spPr>
          <a:xfrm>
            <a:off x="1334052" y="5961269"/>
            <a:ext cx="1044050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solidFill>
                  <a:srgbClr val="222222"/>
                </a:solidFill>
                <a:highlight>
                  <a:srgbClr val="EDEBE9"/>
                </a:highlight>
                <a:latin typeface="Sassoon Primary"/>
                <a:cs typeface="Segoe UI"/>
              </a:rPr>
              <a:t>Make</a:t>
            </a:r>
            <a:r>
              <a:rPr lang="en-US" sz="2000">
                <a:highlight>
                  <a:srgbClr val="EDEBE9"/>
                </a:highlight>
                <a:latin typeface="Sassoon Primary"/>
                <a:cs typeface="Segoe UI"/>
              </a:rPr>
              <a:t>​</a:t>
            </a:r>
          </a:p>
          <a:p>
            <a:r>
              <a:rPr lang="en-GB" sz="2000">
                <a:solidFill>
                  <a:srgbClr val="222222"/>
                </a:solidFill>
                <a:highlight>
                  <a:srgbClr val="EDEBE9"/>
                </a:highlight>
                <a:latin typeface="Sassoon Primary"/>
                <a:cs typeface="Segoe UI"/>
              </a:rPr>
              <a:t>You will now try joining two pieces of fabric using each of the three joining techniques.</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569B1769-95B8-E9CA-0573-D0C9838BC59D}"/>
                  </a:ext>
                </a:extLst>
              </p14:cNvPr>
              <p14:cNvContentPartPr/>
              <p14:nvPr/>
            </p14:nvContentPartPr>
            <p14:xfrm>
              <a:off x="-114299" y="6896100"/>
              <a:ext cx="44627" cy="12700"/>
            </p14:xfrm>
          </p:contentPart>
        </mc:Choice>
        <mc:Fallback xmlns="">
          <p:pic>
            <p:nvPicPr>
              <p:cNvPr id="8" name="Ink 7">
                <a:extLst>
                  <a:ext uri="{FF2B5EF4-FFF2-40B4-BE49-F238E27FC236}">
                    <a16:creationId xmlns:a16="http://schemas.microsoft.com/office/drawing/2014/main" id="{569B1769-95B8-E9CA-0573-D0C9838BC59D}"/>
                  </a:ext>
                </a:extLst>
              </p:cNvPr>
              <p:cNvPicPr/>
              <p:nvPr/>
            </p:nvPicPr>
            <p:blipFill>
              <a:blip r:embed="rId5"/>
              <a:stretch>
                <a:fillRect/>
              </a:stretch>
            </p:blipFill>
            <p:spPr>
              <a:xfrm>
                <a:off x="-132150" y="6877957"/>
                <a:ext cx="79972" cy="48623"/>
              </a:xfrm>
              <a:prstGeom prst="rect">
                <a:avLst/>
              </a:prstGeom>
            </p:spPr>
          </p:pic>
        </mc:Fallback>
      </mc:AlternateContent>
    </p:spTree>
    <p:extLst>
      <p:ext uri="{BB962C8B-B14F-4D97-AF65-F5344CB8AC3E}">
        <p14:creationId xmlns:p14="http://schemas.microsoft.com/office/powerpoint/2010/main" val="22644734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CD85B2-E33C-E09F-D01C-E6BE229A0624}"/>
              </a:ext>
            </a:extLst>
          </p:cNvPr>
          <p:cNvSpPr>
            <a:spLocks noGrp="1"/>
          </p:cNvSpPr>
          <p:nvPr>
            <p:ph idx="1"/>
          </p:nvPr>
        </p:nvSpPr>
        <p:spPr>
          <a:xfrm>
            <a:off x="484809" y="113886"/>
            <a:ext cx="11388034" cy="4351338"/>
          </a:xfrm>
        </p:spPr>
        <p:txBody>
          <a:bodyPr vert="horz" lIns="91440" tIns="45720" rIns="91440" bIns="45720" rtlCol="0" anchor="t">
            <a:noAutofit/>
          </a:bodyPr>
          <a:lstStyle/>
          <a:p>
            <a:pPr>
              <a:buNone/>
            </a:pPr>
            <a:r>
              <a:rPr lang="en-GB" sz="1900" b="1" u="sng">
                <a:solidFill>
                  <a:srgbClr val="222222"/>
                </a:solidFill>
                <a:latin typeface="Sassoon Primary"/>
                <a:cs typeface="Calibri"/>
              </a:rPr>
              <a:t>Plenary</a:t>
            </a:r>
          </a:p>
          <a:p>
            <a:pPr>
              <a:buNone/>
            </a:pPr>
            <a:r>
              <a:rPr lang="en-GB" sz="1900">
                <a:solidFill>
                  <a:srgbClr val="222222"/>
                </a:solidFill>
                <a:latin typeface="Sassoon Primary"/>
                <a:ea typeface="+mn-lt"/>
                <a:cs typeface="+mn-lt"/>
              </a:rPr>
              <a:t>Discuss the pros and cons of each method of joining fabric:</a:t>
            </a:r>
            <a:endParaRPr lang="en-GB" sz="1900">
              <a:latin typeface="Sassoon Primary"/>
              <a:cs typeface="Calibri"/>
            </a:endParaRPr>
          </a:p>
          <a:p>
            <a:pPr>
              <a:buFont typeface="Arial"/>
              <a:buChar char="•"/>
            </a:pPr>
            <a:r>
              <a:rPr lang="en-GB" sz="1900">
                <a:solidFill>
                  <a:srgbClr val="222222"/>
                </a:solidFill>
                <a:latin typeface="Sassoon Primary"/>
                <a:ea typeface="+mn-lt"/>
                <a:cs typeface="+mn-lt"/>
              </a:rPr>
              <a:t>The gaps between pins.</a:t>
            </a:r>
            <a:endParaRPr lang="en-GB" sz="1900">
              <a:latin typeface="Sassoon Primary"/>
              <a:cs typeface="Calibri"/>
            </a:endParaRPr>
          </a:p>
          <a:p>
            <a:pPr>
              <a:buFont typeface="Arial"/>
              <a:buChar char="•"/>
            </a:pPr>
            <a:r>
              <a:rPr lang="en-GB" sz="1900">
                <a:solidFill>
                  <a:srgbClr val="222222"/>
                </a:solidFill>
                <a:latin typeface="Sassoon Primary"/>
                <a:ea typeface="+mn-lt"/>
                <a:cs typeface="+mn-lt"/>
              </a:rPr>
              <a:t>The aesthetic appeal of pins.</a:t>
            </a:r>
            <a:endParaRPr lang="en-GB" sz="1900">
              <a:latin typeface="Sassoon Primary"/>
              <a:cs typeface="Calibri"/>
            </a:endParaRPr>
          </a:p>
          <a:p>
            <a:pPr>
              <a:buFont typeface="Arial"/>
              <a:buChar char="•"/>
            </a:pPr>
            <a:r>
              <a:rPr lang="en-GB" sz="1900">
                <a:solidFill>
                  <a:srgbClr val="222222"/>
                </a:solidFill>
                <a:latin typeface="Sassoon Primary"/>
                <a:ea typeface="+mn-lt"/>
                <a:cs typeface="+mn-lt"/>
              </a:rPr>
              <a:t>The sharpness of pins or staples.</a:t>
            </a:r>
            <a:endParaRPr lang="en-GB" sz="1900">
              <a:latin typeface="Sassoon Primary"/>
              <a:cs typeface="Calibri"/>
            </a:endParaRPr>
          </a:p>
          <a:p>
            <a:pPr>
              <a:buFont typeface="Arial"/>
              <a:buChar char="•"/>
            </a:pPr>
            <a:r>
              <a:rPr lang="en-GB" sz="1900">
                <a:solidFill>
                  <a:srgbClr val="222222"/>
                </a:solidFill>
                <a:latin typeface="Sassoon Primary"/>
                <a:ea typeface="+mn-lt"/>
                <a:cs typeface="+mn-lt"/>
              </a:rPr>
              <a:t>The speed of staples.</a:t>
            </a:r>
            <a:endParaRPr lang="en-GB" sz="1900">
              <a:solidFill>
                <a:srgbClr val="000000"/>
              </a:solidFill>
              <a:latin typeface="Sassoon Primary"/>
              <a:ea typeface="+mn-lt"/>
              <a:cs typeface="+mn-lt"/>
            </a:endParaRPr>
          </a:p>
          <a:p>
            <a:pPr marL="0" indent="0">
              <a:buNone/>
            </a:pPr>
            <a:endParaRPr lang="en-GB" sz="1900">
              <a:solidFill>
                <a:srgbClr val="222222"/>
              </a:solidFill>
              <a:latin typeface="Sassoon Primary"/>
              <a:ea typeface="+mn-lt"/>
              <a:cs typeface="+mn-lt"/>
            </a:endParaRPr>
          </a:p>
          <a:p>
            <a:pPr marL="0" indent="0">
              <a:buNone/>
            </a:pPr>
            <a:r>
              <a:rPr lang="en-GB" sz="1900">
                <a:solidFill>
                  <a:srgbClr val="222222"/>
                </a:solidFill>
                <a:latin typeface="Sassoon Primary"/>
                <a:ea typeface="+mn-lt"/>
                <a:cs typeface="+mn-lt"/>
              </a:rPr>
              <a:t>Discuss when you might use each different method:</a:t>
            </a:r>
            <a:endParaRPr lang="en-GB" sz="1900">
              <a:latin typeface="Sassoon Primary"/>
              <a:cs typeface="Calibri" panose="020F0502020204030204"/>
            </a:endParaRPr>
          </a:p>
          <a:p>
            <a:pPr>
              <a:buFont typeface="Arial"/>
              <a:buChar char="•"/>
            </a:pPr>
            <a:r>
              <a:rPr lang="en-GB" sz="1900">
                <a:solidFill>
                  <a:srgbClr val="222222"/>
                </a:solidFill>
                <a:latin typeface="Sassoon Primary"/>
                <a:ea typeface="+mn-lt"/>
                <a:cs typeface="+mn-lt"/>
              </a:rPr>
              <a:t>Pinning might be used when you need something to be more secure/hold more weight but are not worried about having gaps (not suitable for holding tiny objects).</a:t>
            </a:r>
            <a:endParaRPr lang="en-GB" sz="1900">
              <a:latin typeface="Sassoon Primary"/>
              <a:cs typeface="Calibri"/>
            </a:endParaRPr>
          </a:p>
          <a:p>
            <a:pPr>
              <a:buFont typeface="Arial"/>
              <a:buChar char="•"/>
            </a:pPr>
            <a:r>
              <a:rPr lang="en-GB" sz="1900">
                <a:solidFill>
                  <a:srgbClr val="222222"/>
                </a:solidFill>
                <a:latin typeface="Sassoon Primary"/>
                <a:ea typeface="+mn-lt"/>
                <a:cs typeface="+mn-lt"/>
              </a:rPr>
              <a:t>Glue is better for quickly adding small objects or sealing fabric together without gaps, but it will not be as strong as pins or staples and could come unstuck.</a:t>
            </a:r>
            <a:endParaRPr lang="en-GB" sz="1900">
              <a:latin typeface="Sassoon Primary"/>
              <a:cs typeface="Calibri"/>
            </a:endParaRPr>
          </a:p>
          <a:p>
            <a:pPr>
              <a:buNone/>
            </a:pPr>
            <a:endParaRPr lang="en-GB" sz="1900">
              <a:solidFill>
                <a:srgbClr val="222222"/>
              </a:solidFill>
              <a:ea typeface="+mn-lt"/>
              <a:cs typeface="+mn-lt"/>
            </a:endParaRPr>
          </a:p>
          <a:p>
            <a:pPr algn="ctr">
              <a:buNone/>
            </a:pPr>
            <a:r>
              <a:rPr lang="en-GB" sz="1900" u="sng">
                <a:solidFill>
                  <a:srgbClr val="222222"/>
                </a:solidFill>
                <a:latin typeface="Sassoon Primary"/>
                <a:ea typeface="+mn-lt"/>
                <a:cs typeface="+mn-lt"/>
              </a:rPr>
              <a:t>Questions</a:t>
            </a:r>
            <a:endParaRPr lang="en-GB" sz="1900">
              <a:solidFill>
                <a:srgbClr val="222222"/>
              </a:solidFill>
              <a:latin typeface="Sassoon Primary"/>
              <a:ea typeface="+mn-lt"/>
              <a:cs typeface="+mn-lt"/>
            </a:endParaRPr>
          </a:p>
          <a:p>
            <a:pPr algn="ctr">
              <a:buFont typeface="Arial"/>
              <a:buChar char="•"/>
            </a:pPr>
            <a:r>
              <a:rPr lang="en-GB" sz="1900">
                <a:solidFill>
                  <a:srgbClr val="222222"/>
                </a:solidFill>
                <a:latin typeface="Sassoon Primary"/>
                <a:ea typeface="+mn-lt"/>
                <a:cs typeface="+mn-lt"/>
              </a:rPr>
              <a:t>When is it best to use pins?</a:t>
            </a:r>
            <a:endParaRPr lang="en-GB" sz="1900">
              <a:latin typeface="Sassoon Primary"/>
              <a:cs typeface="Calibri"/>
            </a:endParaRPr>
          </a:p>
          <a:p>
            <a:pPr algn="ctr">
              <a:buFont typeface="Arial"/>
              <a:buChar char="•"/>
            </a:pPr>
            <a:r>
              <a:rPr lang="en-GB" sz="1900">
                <a:solidFill>
                  <a:srgbClr val="222222"/>
                </a:solidFill>
                <a:latin typeface="Sassoon Primary"/>
                <a:ea typeface="+mn-lt"/>
                <a:cs typeface="+mn-lt"/>
              </a:rPr>
              <a:t>When is it best to use staples?</a:t>
            </a:r>
            <a:endParaRPr lang="en-GB" sz="1900">
              <a:latin typeface="Sassoon Primary"/>
              <a:cs typeface="Calibri"/>
            </a:endParaRPr>
          </a:p>
          <a:p>
            <a:pPr algn="ctr">
              <a:buFont typeface="Arial"/>
              <a:buChar char="•"/>
            </a:pPr>
            <a:r>
              <a:rPr lang="en-GB" sz="1900">
                <a:solidFill>
                  <a:srgbClr val="222222"/>
                </a:solidFill>
                <a:latin typeface="Sassoon Primary"/>
                <a:ea typeface="+mn-lt"/>
                <a:cs typeface="+mn-lt"/>
              </a:rPr>
              <a:t>When is it best to use glue?</a:t>
            </a:r>
            <a:endParaRPr lang="en-GB" sz="1900">
              <a:latin typeface="Sassoon Primary"/>
              <a:cs typeface="Calibri"/>
            </a:endParaRPr>
          </a:p>
          <a:p>
            <a:pPr algn="ctr">
              <a:buFont typeface="Arial"/>
              <a:buChar char="•"/>
            </a:pPr>
            <a:r>
              <a:rPr lang="en-GB" sz="1900">
                <a:solidFill>
                  <a:srgbClr val="222222"/>
                </a:solidFill>
                <a:latin typeface="Sassoon Primary"/>
                <a:ea typeface="+mn-lt"/>
                <a:cs typeface="+mn-lt"/>
              </a:rPr>
              <a:t>Which joining technique do you like best, and why?</a:t>
            </a:r>
            <a:endParaRPr lang="en-GB" sz="1900">
              <a:latin typeface="Sassoon Primary"/>
              <a:cs typeface="Calibri" panose="020F0502020204030204"/>
            </a:endParaRPr>
          </a:p>
          <a:p>
            <a:pPr>
              <a:buNone/>
            </a:pPr>
            <a:endParaRPr lang="en-GB" sz="2000">
              <a:solidFill>
                <a:srgbClr val="222222"/>
              </a:solidFill>
              <a:cs typeface="Calibri"/>
            </a:endParaRPr>
          </a:p>
          <a:p>
            <a:pPr marL="0" indent="0">
              <a:buNone/>
            </a:pPr>
            <a:endParaRPr lang="en-GB" sz="2000">
              <a:cs typeface="Calibri" panose="020F0502020204030204"/>
            </a:endParaRPr>
          </a:p>
        </p:txBody>
      </p:sp>
    </p:spTree>
    <p:extLst>
      <p:ext uri="{BB962C8B-B14F-4D97-AF65-F5344CB8AC3E}">
        <p14:creationId xmlns:p14="http://schemas.microsoft.com/office/powerpoint/2010/main" val="4865783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606D-D40B-3AD2-0B23-2CACD99744D4}"/>
              </a:ext>
            </a:extLst>
          </p:cNvPr>
          <p:cNvSpPr>
            <a:spLocks noGrp="1"/>
          </p:cNvSpPr>
          <p:nvPr>
            <p:ph type="title"/>
          </p:nvPr>
        </p:nvSpPr>
        <p:spPr/>
        <p:txBody>
          <a:bodyPr/>
          <a:lstStyle/>
          <a:p>
            <a:r>
              <a:rPr lang="en-US">
                <a:latin typeface="Sassoon Primary"/>
              </a:rPr>
              <a:t>Independent Challenges:</a:t>
            </a:r>
          </a:p>
        </p:txBody>
      </p:sp>
      <p:sp>
        <p:nvSpPr>
          <p:cNvPr id="4" name="Rectangle 3">
            <a:extLst>
              <a:ext uri="{FF2B5EF4-FFF2-40B4-BE49-F238E27FC236}">
                <a16:creationId xmlns:a16="http://schemas.microsoft.com/office/drawing/2014/main" id="{003F23ED-72AD-B39A-08C4-36D3FAB1D74A}"/>
              </a:ext>
            </a:extLst>
          </p:cNvPr>
          <p:cNvSpPr/>
          <p:nvPr/>
        </p:nvSpPr>
        <p:spPr>
          <a:xfrm>
            <a:off x="476249" y="1523999"/>
            <a:ext cx="11120437" cy="5214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22308CD3-C9BB-80BB-EE10-0BAAB860796C}"/>
              </a:ext>
            </a:extLst>
          </p:cNvPr>
          <p:cNvCxnSpPr/>
          <p:nvPr/>
        </p:nvCxnSpPr>
        <p:spPr>
          <a:xfrm>
            <a:off x="5534025" y="1524000"/>
            <a:ext cx="57150" cy="52101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0A27820B-6037-666F-4A5B-706EBA85FAF9}"/>
              </a:ext>
            </a:extLst>
          </p:cNvPr>
          <p:cNvCxnSpPr>
            <a:cxnSpLocks/>
          </p:cNvCxnSpPr>
          <p:nvPr/>
        </p:nvCxnSpPr>
        <p:spPr>
          <a:xfrm flipV="1">
            <a:off x="476250" y="4276724"/>
            <a:ext cx="11115675" cy="190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582155AE-15B6-A413-F74A-B102E5A77432}"/>
              </a:ext>
            </a:extLst>
          </p:cNvPr>
          <p:cNvSpPr txBox="1"/>
          <p:nvPr/>
        </p:nvSpPr>
        <p:spPr>
          <a:xfrm>
            <a:off x="490748" y="152638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Narrative Zone</a:t>
            </a:r>
          </a:p>
        </p:txBody>
      </p:sp>
      <p:sp>
        <p:nvSpPr>
          <p:cNvPr id="8" name="TextBox 7">
            <a:extLst>
              <a:ext uri="{FF2B5EF4-FFF2-40B4-BE49-F238E27FC236}">
                <a16:creationId xmlns:a16="http://schemas.microsoft.com/office/drawing/2014/main" id="{9FB5B764-0079-9A46-9058-29D012F525FC}"/>
              </a:ext>
            </a:extLst>
          </p:cNvPr>
          <p:cNvSpPr txBox="1"/>
          <p:nvPr/>
        </p:nvSpPr>
        <p:spPr>
          <a:xfrm>
            <a:off x="1427654" y="430459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Enquiry Zone</a:t>
            </a:r>
          </a:p>
        </p:txBody>
      </p:sp>
      <p:sp>
        <p:nvSpPr>
          <p:cNvPr id="9" name="TextBox 8">
            <a:extLst>
              <a:ext uri="{FF2B5EF4-FFF2-40B4-BE49-F238E27FC236}">
                <a16:creationId xmlns:a16="http://schemas.microsoft.com/office/drawing/2014/main" id="{D006AE84-F5F8-CEE4-7BA5-99F003A3EA8F}"/>
              </a:ext>
            </a:extLst>
          </p:cNvPr>
          <p:cNvSpPr txBox="1"/>
          <p:nvPr/>
        </p:nvSpPr>
        <p:spPr>
          <a:xfrm>
            <a:off x="7008017" y="15263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Sassoon Primary"/>
              </a:rPr>
              <a:t>Maths</a:t>
            </a:r>
            <a:r>
              <a:rPr lang="en-US" sz="2800">
                <a:latin typeface="Sassoon Primary"/>
              </a:rPr>
              <a:t> Zone</a:t>
            </a:r>
          </a:p>
        </p:txBody>
      </p:sp>
      <p:sp>
        <p:nvSpPr>
          <p:cNvPr id="10" name="TextBox 9">
            <a:extLst>
              <a:ext uri="{FF2B5EF4-FFF2-40B4-BE49-F238E27FC236}">
                <a16:creationId xmlns:a16="http://schemas.microsoft.com/office/drawing/2014/main" id="{BBD181A2-DA8D-F3C1-1B4A-E0FD999557A6}"/>
              </a:ext>
            </a:extLst>
          </p:cNvPr>
          <p:cNvSpPr txBox="1"/>
          <p:nvPr/>
        </p:nvSpPr>
        <p:spPr>
          <a:xfrm>
            <a:off x="6585828" y="4304591"/>
            <a:ext cx="37028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Creative Zone</a:t>
            </a:r>
          </a:p>
          <a:p>
            <a:endParaRPr lang="en-US" sz="2800">
              <a:latin typeface="Sassoon Primary"/>
            </a:endParaRPr>
          </a:p>
        </p:txBody>
      </p:sp>
      <p:sp>
        <p:nvSpPr>
          <p:cNvPr id="11" name="TextBox 10">
            <a:extLst>
              <a:ext uri="{FF2B5EF4-FFF2-40B4-BE49-F238E27FC236}">
                <a16:creationId xmlns:a16="http://schemas.microsoft.com/office/drawing/2014/main" id="{1FC3FA6F-2FB9-4AFB-E56B-2AD68245764A}"/>
              </a:ext>
            </a:extLst>
          </p:cNvPr>
          <p:cNvSpPr txBox="1"/>
          <p:nvPr/>
        </p:nvSpPr>
        <p:spPr>
          <a:xfrm>
            <a:off x="2590800" y="2177184"/>
            <a:ext cx="289675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Sassoon Infant Std" panose="020B0503020103030203" pitchFamily="34" charset="0"/>
              </a:rPr>
              <a:t>Fill in the speech bubbles, with something Jasper might say.</a:t>
            </a:r>
          </a:p>
        </p:txBody>
      </p:sp>
      <p:sp>
        <p:nvSpPr>
          <p:cNvPr id="16" name="TextBox 15">
            <a:extLst>
              <a:ext uri="{FF2B5EF4-FFF2-40B4-BE49-F238E27FC236}">
                <a16:creationId xmlns:a16="http://schemas.microsoft.com/office/drawing/2014/main" id="{DD982E13-8ADA-AB50-6734-A4F97E922158}"/>
              </a:ext>
            </a:extLst>
          </p:cNvPr>
          <p:cNvSpPr txBox="1"/>
          <p:nvPr/>
        </p:nvSpPr>
        <p:spPr>
          <a:xfrm>
            <a:off x="2706742" y="4791120"/>
            <a:ext cx="289675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Sassoon Infant Std" panose="020B0503020103030203" pitchFamily="34" charset="0"/>
              </a:rPr>
              <a:t>Experiment with the bee bots. Can you get them from A to B?</a:t>
            </a:r>
          </a:p>
        </p:txBody>
      </p:sp>
      <p:pic>
        <p:nvPicPr>
          <p:cNvPr id="18" name="Picture 17">
            <a:extLst>
              <a:ext uri="{FF2B5EF4-FFF2-40B4-BE49-F238E27FC236}">
                <a16:creationId xmlns:a16="http://schemas.microsoft.com/office/drawing/2014/main" id="{393E1501-4268-517B-395D-F743A5163084}"/>
              </a:ext>
            </a:extLst>
          </p:cNvPr>
          <p:cNvPicPr>
            <a:picLocks noChangeAspect="1"/>
          </p:cNvPicPr>
          <p:nvPr/>
        </p:nvPicPr>
        <p:blipFill>
          <a:blip r:embed="rId2"/>
          <a:stretch>
            <a:fillRect/>
          </a:stretch>
        </p:blipFill>
        <p:spPr>
          <a:xfrm>
            <a:off x="588795" y="2222397"/>
            <a:ext cx="1958758" cy="1234426"/>
          </a:xfrm>
          <a:prstGeom prst="rect">
            <a:avLst/>
          </a:prstGeom>
        </p:spPr>
      </p:pic>
      <p:pic>
        <p:nvPicPr>
          <p:cNvPr id="19" name="Google Shape;126;p16">
            <a:extLst>
              <a:ext uri="{FF2B5EF4-FFF2-40B4-BE49-F238E27FC236}">
                <a16:creationId xmlns:a16="http://schemas.microsoft.com/office/drawing/2014/main" id="{15E23163-AF44-9332-639F-4E731ECF271D}"/>
              </a:ext>
            </a:extLst>
          </p:cNvPr>
          <p:cNvPicPr preferRelativeResize="0"/>
          <p:nvPr/>
        </p:nvPicPr>
        <p:blipFill rotWithShape="1">
          <a:blip r:embed="rId3">
            <a:alphaModFix/>
          </a:blip>
          <a:srcRect l="2471" r="2480"/>
          <a:stretch/>
        </p:blipFill>
        <p:spPr>
          <a:xfrm>
            <a:off x="681788" y="4562061"/>
            <a:ext cx="1549251" cy="2273999"/>
          </a:xfrm>
          <a:prstGeom prst="rect">
            <a:avLst/>
          </a:prstGeom>
          <a:noFill/>
          <a:ln>
            <a:noFill/>
          </a:ln>
        </p:spPr>
      </p:pic>
    </p:spTree>
    <p:extLst>
      <p:ext uri="{BB962C8B-B14F-4D97-AF65-F5344CB8AC3E}">
        <p14:creationId xmlns:p14="http://schemas.microsoft.com/office/powerpoint/2010/main" val="862860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Sassoon Primary"/>
                <a:ea typeface="+mn-ea"/>
                <a:cs typeface="+mn-cs"/>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4378980" y="395419"/>
            <a:ext cx="905031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prstClr val="black"/>
                </a:solidFill>
                <a:effectLst/>
                <a:uLnTx/>
                <a:uFillTx/>
                <a:latin typeface="Comic Sans MS" panose="030F0702030302020204" pitchFamily="66" charset="0"/>
                <a:cs typeface="Calibri"/>
              </a:rPr>
              <a:t>aw-f-</a:t>
            </a:r>
            <a:r>
              <a:rPr kumimoji="0" lang="en-GB" sz="9600" b="1" i="0" u="none" strike="noStrike" kern="1200" cap="none" spc="0" normalizeH="0" baseline="0" noProof="0" dirty="0">
                <a:ln>
                  <a:noFill/>
                </a:ln>
                <a:solidFill>
                  <a:prstClr val="black"/>
                </a:solidFill>
                <a:effectLst/>
                <a:uLnTx/>
                <a:uFillTx/>
                <a:latin typeface="Comic Sans MS" panose="030F0702030302020204" pitchFamily="66" charset="0"/>
                <a:cs typeface="Calibri"/>
              </a:rPr>
              <a:t>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prstClr val="black"/>
                </a:solidFill>
                <a:effectLst/>
                <a:uLnTx/>
                <a:uFillTx/>
                <a:latin typeface="Comic Sans MS" panose="030F0702030302020204" pitchFamily="66" charset="0"/>
                <a:cs typeface="Calibri"/>
              </a:rPr>
              <a:t>p-l-ay-f-</a:t>
            </a:r>
            <a:r>
              <a:rPr kumimoji="0" lang="en-GB" sz="9600" b="1" i="0" u="none" strike="noStrike" kern="1200" cap="none" spc="0" normalizeH="0" baseline="0" noProof="0" dirty="0">
                <a:ln>
                  <a:noFill/>
                </a:ln>
                <a:solidFill>
                  <a:prstClr val="black"/>
                </a:solidFill>
                <a:effectLst/>
                <a:uLnTx/>
                <a:uFillTx/>
                <a:latin typeface="Comic Sans MS" panose="030F0702030302020204" pitchFamily="66" charset="0"/>
                <a:cs typeface="Calibri"/>
              </a:rPr>
              <a:t>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prstClr val="black"/>
                </a:solidFill>
                <a:effectLst/>
                <a:uLnTx/>
                <a:uFillTx/>
                <a:latin typeface="Comic Sans MS" panose="030F0702030302020204" pitchFamily="66" charset="0"/>
                <a:cs typeface="Calibri"/>
              </a:rPr>
              <a:t>c-</a:t>
            </a:r>
            <a:r>
              <a:rPr kumimoji="0" lang="en-GB" sz="9600" b="1" i="0" u="none" strike="noStrike" kern="1200" cap="none" spc="0" normalizeH="0" baseline="0" noProof="0" dirty="0" err="1">
                <a:ln>
                  <a:noFill/>
                </a:ln>
                <a:solidFill>
                  <a:prstClr val="black"/>
                </a:solidFill>
                <a:effectLst/>
                <a:uLnTx/>
                <a:uFillTx/>
                <a:latin typeface="Comic Sans MS" panose="030F0702030302020204" pitchFamily="66" charset="0"/>
                <a:cs typeface="Calibri"/>
              </a:rPr>
              <a:t>ou</a:t>
            </a:r>
            <a:r>
              <a:rPr kumimoji="0" lang="en-GB" sz="9600" b="0" i="0" u="none" strike="noStrike" kern="1200" cap="none" spc="0" normalizeH="0" baseline="0" noProof="0" dirty="0">
                <a:ln>
                  <a:noFill/>
                </a:ln>
                <a:solidFill>
                  <a:prstClr val="black"/>
                </a:solidFill>
                <a:effectLst/>
                <a:uLnTx/>
                <a:uFillTx/>
                <a:latin typeface="Comic Sans MS" panose="030F0702030302020204" pitchFamily="66" charset="0"/>
                <a:cs typeface="Calibri"/>
              </a:rPr>
              <a:t>-</a:t>
            </a:r>
            <a:r>
              <a:rPr kumimoji="0" lang="en-GB" sz="9600" b="0" i="0" u="none" strike="noStrike" kern="1200" cap="none" spc="0" normalizeH="0" baseline="0" noProof="0" dirty="0" err="1">
                <a:ln>
                  <a:noFill/>
                </a:ln>
                <a:solidFill>
                  <a:prstClr val="black"/>
                </a:solidFill>
                <a:effectLst/>
                <a:uLnTx/>
                <a:uFillTx/>
                <a:latin typeface="Comic Sans MS" panose="030F0702030302020204" pitchFamily="66" charset="0"/>
                <a:cs typeface="Calibri"/>
              </a:rPr>
              <a:t>ld</a:t>
            </a:r>
            <a:endParaRPr kumimoji="0" lang="en-GB" sz="9600" b="0" i="0" u="none" strike="noStrike" kern="1200" cap="none" spc="0" normalizeH="0" baseline="0" noProof="0" dirty="0">
              <a:ln>
                <a:noFill/>
              </a:ln>
              <a:solidFill>
                <a:prstClr val="black"/>
              </a:solidFill>
              <a:effectLst/>
              <a:uLnTx/>
              <a:uFillTx/>
              <a:latin typeface="Comic Sans MS" panose="030F0702030302020204" pitchFamily="66" charset="0"/>
              <a:cs typeface="Calibri"/>
            </a:endParaRPr>
          </a:p>
        </p:txBody>
      </p:sp>
      <p:sp>
        <p:nvSpPr>
          <p:cNvPr id="4" name="TextBox 3">
            <a:extLst>
              <a:ext uri="{FF2B5EF4-FFF2-40B4-BE49-F238E27FC236}">
                <a16:creationId xmlns:a16="http://schemas.microsoft.com/office/drawing/2014/main" id="{1C9DD727-F1BE-6BB3-DFE4-2984C24CF0C9}"/>
              </a:ext>
            </a:extLst>
          </p:cNvPr>
          <p:cNvSpPr txBox="1"/>
          <p:nvPr/>
        </p:nvSpPr>
        <p:spPr>
          <a:xfrm>
            <a:off x="822853" y="2391833"/>
            <a:ext cx="3352271" cy="2246769"/>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Sassoon Primary"/>
                <a:ea typeface="+mn-ea"/>
                <a:cs typeface="Calibri" panose="020F0502020204030204"/>
              </a:rPr>
              <a:t>Sounds out these </a:t>
            </a:r>
            <a:endParaRPr kumimoji="0" lang="en-US" sz="6000" b="0" i="0" u="none" strike="noStrike" kern="1200" cap="none" spc="0" normalizeH="0" baseline="0" noProof="0">
              <a:ln>
                <a:noFill/>
              </a:ln>
              <a:solidFill>
                <a:prstClr val="black"/>
              </a:solidFill>
              <a:effectLst/>
              <a:uLnTx/>
              <a:uFillTx/>
              <a:latin typeface="Sassoon Primary"/>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Sassoon Primary"/>
                <a:ea typeface="+mn-ea"/>
                <a:cs typeface="Calibri" panose="020F0502020204030204"/>
              </a:rPr>
              <a:t>words and read them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black"/>
              </a:solidFill>
              <a:effectLst/>
              <a:uLnTx/>
              <a:uFillTx/>
              <a:latin typeface="Sassoon Primary"/>
              <a:ea typeface="+mn-ea"/>
              <a:cs typeface="Calibri" panose="020F0502020204030204"/>
            </a:endParaRPr>
          </a:p>
        </p:txBody>
      </p:sp>
    </p:spTree>
    <p:extLst>
      <p:ext uri="{BB962C8B-B14F-4D97-AF65-F5344CB8AC3E}">
        <p14:creationId xmlns:p14="http://schemas.microsoft.com/office/powerpoint/2010/main" val="3295628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Sassoon Primary"/>
                <a:ea typeface="+mn-ea"/>
                <a:cs typeface="+mn-cs"/>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5999343" y="342503"/>
            <a:ext cx="905031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prstClr val="black"/>
                </a:solidFill>
                <a:effectLst/>
                <a:uLnTx/>
                <a:uFillTx/>
                <a:latin typeface="Comic Sans MS" panose="030F0702030302020204" pitchFamily="66" charset="0"/>
                <a:cs typeface="Calibri"/>
              </a:rPr>
              <a:t>awful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prstClr val="black"/>
                </a:solidFill>
                <a:effectLst/>
                <a:uLnTx/>
                <a:uFillTx/>
                <a:latin typeface="Comic Sans MS" panose="030F0702030302020204" pitchFamily="66" charset="0"/>
                <a:cs typeface="Calibri"/>
              </a:rPr>
              <a:t>playful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prstClr val="black"/>
                </a:solidFill>
                <a:effectLst/>
                <a:uLnTx/>
                <a:uFillTx/>
                <a:latin typeface="Comic Sans MS" panose="030F0702030302020204" pitchFamily="66" charset="0"/>
                <a:cs typeface="Calibri"/>
              </a:rPr>
              <a:t>could</a:t>
            </a:r>
          </a:p>
        </p:txBody>
      </p:sp>
      <p:sp>
        <p:nvSpPr>
          <p:cNvPr id="4" name="TextBox 3">
            <a:extLst>
              <a:ext uri="{FF2B5EF4-FFF2-40B4-BE49-F238E27FC236}">
                <a16:creationId xmlns:a16="http://schemas.microsoft.com/office/drawing/2014/main" id="{0242AB3A-34C9-9F4D-67C1-3D57D95BF835}"/>
              </a:ext>
            </a:extLst>
          </p:cNvPr>
          <p:cNvSpPr txBox="1"/>
          <p:nvPr/>
        </p:nvSpPr>
        <p:spPr>
          <a:xfrm>
            <a:off x="939270" y="2370666"/>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Sassoon Primary"/>
                <a:ea typeface="+mn-ea"/>
                <a:cs typeface="Calibri" panose="020F0502020204030204"/>
              </a:rPr>
              <a:t>Read these words on sight</a:t>
            </a:r>
          </a:p>
        </p:txBody>
      </p:sp>
    </p:spTree>
    <p:extLst>
      <p:ext uri="{BB962C8B-B14F-4D97-AF65-F5344CB8AC3E}">
        <p14:creationId xmlns:p14="http://schemas.microsoft.com/office/powerpoint/2010/main" val="2237197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Sassoon Primary"/>
                <a:ea typeface="+mn-ea"/>
                <a:cs typeface="+mn-cs"/>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4824593" y="289586"/>
            <a:ext cx="9050316"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black"/>
                </a:solidFill>
                <a:effectLst/>
                <a:uLnTx/>
                <a:uFillTx/>
                <a:latin typeface="Comic Sans MS" panose="030F0702030302020204" pitchFamily="66" charset="0"/>
                <a:cs typeface="Calibri"/>
              </a:rPr>
              <a:t>awful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black"/>
                </a:solidFill>
                <a:effectLst/>
                <a:uLnTx/>
                <a:uFillTx/>
                <a:latin typeface="Comic Sans MS" panose="030F0702030302020204" pitchFamily="66" charset="0"/>
                <a:cs typeface="Calibri"/>
              </a:rPr>
              <a:t>playful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black"/>
                </a:solidFill>
                <a:effectLst/>
                <a:uLnTx/>
                <a:uFillTx/>
                <a:latin typeface="Comic Sans MS" panose="030F0702030302020204" pitchFamily="66" charset="0"/>
                <a:cs typeface="Calibri"/>
              </a:rPr>
              <a:t>octopus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black"/>
                </a:solidFill>
                <a:effectLst/>
                <a:uLnTx/>
                <a:uFillTx/>
                <a:latin typeface="Comic Sans MS" panose="030F0702030302020204" pitchFamily="66" charset="0"/>
                <a:cs typeface="Calibri"/>
              </a:rPr>
              <a:t>pudding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0" normalizeH="0" baseline="0" noProof="0" dirty="0">
              <a:ln>
                <a:noFill/>
              </a:ln>
              <a:solidFill>
                <a:prstClr val="black"/>
              </a:solidFill>
              <a:effectLst/>
              <a:uLnTx/>
              <a:uFillTx/>
              <a:latin typeface="Sassoon Primary"/>
              <a:ea typeface="+mn-ea"/>
              <a:cs typeface="Calibri"/>
            </a:endParaRPr>
          </a:p>
        </p:txBody>
      </p:sp>
      <p:sp>
        <p:nvSpPr>
          <p:cNvPr id="4" name="TextBox 3">
            <a:extLst>
              <a:ext uri="{FF2B5EF4-FFF2-40B4-BE49-F238E27FC236}">
                <a16:creationId xmlns:a16="http://schemas.microsoft.com/office/drawing/2014/main" id="{0242AB3A-34C9-9F4D-67C1-3D57D95BF835}"/>
              </a:ext>
            </a:extLst>
          </p:cNvPr>
          <p:cNvSpPr txBox="1"/>
          <p:nvPr/>
        </p:nvSpPr>
        <p:spPr>
          <a:xfrm>
            <a:off x="685270" y="2158999"/>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a:rPr>
              <a:t>Read, sound talk and blend</a:t>
            </a:r>
          </a:p>
        </p:txBody>
      </p:sp>
      <p:sp>
        <p:nvSpPr>
          <p:cNvPr id="2" name="TextBox 1">
            <a:extLst>
              <a:ext uri="{FF2B5EF4-FFF2-40B4-BE49-F238E27FC236}">
                <a16:creationId xmlns:a16="http://schemas.microsoft.com/office/drawing/2014/main" id="{2445C098-07F4-E96F-92A7-371A0F5A57F4}"/>
              </a:ext>
            </a:extLst>
          </p:cNvPr>
          <p:cNvSpPr txBox="1"/>
          <p:nvPr/>
        </p:nvSpPr>
        <p:spPr>
          <a:xfrm>
            <a:off x="685269" y="4159248"/>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a:rPr>
              <a:t>And again... FASTER!</a:t>
            </a:r>
          </a:p>
        </p:txBody>
      </p:sp>
      <p:sp>
        <p:nvSpPr>
          <p:cNvPr id="6" name="Arrow: Down 5">
            <a:extLst>
              <a:ext uri="{FF2B5EF4-FFF2-40B4-BE49-F238E27FC236}">
                <a16:creationId xmlns:a16="http://schemas.microsoft.com/office/drawing/2014/main" id="{144DC73D-AA4C-BFDA-DB24-5167F0DE48E2}"/>
              </a:ext>
            </a:extLst>
          </p:cNvPr>
          <p:cNvSpPr/>
          <p:nvPr/>
        </p:nvSpPr>
        <p:spPr>
          <a:xfrm>
            <a:off x="2156354" y="3436937"/>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44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4213BF-728F-5616-E013-7CD1907A2779}"/>
              </a:ext>
            </a:extLst>
          </p:cNvPr>
          <p:cNvPicPr>
            <a:picLocks noChangeAspect="1"/>
          </p:cNvPicPr>
          <p:nvPr/>
        </p:nvPicPr>
        <p:blipFill rotWithShape="1">
          <a:blip r:embed="rId3"/>
          <a:srcRect r="3328"/>
          <a:stretch/>
        </p:blipFill>
        <p:spPr>
          <a:xfrm>
            <a:off x="3806804" y="2491774"/>
            <a:ext cx="3100064" cy="2138801"/>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Sassoon Primary"/>
                <a:ea typeface="+mn-ea"/>
                <a:cs typeface="+mn-cs"/>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4"/>
          <a:stretch>
            <a:fillRect/>
          </a:stretch>
        </p:blipFill>
        <p:spPr>
          <a:xfrm>
            <a:off x="283808" y="5535835"/>
            <a:ext cx="1112817" cy="1123549"/>
          </a:xfrm>
          <a:prstGeom prst="rect">
            <a:avLst/>
          </a:prstGeom>
        </p:spPr>
      </p:pic>
      <p:sp>
        <p:nvSpPr>
          <p:cNvPr id="12" name="TextBox 11">
            <a:extLst>
              <a:ext uri="{FF2B5EF4-FFF2-40B4-BE49-F238E27FC236}">
                <a16:creationId xmlns:a16="http://schemas.microsoft.com/office/drawing/2014/main" id="{FCF60429-C3F7-B124-B875-346AA0B533B2}"/>
              </a:ext>
            </a:extLst>
          </p:cNvPr>
          <p:cNvSpPr txBox="1"/>
          <p:nvPr/>
        </p:nvSpPr>
        <p:spPr>
          <a:xfrm>
            <a:off x="3971192" y="2974730"/>
            <a:ext cx="1143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Sassoon Primary"/>
                <a:ea typeface="+mn-ea"/>
                <a:cs typeface="Calibri"/>
              </a:rPr>
              <a:t>tricky words</a:t>
            </a:r>
            <a:endParaRPr kumimoji="0" lang="en-GB" sz="2400" b="0" i="0" u="none" strike="noStrike" kern="1200" cap="none" spc="0" normalizeH="0" baseline="0" noProof="0">
              <a:ln>
                <a:noFill/>
              </a:ln>
              <a:solidFill>
                <a:prstClr val="black"/>
              </a:solidFill>
              <a:effectLst/>
              <a:uLnTx/>
              <a:uFillTx/>
              <a:latin typeface="Sassoon Primary"/>
              <a:ea typeface="+mn-ea"/>
              <a:cs typeface="+mn-cs"/>
            </a:endParaRPr>
          </a:p>
        </p:txBody>
      </p:sp>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6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6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11" name="Content Placeholder 2">
            <a:extLst>
              <a:ext uri="{FF2B5EF4-FFF2-40B4-BE49-F238E27FC236}">
                <a16:creationId xmlns:a16="http://schemas.microsoft.com/office/drawing/2014/main" id="{369A9684-A84B-F9C9-9C9C-B9748EE85733}"/>
              </a:ext>
            </a:extLst>
          </p:cNvPr>
          <p:cNvSpPr txBox="1">
            <a:spLocks/>
          </p:cNvSpPr>
          <p:nvPr/>
        </p:nvSpPr>
        <p:spPr>
          <a:xfrm>
            <a:off x="627964" y="1359989"/>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600" b="0" i="0" u="none" strike="noStrike" kern="1200" cap="none" spc="0" normalizeH="0" baseline="0" noProof="0">
                <a:ln>
                  <a:noFill/>
                </a:ln>
                <a:solidFill>
                  <a:prstClr val="black"/>
                </a:solidFill>
                <a:effectLst/>
                <a:uLnTx/>
                <a:uFillTx/>
                <a:latin typeface="Sassoon Primary"/>
                <a:ea typeface="+mn-ea"/>
                <a:cs typeface="Calibri"/>
              </a:rPr>
              <a:t>oh</a:t>
            </a: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6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6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6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8" name="Content Placeholder 2">
            <a:extLst>
              <a:ext uri="{FF2B5EF4-FFF2-40B4-BE49-F238E27FC236}">
                <a16:creationId xmlns:a16="http://schemas.microsoft.com/office/drawing/2014/main" id="{4E93389F-9C66-008D-3EEF-83B17CA1DFAA}"/>
              </a:ext>
            </a:extLst>
          </p:cNvPr>
          <p:cNvSpPr txBox="1">
            <a:spLocks/>
          </p:cNvSpPr>
          <p:nvPr/>
        </p:nvSpPr>
        <p:spPr>
          <a:xfrm>
            <a:off x="6463003" y="22220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600" b="0" i="0" u="none" strike="noStrike" kern="1200" cap="none" spc="0" normalizeH="0" baseline="0" noProof="0">
                <a:ln>
                  <a:noFill/>
                </a:ln>
                <a:solidFill>
                  <a:prstClr val="black"/>
                </a:solidFill>
                <a:effectLst/>
                <a:uLnTx/>
                <a:uFillTx/>
                <a:latin typeface="Sassoon Primary"/>
                <a:ea typeface="+mn-ea"/>
                <a:cs typeface="Calibri"/>
              </a:rPr>
              <a:t>their</a:t>
            </a:r>
          </a:p>
        </p:txBody>
      </p:sp>
      <p:sp>
        <p:nvSpPr>
          <p:cNvPr id="15" name="TextBox 14">
            <a:extLst>
              <a:ext uri="{FF2B5EF4-FFF2-40B4-BE49-F238E27FC236}">
                <a16:creationId xmlns:a16="http://schemas.microsoft.com/office/drawing/2014/main" id="{379CC088-71D8-B714-FCA0-87A6C4AB2B42}"/>
              </a:ext>
            </a:extLst>
          </p:cNvPr>
          <p:cNvSpPr txBox="1"/>
          <p:nvPr/>
        </p:nvSpPr>
        <p:spPr>
          <a:xfrm>
            <a:off x="1701269" y="4963582"/>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Sassoon Primary"/>
                <a:ea typeface="+mn-ea"/>
                <a:cs typeface="Calibri"/>
              </a:rPr>
              <a:t>Read the tricky words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14" name="Content Placeholder 2">
            <a:extLst>
              <a:ext uri="{FF2B5EF4-FFF2-40B4-BE49-F238E27FC236}">
                <a16:creationId xmlns:a16="http://schemas.microsoft.com/office/drawing/2014/main" id="{8976C2EB-5131-CF9D-163A-582B6963F613}"/>
              </a:ext>
            </a:extLst>
          </p:cNvPr>
          <p:cNvSpPr txBox="1">
            <a:spLocks/>
          </p:cNvSpPr>
          <p:nvPr/>
        </p:nvSpPr>
        <p:spPr>
          <a:xfrm>
            <a:off x="7496289"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600" b="0" i="0" u="none" strike="noStrike" kern="1200" cap="none" spc="0" normalizeH="0" baseline="0" noProof="0" dirty="0">
                <a:ln>
                  <a:noFill/>
                </a:ln>
                <a:solidFill>
                  <a:prstClr val="black"/>
                </a:solidFill>
                <a:effectLst/>
                <a:uLnTx/>
                <a:uFillTx/>
                <a:latin typeface="Sassoon Primary"/>
                <a:ea typeface="+mn-ea"/>
                <a:cs typeface="Calibri"/>
              </a:rPr>
              <a:t>our</a:t>
            </a:r>
          </a:p>
        </p:txBody>
      </p:sp>
      <p:sp>
        <p:nvSpPr>
          <p:cNvPr id="9" name="Content Placeholder 2">
            <a:extLst>
              <a:ext uri="{FF2B5EF4-FFF2-40B4-BE49-F238E27FC236}">
                <a16:creationId xmlns:a16="http://schemas.microsoft.com/office/drawing/2014/main" id="{4AC62A30-23DC-5C67-E57C-53F437F8C988}"/>
              </a:ext>
            </a:extLst>
          </p:cNvPr>
          <p:cNvSpPr txBox="1">
            <a:spLocks/>
          </p:cNvSpPr>
          <p:nvPr/>
        </p:nvSpPr>
        <p:spPr>
          <a:xfrm>
            <a:off x="7546330" y="2491774"/>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600" b="0" i="0" u="none" strike="noStrike" kern="1200" cap="none" spc="0" normalizeH="0" baseline="0" noProof="0" dirty="0">
                <a:ln>
                  <a:noFill/>
                </a:ln>
                <a:solidFill>
                  <a:prstClr val="black"/>
                </a:solidFill>
                <a:effectLst/>
                <a:uLnTx/>
                <a:uFillTx/>
                <a:latin typeface="Sassoon Primary"/>
                <a:ea typeface="+mn-ea"/>
                <a:cs typeface="Calibri"/>
              </a:rPr>
              <a:t>once</a:t>
            </a:r>
          </a:p>
        </p:txBody>
      </p:sp>
    </p:spTree>
    <p:extLst>
      <p:ext uri="{BB962C8B-B14F-4D97-AF65-F5344CB8AC3E}">
        <p14:creationId xmlns:p14="http://schemas.microsoft.com/office/powerpoint/2010/main" val="31201743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788CDA8-D47C-40D1-B1B7-1E4A9F7EA362}"/>
</file>

<file path=customXml/itemProps2.xml><?xml version="1.0" encoding="utf-8"?>
<ds:datastoreItem xmlns:ds="http://schemas.openxmlformats.org/officeDocument/2006/customXml" ds:itemID="{556248F4-477E-4E7A-B3F6-FB2DEEB0EFAF}">
  <ds:schemaRefs>
    <ds:schemaRef ds:uri="http://schemas.microsoft.com/sharepoint/v3/contenttype/forms"/>
  </ds:schemaRefs>
</ds:datastoreItem>
</file>

<file path=customXml/itemProps3.xml><?xml version="1.0" encoding="utf-8"?>
<ds:datastoreItem xmlns:ds="http://schemas.openxmlformats.org/officeDocument/2006/customXml" ds:itemID="{D51DACCC-20AA-4433-9838-28CCCBD20DF6}">
  <ds:schemaRefs>
    <ds:schemaRef ds:uri="http://www.w3.org/XML/1998/namespace"/>
    <ds:schemaRef ds:uri="http://schemas.microsoft.com/office/2006/metadata/properties"/>
    <ds:schemaRef ds:uri="e255f982-5f1f-41c7-871f-7a91432a5484"/>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5519ec2d-3025-400a-aa14-bba49a7e18f3"/>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761</TotalTime>
  <Words>2725</Words>
  <Application>Microsoft Office PowerPoint</Application>
  <PresentationFormat>Widescreen</PresentationFormat>
  <Paragraphs>453</Paragraphs>
  <Slides>56</Slides>
  <Notes>26</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56</vt:i4>
      </vt:variant>
    </vt:vector>
  </HeadingPairs>
  <TitlesOfParts>
    <vt:vector size="78" baseType="lpstr">
      <vt:lpstr>Aptos</vt:lpstr>
      <vt:lpstr>Aptos Display</vt:lpstr>
      <vt:lpstr>Arial</vt:lpstr>
      <vt:lpstr>Berlin Sans FB Demi</vt:lpstr>
      <vt:lpstr>Calibri</vt:lpstr>
      <vt:lpstr>Calibri Light</vt:lpstr>
      <vt:lpstr>Cambria Math</vt:lpstr>
      <vt:lpstr>Century Gothic</vt:lpstr>
      <vt:lpstr>Comic Sans MS</vt:lpstr>
      <vt:lpstr>Georgia</vt:lpstr>
      <vt:lpstr>Lato</vt:lpstr>
      <vt:lpstr>Quicksand</vt:lpstr>
      <vt:lpstr>Quicksand Medium</vt:lpstr>
      <vt:lpstr>Quicksand SemiBold</vt:lpstr>
      <vt:lpstr>Sassoon Infant Std</vt:lpstr>
      <vt:lpstr>Sassoon Primary</vt:lpstr>
      <vt:lpstr>SassoonCRInfantMedium</vt:lpstr>
      <vt:lpstr>Symbol</vt:lpstr>
      <vt:lpstr>Twinkl SemiBold</vt:lpstr>
      <vt:lpstr>office theme</vt:lpstr>
      <vt:lpstr>1_office theme</vt:lpstr>
      <vt:lpstr>2_office theme</vt:lpstr>
      <vt:lpstr>Wednesday 26th February 2025</vt:lpstr>
      <vt:lpstr>PowerPoint Presentation</vt:lpstr>
      <vt:lpstr>Recap: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in 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Key Learning: To compare two sets and find the difference in a range of contexts</vt:lpstr>
      <vt:lpstr>Key Learning: To compare two sets and find the difference in a range of contexts</vt:lpstr>
      <vt:lpstr>Comparing to find the difference</vt:lpstr>
      <vt:lpstr>Comparing to find the difference</vt:lpstr>
      <vt:lpstr>Using comparative language </vt:lpstr>
      <vt:lpstr>Are there more bananas or apples?</vt:lpstr>
      <vt:lpstr>Key Learning: To compare two sets and find the difference in a range of contexts</vt:lpstr>
      <vt:lpstr>Key Learning: To compare two sets and find the difference in a range of contexts</vt:lpstr>
      <vt:lpstr>Key Learning: To compare two sets and find the difference in a range of contexts</vt:lpstr>
      <vt:lpstr>Lunch</vt:lpstr>
      <vt:lpstr>Today's Alien language is.......</vt:lpstr>
      <vt:lpstr>Toothbrushing</vt:lpstr>
      <vt:lpstr>Lesson 1: Buttons</vt:lpstr>
      <vt:lpstr>Lesson 1: Buttons</vt:lpstr>
      <vt:lpstr>These are all robots</vt:lpstr>
      <vt:lpstr>Your robots</vt:lpstr>
      <vt:lpstr>Your robots</vt:lpstr>
      <vt:lpstr>Try it out</vt:lpstr>
      <vt:lpstr>Try it out</vt:lpstr>
      <vt:lpstr>Try it out</vt:lpstr>
      <vt:lpstr>Match them up</vt:lpstr>
      <vt:lpstr>Why are these two buttons very important?</vt:lpstr>
      <vt:lpstr>PowerPoint Presentation</vt:lpstr>
      <vt:lpstr>PowerPoint Presentation</vt:lpstr>
      <vt:lpstr>PowerPoint Presentation</vt:lpstr>
      <vt:lpstr>PowerPoint Presentation</vt:lpstr>
      <vt:lpstr>Independent Challenges: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 Humphrey</dc:creator>
  <cp:lastModifiedBy>Z Humphrey</cp:lastModifiedBy>
  <cp:revision>7</cp:revision>
  <cp:lastPrinted>2025-02-24T10:11:28Z</cp:lastPrinted>
  <dcterms:created xsi:type="dcterms:W3CDTF">2025-02-08T14:05:30Z</dcterms:created>
  <dcterms:modified xsi:type="dcterms:W3CDTF">2025-02-26T08:38:34Z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ies>
</file>