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9" r:id="rId6"/>
    <p:sldMasterId id="2147483712" r:id="rId7"/>
  </p:sldMasterIdLst>
  <p:notesMasterIdLst>
    <p:notesMasterId r:id="rId48"/>
  </p:notesMasterIdLst>
  <p:sldIdLst>
    <p:sldId id="257" r:id="rId8"/>
    <p:sldId id="258" r:id="rId9"/>
    <p:sldId id="317" r:id="rId10"/>
    <p:sldId id="520" r:id="rId11"/>
    <p:sldId id="318" r:id="rId12"/>
    <p:sldId id="316" r:id="rId13"/>
    <p:sldId id="315" r:id="rId14"/>
    <p:sldId id="314" r:id="rId15"/>
    <p:sldId id="313" r:id="rId16"/>
    <p:sldId id="312" r:id="rId17"/>
    <p:sldId id="311" r:id="rId18"/>
    <p:sldId id="269" r:id="rId19"/>
    <p:sldId id="268" r:id="rId20"/>
    <p:sldId id="509" r:id="rId21"/>
    <p:sldId id="510" r:id="rId22"/>
    <p:sldId id="511" r:id="rId23"/>
    <p:sldId id="262" r:id="rId24"/>
    <p:sldId id="512" r:id="rId25"/>
    <p:sldId id="261" r:id="rId26"/>
    <p:sldId id="542" r:id="rId27"/>
    <p:sldId id="541" r:id="rId28"/>
    <p:sldId id="300" r:id="rId29"/>
    <p:sldId id="301" r:id="rId30"/>
    <p:sldId id="543" r:id="rId31"/>
    <p:sldId id="513" r:id="rId32"/>
    <p:sldId id="514" r:id="rId33"/>
    <p:sldId id="515" r:id="rId34"/>
    <p:sldId id="516" r:id="rId35"/>
    <p:sldId id="544" r:id="rId36"/>
    <p:sldId id="265" r:id="rId37"/>
    <p:sldId id="309" r:id="rId38"/>
    <p:sldId id="308" r:id="rId39"/>
    <p:sldId id="307" r:id="rId40"/>
    <p:sldId id="306" r:id="rId41"/>
    <p:sldId id="296" r:id="rId42"/>
    <p:sldId id="305" r:id="rId43"/>
    <p:sldId id="298" r:id="rId44"/>
    <p:sldId id="304" r:id="rId45"/>
    <p:sldId id="303" r:id="rId46"/>
    <p:sldId id="302" r:id="rId4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8D2A3-5F24-2C6B-087C-A10DF11FAFD4}" v="6" dt="2025-02-27T07:27:32.640"/>
    <p1510:client id="{A76A39F0-A614-4AE1-90AF-036278955444}" v="1" dt="2025-02-27T09:31:46.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5-02-27T09:11:32.631"/>
    </inkml:context>
    <inkml:brush xml:id="br0">
      <inkml:brushProperty name="width" value="0.05292" units="cm"/>
      <inkml:brushProperty name="height" value="0.05292" units="cm"/>
      <inkml:brushProperty name="color" value="#FF0000"/>
    </inkml:brush>
  </inkml:definitions>
  <inkml:trace contextRef="#ctx0" brushRef="#br0">14508 4009 2048 0,'23'-92'0'0,"-9"38"0"16,63 49 0 0,-33 7 0-16,59-20 0 15,0 1 0 1,-12 1 0-16,7-1 0 16,-15-37 0-16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11:49:16.484"/>
    </inkml:context>
    <inkml:brush xml:id="br0">
      <inkml:brushProperty name="width" value="0.1" units="cm"/>
      <inkml:brushProperty name="height" value="0.1" units="cm"/>
    </inkml:brush>
  </inkml:definitions>
  <inkml:trace contextRef="#ctx0" brushRef="#br0">22939 7541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13:51:53.239"/>
    </inkml:context>
    <inkml:brush xml:id="br0">
      <inkml:brushProperty name="width" value="0.1" units="cm"/>
      <inkml:brushProperty name="height" value="0.1" units="cm"/>
    </inkml:brush>
  </inkml:definitions>
  <inkml:trace contextRef="#ctx0" brushRef="#br0">12196 6890 16383 0 0,'-5'14'0'0'0,"-11"24"0"0"0,-8 6 0 0 0,-9 19 0 0 0,-4 9 0 0 0,-5 6 0 0 0,-5 0 0 0 0,5-5 0 0 0,10-8 0 0 0,11-12 0 0 0,8-15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F18C8-6173-4AB3-94FA-7C71A36F5F30}" type="datetimeFigureOut">
              <a:t>2/27/2025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38FBB-5A09-4C58-9BC2-D5CE64D4C8E1}" type="slidenum">
              <a:t>‹#›</a:t>
            </a:fld>
            <a:endParaRPr lang="en-GB"/>
          </a:p>
        </p:txBody>
      </p:sp>
    </p:spTree>
    <p:extLst>
      <p:ext uri="{BB962C8B-B14F-4D97-AF65-F5344CB8AC3E}">
        <p14:creationId xmlns:p14="http://schemas.microsoft.com/office/powerpoint/2010/main" val="49838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08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49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0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0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33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6C9FA-517C-40DC-9183-35B2EDD955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98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612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94905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075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9227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285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6299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57941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8501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21843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31001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63726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89438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CECBB24-6106-4FBA-AF01-4B31E2A2DF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654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0C63C277-AE87-4945-88ED-D1487818038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180063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9F08F32-0925-47A2-BDB2-D39AC5679B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00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182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a:ea typeface="Quicksand"/>
                <a:cs typeface="Quicksand"/>
                <a:sym typeface="Quicksand"/>
              </a:defRPr>
            </a:lvl1pPr>
            <a:lvl2pPr lvl="1" rtl="0">
              <a:buNone/>
              <a:defRPr sz="1067">
                <a:solidFill>
                  <a:srgbClr val="494985"/>
                </a:solidFill>
                <a:latin typeface="Quicksand"/>
                <a:ea typeface="Quicksand"/>
                <a:cs typeface="Quicksand"/>
                <a:sym typeface="Quicksand"/>
              </a:defRPr>
            </a:lvl2pPr>
            <a:lvl3pPr lvl="2" rtl="0">
              <a:buNone/>
              <a:defRPr sz="1067">
                <a:solidFill>
                  <a:srgbClr val="494985"/>
                </a:solidFill>
                <a:latin typeface="Quicksand"/>
                <a:ea typeface="Quicksand"/>
                <a:cs typeface="Quicksand"/>
                <a:sym typeface="Quicksand"/>
              </a:defRPr>
            </a:lvl3pPr>
            <a:lvl4pPr lvl="3" rtl="0">
              <a:buNone/>
              <a:defRPr sz="1067">
                <a:solidFill>
                  <a:srgbClr val="494985"/>
                </a:solidFill>
                <a:latin typeface="Quicksand"/>
                <a:ea typeface="Quicksand"/>
                <a:cs typeface="Quicksand"/>
                <a:sym typeface="Quicksand"/>
              </a:defRPr>
            </a:lvl4pPr>
            <a:lvl5pPr lvl="4" rtl="0">
              <a:buNone/>
              <a:defRPr sz="1067">
                <a:solidFill>
                  <a:srgbClr val="494985"/>
                </a:solidFill>
                <a:latin typeface="Quicksand"/>
                <a:ea typeface="Quicksand"/>
                <a:cs typeface="Quicksand"/>
                <a:sym typeface="Quicksand"/>
              </a:defRPr>
            </a:lvl5pPr>
            <a:lvl6pPr lvl="5" rtl="0">
              <a:buNone/>
              <a:defRPr sz="1067">
                <a:solidFill>
                  <a:srgbClr val="494985"/>
                </a:solidFill>
                <a:latin typeface="Quicksand"/>
                <a:ea typeface="Quicksand"/>
                <a:cs typeface="Quicksand"/>
                <a:sym typeface="Quicksand"/>
              </a:defRPr>
            </a:lvl6pPr>
            <a:lvl7pPr lvl="6" rtl="0">
              <a:buNone/>
              <a:defRPr sz="1067">
                <a:solidFill>
                  <a:srgbClr val="494985"/>
                </a:solidFill>
                <a:latin typeface="Quicksand"/>
                <a:ea typeface="Quicksand"/>
                <a:cs typeface="Quicksand"/>
                <a:sym typeface="Quicksand"/>
              </a:defRPr>
            </a:lvl7pPr>
            <a:lvl8pPr lvl="7" rtl="0">
              <a:buNone/>
              <a:defRPr sz="1067">
                <a:solidFill>
                  <a:srgbClr val="494985"/>
                </a:solidFill>
                <a:latin typeface="Quicksand"/>
                <a:ea typeface="Quicksand"/>
                <a:cs typeface="Quicksand"/>
                <a:sym typeface="Quicksand"/>
              </a:defRPr>
            </a:lvl8pPr>
            <a:lvl9pPr lvl="8" rtl="0">
              <a:buNone/>
              <a:defRPr sz="1067">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781115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arge image (no text under)">
  <p:cSld name="Large image (no text under)">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a:ea typeface="Quicksand"/>
                <a:cs typeface="Quicksand"/>
                <a:sym typeface="Quicksand"/>
              </a:defRPr>
            </a:lvl1pPr>
            <a:lvl2pPr lvl="1" rtl="0">
              <a:buNone/>
              <a:defRPr sz="1067">
                <a:solidFill>
                  <a:srgbClr val="494985"/>
                </a:solidFill>
                <a:latin typeface="Quicksand"/>
                <a:ea typeface="Quicksand"/>
                <a:cs typeface="Quicksand"/>
                <a:sym typeface="Quicksand"/>
              </a:defRPr>
            </a:lvl2pPr>
            <a:lvl3pPr lvl="2" rtl="0">
              <a:buNone/>
              <a:defRPr sz="1067">
                <a:solidFill>
                  <a:srgbClr val="494985"/>
                </a:solidFill>
                <a:latin typeface="Quicksand"/>
                <a:ea typeface="Quicksand"/>
                <a:cs typeface="Quicksand"/>
                <a:sym typeface="Quicksand"/>
              </a:defRPr>
            </a:lvl3pPr>
            <a:lvl4pPr lvl="3" rtl="0">
              <a:buNone/>
              <a:defRPr sz="1067">
                <a:solidFill>
                  <a:srgbClr val="494985"/>
                </a:solidFill>
                <a:latin typeface="Quicksand"/>
                <a:ea typeface="Quicksand"/>
                <a:cs typeface="Quicksand"/>
                <a:sym typeface="Quicksand"/>
              </a:defRPr>
            </a:lvl4pPr>
            <a:lvl5pPr lvl="4" rtl="0">
              <a:buNone/>
              <a:defRPr sz="1067">
                <a:solidFill>
                  <a:srgbClr val="494985"/>
                </a:solidFill>
                <a:latin typeface="Quicksand"/>
                <a:ea typeface="Quicksand"/>
                <a:cs typeface="Quicksand"/>
                <a:sym typeface="Quicksand"/>
              </a:defRPr>
            </a:lvl5pPr>
            <a:lvl6pPr lvl="5" rtl="0">
              <a:buNone/>
              <a:defRPr sz="1067">
                <a:solidFill>
                  <a:srgbClr val="494985"/>
                </a:solidFill>
                <a:latin typeface="Quicksand"/>
                <a:ea typeface="Quicksand"/>
                <a:cs typeface="Quicksand"/>
                <a:sym typeface="Quicksand"/>
              </a:defRPr>
            </a:lvl6pPr>
            <a:lvl7pPr lvl="6" rtl="0">
              <a:buNone/>
              <a:defRPr sz="1067">
                <a:solidFill>
                  <a:srgbClr val="494985"/>
                </a:solidFill>
                <a:latin typeface="Quicksand"/>
                <a:ea typeface="Quicksand"/>
                <a:cs typeface="Quicksand"/>
                <a:sym typeface="Quicksand"/>
              </a:defRPr>
            </a:lvl7pPr>
            <a:lvl8pPr lvl="7" rtl="0">
              <a:buNone/>
              <a:defRPr sz="1067">
                <a:solidFill>
                  <a:srgbClr val="494985"/>
                </a:solidFill>
                <a:latin typeface="Quicksand"/>
                <a:ea typeface="Quicksand"/>
                <a:cs typeface="Quicksand"/>
                <a:sym typeface="Quicksand"/>
              </a:defRPr>
            </a:lvl8pPr>
            <a:lvl9pPr lvl="8" rtl="0">
              <a:buNone/>
              <a:defRPr sz="1067">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27406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arge image and text under (with heading)">
  <p:cSld name="Large image and text under (with headin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a:ea typeface="Quicksand"/>
                <a:cs typeface="Quicksand"/>
                <a:sym typeface="Quicksand"/>
              </a:defRPr>
            </a:lvl1pPr>
            <a:lvl2pPr lvl="1" rtl="0">
              <a:buNone/>
              <a:defRPr sz="1067">
                <a:solidFill>
                  <a:srgbClr val="494985"/>
                </a:solidFill>
                <a:latin typeface="Quicksand"/>
                <a:ea typeface="Quicksand"/>
                <a:cs typeface="Quicksand"/>
                <a:sym typeface="Quicksand"/>
              </a:defRPr>
            </a:lvl2pPr>
            <a:lvl3pPr lvl="2" rtl="0">
              <a:buNone/>
              <a:defRPr sz="1067">
                <a:solidFill>
                  <a:srgbClr val="494985"/>
                </a:solidFill>
                <a:latin typeface="Quicksand"/>
                <a:ea typeface="Quicksand"/>
                <a:cs typeface="Quicksand"/>
                <a:sym typeface="Quicksand"/>
              </a:defRPr>
            </a:lvl3pPr>
            <a:lvl4pPr lvl="3" rtl="0">
              <a:buNone/>
              <a:defRPr sz="1067">
                <a:solidFill>
                  <a:srgbClr val="494985"/>
                </a:solidFill>
                <a:latin typeface="Quicksand"/>
                <a:ea typeface="Quicksand"/>
                <a:cs typeface="Quicksand"/>
                <a:sym typeface="Quicksand"/>
              </a:defRPr>
            </a:lvl4pPr>
            <a:lvl5pPr lvl="4" rtl="0">
              <a:buNone/>
              <a:defRPr sz="1067">
                <a:solidFill>
                  <a:srgbClr val="494985"/>
                </a:solidFill>
                <a:latin typeface="Quicksand"/>
                <a:ea typeface="Quicksand"/>
                <a:cs typeface="Quicksand"/>
                <a:sym typeface="Quicksand"/>
              </a:defRPr>
            </a:lvl5pPr>
            <a:lvl6pPr lvl="5" rtl="0">
              <a:buNone/>
              <a:defRPr sz="1067">
                <a:solidFill>
                  <a:srgbClr val="494985"/>
                </a:solidFill>
                <a:latin typeface="Quicksand"/>
                <a:ea typeface="Quicksand"/>
                <a:cs typeface="Quicksand"/>
                <a:sym typeface="Quicksand"/>
              </a:defRPr>
            </a:lvl6pPr>
            <a:lvl7pPr lvl="6" rtl="0">
              <a:buNone/>
              <a:defRPr sz="1067">
                <a:solidFill>
                  <a:srgbClr val="494985"/>
                </a:solidFill>
                <a:latin typeface="Quicksand"/>
                <a:ea typeface="Quicksand"/>
                <a:cs typeface="Quicksand"/>
                <a:sym typeface="Quicksand"/>
              </a:defRPr>
            </a:lvl7pPr>
            <a:lvl8pPr lvl="7" rtl="0">
              <a:buNone/>
              <a:defRPr sz="1067">
                <a:solidFill>
                  <a:srgbClr val="494985"/>
                </a:solidFill>
                <a:latin typeface="Quicksand"/>
                <a:ea typeface="Quicksand"/>
                <a:cs typeface="Quicksand"/>
                <a:sym typeface="Quicksand"/>
              </a:defRPr>
            </a:lvl8pPr>
            <a:lvl9pPr lvl="8" rtl="0">
              <a:buNone/>
              <a:defRPr sz="1067">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321047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bjectives / Questions / Lists">
  <p:cSld name="Objectives / Questions / Lists">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a:ea typeface="Quicksand"/>
                <a:cs typeface="Quicksand"/>
                <a:sym typeface="Quicksand"/>
              </a:defRPr>
            </a:lvl1pPr>
            <a:lvl2pPr lvl="1" rtl="0">
              <a:buNone/>
              <a:defRPr sz="1067">
                <a:solidFill>
                  <a:srgbClr val="494985"/>
                </a:solidFill>
                <a:latin typeface="Quicksand"/>
                <a:ea typeface="Quicksand"/>
                <a:cs typeface="Quicksand"/>
                <a:sym typeface="Quicksand"/>
              </a:defRPr>
            </a:lvl2pPr>
            <a:lvl3pPr lvl="2" rtl="0">
              <a:buNone/>
              <a:defRPr sz="1067">
                <a:solidFill>
                  <a:srgbClr val="494985"/>
                </a:solidFill>
                <a:latin typeface="Quicksand"/>
                <a:ea typeface="Quicksand"/>
                <a:cs typeface="Quicksand"/>
                <a:sym typeface="Quicksand"/>
              </a:defRPr>
            </a:lvl3pPr>
            <a:lvl4pPr lvl="3" rtl="0">
              <a:buNone/>
              <a:defRPr sz="1067">
                <a:solidFill>
                  <a:srgbClr val="494985"/>
                </a:solidFill>
                <a:latin typeface="Quicksand"/>
                <a:ea typeface="Quicksand"/>
                <a:cs typeface="Quicksand"/>
                <a:sym typeface="Quicksand"/>
              </a:defRPr>
            </a:lvl4pPr>
            <a:lvl5pPr lvl="4" rtl="0">
              <a:buNone/>
              <a:defRPr sz="1067">
                <a:solidFill>
                  <a:srgbClr val="494985"/>
                </a:solidFill>
                <a:latin typeface="Quicksand"/>
                <a:ea typeface="Quicksand"/>
                <a:cs typeface="Quicksand"/>
                <a:sym typeface="Quicksand"/>
              </a:defRPr>
            </a:lvl5pPr>
            <a:lvl6pPr lvl="5" rtl="0">
              <a:buNone/>
              <a:defRPr sz="1067">
                <a:solidFill>
                  <a:srgbClr val="494985"/>
                </a:solidFill>
                <a:latin typeface="Quicksand"/>
                <a:ea typeface="Quicksand"/>
                <a:cs typeface="Quicksand"/>
                <a:sym typeface="Quicksand"/>
              </a:defRPr>
            </a:lvl6pPr>
            <a:lvl7pPr lvl="6" rtl="0">
              <a:buNone/>
              <a:defRPr sz="1067">
                <a:solidFill>
                  <a:srgbClr val="494985"/>
                </a:solidFill>
                <a:latin typeface="Quicksand"/>
                <a:ea typeface="Quicksand"/>
                <a:cs typeface="Quicksand"/>
                <a:sym typeface="Quicksand"/>
              </a:defRPr>
            </a:lvl7pPr>
            <a:lvl8pPr lvl="7" rtl="0">
              <a:buNone/>
              <a:defRPr sz="1067">
                <a:solidFill>
                  <a:srgbClr val="494985"/>
                </a:solidFill>
                <a:latin typeface="Quicksand"/>
                <a:ea typeface="Quicksand"/>
                <a:cs typeface="Quicksand"/>
                <a:sym typeface="Quicksand"/>
              </a:defRPr>
            </a:lvl8pPr>
            <a:lvl9pPr lvl="8" rtl="0">
              <a:buNone/>
              <a:defRPr sz="1067">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826197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2_Title Slide">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702500" y="769033"/>
            <a:ext cx="10794400" cy="271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7733">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1"/>
          </p:nvPr>
        </p:nvSpPr>
        <p:spPr>
          <a:xfrm>
            <a:off x="710300" y="3553867"/>
            <a:ext cx="10794400" cy="97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3" name="Google Shape;13;p2"/>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14" name="Google Shape;14;p2"/>
          <p:cNvPicPr preferRelativeResize="0"/>
          <p:nvPr/>
        </p:nvPicPr>
        <p:blipFill>
          <a:blip r:embed="rId2">
            <a:alphaModFix/>
          </a:blip>
          <a:stretch>
            <a:fillRect/>
          </a:stretch>
        </p:blipFill>
        <p:spPr>
          <a:xfrm>
            <a:off x="9823568" y="5665533"/>
            <a:ext cx="1953897" cy="867467"/>
          </a:xfrm>
          <a:prstGeom prst="rect">
            <a:avLst/>
          </a:prstGeom>
          <a:noFill/>
          <a:ln>
            <a:noFill/>
          </a:ln>
        </p:spPr>
      </p:pic>
    </p:spTree>
    <p:extLst>
      <p:ext uri="{BB962C8B-B14F-4D97-AF65-F5344CB8AC3E}">
        <p14:creationId xmlns:p14="http://schemas.microsoft.com/office/powerpoint/2010/main" val="4162886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822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arge text">
  <p:cSld name="Large 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14533" y="426133"/>
            <a:ext cx="11361600" cy="601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b="0">
                <a:latin typeface="Quicksand"/>
                <a:ea typeface="Quicksand"/>
                <a:cs typeface="Quicksand"/>
                <a:sym typeface="Quicksan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a:ea typeface="Quicksand"/>
                <a:cs typeface="Quicksand"/>
                <a:sym typeface="Quicksand"/>
              </a:defRPr>
            </a:lvl1pPr>
            <a:lvl2pPr lvl="1" rtl="0">
              <a:buNone/>
              <a:defRPr sz="1067">
                <a:solidFill>
                  <a:srgbClr val="494985"/>
                </a:solidFill>
                <a:latin typeface="Quicksand"/>
                <a:ea typeface="Quicksand"/>
                <a:cs typeface="Quicksand"/>
                <a:sym typeface="Quicksand"/>
              </a:defRPr>
            </a:lvl2pPr>
            <a:lvl3pPr lvl="2" rtl="0">
              <a:buNone/>
              <a:defRPr sz="1067">
                <a:solidFill>
                  <a:srgbClr val="494985"/>
                </a:solidFill>
                <a:latin typeface="Quicksand"/>
                <a:ea typeface="Quicksand"/>
                <a:cs typeface="Quicksand"/>
                <a:sym typeface="Quicksand"/>
              </a:defRPr>
            </a:lvl3pPr>
            <a:lvl4pPr lvl="3" rtl="0">
              <a:buNone/>
              <a:defRPr sz="1067">
                <a:solidFill>
                  <a:srgbClr val="494985"/>
                </a:solidFill>
                <a:latin typeface="Quicksand"/>
                <a:ea typeface="Quicksand"/>
                <a:cs typeface="Quicksand"/>
                <a:sym typeface="Quicksand"/>
              </a:defRPr>
            </a:lvl4pPr>
            <a:lvl5pPr lvl="4" rtl="0">
              <a:buNone/>
              <a:defRPr sz="1067">
                <a:solidFill>
                  <a:srgbClr val="494985"/>
                </a:solidFill>
                <a:latin typeface="Quicksand"/>
                <a:ea typeface="Quicksand"/>
                <a:cs typeface="Quicksand"/>
                <a:sym typeface="Quicksand"/>
              </a:defRPr>
            </a:lvl5pPr>
            <a:lvl6pPr lvl="5" rtl="0">
              <a:buNone/>
              <a:defRPr sz="1067">
                <a:solidFill>
                  <a:srgbClr val="494985"/>
                </a:solidFill>
                <a:latin typeface="Quicksand"/>
                <a:ea typeface="Quicksand"/>
                <a:cs typeface="Quicksand"/>
                <a:sym typeface="Quicksand"/>
              </a:defRPr>
            </a:lvl6pPr>
            <a:lvl7pPr lvl="6" rtl="0">
              <a:buNone/>
              <a:defRPr sz="1067">
                <a:solidFill>
                  <a:srgbClr val="494985"/>
                </a:solidFill>
                <a:latin typeface="Quicksand"/>
                <a:ea typeface="Quicksand"/>
                <a:cs typeface="Quicksand"/>
                <a:sym typeface="Quicksand"/>
              </a:defRPr>
            </a:lvl7pPr>
            <a:lvl8pPr lvl="7" rtl="0">
              <a:buNone/>
              <a:defRPr sz="1067">
                <a:solidFill>
                  <a:srgbClr val="494985"/>
                </a:solidFill>
                <a:latin typeface="Quicksand"/>
                <a:ea typeface="Quicksand"/>
                <a:cs typeface="Quicksand"/>
                <a:sym typeface="Quicksand"/>
              </a:defRPr>
            </a:lvl8pPr>
            <a:lvl9pPr lvl="8" rtl="0">
              <a:buNone/>
              <a:defRPr sz="1067">
                <a:solidFill>
                  <a:srgbClr val="494985"/>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5" name="Google Shape;45;p8"/>
          <p:cNvSpPr txBox="1">
            <a:spLocks noGrp="1"/>
          </p:cNvSpPr>
          <p:nvPr>
            <p:ph type="subTitle" idx="1"/>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560175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165421"/>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Content with icon">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chemeClr val="accent3">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6D351B7E-546F-DE43-8A2B-3372F5B52F28}"/>
              </a:ext>
            </a:extLst>
          </p:cNvPr>
          <p:cNvSpPr>
            <a:spLocks noGrp="1"/>
          </p:cNvSpPr>
          <p:nvPr>
            <p:ph type="title" hasCustomPrompt="1"/>
          </p:nvPr>
        </p:nvSpPr>
        <p:spPr>
          <a:xfrm>
            <a:off x="473075" y="522372"/>
            <a:ext cx="10080000" cy="503999"/>
          </a:xfrm>
        </p:spPr>
        <p:txBody>
          <a:bodyPr lIns="0" tIns="0" rIns="0" bIns="0" anchor="t" anchorCtr="0">
            <a:normAutofit/>
          </a:bodyPr>
          <a:lstStyle>
            <a:lvl1pPr>
              <a:defRPr sz="3200" b="1">
                <a:solidFill>
                  <a:schemeClr val="accent1"/>
                </a:solidFill>
                <a:latin typeface="Century Gothic"/>
                <a:cs typeface="Century Gothic"/>
              </a:defRPr>
            </a:lvl1pPr>
          </a:lstStyle>
          <a:p>
            <a:r>
              <a:rPr lang="en-GB"/>
              <a:t>Here is the unit title</a:t>
            </a:r>
            <a:endParaRPr lang="en-US"/>
          </a:p>
        </p:txBody>
      </p:sp>
      <p:sp>
        <p:nvSpPr>
          <p:cNvPr id="3" name="Content Placeholder 2">
            <a:extLst>
              <a:ext uri="{FF2B5EF4-FFF2-40B4-BE49-F238E27FC236}">
                <a16:creationId xmlns:a16="http://schemas.microsoft.com/office/drawing/2014/main" id="{3D7B24C1-A0A1-2B42-B340-EBD6843CA1DA}"/>
              </a:ext>
            </a:extLst>
          </p:cNvPr>
          <p:cNvSpPr>
            <a:spLocks noGrp="1"/>
          </p:cNvSpPr>
          <p:nvPr>
            <p:ph idx="1" hasCustomPrompt="1"/>
          </p:nvPr>
        </p:nvSpPr>
        <p:spPr>
          <a:xfrm>
            <a:off x="473075" y="1399500"/>
            <a:ext cx="10080000" cy="4050000"/>
          </a:xfrm>
        </p:spPr>
        <p:txBody>
          <a:bodyPr lIns="0" tIns="0" rIns="0" bIns="0">
            <a:normAutofit/>
          </a:bodyPr>
          <a:lstStyle>
            <a:lvl1pPr marL="0" indent="0">
              <a:buFontTx/>
              <a:buNone/>
              <a:defRPr sz="2800">
                <a:latin typeface="Century Gothic"/>
                <a:cs typeface="Century Gothic"/>
              </a:defRPr>
            </a:lvl1pPr>
          </a:lstStyle>
          <a:p>
            <a:r>
              <a:rPr lang="en-GB"/>
              <a:t>Lesson 1: Here is the lesson title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1296" y="0"/>
            <a:ext cx="1150703" cy="6858000"/>
          </a:xfrm>
          <a:prstGeom prst="rect">
            <a:avLst/>
          </a:prstGeom>
        </p:spPr>
      </p:pic>
      <p:sp>
        <p:nvSpPr>
          <p:cNvPr id="8" name="Text Placeholder 7"/>
          <p:cNvSpPr>
            <a:spLocks noGrp="1"/>
          </p:cNvSpPr>
          <p:nvPr>
            <p:ph type="body" sz="quarter" idx="10"/>
          </p:nvPr>
        </p:nvSpPr>
        <p:spPr>
          <a:xfrm rot="5400000">
            <a:off x="8642701" y="3628908"/>
            <a:ext cx="5947893" cy="1150704"/>
          </a:xfrm>
        </p:spPr>
        <p:txBody>
          <a:bodyPr lIns="0" rIns="0" anchor="ctr" anchorCtr="0">
            <a:normAutofit/>
          </a:bodyPr>
          <a:lstStyle>
            <a:lvl1pPr marL="0" indent="0">
              <a:buNone/>
              <a:defRPr sz="3200">
                <a:solidFill>
                  <a:srgbClr val="FFFFFF"/>
                </a:solidFill>
                <a:latin typeface="Georgia"/>
                <a:cs typeface="Georgia"/>
              </a:defRPr>
            </a:lvl1pPr>
          </a:lstStyle>
          <a:p>
            <a:pPr lvl="0"/>
            <a:r>
              <a:rPr lang="en-GB"/>
              <a:t>Click to edit Master text styles</a:t>
            </a:r>
          </a:p>
        </p:txBody>
      </p:sp>
    </p:spTree>
    <p:extLst>
      <p:ext uri="{BB962C8B-B14F-4D97-AF65-F5344CB8AC3E}">
        <p14:creationId xmlns:p14="http://schemas.microsoft.com/office/powerpoint/2010/main" val="4210940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Content with icon">
  <p:cSld name="7_Content with icon">
    <p:spTree>
      <p:nvGrpSpPr>
        <p:cNvPr id="1" name="Shape 51"/>
        <p:cNvGrpSpPr/>
        <p:nvPr/>
      </p:nvGrpSpPr>
      <p:grpSpPr>
        <a:xfrm>
          <a:off x="0" y="0"/>
          <a:ext cx="0" cy="0"/>
          <a:chOff x="0" y="0"/>
          <a:chExt cx="0" cy="0"/>
        </a:xfrm>
      </p:grpSpPr>
      <p:sp>
        <p:nvSpPr>
          <p:cNvPr id="52" name="Google Shape;52;p51"/>
          <p:cNvSpPr/>
          <p:nvPr/>
        </p:nvSpPr>
        <p:spPr>
          <a:xfrm>
            <a:off x="0" y="0"/>
            <a:ext cx="12191999" cy="6858000"/>
          </a:xfrm>
          <a:prstGeom prst="rect">
            <a:avLst/>
          </a:prstGeom>
          <a:solidFill>
            <a:schemeClr val="accent3">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3"/>
              </a:solidFill>
              <a:latin typeface="Arial"/>
              <a:ea typeface="Arial"/>
              <a:cs typeface="Arial"/>
              <a:sym typeface="Arial"/>
            </a:endParaRPr>
          </a:p>
        </p:txBody>
      </p:sp>
      <p:sp>
        <p:nvSpPr>
          <p:cNvPr id="53" name="Google Shape;53;p51"/>
          <p:cNvSpPr txBox="1">
            <a:spLocks noGrp="1"/>
          </p:cNvSpPr>
          <p:nvPr>
            <p:ph type="title"/>
          </p:nvPr>
        </p:nvSpPr>
        <p:spPr>
          <a:xfrm>
            <a:off x="473075" y="522372"/>
            <a:ext cx="10080000" cy="50399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200"/>
              <a:buFont typeface="Century Gothic"/>
              <a:buNone/>
              <a:defRPr sz="3200" b="1">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473075" y="1399500"/>
            <a:ext cx="10080000" cy="4050000"/>
          </a:xfrm>
          <a:prstGeom prst="rect">
            <a:avLst/>
          </a:prstGeom>
          <a:noFill/>
          <a:ln>
            <a:noFill/>
          </a:ln>
        </p:spPr>
        <p:txBody>
          <a:bodyPr spcFirstLastPara="1" wrap="square" lIns="0" tIns="0" rIns="0" bIns="0" anchor="t" anchorCtr="0">
            <a:normAutofit/>
          </a:bodyPr>
          <a:lstStyle>
            <a:lvl1pPr marL="0" lvl="0" indent="-228600" algn="l">
              <a:lnSpc>
                <a:spcPct val="90000"/>
              </a:lnSpc>
              <a:spcBef>
                <a:spcPts val="1000"/>
              </a:spcBef>
              <a:spcAft>
                <a:spcPts val="0"/>
              </a:spcAft>
              <a:buClr>
                <a:schemeClr val="dk1"/>
              </a:buClr>
              <a:buSzPts val="2800"/>
              <a:buFont typeface="Century Gothic"/>
              <a:buNone/>
              <a:defRPr sz="28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51"/>
          <p:cNvPicPr preferRelativeResize="0"/>
          <p:nvPr/>
        </p:nvPicPr>
        <p:blipFill rotWithShape="1">
          <a:blip r:embed="rId2">
            <a:alphaModFix/>
          </a:blip>
          <a:srcRect/>
          <a:stretch/>
        </p:blipFill>
        <p:spPr>
          <a:xfrm>
            <a:off x="11041296" y="0"/>
            <a:ext cx="1150703" cy="6858000"/>
          </a:xfrm>
          <a:prstGeom prst="rect">
            <a:avLst/>
          </a:prstGeom>
          <a:noFill/>
          <a:ln>
            <a:noFill/>
          </a:ln>
        </p:spPr>
      </p:pic>
      <p:sp>
        <p:nvSpPr>
          <p:cNvPr id="56" name="Google Shape;56;p51"/>
          <p:cNvSpPr txBox="1">
            <a:spLocks noGrp="1"/>
          </p:cNvSpPr>
          <p:nvPr>
            <p:ph type="body" idx="2"/>
          </p:nvPr>
        </p:nvSpPr>
        <p:spPr>
          <a:xfrm rot="5400000">
            <a:off x="8642701" y="3628908"/>
            <a:ext cx="5947893" cy="1150704"/>
          </a:xfrm>
          <a:prstGeom prst="rect">
            <a:avLst/>
          </a:prstGeom>
          <a:noFill/>
          <a:ln>
            <a:noFill/>
          </a:ln>
        </p:spPr>
        <p:txBody>
          <a:bodyPr spcFirstLastPara="1" wrap="square" lIns="0" tIns="45700" rIns="0" bIns="45700" anchor="ctr" anchorCtr="0">
            <a:normAutofit/>
          </a:bodyPr>
          <a:lstStyle>
            <a:lvl1pPr marL="0" lvl="0" indent="-228600" algn="l">
              <a:lnSpc>
                <a:spcPct val="90000"/>
              </a:lnSpc>
              <a:spcBef>
                <a:spcPts val="1000"/>
              </a:spcBef>
              <a:spcAft>
                <a:spcPts val="0"/>
              </a:spcAft>
              <a:buClr>
                <a:srgbClr val="FFFFFF"/>
              </a:buClr>
              <a:buSzPts val="3200"/>
              <a:buNone/>
              <a:defRPr sz="3200">
                <a:solidFill>
                  <a:srgbClr val="FFFFFF"/>
                </a:solidFill>
                <a:latin typeface="Georgia"/>
                <a:ea typeface="Georgia"/>
                <a:cs typeface="Georgia"/>
                <a:sym typeface="Georg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4999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6238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38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2220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5348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6637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029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7042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566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7303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6252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4663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79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7023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7789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2218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4414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97262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6340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5597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3753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9338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779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690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27/02/2025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27/02/2025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3215970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2431630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784761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customXml" Target="../ink/ink3.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latin typeface="Sassoon Primary"/>
              </a:rPr>
              <a:t>Thursday 27th February 2025</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Sassoon Primary"/>
              </a:rPr>
              <a:t>27/2/25</a:t>
            </a:r>
          </a:p>
        </p:txBody>
      </p:sp>
    </p:spTree>
    <p:extLst>
      <p:ext uri="{BB962C8B-B14F-4D97-AF65-F5344CB8AC3E}">
        <p14:creationId xmlns:p14="http://schemas.microsoft.com/office/powerpoint/2010/main" val="241245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Sassoon Primary"/>
                <a:ea typeface="+mn-ea"/>
                <a:cs typeface="+mn-cs"/>
              </a:rPr>
              <a:t>Now let's read this sentence!</a:t>
            </a:r>
            <a:r>
              <a:rPr kumimoji="0" lang="en-GB" sz="1800" b="0" i="0" u="none" strike="noStrike" kern="1200" cap="none" spc="0" normalizeH="0" baseline="0" noProof="0">
                <a:ln>
                  <a:noFill/>
                </a:ln>
                <a:solidFill>
                  <a:prstClr val="black"/>
                </a:solidFill>
                <a:effectLst/>
                <a:uLnTx/>
                <a:uFillTx/>
                <a:latin typeface="Sassoon Primary"/>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Comic Sans MS" panose="030F0702030302020204" pitchFamily="66" charset="0"/>
                <a:cs typeface="Calibri"/>
              </a:rPr>
              <a:t>What </a:t>
            </a:r>
            <a:r>
              <a:rPr kumimoji="0" lang="en-GB" sz="4000" b="1" i="0" u="sng" strike="noStrike" kern="1200" cap="none" spc="0" normalizeH="0" baseline="0" noProof="0">
                <a:ln>
                  <a:noFill/>
                </a:ln>
                <a:solidFill>
                  <a:prstClr val="black"/>
                </a:solidFill>
                <a:effectLst/>
                <a:uLnTx/>
                <a:uFillTx/>
                <a:latin typeface="Comic Sans MS" panose="030F0702030302020204" pitchFamily="66" charset="0"/>
                <a:cs typeface="Calibri"/>
              </a:rPr>
              <a:t>digraphs</a:t>
            </a:r>
            <a:r>
              <a:rPr kumimoji="0" lang="en-GB" sz="4000" b="0" i="0" u="none" strike="noStrike" kern="1200" cap="none" spc="0" normalizeH="0" baseline="0" noProof="0">
                <a:ln>
                  <a:noFill/>
                </a:ln>
                <a:solidFill>
                  <a:prstClr val="black"/>
                </a:solidFill>
                <a:effectLst/>
                <a:uLnTx/>
                <a:uFillTx/>
                <a:latin typeface="Comic Sans MS" panose="030F0702030302020204" pitchFamily="66" charset="0"/>
                <a:cs typeface="Calibri"/>
              </a:rPr>
              <a:t> can you 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Comic Sans MS" panose="030F0702030302020204" pitchFamily="66" charset="0"/>
                <a:cs typeface="Calibri"/>
              </a:rPr>
              <a:t>What </a:t>
            </a:r>
            <a:r>
              <a:rPr kumimoji="0" lang="en-GB" sz="4000" b="1" i="0" u="sng" strike="noStrike" kern="1200" cap="none" spc="0" normalizeH="0" baseline="0" noProof="0">
                <a:ln>
                  <a:noFill/>
                </a:ln>
                <a:solidFill>
                  <a:prstClr val="black"/>
                </a:solidFill>
                <a:effectLst/>
                <a:uLnTx/>
                <a:uFillTx/>
                <a:latin typeface="Comic Sans MS" panose="030F0702030302020204" pitchFamily="66" charset="0"/>
                <a:cs typeface="Calibri"/>
              </a:rPr>
              <a:t>tricky words</a:t>
            </a:r>
            <a:r>
              <a:rPr kumimoji="0" lang="en-GB" sz="4000" b="0" i="0" u="none" strike="noStrike" kern="1200" cap="none" spc="0" normalizeH="0" baseline="0" noProof="0">
                <a:ln>
                  <a:noFill/>
                </a:ln>
                <a:solidFill>
                  <a:prstClr val="black"/>
                </a:solidFill>
                <a:effectLst/>
                <a:uLnTx/>
                <a:uFillTx/>
                <a:latin typeface="Comic Sans MS" panose="030F0702030302020204" pitchFamily="66" charset="0"/>
                <a:cs typeface="Calibri"/>
              </a:rPr>
              <a:t> can you see?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3C56FDA-A8D1-32F9-3A70-053397386427}"/>
                  </a:ext>
                </a:extLst>
              </p14:cNvPr>
              <p14:cNvContentPartPr/>
              <p14:nvPr/>
            </p14:nvContentPartPr>
            <p14:xfrm>
              <a:off x="11839221" y="3612443"/>
              <a:ext cx="14111" cy="14111"/>
            </p14:xfrm>
          </p:contentPart>
        </mc:Choice>
        <mc:Fallback xmlns="">
          <p:pic>
            <p:nvPicPr>
              <p:cNvPr id="3" name="Ink 2">
                <a:extLst>
                  <a:ext uri="{FF2B5EF4-FFF2-40B4-BE49-F238E27FC236}">
                    <a16:creationId xmlns:a16="http://schemas.microsoft.com/office/drawing/2014/main" id="{D3C56FDA-A8D1-32F9-3A70-053397386427}"/>
                  </a:ext>
                </a:extLst>
              </p:cNvPr>
              <p:cNvPicPr/>
              <p:nvPr/>
            </p:nvPicPr>
            <p:blipFill>
              <a:blip r:embed="rId4"/>
              <a:stretch>
                <a:fillRect/>
              </a:stretch>
            </p:blipFill>
            <p:spPr>
              <a:xfrm>
                <a:off x="11133671" y="2906893"/>
                <a:ext cx="1411100" cy="1411100"/>
              </a:xfrm>
              <a:prstGeom prst="rect">
                <a:avLst/>
              </a:prstGeom>
            </p:spPr>
          </p:pic>
        </mc:Fallback>
      </mc:AlternateContent>
      <p:pic>
        <p:nvPicPr>
          <p:cNvPr id="4" name="Picture 3" descr="A close up of a word&#10;&#10;Description automatically generated">
            <a:extLst>
              <a:ext uri="{FF2B5EF4-FFF2-40B4-BE49-F238E27FC236}">
                <a16:creationId xmlns:a16="http://schemas.microsoft.com/office/drawing/2014/main" id="{CCC44837-683B-3D6E-647B-98B2170BF9A9}"/>
              </a:ext>
            </a:extLst>
          </p:cNvPr>
          <p:cNvPicPr>
            <a:picLocks noChangeAspect="1"/>
          </p:cNvPicPr>
          <p:nvPr/>
        </p:nvPicPr>
        <p:blipFill>
          <a:blip r:embed="rId5"/>
          <a:stretch>
            <a:fillRect/>
          </a:stretch>
        </p:blipFill>
        <p:spPr>
          <a:xfrm>
            <a:off x="370703" y="1854744"/>
            <a:ext cx="11079892" cy="1233214"/>
          </a:xfrm>
          <a:prstGeom prst="rect">
            <a:avLst/>
          </a:prstGeom>
        </p:spPr>
      </p:pic>
    </p:spTree>
    <p:extLst>
      <p:ext uri="{BB962C8B-B14F-4D97-AF65-F5344CB8AC3E}">
        <p14:creationId xmlns:p14="http://schemas.microsoft.com/office/powerpoint/2010/main" val="282905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Sassoon Primary"/>
                <a:ea typeface="+mn-ea"/>
                <a:cs typeface="Calibri"/>
              </a:rPr>
              <a:t>Let's spell!</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Sassoon Primary"/>
                <a:ea typeface="+mn-ea"/>
                <a:cs typeface="Calibri"/>
              </a:rPr>
              <a:t>How many sounds? Write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prstClr val="black"/>
                </a:solidFill>
                <a:effectLst/>
                <a:uLnTx/>
                <a:uFillTx/>
                <a:latin typeface="Sassoon Primary"/>
                <a:ea typeface="+mn-ea"/>
                <a:cs typeface="Calibri"/>
              </a:rPr>
              <a:t>Listen</a:t>
            </a:r>
            <a:r>
              <a:rPr kumimoji="0" lang="en-GB" sz="3500" b="0" i="0" u="none" strike="noStrike" kern="1200" cap="none" spc="0" normalizeH="0" baseline="0" noProof="0">
                <a:ln>
                  <a:noFill/>
                </a:ln>
                <a:solidFill>
                  <a:prstClr val="black"/>
                </a:solidFill>
                <a:effectLst/>
                <a:uLnTx/>
                <a:uFillTx/>
                <a:latin typeface="Sassoon Primary"/>
                <a:ea typeface="+mn-ea"/>
                <a:cs typeface="Calibri"/>
              </a:rPr>
              <a:t> to the sentence, </a:t>
            </a:r>
            <a:r>
              <a:rPr kumimoji="0" lang="en-GB" sz="3500" b="1" i="0" u="none" strike="noStrike" kern="1200" cap="none" spc="0" normalizeH="0" baseline="0" noProof="0">
                <a:ln>
                  <a:noFill/>
                </a:ln>
                <a:solidFill>
                  <a:prstClr val="black"/>
                </a:solidFill>
                <a:effectLst/>
                <a:uLnTx/>
                <a:uFillTx/>
                <a:latin typeface="Sassoon Primary"/>
                <a:ea typeface="+mn-ea"/>
                <a:cs typeface="Calibri"/>
              </a:rPr>
              <a:t>say it</a:t>
            </a:r>
            <a:r>
              <a:rPr kumimoji="0" lang="en-GB" sz="3500" b="0" i="0" u="none" strike="noStrike" kern="1200" cap="none" spc="0" normalizeH="0" baseline="0" noProof="0">
                <a:ln>
                  <a:noFill/>
                </a:ln>
                <a:solidFill>
                  <a:prstClr val="black"/>
                </a:solidFill>
                <a:effectLst/>
                <a:uLnTx/>
                <a:uFillTx/>
                <a:latin typeface="Sassoon Primary"/>
                <a:ea typeface="+mn-ea"/>
                <a:cs typeface="Calibri"/>
              </a:rPr>
              <a:t>, </a:t>
            </a:r>
            <a:r>
              <a:rPr kumimoji="0" lang="en-GB" sz="3500" b="1" i="0" u="none" strike="noStrike" kern="1200" cap="none" spc="0" normalizeH="0" baseline="0" noProof="0">
                <a:ln>
                  <a:noFill/>
                </a:ln>
                <a:solidFill>
                  <a:prstClr val="black"/>
                </a:solidFill>
                <a:effectLst/>
                <a:uLnTx/>
                <a:uFillTx/>
                <a:latin typeface="Sassoon Primary"/>
                <a:ea typeface="+mn-ea"/>
                <a:cs typeface="Calibri"/>
              </a:rPr>
              <a:t>write it</a:t>
            </a:r>
            <a:r>
              <a:rPr kumimoji="0" lang="en-GB" sz="3500" b="0" i="0" u="none" strike="noStrike" kern="1200" cap="none" spc="0" normalizeH="0" baseline="0" noProof="0">
                <a:ln>
                  <a:noFill/>
                </a:ln>
                <a:solidFill>
                  <a:prstClr val="black"/>
                </a:solidFill>
                <a:effectLst/>
                <a:uLnTx/>
                <a:uFillTx/>
                <a:latin typeface="Sassoon Primary"/>
                <a:ea typeface="+mn-ea"/>
                <a:cs typeface="Calibri"/>
              </a:rPr>
              <a:t> and </a:t>
            </a:r>
            <a:r>
              <a:rPr kumimoji="0" lang="en-GB" sz="3500" b="1" i="0" u="none" strike="noStrike" kern="1200" cap="none" spc="0" normalizeH="0" baseline="0" noProof="0">
                <a:ln>
                  <a:noFill/>
                </a:ln>
                <a:solidFill>
                  <a:prstClr val="black"/>
                </a:solidFill>
                <a:effectLst/>
                <a:uLnTx/>
                <a:uFillTx/>
                <a:latin typeface="Sassoon Primary"/>
                <a:ea typeface="+mn-ea"/>
                <a:cs typeface="Calibri"/>
              </a:rPr>
              <a:t>read it</a:t>
            </a:r>
            <a:r>
              <a:rPr kumimoji="0" lang="en-GB" sz="3500" b="0" i="0" u="none" strike="noStrike" kern="1200" cap="none" spc="0" normalizeH="0" baseline="0" noProof="0">
                <a:ln>
                  <a:noFill/>
                </a:ln>
                <a:solidFill>
                  <a:prstClr val="black"/>
                </a:solidFill>
                <a:effectLst/>
                <a:uLnTx/>
                <a:uFillTx/>
                <a:latin typeface="Sassoon Primary"/>
                <a:ea typeface="+mn-ea"/>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111781" y="171821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a:ln>
                  <a:noFill/>
                </a:ln>
                <a:solidFill>
                  <a:prstClr val="black"/>
                </a:solidFill>
                <a:effectLst/>
                <a:uLnTx/>
                <a:uFillTx/>
                <a:latin typeface="Sassoon Primary"/>
                <a:ea typeface="+mn-ea"/>
                <a:cs typeface="Calibri"/>
              </a:rPr>
              <a:t> </a:t>
            </a:r>
            <a:r>
              <a:rPr kumimoji="0" lang="en-GB" sz="7000" b="0" i="0" u="none" strike="noStrike" kern="1200" cap="none" spc="0" normalizeH="0" baseline="0" noProof="0">
                <a:ln>
                  <a:noFill/>
                </a:ln>
                <a:solidFill>
                  <a:prstClr val="black"/>
                </a:solidFill>
                <a:effectLst/>
                <a:uLnTx/>
                <a:uFillTx/>
                <a:latin typeface="Comic Sans MS" panose="030F0702030302020204" pitchFamily="66" charset="0"/>
                <a:cs typeface="Calibri"/>
              </a:rPr>
              <a:t>share    square</a:t>
            </a:r>
            <a:r>
              <a:rPr kumimoji="0" lang="en-GB" sz="7000" b="0" i="0" u="none" strike="noStrike" kern="1200" cap="none" spc="0" normalizeH="0" baseline="0" noProof="0">
                <a:ln>
                  <a:noFill/>
                </a:ln>
                <a:solidFill>
                  <a:srgbClr val="000000"/>
                </a:solidFill>
                <a:effectLst/>
                <a:uLnTx/>
                <a:uFillTx/>
                <a:latin typeface="Comic Sans MS" panose="030F0702030302020204" pitchFamily="66" charset="0"/>
                <a:cs typeface="Calibri"/>
              </a:rPr>
              <a:t>   </a:t>
            </a:r>
            <a:r>
              <a:rPr kumimoji="0" lang="en-GB" sz="7000" b="0" i="0" u="none" strike="noStrike" kern="1200" cap="none" spc="0" normalizeH="0" baseline="0" noProof="0">
                <a:ln>
                  <a:noFill/>
                </a:ln>
                <a:solidFill>
                  <a:srgbClr val="70AD47"/>
                </a:solidFill>
                <a:effectLst/>
                <a:uLnTx/>
                <a:uFillTx/>
                <a:latin typeface="Comic Sans MS" panose="030F0702030302020204" pitchFamily="66" charset="0"/>
                <a:cs typeface="Calibri"/>
              </a:rPr>
              <a:t>laugh</a:t>
            </a:r>
            <a:r>
              <a:rPr kumimoji="0" lang="en-GB" sz="7000" b="0" i="0" u="none" strike="noStrike" kern="1200" cap="none" spc="0" normalizeH="0" baseline="0" noProof="0">
                <a:ln>
                  <a:noFill/>
                </a:ln>
                <a:solidFill>
                  <a:srgbClr val="00B050"/>
                </a:solidFill>
                <a:effectLst/>
                <a:uLnTx/>
                <a:uFillTx/>
                <a:latin typeface="Comic Sans MS" panose="030F0702030302020204" pitchFamily="66" charset="0"/>
                <a:cs typeface="Calibri"/>
              </a:rPr>
              <a:t> </a:t>
            </a:r>
            <a:r>
              <a:rPr kumimoji="0" lang="en-GB" sz="3500" b="0" i="0" u="none" strike="noStrike" kern="1200" cap="none" spc="0" normalizeH="0" baseline="0" noProof="0">
                <a:ln>
                  <a:noFill/>
                </a:ln>
                <a:solidFill>
                  <a:prstClr val="black"/>
                </a:solidFill>
                <a:effectLst/>
                <a:uLnTx/>
                <a:uFillTx/>
                <a:latin typeface="Comic Sans MS" panose="030F0702030302020204" pitchFamily="66" charset="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Sassoon Primary"/>
              <a:ea typeface="+mn-ea"/>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Sassoon Primary"/>
                <a:ea typeface="+mn-ea"/>
                <a:cs typeface="Calibri"/>
              </a:rPr>
              <a:t>tricky words</a:t>
            </a:r>
            <a:endParaRPr kumimoji="0" lang="en-GB" sz="2400" b="0" i="0" u="none" strike="noStrike" kern="1200" cap="none" spc="0" normalizeH="0" baseline="0" noProof="0">
              <a:ln>
                <a:noFill/>
              </a:ln>
              <a:solidFill>
                <a:prstClr val="black"/>
              </a:solidFill>
              <a:effectLst/>
              <a:uLnTx/>
              <a:uFillTx/>
              <a:latin typeface="Sassoon Primary"/>
              <a:ea typeface="+mn-ea"/>
              <a:cs typeface="+mn-cs"/>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178510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1" i="0" u="sng" strike="noStrike" kern="1200" cap="none" spc="0" normalizeH="0" baseline="0" noProof="0">
                <a:ln>
                  <a:noFill/>
                </a:ln>
                <a:solidFill>
                  <a:srgbClr val="FF0000"/>
                </a:solidFill>
                <a:effectLst/>
                <a:uLnTx/>
                <a:uFillTx/>
                <a:latin typeface="Sassoon Primary"/>
                <a:ea typeface="+mn-ea"/>
                <a:cs typeface="Calibri"/>
              </a:rPr>
              <a:t>Challenge</a:t>
            </a:r>
            <a:r>
              <a:rPr kumimoji="0" lang="en-GB" sz="3500" b="0" i="0" u="none" strike="noStrike" kern="1200" cap="none" spc="0" normalizeH="0" baseline="0" noProof="0">
                <a:ln>
                  <a:noFill/>
                </a:ln>
                <a:solidFill>
                  <a:srgbClr val="FF0000"/>
                </a:solidFill>
                <a:effectLst/>
                <a:uLnTx/>
                <a:uFillTx/>
                <a:latin typeface="Sassoon Primary"/>
                <a:ea typeface="+mn-ea"/>
                <a:cs typeface="Calibri"/>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a:ln>
                  <a:noFill/>
                </a:ln>
                <a:solidFill>
                  <a:prstClr val="black"/>
                </a:solidFill>
                <a:effectLst/>
                <a:uLnTx/>
                <a:uFillTx/>
                <a:latin typeface="Sassoon Primary"/>
                <a:ea typeface="+mn-ea"/>
                <a:cs typeface="Calibri"/>
              </a:rPr>
              <a:t>Extend the sentence using 'and'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Sassoon Primary"/>
              <a:ea typeface="+mn-ea"/>
              <a:cs typeface="Calibri"/>
            </a:endParaRPr>
          </a:p>
        </p:txBody>
      </p:sp>
    </p:spTree>
    <p:extLst>
      <p:ext uri="{BB962C8B-B14F-4D97-AF65-F5344CB8AC3E}">
        <p14:creationId xmlns:p14="http://schemas.microsoft.com/office/powerpoint/2010/main" val="257645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187A-7D3D-19D2-9202-2B1F43357ECF}"/>
              </a:ext>
            </a:extLst>
          </p:cNvPr>
          <p:cNvSpPr>
            <a:spLocks noGrp="1"/>
          </p:cNvSpPr>
          <p:nvPr>
            <p:ph type="title"/>
          </p:nvPr>
        </p:nvSpPr>
        <p:spPr>
          <a:xfrm>
            <a:off x="-1135772" y="1664479"/>
            <a:ext cx="11378241" cy="1325563"/>
          </a:xfrm>
        </p:spPr>
        <p:txBody>
          <a:bodyPr>
            <a:normAutofit/>
          </a:bodyPr>
          <a:lstStyle/>
          <a:p>
            <a:pPr algn="ctr"/>
            <a:r>
              <a:rPr lang="en-GB" sz="3000" b="1" u="sng">
                <a:latin typeface="Sassoon Primary"/>
                <a:cs typeface="Calibri Light"/>
              </a:rPr>
              <a:t> Warm up! Bucketball</a:t>
            </a:r>
            <a:br>
              <a:rPr lang="en-GB" sz="3000" b="1" u="sng">
                <a:latin typeface="Sassoon Primary"/>
                <a:cs typeface="Calibri Light"/>
              </a:rPr>
            </a:br>
            <a:endParaRPr lang="en-GB" sz="3000" b="1" u="sng">
              <a:latin typeface="Sassoon Primary"/>
              <a:cs typeface="Calibri Light"/>
            </a:endParaRPr>
          </a:p>
        </p:txBody>
      </p:sp>
      <p:sp>
        <p:nvSpPr>
          <p:cNvPr id="10" name="TextBox 9">
            <a:extLst>
              <a:ext uri="{FF2B5EF4-FFF2-40B4-BE49-F238E27FC236}">
                <a16:creationId xmlns:a16="http://schemas.microsoft.com/office/drawing/2014/main" id="{A8624E30-96EC-0F07-A5A9-D2E9B7763D4C}"/>
              </a:ext>
            </a:extLst>
          </p:cNvPr>
          <p:cNvSpPr txBox="1"/>
          <p:nvPr/>
        </p:nvSpPr>
        <p:spPr>
          <a:xfrm>
            <a:off x="194402" y="163291"/>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rolling and throwing a ball towards a target</a:t>
            </a:r>
            <a:endParaRPr lang="en-GB" sz="1400">
              <a:solidFill>
                <a:srgbClr val="000000"/>
              </a:solidFill>
              <a:latin typeface="Sassoon Primary"/>
              <a:cs typeface="Calibri"/>
            </a:endParaRPr>
          </a:p>
          <a:p>
            <a:endParaRPr lang="en-GB">
              <a:latin typeface="Sassoon Primary"/>
              <a:cs typeface="Calibri"/>
            </a:endParaRPr>
          </a:p>
        </p:txBody>
      </p:sp>
      <p:sp>
        <p:nvSpPr>
          <p:cNvPr id="5" name="TextBox 5">
            <a:extLst>
              <a:ext uri="{FF2B5EF4-FFF2-40B4-BE49-F238E27FC236}">
                <a16:creationId xmlns:a16="http://schemas.microsoft.com/office/drawing/2014/main" id="{A199A3E4-072D-352C-B77B-A06169FC64BC}"/>
              </a:ext>
            </a:extLst>
          </p:cNvPr>
          <p:cNvSpPr txBox="1"/>
          <p:nvPr/>
        </p:nvSpPr>
        <p:spPr>
          <a:xfrm>
            <a:off x="2614121" y="648351"/>
            <a:ext cx="4232758" cy="1015663"/>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u="sng">
                <a:latin typeface="Sassoon Primary"/>
                <a:cs typeface="Calibri"/>
              </a:rPr>
              <a:t>2 in 2 </a:t>
            </a:r>
            <a:endParaRPr lang="en-US" sz="2000">
              <a:latin typeface="Sassoon Primary"/>
              <a:cs typeface="Calibri"/>
            </a:endParaRPr>
          </a:p>
          <a:p>
            <a:pPr algn="ctr"/>
            <a:r>
              <a:rPr lang="en-US" sz="2000">
                <a:latin typeface="Sassoon Primary"/>
                <a:cs typeface="Calibri"/>
              </a:rPr>
              <a:t>Why do we warm –up our bodies?</a:t>
            </a:r>
          </a:p>
          <a:p>
            <a:pPr algn="ctr"/>
            <a:r>
              <a:rPr lang="en-US" sz="2000">
                <a:latin typeface="Sassoon Primary"/>
                <a:cs typeface="Calibri"/>
              </a:rPr>
              <a:t>How can we warm-up our bodies?</a:t>
            </a:r>
            <a:endParaRPr lang="en-US" sz="2000" b="1" u="sng">
              <a:latin typeface="Sassoon Primary"/>
              <a:cs typeface="Calibri"/>
            </a:endParaRPr>
          </a:p>
        </p:txBody>
      </p:sp>
      <p:pic>
        <p:nvPicPr>
          <p:cNvPr id="7" name="Picture 6" descr="A group of objects on a yellow background&#10;&#10;Description automatically generated">
            <a:extLst>
              <a:ext uri="{FF2B5EF4-FFF2-40B4-BE49-F238E27FC236}">
                <a16:creationId xmlns:a16="http://schemas.microsoft.com/office/drawing/2014/main" id="{7A2D52BD-5181-8F66-5764-D7C87AA0FB2F}"/>
              </a:ext>
            </a:extLst>
          </p:cNvPr>
          <p:cNvPicPr>
            <a:picLocks noChangeAspect="1"/>
          </p:cNvPicPr>
          <p:nvPr/>
        </p:nvPicPr>
        <p:blipFill>
          <a:blip r:embed="rId2"/>
          <a:stretch>
            <a:fillRect/>
          </a:stretch>
        </p:blipFill>
        <p:spPr>
          <a:xfrm>
            <a:off x="9585697" y="71887"/>
            <a:ext cx="2423398" cy="1926567"/>
          </a:xfrm>
          <a:prstGeom prst="rect">
            <a:avLst/>
          </a:prstGeom>
        </p:spPr>
      </p:pic>
      <p:pic>
        <p:nvPicPr>
          <p:cNvPr id="8" name="Picture 7" descr="A group of cartoon kids running&#10;&#10;Description automatically generated">
            <a:extLst>
              <a:ext uri="{FF2B5EF4-FFF2-40B4-BE49-F238E27FC236}">
                <a16:creationId xmlns:a16="http://schemas.microsoft.com/office/drawing/2014/main" id="{3A030762-08E0-7BC1-C852-7B366E1C196C}"/>
              </a:ext>
            </a:extLst>
          </p:cNvPr>
          <p:cNvPicPr>
            <a:picLocks noChangeAspect="1"/>
          </p:cNvPicPr>
          <p:nvPr/>
        </p:nvPicPr>
        <p:blipFill>
          <a:blip r:embed="rId3"/>
          <a:stretch>
            <a:fillRect/>
          </a:stretch>
        </p:blipFill>
        <p:spPr>
          <a:xfrm>
            <a:off x="9210135" y="2131998"/>
            <a:ext cx="2958860" cy="2435852"/>
          </a:xfrm>
          <a:prstGeom prst="rect">
            <a:avLst/>
          </a:prstGeom>
        </p:spPr>
      </p:pic>
      <p:sp>
        <p:nvSpPr>
          <p:cNvPr id="9" name="TextBox 8">
            <a:extLst>
              <a:ext uri="{FF2B5EF4-FFF2-40B4-BE49-F238E27FC236}">
                <a16:creationId xmlns:a16="http://schemas.microsoft.com/office/drawing/2014/main" id="{F4077FFD-DEB2-628F-1871-C97973F8EEA4}"/>
              </a:ext>
            </a:extLst>
          </p:cNvPr>
          <p:cNvSpPr txBox="1"/>
          <p:nvPr/>
        </p:nvSpPr>
        <p:spPr>
          <a:xfrm>
            <a:off x="253223" y="2535004"/>
            <a:ext cx="973423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Sassoon Primary"/>
                <a:ea typeface="+mn-lt"/>
                <a:cs typeface="+mn-lt"/>
              </a:rPr>
              <a:t>Get a ball and one cone and put the ball on top of their cone around the outside of the teaching space. </a:t>
            </a:r>
          </a:p>
          <a:p>
            <a:endParaRPr lang="en-US" sz="2400">
              <a:latin typeface="Sassoon Primary"/>
              <a:ea typeface="+mn-lt"/>
              <a:cs typeface="+mn-lt"/>
            </a:endParaRPr>
          </a:p>
          <a:p>
            <a:r>
              <a:rPr lang="en-US" sz="2400">
                <a:latin typeface="Sassoon Primary"/>
                <a:ea typeface="+mn-lt"/>
                <a:cs typeface="+mn-lt"/>
              </a:rPr>
              <a:t>Place 5 buckets/hoops inside the area</a:t>
            </a:r>
          </a:p>
          <a:p>
            <a:endParaRPr lang="en-US" sz="2400">
              <a:latin typeface="Sassoon Primary"/>
              <a:ea typeface="+mn-lt"/>
              <a:cs typeface="+mn-lt"/>
            </a:endParaRPr>
          </a:p>
          <a:p>
            <a:r>
              <a:rPr lang="en-US" sz="2400">
                <a:latin typeface="Sassoon Primary"/>
                <a:ea typeface="+mn-lt"/>
                <a:cs typeface="+mn-lt"/>
              </a:rPr>
              <a:t>Jog around – say STOP! Get a ball and put it into the bucket/hoop</a:t>
            </a:r>
          </a:p>
          <a:p>
            <a:endParaRPr lang="en-US" sz="2400">
              <a:solidFill>
                <a:srgbClr val="000000"/>
              </a:solidFill>
              <a:latin typeface="Sassoon Primary"/>
              <a:ea typeface="+mn-lt"/>
              <a:cs typeface="+mn-lt"/>
            </a:endParaRPr>
          </a:p>
          <a:p>
            <a:r>
              <a:rPr lang="en-US" sz="2400">
                <a:solidFill>
                  <a:srgbClr val="000000"/>
                </a:solidFill>
                <a:latin typeface="Sassoon Primary"/>
                <a:ea typeface="+mn-lt"/>
                <a:cs typeface="+mn-lt"/>
              </a:rPr>
              <a:t>Repeat but get the ball out and put it onto a cone</a:t>
            </a:r>
          </a:p>
          <a:p>
            <a:pPr algn="ctr"/>
            <a:endParaRPr lang="en-US" sz="2400">
              <a:solidFill>
                <a:srgbClr val="657478"/>
              </a:solidFill>
              <a:latin typeface="Sassoon Primary"/>
              <a:ea typeface="+mn-lt"/>
              <a:cs typeface="+mn-lt"/>
            </a:endParaRPr>
          </a:p>
          <a:p>
            <a:pPr algn="ctr"/>
            <a:r>
              <a:rPr lang="en-US" sz="2400" b="1" u="sng">
                <a:solidFill>
                  <a:srgbClr val="FF0000"/>
                </a:solidFill>
                <a:latin typeface="Sassoon Primary"/>
                <a:ea typeface="+mn-lt"/>
                <a:cs typeface="+mn-lt"/>
              </a:rPr>
              <a:t>CHALLENGE</a:t>
            </a:r>
          </a:p>
          <a:p>
            <a:pPr algn="ctr"/>
            <a:r>
              <a:rPr lang="en-US" sz="2400">
                <a:solidFill>
                  <a:srgbClr val="FF0000"/>
                </a:solidFill>
                <a:latin typeface="Sassoon Primary"/>
                <a:ea typeface="+mn-lt"/>
                <a:cs typeface="+mn-lt"/>
              </a:rPr>
              <a:t>Can you throw it into the bucket/hoop?</a:t>
            </a:r>
          </a:p>
          <a:p>
            <a:endParaRPr lang="en-US" sz="2400">
              <a:solidFill>
                <a:srgbClr val="000000"/>
              </a:solidFill>
              <a:latin typeface="Sassoon Primary"/>
              <a:ea typeface="+mn-lt"/>
              <a:cs typeface="+mn-lt"/>
            </a:endParaRPr>
          </a:p>
        </p:txBody>
      </p:sp>
    </p:spTree>
    <p:extLst>
      <p:ext uri="{BB962C8B-B14F-4D97-AF65-F5344CB8AC3E}">
        <p14:creationId xmlns:p14="http://schemas.microsoft.com/office/powerpoint/2010/main" val="211975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rolling and throwing a ball towards a target </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331805" y="1309256"/>
            <a:ext cx="8856284"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Open Sans"/>
              </a:rPr>
              <a:t>HIT THE BUCKET!</a:t>
            </a:r>
          </a:p>
          <a:p>
            <a:pPr algn="ctr"/>
            <a:endParaRPr lang="en-US" sz="2400" b="1" u="sng">
              <a:solidFill>
                <a:srgbClr val="000000"/>
              </a:solidFill>
              <a:latin typeface="Sassoon Primary"/>
              <a:ea typeface="Open Sans"/>
              <a:cs typeface="Open Sans"/>
            </a:endParaRPr>
          </a:p>
          <a:p>
            <a:r>
              <a:rPr lang="en-US" sz="2400">
                <a:latin typeface="Sassoon Primary"/>
                <a:ea typeface="+mn-lt"/>
                <a:cs typeface="+mn-lt"/>
              </a:rPr>
              <a:t>Stand at your cone around the outside of the space. </a:t>
            </a:r>
          </a:p>
          <a:p>
            <a:endParaRPr lang="en-US" sz="2400">
              <a:latin typeface="Sassoon Primary"/>
              <a:ea typeface="+mn-lt"/>
              <a:cs typeface="+mn-lt"/>
            </a:endParaRPr>
          </a:p>
          <a:p>
            <a:r>
              <a:rPr lang="en-US" sz="2400">
                <a:latin typeface="Sassoon Primary"/>
                <a:ea typeface="+mn-lt"/>
                <a:cs typeface="+mn-lt"/>
              </a:rPr>
              <a:t>Roll your ball to hit one of the buckets. Each time a ball hits a bucket,  move to a new cone and take aim at another bucket.</a:t>
            </a:r>
          </a:p>
          <a:p>
            <a:endParaRPr lang="en-US" sz="2400">
              <a:solidFill>
                <a:srgbClr val="6386EB"/>
              </a:solidFill>
              <a:latin typeface="Sassoon Primary"/>
              <a:ea typeface="+mn-lt"/>
              <a:cs typeface="+mn-lt"/>
            </a:endParaRPr>
          </a:p>
          <a:p>
            <a:r>
              <a:rPr lang="en-US">
                <a:solidFill>
                  <a:srgbClr val="6386EB"/>
                </a:solidFill>
                <a:latin typeface="Sassoon Primary"/>
                <a:ea typeface="+mn-lt"/>
                <a:cs typeface="+mn-lt"/>
              </a:rPr>
              <a:t>Begin standing with feet together. Set forward with your opposite foot to throwing arm. Bend low to the ground as you roll the ball. Hands near the ground when the ball is released. Fingertips follow in the direction of your target.</a:t>
            </a:r>
            <a:endParaRPr lang="en-US">
              <a:solidFill>
                <a:srgbClr val="6DA995"/>
              </a:solidFill>
              <a:latin typeface="Sassoon Primary"/>
              <a:cs typeface="Calibri"/>
            </a:endParaRPr>
          </a:p>
          <a:p>
            <a:endParaRPr lang="en-US" sz="2400">
              <a:solidFill>
                <a:srgbClr val="6386EB"/>
              </a:solidFill>
              <a:latin typeface="Calibri"/>
              <a:ea typeface="Open Sans"/>
              <a:cs typeface="Calibri"/>
            </a:endParaRPr>
          </a:p>
          <a:p>
            <a:endParaRPr lang="en-US" sz="2400">
              <a:latin typeface="Sassoon Primary"/>
              <a:ea typeface="Open Sans"/>
              <a:cs typeface="Open Sans"/>
            </a:endParaRPr>
          </a:p>
          <a:p>
            <a:endParaRPr lang="en-US" sz="2400">
              <a:latin typeface="Sassoon Primary"/>
              <a:ea typeface="Open Sans"/>
              <a:cs typeface="Open Sans"/>
            </a:endParaRPr>
          </a:p>
        </p:txBody>
      </p:sp>
      <p:pic>
        <p:nvPicPr>
          <p:cNvPr id="2" name="Picture 1" descr="A cartoon of kids playing with buckets&#10;&#10;Description automatically generated">
            <a:extLst>
              <a:ext uri="{FF2B5EF4-FFF2-40B4-BE49-F238E27FC236}">
                <a16:creationId xmlns:a16="http://schemas.microsoft.com/office/drawing/2014/main" id="{C80C477B-DF36-0FEF-78AF-5D5665598CB1}"/>
              </a:ext>
            </a:extLst>
          </p:cNvPr>
          <p:cNvPicPr>
            <a:picLocks noChangeAspect="1"/>
          </p:cNvPicPr>
          <p:nvPr/>
        </p:nvPicPr>
        <p:blipFill>
          <a:blip r:embed="rId2"/>
          <a:stretch>
            <a:fillRect/>
          </a:stretch>
        </p:blipFill>
        <p:spPr>
          <a:xfrm>
            <a:off x="9097617" y="407434"/>
            <a:ext cx="2743199" cy="1802436"/>
          </a:xfrm>
          <a:prstGeom prst="rect">
            <a:avLst/>
          </a:prstGeom>
        </p:spPr>
      </p:pic>
    </p:spTree>
    <p:extLst>
      <p:ext uri="{BB962C8B-B14F-4D97-AF65-F5344CB8AC3E}">
        <p14:creationId xmlns:p14="http://schemas.microsoft.com/office/powerpoint/2010/main" val="180661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7F305A-DA50-4B13-2BE4-87A01DEE1A70}"/>
              </a:ext>
            </a:extLst>
          </p:cNvPr>
          <p:cNvSpPr txBox="1"/>
          <p:nvPr/>
        </p:nvSpPr>
        <p:spPr>
          <a:xfrm>
            <a:off x="353892" y="646647"/>
            <a:ext cx="11733215"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Open Sans"/>
              </a:rPr>
              <a:t>CONE BALL</a:t>
            </a:r>
          </a:p>
          <a:p>
            <a:endParaRPr lang="en-US" sz="2800">
              <a:solidFill>
                <a:srgbClr val="263339"/>
              </a:solidFill>
              <a:latin typeface="Sassoon Primary"/>
              <a:cs typeface="Calibri"/>
            </a:endParaRPr>
          </a:p>
          <a:p>
            <a:r>
              <a:rPr lang="en-US" sz="2000">
                <a:latin typeface="Sassoon Primary"/>
                <a:ea typeface="+mn-lt"/>
                <a:cs typeface="+mn-lt"/>
              </a:rPr>
              <a:t>Remove the buckets and place 20 cones in the area.</a:t>
            </a:r>
          </a:p>
          <a:p>
            <a:endParaRPr lang="en-US" sz="2000">
              <a:latin typeface="Sassoon Primary"/>
              <a:ea typeface="+mn-lt"/>
              <a:cs typeface="+mn-lt"/>
            </a:endParaRPr>
          </a:p>
          <a:p>
            <a:r>
              <a:rPr lang="en-US" sz="2000">
                <a:latin typeface="Sassoon Primary"/>
                <a:ea typeface="+mn-lt"/>
                <a:cs typeface="+mn-lt"/>
              </a:rPr>
              <a:t> Get into groups of three with one ball.</a:t>
            </a:r>
          </a:p>
          <a:p>
            <a:endParaRPr lang="en-US" sz="2000">
              <a:latin typeface="Sassoon Primary"/>
              <a:ea typeface="+mn-lt"/>
              <a:cs typeface="+mn-lt"/>
            </a:endParaRPr>
          </a:p>
          <a:p>
            <a:r>
              <a:rPr lang="en-US" sz="2000">
                <a:latin typeface="Sassoon Primary"/>
                <a:ea typeface="+mn-lt"/>
                <a:cs typeface="+mn-lt"/>
              </a:rPr>
              <a:t>Stand in a line around the outside of the teaching space. </a:t>
            </a:r>
          </a:p>
          <a:p>
            <a:endParaRPr lang="en-US" sz="2000">
              <a:latin typeface="Sassoon Primary"/>
              <a:ea typeface="+mn-lt"/>
              <a:cs typeface="+mn-lt"/>
            </a:endParaRPr>
          </a:p>
          <a:p>
            <a:r>
              <a:rPr lang="en-US" sz="2000">
                <a:latin typeface="Sassoon Primary"/>
                <a:ea typeface="+mn-lt"/>
                <a:cs typeface="+mn-lt"/>
              </a:rPr>
              <a:t>Roll the ball to hit a cone, if it Is hit take it back to your group.</a:t>
            </a:r>
            <a:endParaRPr lang="en-US" sz="2000">
              <a:latin typeface="Sassoon Primary"/>
              <a:cs typeface="Calibri"/>
            </a:endParaRPr>
          </a:p>
          <a:p>
            <a:endParaRPr lang="en-US" sz="2000">
              <a:latin typeface="Sassoon Primary"/>
              <a:ea typeface="+mn-lt"/>
              <a:cs typeface="+mn-lt"/>
            </a:endParaRPr>
          </a:p>
          <a:p>
            <a:endParaRPr lang="en-US" sz="2000">
              <a:latin typeface="Sassoon Primary"/>
              <a:ea typeface="+mn-lt"/>
              <a:cs typeface="+mn-lt"/>
            </a:endParaRPr>
          </a:p>
          <a:p>
            <a:pPr algn="ctr"/>
            <a:r>
              <a:rPr lang="en-US" sz="2000" i="1">
                <a:latin typeface="Sassoon Primary"/>
                <a:ea typeface="+mn-lt"/>
                <a:cs typeface="+mn-lt"/>
              </a:rPr>
              <a:t>Will you go for the cones further away or closer to you first? </a:t>
            </a:r>
          </a:p>
          <a:p>
            <a:pPr algn="ctr"/>
            <a:endParaRPr lang="en-US" sz="2000" i="1">
              <a:latin typeface="Sassoon Primary"/>
              <a:ea typeface="+mn-lt"/>
              <a:cs typeface="+mn-lt"/>
            </a:endParaRPr>
          </a:p>
          <a:p>
            <a:pPr algn="ctr"/>
            <a:r>
              <a:rPr lang="en-US" sz="2000" i="1">
                <a:latin typeface="Sassoon Primary"/>
                <a:ea typeface="+mn-lt"/>
                <a:cs typeface="+mn-lt"/>
              </a:rPr>
              <a:t>What technique should they use for the cones that are further away? </a:t>
            </a:r>
            <a:endParaRPr lang="en-US" sz="2000">
              <a:latin typeface="Sassoon Primary"/>
            </a:endParaRPr>
          </a:p>
          <a:p>
            <a:pPr algn="ctr"/>
            <a:endParaRPr lang="en-US" sz="2000">
              <a:solidFill>
                <a:srgbClr val="FFFFFF"/>
              </a:solidFill>
              <a:latin typeface="Sassoon Primary"/>
              <a:ea typeface="Open Sans"/>
              <a:cs typeface="Calibri"/>
            </a:endParaRPr>
          </a:p>
          <a:p>
            <a:endParaRPr lang="en-US" sz="2000" u="sng">
              <a:latin typeface="Sassoon Primary"/>
              <a:ea typeface="Open Sans"/>
              <a:cs typeface="Open Sans"/>
            </a:endParaRPr>
          </a:p>
          <a:p>
            <a:endParaRPr lang="en-US" sz="2400">
              <a:latin typeface="Sassoon Primary"/>
              <a:ea typeface="Open Sans"/>
              <a:cs typeface="Open Sans"/>
            </a:endParaRPr>
          </a:p>
          <a:p>
            <a:endParaRPr lang="en-US" sz="2400">
              <a:latin typeface="Sassoon Primary"/>
              <a:ea typeface="Open Sans"/>
              <a:cs typeface="Open Sans"/>
            </a:endParaRPr>
          </a:p>
        </p:txBody>
      </p:sp>
      <p:sp>
        <p:nvSpPr>
          <p:cNvPr id="6" name="TextBox 5">
            <a:extLst>
              <a:ext uri="{FF2B5EF4-FFF2-40B4-BE49-F238E27FC236}">
                <a16:creationId xmlns:a16="http://schemas.microsoft.com/office/drawing/2014/main" id="{69F84E22-99FC-90E5-2725-AFFDD44B25B2}"/>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rolling and throwing a ball towards a target </a:t>
            </a:r>
            <a:endParaRPr lang="en-GB" sz="1400">
              <a:solidFill>
                <a:srgbClr val="000000"/>
              </a:solidFill>
              <a:latin typeface="Sassoon Primary"/>
              <a:cs typeface="Calibri"/>
            </a:endParaRPr>
          </a:p>
          <a:p>
            <a:endParaRPr lang="en-GB">
              <a:latin typeface="Sassoon Primary"/>
              <a:cs typeface="Calibri"/>
            </a:endParaRPr>
          </a:p>
        </p:txBody>
      </p:sp>
      <p:pic>
        <p:nvPicPr>
          <p:cNvPr id="8" name="Picture 7">
            <a:extLst>
              <a:ext uri="{FF2B5EF4-FFF2-40B4-BE49-F238E27FC236}">
                <a16:creationId xmlns:a16="http://schemas.microsoft.com/office/drawing/2014/main" id="{F8CEA577-3513-F69B-8B02-768AF705C81A}"/>
              </a:ext>
            </a:extLst>
          </p:cNvPr>
          <p:cNvPicPr>
            <a:picLocks noChangeAspect="1"/>
          </p:cNvPicPr>
          <p:nvPr/>
        </p:nvPicPr>
        <p:blipFill>
          <a:blip r:embed="rId2"/>
          <a:stretch>
            <a:fillRect/>
          </a:stretch>
        </p:blipFill>
        <p:spPr>
          <a:xfrm>
            <a:off x="8313530" y="191774"/>
            <a:ext cx="3770744" cy="2417480"/>
          </a:xfrm>
          <a:prstGeom prst="rect">
            <a:avLst/>
          </a:prstGeom>
        </p:spPr>
      </p:pic>
    </p:spTree>
    <p:extLst>
      <p:ext uri="{BB962C8B-B14F-4D97-AF65-F5344CB8AC3E}">
        <p14:creationId xmlns:p14="http://schemas.microsoft.com/office/powerpoint/2010/main" val="427494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79112-E8CF-93E3-1120-15F01512CAB9}"/>
              </a:ext>
            </a:extLst>
          </p:cNvPr>
          <p:cNvSpPr txBox="1"/>
          <p:nvPr/>
        </p:nvSpPr>
        <p:spPr>
          <a:xfrm>
            <a:off x="261466" y="3427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rolling and throwing a ball towards a target </a:t>
            </a:r>
            <a:endParaRPr lang="en-GB" sz="1400">
              <a:solidFill>
                <a:srgbClr val="000000"/>
              </a:solidFill>
              <a:latin typeface="Sassoon Primary"/>
              <a:cs typeface="Calibri"/>
            </a:endParaRPr>
          </a:p>
          <a:p>
            <a:endParaRPr lang="en-GB">
              <a:latin typeface="Sassoon Primary"/>
              <a:cs typeface="Calibri"/>
            </a:endParaRPr>
          </a:p>
        </p:txBody>
      </p:sp>
      <p:pic>
        <p:nvPicPr>
          <p:cNvPr id="6" name="Picture 5" descr="A cartoon of a group of kids playing football&#10;&#10;Description automatically generated">
            <a:extLst>
              <a:ext uri="{FF2B5EF4-FFF2-40B4-BE49-F238E27FC236}">
                <a16:creationId xmlns:a16="http://schemas.microsoft.com/office/drawing/2014/main" id="{7016F935-40CE-7335-3AC5-DA6722A6AA4E}"/>
              </a:ext>
            </a:extLst>
          </p:cNvPr>
          <p:cNvPicPr>
            <a:picLocks noChangeAspect="1"/>
          </p:cNvPicPr>
          <p:nvPr/>
        </p:nvPicPr>
        <p:blipFill>
          <a:blip r:embed="rId2"/>
          <a:stretch>
            <a:fillRect/>
          </a:stretch>
        </p:blipFill>
        <p:spPr>
          <a:xfrm>
            <a:off x="8313530" y="399177"/>
            <a:ext cx="3483113" cy="2404255"/>
          </a:xfrm>
          <a:prstGeom prst="rect">
            <a:avLst/>
          </a:prstGeom>
        </p:spPr>
      </p:pic>
      <p:sp>
        <p:nvSpPr>
          <p:cNvPr id="9" name="TextBox 8">
            <a:extLst>
              <a:ext uri="{FF2B5EF4-FFF2-40B4-BE49-F238E27FC236}">
                <a16:creationId xmlns:a16="http://schemas.microsoft.com/office/drawing/2014/main" id="{9EBB5936-1763-5ADB-BA70-B85062BD5082}"/>
              </a:ext>
            </a:extLst>
          </p:cNvPr>
          <p:cNvSpPr txBox="1"/>
          <p:nvPr/>
        </p:nvSpPr>
        <p:spPr>
          <a:xfrm>
            <a:off x="133022" y="1430734"/>
            <a:ext cx="11733215"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Open Sans"/>
              </a:rPr>
              <a:t>TOPPLE BALL</a:t>
            </a:r>
          </a:p>
          <a:p>
            <a:pPr algn="ctr"/>
            <a:endParaRPr lang="en-US" sz="2400" b="1" u="sng">
              <a:solidFill>
                <a:srgbClr val="000000"/>
              </a:solidFill>
              <a:latin typeface="Sassoon Primary"/>
              <a:ea typeface="Open Sans"/>
              <a:cs typeface="Open Sans"/>
            </a:endParaRPr>
          </a:p>
          <a:p>
            <a:r>
              <a:rPr lang="en-US" sz="2400">
                <a:latin typeface="Sassoon Primary"/>
                <a:ea typeface="+mn-lt"/>
                <a:cs typeface="+mn-lt"/>
              </a:rPr>
              <a:t>Each group of three needs two balls and one cone. </a:t>
            </a:r>
          </a:p>
          <a:p>
            <a:endParaRPr lang="en-US" sz="2400">
              <a:latin typeface="Sassoon Primary"/>
              <a:cs typeface="Calibri"/>
            </a:endParaRPr>
          </a:p>
          <a:p>
            <a:r>
              <a:rPr lang="en-US" sz="2400">
                <a:latin typeface="Sassoon Primary"/>
                <a:ea typeface="+mn-lt"/>
                <a:cs typeface="+mn-lt"/>
              </a:rPr>
              <a:t>Take turns rolling the ball to topple the other ball off the cone. </a:t>
            </a:r>
          </a:p>
          <a:p>
            <a:endParaRPr lang="en-US" sz="2400">
              <a:latin typeface="Sassoon Primary"/>
              <a:ea typeface="+mn-lt"/>
              <a:cs typeface="+mn-lt"/>
            </a:endParaRPr>
          </a:p>
          <a:p>
            <a:r>
              <a:rPr lang="en-US" sz="2400">
                <a:latin typeface="Sassoon Primary"/>
                <a:ea typeface="+mn-lt"/>
                <a:cs typeface="+mn-lt"/>
              </a:rPr>
              <a:t>After a few turns,  try throwing the ball to topple the other ball off the cone.</a:t>
            </a:r>
          </a:p>
          <a:p>
            <a:endParaRPr lang="en-US" sz="2400">
              <a:solidFill>
                <a:srgbClr val="263339"/>
              </a:solidFill>
              <a:latin typeface="Sassoon Primary"/>
              <a:cs typeface="Calibri"/>
            </a:endParaRPr>
          </a:p>
          <a:p>
            <a:r>
              <a:rPr lang="en-US" sz="2400">
                <a:solidFill>
                  <a:srgbClr val="263339"/>
                </a:solidFill>
                <a:latin typeface="Sassoon Primary"/>
                <a:ea typeface="+mn-lt"/>
                <a:cs typeface="+mn-lt"/>
              </a:rPr>
              <a:t>When the ball on top falls, you must chase it down and grab it within 5 seconds to win a point for their team.</a:t>
            </a:r>
            <a:endParaRPr lang="en-US" sz="2400">
              <a:latin typeface="Sassoon Primary"/>
            </a:endParaRPr>
          </a:p>
          <a:p>
            <a:endParaRPr lang="en-US" sz="2400">
              <a:solidFill>
                <a:srgbClr val="263339"/>
              </a:solidFill>
              <a:latin typeface="Sassoon Primary"/>
              <a:ea typeface="+mn-lt"/>
              <a:cs typeface="+mn-lt"/>
            </a:endParaRPr>
          </a:p>
          <a:p>
            <a:pPr algn="ctr"/>
            <a:r>
              <a:rPr lang="en-US" sz="2400" b="1" u="sng">
                <a:solidFill>
                  <a:srgbClr val="FF0000"/>
                </a:solidFill>
                <a:latin typeface="Sassoon Primary"/>
                <a:ea typeface="+mn-lt"/>
                <a:cs typeface="+mn-lt"/>
              </a:rPr>
              <a:t>CHALLENGE</a:t>
            </a:r>
          </a:p>
          <a:p>
            <a:pPr algn="ctr"/>
            <a:r>
              <a:rPr lang="en-US" sz="2400">
                <a:solidFill>
                  <a:srgbClr val="FF0000"/>
                </a:solidFill>
                <a:latin typeface="Sassoon Primary"/>
                <a:ea typeface="+mn-lt"/>
                <a:cs typeface="+mn-lt"/>
              </a:rPr>
              <a:t>Place the cone and ball further away – can you hit it now?</a:t>
            </a:r>
          </a:p>
          <a:p>
            <a:endParaRPr lang="en-US" sz="2400">
              <a:solidFill>
                <a:srgbClr val="6DA995"/>
              </a:solidFill>
              <a:latin typeface="Sassoon Primary"/>
              <a:ea typeface="Open Sans"/>
              <a:cs typeface="Calibri"/>
            </a:endParaRPr>
          </a:p>
          <a:p>
            <a:endParaRPr lang="en-US" sz="2400">
              <a:latin typeface="Sassoon Primary"/>
              <a:ea typeface="Open Sans"/>
              <a:cs typeface="Open Sans"/>
            </a:endParaRPr>
          </a:p>
          <a:p>
            <a:endParaRPr lang="en-US" sz="2400">
              <a:latin typeface="Sassoon Primary"/>
              <a:ea typeface="Open Sans"/>
              <a:cs typeface="Open Sans"/>
            </a:endParaRPr>
          </a:p>
        </p:txBody>
      </p:sp>
    </p:spTree>
    <p:extLst>
      <p:ext uri="{BB962C8B-B14F-4D97-AF65-F5344CB8AC3E}">
        <p14:creationId xmlns:p14="http://schemas.microsoft.com/office/powerpoint/2010/main" val="204409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7F305A-DA50-4B13-2BE4-87A01DEE1A70}"/>
              </a:ext>
            </a:extLst>
          </p:cNvPr>
          <p:cNvSpPr txBox="1"/>
          <p:nvPr/>
        </p:nvSpPr>
        <p:spPr>
          <a:xfrm>
            <a:off x="243457" y="1132560"/>
            <a:ext cx="11435040"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u="sng">
                <a:latin typeface="Sassoon Primary"/>
                <a:ea typeface="+mn-lt"/>
                <a:cs typeface="+mn-lt"/>
              </a:rPr>
              <a:t>Plenary</a:t>
            </a:r>
            <a:endParaRPr lang="en-US" sz="3600" b="1" u="sng">
              <a:latin typeface="Sassoon Primary"/>
              <a:cs typeface="Calibri"/>
            </a:endParaRPr>
          </a:p>
          <a:p>
            <a:endParaRPr lang="en-US" sz="2400" u="sng">
              <a:latin typeface="Sassoon Primary"/>
              <a:ea typeface="Open Sans"/>
              <a:cs typeface="Open Sans"/>
            </a:endParaRPr>
          </a:p>
          <a:p>
            <a:endParaRPr lang="en-US" sz="2400">
              <a:solidFill>
                <a:srgbClr val="657478"/>
              </a:solidFill>
              <a:latin typeface="Sassoon Primary"/>
              <a:cs typeface="Calibri"/>
            </a:endParaRPr>
          </a:p>
          <a:p>
            <a:pPr algn="ctr"/>
            <a:r>
              <a:rPr lang="en-US" sz="2400" i="1">
                <a:latin typeface="Sassoon Primary"/>
                <a:ea typeface="+mn-lt"/>
                <a:cs typeface="+mn-lt"/>
              </a:rPr>
              <a:t>What did you have to do differently when you were aiming at a target that was further away? </a:t>
            </a:r>
          </a:p>
          <a:p>
            <a:pPr algn="ctr"/>
            <a:endParaRPr lang="en-US" sz="2400" i="1">
              <a:latin typeface="Sassoon Primary"/>
              <a:ea typeface="+mn-lt"/>
              <a:cs typeface="+mn-lt"/>
            </a:endParaRPr>
          </a:p>
          <a:p>
            <a:pPr algn="ctr"/>
            <a:r>
              <a:rPr lang="en-US" sz="2400" i="1">
                <a:latin typeface="Sassoon Primary"/>
                <a:ea typeface="+mn-lt"/>
                <a:cs typeface="+mn-lt"/>
              </a:rPr>
              <a:t>Who used kind words, was supportive and honest?</a:t>
            </a:r>
            <a:endParaRPr lang="en-US" sz="2400" i="1">
              <a:latin typeface="Sassoon Primary"/>
              <a:cs typeface="Calibri"/>
            </a:endParaRPr>
          </a:p>
          <a:p>
            <a:endParaRPr lang="en-US" sz="2400">
              <a:latin typeface="Sassoon Primary"/>
              <a:ea typeface="Open Sans"/>
              <a:cs typeface="Open Sans"/>
            </a:endParaRPr>
          </a:p>
          <a:p>
            <a:endParaRPr lang="en-US" sz="2400">
              <a:latin typeface="Sassoon Primary"/>
              <a:ea typeface="Open Sans"/>
              <a:cs typeface="Open Sans"/>
            </a:endParaRPr>
          </a:p>
        </p:txBody>
      </p:sp>
      <p:sp>
        <p:nvSpPr>
          <p:cNvPr id="3" name="TextBox 2">
            <a:extLst>
              <a:ext uri="{FF2B5EF4-FFF2-40B4-BE49-F238E27FC236}">
                <a16:creationId xmlns:a16="http://schemas.microsoft.com/office/drawing/2014/main" id="{131C8BE7-8A6E-5D61-AE6C-311557B7A12F}"/>
              </a:ext>
            </a:extLst>
          </p:cNvPr>
          <p:cNvSpPr txBox="1"/>
          <p:nvPr/>
        </p:nvSpPr>
        <p:spPr>
          <a:xfrm>
            <a:off x="162074" y="232363"/>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rolling and throwing a ball towards a target </a:t>
            </a:r>
            <a:endParaRPr lang="en-GB" sz="1400">
              <a:solidFill>
                <a:srgbClr val="000000"/>
              </a:solidFill>
              <a:latin typeface="Sassoon Primary"/>
              <a:cs typeface="Calibri"/>
            </a:endParaRPr>
          </a:p>
          <a:p>
            <a:endParaRPr lang="en-GB">
              <a:latin typeface="Sassoon Primary"/>
              <a:cs typeface="Calibri"/>
            </a:endParaRPr>
          </a:p>
        </p:txBody>
      </p:sp>
    </p:spTree>
    <p:extLst>
      <p:ext uri="{BB962C8B-B14F-4D97-AF65-F5344CB8AC3E}">
        <p14:creationId xmlns:p14="http://schemas.microsoft.com/office/powerpoint/2010/main" val="241937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74124"/>
            <a:ext cx="3467100" cy="1876425"/>
          </a:xfrm>
          <a:prstGeom prst="rect">
            <a:avLst/>
          </a:prstGeom>
        </p:spPr>
      </p:pic>
    </p:spTree>
    <p:extLst>
      <p:ext uri="{BB962C8B-B14F-4D97-AF65-F5344CB8AC3E}">
        <p14:creationId xmlns:p14="http://schemas.microsoft.com/office/powerpoint/2010/main" val="152691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C354-FE0A-2986-E622-F2552760C97E}"/>
              </a:ext>
            </a:extLst>
          </p:cNvPr>
          <p:cNvSpPr>
            <a:spLocks noGrp="1"/>
          </p:cNvSpPr>
          <p:nvPr>
            <p:ph type="title"/>
          </p:nvPr>
        </p:nvSpPr>
        <p:spPr/>
        <p:txBody>
          <a:bodyPr/>
          <a:lstStyle/>
          <a:p>
            <a:r>
              <a:rPr lang="en-GB">
                <a:latin typeface="Sassoon Primary"/>
              </a:rPr>
              <a:t>Assembly</a:t>
            </a:r>
          </a:p>
        </p:txBody>
      </p:sp>
      <p:pic>
        <p:nvPicPr>
          <p:cNvPr id="4" name="Picture 3" descr="A cartoon of a child speaking on a stage&#10;&#10;AI-generated content may be incorrect.">
            <a:extLst>
              <a:ext uri="{FF2B5EF4-FFF2-40B4-BE49-F238E27FC236}">
                <a16:creationId xmlns:a16="http://schemas.microsoft.com/office/drawing/2014/main" id="{A2A6E269-F499-4C9C-1E42-8C7D94992585}"/>
              </a:ext>
            </a:extLst>
          </p:cNvPr>
          <p:cNvPicPr>
            <a:picLocks noChangeAspect="1"/>
          </p:cNvPicPr>
          <p:nvPr/>
        </p:nvPicPr>
        <p:blipFill>
          <a:blip r:embed="rId2"/>
          <a:stretch>
            <a:fillRect/>
          </a:stretch>
        </p:blipFill>
        <p:spPr>
          <a:xfrm>
            <a:off x="3188432" y="1381369"/>
            <a:ext cx="5405437" cy="5484018"/>
          </a:xfrm>
          <a:prstGeom prst="rect">
            <a:avLst/>
          </a:prstGeom>
        </p:spPr>
      </p:pic>
    </p:spTree>
    <p:extLst>
      <p:ext uri="{BB962C8B-B14F-4D97-AF65-F5344CB8AC3E}">
        <p14:creationId xmlns:p14="http://schemas.microsoft.com/office/powerpoint/2010/main" val="409966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64246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4" name="Picture 3" descr="A blue and white cloud with numbers&#10;&#10;AI-generated content may be incorrect.">
            <a:extLst>
              <a:ext uri="{FF2B5EF4-FFF2-40B4-BE49-F238E27FC236}">
                <a16:creationId xmlns:a16="http://schemas.microsoft.com/office/drawing/2014/main" id="{7A27C68F-8967-429D-476D-6265273A0560}"/>
              </a:ext>
            </a:extLst>
          </p:cNvPr>
          <p:cNvPicPr>
            <a:picLocks noChangeAspect="1"/>
          </p:cNvPicPr>
          <p:nvPr/>
        </p:nvPicPr>
        <p:blipFill>
          <a:blip r:embed="rId3"/>
          <a:stretch>
            <a:fillRect/>
          </a:stretch>
        </p:blipFill>
        <p:spPr>
          <a:xfrm>
            <a:off x="334922" y="3618573"/>
            <a:ext cx="3440339" cy="2353279"/>
          </a:xfrm>
          <a:prstGeom prst="rect">
            <a:avLst/>
          </a:prstGeom>
        </p:spPr>
      </p:pic>
      <p:pic>
        <p:nvPicPr>
          <p:cNvPr id="6" name="Picture 5" descr="A black letter with a white background&#10;&#10;AI-generated content may be incorrect.">
            <a:extLst>
              <a:ext uri="{FF2B5EF4-FFF2-40B4-BE49-F238E27FC236}">
                <a16:creationId xmlns:a16="http://schemas.microsoft.com/office/drawing/2014/main" id="{1FC59437-078E-2ACB-5958-B2DFC5A6EF79}"/>
              </a:ext>
            </a:extLst>
          </p:cNvPr>
          <p:cNvPicPr>
            <a:picLocks noChangeAspect="1"/>
          </p:cNvPicPr>
          <p:nvPr/>
        </p:nvPicPr>
        <p:blipFill>
          <a:blip r:embed="rId4"/>
          <a:stretch>
            <a:fillRect/>
          </a:stretch>
        </p:blipFill>
        <p:spPr>
          <a:xfrm>
            <a:off x="4080000" y="3218551"/>
            <a:ext cx="2014310" cy="3443514"/>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8D354F24-486A-65F3-6D01-AE819EEA63B3}"/>
              </a:ext>
            </a:extLst>
          </p:cNvPr>
          <p:cNvPicPr>
            <a:picLocks noChangeAspect="1"/>
          </p:cNvPicPr>
          <p:nvPr/>
        </p:nvPicPr>
        <p:blipFill>
          <a:blip r:embed="rId5"/>
          <a:stretch>
            <a:fillRect/>
          </a:stretch>
        </p:blipFill>
        <p:spPr>
          <a:xfrm>
            <a:off x="6920290" y="3433082"/>
            <a:ext cx="3383038" cy="1564217"/>
          </a:xfrm>
          <a:prstGeom prst="rect">
            <a:avLst/>
          </a:prstGeom>
        </p:spPr>
      </p:pic>
      <p:pic>
        <p:nvPicPr>
          <p:cNvPr id="8" name="Picture 7" descr="A black text with a white background&#10;&#10;AI-generated content may be incorrect.">
            <a:extLst>
              <a:ext uri="{FF2B5EF4-FFF2-40B4-BE49-F238E27FC236}">
                <a16:creationId xmlns:a16="http://schemas.microsoft.com/office/drawing/2014/main" id="{5B84534B-22CC-8FDF-DEA4-56084AF2103F}"/>
              </a:ext>
            </a:extLst>
          </p:cNvPr>
          <p:cNvPicPr>
            <a:picLocks noChangeAspect="1"/>
          </p:cNvPicPr>
          <p:nvPr/>
        </p:nvPicPr>
        <p:blipFill>
          <a:blip r:embed="rId6"/>
          <a:stretch>
            <a:fillRect/>
          </a:stretch>
        </p:blipFill>
        <p:spPr>
          <a:xfrm>
            <a:off x="6914848" y="5214333"/>
            <a:ext cx="3393923" cy="1569810"/>
          </a:xfrm>
          <a:prstGeom prst="rect">
            <a:avLst/>
          </a:prstGeom>
        </p:spPr>
      </p:pic>
    </p:spTree>
    <p:extLst>
      <p:ext uri="{BB962C8B-B14F-4D97-AF65-F5344CB8AC3E}">
        <p14:creationId xmlns:p14="http://schemas.microsoft.com/office/powerpoint/2010/main" val="11205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1D3A-911F-F80C-4F76-752868B14B72}"/>
              </a:ext>
            </a:extLst>
          </p:cNvPr>
          <p:cNvSpPr>
            <a:spLocks noGrp="1"/>
          </p:cNvSpPr>
          <p:nvPr>
            <p:ph type="title"/>
          </p:nvPr>
        </p:nvSpPr>
        <p:spPr/>
        <p:txBody>
          <a:bodyPr>
            <a:normAutofit fontScale="90000"/>
          </a:bodyPr>
          <a:lstStyle/>
          <a:p>
            <a:r>
              <a:rPr lang="en-GB">
                <a:latin typeface="Sassoon Primary"/>
              </a:rPr>
              <a:t>Today's Alien language is.......</a:t>
            </a:r>
          </a:p>
        </p:txBody>
      </p:sp>
      <p:pic>
        <p:nvPicPr>
          <p:cNvPr id="4" name="Picture 3" descr="A black and white logo&#10;&#10;AI-generated content may be incorrect.">
            <a:extLst>
              <a:ext uri="{FF2B5EF4-FFF2-40B4-BE49-F238E27FC236}">
                <a16:creationId xmlns:a16="http://schemas.microsoft.com/office/drawing/2014/main" id="{33CC4238-EF49-D0C8-2E04-23E179182E5F}"/>
              </a:ext>
            </a:extLst>
          </p:cNvPr>
          <p:cNvPicPr>
            <a:picLocks noChangeAspect="1"/>
          </p:cNvPicPr>
          <p:nvPr/>
        </p:nvPicPr>
        <p:blipFill>
          <a:blip r:embed="rId2"/>
          <a:stretch>
            <a:fillRect/>
          </a:stretch>
        </p:blipFill>
        <p:spPr>
          <a:xfrm>
            <a:off x="1127438" y="1997433"/>
            <a:ext cx="9091612" cy="3983831"/>
          </a:xfrm>
          <a:prstGeom prst="rect">
            <a:avLst/>
          </a:prstGeom>
        </p:spPr>
      </p:pic>
    </p:spTree>
    <p:extLst>
      <p:ext uri="{BB962C8B-B14F-4D97-AF65-F5344CB8AC3E}">
        <p14:creationId xmlns:p14="http://schemas.microsoft.com/office/powerpoint/2010/main" val="223592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9CF4-DB63-3CA1-7315-7FEE44ADA630}"/>
              </a:ext>
            </a:extLst>
          </p:cNvPr>
          <p:cNvSpPr>
            <a:spLocks noGrp="1"/>
          </p:cNvSpPr>
          <p:nvPr>
            <p:ph type="title"/>
          </p:nvPr>
        </p:nvSpPr>
        <p:spPr/>
        <p:txBody>
          <a:bodyPr>
            <a:normAutofit fontScale="90000"/>
          </a:bodyPr>
          <a:lstStyle/>
          <a:p>
            <a:r>
              <a:rPr lang="en-GB">
                <a:latin typeface="Sassoon Primary"/>
              </a:rPr>
              <a:t>Toothbrushing</a:t>
            </a:r>
          </a:p>
        </p:txBody>
      </p:sp>
      <p:pic>
        <p:nvPicPr>
          <p:cNvPr id="4" name="Picture 3" descr="A cartoon tooth with a toothbrush&#10;&#10;AI-generated content may be incorrect.">
            <a:extLst>
              <a:ext uri="{FF2B5EF4-FFF2-40B4-BE49-F238E27FC236}">
                <a16:creationId xmlns:a16="http://schemas.microsoft.com/office/drawing/2014/main" id="{95D57133-BA1C-C8CB-FDCF-F580575EE168}"/>
              </a:ext>
            </a:extLst>
          </p:cNvPr>
          <p:cNvPicPr>
            <a:picLocks noChangeAspect="1"/>
          </p:cNvPicPr>
          <p:nvPr/>
        </p:nvPicPr>
        <p:blipFill>
          <a:blip r:embed="rId2"/>
          <a:stretch>
            <a:fillRect/>
          </a:stretch>
        </p:blipFill>
        <p:spPr>
          <a:xfrm>
            <a:off x="2873204" y="1359091"/>
            <a:ext cx="5303043" cy="5317331"/>
          </a:xfrm>
          <a:prstGeom prst="rect">
            <a:avLst/>
          </a:prstGeom>
        </p:spPr>
      </p:pic>
    </p:spTree>
    <p:extLst>
      <p:ext uri="{BB962C8B-B14F-4D97-AF65-F5344CB8AC3E}">
        <p14:creationId xmlns:p14="http://schemas.microsoft.com/office/powerpoint/2010/main" val="401816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48A050-F6DE-4D88-D922-31034945712A}"/>
              </a:ext>
            </a:extLst>
          </p:cNvPr>
          <p:cNvSpPr txBox="1"/>
          <p:nvPr/>
        </p:nvSpPr>
        <p:spPr>
          <a:xfrm>
            <a:off x="8208469" y="125620"/>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Sassoon Primary"/>
                <a:ea typeface="+mn-ea"/>
                <a:cs typeface="Calibri"/>
              </a:rPr>
              <a:t>Thursday 27th February 2025</a:t>
            </a:r>
            <a:endParaRPr kumimoji="0" lang="en-GB" sz="1800" b="0" i="0" u="sng" strike="noStrike" kern="1200" cap="none" spc="0" normalizeH="0" baseline="0" noProof="0">
              <a:ln>
                <a:noFill/>
              </a:ln>
              <a:solidFill>
                <a:prstClr val="black"/>
              </a:solidFill>
              <a:effectLst/>
              <a:uLnTx/>
              <a:uFillTx/>
              <a:latin typeface="Sassoon Primary"/>
              <a:ea typeface="+mn-ea"/>
              <a:cs typeface="+mn-cs"/>
            </a:endParaRPr>
          </a:p>
        </p:txBody>
      </p:sp>
      <p:sp>
        <p:nvSpPr>
          <p:cNvPr id="2" name="TextBox 1">
            <a:extLst>
              <a:ext uri="{FF2B5EF4-FFF2-40B4-BE49-F238E27FC236}">
                <a16:creationId xmlns:a16="http://schemas.microsoft.com/office/drawing/2014/main" id="{B10161D7-7B2A-32BF-FF92-58B9DFC47B55}"/>
              </a:ext>
            </a:extLst>
          </p:cNvPr>
          <p:cNvSpPr txBox="1"/>
          <p:nvPr/>
        </p:nvSpPr>
        <p:spPr>
          <a:xfrm>
            <a:off x="5579886" y="660283"/>
            <a:ext cx="5844593"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sng" strike="noStrike" kern="1200" cap="none" spc="0" normalizeH="0" baseline="0" noProof="0">
                <a:ln>
                  <a:noFill/>
                </a:ln>
                <a:solidFill>
                  <a:prstClr val="black"/>
                </a:solidFill>
                <a:effectLst/>
                <a:uLnTx/>
                <a:uFillTx/>
                <a:latin typeface="Sassoon Primary"/>
                <a:ea typeface="+mn-ea"/>
                <a:cs typeface="Calibri"/>
              </a:rPr>
              <a:t>3 in 3</a:t>
            </a:r>
            <a:endParaRPr kumimoji="0" lang="en-GB" sz="3600" b="0" i="0" u="none" strike="noStrike" kern="1200" cap="none" spc="0" normalizeH="0" baseline="0" noProof="0">
              <a:ln>
                <a:noFill/>
              </a:ln>
              <a:solidFill>
                <a:prstClr val="black"/>
              </a:solidFill>
              <a:effectLst/>
              <a:uLnTx/>
              <a:uFillTx/>
              <a:latin typeface="Sassoon Primary"/>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sng" strike="noStrike" kern="1200" cap="none" spc="0" normalizeH="0" baseline="0" noProof="0">
              <a:ln>
                <a:noFill/>
              </a:ln>
              <a:solidFill>
                <a:prstClr val="black"/>
              </a:solidFill>
              <a:effectLst/>
              <a:uLnTx/>
              <a:uFillTx/>
              <a:latin typeface="Sassoon Primary"/>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Sassoon Primary"/>
                <a:ea typeface="+mn-ea"/>
                <a:cs typeface="Calibri"/>
              </a:rPr>
              <a:t>What did Jasper do on Monday?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Sassoon Primary"/>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Sassoon Primary"/>
                <a:ea typeface="+mn-ea"/>
                <a:cs typeface="Calibri"/>
              </a:rPr>
              <a:t>What other action did Jasper do when he 'raked'?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Sassoon Primary"/>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Sassoon Primary"/>
                <a:ea typeface="+mn-ea"/>
                <a:cs typeface="Calibri"/>
              </a:rPr>
              <a:t>What was the size of Jaspers Beanstalk in the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Sassoon Primary"/>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0000"/>
                </a:solidFill>
                <a:effectLst/>
                <a:uLnTx/>
                <a:uFillTx/>
                <a:latin typeface="Sassoon Primary"/>
                <a:ea typeface="+mn-ea"/>
                <a:cs typeface="Calibri"/>
              </a:rPr>
              <a:t>Find words in the text to prove your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Sassoon Primary"/>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Sassoon Primary"/>
              <a:ea typeface="+mn-ea"/>
              <a:cs typeface="Calibri"/>
            </a:endParaRPr>
          </a:p>
        </p:txBody>
      </p:sp>
      <p:pic>
        <p:nvPicPr>
          <p:cNvPr id="3" name="Picture 2" descr="A poem with a cat and a plant&#10;&#10;Description automatically generated">
            <a:extLst>
              <a:ext uri="{FF2B5EF4-FFF2-40B4-BE49-F238E27FC236}">
                <a16:creationId xmlns:a16="http://schemas.microsoft.com/office/drawing/2014/main" id="{0108DF4F-BA82-26C6-5546-F2399E276BAE}"/>
              </a:ext>
            </a:extLst>
          </p:cNvPr>
          <p:cNvPicPr>
            <a:picLocks noChangeAspect="1"/>
          </p:cNvPicPr>
          <p:nvPr/>
        </p:nvPicPr>
        <p:blipFill>
          <a:blip r:embed="rId2"/>
          <a:stretch>
            <a:fillRect/>
          </a:stretch>
        </p:blipFill>
        <p:spPr>
          <a:xfrm>
            <a:off x="60469" y="5070"/>
            <a:ext cx="5075519" cy="6891029"/>
          </a:xfrm>
          <a:prstGeom prst="rect">
            <a:avLst/>
          </a:prstGeom>
        </p:spPr>
      </p:pic>
    </p:spTree>
    <p:extLst>
      <p:ext uri="{BB962C8B-B14F-4D97-AF65-F5344CB8AC3E}">
        <p14:creationId xmlns:p14="http://schemas.microsoft.com/office/powerpoint/2010/main" val="111013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F00CA5-05A1-FB10-6A6D-77DEC1A21E81}"/>
              </a:ext>
            </a:extLst>
          </p:cNvPr>
          <p:cNvSpPr/>
          <p:nvPr/>
        </p:nvSpPr>
        <p:spPr>
          <a:xfrm>
            <a:off x="6212099" y="1529865"/>
            <a:ext cx="4505739" cy="523460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Sassoon Primary"/>
                <a:ea typeface="Calibri"/>
                <a:cs typeface="Calibri"/>
              </a:rPr>
              <a:t>Think of three words to describe how Jasper is feeling.</a:t>
            </a:r>
            <a:endParaRPr kumimoji="0" lang="en-GB" sz="1800" b="0" i="0" u="none" strike="noStrike" kern="1200" cap="none" spc="0" normalizeH="0" baseline="0" noProof="0">
              <a:ln>
                <a:noFill/>
              </a:ln>
              <a:solidFill>
                <a:prstClr val="white"/>
              </a:solidFill>
              <a:effectLst/>
              <a:uLnTx/>
              <a:uFillTx/>
              <a:latin typeface="Sassoon Primary"/>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3...................................................</a:t>
            </a:r>
          </a:p>
        </p:txBody>
      </p:sp>
      <p:sp>
        <p:nvSpPr>
          <p:cNvPr id="7" name="Rectangle 6">
            <a:extLst>
              <a:ext uri="{FF2B5EF4-FFF2-40B4-BE49-F238E27FC236}">
                <a16:creationId xmlns:a16="http://schemas.microsoft.com/office/drawing/2014/main" id="{F7845E0B-B456-B858-A9DA-D68D52388671}"/>
              </a:ext>
            </a:extLst>
          </p:cNvPr>
          <p:cNvSpPr/>
          <p:nvPr/>
        </p:nvSpPr>
        <p:spPr>
          <a:xfrm>
            <a:off x="425317" y="1529865"/>
            <a:ext cx="4505739" cy="5234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Sassoon Primary"/>
                <a:ea typeface="Calibri"/>
                <a:cs typeface="Calibri"/>
              </a:rPr>
              <a:t>Think of three words to describe how Jasper is feeling.</a:t>
            </a:r>
            <a:endParaRPr kumimoji="0" lang="en-GB" sz="1800" b="0" i="0" u="none" strike="noStrike" kern="1200" cap="none" spc="0" normalizeH="0" baseline="0" noProof="0">
              <a:ln>
                <a:noFill/>
              </a:ln>
              <a:solidFill>
                <a:prstClr val="white"/>
              </a:solidFill>
              <a:effectLst/>
              <a:uLnTx/>
              <a:uFillTx/>
              <a:latin typeface="Sassoon Primary"/>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3...................................................</a:t>
            </a:r>
          </a:p>
        </p:txBody>
      </p:sp>
      <p:sp>
        <p:nvSpPr>
          <p:cNvPr id="4" name="TextBox 3">
            <a:extLst>
              <a:ext uri="{FF2B5EF4-FFF2-40B4-BE49-F238E27FC236}">
                <a16:creationId xmlns:a16="http://schemas.microsoft.com/office/drawing/2014/main" id="{F748A050-F6DE-4D88-D922-31034945712A}"/>
              </a:ext>
            </a:extLst>
          </p:cNvPr>
          <p:cNvSpPr txBox="1"/>
          <p:nvPr/>
        </p:nvSpPr>
        <p:spPr>
          <a:xfrm>
            <a:off x="8023742" y="241074"/>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Sassoon Primary"/>
                <a:ea typeface="+mn-ea"/>
                <a:cs typeface="Calibri"/>
              </a:rPr>
              <a:t>Thursday 27th February 2025</a:t>
            </a:r>
            <a:endParaRPr kumimoji="0" lang="en-GB" sz="1800" b="0" i="0" u="sng" strike="noStrike" kern="1200" cap="none" spc="0" normalizeH="0" baseline="0" noProof="0">
              <a:ln>
                <a:noFill/>
              </a:ln>
              <a:solidFill>
                <a:prstClr val="black"/>
              </a:solidFill>
              <a:effectLst/>
              <a:uLnTx/>
              <a:uFillTx/>
              <a:latin typeface="Sassoon Primary"/>
              <a:ea typeface="+mn-ea"/>
              <a:cs typeface="+mn-cs"/>
            </a:endParaRPr>
          </a:p>
        </p:txBody>
      </p:sp>
      <p:sp>
        <p:nvSpPr>
          <p:cNvPr id="2" name="TextBox 1">
            <a:extLst>
              <a:ext uri="{FF2B5EF4-FFF2-40B4-BE49-F238E27FC236}">
                <a16:creationId xmlns:a16="http://schemas.microsoft.com/office/drawing/2014/main" id="{B10161D7-7B2A-32BF-FF92-58B9DFC47B55}"/>
              </a:ext>
            </a:extLst>
          </p:cNvPr>
          <p:cNvSpPr txBox="1"/>
          <p:nvPr/>
        </p:nvSpPr>
        <p:spPr>
          <a:xfrm>
            <a:off x="338249" y="764192"/>
            <a:ext cx="45976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a:ln>
                  <a:noFill/>
                </a:ln>
                <a:solidFill>
                  <a:srgbClr val="4472C4"/>
                </a:solidFill>
                <a:effectLst/>
                <a:uLnTx/>
                <a:uFillTx/>
                <a:latin typeface="Sassoon Primary"/>
                <a:ea typeface="+mn-ea"/>
                <a:cs typeface="Calibri"/>
              </a:rPr>
              <a:t>Blue</a:t>
            </a:r>
            <a:r>
              <a:rPr kumimoji="0" lang="en-GB" sz="3600" b="1" i="0" u="sng" strike="noStrike" kern="1200" cap="none" spc="0" normalizeH="0" baseline="0" noProof="0">
                <a:ln>
                  <a:noFill/>
                </a:ln>
                <a:solidFill>
                  <a:prstClr val="black"/>
                </a:solidFill>
                <a:effectLst/>
                <a:uLnTx/>
                <a:uFillTx/>
                <a:latin typeface="Sassoon Primary"/>
                <a:ea typeface="+mn-ea"/>
                <a:cs typeface="Calibri"/>
              </a:rPr>
              <a:t>/ </a:t>
            </a:r>
            <a:r>
              <a:rPr kumimoji="0" lang="en-GB" sz="3600" b="1" i="0" u="sng" strike="noStrike" kern="1200" cap="none" spc="0" normalizeH="0" baseline="0" noProof="0">
                <a:ln>
                  <a:noFill/>
                </a:ln>
                <a:solidFill>
                  <a:srgbClr val="70AD47"/>
                </a:solidFill>
                <a:effectLst/>
                <a:uLnTx/>
                <a:uFillTx/>
                <a:latin typeface="Sassoon Primary"/>
                <a:ea typeface="+mn-ea"/>
                <a:cs typeface="Calibri"/>
              </a:rPr>
              <a:t>Green</a:t>
            </a:r>
            <a:endParaRPr kumimoji="0" lang="en-GB" sz="3600" b="1" i="0" u="none" strike="noStrike" kern="1200" cap="none" spc="0" normalizeH="0" baseline="0" noProof="0">
              <a:ln>
                <a:noFill/>
              </a:ln>
              <a:solidFill>
                <a:srgbClr val="70AD47"/>
              </a:solidFill>
              <a:effectLst/>
              <a:uLnTx/>
              <a:uFillTx/>
              <a:latin typeface="Sassoon Primary"/>
              <a:ea typeface="+mn-ea"/>
              <a:cs typeface="+mn-cs"/>
            </a:endParaRPr>
          </a:p>
        </p:txBody>
      </p:sp>
      <p:sp>
        <p:nvSpPr>
          <p:cNvPr id="3" name="TextBox 2">
            <a:extLst>
              <a:ext uri="{FF2B5EF4-FFF2-40B4-BE49-F238E27FC236}">
                <a16:creationId xmlns:a16="http://schemas.microsoft.com/office/drawing/2014/main" id="{A0908F75-9084-7512-DC6E-2400DB2A56C0}"/>
              </a:ext>
            </a:extLst>
          </p:cNvPr>
          <p:cNvSpPr txBox="1"/>
          <p:nvPr/>
        </p:nvSpPr>
        <p:spPr>
          <a:xfrm>
            <a:off x="234726" y="110459"/>
            <a:ext cx="57548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assoon Primary"/>
                <a:ea typeface="Calibri"/>
                <a:cs typeface="Calibri"/>
              </a:rPr>
              <a:t>TBAT: create a freeze frame to show how a character is feeling. </a:t>
            </a:r>
            <a:endParaRPr kumimoji="0" lang="en-GB" sz="1800" b="0" i="0" u="none" strike="noStrike" kern="1200" cap="none" spc="0" normalizeH="0" baseline="0" noProof="0">
              <a:ln>
                <a:noFill/>
              </a:ln>
              <a:solidFill>
                <a:prstClr val="black"/>
              </a:solidFill>
              <a:effectLst/>
              <a:uLnTx/>
              <a:uFillTx/>
              <a:latin typeface="Sassoon Primary"/>
              <a:ea typeface="+mn-ea"/>
              <a:cs typeface="+mn-cs"/>
            </a:endParaRPr>
          </a:p>
        </p:txBody>
      </p:sp>
      <p:pic>
        <p:nvPicPr>
          <p:cNvPr id="5" name="Picture 4" descr="A cat with a lawnmower&#10;&#10;Description automatically generated">
            <a:extLst>
              <a:ext uri="{FF2B5EF4-FFF2-40B4-BE49-F238E27FC236}">
                <a16:creationId xmlns:a16="http://schemas.microsoft.com/office/drawing/2014/main" id="{4AFDBD85-4179-ACC3-DFB0-16C679259858}"/>
              </a:ext>
            </a:extLst>
          </p:cNvPr>
          <p:cNvPicPr>
            <a:picLocks noChangeAspect="1"/>
          </p:cNvPicPr>
          <p:nvPr/>
        </p:nvPicPr>
        <p:blipFill>
          <a:blip r:embed="rId2"/>
          <a:stretch>
            <a:fillRect/>
          </a:stretch>
        </p:blipFill>
        <p:spPr>
          <a:xfrm>
            <a:off x="1174129" y="1582806"/>
            <a:ext cx="3350178" cy="2135257"/>
          </a:xfrm>
          <a:prstGeom prst="rect">
            <a:avLst/>
          </a:prstGeom>
        </p:spPr>
      </p:pic>
      <p:pic>
        <p:nvPicPr>
          <p:cNvPr id="6" name="Picture 5" descr="A cat sitting on the ground&#10;&#10;Description automatically generated">
            <a:extLst>
              <a:ext uri="{FF2B5EF4-FFF2-40B4-BE49-F238E27FC236}">
                <a16:creationId xmlns:a16="http://schemas.microsoft.com/office/drawing/2014/main" id="{BCD4CEBB-C682-18ED-E23A-E52A6F9F7C0A}"/>
              </a:ext>
            </a:extLst>
          </p:cNvPr>
          <p:cNvPicPr>
            <a:picLocks noChangeAspect="1"/>
          </p:cNvPicPr>
          <p:nvPr/>
        </p:nvPicPr>
        <p:blipFill>
          <a:blip r:embed="rId3"/>
          <a:stretch>
            <a:fillRect/>
          </a:stretch>
        </p:blipFill>
        <p:spPr>
          <a:xfrm>
            <a:off x="7255910" y="1581080"/>
            <a:ext cx="2671832" cy="2193926"/>
          </a:xfrm>
          <a:prstGeom prst="rect">
            <a:avLst/>
          </a:prstGeom>
        </p:spPr>
      </p:pic>
    </p:spTree>
    <p:extLst>
      <p:ext uri="{BB962C8B-B14F-4D97-AF65-F5344CB8AC3E}">
        <p14:creationId xmlns:p14="http://schemas.microsoft.com/office/powerpoint/2010/main" val="69676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08F75-9084-7512-DC6E-2400DB2A56C0}"/>
              </a:ext>
            </a:extLst>
          </p:cNvPr>
          <p:cNvSpPr txBox="1"/>
          <p:nvPr/>
        </p:nvSpPr>
        <p:spPr>
          <a:xfrm>
            <a:off x="234726" y="110459"/>
            <a:ext cx="57548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assoon Primary"/>
                <a:ea typeface="Calibri"/>
                <a:cs typeface="Calibri"/>
              </a:rPr>
              <a:t>TBAT: create a freeze frame to show how a character is feeling. </a:t>
            </a:r>
            <a:endParaRPr kumimoji="0" lang="en-GB" sz="1800" b="0" i="0" u="none" strike="noStrike" kern="1200" cap="none" spc="0" normalizeH="0" baseline="0" noProof="0">
              <a:ln>
                <a:noFill/>
              </a:ln>
              <a:solidFill>
                <a:prstClr val="black"/>
              </a:solidFill>
              <a:effectLst/>
              <a:uLnTx/>
              <a:uFillTx/>
              <a:latin typeface="Sassoon Primary"/>
              <a:ea typeface="+mn-ea"/>
              <a:cs typeface="+mn-cs"/>
            </a:endParaRPr>
          </a:p>
        </p:txBody>
      </p:sp>
      <p:pic>
        <p:nvPicPr>
          <p:cNvPr id="5" name="Picture 4" descr="A cat mask with a nose and whiskers&#10;&#10;Description automatically generated">
            <a:extLst>
              <a:ext uri="{FF2B5EF4-FFF2-40B4-BE49-F238E27FC236}">
                <a16:creationId xmlns:a16="http://schemas.microsoft.com/office/drawing/2014/main" id="{E504688B-AC77-AF88-D774-8E289FD6398B}"/>
              </a:ext>
            </a:extLst>
          </p:cNvPr>
          <p:cNvPicPr>
            <a:picLocks noChangeAspect="1"/>
          </p:cNvPicPr>
          <p:nvPr/>
        </p:nvPicPr>
        <p:blipFill>
          <a:blip r:embed="rId2"/>
          <a:stretch>
            <a:fillRect/>
          </a:stretch>
        </p:blipFill>
        <p:spPr>
          <a:xfrm>
            <a:off x="345108" y="1663285"/>
            <a:ext cx="5748131" cy="4536385"/>
          </a:xfrm>
          <a:prstGeom prst="rect">
            <a:avLst/>
          </a:prstGeom>
        </p:spPr>
      </p:pic>
      <p:sp>
        <p:nvSpPr>
          <p:cNvPr id="6" name="TextBox 5">
            <a:extLst>
              <a:ext uri="{FF2B5EF4-FFF2-40B4-BE49-F238E27FC236}">
                <a16:creationId xmlns:a16="http://schemas.microsoft.com/office/drawing/2014/main" id="{5A71BCC4-F74D-ACBD-6061-60D3D9F63A2B}"/>
              </a:ext>
            </a:extLst>
          </p:cNvPr>
          <p:cNvSpPr txBox="1"/>
          <p:nvPr/>
        </p:nvSpPr>
        <p:spPr>
          <a:xfrm>
            <a:off x="6848504" y="1794971"/>
            <a:ext cx="457027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Sassoon Primary"/>
                <a:ea typeface="Calibri"/>
                <a:cs typeface="Calibri"/>
              </a:rPr>
              <a:t>Today, we are going to take on the role of Jasper and think about how he was feeling at different points in the story. </a:t>
            </a:r>
            <a:endParaRPr kumimoji="0" lang="en-GB" sz="3600" b="0" i="0" u="none" strike="noStrike" kern="1200" cap="none" spc="0" normalizeH="0" baseline="0" noProof="0">
              <a:ln>
                <a:noFill/>
              </a:ln>
              <a:solidFill>
                <a:prstClr val="black"/>
              </a:solidFill>
              <a:effectLst/>
              <a:uLnTx/>
              <a:uFillTx/>
              <a:latin typeface="Sassoon Primary"/>
              <a:ea typeface="+mn-ea"/>
              <a:cs typeface="+mn-cs"/>
            </a:endParaRPr>
          </a:p>
        </p:txBody>
      </p:sp>
      <p:sp>
        <p:nvSpPr>
          <p:cNvPr id="2" name="TextBox 1">
            <a:extLst>
              <a:ext uri="{FF2B5EF4-FFF2-40B4-BE49-F238E27FC236}">
                <a16:creationId xmlns:a16="http://schemas.microsoft.com/office/drawing/2014/main" id="{3FE53515-FC49-1AB5-AA5D-5BEF5951F821}"/>
              </a:ext>
            </a:extLst>
          </p:cNvPr>
          <p:cNvSpPr txBox="1"/>
          <p:nvPr/>
        </p:nvSpPr>
        <p:spPr>
          <a:xfrm>
            <a:off x="8023742" y="241074"/>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Sassoon Primary"/>
                <a:ea typeface="+mn-ea"/>
                <a:cs typeface="Calibri"/>
              </a:rPr>
              <a:t>Thursday 27th February 2025</a:t>
            </a:r>
            <a:endParaRPr kumimoji="0" lang="en-GB" sz="1800" b="0" i="0" u="sng" strike="noStrike" kern="1200" cap="none" spc="0" normalizeH="0" baseline="0" noProof="0">
              <a:ln>
                <a:noFill/>
              </a:ln>
              <a:solidFill>
                <a:prstClr val="black"/>
              </a:solidFill>
              <a:effectLst/>
              <a:uLnTx/>
              <a:uFillTx/>
              <a:latin typeface="Sassoon Primary"/>
              <a:ea typeface="+mn-ea"/>
              <a:cs typeface="+mn-cs"/>
            </a:endParaRPr>
          </a:p>
        </p:txBody>
      </p:sp>
    </p:spTree>
    <p:extLst>
      <p:ext uri="{BB962C8B-B14F-4D97-AF65-F5344CB8AC3E}">
        <p14:creationId xmlns:p14="http://schemas.microsoft.com/office/powerpoint/2010/main" val="1660985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08F75-9084-7512-DC6E-2400DB2A56C0}"/>
              </a:ext>
            </a:extLst>
          </p:cNvPr>
          <p:cNvSpPr txBox="1"/>
          <p:nvPr/>
        </p:nvSpPr>
        <p:spPr>
          <a:xfrm>
            <a:off x="234726" y="110459"/>
            <a:ext cx="57548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assoon Primary"/>
                <a:ea typeface="Calibri"/>
                <a:cs typeface="Calibri"/>
              </a:rPr>
              <a:t>TBAT: create a freeze frame to show how a character is feeling. </a:t>
            </a:r>
            <a:endParaRPr kumimoji="0" lang="en-GB" sz="1800" b="0" i="0" u="none" strike="noStrike" kern="1200" cap="none" spc="0" normalizeH="0" baseline="0" noProof="0">
              <a:ln>
                <a:noFill/>
              </a:ln>
              <a:solidFill>
                <a:prstClr val="black"/>
              </a:solidFill>
              <a:effectLst/>
              <a:uLnTx/>
              <a:uFillTx/>
              <a:latin typeface="Sassoon Primary"/>
              <a:ea typeface="+mn-ea"/>
              <a:cs typeface="+mn-cs"/>
            </a:endParaRPr>
          </a:p>
        </p:txBody>
      </p:sp>
      <p:pic>
        <p:nvPicPr>
          <p:cNvPr id="2" name="Picture 1" descr="A cat holding a piece of food&#10;&#10;Description automatically generated">
            <a:extLst>
              <a:ext uri="{FF2B5EF4-FFF2-40B4-BE49-F238E27FC236}">
                <a16:creationId xmlns:a16="http://schemas.microsoft.com/office/drawing/2014/main" id="{6D4E57C9-DAB3-5D89-AC9F-E652C3D40201}"/>
              </a:ext>
            </a:extLst>
          </p:cNvPr>
          <p:cNvPicPr>
            <a:picLocks noChangeAspect="1"/>
          </p:cNvPicPr>
          <p:nvPr/>
        </p:nvPicPr>
        <p:blipFill>
          <a:blip r:embed="rId2"/>
          <a:stretch>
            <a:fillRect/>
          </a:stretch>
        </p:blipFill>
        <p:spPr>
          <a:xfrm>
            <a:off x="802515" y="936763"/>
            <a:ext cx="4733925" cy="5448300"/>
          </a:xfrm>
          <a:prstGeom prst="rect">
            <a:avLst/>
          </a:prstGeom>
        </p:spPr>
      </p:pic>
      <p:sp>
        <p:nvSpPr>
          <p:cNvPr id="5" name="TextBox 4">
            <a:extLst>
              <a:ext uri="{FF2B5EF4-FFF2-40B4-BE49-F238E27FC236}">
                <a16:creationId xmlns:a16="http://schemas.microsoft.com/office/drawing/2014/main" id="{32B1D57C-AFDD-D901-9B26-8079252E91FE}"/>
              </a:ext>
            </a:extLst>
          </p:cNvPr>
          <p:cNvSpPr txBox="1"/>
          <p:nvPr/>
        </p:nvSpPr>
        <p:spPr>
          <a:xfrm>
            <a:off x="6337627" y="2002083"/>
            <a:ext cx="463930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Sassoon Primary"/>
                <a:ea typeface="Calibri"/>
                <a:cs typeface="Calibri"/>
              </a:rPr>
              <a:t>Pretend to find a bean.......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Sassoon Primary"/>
                <a:ea typeface="Calibri"/>
                <a:cs typeface="Calibri"/>
              </a:rPr>
              <a:t>How would you feel?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Sassoon Primary"/>
                <a:ea typeface="Calibri"/>
                <a:cs typeface="Calibri"/>
              </a:rPr>
              <a:t>What facial expression could show this?</a:t>
            </a:r>
          </a:p>
        </p:txBody>
      </p:sp>
      <p:sp>
        <p:nvSpPr>
          <p:cNvPr id="6" name="TextBox 5">
            <a:extLst>
              <a:ext uri="{FF2B5EF4-FFF2-40B4-BE49-F238E27FC236}">
                <a16:creationId xmlns:a16="http://schemas.microsoft.com/office/drawing/2014/main" id="{5C000B38-7035-296B-22EE-DF8580E335FF}"/>
              </a:ext>
            </a:extLst>
          </p:cNvPr>
          <p:cNvSpPr txBox="1"/>
          <p:nvPr/>
        </p:nvSpPr>
        <p:spPr>
          <a:xfrm>
            <a:off x="8023742" y="241074"/>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Sassoon Primary"/>
                <a:ea typeface="+mn-ea"/>
                <a:cs typeface="Calibri"/>
              </a:rPr>
              <a:t>Thursday 27th February 2025</a:t>
            </a:r>
            <a:endParaRPr kumimoji="0" lang="en-GB" sz="1800" b="0" i="0" u="sng" strike="noStrike" kern="1200" cap="none" spc="0" normalizeH="0" baseline="0" noProof="0">
              <a:ln>
                <a:noFill/>
              </a:ln>
              <a:solidFill>
                <a:prstClr val="black"/>
              </a:solidFill>
              <a:effectLst/>
              <a:uLnTx/>
              <a:uFillTx/>
              <a:latin typeface="Sassoon Primary"/>
              <a:ea typeface="+mn-ea"/>
              <a:cs typeface="+mn-cs"/>
            </a:endParaRPr>
          </a:p>
        </p:txBody>
      </p:sp>
    </p:spTree>
    <p:extLst>
      <p:ext uri="{BB962C8B-B14F-4D97-AF65-F5344CB8AC3E}">
        <p14:creationId xmlns:p14="http://schemas.microsoft.com/office/powerpoint/2010/main" val="4056183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08F75-9084-7512-DC6E-2400DB2A56C0}"/>
              </a:ext>
            </a:extLst>
          </p:cNvPr>
          <p:cNvSpPr txBox="1"/>
          <p:nvPr/>
        </p:nvSpPr>
        <p:spPr>
          <a:xfrm>
            <a:off x="234726" y="110459"/>
            <a:ext cx="57548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assoon Primary"/>
                <a:ea typeface="Calibri"/>
                <a:cs typeface="Calibri"/>
              </a:rPr>
              <a:t>TBAT: create a freeze frame to show how a character is feeling. </a:t>
            </a:r>
            <a:endParaRPr kumimoji="0" lang="en-GB" sz="1800" b="0" i="0" u="none" strike="noStrike" kern="1200" cap="none" spc="0" normalizeH="0" baseline="0" noProof="0">
              <a:ln>
                <a:noFill/>
              </a:ln>
              <a:solidFill>
                <a:prstClr val="black"/>
              </a:solidFill>
              <a:effectLst/>
              <a:uLnTx/>
              <a:uFillTx/>
              <a:latin typeface="Sassoon Primary"/>
              <a:ea typeface="+mn-ea"/>
              <a:cs typeface="+mn-cs"/>
            </a:endParaRPr>
          </a:p>
        </p:txBody>
      </p:sp>
      <p:pic>
        <p:nvPicPr>
          <p:cNvPr id="2" name="Picture 1" descr="A cat holding a garden tool&#10;&#10;Description automatically generated">
            <a:extLst>
              <a:ext uri="{FF2B5EF4-FFF2-40B4-BE49-F238E27FC236}">
                <a16:creationId xmlns:a16="http://schemas.microsoft.com/office/drawing/2014/main" id="{5E348AC5-1CF8-F3EF-743E-F7DDBF7E3256}"/>
              </a:ext>
            </a:extLst>
          </p:cNvPr>
          <p:cNvPicPr>
            <a:picLocks noChangeAspect="1"/>
          </p:cNvPicPr>
          <p:nvPr/>
        </p:nvPicPr>
        <p:blipFill>
          <a:blip r:embed="rId2"/>
          <a:stretch>
            <a:fillRect/>
          </a:stretch>
        </p:blipFill>
        <p:spPr>
          <a:xfrm>
            <a:off x="965200" y="1383955"/>
            <a:ext cx="4784035" cy="5282786"/>
          </a:xfrm>
          <a:prstGeom prst="rect">
            <a:avLst/>
          </a:prstGeom>
        </p:spPr>
      </p:pic>
      <p:sp>
        <p:nvSpPr>
          <p:cNvPr id="6" name="TextBox 5">
            <a:extLst>
              <a:ext uri="{FF2B5EF4-FFF2-40B4-BE49-F238E27FC236}">
                <a16:creationId xmlns:a16="http://schemas.microsoft.com/office/drawing/2014/main" id="{5BEFEEA7-35C9-E51C-BF92-44343134B140}"/>
              </a:ext>
            </a:extLst>
          </p:cNvPr>
          <p:cNvSpPr txBox="1"/>
          <p:nvPr/>
        </p:nvSpPr>
        <p:spPr>
          <a:xfrm>
            <a:off x="6337627" y="2002083"/>
            <a:ext cx="463930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Sassoon Primary"/>
                <a:ea typeface="Calibri"/>
                <a:cs typeface="Calibri"/>
              </a:rPr>
              <a:t>Jasper is very busy looking after his bean.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Sassoon Primary"/>
                <a:ea typeface="Calibri"/>
                <a:cs typeface="Calibri"/>
              </a:rPr>
              <a:t>How could you move to show how busy Jasper is?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A42993F-2B7A-2CE5-15D9-8636D455ECD9}"/>
              </a:ext>
            </a:extLst>
          </p:cNvPr>
          <p:cNvSpPr txBox="1"/>
          <p:nvPr/>
        </p:nvSpPr>
        <p:spPr>
          <a:xfrm>
            <a:off x="8023742" y="241074"/>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Sassoon Primary"/>
                <a:ea typeface="+mn-ea"/>
                <a:cs typeface="Calibri"/>
              </a:rPr>
              <a:t>Thursday 27th February 2025</a:t>
            </a:r>
            <a:endParaRPr kumimoji="0" lang="en-GB" sz="1800" b="0" i="0" u="sng" strike="noStrike" kern="1200" cap="none" spc="0" normalizeH="0" baseline="0" noProof="0">
              <a:ln>
                <a:noFill/>
              </a:ln>
              <a:solidFill>
                <a:prstClr val="black"/>
              </a:solidFill>
              <a:effectLst/>
              <a:uLnTx/>
              <a:uFillTx/>
              <a:latin typeface="Sassoon Primary"/>
              <a:ea typeface="+mn-ea"/>
              <a:cs typeface="+mn-cs"/>
            </a:endParaRPr>
          </a:p>
        </p:txBody>
      </p:sp>
    </p:spTree>
    <p:extLst>
      <p:ext uri="{BB962C8B-B14F-4D97-AF65-F5344CB8AC3E}">
        <p14:creationId xmlns:p14="http://schemas.microsoft.com/office/powerpoint/2010/main" val="234283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08F75-9084-7512-DC6E-2400DB2A56C0}"/>
              </a:ext>
            </a:extLst>
          </p:cNvPr>
          <p:cNvSpPr txBox="1"/>
          <p:nvPr/>
        </p:nvSpPr>
        <p:spPr>
          <a:xfrm>
            <a:off x="234726" y="110459"/>
            <a:ext cx="57548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assoon Primary"/>
                <a:ea typeface="Calibri"/>
                <a:cs typeface="Calibri"/>
              </a:rPr>
              <a:t>TBAT: create a freeze frame to show how a character is feeling. </a:t>
            </a:r>
            <a:endParaRPr kumimoji="0" lang="en-GB" sz="1800" b="0" i="0" u="none" strike="noStrike" kern="1200" cap="none" spc="0" normalizeH="0" baseline="0" noProof="0">
              <a:ln>
                <a:noFill/>
              </a:ln>
              <a:solidFill>
                <a:prstClr val="black"/>
              </a:solidFill>
              <a:effectLst/>
              <a:uLnTx/>
              <a:uFillTx/>
              <a:latin typeface="Sassoon Primary"/>
              <a:ea typeface="+mn-ea"/>
              <a:cs typeface="+mn-cs"/>
            </a:endParaRPr>
          </a:p>
        </p:txBody>
      </p:sp>
      <p:sp>
        <p:nvSpPr>
          <p:cNvPr id="6" name="TextBox 5">
            <a:extLst>
              <a:ext uri="{FF2B5EF4-FFF2-40B4-BE49-F238E27FC236}">
                <a16:creationId xmlns:a16="http://schemas.microsoft.com/office/drawing/2014/main" id="{5BEFEEA7-35C9-E51C-BF92-44343134B140}"/>
              </a:ext>
            </a:extLst>
          </p:cNvPr>
          <p:cNvSpPr txBox="1"/>
          <p:nvPr/>
        </p:nvSpPr>
        <p:spPr>
          <a:xfrm>
            <a:off x="6337627" y="2002083"/>
            <a:ext cx="539717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Sassoon Primary"/>
                <a:ea typeface="Calibri"/>
                <a:cs typeface="Calibri"/>
              </a:rPr>
              <a:t>Jasper's bean has not grown.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Sassoon Primary"/>
                <a:ea typeface="Calibri"/>
                <a:cs typeface="Calibri"/>
              </a:rPr>
              <a:t>How would Jasper feel after all of that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srgbClr val="FF0000"/>
                </a:solidFill>
                <a:latin typeface="Sassoon Primary"/>
                <a:ea typeface="Calibri"/>
                <a:cs typeface="Calibri"/>
              </a:rPr>
              <a:t>Challenge: </a:t>
            </a:r>
            <a:r>
              <a:rPr kumimoji="0" lang="en-GB" sz="3200" b="0" i="0" u="none" strike="noStrike" kern="1200" cap="none" spc="0" normalizeH="0" baseline="0" noProof="0">
                <a:ln>
                  <a:noFill/>
                </a:ln>
                <a:solidFill>
                  <a:srgbClr val="FF0000"/>
                </a:solidFill>
                <a:effectLst/>
                <a:uLnTx/>
                <a:uFillTx/>
                <a:latin typeface="Sassoon Primary"/>
                <a:ea typeface="Calibri"/>
                <a:cs typeface="Calibri"/>
              </a:rPr>
              <a:t>What words could you use to describe Jasper's emotion? </a:t>
            </a:r>
            <a:endPar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5" name="Picture 4" descr="A cat with a bird catching a cookie&#10;&#10;Description automatically generated">
            <a:extLst>
              <a:ext uri="{FF2B5EF4-FFF2-40B4-BE49-F238E27FC236}">
                <a16:creationId xmlns:a16="http://schemas.microsoft.com/office/drawing/2014/main" id="{26A70323-CB8C-1C99-EF84-9B0F25526A39}"/>
              </a:ext>
            </a:extLst>
          </p:cNvPr>
          <p:cNvPicPr>
            <a:picLocks noChangeAspect="1"/>
          </p:cNvPicPr>
          <p:nvPr/>
        </p:nvPicPr>
        <p:blipFill>
          <a:blip r:embed="rId2"/>
          <a:stretch>
            <a:fillRect/>
          </a:stretch>
        </p:blipFill>
        <p:spPr>
          <a:xfrm>
            <a:off x="345040" y="1400934"/>
            <a:ext cx="5229225" cy="4829175"/>
          </a:xfrm>
          <a:prstGeom prst="rect">
            <a:avLst/>
          </a:prstGeom>
        </p:spPr>
      </p:pic>
      <p:sp>
        <p:nvSpPr>
          <p:cNvPr id="2" name="TextBox 1">
            <a:extLst>
              <a:ext uri="{FF2B5EF4-FFF2-40B4-BE49-F238E27FC236}">
                <a16:creationId xmlns:a16="http://schemas.microsoft.com/office/drawing/2014/main" id="{74A992F9-1CA3-ADF4-4298-7CC1ED6F22F9}"/>
              </a:ext>
            </a:extLst>
          </p:cNvPr>
          <p:cNvSpPr txBox="1"/>
          <p:nvPr/>
        </p:nvSpPr>
        <p:spPr>
          <a:xfrm>
            <a:off x="8023742" y="241074"/>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Sassoon Primary"/>
                <a:ea typeface="+mn-ea"/>
                <a:cs typeface="Calibri"/>
              </a:rPr>
              <a:t>Thursday 27th February 2025</a:t>
            </a:r>
            <a:endParaRPr kumimoji="0" lang="en-GB" sz="1800" b="0" i="0" u="sng" strike="noStrike" kern="1200" cap="none" spc="0" normalizeH="0" baseline="0" noProof="0">
              <a:ln>
                <a:noFill/>
              </a:ln>
              <a:solidFill>
                <a:prstClr val="black"/>
              </a:solidFill>
              <a:effectLst/>
              <a:uLnTx/>
              <a:uFillTx/>
              <a:latin typeface="Sassoon Primary"/>
              <a:ea typeface="+mn-ea"/>
              <a:cs typeface="+mn-cs"/>
            </a:endParaRPr>
          </a:p>
        </p:txBody>
      </p:sp>
    </p:spTree>
    <p:extLst>
      <p:ext uri="{BB962C8B-B14F-4D97-AF65-F5344CB8AC3E}">
        <p14:creationId xmlns:p14="http://schemas.microsoft.com/office/powerpoint/2010/main" val="511601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08F75-9084-7512-DC6E-2400DB2A56C0}"/>
              </a:ext>
            </a:extLst>
          </p:cNvPr>
          <p:cNvSpPr txBox="1"/>
          <p:nvPr/>
        </p:nvSpPr>
        <p:spPr>
          <a:xfrm>
            <a:off x="234726" y="110459"/>
            <a:ext cx="57548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assoon Primary"/>
                <a:ea typeface="Calibri"/>
                <a:cs typeface="Calibri"/>
              </a:rPr>
              <a:t>TBAT: create a freeze frame to show how a character is feeling. </a:t>
            </a:r>
            <a:endParaRPr kumimoji="0" lang="en-GB" sz="1800" b="0" i="0" u="none" strike="noStrike" kern="1200" cap="none" spc="0" normalizeH="0" baseline="0" noProof="0">
              <a:ln>
                <a:noFill/>
              </a:ln>
              <a:solidFill>
                <a:prstClr val="black"/>
              </a:solidFill>
              <a:effectLst/>
              <a:uLnTx/>
              <a:uFillTx/>
              <a:latin typeface="Sassoon Primary"/>
              <a:ea typeface="+mn-ea"/>
              <a:cs typeface="+mn-cs"/>
            </a:endParaRPr>
          </a:p>
        </p:txBody>
      </p:sp>
      <p:sp>
        <p:nvSpPr>
          <p:cNvPr id="6" name="TextBox 5">
            <a:extLst>
              <a:ext uri="{FF2B5EF4-FFF2-40B4-BE49-F238E27FC236}">
                <a16:creationId xmlns:a16="http://schemas.microsoft.com/office/drawing/2014/main" id="{5BEFEEA7-35C9-E51C-BF92-44343134B140}"/>
              </a:ext>
            </a:extLst>
          </p:cNvPr>
          <p:cNvSpPr txBox="1"/>
          <p:nvPr/>
        </p:nvSpPr>
        <p:spPr>
          <a:xfrm>
            <a:off x="6268623" y="1159561"/>
            <a:ext cx="595603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prstClr val="black"/>
                </a:solidFill>
                <a:effectLst/>
                <a:uLnTx/>
                <a:uFillTx/>
                <a:latin typeface="Sassoon Primary"/>
                <a:ea typeface="Calibri"/>
                <a:cs typeface="Calibri"/>
              </a:rPr>
              <a:t>Imagine you are Jasper and you have just discovered that the bean did grow in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a:ln>
                <a:noFill/>
              </a:ln>
              <a:solidFill>
                <a:prstClr val="black"/>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srgbClr val="000000"/>
                </a:solidFill>
                <a:effectLst/>
                <a:uLnTx/>
                <a:uFillTx/>
                <a:latin typeface="Sassoon Primary"/>
                <a:ea typeface="Calibri"/>
                <a:cs typeface="Calibri"/>
              </a:rPr>
              <a:t>Strike a pose to show Jaspers reaction.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000">
              <a:solidFill>
                <a:srgbClr val="000000"/>
              </a:solidFill>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000" b="0" i="0" u="none" strike="noStrike" kern="1200" cap="none" spc="0" normalizeH="0" baseline="0" noProof="0">
              <a:ln>
                <a:noFill/>
              </a:ln>
              <a:solidFill>
                <a:prstClr val="black"/>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a:solidFill>
                  <a:srgbClr val="FF0000"/>
                </a:solidFill>
                <a:latin typeface="Sassoon Primary"/>
                <a:ea typeface="Calibri"/>
                <a:cs typeface="Calibri"/>
              </a:rPr>
              <a:t>Challenge: </a:t>
            </a:r>
            <a:r>
              <a:rPr kumimoji="0" lang="en-GB" sz="3000" b="0" i="0" u="none" strike="noStrike" kern="1200" cap="none" spc="0" normalizeH="0" baseline="0" noProof="0">
                <a:ln>
                  <a:noFill/>
                </a:ln>
                <a:solidFill>
                  <a:srgbClr val="FF0000"/>
                </a:solidFill>
                <a:effectLst/>
                <a:uLnTx/>
                <a:uFillTx/>
                <a:latin typeface="Sassoon Primary"/>
                <a:ea typeface="Calibri"/>
                <a:cs typeface="Calibri"/>
              </a:rPr>
              <a:t>What words could you use to describe Jasper's emotion? </a:t>
            </a:r>
            <a:endParaRPr kumimoji="0" lang="en-GB" sz="3000" b="0" i="0" u="none" strike="noStrike" kern="1200" cap="none" spc="0" normalizeH="0" baseline="0" noProof="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Sassoon Primary"/>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Sassoon Primary"/>
              <a:ea typeface="Calibri"/>
              <a:cs typeface="Calibri"/>
            </a:endParaRPr>
          </a:p>
        </p:txBody>
      </p:sp>
      <p:pic>
        <p:nvPicPr>
          <p:cNvPr id="2" name="Picture 1" descr="A drawing of a plant growing from the ground&#10;&#10;Description automatically generated">
            <a:extLst>
              <a:ext uri="{FF2B5EF4-FFF2-40B4-BE49-F238E27FC236}">
                <a16:creationId xmlns:a16="http://schemas.microsoft.com/office/drawing/2014/main" id="{B9C7219A-1293-42FD-89B1-28D0A966AB99}"/>
              </a:ext>
            </a:extLst>
          </p:cNvPr>
          <p:cNvPicPr>
            <a:picLocks noChangeAspect="1"/>
          </p:cNvPicPr>
          <p:nvPr/>
        </p:nvPicPr>
        <p:blipFill>
          <a:blip r:embed="rId2"/>
          <a:stretch>
            <a:fillRect/>
          </a:stretch>
        </p:blipFill>
        <p:spPr>
          <a:xfrm>
            <a:off x="173064" y="1269399"/>
            <a:ext cx="6084673" cy="4164742"/>
          </a:xfrm>
          <a:prstGeom prst="rect">
            <a:avLst/>
          </a:prstGeom>
        </p:spPr>
      </p:pic>
      <p:sp>
        <p:nvSpPr>
          <p:cNvPr id="5" name="TextBox 4">
            <a:extLst>
              <a:ext uri="{FF2B5EF4-FFF2-40B4-BE49-F238E27FC236}">
                <a16:creationId xmlns:a16="http://schemas.microsoft.com/office/drawing/2014/main" id="{077C2C0D-8ED3-E658-DF1D-A61948DD771D}"/>
              </a:ext>
            </a:extLst>
          </p:cNvPr>
          <p:cNvSpPr txBox="1"/>
          <p:nvPr/>
        </p:nvSpPr>
        <p:spPr>
          <a:xfrm>
            <a:off x="8023742" y="241074"/>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Sassoon Primary"/>
                <a:ea typeface="+mn-ea"/>
                <a:cs typeface="Calibri"/>
              </a:rPr>
              <a:t>Thursday 27th February 2025</a:t>
            </a:r>
            <a:endParaRPr kumimoji="0" lang="en-GB" sz="1800" b="0" i="0" u="sng" strike="noStrike" kern="1200" cap="none" spc="0" normalizeH="0" baseline="0" noProof="0">
              <a:ln>
                <a:noFill/>
              </a:ln>
              <a:solidFill>
                <a:prstClr val="black"/>
              </a:solidFill>
              <a:effectLst/>
              <a:uLnTx/>
              <a:uFillTx/>
              <a:latin typeface="Sassoon Primary"/>
              <a:ea typeface="+mn-ea"/>
              <a:cs typeface="+mn-cs"/>
            </a:endParaRPr>
          </a:p>
        </p:txBody>
      </p:sp>
    </p:spTree>
    <p:extLst>
      <p:ext uri="{BB962C8B-B14F-4D97-AF65-F5344CB8AC3E}">
        <p14:creationId xmlns:p14="http://schemas.microsoft.com/office/powerpoint/2010/main" val="234677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F78F3-A952-52B9-818D-EBF5EDA4B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7F811-E4A0-1364-54AB-18250B27CF5C}"/>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6817647F-1D8D-CB4C-2B3B-0D7F24C79555}"/>
              </a:ext>
            </a:extLst>
          </p:cNvPr>
          <p:cNvPicPr>
            <a:picLocks noChangeAspect="1"/>
          </p:cNvPicPr>
          <p:nvPr/>
        </p:nvPicPr>
        <p:blipFill>
          <a:blip r:embed="rId2"/>
          <a:stretch>
            <a:fillRect/>
          </a:stretch>
        </p:blipFill>
        <p:spPr>
          <a:xfrm>
            <a:off x="4362450" y="3074124"/>
            <a:ext cx="3467100" cy="1876425"/>
          </a:xfrm>
          <a:prstGeom prst="rect">
            <a:avLst/>
          </a:prstGeom>
        </p:spPr>
      </p:pic>
    </p:spTree>
    <p:extLst>
      <p:ext uri="{BB962C8B-B14F-4D97-AF65-F5344CB8AC3E}">
        <p14:creationId xmlns:p14="http://schemas.microsoft.com/office/powerpoint/2010/main" val="181339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Sassoon Primary"/>
                <a:ea typeface="+mn-ea"/>
                <a:cs typeface="+mn-cs"/>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0" i="0" u="none" strike="noStrike" kern="1200" cap="none" spc="0" normalizeH="0" baseline="0" noProof="0">
                <a:ln>
                  <a:noFill/>
                </a:ln>
                <a:solidFill>
                  <a:prstClr val="black"/>
                </a:solidFill>
                <a:effectLst/>
                <a:uLnTx/>
                <a:uFillTx/>
                <a:latin typeface="Sassoon Primary"/>
                <a:ea typeface="+mn-ea"/>
                <a:cs typeface="Calibri"/>
              </a:rPr>
              <a:t>Today's Grapheme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0" i="0" u="none" strike="noStrike" kern="1200" cap="none" spc="0" normalizeH="0" baseline="0" noProof="0">
                <a:ln>
                  <a:noFill/>
                </a:ln>
                <a:solidFill>
                  <a:prstClr val="black"/>
                </a:solidFill>
                <a:effectLst/>
                <a:uLnTx/>
                <a:uFillTx/>
                <a:latin typeface="Sassoon Primary"/>
                <a:ea typeface="+mn-ea"/>
                <a:cs typeface="Calibri"/>
              </a:rPr>
              <a:t>are</a:t>
            </a:r>
          </a:p>
        </p:txBody>
      </p:sp>
      <p:sp>
        <p:nvSpPr>
          <p:cNvPr id="11" name="TextBox 10">
            <a:extLst>
              <a:ext uri="{FF2B5EF4-FFF2-40B4-BE49-F238E27FC236}">
                <a16:creationId xmlns:a16="http://schemas.microsoft.com/office/drawing/2014/main" id="{17CA917A-2AE8-949D-2CF1-28F7D0D54C43}"/>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Sassoon Primary"/>
                <a:ea typeface="+mn-ea"/>
                <a:cs typeface="+mn-cs"/>
              </a:rPr>
              <a:t>Wednesday </a:t>
            </a:r>
            <a:r>
              <a:rPr lang="en-GB" b="1" u="sng">
                <a:solidFill>
                  <a:prstClr val="black"/>
                </a:solidFill>
                <a:latin typeface="Sassoon Primary"/>
              </a:rPr>
              <a:t>6th</a:t>
            </a:r>
            <a:r>
              <a:rPr kumimoji="0" lang="en-GB" sz="1800" b="1" i="0" u="sng" strike="noStrike" kern="1200" cap="none" spc="0" normalizeH="0" baseline="0" noProof="0">
                <a:ln>
                  <a:noFill/>
                </a:ln>
                <a:solidFill>
                  <a:prstClr val="black"/>
                </a:solidFill>
                <a:effectLst/>
                <a:uLnTx/>
                <a:uFillTx/>
                <a:latin typeface="Sassoon Primary"/>
                <a:ea typeface="+mn-ea"/>
                <a:cs typeface="+mn-cs"/>
              </a:rPr>
              <a:t> </a:t>
            </a:r>
            <a:r>
              <a:rPr lang="en-GB" b="1" u="sng">
                <a:solidFill>
                  <a:prstClr val="black"/>
                </a:solidFill>
                <a:latin typeface="Sassoon Primary"/>
              </a:rPr>
              <a:t>March</a:t>
            </a:r>
            <a:r>
              <a:rPr kumimoji="0" lang="en-GB" sz="1800" b="1" i="0" u="sng" strike="noStrike" kern="1200" cap="none" spc="0" normalizeH="0" baseline="0" noProof="0">
                <a:ln>
                  <a:noFill/>
                </a:ln>
                <a:solidFill>
                  <a:prstClr val="black"/>
                </a:solidFill>
                <a:effectLst/>
                <a:uLnTx/>
                <a:uFillTx/>
                <a:latin typeface="Sassoon Primary"/>
                <a:ea typeface="+mn-ea"/>
                <a:cs typeface="+mn-cs"/>
              </a:rPr>
              <a:t>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Sassoon Primary"/>
                <a:ea typeface="+mn-ea"/>
                <a:cs typeface="+mn-cs"/>
              </a:rPr>
              <a:t>6/3/24</a:t>
            </a:r>
            <a:endParaRPr lang="en-GB" sz="1800" b="1" i="0" u="sng" strike="noStrike" kern="1200" cap="none" spc="0" normalizeH="0" baseline="0" noProof="0">
              <a:ln>
                <a:noFill/>
              </a:ln>
              <a:solidFill>
                <a:prstClr val="black"/>
              </a:solidFill>
              <a:effectLst/>
              <a:uLnTx/>
              <a:uFillTx/>
              <a:latin typeface="Sassoon Primary"/>
            </a:endParaRPr>
          </a:p>
        </p:txBody>
      </p:sp>
    </p:spTree>
    <p:extLst>
      <p:ext uri="{BB962C8B-B14F-4D97-AF65-F5344CB8AC3E}">
        <p14:creationId xmlns:p14="http://schemas.microsoft.com/office/powerpoint/2010/main" val="1991475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39BB-2E6C-982D-44F7-47E46621831E}"/>
              </a:ext>
            </a:extLst>
          </p:cNvPr>
          <p:cNvSpPr>
            <a:spLocks noGrp="1"/>
          </p:cNvSpPr>
          <p:nvPr>
            <p:ph type="title"/>
          </p:nvPr>
        </p:nvSpPr>
        <p:spPr>
          <a:xfrm>
            <a:off x="234538" y="968787"/>
            <a:ext cx="10909115" cy="1345355"/>
          </a:xfrm>
        </p:spPr>
        <p:txBody>
          <a:bodyPr>
            <a:normAutofit/>
          </a:bodyPr>
          <a:lstStyle/>
          <a:p>
            <a:r>
              <a:rPr lang="en-GB">
                <a:latin typeface="Sassoon Primary"/>
                <a:cs typeface="Calibri Light"/>
              </a:rPr>
              <a:t>3 in 3- Find 3 pairs of numbers to make ten. </a:t>
            </a:r>
            <a:endParaRPr lang="en-GB">
              <a:latin typeface="Sassoon Primary"/>
            </a:endParaRPr>
          </a:p>
        </p:txBody>
      </p:sp>
      <p:pic>
        <p:nvPicPr>
          <p:cNvPr id="3" name="Picture 4" descr="A picture containing calendar&#10;&#10;Description automatically generated">
            <a:extLst>
              <a:ext uri="{FF2B5EF4-FFF2-40B4-BE49-F238E27FC236}">
                <a16:creationId xmlns:a16="http://schemas.microsoft.com/office/drawing/2014/main" id="{F3982A05-7E39-FD21-A822-20AEA1A2734A}"/>
              </a:ext>
            </a:extLst>
          </p:cNvPr>
          <p:cNvPicPr>
            <a:picLocks noChangeAspect="1"/>
          </p:cNvPicPr>
          <p:nvPr/>
        </p:nvPicPr>
        <p:blipFill>
          <a:blip r:embed="rId2"/>
          <a:stretch>
            <a:fillRect/>
          </a:stretch>
        </p:blipFill>
        <p:spPr>
          <a:xfrm>
            <a:off x="709202" y="2120222"/>
            <a:ext cx="6340289" cy="4478456"/>
          </a:xfrm>
          <a:prstGeom prst="rect">
            <a:avLst/>
          </a:prstGeom>
        </p:spPr>
      </p:pic>
      <p:sp>
        <p:nvSpPr>
          <p:cNvPr id="6" name="TextBox 5">
            <a:extLst>
              <a:ext uri="{FF2B5EF4-FFF2-40B4-BE49-F238E27FC236}">
                <a16:creationId xmlns:a16="http://schemas.microsoft.com/office/drawing/2014/main" id="{7F569B6B-C08C-A3EC-8171-A52C8D37E7EE}"/>
              </a:ext>
            </a:extLst>
          </p:cNvPr>
          <p:cNvSpPr txBox="1"/>
          <p:nvPr/>
        </p:nvSpPr>
        <p:spPr>
          <a:xfrm>
            <a:off x="291352" y="56029"/>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sp>
        <p:nvSpPr>
          <p:cNvPr id="5" name="TextBox 4">
            <a:extLst>
              <a:ext uri="{FF2B5EF4-FFF2-40B4-BE49-F238E27FC236}">
                <a16:creationId xmlns:a16="http://schemas.microsoft.com/office/drawing/2014/main" id="{041001E5-0DCB-BA4B-4264-8433D1514573}"/>
              </a:ext>
            </a:extLst>
          </p:cNvPr>
          <p:cNvSpPr txBox="1"/>
          <p:nvPr/>
        </p:nvSpPr>
        <p:spPr>
          <a:xfrm>
            <a:off x="7592785" y="3743200"/>
            <a:ext cx="410688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cs typeface="Calibri"/>
              </a:rPr>
              <a:t>….......   +    ….....    =    ….........</a:t>
            </a:r>
          </a:p>
          <a:p>
            <a:endParaRPr lang="en-GB" sz="2000">
              <a:latin typeface="Sassoon Primary"/>
              <a:cs typeface="Calibri"/>
            </a:endParaRPr>
          </a:p>
          <a:p>
            <a:endParaRPr lang="en-GB" sz="2000">
              <a:latin typeface="Sassoon Primary"/>
              <a:cs typeface="Calibri"/>
            </a:endParaRPr>
          </a:p>
          <a:p>
            <a:endParaRPr lang="en-GB" sz="2000">
              <a:latin typeface="Sassoon Primary"/>
              <a:cs typeface="Calibri"/>
            </a:endParaRPr>
          </a:p>
          <a:p>
            <a:r>
              <a:rPr lang="en-GB" sz="2000">
                <a:latin typeface="Sassoon Primary"/>
                <a:ea typeface="+mn-lt"/>
                <a:cs typeface="+mn-lt"/>
              </a:rPr>
              <a:t>….......   +    ….....    =    ….........</a:t>
            </a:r>
          </a:p>
          <a:p>
            <a:endParaRPr lang="en-GB" sz="2000">
              <a:latin typeface="Sassoon Primary"/>
              <a:cs typeface="Calibri"/>
            </a:endParaRPr>
          </a:p>
          <a:p>
            <a:endParaRPr lang="en-GB" sz="2000">
              <a:latin typeface="Sassoon Primary"/>
              <a:cs typeface="Calibri"/>
            </a:endParaRPr>
          </a:p>
          <a:p>
            <a:endParaRPr lang="en-GB" sz="2000">
              <a:latin typeface="Sassoon Primary"/>
              <a:cs typeface="Calibri"/>
            </a:endParaRPr>
          </a:p>
          <a:p>
            <a:r>
              <a:rPr lang="en-GB" sz="2000">
                <a:latin typeface="Sassoon Primary"/>
                <a:ea typeface="+mn-lt"/>
                <a:cs typeface="+mn-lt"/>
              </a:rPr>
              <a:t>….......   +    ….....    =    ….........</a:t>
            </a:r>
            <a:endParaRPr lang="en-GB" sz="2000">
              <a:latin typeface="Sassoon Primary"/>
            </a:endParaRPr>
          </a:p>
        </p:txBody>
      </p:sp>
      <p:sp>
        <p:nvSpPr>
          <p:cNvPr id="7" name="TextBox 6">
            <a:extLst>
              <a:ext uri="{FF2B5EF4-FFF2-40B4-BE49-F238E27FC236}">
                <a16:creationId xmlns:a16="http://schemas.microsoft.com/office/drawing/2014/main" id="{ECFBB97A-5F6D-E4F6-9027-381F0C6CC5EE}"/>
              </a:ext>
            </a:extLst>
          </p:cNvPr>
          <p:cNvSpPr txBox="1"/>
          <p:nvPr/>
        </p:nvSpPr>
        <p:spPr>
          <a:xfrm>
            <a:off x="7632369" y="2090552"/>
            <a:ext cx="390896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latin typeface="Sassoon Primary"/>
                <a:cs typeface="Calibri"/>
              </a:rPr>
              <a:t>How can we write those as a number sentence?</a:t>
            </a:r>
            <a:endParaRPr lang="en-GB" sz="2400">
              <a:solidFill>
                <a:srgbClr val="FF0000"/>
              </a:solidFill>
              <a:latin typeface="Sassoon Primary"/>
            </a:endParaRPr>
          </a:p>
        </p:txBody>
      </p:sp>
    </p:spTree>
    <p:extLst>
      <p:ext uri="{BB962C8B-B14F-4D97-AF65-F5344CB8AC3E}">
        <p14:creationId xmlns:p14="http://schemas.microsoft.com/office/powerpoint/2010/main" val="154200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C337E9-E289-0C5D-B8F2-830C88D6B768}"/>
              </a:ext>
            </a:extLst>
          </p:cNvPr>
          <p:cNvSpPr/>
          <p:nvPr/>
        </p:nvSpPr>
        <p:spPr>
          <a:xfrm>
            <a:off x="6227123" y="2251363"/>
            <a:ext cx="5581402" cy="29688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8FA777-82FE-5675-82CD-9D0B63BBFC7D}"/>
              </a:ext>
            </a:extLst>
          </p:cNvPr>
          <p:cNvSpPr/>
          <p:nvPr/>
        </p:nvSpPr>
        <p:spPr>
          <a:xfrm>
            <a:off x="309253" y="2251363"/>
            <a:ext cx="5581402" cy="2968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ABD39BB-2E6C-982D-44F7-47E46621831E}"/>
              </a:ext>
            </a:extLst>
          </p:cNvPr>
          <p:cNvSpPr>
            <a:spLocks noGrp="1"/>
          </p:cNvSpPr>
          <p:nvPr>
            <p:ph type="title"/>
          </p:nvPr>
        </p:nvSpPr>
        <p:spPr>
          <a:xfrm>
            <a:off x="838200" y="846978"/>
            <a:ext cx="8457209" cy="1345355"/>
          </a:xfrm>
        </p:spPr>
        <p:txBody>
          <a:bodyPr>
            <a:normAutofit/>
          </a:bodyPr>
          <a:lstStyle/>
          <a:p>
            <a:r>
              <a:rPr lang="en-GB">
                <a:solidFill>
                  <a:schemeClr val="accent1"/>
                </a:solidFill>
                <a:latin typeface="Comic Sans MS"/>
                <a:cs typeface="Calibri Light"/>
              </a:rPr>
              <a:t>Blue</a:t>
            </a:r>
            <a:r>
              <a:rPr lang="en-GB">
                <a:latin typeface="Comic Sans MS"/>
                <a:cs typeface="Calibri Light"/>
              </a:rPr>
              <a:t>/</a:t>
            </a:r>
            <a:r>
              <a:rPr lang="en-GB">
                <a:solidFill>
                  <a:schemeClr val="accent6"/>
                </a:solidFill>
                <a:latin typeface="Comic Sans MS"/>
                <a:cs typeface="Calibri Light"/>
              </a:rPr>
              <a:t>Green- </a:t>
            </a:r>
            <a:r>
              <a:rPr lang="en-GB">
                <a:latin typeface="Comic Sans MS"/>
                <a:cs typeface="Calibri Light"/>
              </a:rPr>
              <a:t>Complete the number bond to ten.</a:t>
            </a:r>
            <a:endParaRPr lang="en-GB">
              <a:latin typeface="Comic Sans MS"/>
            </a:endParaRPr>
          </a:p>
        </p:txBody>
      </p:sp>
      <p:sp>
        <p:nvSpPr>
          <p:cNvPr id="5" name="TextBox 4">
            <a:extLst>
              <a:ext uri="{FF2B5EF4-FFF2-40B4-BE49-F238E27FC236}">
                <a16:creationId xmlns:a16="http://schemas.microsoft.com/office/drawing/2014/main" id="{524D88F4-3B68-3855-5C59-0722E1AE7D9E}"/>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3" name="Picture 5" descr="Diagram&#10;&#10;Description automatically generated">
            <a:extLst>
              <a:ext uri="{FF2B5EF4-FFF2-40B4-BE49-F238E27FC236}">
                <a16:creationId xmlns:a16="http://schemas.microsoft.com/office/drawing/2014/main" id="{E0BCAA22-7BF3-65AB-D585-ED7C295C6F74}"/>
              </a:ext>
            </a:extLst>
          </p:cNvPr>
          <p:cNvPicPr>
            <a:picLocks noChangeAspect="1"/>
          </p:cNvPicPr>
          <p:nvPr/>
        </p:nvPicPr>
        <p:blipFill>
          <a:blip r:embed="rId2"/>
          <a:stretch>
            <a:fillRect/>
          </a:stretch>
        </p:blipFill>
        <p:spPr>
          <a:xfrm>
            <a:off x="736270" y="2855524"/>
            <a:ext cx="4475018" cy="1740718"/>
          </a:xfrm>
          <a:prstGeom prst="rect">
            <a:avLst/>
          </a:prstGeom>
        </p:spPr>
      </p:pic>
      <p:pic>
        <p:nvPicPr>
          <p:cNvPr id="7" name="Picture 7" descr="A picture containing diagram&#10;&#10;Description automatically generated">
            <a:extLst>
              <a:ext uri="{FF2B5EF4-FFF2-40B4-BE49-F238E27FC236}">
                <a16:creationId xmlns:a16="http://schemas.microsoft.com/office/drawing/2014/main" id="{71B89FDF-49D2-546A-D71D-8834E538EC89}"/>
              </a:ext>
            </a:extLst>
          </p:cNvPr>
          <p:cNvPicPr>
            <a:picLocks noChangeAspect="1"/>
          </p:cNvPicPr>
          <p:nvPr/>
        </p:nvPicPr>
        <p:blipFill>
          <a:blip r:embed="rId3"/>
          <a:stretch>
            <a:fillRect/>
          </a:stretch>
        </p:blipFill>
        <p:spPr>
          <a:xfrm>
            <a:off x="6574972" y="2852457"/>
            <a:ext cx="4791693" cy="1727059"/>
          </a:xfrm>
          <a:prstGeom prst="rect">
            <a:avLst/>
          </a:prstGeom>
        </p:spPr>
      </p:pic>
      <p:sp>
        <p:nvSpPr>
          <p:cNvPr id="9" name="TextBox 8">
            <a:extLst>
              <a:ext uri="{FF2B5EF4-FFF2-40B4-BE49-F238E27FC236}">
                <a16:creationId xmlns:a16="http://schemas.microsoft.com/office/drawing/2014/main" id="{EBA889F6-7623-1423-4DB2-559A238983A9}"/>
              </a:ext>
            </a:extLst>
          </p:cNvPr>
          <p:cNvSpPr txBox="1"/>
          <p:nvPr/>
        </p:nvSpPr>
        <p:spPr>
          <a:xfrm>
            <a:off x="1776351" y="5566558"/>
            <a:ext cx="904256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latin typeface="Sassoon Primary"/>
                <a:cs typeface="Calibri"/>
              </a:rPr>
              <a:t>Can you write these number sentence as a subtraction?</a:t>
            </a:r>
            <a:endParaRPr lang="en-GB" sz="3200">
              <a:solidFill>
                <a:srgbClr val="FF0000"/>
              </a:solidFill>
              <a:latin typeface="Sassoon Primary"/>
            </a:endParaRPr>
          </a:p>
        </p:txBody>
      </p:sp>
    </p:spTree>
    <p:extLst>
      <p:ext uri="{BB962C8B-B14F-4D97-AF65-F5344CB8AC3E}">
        <p14:creationId xmlns:p14="http://schemas.microsoft.com/office/powerpoint/2010/main" val="442906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7" name="Picture 7" descr="Table&#10;&#10;Description automatically generated">
            <a:extLst>
              <a:ext uri="{FF2B5EF4-FFF2-40B4-BE49-F238E27FC236}">
                <a16:creationId xmlns:a16="http://schemas.microsoft.com/office/drawing/2014/main" id="{EE7BB6A3-F38C-8599-DF49-A7054BFE7FCC}"/>
              </a:ext>
            </a:extLst>
          </p:cNvPr>
          <p:cNvPicPr>
            <a:picLocks noChangeAspect="1"/>
          </p:cNvPicPr>
          <p:nvPr/>
        </p:nvPicPr>
        <p:blipFill>
          <a:blip r:embed="rId2"/>
          <a:stretch>
            <a:fillRect/>
          </a:stretch>
        </p:blipFill>
        <p:spPr>
          <a:xfrm>
            <a:off x="2200894" y="1511388"/>
            <a:ext cx="7169523" cy="4038238"/>
          </a:xfrm>
          <a:prstGeom prst="rect">
            <a:avLst/>
          </a:prstGeom>
        </p:spPr>
      </p:pic>
    </p:spTree>
    <p:extLst>
      <p:ext uri="{BB962C8B-B14F-4D97-AF65-F5344CB8AC3E}">
        <p14:creationId xmlns:p14="http://schemas.microsoft.com/office/powerpoint/2010/main" val="3118496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2" name="Picture 2" descr="Diagram&#10;&#10;Description automatically generated">
            <a:extLst>
              <a:ext uri="{FF2B5EF4-FFF2-40B4-BE49-F238E27FC236}">
                <a16:creationId xmlns:a16="http://schemas.microsoft.com/office/drawing/2014/main" id="{890F6298-D09A-7010-0CDC-7B6B72F266FA}"/>
              </a:ext>
            </a:extLst>
          </p:cNvPr>
          <p:cNvPicPr>
            <a:picLocks noChangeAspect="1"/>
          </p:cNvPicPr>
          <p:nvPr/>
        </p:nvPicPr>
        <p:blipFill>
          <a:blip r:embed="rId2"/>
          <a:stretch>
            <a:fillRect/>
          </a:stretch>
        </p:blipFill>
        <p:spPr>
          <a:xfrm>
            <a:off x="961553" y="1396722"/>
            <a:ext cx="6721288" cy="4509154"/>
          </a:xfrm>
          <a:prstGeom prst="rect">
            <a:avLst/>
          </a:prstGeom>
        </p:spPr>
      </p:pic>
      <p:sp>
        <p:nvSpPr>
          <p:cNvPr id="3" name="TextBox 2">
            <a:extLst>
              <a:ext uri="{FF2B5EF4-FFF2-40B4-BE49-F238E27FC236}">
                <a16:creationId xmlns:a16="http://schemas.microsoft.com/office/drawing/2014/main" id="{B8A05313-48F1-FFEC-4DA4-4BCCE2D64B62}"/>
              </a:ext>
            </a:extLst>
          </p:cNvPr>
          <p:cNvSpPr txBox="1"/>
          <p:nvPr/>
        </p:nvSpPr>
        <p:spPr>
          <a:xfrm>
            <a:off x="8300357" y="2226623"/>
            <a:ext cx="3142012"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solidFill>
                  <a:srgbClr val="FF0000"/>
                </a:solidFill>
                <a:latin typeface="Sassoon Primary"/>
                <a:cs typeface="Calibri"/>
              </a:rPr>
              <a:t>Can you show it on a bead string?</a:t>
            </a:r>
            <a:endParaRPr lang="en-GB" sz="4400">
              <a:solidFill>
                <a:srgbClr val="FF0000"/>
              </a:solidFill>
              <a:latin typeface="Sassoon Primary"/>
            </a:endParaRPr>
          </a:p>
        </p:txBody>
      </p:sp>
    </p:spTree>
    <p:extLst>
      <p:ext uri="{BB962C8B-B14F-4D97-AF65-F5344CB8AC3E}">
        <p14:creationId xmlns:p14="http://schemas.microsoft.com/office/powerpoint/2010/main" val="96650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2" name="Picture 2" descr="Diagram, schematic&#10;&#10;Description automatically generated">
            <a:extLst>
              <a:ext uri="{FF2B5EF4-FFF2-40B4-BE49-F238E27FC236}">
                <a16:creationId xmlns:a16="http://schemas.microsoft.com/office/drawing/2014/main" id="{605149CF-06DC-415C-257A-1F05D0D637ED}"/>
              </a:ext>
            </a:extLst>
          </p:cNvPr>
          <p:cNvPicPr>
            <a:picLocks noChangeAspect="1"/>
          </p:cNvPicPr>
          <p:nvPr/>
        </p:nvPicPr>
        <p:blipFill>
          <a:blip r:embed="rId2"/>
          <a:stretch>
            <a:fillRect/>
          </a:stretch>
        </p:blipFill>
        <p:spPr>
          <a:xfrm>
            <a:off x="513462" y="1249722"/>
            <a:ext cx="6406068" cy="4135846"/>
          </a:xfrm>
          <a:prstGeom prst="rect">
            <a:avLst/>
          </a:prstGeom>
        </p:spPr>
      </p:pic>
      <p:pic>
        <p:nvPicPr>
          <p:cNvPr id="3" name="Picture 4" descr="A picture containing shoji, building&#10;&#10;Description automatically generated">
            <a:extLst>
              <a:ext uri="{FF2B5EF4-FFF2-40B4-BE49-F238E27FC236}">
                <a16:creationId xmlns:a16="http://schemas.microsoft.com/office/drawing/2014/main" id="{F4155F4B-4470-86CF-D82A-F73683A08050}"/>
              </a:ext>
            </a:extLst>
          </p:cNvPr>
          <p:cNvPicPr>
            <a:picLocks noChangeAspect="1"/>
          </p:cNvPicPr>
          <p:nvPr/>
        </p:nvPicPr>
        <p:blipFill>
          <a:blip r:embed="rId3"/>
          <a:stretch>
            <a:fillRect/>
          </a:stretch>
        </p:blipFill>
        <p:spPr>
          <a:xfrm rot="5400000">
            <a:off x="5872349" y="2572503"/>
            <a:ext cx="4603667" cy="1891122"/>
          </a:xfrm>
          <a:prstGeom prst="rect">
            <a:avLst/>
          </a:prstGeom>
        </p:spPr>
      </p:pic>
      <p:pic>
        <p:nvPicPr>
          <p:cNvPr id="5" name="Picture 4" descr="A picture containing shoji, building&#10;&#10;Description automatically generated">
            <a:extLst>
              <a:ext uri="{FF2B5EF4-FFF2-40B4-BE49-F238E27FC236}">
                <a16:creationId xmlns:a16="http://schemas.microsoft.com/office/drawing/2014/main" id="{B12D51F0-01C2-5773-A0B7-5FF14583F0B7}"/>
              </a:ext>
            </a:extLst>
          </p:cNvPr>
          <p:cNvPicPr>
            <a:picLocks noChangeAspect="1"/>
          </p:cNvPicPr>
          <p:nvPr/>
        </p:nvPicPr>
        <p:blipFill>
          <a:blip r:embed="rId3"/>
          <a:stretch>
            <a:fillRect/>
          </a:stretch>
        </p:blipFill>
        <p:spPr>
          <a:xfrm rot="5400000">
            <a:off x="8089076" y="2572502"/>
            <a:ext cx="4603667" cy="1891122"/>
          </a:xfrm>
          <a:prstGeom prst="rect">
            <a:avLst/>
          </a:prstGeom>
        </p:spPr>
      </p:pic>
      <p:sp>
        <p:nvSpPr>
          <p:cNvPr id="7" name="TextBox 6">
            <a:extLst>
              <a:ext uri="{FF2B5EF4-FFF2-40B4-BE49-F238E27FC236}">
                <a16:creationId xmlns:a16="http://schemas.microsoft.com/office/drawing/2014/main" id="{045B9B42-415A-5BBE-6C27-635D3001E49E}"/>
              </a:ext>
            </a:extLst>
          </p:cNvPr>
          <p:cNvSpPr txBox="1"/>
          <p:nvPr/>
        </p:nvSpPr>
        <p:spPr>
          <a:xfrm>
            <a:off x="1533895" y="5541818"/>
            <a:ext cx="45274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latin typeface="Sassoon Primary"/>
                <a:cs typeface="Calibri"/>
              </a:rPr>
              <a:t>Prove it on the tens frames.</a:t>
            </a:r>
          </a:p>
        </p:txBody>
      </p:sp>
    </p:spTree>
    <p:extLst>
      <p:ext uri="{BB962C8B-B14F-4D97-AF65-F5344CB8AC3E}">
        <p14:creationId xmlns:p14="http://schemas.microsoft.com/office/powerpoint/2010/main" val="90472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2" name="Picture 2" descr="Diagram&#10;&#10;Description automatically generated">
            <a:extLst>
              <a:ext uri="{FF2B5EF4-FFF2-40B4-BE49-F238E27FC236}">
                <a16:creationId xmlns:a16="http://schemas.microsoft.com/office/drawing/2014/main" id="{A80A4F14-2C14-E2FB-0DAD-380988A39172}"/>
              </a:ext>
            </a:extLst>
          </p:cNvPr>
          <p:cNvPicPr>
            <a:picLocks noChangeAspect="1"/>
          </p:cNvPicPr>
          <p:nvPr/>
        </p:nvPicPr>
        <p:blipFill>
          <a:blip r:embed="rId2"/>
          <a:stretch>
            <a:fillRect/>
          </a:stretch>
        </p:blipFill>
        <p:spPr>
          <a:xfrm>
            <a:off x="678058" y="1828031"/>
            <a:ext cx="7012641" cy="4129406"/>
          </a:xfrm>
          <a:prstGeom prst="rect">
            <a:avLst/>
          </a:prstGeom>
        </p:spPr>
      </p:pic>
      <p:pic>
        <p:nvPicPr>
          <p:cNvPr id="3" name="Picture 4" descr="Shape, circle&#10;&#10;Description automatically generated">
            <a:extLst>
              <a:ext uri="{FF2B5EF4-FFF2-40B4-BE49-F238E27FC236}">
                <a16:creationId xmlns:a16="http://schemas.microsoft.com/office/drawing/2014/main" id="{445DB539-05EC-7BB9-AFE1-AEE268B786B8}"/>
              </a:ext>
            </a:extLst>
          </p:cNvPr>
          <p:cNvPicPr>
            <a:picLocks noChangeAspect="1"/>
          </p:cNvPicPr>
          <p:nvPr/>
        </p:nvPicPr>
        <p:blipFill>
          <a:blip r:embed="rId3"/>
          <a:stretch>
            <a:fillRect/>
          </a:stretch>
        </p:blipFill>
        <p:spPr>
          <a:xfrm>
            <a:off x="8697809" y="1623023"/>
            <a:ext cx="2495550" cy="2543175"/>
          </a:xfrm>
          <a:prstGeom prst="rect">
            <a:avLst/>
          </a:prstGeom>
        </p:spPr>
      </p:pic>
      <p:sp>
        <p:nvSpPr>
          <p:cNvPr id="5" name="TextBox 4">
            <a:extLst>
              <a:ext uri="{FF2B5EF4-FFF2-40B4-BE49-F238E27FC236}">
                <a16:creationId xmlns:a16="http://schemas.microsoft.com/office/drawing/2014/main" id="{44CF0439-37AF-A048-4BB6-285CDDCF4E42}"/>
              </a:ext>
            </a:extLst>
          </p:cNvPr>
          <p:cNvSpPr txBox="1"/>
          <p:nvPr/>
        </p:nvSpPr>
        <p:spPr>
          <a:xfrm>
            <a:off x="9673442" y="1880259"/>
            <a:ext cx="4700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a:cs typeface="Calibri"/>
              </a:rPr>
              <a:t>8</a:t>
            </a:r>
            <a:endParaRPr lang="en-GB" sz="400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7AC0B45-D0F2-D7B6-C4EA-DAEBFFA62F8B}"/>
                  </a:ext>
                </a:extLst>
              </p14:cNvPr>
              <p14:cNvContentPartPr/>
              <p14:nvPr/>
            </p14:nvContentPartPr>
            <p14:xfrm>
              <a:off x="3989866" y="3014980"/>
              <a:ext cx="112233" cy="222004"/>
            </p14:xfrm>
          </p:contentPart>
        </mc:Choice>
        <mc:Fallback xmlns="">
          <p:pic>
            <p:nvPicPr>
              <p:cNvPr id="4" name="Ink 3">
                <a:extLst>
                  <a:ext uri="{FF2B5EF4-FFF2-40B4-BE49-F238E27FC236}">
                    <a16:creationId xmlns:a16="http://schemas.microsoft.com/office/drawing/2014/main" id="{E7AC0B45-D0F2-D7B6-C4EA-DAEBFFA62F8B}"/>
                  </a:ext>
                </a:extLst>
              </p:cNvPr>
              <p:cNvPicPr/>
              <p:nvPr/>
            </p:nvPicPr>
            <p:blipFill>
              <a:blip r:embed="rId5"/>
              <a:stretch>
                <a:fillRect/>
              </a:stretch>
            </p:blipFill>
            <p:spPr>
              <a:xfrm>
                <a:off x="3971937" y="2996989"/>
                <a:ext cx="147732" cy="257625"/>
              </a:xfrm>
              <a:prstGeom prst="rect">
                <a:avLst/>
              </a:prstGeom>
            </p:spPr>
          </p:pic>
        </mc:Fallback>
      </mc:AlternateContent>
    </p:spTree>
    <p:extLst>
      <p:ext uri="{BB962C8B-B14F-4D97-AF65-F5344CB8AC3E}">
        <p14:creationId xmlns:p14="http://schemas.microsoft.com/office/powerpoint/2010/main" val="241865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19951B-69E5-4D7F-EC4F-C3C903F70CBC}"/>
              </a:ext>
            </a:extLst>
          </p:cNvPr>
          <p:cNvSpPr txBox="1"/>
          <p:nvPr/>
        </p:nvSpPr>
        <p:spPr>
          <a:xfrm>
            <a:off x="9475519" y="259772"/>
            <a:ext cx="18307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3200" u="sng">
              <a:latin typeface="Sassoon Primary"/>
              <a:cs typeface="Calibri"/>
            </a:endParaRPr>
          </a:p>
        </p:txBody>
      </p:sp>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2" name="Picture 2" descr="Diagram&#10;&#10;Description automatically generated">
            <a:extLst>
              <a:ext uri="{FF2B5EF4-FFF2-40B4-BE49-F238E27FC236}">
                <a16:creationId xmlns:a16="http://schemas.microsoft.com/office/drawing/2014/main" id="{7DAADFB0-2D6B-CA20-C05B-29444457AD1D}"/>
              </a:ext>
            </a:extLst>
          </p:cNvPr>
          <p:cNvPicPr>
            <a:picLocks noChangeAspect="1"/>
          </p:cNvPicPr>
          <p:nvPr/>
        </p:nvPicPr>
        <p:blipFill>
          <a:blip r:embed="rId2"/>
          <a:stretch>
            <a:fillRect/>
          </a:stretch>
        </p:blipFill>
        <p:spPr>
          <a:xfrm>
            <a:off x="1828043" y="1311859"/>
            <a:ext cx="7225552" cy="4317961"/>
          </a:xfrm>
          <a:prstGeom prst="rect">
            <a:avLst/>
          </a:prstGeom>
        </p:spPr>
      </p:pic>
    </p:spTree>
    <p:extLst>
      <p:ext uri="{BB962C8B-B14F-4D97-AF65-F5344CB8AC3E}">
        <p14:creationId xmlns:p14="http://schemas.microsoft.com/office/powerpoint/2010/main" val="223255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2" name="Picture 2" descr="Diagram, schematic&#10;&#10;Description automatically generated">
            <a:extLst>
              <a:ext uri="{FF2B5EF4-FFF2-40B4-BE49-F238E27FC236}">
                <a16:creationId xmlns:a16="http://schemas.microsoft.com/office/drawing/2014/main" id="{BD8AF579-9B59-C16A-7FFD-F79B7431E8B3}"/>
              </a:ext>
            </a:extLst>
          </p:cNvPr>
          <p:cNvPicPr>
            <a:picLocks noChangeAspect="1"/>
          </p:cNvPicPr>
          <p:nvPr/>
        </p:nvPicPr>
        <p:blipFill>
          <a:blip r:embed="rId2"/>
          <a:stretch>
            <a:fillRect/>
          </a:stretch>
        </p:blipFill>
        <p:spPr>
          <a:xfrm>
            <a:off x="391798" y="1502497"/>
            <a:ext cx="7774641" cy="4515610"/>
          </a:xfrm>
          <a:prstGeom prst="rect">
            <a:avLst/>
          </a:prstGeom>
        </p:spPr>
      </p:pic>
      <p:sp>
        <p:nvSpPr>
          <p:cNvPr id="3" name="Speech Bubble: Rectangle with Corners Rounded 2">
            <a:extLst>
              <a:ext uri="{FF2B5EF4-FFF2-40B4-BE49-F238E27FC236}">
                <a16:creationId xmlns:a16="http://schemas.microsoft.com/office/drawing/2014/main" id="{EAD2AFE4-8725-3545-B702-725F5A77C67F}"/>
              </a:ext>
            </a:extLst>
          </p:cNvPr>
          <p:cNvSpPr/>
          <p:nvPr/>
        </p:nvSpPr>
        <p:spPr>
          <a:xfrm>
            <a:off x="8651668" y="1061357"/>
            <a:ext cx="3018311" cy="2365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Sassoon Primary"/>
                <a:cs typeface="Calibri"/>
              </a:rPr>
              <a:t>Craig is correct because.......</a:t>
            </a:r>
            <a:endParaRPr lang="en-GB" sz="2800">
              <a:latin typeface="Sassoon Primary"/>
            </a:endParaRPr>
          </a:p>
        </p:txBody>
      </p:sp>
      <p:sp>
        <p:nvSpPr>
          <p:cNvPr id="5" name="Speech Bubble: Rectangle with Corners Rounded 4">
            <a:extLst>
              <a:ext uri="{FF2B5EF4-FFF2-40B4-BE49-F238E27FC236}">
                <a16:creationId xmlns:a16="http://schemas.microsoft.com/office/drawing/2014/main" id="{9C00706D-EB6A-4172-DE8C-D6F3FA052A4C}"/>
              </a:ext>
            </a:extLst>
          </p:cNvPr>
          <p:cNvSpPr/>
          <p:nvPr/>
        </p:nvSpPr>
        <p:spPr>
          <a:xfrm>
            <a:off x="8651668" y="3881746"/>
            <a:ext cx="3018311" cy="2365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latin typeface="Sassoon Primary"/>
                <a:cs typeface="Calibri"/>
              </a:rPr>
              <a:t>Craig is incorrect because.......</a:t>
            </a:r>
            <a:endParaRPr lang="en-GB" sz="2800">
              <a:latin typeface="Sassoon Primary"/>
            </a:endParaRPr>
          </a:p>
        </p:txBody>
      </p:sp>
    </p:spTree>
    <p:extLst>
      <p:ext uri="{BB962C8B-B14F-4D97-AF65-F5344CB8AC3E}">
        <p14:creationId xmlns:p14="http://schemas.microsoft.com/office/powerpoint/2010/main" val="1967852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pic>
        <p:nvPicPr>
          <p:cNvPr id="2" name="Picture 2" descr="Graphical user interface, text, application, chat or text message&#10;&#10;Description automatically generated">
            <a:extLst>
              <a:ext uri="{FF2B5EF4-FFF2-40B4-BE49-F238E27FC236}">
                <a16:creationId xmlns:a16="http://schemas.microsoft.com/office/drawing/2014/main" id="{63D23814-CFE1-BA88-F162-54E26F92C295}"/>
              </a:ext>
            </a:extLst>
          </p:cNvPr>
          <p:cNvPicPr>
            <a:picLocks noChangeAspect="1"/>
          </p:cNvPicPr>
          <p:nvPr/>
        </p:nvPicPr>
        <p:blipFill>
          <a:blip r:embed="rId2"/>
          <a:stretch>
            <a:fillRect/>
          </a:stretch>
        </p:blipFill>
        <p:spPr>
          <a:xfrm>
            <a:off x="2038044" y="1247730"/>
            <a:ext cx="8110817" cy="4984536"/>
          </a:xfrm>
          <a:prstGeom prst="rect">
            <a:avLst/>
          </a:prstGeom>
        </p:spPr>
      </p:pic>
    </p:spTree>
    <p:extLst>
      <p:ext uri="{BB962C8B-B14F-4D97-AF65-F5344CB8AC3E}">
        <p14:creationId xmlns:p14="http://schemas.microsoft.com/office/powerpoint/2010/main" val="341095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sp>
        <p:nvSpPr>
          <p:cNvPr id="2" name="TextBox 1">
            <a:extLst>
              <a:ext uri="{FF2B5EF4-FFF2-40B4-BE49-F238E27FC236}">
                <a16:creationId xmlns:a16="http://schemas.microsoft.com/office/drawing/2014/main" id="{1030DA37-6950-0A46-A640-C383568C0AA6}"/>
              </a:ext>
            </a:extLst>
          </p:cNvPr>
          <p:cNvSpPr txBox="1"/>
          <p:nvPr/>
        </p:nvSpPr>
        <p:spPr>
          <a:xfrm>
            <a:off x="700367" y="1302683"/>
            <a:ext cx="40621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Independent:</a:t>
            </a:r>
            <a:r>
              <a:rPr lang="en-GB" sz="2000">
                <a:latin typeface="Sassoon Primary"/>
                <a:cs typeface="Calibri"/>
              </a:rPr>
              <a:t> </a:t>
            </a:r>
            <a:endParaRPr lang="en-GB" sz="2000">
              <a:latin typeface="Sassoon Primary"/>
            </a:endParaRPr>
          </a:p>
        </p:txBody>
      </p:sp>
      <p:sp>
        <p:nvSpPr>
          <p:cNvPr id="3" name="TextBox 2">
            <a:extLst>
              <a:ext uri="{FF2B5EF4-FFF2-40B4-BE49-F238E27FC236}">
                <a16:creationId xmlns:a16="http://schemas.microsoft.com/office/drawing/2014/main" id="{61AA9C84-3345-4D35-4AD7-E8DA1DEBAB0C}"/>
              </a:ext>
            </a:extLst>
          </p:cNvPr>
          <p:cNvSpPr txBox="1"/>
          <p:nvPr/>
        </p:nvSpPr>
        <p:spPr>
          <a:xfrm>
            <a:off x="9383839" y="21640"/>
            <a:ext cx="40621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Challenge:</a:t>
            </a:r>
            <a:r>
              <a:rPr lang="en-GB" sz="2000">
                <a:latin typeface="Sassoon Primary"/>
                <a:cs typeface="Calibri"/>
              </a:rPr>
              <a:t> </a:t>
            </a:r>
            <a:endParaRPr lang="en-GB" sz="2000">
              <a:latin typeface="Sassoon Primary"/>
            </a:endParaRPr>
          </a:p>
        </p:txBody>
      </p:sp>
      <p:pic>
        <p:nvPicPr>
          <p:cNvPr id="5" name="Picture 6" descr="A picture containing text, electronics, keyboard&#10;&#10;Description automatically generated">
            <a:extLst>
              <a:ext uri="{FF2B5EF4-FFF2-40B4-BE49-F238E27FC236}">
                <a16:creationId xmlns:a16="http://schemas.microsoft.com/office/drawing/2014/main" id="{ABC9DFF4-86F0-3D29-611F-6929D5F0C2DE}"/>
              </a:ext>
            </a:extLst>
          </p:cNvPr>
          <p:cNvPicPr>
            <a:picLocks noChangeAspect="1"/>
          </p:cNvPicPr>
          <p:nvPr/>
        </p:nvPicPr>
        <p:blipFill>
          <a:blip r:embed="rId2"/>
          <a:stretch>
            <a:fillRect/>
          </a:stretch>
        </p:blipFill>
        <p:spPr>
          <a:xfrm>
            <a:off x="9023755" y="413400"/>
            <a:ext cx="2924198" cy="2587356"/>
          </a:xfrm>
          <a:prstGeom prst="rect">
            <a:avLst/>
          </a:prstGeom>
        </p:spPr>
      </p:pic>
      <p:pic>
        <p:nvPicPr>
          <p:cNvPr id="7" name="Picture 7" descr="Diagram&#10;&#10;Description automatically generated">
            <a:extLst>
              <a:ext uri="{FF2B5EF4-FFF2-40B4-BE49-F238E27FC236}">
                <a16:creationId xmlns:a16="http://schemas.microsoft.com/office/drawing/2014/main" id="{C94738CA-07C2-2EDB-AA38-3B632957C7A5}"/>
              </a:ext>
            </a:extLst>
          </p:cNvPr>
          <p:cNvPicPr>
            <a:picLocks noChangeAspect="1"/>
          </p:cNvPicPr>
          <p:nvPr/>
        </p:nvPicPr>
        <p:blipFill>
          <a:blip r:embed="rId3"/>
          <a:stretch>
            <a:fillRect/>
          </a:stretch>
        </p:blipFill>
        <p:spPr>
          <a:xfrm>
            <a:off x="181084" y="1719644"/>
            <a:ext cx="5122567" cy="3663102"/>
          </a:xfrm>
          <a:prstGeom prst="rect">
            <a:avLst/>
          </a:prstGeom>
        </p:spPr>
      </p:pic>
      <p:sp>
        <p:nvSpPr>
          <p:cNvPr id="8" name="TextBox 7">
            <a:extLst>
              <a:ext uri="{FF2B5EF4-FFF2-40B4-BE49-F238E27FC236}">
                <a16:creationId xmlns:a16="http://schemas.microsoft.com/office/drawing/2014/main" id="{7A965F91-1635-EFE7-3B54-E4B7692683D7}"/>
              </a:ext>
            </a:extLst>
          </p:cNvPr>
          <p:cNvSpPr txBox="1"/>
          <p:nvPr/>
        </p:nvSpPr>
        <p:spPr>
          <a:xfrm>
            <a:off x="6346882" y="3257378"/>
            <a:ext cx="40621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RP:</a:t>
            </a:r>
          </a:p>
        </p:txBody>
      </p:sp>
      <p:pic>
        <p:nvPicPr>
          <p:cNvPr id="9" name="Picture 8" descr="A screenshot of a computer&#10;&#10;Description automatically generated">
            <a:extLst>
              <a:ext uri="{FF2B5EF4-FFF2-40B4-BE49-F238E27FC236}">
                <a16:creationId xmlns:a16="http://schemas.microsoft.com/office/drawing/2014/main" id="{79C7EE32-683C-3E36-5348-AAFA405E18A1}"/>
              </a:ext>
            </a:extLst>
          </p:cNvPr>
          <p:cNvPicPr>
            <a:picLocks noChangeAspect="1"/>
          </p:cNvPicPr>
          <p:nvPr/>
        </p:nvPicPr>
        <p:blipFill>
          <a:blip r:embed="rId4"/>
          <a:stretch>
            <a:fillRect/>
          </a:stretch>
        </p:blipFill>
        <p:spPr>
          <a:xfrm>
            <a:off x="5488402" y="3777697"/>
            <a:ext cx="6383545" cy="2980083"/>
          </a:xfrm>
          <a:prstGeom prst="rect">
            <a:avLst/>
          </a:prstGeom>
        </p:spPr>
      </p:pic>
    </p:spTree>
    <p:extLst>
      <p:ext uri="{BB962C8B-B14F-4D97-AF65-F5344CB8AC3E}">
        <p14:creationId xmlns:p14="http://schemas.microsoft.com/office/powerpoint/2010/main" val="304592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F63C-A2AA-2C48-257A-C7D8ADC5381E}"/>
              </a:ext>
            </a:extLst>
          </p:cNvPr>
          <p:cNvSpPr>
            <a:spLocks noGrp="1"/>
          </p:cNvSpPr>
          <p:nvPr>
            <p:ph type="title"/>
          </p:nvPr>
        </p:nvSpPr>
        <p:spPr/>
        <p:txBody>
          <a:bodyPr/>
          <a:lstStyle/>
          <a:p>
            <a:r>
              <a:rPr lang="en-GB">
                <a:latin typeface="Comic Sans MS" panose="030F0702030302020204" pitchFamily="66" charset="0"/>
              </a:rPr>
              <a:t>Recap:</a:t>
            </a:r>
          </a:p>
        </p:txBody>
      </p:sp>
      <p:sp>
        <p:nvSpPr>
          <p:cNvPr id="3" name="Content Placeholder 2">
            <a:extLst>
              <a:ext uri="{FF2B5EF4-FFF2-40B4-BE49-F238E27FC236}">
                <a16:creationId xmlns:a16="http://schemas.microsoft.com/office/drawing/2014/main" id="{18E94CC5-E214-6F70-029B-B6399E6F6218}"/>
              </a:ext>
            </a:extLst>
          </p:cNvPr>
          <p:cNvSpPr>
            <a:spLocks noGrp="1"/>
          </p:cNvSpPr>
          <p:nvPr>
            <p:ph idx="1"/>
          </p:nvPr>
        </p:nvSpPr>
        <p:spPr>
          <a:xfrm>
            <a:off x="838200" y="1825625"/>
            <a:ext cx="11455400" cy="4351338"/>
          </a:xfrm>
        </p:spPr>
        <p:txBody>
          <a:bodyPr>
            <a:normAutofit/>
          </a:bodyPr>
          <a:lstStyle/>
          <a:p>
            <a:pPr marL="0" indent="0">
              <a:buNone/>
            </a:pPr>
            <a:r>
              <a:rPr lang="en-GB" sz="8800">
                <a:latin typeface="Comic Sans MS" panose="030F0702030302020204" pitchFamily="66" charset="0"/>
              </a:rPr>
              <a:t>air 		</a:t>
            </a:r>
            <a:r>
              <a:rPr lang="en-GB" sz="8800" err="1">
                <a:latin typeface="Comic Sans MS" panose="030F0702030302020204" pitchFamily="66" charset="0"/>
              </a:rPr>
              <a:t>igh</a:t>
            </a:r>
            <a:r>
              <a:rPr lang="en-GB" sz="8800">
                <a:latin typeface="Comic Sans MS" panose="030F0702030302020204" pitchFamily="66" charset="0"/>
              </a:rPr>
              <a:t> 		ear 			  	  a-e 		u 			</a:t>
            </a:r>
            <a:r>
              <a:rPr lang="en-GB" sz="8800" err="1">
                <a:latin typeface="Comic Sans MS" panose="030F0702030302020204" pitchFamily="66" charset="0"/>
              </a:rPr>
              <a:t>oul</a:t>
            </a:r>
            <a:r>
              <a:rPr lang="en-GB" sz="8800">
                <a:latin typeface="Comic Sans MS" panose="030F0702030302020204" pitchFamily="66" charset="0"/>
              </a:rPr>
              <a:t> 	</a:t>
            </a:r>
          </a:p>
          <a:p>
            <a:pPr marL="0" indent="0">
              <a:buNone/>
            </a:pPr>
            <a:r>
              <a:rPr lang="en-GB" sz="8800">
                <a:latin typeface="Comic Sans MS" panose="030F0702030302020204" pitchFamily="66" charset="0"/>
              </a:rPr>
              <a:t>or 		er</a:t>
            </a:r>
          </a:p>
        </p:txBody>
      </p:sp>
    </p:spTree>
    <p:extLst>
      <p:ext uri="{BB962C8B-B14F-4D97-AF65-F5344CB8AC3E}">
        <p14:creationId xmlns:p14="http://schemas.microsoft.com/office/powerpoint/2010/main" val="931895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35780B-CF56-2ECB-D888-803D6020E9DC}"/>
              </a:ext>
            </a:extLst>
          </p:cNvPr>
          <p:cNvSpPr txBox="1"/>
          <p:nvPr/>
        </p:nvSpPr>
        <p:spPr>
          <a:xfrm>
            <a:off x="336176" y="280147"/>
            <a:ext cx="4818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TBAT: add by making ten. </a:t>
            </a:r>
            <a:endParaRPr lang="en-GB" sz="2800">
              <a:latin typeface="Sassoon Primary"/>
            </a:endParaRPr>
          </a:p>
        </p:txBody>
      </p:sp>
      <p:sp>
        <p:nvSpPr>
          <p:cNvPr id="2" name="TextBox 1">
            <a:extLst>
              <a:ext uri="{FF2B5EF4-FFF2-40B4-BE49-F238E27FC236}">
                <a16:creationId xmlns:a16="http://schemas.microsoft.com/office/drawing/2014/main" id="{102AA356-92BB-27BD-E4A7-A66DF69D8A45}"/>
              </a:ext>
            </a:extLst>
          </p:cNvPr>
          <p:cNvSpPr txBox="1"/>
          <p:nvPr/>
        </p:nvSpPr>
        <p:spPr>
          <a:xfrm>
            <a:off x="606136" y="1397824"/>
            <a:ext cx="40945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Mastery: </a:t>
            </a:r>
            <a:endParaRPr lang="en-GB">
              <a:latin typeface="Sassoon Primary"/>
            </a:endParaRPr>
          </a:p>
        </p:txBody>
      </p:sp>
      <p:sp>
        <p:nvSpPr>
          <p:cNvPr id="3" name="TextBox 2">
            <a:extLst>
              <a:ext uri="{FF2B5EF4-FFF2-40B4-BE49-F238E27FC236}">
                <a16:creationId xmlns:a16="http://schemas.microsoft.com/office/drawing/2014/main" id="{02C2052D-494A-BC71-58A8-C48A57EBD324}"/>
              </a:ext>
            </a:extLst>
          </p:cNvPr>
          <p:cNvSpPr txBox="1"/>
          <p:nvPr/>
        </p:nvSpPr>
        <p:spPr>
          <a:xfrm>
            <a:off x="6989123" y="1397824"/>
            <a:ext cx="48466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Mastery with greater depth: </a:t>
            </a:r>
            <a:endParaRPr lang="en-GB">
              <a:latin typeface="Sassoon Primary"/>
            </a:endParaRPr>
          </a:p>
        </p:txBody>
      </p:sp>
      <p:pic>
        <p:nvPicPr>
          <p:cNvPr id="5" name="Picture 6">
            <a:extLst>
              <a:ext uri="{FF2B5EF4-FFF2-40B4-BE49-F238E27FC236}">
                <a16:creationId xmlns:a16="http://schemas.microsoft.com/office/drawing/2014/main" id="{4552B971-F803-50D2-D5CE-E2201319BD44}"/>
              </a:ext>
            </a:extLst>
          </p:cNvPr>
          <p:cNvPicPr>
            <a:picLocks noChangeAspect="1"/>
          </p:cNvPicPr>
          <p:nvPr/>
        </p:nvPicPr>
        <p:blipFill>
          <a:blip r:embed="rId2"/>
          <a:stretch>
            <a:fillRect/>
          </a:stretch>
        </p:blipFill>
        <p:spPr>
          <a:xfrm>
            <a:off x="607621" y="2399706"/>
            <a:ext cx="3821875" cy="3087784"/>
          </a:xfrm>
          <a:prstGeom prst="rect">
            <a:avLst/>
          </a:prstGeom>
        </p:spPr>
      </p:pic>
      <p:pic>
        <p:nvPicPr>
          <p:cNvPr id="7" name="Picture 7" descr="Diagram&#10;&#10;Description automatically generated">
            <a:extLst>
              <a:ext uri="{FF2B5EF4-FFF2-40B4-BE49-F238E27FC236}">
                <a16:creationId xmlns:a16="http://schemas.microsoft.com/office/drawing/2014/main" id="{81E2519E-F60D-E3AA-E6BE-3D8934649470}"/>
              </a:ext>
            </a:extLst>
          </p:cNvPr>
          <p:cNvPicPr>
            <a:picLocks noChangeAspect="1"/>
          </p:cNvPicPr>
          <p:nvPr/>
        </p:nvPicPr>
        <p:blipFill>
          <a:blip r:embed="rId3"/>
          <a:stretch>
            <a:fillRect/>
          </a:stretch>
        </p:blipFill>
        <p:spPr>
          <a:xfrm>
            <a:off x="6990608" y="2201015"/>
            <a:ext cx="4079174" cy="3326828"/>
          </a:xfrm>
          <a:prstGeom prst="rect">
            <a:avLst/>
          </a:prstGeom>
        </p:spPr>
      </p:pic>
    </p:spTree>
    <p:extLst>
      <p:ext uri="{BB962C8B-B14F-4D97-AF65-F5344CB8AC3E}">
        <p14:creationId xmlns:p14="http://schemas.microsoft.com/office/powerpoint/2010/main" val="209339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Sassoon Primary"/>
                <a:ea typeface="+mn-ea"/>
                <a:cs typeface="+mn-cs"/>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103938" y="793750"/>
            <a:ext cx="7553854"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shake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firefighter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worm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worse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could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octopus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Sassoon Primary"/>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Sassoon Primary"/>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Sassoon Primary"/>
              <a:ea typeface="+mn-ea"/>
              <a:cs typeface="+mn-cs"/>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panose="020F0502020204030204"/>
              </a:rPr>
              <a:t>Segment these </a:t>
            </a:r>
            <a:endParaRPr kumimoji="0" lang="en-US" sz="6000" b="0" i="0" u="none" strike="noStrike" kern="1200" cap="none" spc="0" normalizeH="0" baseline="0" noProof="0">
              <a:ln>
                <a:noFill/>
              </a:ln>
              <a:solidFill>
                <a:prstClr val="black"/>
              </a:solidFill>
              <a:effectLst/>
              <a:uLnTx/>
              <a:uFillTx/>
              <a:latin typeface="Sassoon Primary"/>
              <a:ea typeface="+mn-ea"/>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panose="020F0502020204030204"/>
              </a:rPr>
              <a:t>words and read them</a:t>
            </a:r>
            <a:endParaRPr kumimoji="0" lang="en-US" sz="6000" b="0" i="0" u="none" strike="noStrike" kern="1200" cap="none" spc="0" normalizeH="0" baseline="0" noProof="0">
              <a:ln>
                <a:noFill/>
              </a:ln>
              <a:solidFill>
                <a:prstClr val="black"/>
              </a:solidFill>
              <a:effectLst/>
              <a:uLnTx/>
              <a:uFillTx/>
              <a:latin typeface="Sassoon Primary"/>
              <a:ea typeface="+mn-ea"/>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a:rPr>
              <a:t>What are the digraphs?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panose="020F0502020204030204"/>
              </a:rPr>
              <a:t>Blend and say words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13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Sassoon Primary"/>
                <a:ea typeface="+mn-ea"/>
                <a:cs typeface="+mn-cs"/>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369511" y="1443169"/>
            <a:ext cx="905031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0" b="0" i="0" u="none" strike="noStrike" kern="1200" cap="none" spc="0" normalizeH="0" baseline="0" noProof="0" err="1">
                <a:ln>
                  <a:noFill/>
                </a:ln>
                <a:solidFill>
                  <a:prstClr val="black"/>
                </a:solidFill>
                <a:effectLst/>
                <a:uLnTx/>
                <a:uFillTx/>
                <a:latin typeface="Comic Sans MS" panose="030F0702030302020204" pitchFamily="66" charset="0"/>
                <a:cs typeface="Calibri"/>
              </a:rPr>
              <a:t>sh</a:t>
            </a:r>
            <a:r>
              <a:rPr kumimoji="0" lang="en-GB" sz="9000" b="0" i="0" u="none" strike="noStrike" kern="1200" cap="none" spc="0" normalizeH="0" baseline="0" noProof="0">
                <a:ln>
                  <a:noFill/>
                </a:ln>
                <a:solidFill>
                  <a:prstClr val="black"/>
                </a:solidFill>
                <a:effectLst/>
                <a:uLnTx/>
                <a:uFillTx/>
                <a:latin typeface="Comic Sans MS" panose="030F0702030302020204" pitchFamily="66" charset="0"/>
                <a:cs typeface="Calibri"/>
              </a:rPr>
              <a:t>-</a:t>
            </a:r>
            <a:r>
              <a:rPr kumimoji="0" lang="en-GB" sz="9000" b="1" i="0" u="none" strike="noStrike" kern="1200" cap="none" spc="0" normalizeH="0" baseline="0" noProof="0">
                <a:ln>
                  <a:noFill/>
                </a:ln>
                <a:solidFill>
                  <a:prstClr val="black"/>
                </a:solidFill>
                <a:effectLst/>
                <a:uLnTx/>
                <a:uFillTx/>
                <a:latin typeface="Comic Sans MS" panose="030F0702030302020204" pitchFamily="66" charset="0"/>
                <a:cs typeface="Calibri"/>
              </a:rPr>
              <a:t>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0" b="0" i="0" u="none" strike="noStrike" kern="1200" cap="none" spc="0" normalizeH="0" baseline="0" noProof="0">
                <a:ln>
                  <a:noFill/>
                </a:ln>
                <a:solidFill>
                  <a:prstClr val="black"/>
                </a:solidFill>
                <a:effectLst/>
                <a:uLnTx/>
                <a:uFillTx/>
                <a:latin typeface="Comic Sans MS" panose="030F0702030302020204" pitchFamily="66" charset="0"/>
                <a:cs typeface="Calibri"/>
              </a:rPr>
              <a:t>s-</a:t>
            </a:r>
            <a:r>
              <a:rPr kumimoji="0" lang="en-GB" sz="9000" b="0" i="0" u="none" strike="noStrike" kern="1200" cap="none" spc="0" normalizeH="0" baseline="0" noProof="0" err="1">
                <a:ln>
                  <a:noFill/>
                </a:ln>
                <a:solidFill>
                  <a:prstClr val="black"/>
                </a:solidFill>
                <a:effectLst/>
                <a:uLnTx/>
                <a:uFillTx/>
                <a:latin typeface="Comic Sans MS" panose="030F0702030302020204" pitchFamily="66" charset="0"/>
                <a:cs typeface="Calibri"/>
              </a:rPr>
              <a:t>qu</a:t>
            </a:r>
            <a:r>
              <a:rPr kumimoji="0" lang="en-GB" sz="9000" b="0" i="0" u="none" strike="noStrike" kern="1200" cap="none" spc="0" normalizeH="0" baseline="0" noProof="0">
                <a:ln>
                  <a:noFill/>
                </a:ln>
                <a:solidFill>
                  <a:prstClr val="black"/>
                </a:solidFill>
                <a:effectLst/>
                <a:uLnTx/>
                <a:uFillTx/>
                <a:latin typeface="Comic Sans MS" panose="030F0702030302020204" pitchFamily="66" charset="0"/>
                <a:cs typeface="Calibri"/>
              </a:rPr>
              <a:t>-</a:t>
            </a:r>
            <a:r>
              <a:rPr kumimoji="0" lang="en-GB" sz="9000" b="1" i="0" u="none" strike="noStrike" kern="1200" cap="none" spc="0" normalizeH="0" baseline="0" noProof="0">
                <a:ln>
                  <a:noFill/>
                </a:ln>
                <a:solidFill>
                  <a:prstClr val="black"/>
                </a:solidFill>
                <a:effectLst/>
                <a:uLnTx/>
                <a:uFillTx/>
                <a:latin typeface="Comic Sans MS" panose="030F0702030302020204" pitchFamily="66" charset="0"/>
                <a:cs typeface="Calibri"/>
              </a:rPr>
              <a:t>are</a:t>
            </a:r>
            <a:endParaRPr kumimoji="0" lang="en-GB" sz="9000" b="0" i="0" u="none" strike="noStrike" kern="1200" cap="none" spc="0" normalizeH="0" baseline="0" noProof="0">
              <a:ln>
                <a:noFill/>
              </a:ln>
              <a:solidFill>
                <a:prstClr val="black"/>
              </a:solidFill>
              <a:effectLst/>
              <a:uLnTx/>
              <a:uFillTx/>
              <a:latin typeface="Comic Sans MS" panose="030F0702030302020204" pitchFamily="66"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0" b="0" i="0" u="none" strike="noStrike" kern="1200" cap="none" spc="0" normalizeH="0" baseline="0" noProof="0">
                <a:ln>
                  <a:noFill/>
                </a:ln>
                <a:solidFill>
                  <a:prstClr val="black"/>
                </a:solidFill>
                <a:effectLst/>
                <a:uLnTx/>
                <a:uFillTx/>
                <a:latin typeface="Comic Sans MS" panose="030F0702030302020204" pitchFamily="66" charset="0"/>
                <a:cs typeface="Calibri"/>
              </a:rPr>
              <a:t>s-p-</a:t>
            </a:r>
            <a:r>
              <a:rPr kumimoji="0" lang="en-GB" sz="9000" b="1" i="0" u="none" strike="noStrike" kern="1200" cap="none" spc="0" normalizeH="0" baseline="0" noProof="0">
                <a:ln>
                  <a:noFill/>
                </a:ln>
                <a:solidFill>
                  <a:prstClr val="black"/>
                </a:solidFill>
                <a:effectLst/>
                <a:uLnTx/>
                <a:uFillTx/>
                <a:latin typeface="Comic Sans MS" panose="030F0702030302020204" pitchFamily="66" charset="0"/>
                <a:cs typeface="Calibri"/>
              </a:rPr>
              <a:t>are</a:t>
            </a:r>
          </a:p>
        </p:txBody>
      </p:sp>
      <p:sp>
        <p:nvSpPr>
          <p:cNvPr id="4" name="TextBox 3">
            <a:extLst>
              <a:ext uri="{FF2B5EF4-FFF2-40B4-BE49-F238E27FC236}">
                <a16:creationId xmlns:a16="http://schemas.microsoft.com/office/drawing/2014/main" id="{1C9DD727-F1BE-6BB3-DFE4-2984C24CF0C9}"/>
              </a:ext>
            </a:extLst>
          </p:cNvPr>
          <p:cNvSpPr txBox="1"/>
          <p:nvPr/>
        </p:nvSpPr>
        <p:spPr>
          <a:xfrm>
            <a:off x="213361" y="2391833"/>
            <a:ext cx="3961764"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Sounds out these </a:t>
            </a:r>
            <a:endParaRPr kumimoji="0" lang="en-US" sz="60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Comic Sans MS" panose="030F0702030302020204" pitchFamily="66" charset="0"/>
                <a:cs typeface="Calibri" panose="020F0502020204030204"/>
              </a:rPr>
              <a:t>words and read them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Sassoon Primary"/>
              <a:ea typeface="+mn-ea"/>
              <a:cs typeface="Calibri" panose="020F0502020204030204"/>
            </a:endParaRPr>
          </a:p>
        </p:txBody>
      </p:sp>
    </p:spTree>
    <p:extLst>
      <p:ext uri="{BB962C8B-B14F-4D97-AF65-F5344CB8AC3E}">
        <p14:creationId xmlns:p14="http://schemas.microsoft.com/office/powerpoint/2010/main" val="39817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Sassoon Primary"/>
                <a:ea typeface="+mn-ea"/>
                <a:cs typeface="+mn-cs"/>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5999343" y="342503"/>
            <a:ext cx="9050316"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a:ln>
                  <a:noFill/>
                </a:ln>
                <a:solidFill>
                  <a:prstClr val="black"/>
                </a:solidFill>
                <a:effectLst/>
                <a:uLnTx/>
                <a:uFillTx/>
                <a:latin typeface="Sassoon Primary"/>
                <a:ea typeface="+mn-ea"/>
                <a:cs typeface="Calibri"/>
              </a:rPr>
              <a:t>share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a:ln>
                  <a:noFill/>
                </a:ln>
                <a:solidFill>
                  <a:prstClr val="black"/>
                </a:solidFill>
                <a:effectLst/>
                <a:uLnTx/>
                <a:uFillTx/>
                <a:latin typeface="Sassoon Primary"/>
                <a:ea typeface="+mn-ea"/>
                <a:cs typeface="Calibri"/>
              </a:rPr>
              <a:t>square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a:ln>
                  <a:noFill/>
                </a:ln>
                <a:solidFill>
                  <a:prstClr val="black"/>
                </a:solidFill>
                <a:effectLst/>
                <a:uLnTx/>
                <a:uFillTx/>
                <a:latin typeface="Sassoon Primary"/>
                <a:ea typeface="+mn-ea"/>
                <a:cs typeface="Calibri"/>
              </a:rPr>
              <a:t>spare</a:t>
            </a:r>
          </a:p>
        </p:txBody>
      </p:sp>
      <p:sp>
        <p:nvSpPr>
          <p:cNvPr id="4" name="TextBox 3">
            <a:extLst>
              <a:ext uri="{FF2B5EF4-FFF2-40B4-BE49-F238E27FC236}">
                <a16:creationId xmlns:a16="http://schemas.microsoft.com/office/drawing/2014/main" id="{0242AB3A-34C9-9F4D-67C1-3D57D95BF835}"/>
              </a:ext>
            </a:extLst>
          </p:cNvPr>
          <p:cNvSpPr txBox="1"/>
          <p:nvPr/>
        </p:nvSpPr>
        <p:spPr>
          <a:xfrm>
            <a:off x="939270" y="2370666"/>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panose="020F0502020204030204"/>
              </a:rPr>
              <a:t>Read these words on sight</a:t>
            </a:r>
          </a:p>
        </p:txBody>
      </p:sp>
    </p:spTree>
    <p:extLst>
      <p:ext uri="{BB962C8B-B14F-4D97-AF65-F5344CB8AC3E}">
        <p14:creationId xmlns:p14="http://schemas.microsoft.com/office/powerpoint/2010/main" val="325110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Sassoon Primary"/>
                <a:ea typeface="+mn-ea"/>
                <a:cs typeface="+mn-cs"/>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824593" y="289586"/>
            <a:ext cx="9050316"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black"/>
                </a:solidFill>
                <a:effectLst/>
                <a:uLnTx/>
                <a:uFillTx/>
                <a:latin typeface="Comic Sans MS" panose="030F0702030302020204" pitchFamily="66" charset="0"/>
                <a:cs typeface="Calibri"/>
              </a:rPr>
              <a:t>spare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black"/>
                </a:solidFill>
                <a:effectLst/>
                <a:uLnTx/>
                <a:uFillTx/>
                <a:latin typeface="Comic Sans MS" panose="030F0702030302020204" pitchFamily="66" charset="0"/>
                <a:cs typeface="Calibri"/>
              </a:rPr>
              <a:t>square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black"/>
                </a:solidFill>
                <a:effectLst/>
                <a:uLnTx/>
                <a:uFillTx/>
                <a:latin typeface="Comic Sans MS" panose="030F0702030302020204" pitchFamily="66" charset="0"/>
                <a:cs typeface="Calibri"/>
              </a:rPr>
              <a:t>share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black"/>
                </a:solidFill>
                <a:effectLst/>
                <a:uLnTx/>
                <a:uFillTx/>
                <a:latin typeface="Comic Sans MS" panose="030F0702030302020204" pitchFamily="66" charset="0"/>
                <a:cs typeface="Calibri"/>
              </a:rPr>
              <a:t>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black"/>
                </a:solidFill>
                <a:effectLst/>
                <a:uLnTx/>
                <a:uFillTx/>
                <a:latin typeface="Comic Sans MS" panose="030F0702030302020204" pitchFamily="66" charset="0"/>
                <a:cs typeface="Calibri"/>
              </a:rPr>
              <a:t>stare</a:t>
            </a:r>
          </a:p>
        </p:txBody>
      </p:sp>
      <p:sp>
        <p:nvSpPr>
          <p:cNvPr id="4" name="TextBox 3">
            <a:extLst>
              <a:ext uri="{FF2B5EF4-FFF2-40B4-BE49-F238E27FC236}">
                <a16:creationId xmlns:a16="http://schemas.microsoft.com/office/drawing/2014/main" id="{0242AB3A-34C9-9F4D-67C1-3D57D95BF835}"/>
              </a:ext>
            </a:extLst>
          </p:cNvPr>
          <p:cNvSpPr txBox="1"/>
          <p:nvPr/>
        </p:nvSpPr>
        <p:spPr>
          <a:xfrm>
            <a:off x="685270" y="2158999"/>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panose="020F0502020204030204"/>
              </a:rPr>
              <a:t>Read, sound talk and blend</a:t>
            </a:r>
          </a:p>
        </p:txBody>
      </p:sp>
      <p:sp>
        <p:nvSpPr>
          <p:cNvPr id="2" name="TextBox 1">
            <a:extLst>
              <a:ext uri="{FF2B5EF4-FFF2-40B4-BE49-F238E27FC236}">
                <a16:creationId xmlns:a16="http://schemas.microsoft.com/office/drawing/2014/main" id="{2445C098-07F4-E96F-92A7-371A0F5A57F4}"/>
              </a:ext>
            </a:extLst>
          </p:cNvPr>
          <p:cNvSpPr txBox="1"/>
          <p:nvPr/>
        </p:nvSpPr>
        <p:spPr>
          <a:xfrm>
            <a:off x="685269" y="4159248"/>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panose="020F0502020204030204"/>
              </a:rPr>
              <a:t>And again... FASTER!</a:t>
            </a:r>
          </a:p>
        </p:txBody>
      </p:sp>
      <p:sp>
        <p:nvSpPr>
          <p:cNvPr id="6" name="Arrow: Down 5">
            <a:extLst>
              <a:ext uri="{FF2B5EF4-FFF2-40B4-BE49-F238E27FC236}">
                <a16:creationId xmlns:a16="http://schemas.microsoft.com/office/drawing/2014/main" id="{144DC73D-AA4C-BFDA-DB24-5167F0DE48E2}"/>
              </a:ext>
            </a:extLst>
          </p:cNvPr>
          <p:cNvSpPr/>
          <p:nvPr/>
        </p:nvSpPr>
        <p:spPr>
          <a:xfrm>
            <a:off x="2156354" y="3436937"/>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9F8AAC7-3857-F289-1BA1-2822971C27C1}"/>
                  </a:ext>
                </a:extLst>
              </p14:cNvPr>
              <p14:cNvContentPartPr/>
              <p14:nvPr/>
            </p14:nvContentPartPr>
            <p14:xfrm>
              <a:off x="5222880" y="1345680"/>
              <a:ext cx="229320" cy="97920"/>
            </p14:xfrm>
          </p:contentPart>
        </mc:Choice>
        <mc:Fallback xmlns="">
          <p:pic>
            <p:nvPicPr>
              <p:cNvPr id="5" name="Ink 4">
                <a:extLst>
                  <a:ext uri="{FF2B5EF4-FFF2-40B4-BE49-F238E27FC236}">
                    <a16:creationId xmlns:a16="http://schemas.microsoft.com/office/drawing/2014/main" id="{D9F8AAC7-3857-F289-1BA1-2822971C27C1}"/>
                  </a:ext>
                </a:extLst>
              </p:cNvPr>
              <p:cNvPicPr/>
              <p:nvPr/>
            </p:nvPicPr>
            <p:blipFill>
              <a:blip r:embed="rId4"/>
              <a:stretch>
                <a:fillRect/>
              </a:stretch>
            </p:blipFill>
            <p:spPr>
              <a:xfrm>
                <a:off x="5213520" y="1336320"/>
                <a:ext cx="248040" cy="116640"/>
              </a:xfrm>
              <a:prstGeom prst="rect">
                <a:avLst/>
              </a:prstGeom>
            </p:spPr>
          </p:pic>
        </mc:Fallback>
      </mc:AlternateContent>
    </p:spTree>
    <p:extLst>
      <p:ext uri="{BB962C8B-B14F-4D97-AF65-F5344CB8AC3E}">
        <p14:creationId xmlns:p14="http://schemas.microsoft.com/office/powerpoint/2010/main" val="17853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Sassoon Primary"/>
                <a:ea typeface="+mn-ea"/>
                <a:cs typeface="+mn-cs"/>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Sassoon Primary"/>
                <a:ea typeface="+mn-ea"/>
                <a:cs typeface="Calibri"/>
              </a:rPr>
              <a:t>tricky words</a:t>
            </a:r>
            <a:endParaRPr kumimoji="0" lang="en-GB" sz="2400" b="0" i="0" u="none" strike="noStrike" kern="1200" cap="none" spc="0" normalizeH="0" baseline="0" noProof="0">
              <a:ln>
                <a:noFill/>
              </a:ln>
              <a:solidFill>
                <a:prstClr val="black"/>
              </a:solidFill>
              <a:effectLst/>
              <a:uLnTx/>
              <a:uFillTx/>
              <a:latin typeface="Sassoon Primary"/>
              <a:ea typeface="+mn-ea"/>
              <a:cs typeface="+mn-cs"/>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2511797" y="291072"/>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0" i="0" u="none" strike="noStrike" kern="1200" cap="none" spc="0" normalizeH="0" baseline="0" noProof="0">
                <a:ln>
                  <a:noFill/>
                </a:ln>
                <a:solidFill>
                  <a:prstClr val="black"/>
                </a:solidFill>
                <a:effectLst/>
                <a:uLnTx/>
                <a:uFillTx/>
                <a:latin typeface="Sassoon Primary"/>
                <a:ea typeface="+mn-ea"/>
                <a:cs typeface="Calibri"/>
              </a:rPr>
              <a:t>their</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307610" y="3795434"/>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6463003" y="22220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0" i="0" u="none" strike="noStrike" kern="1200" cap="none" spc="0" normalizeH="0" baseline="0" noProof="0">
                <a:ln>
                  <a:noFill/>
                </a:ln>
                <a:solidFill>
                  <a:prstClr val="black"/>
                </a:solidFill>
                <a:effectLst/>
                <a:uLnTx/>
                <a:uFillTx/>
                <a:latin typeface="Sassoon Primary"/>
                <a:ea typeface="+mn-ea"/>
                <a:cs typeface="Calibri"/>
              </a:rPr>
              <a:t>once</a:t>
            </a: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7256752" y="432854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Sassoon Primary"/>
                <a:ea typeface="+mn-ea"/>
                <a:cs typeface="Calibri"/>
              </a:rPr>
              <a:t>Read the tricky words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Sassoon Primary"/>
              <a:ea typeface="+mn-ea"/>
              <a:cs typeface="Calibri"/>
            </a:endParaRPr>
          </a:p>
        </p:txBody>
      </p:sp>
      <p:sp>
        <p:nvSpPr>
          <p:cNvPr id="14" name="Content Placeholder 2">
            <a:extLst>
              <a:ext uri="{FF2B5EF4-FFF2-40B4-BE49-F238E27FC236}">
                <a16:creationId xmlns:a16="http://schemas.microsoft.com/office/drawing/2014/main" id="{8976C2EB-5131-CF9D-163A-582B6963F613}"/>
              </a:ext>
            </a:extLst>
          </p:cNvPr>
          <p:cNvSpPr txBox="1">
            <a:spLocks/>
          </p:cNvSpPr>
          <p:nvPr/>
        </p:nvSpPr>
        <p:spPr>
          <a:xfrm>
            <a:off x="7828251" y="2391789"/>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0" i="0" u="none" strike="noStrike" kern="1200" cap="none" spc="0" normalizeH="0" baseline="0" noProof="0">
                <a:ln>
                  <a:noFill/>
                </a:ln>
                <a:solidFill>
                  <a:prstClr val="black"/>
                </a:solidFill>
                <a:effectLst/>
                <a:uLnTx/>
                <a:uFillTx/>
                <a:latin typeface="Sassoon Primary"/>
                <a:ea typeface="+mn-ea"/>
                <a:cs typeface="Calibri"/>
              </a:rPr>
              <a:t>our</a:t>
            </a:r>
          </a:p>
        </p:txBody>
      </p:sp>
      <p:sp>
        <p:nvSpPr>
          <p:cNvPr id="16" name="Content Placeholder 2">
            <a:extLst>
              <a:ext uri="{FF2B5EF4-FFF2-40B4-BE49-F238E27FC236}">
                <a16:creationId xmlns:a16="http://schemas.microsoft.com/office/drawing/2014/main" id="{60D2AA4C-89E7-D54A-59F2-3129EEC4718E}"/>
              </a:ext>
            </a:extLst>
          </p:cNvPr>
          <p:cNvSpPr txBox="1">
            <a:spLocks/>
          </p:cNvSpPr>
          <p:nvPr/>
        </p:nvSpPr>
        <p:spPr>
          <a:xfrm>
            <a:off x="176501" y="1904956"/>
            <a:ext cx="4327120"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0" i="0" u="none" strike="noStrike" kern="1200" cap="none" spc="0" normalizeH="0" baseline="0" noProof="0">
                <a:ln>
                  <a:noFill/>
                </a:ln>
                <a:solidFill>
                  <a:prstClr val="black"/>
                </a:solidFill>
                <a:effectLst/>
                <a:uLnTx/>
                <a:uFillTx/>
                <a:latin typeface="Sassoon Primary"/>
                <a:ea typeface="+mn-ea"/>
                <a:cs typeface="Calibri"/>
              </a:rPr>
              <a:t>oh</a:t>
            </a:r>
          </a:p>
        </p:txBody>
      </p:sp>
      <p:sp>
        <p:nvSpPr>
          <p:cNvPr id="17" name="Content Placeholder 2">
            <a:extLst>
              <a:ext uri="{FF2B5EF4-FFF2-40B4-BE49-F238E27FC236}">
                <a16:creationId xmlns:a16="http://schemas.microsoft.com/office/drawing/2014/main" id="{F71EC118-B0C9-4FE6-350E-2244C3EEF094}"/>
              </a:ext>
            </a:extLst>
          </p:cNvPr>
          <p:cNvSpPr txBox="1">
            <a:spLocks/>
          </p:cNvSpPr>
          <p:nvPr/>
        </p:nvSpPr>
        <p:spPr>
          <a:xfrm>
            <a:off x="7764443" y="4515521"/>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0" i="0" u="none" strike="noStrike" kern="1200" cap="none" spc="0" normalizeH="0" baseline="0" noProof="0">
                <a:ln>
                  <a:noFill/>
                </a:ln>
                <a:solidFill>
                  <a:prstClr val="black"/>
                </a:solidFill>
                <a:effectLst/>
                <a:uLnTx/>
                <a:uFillTx/>
                <a:latin typeface="Comic Sans MS" panose="030F0702030302020204" pitchFamily="66" charset="0"/>
                <a:cs typeface="Calibri"/>
              </a:rPr>
              <a:t>laugh</a:t>
            </a:r>
          </a:p>
        </p:txBody>
      </p:sp>
    </p:spTree>
    <p:extLst>
      <p:ext uri="{BB962C8B-B14F-4D97-AF65-F5344CB8AC3E}">
        <p14:creationId xmlns:p14="http://schemas.microsoft.com/office/powerpoint/2010/main" val="2327696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22139598be0b1f3a5466a7e5510db99e">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337a7426b6b17f1302634e01280639cd"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8ba83c-3367-4222-803c-ce740e198c3c}"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0CED45-E73B-426E-AA43-4950DC762D21}">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CF25F2-51C9-48FD-81EB-4379E8F14351}">
  <ds:schemaRefs>
    <ds:schemaRef ds:uri="5519ec2d-3025-400a-aa14-bba49a7e18f3"/>
    <ds:schemaRef ds:uri="e255f982-5f1f-41c7-871f-7a91432a54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507E6A-3F4A-4AB1-8E65-2B6A27A683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1135</Words>
  <Application>Microsoft Office PowerPoint</Application>
  <PresentationFormat>Widescreen</PresentationFormat>
  <Paragraphs>246</Paragraphs>
  <Slides>40</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40</vt:i4>
      </vt:variant>
    </vt:vector>
  </HeadingPairs>
  <TitlesOfParts>
    <vt:vector size="55" baseType="lpstr">
      <vt:lpstr>Aptos</vt:lpstr>
      <vt:lpstr>Aptos Display</vt:lpstr>
      <vt:lpstr>Arial</vt:lpstr>
      <vt:lpstr>Calibri</vt:lpstr>
      <vt:lpstr>Calibri Light</vt:lpstr>
      <vt:lpstr>Century Gothic</vt:lpstr>
      <vt:lpstr>Comic Sans MS</vt:lpstr>
      <vt:lpstr>Georgia</vt:lpstr>
      <vt:lpstr>Quicksand</vt:lpstr>
      <vt:lpstr>Sassoon Primary</vt:lpstr>
      <vt:lpstr>Twinkl SemiBold</vt:lpstr>
      <vt:lpstr>office theme</vt:lpstr>
      <vt:lpstr>1_office theme</vt:lpstr>
      <vt:lpstr>2_office theme</vt:lpstr>
      <vt:lpstr>3_office theme</vt:lpstr>
      <vt:lpstr>Thursday 27th February 2025</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Warm up! Bucketball </vt:lpstr>
      <vt:lpstr>PowerPoint Presentation</vt:lpstr>
      <vt:lpstr>PowerPoint Presentation</vt:lpstr>
      <vt:lpstr>PowerPoint Presentation</vt:lpstr>
      <vt:lpstr>PowerPoint Presentation</vt:lpstr>
      <vt:lpstr>Break</vt:lpstr>
      <vt:lpstr>Assembly</vt:lpstr>
      <vt:lpstr>Lunch</vt:lpstr>
      <vt:lpstr>Today's Alien language is.......</vt:lpstr>
      <vt:lpstr>Toothbrushing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3 in 3- Find 3 pairs of numbers to make ten. </vt:lpstr>
      <vt:lpstr>Blue/Green- Complete the number bond to 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 Humphrey</dc:creator>
  <cp:lastModifiedBy>Z Humphrey</cp:lastModifiedBy>
  <cp:revision>3</cp:revision>
  <dcterms:created xsi:type="dcterms:W3CDTF">2025-02-08T14:06:14Z</dcterms:created>
  <dcterms:modified xsi:type="dcterms:W3CDTF">2025-02-27T09:36:33Z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