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325" r:id="rId5"/>
    <p:sldId id="605" r:id="rId6"/>
    <p:sldId id="616" r:id="rId7"/>
    <p:sldId id="608" r:id="rId8"/>
    <p:sldId id="606" r:id="rId9"/>
    <p:sldId id="607" r:id="rId10"/>
    <p:sldId id="618" r:id="rId11"/>
    <p:sldId id="617" r:id="rId12"/>
    <p:sldId id="620" r:id="rId13"/>
    <p:sldId id="619" r:id="rId14"/>
    <p:sldId id="621" r:id="rId15"/>
    <p:sldId id="622" r:id="rId16"/>
    <p:sldId id="625" r:id="rId17"/>
    <p:sldId id="626" r:id="rId18"/>
    <p:sldId id="627" r:id="rId19"/>
    <p:sldId id="628" r:id="rId20"/>
    <p:sldId id="629" r:id="rId21"/>
    <p:sldId id="630" r:id="rId22"/>
    <p:sldId id="631" r:id="rId23"/>
    <p:sldId id="632" r:id="rId24"/>
    <p:sldId id="459" r:id="rId25"/>
    <p:sldId id="633" r:id="rId26"/>
    <p:sldId id="481" r:id="rId27"/>
    <p:sldId id="257" r:id="rId28"/>
    <p:sldId id="258" r:id="rId29"/>
    <p:sldId id="259" r:id="rId30"/>
    <p:sldId id="260" r:id="rId31"/>
    <p:sldId id="261" r:id="rId32"/>
    <p:sldId id="277" r:id="rId33"/>
    <p:sldId id="262" r:id="rId34"/>
    <p:sldId id="263" r:id="rId35"/>
    <p:sldId id="264" r:id="rId36"/>
    <p:sldId id="265" r:id="rId37"/>
    <p:sldId id="623" r:id="rId38"/>
    <p:sldId id="266" r:id="rId39"/>
    <p:sldId id="267" r:id="rId40"/>
    <p:sldId id="268" r:id="rId41"/>
    <p:sldId id="269" r:id="rId42"/>
    <p:sldId id="270" r:id="rId43"/>
    <p:sldId id="271" r:id="rId44"/>
    <p:sldId id="272" r:id="rId45"/>
    <p:sldId id="273" r:id="rId46"/>
    <p:sldId id="274" r:id="rId47"/>
    <p:sldId id="276" r:id="rId48"/>
    <p:sldId id="634"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8A1B8-C445-DB0F-BF23-461C6F293872}" v="288" dt="2025-01-17T14:04:57.010"/>
    <p1510:client id="{5C7081EE-8C78-9E55-9E9E-E65756641873}" v="1073" dt="2025-01-16T13:09:17.706"/>
    <p1510:client id="{CCA1B7E9-DC6F-0CEF-5B05-6FF83DDD2F38}" v="6" dt="2025-01-16T13:03:4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C4C2E-4C59-4EE7-90BA-8D3BA4DD0AEC}" type="datetimeFigureOut">
              <a:t>1/17/2025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4FF11-458A-4452-A12E-0B8159BAF3CF}" type="slidenum">
              <a:t>‹#›</a:t>
            </a:fld>
            <a:endParaRPr lang="en-GB"/>
          </a:p>
        </p:txBody>
      </p:sp>
    </p:spTree>
    <p:extLst>
      <p:ext uri="{BB962C8B-B14F-4D97-AF65-F5344CB8AC3E}">
        <p14:creationId xmlns:p14="http://schemas.microsoft.com/office/powerpoint/2010/main" val="423675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illustrations/list-icon-symbol-paper-sign-flat-238921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7e3d9e06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7e3d9e06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6aba0729d_3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6aba0729d_3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Screenshots from Scratch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6aba0729d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6aba0729d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Screenshots from Scratch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6aba0729d_3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6aba0729d_3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Screenshots from Scratch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6acbc436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6acbc436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860c1f47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8860c1f47e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860c1f47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860c1f47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https://pixabay.com/illustrations/list-icon-symbol-paper-sign-flat-2389219/</a:t>
            </a:r>
            <a:endParaRPr sz="900">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860c1f47e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860c1f47e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900">
                <a:latin typeface="Quicksand"/>
                <a:ea typeface="Quicksand"/>
                <a:cs typeface="Quicksand"/>
                <a:sym typeface="Quicksand"/>
              </a:rPr>
              <a:t>Screenshots from Scratch</a:t>
            </a:r>
            <a:endParaRPr sz="900">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860c1f47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860c1f47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Video from Scratch</a:t>
            </a:r>
            <a:endParaRPr sz="1000">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860c1f47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860c1f47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e3d9e063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e3d9e06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a47acb5b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a47acb5b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e3d9e063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e3d9e06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0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3d9e063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3d9e063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860c1f47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860c1f47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from Scratch</a:t>
            </a:r>
            <a:endParaRPr sz="1000">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a47acb5b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a47acb5b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Screenshot from Scratch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fcbb618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fcbb618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Screenshots from Scratch</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6aba0729d_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6aba0729d_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Screenshots from Scratch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6aba0729d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6aba0729d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5B5BA5"/>
                </a:solidFill>
                <a:latin typeface="Quicksand"/>
                <a:ea typeface="Quicksand"/>
                <a:cs typeface="Quicksand"/>
                <a:sym typeface="Quicksand"/>
              </a:rPr>
              <a:t>Screenshots from Scratch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6aba0729d_3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6aba0729d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94394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43639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92180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80529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4533" y="426133"/>
            <a:ext cx="11361600" cy="601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5" name="Google Shape;45;p8"/>
          <p:cNvSpPr txBox="1">
            <a:spLocks noGrp="1"/>
          </p:cNvSpPr>
          <p:nvPr>
            <p:ph type="subTitle" idx="1"/>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91633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414533" y="629333"/>
            <a:ext cx="11361600" cy="50604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8" name="Google Shape;28;p5"/>
          <p:cNvSpPr txBox="1">
            <a:spLocks noGrp="1"/>
          </p:cNvSpPr>
          <p:nvPr>
            <p:ph type="body" idx="2"/>
          </p:nvPr>
        </p:nvSpPr>
        <p:spPr>
          <a:xfrm>
            <a:off x="414533" y="5709567"/>
            <a:ext cx="11361600" cy="7280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29" name="Google Shape;29;p5"/>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0" name="Google Shape;30;p5"/>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44855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17/01/2025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17/01/2025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17/01/2025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17/01/2025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ncce.io/pg5b-3-a2-c"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Morning Challenge</a:t>
            </a:r>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343271"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138011" y="367127"/>
            <a:ext cx="4048835"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omic Sans MS"/>
                <a:ea typeface="+mn-lt"/>
                <a:cs typeface="+mn-lt"/>
              </a:rPr>
              <a:t>membership </a:t>
            </a:r>
            <a:br>
              <a:rPr lang="en-GB" sz="2400" dirty="0">
                <a:latin typeface="Comic Sans MS"/>
                <a:ea typeface="+mn-lt"/>
                <a:cs typeface="+mn-lt"/>
              </a:rPr>
            </a:br>
            <a:r>
              <a:rPr lang="en-GB" sz="2400" dirty="0">
                <a:latin typeface="Comic Sans MS"/>
                <a:ea typeface="+mn-lt"/>
                <a:cs typeface="+mn-lt"/>
              </a:rPr>
              <a:t>ownership </a:t>
            </a:r>
            <a:br>
              <a:rPr lang="en-GB" sz="2400" dirty="0">
                <a:latin typeface="Comic Sans MS"/>
                <a:ea typeface="+mn-lt"/>
                <a:cs typeface="+mn-lt"/>
              </a:rPr>
            </a:br>
            <a:r>
              <a:rPr lang="en-GB" sz="2400" dirty="0">
                <a:latin typeface="Comic Sans MS"/>
                <a:ea typeface="+mn-lt"/>
                <a:cs typeface="+mn-lt"/>
              </a:rPr>
              <a:t>partnership </a:t>
            </a:r>
            <a:endParaRPr lang="en-US" sz="2400" dirty="0">
              <a:latin typeface="Comic Sans MS"/>
              <a:ea typeface="+mn-lt"/>
              <a:cs typeface="+mn-lt"/>
            </a:endParaRPr>
          </a:p>
          <a:p>
            <a:r>
              <a:rPr lang="en-GB" sz="2400" dirty="0">
                <a:latin typeface="Comic Sans MS"/>
                <a:ea typeface="+mn-lt"/>
                <a:cs typeface="+mn-lt"/>
              </a:rPr>
              <a:t>dictatorship </a:t>
            </a:r>
            <a:br>
              <a:rPr lang="en-GB" sz="2400" dirty="0">
                <a:latin typeface="Comic Sans MS"/>
                <a:ea typeface="+mn-lt"/>
                <a:cs typeface="+mn-lt"/>
              </a:rPr>
            </a:br>
            <a:r>
              <a:rPr lang="en-GB" sz="2400" dirty="0">
                <a:latin typeface="Comic Sans MS"/>
                <a:ea typeface="+mn-lt"/>
                <a:cs typeface="+mn-lt"/>
              </a:rPr>
              <a:t>championship </a:t>
            </a:r>
            <a:br>
              <a:rPr lang="en-GB" sz="2400" dirty="0">
                <a:latin typeface="Comic Sans MS"/>
                <a:ea typeface="+mn-lt"/>
                <a:cs typeface="+mn-lt"/>
              </a:rPr>
            </a:br>
            <a:r>
              <a:rPr lang="en-GB" sz="2400" dirty="0">
                <a:latin typeface="Comic Sans MS"/>
                <a:ea typeface="+mn-lt"/>
                <a:cs typeface="+mn-lt"/>
              </a:rPr>
              <a:t>craftsmanship </a:t>
            </a:r>
            <a:br>
              <a:rPr lang="en-GB" sz="2400" dirty="0">
                <a:latin typeface="Comic Sans MS"/>
                <a:ea typeface="+mn-lt"/>
                <a:cs typeface="+mn-lt"/>
              </a:rPr>
            </a:br>
            <a:r>
              <a:rPr lang="en-GB" sz="2400" dirty="0">
                <a:latin typeface="Comic Sans MS"/>
                <a:ea typeface="+mn-lt"/>
                <a:cs typeface="+mn-lt"/>
              </a:rPr>
              <a:t>fellowship </a:t>
            </a:r>
            <a:br>
              <a:rPr lang="en-GB" sz="2400" dirty="0">
                <a:latin typeface="Comic Sans MS"/>
                <a:ea typeface="+mn-lt"/>
                <a:cs typeface="+mn-lt"/>
              </a:rPr>
            </a:br>
            <a:r>
              <a:rPr lang="en-GB" sz="2400" dirty="0">
                <a:latin typeface="Comic Sans MS"/>
                <a:ea typeface="+mn-lt"/>
                <a:cs typeface="+mn-lt"/>
              </a:rPr>
              <a:t>apprenticeship </a:t>
            </a:r>
            <a:br>
              <a:rPr lang="en-GB" sz="2400" dirty="0">
                <a:latin typeface="Comic Sans MS"/>
                <a:ea typeface="+mn-lt"/>
                <a:cs typeface="+mn-lt"/>
              </a:rPr>
            </a:br>
            <a:r>
              <a:rPr lang="en-GB" sz="2400" dirty="0">
                <a:latin typeface="Comic Sans MS"/>
                <a:ea typeface="+mn-lt"/>
                <a:cs typeface="+mn-lt"/>
              </a:rPr>
              <a:t>citizenship </a:t>
            </a:r>
            <a:br>
              <a:rPr lang="en-GB" sz="2400" dirty="0">
                <a:latin typeface="Comic Sans MS"/>
                <a:ea typeface="+mn-lt"/>
                <a:cs typeface="+mn-lt"/>
              </a:rPr>
            </a:br>
            <a:r>
              <a:rPr lang="en-GB" sz="2400" dirty="0">
                <a:latin typeface="Comic Sans MS"/>
                <a:ea typeface="+mn-lt"/>
                <a:cs typeface="+mn-lt"/>
              </a:rPr>
              <a:t>sponsorship</a:t>
            </a:r>
            <a:br>
              <a:rPr lang="en-GB" sz="2400" dirty="0">
                <a:latin typeface="Comic Sans MS"/>
                <a:ea typeface="+mn-lt"/>
                <a:cs typeface="+mn-lt"/>
              </a:rPr>
            </a:br>
            <a:br>
              <a:rPr lang="en-GB" sz="2400" dirty="0">
                <a:latin typeface="Comic Sans MS"/>
              </a:rPr>
            </a:br>
            <a:br>
              <a:rPr lang="en-GB" sz="2400" dirty="0">
                <a:latin typeface="Comic Sans MS"/>
              </a:rPr>
            </a:br>
            <a:r>
              <a:rPr lang="en-GB" sz="2000" dirty="0">
                <a:solidFill>
                  <a:srgbClr val="FF0000"/>
                </a:solidFill>
                <a:latin typeface="Comic Sans MS"/>
              </a:rPr>
              <a:t>Are there any words you are unsure of?</a:t>
            </a:r>
            <a:br>
              <a:rPr lang="en-GB" sz="2000" dirty="0">
                <a:solidFill>
                  <a:srgbClr val="FF0000"/>
                </a:solidFill>
                <a:latin typeface="Comic Sans MS"/>
              </a:rPr>
            </a:br>
            <a:br>
              <a:rPr lang="en-GB" sz="2000" dirty="0">
                <a:solidFill>
                  <a:srgbClr val="FF0000"/>
                </a:solidFill>
                <a:latin typeface="Comic Sans MS"/>
              </a:rPr>
            </a:br>
            <a:r>
              <a:rPr lang="en-GB" sz="2000" dirty="0">
                <a:solidFill>
                  <a:srgbClr val="FF0000"/>
                </a:solidFill>
                <a:latin typeface="Comic Sans MS"/>
              </a:rPr>
              <a:t>Use a dictionary to look them up and then use them in a sentence.</a:t>
            </a:r>
          </a:p>
        </p:txBody>
      </p:sp>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C471-2394-8E4E-2C00-AF2FBE146772}"/>
              </a:ext>
            </a:extLst>
          </p:cNvPr>
          <p:cNvSpPr>
            <a:spLocks noGrp="1"/>
          </p:cNvSpPr>
          <p:nvPr>
            <p:ph type="title"/>
          </p:nvPr>
        </p:nvSpPr>
        <p:spPr>
          <a:xfrm>
            <a:off x="302741" y="4720"/>
            <a:ext cx="11112843" cy="1346157"/>
          </a:xfrm>
        </p:spPr>
        <p:txBody>
          <a:bodyPr>
            <a:normAutofit/>
          </a:bodyPr>
          <a:lstStyle/>
          <a:p>
            <a:r>
              <a:rPr lang="en-GB" sz="2400" dirty="0"/>
              <a:t>In books: </a:t>
            </a:r>
            <a:br>
              <a:rPr lang="en-GB" sz="3600" dirty="0"/>
            </a:br>
            <a:r>
              <a:rPr lang="en-GB" sz="3600" dirty="0">
                <a:solidFill>
                  <a:srgbClr val="0070C0"/>
                </a:solidFill>
              </a:rPr>
              <a:t>Blue</a:t>
            </a:r>
            <a:r>
              <a:rPr lang="en-GB" sz="3600" dirty="0"/>
              <a:t>                                                   </a:t>
            </a:r>
            <a:r>
              <a:rPr lang="en-GB" sz="3600" dirty="0">
                <a:solidFill>
                  <a:srgbClr val="00B050"/>
                </a:solidFill>
              </a:rPr>
              <a:t>    Green</a:t>
            </a:r>
            <a:r>
              <a:rPr lang="en-GB" sz="3600" dirty="0"/>
              <a:t> </a:t>
            </a:r>
          </a:p>
        </p:txBody>
      </p:sp>
      <p:pic>
        <p:nvPicPr>
          <p:cNvPr id="3" name="Picture 2" descr="A screenshot of a number&#10;&#10;Description automatically generated">
            <a:extLst>
              <a:ext uri="{FF2B5EF4-FFF2-40B4-BE49-F238E27FC236}">
                <a16:creationId xmlns:a16="http://schemas.microsoft.com/office/drawing/2014/main" id="{828E3130-83DB-F7E7-3A17-55140BCB7C78}"/>
              </a:ext>
            </a:extLst>
          </p:cNvPr>
          <p:cNvPicPr>
            <a:picLocks noChangeAspect="1"/>
          </p:cNvPicPr>
          <p:nvPr/>
        </p:nvPicPr>
        <p:blipFill>
          <a:blip r:embed="rId2"/>
          <a:stretch>
            <a:fillRect/>
          </a:stretch>
        </p:blipFill>
        <p:spPr>
          <a:xfrm>
            <a:off x="1370313" y="467626"/>
            <a:ext cx="4591050" cy="3533775"/>
          </a:xfrm>
          <a:prstGeom prst="rect">
            <a:avLst/>
          </a:prstGeom>
        </p:spPr>
      </p:pic>
      <p:pic>
        <p:nvPicPr>
          <p:cNvPr id="4" name="Picture 3" descr="A screenshot of a math game&#10;&#10;Description automatically generated">
            <a:extLst>
              <a:ext uri="{FF2B5EF4-FFF2-40B4-BE49-F238E27FC236}">
                <a16:creationId xmlns:a16="http://schemas.microsoft.com/office/drawing/2014/main" id="{34E52178-C535-3598-3037-96C2BE2D663F}"/>
              </a:ext>
            </a:extLst>
          </p:cNvPr>
          <p:cNvPicPr>
            <a:picLocks noChangeAspect="1"/>
          </p:cNvPicPr>
          <p:nvPr/>
        </p:nvPicPr>
        <p:blipFill>
          <a:blip r:embed="rId3"/>
          <a:stretch>
            <a:fillRect/>
          </a:stretch>
        </p:blipFill>
        <p:spPr>
          <a:xfrm>
            <a:off x="7311209" y="463764"/>
            <a:ext cx="4746796" cy="3675362"/>
          </a:xfrm>
          <a:prstGeom prst="rect">
            <a:avLst/>
          </a:prstGeom>
        </p:spPr>
      </p:pic>
      <p:sp>
        <p:nvSpPr>
          <p:cNvPr id="5" name="TextBox 4">
            <a:extLst>
              <a:ext uri="{FF2B5EF4-FFF2-40B4-BE49-F238E27FC236}">
                <a16:creationId xmlns:a16="http://schemas.microsoft.com/office/drawing/2014/main" id="{AC44E62A-DC5B-0F3C-70DC-2700BFDCED3C}"/>
              </a:ext>
            </a:extLst>
          </p:cNvPr>
          <p:cNvSpPr txBox="1"/>
          <p:nvPr/>
        </p:nvSpPr>
        <p:spPr>
          <a:xfrm>
            <a:off x="248421" y="5824115"/>
            <a:ext cx="117034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rPr>
              <a:t>Challenge: </a:t>
            </a:r>
            <a:r>
              <a:rPr lang="en-GB" dirty="0"/>
              <a:t> </a:t>
            </a:r>
          </a:p>
        </p:txBody>
      </p:sp>
      <p:pic>
        <p:nvPicPr>
          <p:cNvPr id="6" name="Picture 5" descr="A rectangular sign with black text&#10;&#10;Description automatically generated">
            <a:extLst>
              <a:ext uri="{FF2B5EF4-FFF2-40B4-BE49-F238E27FC236}">
                <a16:creationId xmlns:a16="http://schemas.microsoft.com/office/drawing/2014/main" id="{2FDB96E4-B038-986E-3466-ECAE6721B9F1}"/>
              </a:ext>
            </a:extLst>
          </p:cNvPr>
          <p:cNvPicPr>
            <a:picLocks noChangeAspect="1"/>
          </p:cNvPicPr>
          <p:nvPr/>
        </p:nvPicPr>
        <p:blipFill>
          <a:blip r:embed="rId4"/>
          <a:stretch>
            <a:fillRect/>
          </a:stretch>
        </p:blipFill>
        <p:spPr>
          <a:xfrm>
            <a:off x="2153165" y="5255611"/>
            <a:ext cx="8153400" cy="1495425"/>
          </a:xfrm>
          <a:prstGeom prst="rect">
            <a:avLst/>
          </a:prstGeom>
        </p:spPr>
      </p:pic>
    </p:spTree>
    <p:extLst>
      <p:ext uri="{BB962C8B-B14F-4D97-AF65-F5344CB8AC3E}">
        <p14:creationId xmlns:p14="http://schemas.microsoft.com/office/powerpoint/2010/main" val="200823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63D8-70AB-F03E-E071-A9BA97FF9BDB}"/>
              </a:ext>
            </a:extLst>
          </p:cNvPr>
          <p:cNvSpPr>
            <a:spLocks noGrp="1"/>
          </p:cNvSpPr>
          <p:nvPr>
            <p:ph type="title"/>
          </p:nvPr>
        </p:nvSpPr>
        <p:spPr>
          <a:xfrm>
            <a:off x="4120" y="-530740"/>
            <a:ext cx="11133437" cy="1346157"/>
          </a:xfrm>
        </p:spPr>
        <p:txBody>
          <a:bodyPr>
            <a:normAutofit/>
          </a:bodyPr>
          <a:lstStyle/>
          <a:p>
            <a:r>
              <a:rPr lang="en-GB" sz="3200" dirty="0"/>
              <a:t>Independent: </a:t>
            </a:r>
          </a:p>
        </p:txBody>
      </p:sp>
      <p:pic>
        <p:nvPicPr>
          <p:cNvPr id="3" name="Picture 2" descr="A white background with black text&#10;&#10;Description automatically generated">
            <a:extLst>
              <a:ext uri="{FF2B5EF4-FFF2-40B4-BE49-F238E27FC236}">
                <a16:creationId xmlns:a16="http://schemas.microsoft.com/office/drawing/2014/main" id="{7F5F27B1-BF20-485F-DEDA-48A4DC942A9C}"/>
              </a:ext>
            </a:extLst>
          </p:cNvPr>
          <p:cNvPicPr>
            <a:picLocks noChangeAspect="1"/>
          </p:cNvPicPr>
          <p:nvPr/>
        </p:nvPicPr>
        <p:blipFill>
          <a:blip r:embed="rId2"/>
          <a:stretch>
            <a:fillRect/>
          </a:stretch>
        </p:blipFill>
        <p:spPr>
          <a:xfrm>
            <a:off x="4795967" y="5547798"/>
            <a:ext cx="5133203" cy="1312648"/>
          </a:xfrm>
          <a:prstGeom prst="rect">
            <a:avLst/>
          </a:prstGeom>
        </p:spPr>
      </p:pic>
      <p:pic>
        <p:nvPicPr>
          <p:cNvPr id="4" name="Picture 3" descr="A group of rectangular objects with numbers&#10;&#10;Description automatically generated">
            <a:extLst>
              <a:ext uri="{FF2B5EF4-FFF2-40B4-BE49-F238E27FC236}">
                <a16:creationId xmlns:a16="http://schemas.microsoft.com/office/drawing/2014/main" id="{7D5B8A95-B82C-ABCB-97D2-A36204BBDC15}"/>
              </a:ext>
            </a:extLst>
          </p:cNvPr>
          <p:cNvPicPr>
            <a:picLocks noChangeAspect="1"/>
          </p:cNvPicPr>
          <p:nvPr/>
        </p:nvPicPr>
        <p:blipFill>
          <a:blip r:embed="rId3"/>
          <a:stretch>
            <a:fillRect/>
          </a:stretch>
        </p:blipFill>
        <p:spPr>
          <a:xfrm>
            <a:off x="199381" y="4642923"/>
            <a:ext cx="4029075" cy="1876425"/>
          </a:xfrm>
          <a:prstGeom prst="rect">
            <a:avLst/>
          </a:prstGeom>
        </p:spPr>
      </p:pic>
      <p:pic>
        <p:nvPicPr>
          <p:cNvPr id="5" name="Picture 4">
            <a:extLst>
              <a:ext uri="{FF2B5EF4-FFF2-40B4-BE49-F238E27FC236}">
                <a16:creationId xmlns:a16="http://schemas.microsoft.com/office/drawing/2014/main" id="{CB97795C-E720-3AF8-60D9-62E09F2CE616}"/>
              </a:ext>
            </a:extLst>
          </p:cNvPr>
          <p:cNvPicPr>
            <a:picLocks noChangeAspect="1"/>
          </p:cNvPicPr>
          <p:nvPr/>
        </p:nvPicPr>
        <p:blipFill>
          <a:blip r:embed="rId4"/>
          <a:stretch>
            <a:fillRect/>
          </a:stretch>
        </p:blipFill>
        <p:spPr>
          <a:xfrm>
            <a:off x="4799183" y="128"/>
            <a:ext cx="4488336" cy="2934474"/>
          </a:xfrm>
          <a:prstGeom prst="rect">
            <a:avLst/>
          </a:prstGeom>
        </p:spPr>
      </p:pic>
      <p:pic>
        <p:nvPicPr>
          <p:cNvPr id="6" name="Picture 5">
            <a:extLst>
              <a:ext uri="{FF2B5EF4-FFF2-40B4-BE49-F238E27FC236}">
                <a16:creationId xmlns:a16="http://schemas.microsoft.com/office/drawing/2014/main" id="{526DEF7C-22E0-E9D4-BDD4-07D94965BD84}"/>
              </a:ext>
            </a:extLst>
          </p:cNvPr>
          <p:cNvPicPr>
            <a:picLocks noChangeAspect="1"/>
          </p:cNvPicPr>
          <p:nvPr/>
        </p:nvPicPr>
        <p:blipFill>
          <a:blip r:embed="rId5"/>
          <a:stretch>
            <a:fillRect/>
          </a:stretch>
        </p:blipFill>
        <p:spPr>
          <a:xfrm>
            <a:off x="135281" y="543311"/>
            <a:ext cx="4157276" cy="3989945"/>
          </a:xfrm>
          <a:prstGeom prst="rect">
            <a:avLst/>
          </a:prstGeom>
        </p:spPr>
      </p:pic>
      <p:pic>
        <p:nvPicPr>
          <p:cNvPr id="7" name="Picture 6" descr="A group of people with headscarves and text&#10;&#10;Description automatically generated">
            <a:extLst>
              <a:ext uri="{FF2B5EF4-FFF2-40B4-BE49-F238E27FC236}">
                <a16:creationId xmlns:a16="http://schemas.microsoft.com/office/drawing/2014/main" id="{7E82C112-A11C-EA73-C057-C1E63B2CD70A}"/>
              </a:ext>
            </a:extLst>
          </p:cNvPr>
          <p:cNvPicPr>
            <a:picLocks noChangeAspect="1"/>
          </p:cNvPicPr>
          <p:nvPr/>
        </p:nvPicPr>
        <p:blipFill>
          <a:blip r:embed="rId6"/>
          <a:stretch>
            <a:fillRect/>
          </a:stretch>
        </p:blipFill>
        <p:spPr>
          <a:xfrm>
            <a:off x="4794550" y="3047742"/>
            <a:ext cx="3838575" cy="2533650"/>
          </a:xfrm>
          <a:prstGeom prst="rect">
            <a:avLst/>
          </a:prstGeom>
        </p:spPr>
      </p:pic>
    </p:spTree>
    <p:extLst>
      <p:ext uri="{BB962C8B-B14F-4D97-AF65-F5344CB8AC3E}">
        <p14:creationId xmlns:p14="http://schemas.microsoft.com/office/powerpoint/2010/main" val="70105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AF46C5-0398-6F17-34A5-BCBD2A0706CE}"/>
              </a:ext>
            </a:extLst>
          </p:cNvPr>
          <p:cNvPicPr>
            <a:picLocks noChangeAspect="1"/>
          </p:cNvPicPr>
          <p:nvPr/>
        </p:nvPicPr>
        <p:blipFill>
          <a:blip r:embed="rId2"/>
          <a:stretch>
            <a:fillRect/>
          </a:stretch>
        </p:blipFill>
        <p:spPr>
          <a:xfrm>
            <a:off x="7381746" y="2638168"/>
            <a:ext cx="3648075" cy="3352800"/>
          </a:xfrm>
          <a:prstGeom prst="rect">
            <a:avLst/>
          </a:prstGeom>
        </p:spPr>
      </p:pic>
      <p:pic>
        <p:nvPicPr>
          <p:cNvPr id="3" name="Picture 2" descr="A yellow rectangles with black text&#10;&#10;Description automatically generated">
            <a:extLst>
              <a:ext uri="{FF2B5EF4-FFF2-40B4-BE49-F238E27FC236}">
                <a16:creationId xmlns:a16="http://schemas.microsoft.com/office/drawing/2014/main" id="{A5FD50D3-2B55-A79D-9646-31266721EF63}"/>
              </a:ext>
            </a:extLst>
          </p:cNvPr>
          <p:cNvPicPr>
            <a:picLocks noChangeAspect="1"/>
          </p:cNvPicPr>
          <p:nvPr/>
        </p:nvPicPr>
        <p:blipFill>
          <a:blip r:embed="rId3"/>
          <a:stretch>
            <a:fillRect/>
          </a:stretch>
        </p:blipFill>
        <p:spPr>
          <a:xfrm>
            <a:off x="6094068" y="1223962"/>
            <a:ext cx="5832132" cy="1001670"/>
          </a:xfrm>
          <a:prstGeom prst="rect">
            <a:avLst/>
          </a:prstGeom>
        </p:spPr>
      </p:pic>
      <p:pic>
        <p:nvPicPr>
          <p:cNvPr id="4" name="Picture 3" descr="A screenshot of a math game&#10;&#10;Description automatically generated">
            <a:extLst>
              <a:ext uri="{FF2B5EF4-FFF2-40B4-BE49-F238E27FC236}">
                <a16:creationId xmlns:a16="http://schemas.microsoft.com/office/drawing/2014/main" id="{299FBEA0-AB3F-4564-5641-7B6E344ECA63}"/>
              </a:ext>
            </a:extLst>
          </p:cNvPr>
          <p:cNvPicPr>
            <a:picLocks noChangeAspect="1"/>
          </p:cNvPicPr>
          <p:nvPr/>
        </p:nvPicPr>
        <p:blipFill>
          <a:blip r:embed="rId4"/>
          <a:stretch>
            <a:fillRect/>
          </a:stretch>
        </p:blipFill>
        <p:spPr>
          <a:xfrm>
            <a:off x="224996" y="1410214"/>
            <a:ext cx="5398873" cy="3769841"/>
          </a:xfrm>
          <a:prstGeom prst="rect">
            <a:avLst/>
          </a:prstGeom>
        </p:spPr>
      </p:pic>
      <p:sp>
        <p:nvSpPr>
          <p:cNvPr id="5" name="TextBox 4">
            <a:extLst>
              <a:ext uri="{FF2B5EF4-FFF2-40B4-BE49-F238E27FC236}">
                <a16:creationId xmlns:a16="http://schemas.microsoft.com/office/drawing/2014/main" id="{02AF270E-717B-A528-6B96-C65AEC4E66A8}"/>
              </a:ext>
            </a:extLst>
          </p:cNvPr>
          <p:cNvSpPr txBox="1"/>
          <p:nvPr/>
        </p:nvSpPr>
        <p:spPr>
          <a:xfrm>
            <a:off x="662459" y="745266"/>
            <a:ext cx="111927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Challenge:                                                                                                   Mastery:</a:t>
            </a:r>
          </a:p>
        </p:txBody>
      </p:sp>
    </p:spTree>
    <p:extLst>
      <p:ext uri="{BB962C8B-B14F-4D97-AF65-F5344CB8AC3E}">
        <p14:creationId xmlns:p14="http://schemas.microsoft.com/office/powerpoint/2010/main" val="127144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3057" y="923276"/>
            <a:ext cx="8300296" cy="4278094"/>
          </a:xfrm>
          <a:prstGeom prst="rect">
            <a:avLst/>
          </a:prstGeom>
        </p:spPr>
        <p:txBody>
          <a:bodyPr wrap="square" lIns="91440" tIns="45720" rIns="91440" bIns="45720" anchor="t">
            <a:spAutoFit/>
          </a:bodyPr>
          <a:lstStyle/>
          <a:p>
            <a:r>
              <a:rPr lang="en-GB" sz="2000">
                <a:solidFill>
                  <a:srgbClr val="222222"/>
                </a:solidFill>
                <a:latin typeface="Comic Sans MS"/>
              </a:rPr>
              <a:t>3 in 3 </a:t>
            </a:r>
            <a:endParaRPr lang="en-GB" sz="2000">
              <a:solidFill>
                <a:srgbClr val="000000"/>
              </a:solidFill>
              <a:latin typeface="Comic Sans MS"/>
              <a:cs typeface="Calibri"/>
            </a:endParaRPr>
          </a:p>
          <a:p>
            <a:r>
              <a:rPr lang="en-GB" sz="2800" b="1">
                <a:solidFill>
                  <a:srgbClr val="000000"/>
                </a:solidFill>
                <a:latin typeface="Calibri"/>
                <a:ea typeface="Calibri"/>
                <a:cs typeface="Calibri"/>
              </a:rPr>
              <a:t>A rocket, launched yesterday from a private site in northern China, is missing. Yesterday the Internet was alive with rumours of a secret manned space mission. Today NASA and the Russian Federal Space Agency both confirmed that a rocket did take off but denied it was theirs. The rocket entered high orbit and then disappeared into “deep space”. No manned rocket has left earth’s orbit since Apollo 17 in 1972.</a:t>
            </a:r>
            <a:endParaRPr lang="en-GB" sz="2800"/>
          </a:p>
          <a:p>
            <a:endParaRPr lang="en-GB" sz="2800">
              <a:solidFill>
                <a:srgbClr val="222222"/>
              </a:solidFill>
              <a:latin typeface="Comic Sans MS"/>
              <a:cs typeface="Calibri"/>
            </a:endParaRPr>
          </a:p>
        </p:txBody>
      </p:sp>
      <p:sp>
        <p:nvSpPr>
          <p:cNvPr id="9" name="TextBox 8"/>
          <p:cNvSpPr txBox="1"/>
          <p:nvPr/>
        </p:nvSpPr>
        <p:spPr>
          <a:xfrm>
            <a:off x="5294859" y="4705467"/>
            <a:ext cx="6678757" cy="954107"/>
          </a:xfrm>
          <a:prstGeom prst="rect">
            <a:avLst/>
          </a:prstGeom>
          <a:noFill/>
        </p:spPr>
        <p:txBody>
          <a:bodyPr wrap="square" lIns="91440" tIns="45720" rIns="91440" bIns="45720" rtlCol="0" anchor="t">
            <a:spAutoFit/>
          </a:bodyPr>
          <a:lstStyle/>
          <a:p>
            <a:pPr marL="514350" indent="-514350">
              <a:buAutoNum type="arabicParenR"/>
            </a:pPr>
            <a:r>
              <a:rPr lang="en-GB" sz="2800">
                <a:ea typeface="Calibri"/>
                <a:cs typeface="Calibri"/>
              </a:rPr>
              <a:t>Find a word with a similar meaning to vanished.</a:t>
            </a:r>
          </a:p>
        </p:txBody>
      </p:sp>
      <p:sp>
        <p:nvSpPr>
          <p:cNvPr id="10" name="TextBox 9"/>
          <p:cNvSpPr txBox="1"/>
          <p:nvPr/>
        </p:nvSpPr>
        <p:spPr>
          <a:xfrm>
            <a:off x="5353648" y="5665097"/>
            <a:ext cx="6625247" cy="523220"/>
          </a:xfrm>
          <a:prstGeom prst="rect">
            <a:avLst/>
          </a:prstGeom>
          <a:noFill/>
        </p:spPr>
        <p:txBody>
          <a:bodyPr wrap="square" lIns="91440" tIns="45720" rIns="91440" bIns="45720" rtlCol="0" anchor="t">
            <a:spAutoFit/>
          </a:bodyPr>
          <a:lstStyle/>
          <a:p>
            <a:r>
              <a:rPr lang="en-GB" sz="2800"/>
              <a:t>2) Where did the rocket launch from?</a:t>
            </a:r>
            <a:endParaRPr lang="en-GB" sz="2800">
              <a:cs typeface="Calibri"/>
            </a:endParaRPr>
          </a:p>
        </p:txBody>
      </p:sp>
      <p:sp>
        <p:nvSpPr>
          <p:cNvPr id="11" name="TextBox 10"/>
          <p:cNvSpPr txBox="1"/>
          <p:nvPr/>
        </p:nvSpPr>
        <p:spPr>
          <a:xfrm>
            <a:off x="5350640" y="6333785"/>
            <a:ext cx="6449559" cy="523220"/>
          </a:xfrm>
          <a:prstGeom prst="rect">
            <a:avLst/>
          </a:prstGeom>
          <a:noFill/>
        </p:spPr>
        <p:txBody>
          <a:bodyPr wrap="square" lIns="91440" tIns="45720" rIns="91440" bIns="45720" rtlCol="0" anchor="t">
            <a:spAutoFit/>
          </a:bodyPr>
          <a:lstStyle/>
          <a:p>
            <a:r>
              <a:rPr lang="en-GB" sz="2800"/>
              <a:t>3)What do you infer from 'deep space'?</a:t>
            </a:r>
            <a:endParaRPr lang="en-GB" sz="2800">
              <a:ea typeface="Calibri"/>
              <a:cs typeface="Calibri"/>
            </a:endParaRPr>
          </a:p>
        </p:txBody>
      </p:sp>
      <p:pic>
        <p:nvPicPr>
          <p:cNvPr id="4" name="Picture 3" descr="A book cover of a cartoon character&#10;&#10;Description automatically generated">
            <a:extLst>
              <a:ext uri="{FF2B5EF4-FFF2-40B4-BE49-F238E27FC236}">
                <a16:creationId xmlns:a16="http://schemas.microsoft.com/office/drawing/2014/main" id="{93727A84-5F63-2C51-FD90-F2BD29CB0194}"/>
              </a:ext>
            </a:extLst>
          </p:cNvPr>
          <p:cNvPicPr>
            <a:picLocks noChangeAspect="1"/>
          </p:cNvPicPr>
          <p:nvPr/>
        </p:nvPicPr>
        <p:blipFill>
          <a:blip r:embed="rId2"/>
          <a:stretch>
            <a:fillRect/>
          </a:stretch>
        </p:blipFill>
        <p:spPr>
          <a:xfrm>
            <a:off x="111868" y="922702"/>
            <a:ext cx="3463001" cy="5468500"/>
          </a:xfrm>
          <a:prstGeom prst="rect">
            <a:avLst/>
          </a:prstGeom>
        </p:spPr>
      </p:pic>
      <p:sp>
        <p:nvSpPr>
          <p:cNvPr id="5" name="Title 1">
            <a:extLst>
              <a:ext uri="{FF2B5EF4-FFF2-40B4-BE49-F238E27FC236}">
                <a16:creationId xmlns:a16="http://schemas.microsoft.com/office/drawing/2014/main" id="{F10AD5B9-09B3-66DF-14B8-0B67843778C3}"/>
              </a:ext>
            </a:extLst>
          </p:cNvPr>
          <p:cNvSpPr txBox="1">
            <a:spLocks/>
          </p:cNvSpPr>
          <p:nvPr/>
        </p:nvSpPr>
        <p:spPr>
          <a:xfrm>
            <a:off x="4119" y="-118848"/>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u="sng" dirty="0">
                <a:ea typeface="Calibri Light"/>
                <a:cs typeface="Calibri Light"/>
              </a:rPr>
              <a:t>Monday 20th January</a:t>
            </a:r>
          </a:p>
          <a:p>
            <a:r>
              <a:rPr lang="en-GB" sz="3600" u="sng" dirty="0">
                <a:ea typeface="Calibri Light"/>
                <a:cs typeface="Calibri Light"/>
              </a:rPr>
              <a:t>TBAT- explore author's choice of language.</a:t>
            </a:r>
            <a:r>
              <a:rPr lang="en-GB" dirty="0">
                <a:ea typeface="Calibri Light"/>
                <a:cs typeface="Calibri Light"/>
              </a:rPr>
              <a:t>  </a:t>
            </a:r>
            <a:endParaRPr lang="en-GB" dirty="0"/>
          </a:p>
        </p:txBody>
      </p:sp>
    </p:spTree>
    <p:extLst>
      <p:ext uri="{BB962C8B-B14F-4D97-AF65-F5344CB8AC3E}">
        <p14:creationId xmlns:p14="http://schemas.microsoft.com/office/powerpoint/2010/main" val="8940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7DB565-24E7-4310-99DB-7CE6B9C82A9B}"/>
              </a:ext>
            </a:extLst>
          </p:cNvPr>
          <p:cNvSpPr/>
          <p:nvPr/>
        </p:nvSpPr>
        <p:spPr>
          <a:xfrm>
            <a:off x="225083" y="196948"/>
            <a:ext cx="4036255" cy="9834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29E87A4-12AF-4D25-B73C-26EFDC1BF253}"/>
              </a:ext>
            </a:extLst>
          </p:cNvPr>
          <p:cNvSpPr txBox="1"/>
          <p:nvPr/>
        </p:nvSpPr>
        <p:spPr>
          <a:xfrm>
            <a:off x="223118" y="236327"/>
            <a:ext cx="4038219" cy="584775"/>
          </a:xfrm>
          <a:prstGeom prst="rect">
            <a:avLst/>
          </a:prstGeom>
          <a:noFill/>
        </p:spPr>
        <p:txBody>
          <a:bodyPr wrap="square" lIns="91440" tIns="45720" rIns="91440" bIns="45720" rtlCol="0" anchor="t">
            <a:spAutoFit/>
          </a:bodyPr>
          <a:lstStyle/>
          <a:p>
            <a:r>
              <a:rPr lang="en-GB" sz="3200" b="1" u="sng">
                <a:solidFill>
                  <a:srgbClr val="FF0000"/>
                </a:solidFill>
                <a:cs typeface="Calibri"/>
              </a:rPr>
              <a:t>Synonym Challenge:</a:t>
            </a:r>
          </a:p>
        </p:txBody>
      </p:sp>
      <p:pic>
        <p:nvPicPr>
          <p:cNvPr id="7" name="Picture 6">
            <a:extLst>
              <a:ext uri="{FF2B5EF4-FFF2-40B4-BE49-F238E27FC236}">
                <a16:creationId xmlns:a16="http://schemas.microsoft.com/office/drawing/2014/main" id="{5897EEE7-5C29-45A1-A807-91A09F30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263" y="196948"/>
            <a:ext cx="1250719" cy="1250719"/>
          </a:xfrm>
          <a:prstGeom prst="rect">
            <a:avLst/>
          </a:prstGeom>
        </p:spPr>
      </p:pic>
      <p:sp>
        <p:nvSpPr>
          <p:cNvPr id="8" name="Rectangle: Rounded Corners 7">
            <a:extLst>
              <a:ext uri="{FF2B5EF4-FFF2-40B4-BE49-F238E27FC236}">
                <a16:creationId xmlns:a16="http://schemas.microsoft.com/office/drawing/2014/main" id="{D7265BE9-43B6-4BAD-98B8-F17365CA0DE4}"/>
              </a:ext>
            </a:extLst>
          </p:cNvPr>
          <p:cNvSpPr/>
          <p:nvPr/>
        </p:nvSpPr>
        <p:spPr>
          <a:xfrm>
            <a:off x="429064"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DBA472-0AE4-4BAE-B559-A760657F5BBA}"/>
              </a:ext>
            </a:extLst>
          </p:cNvPr>
          <p:cNvSpPr txBox="1"/>
          <p:nvPr/>
        </p:nvSpPr>
        <p:spPr>
          <a:xfrm>
            <a:off x="548640" y="2993222"/>
            <a:ext cx="2658794" cy="523220"/>
          </a:xfrm>
          <a:prstGeom prst="rect">
            <a:avLst/>
          </a:prstGeom>
          <a:noFill/>
        </p:spPr>
        <p:txBody>
          <a:bodyPr wrap="square" lIns="91440" tIns="45720" rIns="91440" bIns="45720" rtlCol="0" anchor="t">
            <a:spAutoFit/>
          </a:bodyPr>
          <a:lstStyle/>
          <a:p>
            <a:pPr algn="ctr"/>
            <a:r>
              <a:rPr lang="en-GB" sz="2800"/>
              <a:t>mission</a:t>
            </a:r>
          </a:p>
        </p:txBody>
      </p:sp>
      <p:sp>
        <p:nvSpPr>
          <p:cNvPr id="10" name="Rectangle: Rounded Corners 9">
            <a:extLst>
              <a:ext uri="{FF2B5EF4-FFF2-40B4-BE49-F238E27FC236}">
                <a16:creationId xmlns:a16="http://schemas.microsoft.com/office/drawing/2014/main" id="{6461E9BC-A9DE-4416-B09C-BCD9D0789E89}"/>
              </a:ext>
            </a:extLst>
          </p:cNvPr>
          <p:cNvSpPr/>
          <p:nvPr/>
        </p:nvSpPr>
        <p:spPr>
          <a:xfrm>
            <a:off x="429064" y="411863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D61E8C-7610-4B26-981C-9E109A5395DE}"/>
              </a:ext>
            </a:extLst>
          </p:cNvPr>
          <p:cNvSpPr txBox="1"/>
          <p:nvPr/>
        </p:nvSpPr>
        <p:spPr>
          <a:xfrm>
            <a:off x="548640" y="4416777"/>
            <a:ext cx="2658794" cy="523220"/>
          </a:xfrm>
          <a:prstGeom prst="rect">
            <a:avLst/>
          </a:prstGeom>
          <a:noFill/>
        </p:spPr>
        <p:txBody>
          <a:bodyPr wrap="square" lIns="91440" tIns="45720" rIns="91440" bIns="45720" rtlCol="0" anchor="t">
            <a:spAutoFit/>
          </a:bodyPr>
          <a:lstStyle/>
          <a:p>
            <a:pPr algn="ctr"/>
            <a:r>
              <a:rPr lang="en-GB" sz="2800"/>
              <a:t>deceive</a:t>
            </a:r>
            <a:endParaRPr lang="en-GB" sz="2800">
              <a:cs typeface="Calibri"/>
            </a:endParaRPr>
          </a:p>
        </p:txBody>
      </p:sp>
      <p:sp>
        <p:nvSpPr>
          <p:cNvPr id="12" name="Rectangle: Rounded Corners 11">
            <a:extLst>
              <a:ext uri="{FF2B5EF4-FFF2-40B4-BE49-F238E27FC236}">
                <a16:creationId xmlns:a16="http://schemas.microsoft.com/office/drawing/2014/main" id="{D9B19B8C-126F-4BDD-BF75-2C3524503E05}"/>
              </a:ext>
            </a:extLst>
          </p:cNvPr>
          <p:cNvSpPr/>
          <p:nvPr/>
        </p:nvSpPr>
        <p:spPr>
          <a:xfrm>
            <a:off x="429064"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8C48876-1AFB-47A7-A3CC-C1DC6E09D297}"/>
              </a:ext>
            </a:extLst>
          </p:cNvPr>
          <p:cNvSpPr txBox="1"/>
          <p:nvPr/>
        </p:nvSpPr>
        <p:spPr>
          <a:xfrm>
            <a:off x="594359" y="5812436"/>
            <a:ext cx="2658794" cy="523220"/>
          </a:xfrm>
          <a:prstGeom prst="rect">
            <a:avLst/>
          </a:prstGeom>
          <a:noFill/>
        </p:spPr>
        <p:txBody>
          <a:bodyPr wrap="square" lIns="91440" tIns="45720" rIns="91440" bIns="45720" rtlCol="0" anchor="t">
            <a:spAutoFit/>
          </a:bodyPr>
          <a:lstStyle/>
          <a:p>
            <a:pPr algn="ctr"/>
            <a:r>
              <a:rPr lang="en-GB" sz="2800">
                <a:cs typeface="Calibri"/>
              </a:rPr>
              <a:t>big</a:t>
            </a:r>
          </a:p>
        </p:txBody>
      </p:sp>
      <p:sp>
        <p:nvSpPr>
          <p:cNvPr id="14" name="Rectangle: Rounded Corners 13">
            <a:extLst>
              <a:ext uri="{FF2B5EF4-FFF2-40B4-BE49-F238E27FC236}">
                <a16:creationId xmlns:a16="http://schemas.microsoft.com/office/drawing/2014/main" id="{657D0FF5-342E-4D59-9F27-534B722D7E93}"/>
              </a:ext>
            </a:extLst>
          </p:cNvPr>
          <p:cNvSpPr/>
          <p:nvPr/>
        </p:nvSpPr>
        <p:spPr>
          <a:xfrm>
            <a:off x="4261338"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7D12CDA-8CEF-457A-A427-2431AC9BC4C1}"/>
              </a:ext>
            </a:extLst>
          </p:cNvPr>
          <p:cNvSpPr txBox="1"/>
          <p:nvPr/>
        </p:nvSpPr>
        <p:spPr>
          <a:xfrm>
            <a:off x="4426634" y="3027032"/>
            <a:ext cx="2658794" cy="523220"/>
          </a:xfrm>
          <a:prstGeom prst="rect">
            <a:avLst/>
          </a:prstGeom>
          <a:noFill/>
        </p:spPr>
        <p:txBody>
          <a:bodyPr wrap="square" lIns="91440" tIns="45720" rIns="91440" bIns="45720" rtlCol="0" anchor="t">
            <a:spAutoFit/>
          </a:bodyPr>
          <a:lstStyle/>
          <a:p>
            <a:pPr algn="ctr"/>
            <a:r>
              <a:rPr lang="en-GB" sz="2800"/>
              <a:t>audacious </a:t>
            </a:r>
            <a:endParaRPr lang="en-GB" sz="2800">
              <a:cs typeface="Calibri"/>
            </a:endParaRPr>
          </a:p>
        </p:txBody>
      </p:sp>
      <p:sp>
        <p:nvSpPr>
          <p:cNvPr id="16" name="Rectangle: Rounded Corners 15">
            <a:extLst>
              <a:ext uri="{FF2B5EF4-FFF2-40B4-BE49-F238E27FC236}">
                <a16:creationId xmlns:a16="http://schemas.microsoft.com/office/drawing/2014/main" id="{E8DAB341-0215-439C-AC19-128238A25C41}"/>
              </a:ext>
            </a:extLst>
          </p:cNvPr>
          <p:cNvSpPr/>
          <p:nvPr/>
        </p:nvSpPr>
        <p:spPr>
          <a:xfrm>
            <a:off x="8093612" y="269780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AB3B6C-4518-4FF9-ADED-7E3CB7EF07CB}"/>
              </a:ext>
            </a:extLst>
          </p:cNvPr>
          <p:cNvSpPr txBox="1"/>
          <p:nvPr/>
        </p:nvSpPr>
        <p:spPr>
          <a:xfrm>
            <a:off x="8213188" y="2965087"/>
            <a:ext cx="2658794" cy="523220"/>
          </a:xfrm>
          <a:prstGeom prst="rect">
            <a:avLst/>
          </a:prstGeom>
          <a:noFill/>
        </p:spPr>
        <p:txBody>
          <a:bodyPr wrap="square" lIns="91440" tIns="45720" rIns="91440" bIns="45720" rtlCol="0" anchor="t">
            <a:spAutoFit/>
          </a:bodyPr>
          <a:lstStyle/>
          <a:p>
            <a:pPr algn="ctr"/>
            <a:r>
              <a:rPr lang="en-GB" sz="2800">
                <a:cs typeface="Calibri"/>
              </a:rPr>
              <a:t>meander</a:t>
            </a:r>
          </a:p>
        </p:txBody>
      </p:sp>
      <p:sp>
        <p:nvSpPr>
          <p:cNvPr id="18" name="Rectangle: Rounded Corners 17">
            <a:extLst>
              <a:ext uri="{FF2B5EF4-FFF2-40B4-BE49-F238E27FC236}">
                <a16:creationId xmlns:a16="http://schemas.microsoft.com/office/drawing/2014/main" id="{9FF47675-3456-41E8-96B3-5A480C2B5D5E}"/>
              </a:ext>
            </a:extLst>
          </p:cNvPr>
          <p:cNvSpPr/>
          <p:nvPr/>
        </p:nvSpPr>
        <p:spPr>
          <a:xfrm>
            <a:off x="4261338" y="417762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0642801-F4FB-4E3C-93F0-9125DD7A7E2E}"/>
              </a:ext>
            </a:extLst>
          </p:cNvPr>
          <p:cNvSpPr/>
          <p:nvPr/>
        </p:nvSpPr>
        <p:spPr>
          <a:xfrm>
            <a:off x="4261338"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BF8644-5860-4514-BF0E-2C9CF87034BE}"/>
              </a:ext>
            </a:extLst>
          </p:cNvPr>
          <p:cNvSpPr txBox="1"/>
          <p:nvPr/>
        </p:nvSpPr>
        <p:spPr>
          <a:xfrm>
            <a:off x="4464044" y="5778626"/>
            <a:ext cx="2658794" cy="523220"/>
          </a:xfrm>
          <a:prstGeom prst="rect">
            <a:avLst/>
          </a:prstGeom>
          <a:noFill/>
        </p:spPr>
        <p:txBody>
          <a:bodyPr wrap="square" lIns="91440" tIns="45720" rIns="91440" bIns="45720" rtlCol="0" anchor="t">
            <a:spAutoFit/>
          </a:bodyPr>
          <a:lstStyle/>
          <a:p>
            <a:pPr algn="ctr"/>
            <a:r>
              <a:rPr lang="en-GB" sz="2800"/>
              <a:t>amble</a:t>
            </a:r>
          </a:p>
        </p:txBody>
      </p:sp>
      <p:sp>
        <p:nvSpPr>
          <p:cNvPr id="22" name="Rectangle: Rounded Corners 21">
            <a:extLst>
              <a:ext uri="{FF2B5EF4-FFF2-40B4-BE49-F238E27FC236}">
                <a16:creationId xmlns:a16="http://schemas.microsoft.com/office/drawing/2014/main" id="{9A92943E-1D79-4186-812E-AA075B6E32BD}"/>
              </a:ext>
            </a:extLst>
          </p:cNvPr>
          <p:cNvSpPr/>
          <p:nvPr/>
        </p:nvSpPr>
        <p:spPr>
          <a:xfrm>
            <a:off x="8092440" y="414949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5064E02-8B97-4756-A96A-EAB771E8CB94}"/>
              </a:ext>
            </a:extLst>
          </p:cNvPr>
          <p:cNvSpPr txBox="1"/>
          <p:nvPr/>
        </p:nvSpPr>
        <p:spPr>
          <a:xfrm>
            <a:off x="8212016" y="4416777"/>
            <a:ext cx="2658794" cy="523220"/>
          </a:xfrm>
          <a:prstGeom prst="rect">
            <a:avLst/>
          </a:prstGeom>
          <a:noFill/>
        </p:spPr>
        <p:txBody>
          <a:bodyPr wrap="square" lIns="91440" tIns="45720" rIns="91440" bIns="45720" rtlCol="0" anchor="t">
            <a:spAutoFit/>
          </a:bodyPr>
          <a:lstStyle/>
          <a:p>
            <a:pPr algn="ctr"/>
            <a:r>
              <a:rPr lang="en-GB" sz="2800"/>
              <a:t>vast</a:t>
            </a:r>
            <a:endParaRPr lang="en-GB" sz="2800">
              <a:cs typeface="Calibri"/>
            </a:endParaRPr>
          </a:p>
        </p:txBody>
      </p:sp>
      <p:sp>
        <p:nvSpPr>
          <p:cNvPr id="24" name="Rectangle: Rounded Corners 23">
            <a:extLst>
              <a:ext uri="{FF2B5EF4-FFF2-40B4-BE49-F238E27FC236}">
                <a16:creationId xmlns:a16="http://schemas.microsoft.com/office/drawing/2014/main" id="{85682F63-8152-4E4E-9D8B-3264BC643388}"/>
              </a:ext>
            </a:extLst>
          </p:cNvPr>
          <p:cNvSpPr/>
          <p:nvPr/>
        </p:nvSpPr>
        <p:spPr>
          <a:xfrm>
            <a:off x="8092440"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A5EC7FA-4988-4C03-89BA-B67184F5F94D}"/>
              </a:ext>
            </a:extLst>
          </p:cNvPr>
          <p:cNvSpPr txBox="1"/>
          <p:nvPr/>
        </p:nvSpPr>
        <p:spPr>
          <a:xfrm>
            <a:off x="8212016" y="5778626"/>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trick</a:t>
            </a:r>
          </a:p>
        </p:txBody>
      </p:sp>
      <p:sp>
        <p:nvSpPr>
          <p:cNvPr id="26" name="Rectangle: Rounded Corners 7">
            <a:extLst>
              <a:ext uri="{FF2B5EF4-FFF2-40B4-BE49-F238E27FC236}">
                <a16:creationId xmlns:a16="http://schemas.microsoft.com/office/drawing/2014/main" id="{D7265BE9-43B6-4BAD-98B8-F17365CA0DE4}"/>
              </a:ext>
            </a:extLst>
          </p:cNvPr>
          <p:cNvSpPr/>
          <p:nvPr/>
        </p:nvSpPr>
        <p:spPr>
          <a:xfrm>
            <a:off x="429064" y="136408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BDBA472-0AE4-4BAE-B559-A760657F5BBA}"/>
              </a:ext>
            </a:extLst>
          </p:cNvPr>
          <p:cNvSpPr txBox="1"/>
          <p:nvPr/>
        </p:nvSpPr>
        <p:spPr>
          <a:xfrm>
            <a:off x="548640" y="1674273"/>
            <a:ext cx="2658794" cy="523220"/>
          </a:xfrm>
          <a:prstGeom prst="rect">
            <a:avLst/>
          </a:prstGeom>
          <a:noFill/>
        </p:spPr>
        <p:txBody>
          <a:bodyPr wrap="square" lIns="91440" tIns="45720" rIns="91440" bIns="45720" rtlCol="0" anchor="t">
            <a:spAutoFit/>
          </a:bodyPr>
          <a:lstStyle/>
          <a:p>
            <a:pPr algn="ctr"/>
            <a:r>
              <a:rPr lang="en-GB" sz="2800"/>
              <a:t>anxious</a:t>
            </a:r>
          </a:p>
        </p:txBody>
      </p:sp>
      <p:sp>
        <p:nvSpPr>
          <p:cNvPr id="28" name="Rectangle: Rounded Corners 7">
            <a:extLst>
              <a:ext uri="{FF2B5EF4-FFF2-40B4-BE49-F238E27FC236}">
                <a16:creationId xmlns:a16="http://schemas.microsoft.com/office/drawing/2014/main" id="{D7265BE9-43B6-4BAD-98B8-F17365CA0DE4}"/>
              </a:ext>
            </a:extLst>
          </p:cNvPr>
          <p:cNvSpPr/>
          <p:nvPr/>
        </p:nvSpPr>
        <p:spPr>
          <a:xfrm>
            <a:off x="4261339"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BDBA472-0AE4-4BAE-B559-A760657F5BBA}"/>
              </a:ext>
            </a:extLst>
          </p:cNvPr>
          <p:cNvSpPr txBox="1"/>
          <p:nvPr/>
        </p:nvSpPr>
        <p:spPr>
          <a:xfrm>
            <a:off x="4380914" y="1640931"/>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manoeuvre</a:t>
            </a:r>
            <a:endParaRPr lang="en-GB" sz="2800" err="1"/>
          </a:p>
        </p:txBody>
      </p:sp>
      <p:sp>
        <p:nvSpPr>
          <p:cNvPr id="30" name="Rectangle: Rounded Corners 15">
            <a:extLst>
              <a:ext uri="{FF2B5EF4-FFF2-40B4-BE49-F238E27FC236}">
                <a16:creationId xmlns:a16="http://schemas.microsoft.com/office/drawing/2014/main" id="{E8DAB341-0215-439C-AC19-128238A25C41}"/>
              </a:ext>
            </a:extLst>
          </p:cNvPr>
          <p:cNvSpPr/>
          <p:nvPr/>
        </p:nvSpPr>
        <p:spPr>
          <a:xfrm>
            <a:off x="8047894"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DAB3B6C-4518-4FF9-ADED-7E3CB7EF07CB}"/>
              </a:ext>
            </a:extLst>
          </p:cNvPr>
          <p:cNvSpPr txBox="1"/>
          <p:nvPr/>
        </p:nvSpPr>
        <p:spPr>
          <a:xfrm>
            <a:off x="8167469" y="1640931"/>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movement </a:t>
            </a:r>
          </a:p>
        </p:txBody>
      </p:sp>
      <p:sp>
        <p:nvSpPr>
          <p:cNvPr id="32" name="TextBox 31">
            <a:extLst>
              <a:ext uri="{FF2B5EF4-FFF2-40B4-BE49-F238E27FC236}">
                <a16:creationId xmlns:a16="http://schemas.microsoft.com/office/drawing/2014/main" id="{C9D61E8C-7610-4B26-981C-9E109A5395DE}"/>
              </a:ext>
            </a:extLst>
          </p:cNvPr>
          <p:cNvSpPr txBox="1"/>
          <p:nvPr/>
        </p:nvSpPr>
        <p:spPr>
          <a:xfrm>
            <a:off x="4426634" y="4450587"/>
            <a:ext cx="2658794" cy="523220"/>
          </a:xfrm>
          <a:prstGeom prst="rect">
            <a:avLst/>
          </a:prstGeom>
          <a:noFill/>
        </p:spPr>
        <p:txBody>
          <a:bodyPr wrap="square" lIns="91440" tIns="45720" rIns="91440" bIns="45720" rtlCol="0" anchor="t">
            <a:spAutoFit/>
          </a:bodyPr>
          <a:lstStyle/>
          <a:p>
            <a:pPr algn="ctr"/>
            <a:r>
              <a:rPr lang="en-GB" sz="2800">
                <a:cs typeface="Calibri"/>
              </a:rPr>
              <a:t>adventurous</a:t>
            </a:r>
          </a:p>
        </p:txBody>
      </p:sp>
    </p:spTree>
    <p:extLst>
      <p:ext uri="{BB962C8B-B14F-4D97-AF65-F5344CB8AC3E}">
        <p14:creationId xmlns:p14="http://schemas.microsoft.com/office/powerpoint/2010/main" val="216314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9C9-F1E3-09E5-E4CB-3777C2ABC2D9}"/>
              </a:ext>
            </a:extLst>
          </p:cNvPr>
          <p:cNvSpPr>
            <a:spLocks noGrp="1"/>
          </p:cNvSpPr>
          <p:nvPr>
            <p:ph type="title"/>
          </p:nvPr>
        </p:nvSpPr>
        <p:spPr>
          <a:xfrm>
            <a:off x="788068" y="2440572"/>
            <a:ext cx="10515600" cy="1325563"/>
          </a:xfrm>
        </p:spPr>
        <p:txBody>
          <a:bodyPr>
            <a:normAutofit fontScale="90000"/>
          </a:bodyPr>
          <a:lstStyle/>
          <a:p>
            <a:r>
              <a:rPr lang="en-GB">
                <a:solidFill>
                  <a:schemeClr val="accent1"/>
                </a:solidFill>
                <a:cs typeface="Calibri Light"/>
              </a:rPr>
              <a:t>Blue </a:t>
            </a:r>
            <a:br>
              <a:rPr lang="en-GB">
                <a:cs typeface="Calibri Light"/>
              </a:rPr>
            </a:br>
            <a:r>
              <a:rPr lang="en-GB">
                <a:cs typeface="Calibri Light"/>
              </a:rPr>
              <a:t>He smiled. He winked. He slinked. </a:t>
            </a:r>
            <a:br>
              <a:rPr lang="en-GB">
                <a:cs typeface="Calibri Light"/>
              </a:rPr>
            </a:br>
            <a:br>
              <a:rPr lang="en-GB">
                <a:cs typeface="Calibri Light"/>
              </a:rPr>
            </a:br>
            <a:r>
              <a:rPr lang="en-GB">
                <a:cs typeface="Calibri Light"/>
              </a:rPr>
              <a:t>What sentence type has been used? </a:t>
            </a:r>
            <a:br>
              <a:rPr lang="en-GB">
                <a:cs typeface="Calibri Light"/>
              </a:rPr>
            </a:br>
            <a:br>
              <a:rPr lang="en-GB">
                <a:cs typeface="Calibri Light"/>
              </a:rPr>
            </a:br>
            <a:r>
              <a:rPr lang="en-GB">
                <a:solidFill>
                  <a:srgbClr val="00B050"/>
                </a:solidFill>
                <a:cs typeface="Calibri Light"/>
              </a:rPr>
              <a:t>Green </a:t>
            </a:r>
            <a:br>
              <a:rPr lang="en-GB">
                <a:cs typeface="Calibri Light"/>
              </a:rPr>
            </a:br>
            <a:r>
              <a:rPr lang="en-GB">
                <a:cs typeface="Calibri Light"/>
              </a:rPr>
              <a:t>My thoughts ran away with me. Should we sit inside? </a:t>
            </a:r>
            <a:br>
              <a:rPr lang="en-GB">
                <a:cs typeface="Calibri Light"/>
              </a:rPr>
            </a:br>
            <a:br>
              <a:rPr lang="en-GB">
                <a:cs typeface="Calibri Light"/>
              </a:rPr>
            </a:br>
            <a:r>
              <a:rPr lang="en-GB">
                <a:cs typeface="Calibri Light"/>
              </a:rPr>
              <a:t>Why did the author follow the statement with a question?</a:t>
            </a:r>
          </a:p>
        </p:txBody>
      </p:sp>
    </p:spTree>
    <p:extLst>
      <p:ext uri="{BB962C8B-B14F-4D97-AF65-F5344CB8AC3E}">
        <p14:creationId xmlns:p14="http://schemas.microsoft.com/office/powerpoint/2010/main" val="118694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EB09-947B-C11F-C4AD-B8436D659D21}"/>
              </a:ext>
            </a:extLst>
          </p:cNvPr>
          <p:cNvSpPr>
            <a:spLocks noGrp="1"/>
          </p:cNvSpPr>
          <p:nvPr>
            <p:ph type="title"/>
          </p:nvPr>
        </p:nvSpPr>
        <p:spPr>
          <a:xfrm>
            <a:off x="838200" y="2701093"/>
            <a:ext cx="10515600" cy="1325563"/>
          </a:xfrm>
        </p:spPr>
        <p:txBody>
          <a:bodyPr>
            <a:normAutofit fontScale="90000"/>
          </a:bodyPr>
          <a:lstStyle/>
          <a:p>
            <a:r>
              <a:rPr lang="en-GB" u="sng" dirty="0">
                <a:cs typeface="Calibri Light"/>
              </a:rPr>
              <a:t>Key Vocabulary:</a:t>
            </a:r>
            <a:r>
              <a:rPr lang="en-GB" dirty="0">
                <a:cs typeface="Calibri Light"/>
              </a:rPr>
              <a:t> </a:t>
            </a:r>
            <a:br>
              <a:rPr lang="en-GB" dirty="0">
                <a:cs typeface="Calibri Light"/>
              </a:rPr>
            </a:br>
            <a:br>
              <a:rPr lang="en-GB" dirty="0">
                <a:cs typeface="Calibri Light"/>
              </a:rPr>
            </a:br>
            <a:r>
              <a:rPr lang="en-GB" b="1" dirty="0">
                <a:cs typeface="Calibri Light"/>
              </a:rPr>
              <a:t>ambling  </a:t>
            </a:r>
            <a:r>
              <a:rPr lang="en-GB" dirty="0">
                <a:cs typeface="Calibri Light"/>
              </a:rPr>
              <a:t> </a:t>
            </a:r>
            <a:br>
              <a:rPr lang="en-GB" dirty="0">
                <a:cs typeface="Calibri Light"/>
              </a:rPr>
            </a:br>
            <a:r>
              <a:rPr lang="en-GB" dirty="0">
                <a:cs typeface="Calibri Light"/>
              </a:rPr>
              <a:t>   </a:t>
            </a:r>
            <a:br>
              <a:rPr lang="en-GB" dirty="0">
                <a:cs typeface="Calibri Light"/>
              </a:rPr>
            </a:br>
            <a:r>
              <a:rPr lang="en-GB" dirty="0">
                <a:cs typeface="Calibri Light"/>
              </a:rPr>
              <a:t> </a:t>
            </a:r>
            <a:br>
              <a:rPr lang="en-GB" dirty="0">
                <a:cs typeface="Calibri Light"/>
              </a:rPr>
            </a:br>
            <a:r>
              <a:rPr lang="en-GB" b="1" dirty="0">
                <a:cs typeface="Calibri Light"/>
              </a:rPr>
              <a:t>valet </a:t>
            </a:r>
            <a:br>
              <a:rPr lang="en-GB" dirty="0">
                <a:cs typeface="Calibri Light"/>
              </a:rPr>
            </a:br>
            <a:br>
              <a:rPr lang="en-GB" dirty="0">
                <a:cs typeface="Calibri Light"/>
              </a:rPr>
            </a:br>
            <a:br>
              <a:rPr lang="en-GB" dirty="0">
                <a:cs typeface="Calibri Light"/>
              </a:rPr>
            </a:br>
            <a:r>
              <a:rPr lang="en-GB" b="1" dirty="0">
                <a:cs typeface="Calibri Light"/>
              </a:rPr>
              <a:t>nauseous</a:t>
            </a:r>
          </a:p>
        </p:txBody>
      </p:sp>
      <p:pic>
        <p:nvPicPr>
          <p:cNvPr id="3" name="Picture 2" descr="A person vacuuming the interior of a car&#10;&#10;Description automatically generated">
            <a:extLst>
              <a:ext uri="{FF2B5EF4-FFF2-40B4-BE49-F238E27FC236}">
                <a16:creationId xmlns:a16="http://schemas.microsoft.com/office/drawing/2014/main" id="{2DD8C88E-8DBE-A44B-A6D6-E9D72D44661B}"/>
              </a:ext>
            </a:extLst>
          </p:cNvPr>
          <p:cNvPicPr>
            <a:picLocks noChangeAspect="1"/>
          </p:cNvPicPr>
          <p:nvPr/>
        </p:nvPicPr>
        <p:blipFill>
          <a:blip r:embed="rId2"/>
          <a:stretch>
            <a:fillRect/>
          </a:stretch>
        </p:blipFill>
        <p:spPr>
          <a:xfrm>
            <a:off x="8560668" y="4028848"/>
            <a:ext cx="3404821" cy="2406894"/>
          </a:xfrm>
          <a:prstGeom prst="rect">
            <a:avLst/>
          </a:prstGeom>
        </p:spPr>
      </p:pic>
      <p:pic>
        <p:nvPicPr>
          <p:cNvPr id="4" name="Picture 3" descr="A person and person walking on a path&#10;&#10;Description automatically generated">
            <a:extLst>
              <a:ext uri="{FF2B5EF4-FFF2-40B4-BE49-F238E27FC236}">
                <a16:creationId xmlns:a16="http://schemas.microsoft.com/office/drawing/2014/main" id="{1C41E6A3-A065-4753-9BD1-2EA6FBB58582}"/>
              </a:ext>
            </a:extLst>
          </p:cNvPr>
          <p:cNvPicPr>
            <a:picLocks noChangeAspect="1"/>
          </p:cNvPicPr>
          <p:nvPr/>
        </p:nvPicPr>
        <p:blipFill>
          <a:blip r:embed="rId3"/>
          <a:stretch>
            <a:fillRect/>
          </a:stretch>
        </p:blipFill>
        <p:spPr>
          <a:xfrm>
            <a:off x="9700370" y="171064"/>
            <a:ext cx="2262553" cy="2326298"/>
          </a:xfrm>
          <a:prstGeom prst="rect">
            <a:avLst/>
          </a:prstGeom>
        </p:spPr>
      </p:pic>
    </p:spTree>
    <p:extLst>
      <p:ext uri="{BB962C8B-B14F-4D97-AF65-F5344CB8AC3E}">
        <p14:creationId xmlns:p14="http://schemas.microsoft.com/office/powerpoint/2010/main" val="275786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D21-0D42-0E7B-E707-B8D9FB138D23}"/>
              </a:ext>
            </a:extLst>
          </p:cNvPr>
          <p:cNvSpPr>
            <a:spLocks noGrp="1"/>
          </p:cNvSpPr>
          <p:nvPr>
            <p:ph type="title"/>
          </p:nvPr>
        </p:nvSpPr>
        <p:spPr>
          <a:xfrm>
            <a:off x="171881" y="2768355"/>
            <a:ext cx="11064688" cy="1325563"/>
          </a:xfrm>
        </p:spPr>
        <p:txBody>
          <a:bodyPr>
            <a:normAutofit fontScale="90000"/>
          </a:bodyPr>
          <a:lstStyle/>
          <a:p>
            <a:br>
              <a:rPr lang="en-GB">
                <a:cs typeface="Calibri Light"/>
              </a:rPr>
            </a:br>
            <a:br>
              <a:rPr lang="en-GB">
                <a:cs typeface="Calibri Light"/>
              </a:rPr>
            </a:br>
            <a:r>
              <a:rPr lang="en-GB">
                <a:cs typeface="Calibri Light"/>
              </a:rPr>
              <a:t>In groups read the text, decide who will read what parts. </a:t>
            </a:r>
            <a:br>
              <a:rPr lang="en-GB">
                <a:cs typeface="Calibri Light"/>
              </a:rPr>
            </a:br>
            <a:br>
              <a:rPr lang="en-GB">
                <a:cs typeface="Calibri Light"/>
              </a:rPr>
            </a:br>
            <a:br>
              <a:rPr lang="en-GB">
                <a:cs typeface="Calibri Light"/>
              </a:rPr>
            </a:br>
            <a:r>
              <a:rPr lang="en-GB">
                <a:cs typeface="Calibri Light"/>
              </a:rPr>
              <a:t>Read the text as a class. </a:t>
            </a:r>
            <a:br>
              <a:rPr lang="en-GB">
                <a:cs typeface="Calibri Light"/>
              </a:rPr>
            </a:br>
            <a:br>
              <a:rPr lang="en-GB">
                <a:cs typeface="Calibri Light"/>
              </a:rPr>
            </a:br>
            <a:br>
              <a:rPr lang="en-GB">
                <a:cs typeface="Calibri Light"/>
              </a:rPr>
            </a:br>
            <a:r>
              <a:rPr lang="en-GB">
                <a:cs typeface="Calibri Light"/>
              </a:rPr>
              <a:t>Highlight three parts of the text that you find interesting. </a:t>
            </a:r>
            <a:br>
              <a:rPr lang="en-GB">
                <a:cs typeface="Calibri Light"/>
              </a:rPr>
            </a:br>
            <a:br>
              <a:rPr lang="en-GB">
                <a:cs typeface="Calibri Light"/>
              </a:rPr>
            </a:br>
            <a:br>
              <a:rPr lang="en-GB">
                <a:cs typeface="Calibri Light"/>
              </a:rPr>
            </a:br>
            <a:endParaRPr lang="en-GB"/>
          </a:p>
        </p:txBody>
      </p:sp>
      <p:pic>
        <p:nvPicPr>
          <p:cNvPr id="4" name="Picture 3" descr="A book cover of a cartoon character&#10;&#10;Description automatically generated">
            <a:extLst>
              <a:ext uri="{FF2B5EF4-FFF2-40B4-BE49-F238E27FC236}">
                <a16:creationId xmlns:a16="http://schemas.microsoft.com/office/drawing/2014/main" id="{BA65CEBC-FBD4-DA40-D42E-F2A6317E6261}"/>
              </a:ext>
            </a:extLst>
          </p:cNvPr>
          <p:cNvPicPr>
            <a:picLocks noChangeAspect="1"/>
          </p:cNvPicPr>
          <p:nvPr/>
        </p:nvPicPr>
        <p:blipFill>
          <a:blip r:embed="rId2"/>
          <a:stretch>
            <a:fillRect/>
          </a:stretch>
        </p:blipFill>
        <p:spPr>
          <a:xfrm>
            <a:off x="9819435" y="3203761"/>
            <a:ext cx="2145367" cy="3397624"/>
          </a:xfrm>
          <a:prstGeom prst="rect">
            <a:avLst/>
          </a:prstGeom>
        </p:spPr>
      </p:pic>
    </p:spTree>
    <p:extLst>
      <p:ext uri="{BB962C8B-B14F-4D97-AF65-F5344CB8AC3E}">
        <p14:creationId xmlns:p14="http://schemas.microsoft.com/office/powerpoint/2010/main" val="85392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5EC7-56BC-3C94-1D84-CB1EE3017630}"/>
              </a:ext>
            </a:extLst>
          </p:cNvPr>
          <p:cNvSpPr>
            <a:spLocks noGrp="1"/>
          </p:cNvSpPr>
          <p:nvPr>
            <p:ph type="title"/>
          </p:nvPr>
        </p:nvSpPr>
        <p:spPr>
          <a:xfrm>
            <a:off x="839022" y="2277358"/>
            <a:ext cx="10515600" cy="1325563"/>
          </a:xfrm>
        </p:spPr>
        <p:txBody>
          <a:bodyPr>
            <a:normAutofit fontScale="90000"/>
          </a:bodyPr>
          <a:lstStyle/>
          <a:p>
            <a:r>
              <a:rPr lang="en-GB" sz="4000">
                <a:cs typeface="Calibri Light"/>
              </a:rPr>
              <a:t>Class Work: </a:t>
            </a:r>
            <a:br>
              <a:rPr lang="en-GB" sz="4000">
                <a:cs typeface="Calibri Light"/>
              </a:rPr>
            </a:br>
            <a:br>
              <a:rPr lang="en-GB" sz="4900" b="1">
                <a:cs typeface="Calibri Light"/>
              </a:rPr>
            </a:br>
            <a:r>
              <a:rPr lang="en-GB" sz="4900" b="1">
                <a:cs typeface="Calibri Light"/>
              </a:rPr>
              <a:t>Close to the entry was an absolute beauty: shiny and glossy, sleek and powerful, tempting us in. </a:t>
            </a:r>
            <a:br>
              <a:rPr lang="en-GB">
                <a:cs typeface="Calibri Light"/>
              </a:rPr>
            </a:br>
            <a:br>
              <a:rPr lang="en-GB">
                <a:cs typeface="Calibri Light"/>
              </a:rPr>
            </a:br>
            <a:r>
              <a:rPr lang="en-GB">
                <a:cs typeface="Calibri Light"/>
              </a:rPr>
              <a:t>What is the 'beauty'? </a:t>
            </a:r>
            <a:br>
              <a:rPr lang="en-GB">
                <a:cs typeface="Calibri Light"/>
              </a:rPr>
            </a:br>
            <a:br>
              <a:rPr lang="en-GB">
                <a:cs typeface="Calibri Light"/>
              </a:rPr>
            </a:br>
            <a:r>
              <a:rPr lang="en-GB">
                <a:cs typeface="Calibri Light"/>
              </a:rPr>
              <a:t>Why do you think this word was selected? </a:t>
            </a:r>
            <a:endParaRPr lang="en-GB"/>
          </a:p>
        </p:txBody>
      </p:sp>
    </p:spTree>
    <p:extLst>
      <p:ext uri="{BB962C8B-B14F-4D97-AF65-F5344CB8AC3E}">
        <p14:creationId xmlns:p14="http://schemas.microsoft.com/office/powerpoint/2010/main" val="223141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1F96-9C96-B18C-0721-030D0FCEDF85}"/>
              </a:ext>
            </a:extLst>
          </p:cNvPr>
          <p:cNvSpPr>
            <a:spLocks noGrp="1"/>
          </p:cNvSpPr>
          <p:nvPr>
            <p:ph type="title"/>
          </p:nvPr>
        </p:nvSpPr>
        <p:spPr>
          <a:xfrm>
            <a:off x="-4010" y="2059572"/>
            <a:ext cx="11919283" cy="1325563"/>
          </a:xfrm>
        </p:spPr>
        <p:txBody>
          <a:bodyPr vert="horz" lIns="91440" tIns="45720" rIns="91440" bIns="45720" rtlCol="0" anchor="ctr">
            <a:noAutofit/>
          </a:bodyPr>
          <a:lstStyle/>
          <a:p>
            <a:pPr marL="742950" indent="-742950">
              <a:buAutoNum type="arabicParenR"/>
            </a:pPr>
            <a:r>
              <a:rPr lang="en-GB" sz="2800">
                <a:cs typeface="Calibri Light" panose="020F0302020204030204"/>
              </a:rPr>
              <a:t>'My thoughts ran away with me.' What does this tell you about how the character is feeling at this time? </a:t>
            </a:r>
            <a:br>
              <a:rPr lang="en-GB" sz="2800">
                <a:cs typeface="Calibri Light" panose="020F0302020204030204"/>
              </a:rPr>
            </a:br>
            <a:r>
              <a:rPr lang="en-GB" sz="2800">
                <a:cs typeface="Calibri Light" panose="020F0302020204030204"/>
              </a:rPr>
              <a:t>2) Find and copy a  word with a similar meaning to 'love'. </a:t>
            </a:r>
            <a:br>
              <a:rPr lang="en-GB" sz="2800">
                <a:cs typeface="Calibri Light" panose="020F0302020204030204"/>
              </a:rPr>
            </a:br>
            <a:r>
              <a:rPr lang="en-GB" sz="2800">
                <a:cs typeface="Calibri Light" panose="020F0302020204030204"/>
              </a:rPr>
              <a:t>3) '</a:t>
            </a:r>
            <a:r>
              <a:rPr lang="en-GB" sz="2800" b="1">
                <a:cs typeface="Calibri Light" panose="020F0302020204030204"/>
              </a:rPr>
              <a:t>Time stood still</a:t>
            </a:r>
            <a:r>
              <a:rPr lang="en-GB" sz="2800">
                <a:cs typeface="Calibri Light" panose="020F0302020204030204"/>
              </a:rPr>
              <a:t> as his hand stretched up towards the neat row of key fobs.' </a:t>
            </a:r>
            <a:br>
              <a:rPr lang="en-GB" sz="2800">
                <a:cs typeface="Calibri Light" panose="020F0302020204030204"/>
              </a:rPr>
            </a:br>
            <a:r>
              <a:rPr lang="en-GB" sz="2800">
                <a:cs typeface="Calibri Light" panose="020F0302020204030204"/>
              </a:rPr>
              <a:t>Why has the author chosen the phrase; time stood still?</a:t>
            </a:r>
            <a:br>
              <a:rPr lang="en-GB" sz="2800">
                <a:cs typeface="Calibri Light" panose="020F0302020204030204"/>
              </a:rPr>
            </a:br>
            <a:r>
              <a:rPr lang="en-GB" sz="2800">
                <a:cs typeface="Calibri Light" panose="020F0302020204030204"/>
              </a:rPr>
              <a:t>4) Find and copy a phrase that shows Liam felt anxious? </a:t>
            </a:r>
            <a:br>
              <a:rPr lang="en-GB" sz="2800">
                <a:cs typeface="Calibri Light" panose="020F0302020204030204"/>
              </a:rPr>
            </a:br>
            <a:r>
              <a:rPr lang="en-GB" sz="2800">
                <a:cs typeface="Calibri Light" panose="020F0302020204030204"/>
              </a:rPr>
              <a:t>5) Find an example of a metaphor used to describe the car. </a:t>
            </a:r>
            <a:br>
              <a:rPr lang="en-GB" sz="2800">
                <a:cs typeface="Calibri Light" panose="020F0302020204030204"/>
              </a:rPr>
            </a:br>
            <a:r>
              <a:rPr lang="en-GB" sz="2800">
                <a:cs typeface="Calibri Light" panose="020F0302020204030204"/>
              </a:rPr>
              <a:t>6) I saw a colourful rainbow arching across the sky and beckoning me towards the horizon. </a:t>
            </a:r>
            <a:br>
              <a:rPr lang="en-GB" sz="2800">
                <a:cs typeface="Calibri Light" panose="020F0302020204030204"/>
              </a:rPr>
            </a:br>
            <a:r>
              <a:rPr lang="en-GB" sz="2800">
                <a:cs typeface="Calibri Light" panose="020F0302020204030204"/>
              </a:rPr>
              <a:t>What do you think Liam wanted to do at this point and why?</a:t>
            </a:r>
            <a:br>
              <a:rPr lang="en-GB" sz="2800">
                <a:cs typeface="Calibri Light" panose="020F0302020204030204"/>
              </a:rPr>
            </a:br>
            <a:r>
              <a:rPr lang="en-GB" sz="2800">
                <a:cs typeface="Calibri Light" panose="020F0302020204030204"/>
              </a:rPr>
              <a:t>7) What impression do you get of Liam? Use evidence from the text to support your answer.  </a:t>
            </a:r>
          </a:p>
        </p:txBody>
      </p:sp>
      <p:pic>
        <p:nvPicPr>
          <p:cNvPr id="3" name="Picture 2" descr="A close up of a card&#10;&#10;Description automatically generated">
            <a:extLst>
              <a:ext uri="{FF2B5EF4-FFF2-40B4-BE49-F238E27FC236}">
                <a16:creationId xmlns:a16="http://schemas.microsoft.com/office/drawing/2014/main" id="{25BBDFB4-ACFC-7994-C4A1-7167D0CBBE32}"/>
              </a:ext>
            </a:extLst>
          </p:cNvPr>
          <p:cNvPicPr>
            <a:picLocks noChangeAspect="1"/>
          </p:cNvPicPr>
          <p:nvPr/>
        </p:nvPicPr>
        <p:blipFill>
          <a:blip r:embed="rId2"/>
          <a:stretch>
            <a:fillRect/>
          </a:stretch>
        </p:blipFill>
        <p:spPr>
          <a:xfrm>
            <a:off x="4682702" y="4970590"/>
            <a:ext cx="6277418" cy="1886334"/>
          </a:xfrm>
          <a:prstGeom prst="rect">
            <a:avLst/>
          </a:prstGeom>
        </p:spPr>
      </p:pic>
    </p:spTree>
    <p:extLst>
      <p:ext uri="{BB962C8B-B14F-4D97-AF65-F5344CB8AC3E}">
        <p14:creationId xmlns:p14="http://schemas.microsoft.com/office/powerpoint/2010/main" val="130390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CF72-528B-4DC2-37CF-C335DB24C929}"/>
              </a:ext>
            </a:extLst>
          </p:cNvPr>
          <p:cNvSpPr>
            <a:spLocks noGrp="1"/>
          </p:cNvSpPr>
          <p:nvPr>
            <p:ph type="title"/>
          </p:nvPr>
        </p:nvSpPr>
        <p:spPr/>
        <p:txBody>
          <a:bodyPr>
            <a:normAutofit fontScale="90000"/>
          </a:bodyPr>
          <a:lstStyle/>
          <a:p>
            <a:r>
              <a:rPr lang="en" sz="4400" dirty="0"/>
              <a:t>TBAT- </a:t>
            </a:r>
            <a:r>
              <a:rPr lang="en" dirty="0"/>
              <a:t>apply</a:t>
            </a:r>
            <a:r>
              <a:rPr lang="en" sz="4400" dirty="0"/>
              <a:t> divisibility tests for 2,3,4,5,6,9, 10 and 25 </a:t>
            </a:r>
            <a:br>
              <a:rPr lang="en" sz="4400" dirty="0"/>
            </a:br>
            <a:endParaRPr lang="en-GB"/>
          </a:p>
        </p:txBody>
      </p:sp>
      <p:sp>
        <p:nvSpPr>
          <p:cNvPr id="3" name="Text Placeholder 2">
            <a:extLst>
              <a:ext uri="{FF2B5EF4-FFF2-40B4-BE49-F238E27FC236}">
                <a16:creationId xmlns:a16="http://schemas.microsoft.com/office/drawing/2014/main" id="{1183AD61-B776-E506-6D79-C389755E8FFD}"/>
              </a:ext>
            </a:extLst>
          </p:cNvPr>
          <p:cNvSpPr>
            <a:spLocks noGrp="1"/>
          </p:cNvSpPr>
          <p:nvPr>
            <p:ph type="body" idx="1"/>
          </p:nvPr>
        </p:nvSpPr>
        <p:spPr>
          <a:xfrm>
            <a:off x="5203843" y="1536633"/>
            <a:ext cx="6572557" cy="4555200"/>
          </a:xfrm>
        </p:spPr>
        <p:txBody>
          <a:bodyPr>
            <a:normAutofit lnSpcReduction="10000"/>
          </a:bodyPr>
          <a:lstStyle/>
          <a:p>
            <a:pPr marL="608965" indent="-456565"/>
            <a:r>
              <a:rPr lang="en-GB" dirty="0"/>
              <a:t>                </a:t>
            </a:r>
            <a:r>
              <a:rPr lang="en-GB" dirty="0">
                <a:solidFill>
                  <a:srgbClr val="FF0000"/>
                </a:solidFill>
              </a:rPr>
              <a:t>Challenge: Write 75% as a decimal.</a:t>
            </a:r>
            <a:endParaRPr lang="en-US" dirty="0"/>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151765" indent="0">
              <a:buNone/>
            </a:pPr>
            <a:r>
              <a:rPr lang="en-GB" dirty="0"/>
              <a:t>3.  567.09 divided by 100 =[  ] </a:t>
            </a:r>
          </a:p>
        </p:txBody>
      </p:sp>
      <p:pic>
        <p:nvPicPr>
          <p:cNvPr id="4" name="Google Shape;105;p21">
            <a:extLst>
              <a:ext uri="{FF2B5EF4-FFF2-40B4-BE49-F238E27FC236}">
                <a16:creationId xmlns:a16="http://schemas.microsoft.com/office/drawing/2014/main" id="{280EA35B-1C41-44BB-0A76-1DD27083A215}"/>
              </a:ext>
            </a:extLst>
          </p:cNvPr>
          <p:cNvPicPr preferRelativeResize="0"/>
          <p:nvPr/>
        </p:nvPicPr>
        <p:blipFill>
          <a:blip r:embed="rId2">
            <a:alphaModFix/>
          </a:blip>
          <a:stretch>
            <a:fillRect/>
          </a:stretch>
        </p:blipFill>
        <p:spPr>
          <a:xfrm>
            <a:off x="305311" y="1337732"/>
            <a:ext cx="4901337" cy="5037947"/>
          </a:xfrm>
          <a:prstGeom prst="rect">
            <a:avLst/>
          </a:prstGeom>
          <a:noFill/>
          <a:ln>
            <a:noFill/>
          </a:ln>
        </p:spPr>
      </p:pic>
    </p:spTree>
    <p:extLst>
      <p:ext uri="{BB962C8B-B14F-4D97-AF65-F5344CB8AC3E}">
        <p14:creationId xmlns:p14="http://schemas.microsoft.com/office/powerpoint/2010/main" val="31933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FE9-0B3B-D7A9-2B9F-08920A17D849}"/>
              </a:ext>
            </a:extLst>
          </p:cNvPr>
          <p:cNvSpPr>
            <a:spLocks noGrp="1"/>
          </p:cNvSpPr>
          <p:nvPr>
            <p:ph type="title"/>
          </p:nvPr>
        </p:nvSpPr>
        <p:spPr>
          <a:xfrm>
            <a:off x="647700" y="3072230"/>
            <a:ext cx="10515600" cy="1325563"/>
          </a:xfrm>
        </p:spPr>
        <p:txBody>
          <a:bodyPr>
            <a:normAutofit fontScale="90000"/>
          </a:bodyPr>
          <a:lstStyle/>
          <a:p>
            <a:r>
              <a:rPr lang="en-GB">
                <a:solidFill>
                  <a:srgbClr val="FF0000"/>
                </a:solidFill>
                <a:cs typeface="Calibri Light"/>
              </a:rPr>
              <a:t>Challenge: </a:t>
            </a:r>
            <a:br>
              <a:rPr lang="en-GB">
                <a:cs typeface="Calibri Light"/>
              </a:rPr>
            </a:br>
            <a:br>
              <a:rPr lang="en-GB">
                <a:cs typeface="Calibri Light"/>
              </a:rPr>
            </a:br>
            <a:r>
              <a:rPr lang="en-GB">
                <a:solidFill>
                  <a:schemeClr val="accent1"/>
                </a:solidFill>
                <a:cs typeface="Calibri Light"/>
              </a:rPr>
              <a:t>He smirked. He winked. He slinked. I smiled. I winced. I stood. </a:t>
            </a:r>
            <a:br>
              <a:rPr lang="en-GB">
                <a:cs typeface="Calibri Light"/>
              </a:rPr>
            </a:br>
            <a:br>
              <a:rPr lang="en-GB">
                <a:cs typeface="Calibri Light"/>
              </a:rPr>
            </a:br>
            <a:r>
              <a:rPr lang="en-GB">
                <a:cs typeface="Calibri Light"/>
              </a:rPr>
              <a:t>Compare the two characters based on the sentences above.</a:t>
            </a:r>
            <a:br>
              <a:rPr lang="en-GB">
                <a:cs typeface="Calibri Light"/>
              </a:rPr>
            </a:br>
            <a:r>
              <a:rPr lang="en-GB">
                <a:cs typeface="Calibri Light"/>
              </a:rPr>
              <a:t> </a:t>
            </a:r>
            <a:br>
              <a:rPr lang="en-GB">
                <a:cs typeface="Calibri Light"/>
              </a:rPr>
            </a:br>
            <a:r>
              <a:rPr lang="en-GB">
                <a:cs typeface="Calibri Light"/>
              </a:rPr>
              <a:t>Salesman and Liam. </a:t>
            </a:r>
            <a:br>
              <a:rPr lang="en-GB">
                <a:cs typeface="Calibri Light"/>
              </a:rPr>
            </a:br>
            <a:r>
              <a:rPr lang="en-GB">
                <a:cs typeface="Calibri Light"/>
              </a:rPr>
              <a:t>What are the feelings and thoughts towards each other?</a:t>
            </a:r>
            <a:br>
              <a:rPr lang="en-GB">
                <a:cs typeface="Calibri Light"/>
              </a:rPr>
            </a:br>
            <a:endParaRPr lang="en-GB">
              <a:cs typeface="Calibri Light"/>
            </a:endParaRPr>
          </a:p>
        </p:txBody>
      </p:sp>
    </p:spTree>
    <p:extLst>
      <p:ext uri="{BB962C8B-B14F-4D97-AF65-F5344CB8AC3E}">
        <p14:creationId xmlns:p14="http://schemas.microsoft.com/office/powerpoint/2010/main" val="124210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3774-D534-94CB-254F-DB5F11F40AA7}"/>
              </a:ext>
            </a:extLst>
          </p:cNvPr>
          <p:cNvSpPr>
            <a:spLocks noGrp="1"/>
          </p:cNvSpPr>
          <p:nvPr>
            <p:ph type="title"/>
          </p:nvPr>
        </p:nvSpPr>
        <p:spPr>
          <a:xfrm>
            <a:off x="838200" y="1668546"/>
            <a:ext cx="10515600" cy="1325563"/>
          </a:xfrm>
        </p:spPr>
        <p:txBody>
          <a:bodyPr>
            <a:normAutofit fontScale="90000"/>
          </a:bodyPr>
          <a:lstStyle/>
          <a:p>
            <a:r>
              <a:rPr lang="en-GB" dirty="0">
                <a:ea typeface="Calibri Light"/>
                <a:cs typeface="Calibri Light"/>
              </a:rPr>
              <a:t>Word work: (continue planning sheet)</a:t>
            </a:r>
            <a:br>
              <a:rPr lang="en-GB" dirty="0">
                <a:ea typeface="Calibri Light"/>
                <a:cs typeface="Calibri Light"/>
              </a:rPr>
            </a:br>
            <a:br>
              <a:rPr lang="en-GB" dirty="0">
                <a:ea typeface="Calibri Light"/>
                <a:cs typeface="Calibri Light"/>
              </a:rPr>
            </a:br>
            <a:r>
              <a:rPr lang="en-GB" dirty="0">
                <a:ea typeface="Calibri Light"/>
                <a:cs typeface="Calibri Light"/>
              </a:rPr>
              <a:t>Liam wants to say something grown up so that he isn't caught out, what may he say to the car salesman? </a:t>
            </a:r>
            <a:endParaRPr lang="en-GB" dirty="0"/>
          </a:p>
        </p:txBody>
      </p:sp>
      <p:pic>
        <p:nvPicPr>
          <p:cNvPr id="3" name="Picture 2" descr="A person standing next to a red car&#10;&#10;Description automatically generated">
            <a:extLst>
              <a:ext uri="{FF2B5EF4-FFF2-40B4-BE49-F238E27FC236}">
                <a16:creationId xmlns:a16="http://schemas.microsoft.com/office/drawing/2014/main" id="{5B335CA2-D710-1FC1-6B22-43F320B5484F}"/>
              </a:ext>
            </a:extLst>
          </p:cNvPr>
          <p:cNvPicPr>
            <a:picLocks noChangeAspect="1"/>
          </p:cNvPicPr>
          <p:nvPr/>
        </p:nvPicPr>
        <p:blipFill>
          <a:blip r:embed="rId2"/>
          <a:stretch>
            <a:fillRect/>
          </a:stretch>
        </p:blipFill>
        <p:spPr>
          <a:xfrm>
            <a:off x="3450025" y="3169177"/>
            <a:ext cx="5295339" cy="3174626"/>
          </a:xfrm>
          <a:prstGeom prst="rect">
            <a:avLst/>
          </a:prstGeom>
        </p:spPr>
      </p:pic>
    </p:spTree>
    <p:extLst>
      <p:ext uri="{BB962C8B-B14F-4D97-AF65-F5344CB8AC3E}">
        <p14:creationId xmlns:p14="http://schemas.microsoft.com/office/powerpoint/2010/main" val="316576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3774-D534-94CB-254F-DB5F11F40AA7}"/>
              </a:ext>
            </a:extLst>
          </p:cNvPr>
          <p:cNvSpPr>
            <a:spLocks noGrp="1"/>
          </p:cNvSpPr>
          <p:nvPr>
            <p:ph type="title"/>
          </p:nvPr>
        </p:nvSpPr>
        <p:spPr>
          <a:xfrm>
            <a:off x="838200" y="1668546"/>
            <a:ext cx="10515600" cy="1325563"/>
          </a:xfrm>
        </p:spPr>
        <p:txBody>
          <a:bodyPr>
            <a:normAutofit fontScale="90000"/>
          </a:bodyPr>
          <a:lstStyle/>
          <a:p>
            <a:r>
              <a:rPr lang="en-GB" dirty="0">
                <a:ea typeface="Calibri Light"/>
                <a:cs typeface="Calibri Light"/>
              </a:rPr>
              <a:t>Word work: (continue planning sheet)</a:t>
            </a:r>
            <a:br>
              <a:rPr lang="en-GB" dirty="0">
                <a:ea typeface="Calibri Light"/>
                <a:cs typeface="Calibri Light"/>
              </a:rPr>
            </a:br>
            <a:br>
              <a:rPr lang="en-GB" dirty="0">
                <a:ea typeface="Calibri Light"/>
                <a:cs typeface="Calibri Light"/>
              </a:rPr>
            </a:br>
            <a:r>
              <a:rPr lang="en-GB" dirty="0">
                <a:ea typeface="Calibri Light"/>
                <a:cs typeface="Calibri Light"/>
              </a:rPr>
              <a:t>Talk partners:</a:t>
            </a:r>
            <a:br>
              <a:rPr lang="en-GB" dirty="0">
                <a:ea typeface="Calibri Light"/>
                <a:cs typeface="Calibri Light"/>
              </a:rPr>
            </a:br>
            <a:br>
              <a:rPr lang="en-GB" dirty="0">
                <a:ea typeface="Calibri Light"/>
                <a:cs typeface="Calibri Light"/>
              </a:rPr>
            </a:br>
            <a:r>
              <a:rPr lang="en-GB" dirty="0">
                <a:ea typeface="Calibri Light"/>
                <a:cs typeface="Calibri Light"/>
              </a:rPr>
              <a:t>What are the rules for using direct speech in our writing?</a:t>
            </a:r>
          </a:p>
        </p:txBody>
      </p:sp>
    </p:spTree>
    <p:extLst>
      <p:ext uri="{BB962C8B-B14F-4D97-AF65-F5344CB8AC3E}">
        <p14:creationId xmlns:p14="http://schemas.microsoft.com/office/powerpoint/2010/main" val="84382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CE0D-3BCF-000E-D827-2163E69CB4FA}"/>
              </a:ext>
            </a:extLst>
          </p:cNvPr>
          <p:cNvSpPr>
            <a:spLocks noGrp="1"/>
          </p:cNvSpPr>
          <p:nvPr>
            <p:ph type="title"/>
          </p:nvPr>
        </p:nvSpPr>
        <p:spPr>
          <a:xfrm>
            <a:off x="1006497" y="2762142"/>
            <a:ext cx="10515600" cy="1325563"/>
          </a:xfrm>
        </p:spPr>
        <p:txBody>
          <a:bodyPr>
            <a:normAutofit fontScale="90000"/>
          </a:bodyPr>
          <a:lstStyle/>
          <a:p>
            <a:r>
              <a:rPr lang="en-GB" dirty="0">
                <a:ea typeface="+mj-lt"/>
                <a:cs typeface="+mj-lt"/>
              </a:rPr>
              <a:t>My thoughts ran away with me. Should we sit inside it? Is it locked? How fast would it go? Straight away, the salesman approached us and said, “I admire your taste.”</a:t>
            </a:r>
            <a:r>
              <a:rPr lang="en-GB" b="1" dirty="0">
                <a:solidFill>
                  <a:srgbClr val="7030A0"/>
                </a:solidFill>
                <a:ea typeface="+mj-lt"/>
                <a:cs typeface="+mj-lt"/>
              </a:rPr>
              <a:t> I thought I should say something grown-up, so I took a deep breath and replied, “I’d like to test drive this one please.”</a:t>
            </a:r>
            <a:br>
              <a:rPr lang="en-GB" b="1" dirty="0">
                <a:solidFill>
                  <a:srgbClr val="7030A0"/>
                </a:solidFill>
                <a:ea typeface="+mj-lt"/>
                <a:cs typeface="+mj-lt"/>
              </a:rPr>
            </a:br>
            <a:br>
              <a:rPr lang="en-GB" b="1" dirty="0">
                <a:solidFill>
                  <a:srgbClr val="7030A0"/>
                </a:solidFill>
                <a:ea typeface="Calibri Light"/>
                <a:cs typeface="Calibri Light"/>
              </a:rPr>
            </a:br>
            <a:r>
              <a:rPr lang="en-GB" b="1" dirty="0">
                <a:ea typeface="Calibri Light"/>
                <a:cs typeface="Calibri Light"/>
              </a:rPr>
              <a:t>(Box 2)</a:t>
            </a:r>
            <a:br>
              <a:rPr lang="en-GB" b="1" dirty="0">
                <a:ea typeface="Calibri Light"/>
                <a:cs typeface="Calibri Light"/>
              </a:rPr>
            </a:br>
            <a:r>
              <a:rPr lang="en-GB" b="1" dirty="0">
                <a:ea typeface="Calibri Light"/>
                <a:cs typeface="Calibri Light"/>
              </a:rPr>
              <a:t>Write a sentence that the car salesman might say to Liam and write Liam's response.</a:t>
            </a:r>
          </a:p>
        </p:txBody>
      </p:sp>
    </p:spTree>
    <p:extLst>
      <p:ext uri="{BB962C8B-B14F-4D97-AF65-F5344CB8AC3E}">
        <p14:creationId xmlns:p14="http://schemas.microsoft.com/office/powerpoint/2010/main" val="30191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14533" y="414533"/>
            <a:ext cx="11362800" cy="942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Lesson 3: Asking questions</a:t>
            </a:r>
            <a:endParaRPr/>
          </a:p>
        </p:txBody>
      </p:sp>
      <p:sp>
        <p:nvSpPr>
          <p:cNvPr id="57" name="Google Shape;57;p10"/>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Objectives</a:t>
            </a:r>
            <a:endParaRPr/>
          </a:p>
        </p:txBody>
      </p:sp>
      <p:sp>
        <p:nvSpPr>
          <p:cNvPr id="58" name="Google Shape;58;p10"/>
          <p:cNvSpPr txBox="1">
            <a:spLocks noGrp="1"/>
          </p:cNvSpPr>
          <p:nvPr>
            <p:ph type="body" idx="1"/>
          </p:nvPr>
        </p:nvSpPr>
        <p:spPr>
          <a:xfrm>
            <a:off x="414533" y="1356967"/>
            <a:ext cx="113628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b="1" dirty="0">
                <a:solidFill>
                  <a:schemeClr val="tx1"/>
                </a:solidFill>
              </a:rPr>
              <a:t>To explain how selection directs the flow of a program</a:t>
            </a:r>
            <a:endParaRPr lang="en-US" sz="3200" b="1">
              <a:solidFill>
                <a:schemeClr val="tx1"/>
              </a:solidFill>
            </a:endParaRPr>
          </a:p>
          <a:p>
            <a:pPr marL="608965" lvl="0" indent="-456565" algn="l" rtl="0">
              <a:spcBef>
                <a:spcPts val="2133"/>
              </a:spcBef>
              <a:spcAft>
                <a:spcPts val="0"/>
              </a:spcAft>
              <a:buClr>
                <a:srgbClr val="5B5BA5"/>
              </a:buClr>
              <a:buSzPts val="1800"/>
              <a:buChar char="●"/>
            </a:pPr>
            <a:r>
              <a:rPr lang="en-GB" sz="3200" dirty="0">
                <a:solidFill>
                  <a:schemeClr val="tx1"/>
                </a:solidFill>
              </a:rPr>
              <a:t>I can explain that program flow can branch according to a condition</a:t>
            </a:r>
            <a:endParaRPr sz="3200">
              <a:solidFill>
                <a:schemeClr val="tx1"/>
              </a:solidFill>
            </a:endParaRPr>
          </a:p>
          <a:p>
            <a:pPr marL="608965" lvl="0" indent="-456565" algn="l" rtl="0">
              <a:spcBef>
                <a:spcPts val="1333"/>
              </a:spcBef>
              <a:spcAft>
                <a:spcPts val="0"/>
              </a:spcAft>
              <a:buClr>
                <a:srgbClr val="5B5BA5"/>
              </a:buClr>
              <a:buSzPts val="1800"/>
              <a:buChar char="●"/>
            </a:pPr>
            <a:r>
              <a:rPr lang="en-GB" sz="3200" dirty="0">
                <a:solidFill>
                  <a:schemeClr val="tx1"/>
                </a:solidFill>
              </a:rPr>
              <a:t>I can design the flow of a program that contains ‘if… then… else…’</a:t>
            </a:r>
            <a:endParaRPr sz="3200">
              <a:solidFill>
                <a:schemeClr val="tx1"/>
              </a:solidFill>
            </a:endParaRPr>
          </a:p>
          <a:p>
            <a:pPr marL="608965" lvl="0" indent="-456565" algn="l" rtl="0">
              <a:spcBef>
                <a:spcPts val="1333"/>
              </a:spcBef>
              <a:spcAft>
                <a:spcPts val="1333"/>
              </a:spcAft>
              <a:buClr>
                <a:srgbClr val="5B5BA5"/>
              </a:buClr>
              <a:buSzPts val="1800"/>
              <a:buChar char="●"/>
            </a:pPr>
            <a:r>
              <a:rPr lang="en-GB" sz="3200" dirty="0">
                <a:solidFill>
                  <a:schemeClr val="tx1"/>
                </a:solidFill>
              </a:rPr>
              <a:t>I can show that a condition can direct program flow in one of two ways </a:t>
            </a:r>
            <a:endParaRPr sz="3200" dirty="0">
              <a:solidFill>
                <a:schemeClr val="tx1"/>
              </a:solidFill>
            </a:endParaRPr>
          </a:p>
        </p:txBody>
      </p:sp>
      <p:sp>
        <p:nvSpPr>
          <p:cNvPr id="59" name="Google Shape;59;p1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1850" dirty="0"/>
              <a:t>Algorithms in action. Blue partner- ask the question, and green respond. </a:t>
            </a:r>
            <a:endParaRPr dirty="0"/>
          </a:p>
        </p:txBody>
      </p:sp>
      <p:sp>
        <p:nvSpPr>
          <p:cNvPr id="65" name="Google Shape;65;p1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25</a:t>
            </a:fld>
            <a:endParaRPr/>
          </a:p>
        </p:txBody>
      </p:sp>
      <p:sp>
        <p:nvSpPr>
          <p:cNvPr id="66" name="Google Shape;66;p11"/>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Introduction</a:t>
            </a:r>
            <a:endParaRPr/>
          </a:p>
        </p:txBody>
      </p:sp>
      <p:sp>
        <p:nvSpPr>
          <p:cNvPr id="67" name="Google Shape;67;p11"/>
          <p:cNvSpPr txBox="1">
            <a:spLocks noGrp="1"/>
          </p:cNvSpPr>
          <p:nvPr>
            <p:ph type="body" idx="1"/>
          </p:nvPr>
        </p:nvSpPr>
        <p:spPr>
          <a:xfrm>
            <a:off x="414533" y="1356967"/>
            <a:ext cx="113616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dirty="0"/>
              <a:t>Ask, “What is the capital of France?”</a:t>
            </a:r>
            <a:endParaRPr lang="en-US" sz="2800" dirty="0"/>
          </a:p>
          <a:p>
            <a:pPr marL="0" lvl="0" indent="608965" algn="l" rtl="0">
              <a:spcBef>
                <a:spcPts val="2133"/>
              </a:spcBef>
              <a:spcAft>
                <a:spcPts val="0"/>
              </a:spcAft>
              <a:buNone/>
            </a:pPr>
            <a:r>
              <a:rPr lang="en-GB" sz="2800" dirty="0"/>
              <a:t>If the answer is “Paris” then</a:t>
            </a:r>
            <a:endParaRPr sz="2800" dirty="0"/>
          </a:p>
          <a:p>
            <a:pPr marL="608965" lvl="0" indent="608965" algn="l" rtl="0">
              <a:lnSpc>
                <a:spcPct val="100000"/>
              </a:lnSpc>
              <a:spcBef>
                <a:spcPts val="2133"/>
              </a:spcBef>
              <a:spcAft>
                <a:spcPts val="0"/>
              </a:spcAft>
              <a:buNone/>
            </a:pPr>
            <a:r>
              <a:rPr lang="en-GB" sz="2800" dirty="0"/>
              <a:t>Say “Correct!”</a:t>
            </a:r>
            <a:endParaRPr sz="2800" dirty="0"/>
          </a:p>
          <a:p>
            <a:pPr marL="0" lvl="0" indent="0" algn="l" rtl="0">
              <a:lnSpc>
                <a:spcPct val="100000"/>
              </a:lnSpc>
              <a:spcBef>
                <a:spcPts val="0"/>
              </a:spcBef>
              <a:spcAft>
                <a:spcPts val="0"/>
              </a:spcAft>
              <a:buNone/>
            </a:pPr>
            <a:endParaRPr sz="2800" dirty="0"/>
          </a:p>
          <a:p>
            <a:pPr marL="0" lvl="0" indent="608965" algn="l" rtl="0">
              <a:spcBef>
                <a:spcPts val="0"/>
              </a:spcBef>
              <a:spcAft>
                <a:spcPts val="0"/>
              </a:spcAft>
              <a:buNone/>
            </a:pPr>
            <a:r>
              <a:rPr lang="en-GB" sz="2800" dirty="0"/>
              <a:t>If the answer is not “Paris” then</a:t>
            </a:r>
            <a:endParaRPr sz="2800" dirty="0"/>
          </a:p>
          <a:p>
            <a:pPr marL="608965" lvl="0" indent="608965" algn="l" rtl="0">
              <a:lnSpc>
                <a:spcPct val="100000"/>
              </a:lnSpc>
              <a:spcBef>
                <a:spcPts val="2133"/>
              </a:spcBef>
              <a:spcAft>
                <a:spcPts val="0"/>
              </a:spcAft>
              <a:buNone/>
            </a:pPr>
            <a:r>
              <a:rPr lang="en-GB" sz="2800" dirty="0"/>
              <a:t>Say “Wrong answer!”</a:t>
            </a:r>
            <a:endParaRPr sz="2800" dirty="0"/>
          </a:p>
          <a:p>
            <a:pPr marL="0" lvl="0" indent="0" algn="ctr" rtl="0">
              <a:spcBef>
                <a:spcPts val="0"/>
              </a:spcBef>
              <a:spcAft>
                <a:spcPts val="0"/>
              </a:spcAft>
              <a:buNone/>
            </a:pPr>
            <a:endParaRPr/>
          </a:p>
          <a:p>
            <a:pPr marL="0" lvl="0" indent="0" algn="ctr" rtl="0">
              <a:spcBef>
                <a:spcPts val="2133"/>
              </a:spcBef>
              <a:spcAft>
                <a:spcPts val="2133"/>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800" dirty="0"/>
              <a:t>This is the same algorithm, however it is presented in a branching structure.  Why is this easier to follow?</a:t>
            </a:r>
          </a:p>
          <a:p>
            <a:endParaRPr lang="en-GB" sz="1850" dirty="0"/>
          </a:p>
        </p:txBody>
      </p:sp>
      <p:sp>
        <p:nvSpPr>
          <p:cNvPr id="73" name="Google Shape;73;p1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26</a:t>
            </a:fld>
            <a:endParaRPr/>
          </a:p>
        </p:txBody>
      </p:sp>
      <p:sp>
        <p:nvSpPr>
          <p:cNvPr id="75" name="Google Shape;75;p12"/>
          <p:cNvSpPr txBox="1">
            <a:spLocks noGrp="1"/>
          </p:cNvSpPr>
          <p:nvPr>
            <p:ph type="body" idx="1"/>
          </p:nvPr>
        </p:nvSpPr>
        <p:spPr>
          <a:xfrm>
            <a:off x="415200" y="1356967"/>
            <a:ext cx="11361600" cy="60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a:t>Ask, “What is the capital of France?”</a:t>
            </a:r>
            <a:endParaRPr/>
          </a:p>
          <a:p>
            <a:pPr marL="0" lvl="0" indent="0" algn="ctr" rtl="0">
              <a:spcBef>
                <a:spcPts val="2133"/>
              </a:spcBef>
              <a:spcAft>
                <a:spcPts val="0"/>
              </a:spcAft>
              <a:buNone/>
            </a:pPr>
            <a:endParaRPr/>
          </a:p>
          <a:p>
            <a:pPr marL="0" lvl="0" indent="0" algn="ctr" rtl="0">
              <a:spcBef>
                <a:spcPts val="2133"/>
              </a:spcBef>
              <a:spcAft>
                <a:spcPts val="2133"/>
              </a:spcAft>
              <a:buNone/>
            </a:pPr>
            <a:endParaRPr/>
          </a:p>
        </p:txBody>
      </p:sp>
      <p:sp>
        <p:nvSpPr>
          <p:cNvPr id="76" name="Google Shape;76;p12"/>
          <p:cNvSpPr txBox="1"/>
          <p:nvPr/>
        </p:nvSpPr>
        <p:spPr>
          <a:xfrm>
            <a:off x="1041933" y="4365567"/>
            <a:ext cx="2282400" cy="70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Say “Correct!”</a:t>
            </a:r>
            <a:endParaRPr sz="2400">
              <a:solidFill>
                <a:srgbClr val="5B5BA5"/>
              </a:solidFill>
              <a:latin typeface="Quicksand"/>
              <a:ea typeface="Quicksand"/>
              <a:cs typeface="Quicksand"/>
              <a:sym typeface="Quicksand"/>
            </a:endParaRPr>
          </a:p>
        </p:txBody>
      </p:sp>
      <p:sp>
        <p:nvSpPr>
          <p:cNvPr id="77" name="Google Shape;77;p12"/>
          <p:cNvSpPr txBox="1"/>
          <p:nvPr/>
        </p:nvSpPr>
        <p:spPr>
          <a:xfrm>
            <a:off x="8264133" y="4365567"/>
            <a:ext cx="3214800" cy="70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Say “Wrong answer!”</a:t>
            </a:r>
            <a:endParaRPr sz="2400">
              <a:solidFill>
                <a:srgbClr val="5B5BA5"/>
              </a:solidFill>
              <a:latin typeface="Quicksand"/>
              <a:ea typeface="Quicksand"/>
              <a:cs typeface="Quicksand"/>
              <a:sym typeface="Quicksand"/>
            </a:endParaRPr>
          </a:p>
        </p:txBody>
      </p:sp>
      <p:sp>
        <p:nvSpPr>
          <p:cNvPr id="78" name="Google Shape;78;p12"/>
          <p:cNvSpPr txBox="1"/>
          <p:nvPr/>
        </p:nvSpPr>
        <p:spPr>
          <a:xfrm>
            <a:off x="2460800" y="2812333"/>
            <a:ext cx="2000400" cy="60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True (Paris)</a:t>
            </a:r>
            <a:endParaRPr sz="2400">
              <a:solidFill>
                <a:srgbClr val="5B5BA5"/>
              </a:solidFill>
              <a:latin typeface="Quicksand"/>
              <a:ea typeface="Quicksand"/>
              <a:cs typeface="Quicksand"/>
              <a:sym typeface="Quicksand"/>
            </a:endParaRPr>
          </a:p>
        </p:txBody>
      </p:sp>
      <p:sp>
        <p:nvSpPr>
          <p:cNvPr id="79" name="Google Shape;79;p12"/>
          <p:cNvSpPr txBox="1"/>
          <p:nvPr/>
        </p:nvSpPr>
        <p:spPr>
          <a:xfrm>
            <a:off x="7730800" y="2812333"/>
            <a:ext cx="2754400" cy="60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False (not Paris)</a:t>
            </a:r>
            <a:endParaRPr sz="2400">
              <a:solidFill>
                <a:srgbClr val="5B5BA5"/>
              </a:solidFill>
              <a:latin typeface="Quicksand"/>
              <a:ea typeface="Quicksand"/>
              <a:cs typeface="Quicksand"/>
              <a:sym typeface="Quicksand"/>
            </a:endParaRPr>
          </a:p>
        </p:txBody>
      </p:sp>
      <p:sp>
        <p:nvSpPr>
          <p:cNvPr id="80" name="Google Shape;80;p12"/>
          <p:cNvSpPr txBox="1"/>
          <p:nvPr/>
        </p:nvSpPr>
        <p:spPr>
          <a:xfrm>
            <a:off x="5129200" y="2548975"/>
            <a:ext cx="1933600" cy="94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GB" sz="2400">
                <a:solidFill>
                  <a:schemeClr val="dk1"/>
                </a:solidFill>
                <a:latin typeface="Quicksand"/>
                <a:ea typeface="Quicksand"/>
                <a:cs typeface="Quicksand"/>
                <a:sym typeface="Quicksand"/>
              </a:rPr>
              <a:t>Answer is Paris</a:t>
            </a:r>
            <a:endParaRPr sz="2400">
              <a:solidFill>
                <a:srgbClr val="5B5BA5"/>
              </a:solidFill>
              <a:latin typeface="Quicksand"/>
              <a:ea typeface="Quicksand"/>
              <a:cs typeface="Quicksand"/>
              <a:sym typeface="Quicksand"/>
            </a:endParaRPr>
          </a:p>
        </p:txBody>
      </p:sp>
      <p:cxnSp>
        <p:nvCxnSpPr>
          <p:cNvPr id="81" name="Google Shape;81;p12"/>
          <p:cNvCxnSpPr/>
          <p:nvPr/>
        </p:nvCxnSpPr>
        <p:spPr>
          <a:xfrm rot="10800000" flipH="1">
            <a:off x="2183133" y="3494367"/>
            <a:ext cx="2811600" cy="3200"/>
          </a:xfrm>
          <a:prstGeom prst="straightConnector1">
            <a:avLst/>
          </a:prstGeom>
          <a:noFill/>
          <a:ln w="28575" cap="flat" cmpd="sng">
            <a:solidFill>
              <a:schemeClr val="dk1"/>
            </a:solidFill>
            <a:prstDash val="solid"/>
            <a:round/>
            <a:headEnd type="none" w="med" len="med"/>
            <a:tailEnd type="none" w="med" len="med"/>
          </a:ln>
        </p:spPr>
      </p:cxnSp>
      <p:cxnSp>
        <p:nvCxnSpPr>
          <p:cNvPr id="82" name="Google Shape;82;p12"/>
          <p:cNvCxnSpPr/>
          <p:nvPr/>
        </p:nvCxnSpPr>
        <p:spPr>
          <a:xfrm rot="10800000" flipH="1">
            <a:off x="7059933" y="3494367"/>
            <a:ext cx="2811600" cy="3200"/>
          </a:xfrm>
          <a:prstGeom prst="straightConnector1">
            <a:avLst/>
          </a:prstGeom>
          <a:noFill/>
          <a:ln w="28575" cap="flat" cmpd="sng">
            <a:solidFill>
              <a:schemeClr val="dk1"/>
            </a:solidFill>
            <a:prstDash val="solid"/>
            <a:round/>
            <a:headEnd type="none" w="med" len="med"/>
            <a:tailEnd type="none" w="med" len="med"/>
          </a:ln>
        </p:spPr>
      </p:cxnSp>
      <p:cxnSp>
        <p:nvCxnSpPr>
          <p:cNvPr id="83" name="Google Shape;83;p12"/>
          <p:cNvCxnSpPr/>
          <p:nvPr/>
        </p:nvCxnSpPr>
        <p:spPr>
          <a:xfrm>
            <a:off x="2183133" y="3494367"/>
            <a:ext cx="0" cy="708800"/>
          </a:xfrm>
          <a:prstGeom prst="straightConnector1">
            <a:avLst/>
          </a:prstGeom>
          <a:noFill/>
          <a:ln w="28575" cap="flat" cmpd="sng">
            <a:solidFill>
              <a:schemeClr val="dk1"/>
            </a:solidFill>
            <a:prstDash val="solid"/>
            <a:round/>
            <a:headEnd type="none" w="med" len="med"/>
            <a:tailEnd type="triangle" w="med" len="med"/>
          </a:ln>
        </p:spPr>
      </p:cxnSp>
      <p:cxnSp>
        <p:nvCxnSpPr>
          <p:cNvPr id="84" name="Google Shape;84;p12"/>
          <p:cNvCxnSpPr/>
          <p:nvPr/>
        </p:nvCxnSpPr>
        <p:spPr>
          <a:xfrm>
            <a:off x="9871533" y="3494367"/>
            <a:ext cx="0" cy="708800"/>
          </a:xfrm>
          <a:prstGeom prst="straightConnector1">
            <a:avLst/>
          </a:prstGeom>
          <a:noFill/>
          <a:ln w="28575" cap="flat" cmpd="sng">
            <a:solidFill>
              <a:schemeClr val="dk1"/>
            </a:solidFill>
            <a:prstDash val="solid"/>
            <a:round/>
            <a:headEnd type="none" w="med" len="med"/>
            <a:tailEnd type="triangle" w="med" len="med"/>
          </a:ln>
        </p:spPr>
      </p:cxnSp>
      <p:cxnSp>
        <p:nvCxnSpPr>
          <p:cNvPr id="85" name="Google Shape;85;p12"/>
          <p:cNvCxnSpPr/>
          <p:nvPr/>
        </p:nvCxnSpPr>
        <p:spPr>
          <a:xfrm>
            <a:off x="6096000" y="1964167"/>
            <a:ext cx="0" cy="708800"/>
          </a:xfrm>
          <a:prstGeom prst="straightConnector1">
            <a:avLst/>
          </a:prstGeom>
          <a:noFill/>
          <a:ln w="28575" cap="flat" cmpd="sng">
            <a:solidFill>
              <a:schemeClr val="dk1"/>
            </a:solidFill>
            <a:prstDash val="solid"/>
            <a:round/>
            <a:headEnd type="none" w="med" len="med"/>
            <a:tailEnd type="triangle" w="med" len="med"/>
          </a:ln>
        </p:spPr>
      </p:cxnSp>
      <p:sp>
        <p:nvSpPr>
          <p:cNvPr id="86" name="Google Shape;86;p12"/>
          <p:cNvSpPr txBox="1"/>
          <p:nvPr/>
        </p:nvSpPr>
        <p:spPr>
          <a:xfrm>
            <a:off x="892300" y="1793433"/>
            <a:ext cx="1659600" cy="59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FF0000"/>
                </a:solidFill>
                <a:latin typeface="Quicksand"/>
                <a:ea typeface="Quicksand"/>
                <a:cs typeface="Quicksand"/>
                <a:sym typeface="Quicksand"/>
              </a:rPr>
              <a:t>Condition</a:t>
            </a:r>
            <a:endParaRPr sz="2400">
              <a:solidFill>
                <a:srgbClr val="FF0000"/>
              </a:solidFill>
              <a:latin typeface="Quicksand"/>
              <a:ea typeface="Quicksand"/>
              <a:cs typeface="Quicksand"/>
              <a:sym typeface="Quicksand"/>
            </a:endParaRPr>
          </a:p>
        </p:txBody>
      </p:sp>
      <p:sp>
        <p:nvSpPr>
          <p:cNvPr id="87" name="Google Shape;87;p12"/>
          <p:cNvSpPr txBox="1"/>
          <p:nvPr/>
        </p:nvSpPr>
        <p:spPr>
          <a:xfrm>
            <a:off x="7010400" y="5620600"/>
            <a:ext cx="1659600" cy="59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FF0000"/>
                </a:solidFill>
                <a:latin typeface="Quicksand"/>
                <a:ea typeface="Quicksand"/>
                <a:cs typeface="Quicksand"/>
                <a:sym typeface="Quicksand"/>
              </a:rPr>
              <a:t>Outcome if false</a:t>
            </a:r>
            <a:endParaRPr sz="2400">
              <a:solidFill>
                <a:srgbClr val="FF0000"/>
              </a:solidFill>
              <a:latin typeface="Quicksand"/>
              <a:ea typeface="Quicksand"/>
              <a:cs typeface="Quicksand"/>
              <a:sym typeface="Quicksand"/>
            </a:endParaRPr>
          </a:p>
        </p:txBody>
      </p:sp>
      <p:sp>
        <p:nvSpPr>
          <p:cNvPr id="88" name="Google Shape;88;p12"/>
          <p:cNvSpPr txBox="1"/>
          <p:nvPr/>
        </p:nvSpPr>
        <p:spPr>
          <a:xfrm>
            <a:off x="3001767" y="5620600"/>
            <a:ext cx="1659600" cy="59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FF0000"/>
                </a:solidFill>
                <a:latin typeface="Quicksand"/>
                <a:ea typeface="Quicksand"/>
                <a:cs typeface="Quicksand"/>
                <a:sym typeface="Quicksand"/>
              </a:rPr>
              <a:t>Outcome if true</a:t>
            </a:r>
            <a:endParaRPr sz="2400">
              <a:solidFill>
                <a:srgbClr val="FF0000"/>
              </a:solidFill>
              <a:latin typeface="Quicksand"/>
              <a:ea typeface="Quicksand"/>
              <a:cs typeface="Quicksand"/>
              <a:sym typeface="Quicksand"/>
            </a:endParaRPr>
          </a:p>
        </p:txBody>
      </p:sp>
      <p:cxnSp>
        <p:nvCxnSpPr>
          <p:cNvPr id="89" name="Google Shape;89;p12"/>
          <p:cNvCxnSpPr>
            <a:stCxn id="86" idx="3"/>
            <a:endCxn id="90" idx="2"/>
          </p:cNvCxnSpPr>
          <p:nvPr/>
        </p:nvCxnSpPr>
        <p:spPr>
          <a:xfrm>
            <a:off x="2551900" y="2091833"/>
            <a:ext cx="2577200" cy="929600"/>
          </a:xfrm>
          <a:prstGeom prst="straightConnector1">
            <a:avLst/>
          </a:prstGeom>
          <a:noFill/>
          <a:ln w="28575" cap="flat" cmpd="sng">
            <a:solidFill>
              <a:srgbClr val="FF0000"/>
            </a:solidFill>
            <a:prstDash val="dash"/>
            <a:round/>
            <a:headEnd type="none" w="med" len="med"/>
            <a:tailEnd type="triangle" w="med" len="med"/>
          </a:ln>
        </p:spPr>
      </p:cxnSp>
      <p:sp>
        <p:nvSpPr>
          <p:cNvPr id="90" name="Google Shape;90;p12"/>
          <p:cNvSpPr/>
          <p:nvPr/>
        </p:nvSpPr>
        <p:spPr>
          <a:xfrm>
            <a:off x="5129200" y="2512967"/>
            <a:ext cx="1752400" cy="10172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1" name="Google Shape;91;p12"/>
          <p:cNvSpPr/>
          <p:nvPr/>
        </p:nvSpPr>
        <p:spPr>
          <a:xfrm>
            <a:off x="1073133" y="4267700"/>
            <a:ext cx="2220000" cy="8628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92" name="Google Shape;92;p12"/>
          <p:cNvCxnSpPr>
            <a:stCxn id="87" idx="0"/>
            <a:endCxn id="93" idx="3"/>
          </p:cNvCxnSpPr>
          <p:nvPr/>
        </p:nvCxnSpPr>
        <p:spPr>
          <a:xfrm rot="10800000" flipH="1">
            <a:off x="7840200" y="5014600"/>
            <a:ext cx="729600" cy="606000"/>
          </a:xfrm>
          <a:prstGeom prst="straightConnector1">
            <a:avLst/>
          </a:prstGeom>
          <a:noFill/>
          <a:ln w="28575" cap="flat" cmpd="sng">
            <a:solidFill>
              <a:srgbClr val="FF0000"/>
            </a:solidFill>
            <a:prstDash val="dash"/>
            <a:round/>
            <a:headEnd type="none" w="med" len="med"/>
            <a:tailEnd type="triangle" w="med" len="med"/>
          </a:ln>
        </p:spPr>
      </p:cxnSp>
      <p:cxnSp>
        <p:nvCxnSpPr>
          <p:cNvPr id="94" name="Google Shape;94;p12"/>
          <p:cNvCxnSpPr>
            <a:stCxn id="88" idx="0"/>
            <a:endCxn id="91" idx="5"/>
          </p:cNvCxnSpPr>
          <p:nvPr/>
        </p:nvCxnSpPr>
        <p:spPr>
          <a:xfrm rot="10800000">
            <a:off x="2967967" y="5004200"/>
            <a:ext cx="863600" cy="616400"/>
          </a:xfrm>
          <a:prstGeom prst="straightConnector1">
            <a:avLst/>
          </a:prstGeom>
          <a:noFill/>
          <a:ln w="28575" cap="flat" cmpd="sng">
            <a:solidFill>
              <a:srgbClr val="FF0000"/>
            </a:solidFill>
            <a:prstDash val="dash"/>
            <a:round/>
            <a:headEnd type="none" w="med" len="med"/>
            <a:tailEnd type="triangle" w="med" len="med"/>
          </a:ln>
        </p:spPr>
      </p:cxnSp>
      <p:sp>
        <p:nvSpPr>
          <p:cNvPr id="93" name="Google Shape;93;p12"/>
          <p:cNvSpPr/>
          <p:nvPr/>
        </p:nvSpPr>
        <p:spPr>
          <a:xfrm>
            <a:off x="8085100" y="4278000"/>
            <a:ext cx="3308400" cy="8628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3" name="Subtitle 2">
            <a:extLst>
              <a:ext uri="{FF2B5EF4-FFF2-40B4-BE49-F238E27FC236}">
                <a16:creationId xmlns:a16="http://schemas.microsoft.com/office/drawing/2014/main" id="{E26146F9-33AA-3A16-390A-2E25298BE8B0}"/>
              </a:ext>
            </a:extLst>
          </p:cNvPr>
          <p:cNvSpPr>
            <a:spLocks noGrp="1"/>
          </p:cNvSpPr>
          <p:nvPr>
            <p:ph type="subTitle" idx="2"/>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1000"/>
                                        <p:tgtEl>
                                          <p:spTgt spid="8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10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1000"/>
                                        <p:tgtEl>
                                          <p:spTgt spid="8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1000"/>
                                        <p:tgtEl>
                                          <p:spTgt spid="9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200"/>
                                        <p:tgtEl>
                                          <p:spTgt spid="92"/>
                                        </p:tgtEl>
                                      </p:cBhvr>
                                    </p:animEffect>
                                  </p:childTnLst>
                                </p:cTn>
                              </p:par>
                            </p:childTnLst>
                          </p:cTn>
                        </p:par>
                        <p:par>
                          <p:cTn id="38" fill="hold">
                            <p:stCondLst>
                              <p:cond delay="2200"/>
                            </p:stCondLst>
                            <p:childTnLst>
                              <p:par>
                                <p:cTn id="39" presetID="10"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3">
            <a:alphaModFix/>
          </a:blip>
          <a:srcRect r="31805" b="37205"/>
          <a:stretch/>
        </p:blipFill>
        <p:spPr>
          <a:xfrm>
            <a:off x="4200705" y="1527601"/>
            <a:ext cx="4395632" cy="4306465"/>
          </a:xfrm>
          <a:prstGeom prst="rect">
            <a:avLst/>
          </a:prstGeom>
          <a:noFill/>
          <a:ln>
            <a:noFill/>
          </a:ln>
        </p:spPr>
      </p:pic>
      <p:sp>
        <p:nvSpPr>
          <p:cNvPr id="100" name="Google Shape;100;p13"/>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Identifying outcomes</a:t>
            </a:r>
            <a:endParaRPr/>
          </a:p>
        </p:txBody>
      </p:sp>
      <p:sp>
        <p:nvSpPr>
          <p:cNvPr id="101" name="Google Shape;101;p13"/>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27</a:t>
            </a:fld>
            <a:endParaRPr/>
          </a:p>
        </p:txBody>
      </p:sp>
      <p:sp>
        <p:nvSpPr>
          <p:cNvPr id="102" name="Google Shape;102;p13"/>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03" name="Google Shape;103;p13"/>
          <p:cNvSpPr txBox="1"/>
          <p:nvPr/>
        </p:nvSpPr>
        <p:spPr>
          <a:xfrm>
            <a:off x="8348400" y="5429433"/>
            <a:ext cx="2486000" cy="117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Outcome if condition is false (</a:t>
            </a:r>
            <a:r>
              <a:rPr lang="en-GB" sz="2400" b="1">
                <a:solidFill>
                  <a:srgbClr val="5B5BA5"/>
                </a:solidFill>
                <a:latin typeface="Quicksand"/>
                <a:ea typeface="Quicksand"/>
                <a:cs typeface="Quicksand"/>
                <a:sym typeface="Quicksand"/>
              </a:rPr>
              <a:t>else</a:t>
            </a:r>
            <a:r>
              <a:rPr lang="en-GB" sz="2400">
                <a:solidFill>
                  <a:srgbClr val="5B5BA5"/>
                </a:solidFill>
                <a:latin typeface="Quicksand"/>
                <a:ea typeface="Quicksand"/>
                <a:cs typeface="Quicksand"/>
                <a:sym typeface="Quicksand"/>
              </a:rPr>
              <a:t>)</a:t>
            </a:r>
            <a:endParaRPr sz="2400">
              <a:solidFill>
                <a:srgbClr val="5B5BA5"/>
              </a:solidFill>
              <a:latin typeface="Quicksand"/>
              <a:ea typeface="Quicksand"/>
              <a:cs typeface="Quicksand"/>
              <a:sym typeface="Quicksand"/>
            </a:endParaRPr>
          </a:p>
        </p:txBody>
      </p:sp>
      <p:sp>
        <p:nvSpPr>
          <p:cNvPr id="104" name="Google Shape;104;p13"/>
          <p:cNvSpPr txBox="1"/>
          <p:nvPr/>
        </p:nvSpPr>
        <p:spPr>
          <a:xfrm>
            <a:off x="414533" y="4597667"/>
            <a:ext cx="3664000" cy="117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Condition — the answer is the same as ‘12’</a:t>
            </a:r>
            <a:endParaRPr sz="2400">
              <a:solidFill>
                <a:srgbClr val="5B5BA5"/>
              </a:solidFill>
              <a:latin typeface="Quicksand"/>
              <a:ea typeface="Quicksand"/>
              <a:cs typeface="Quicksand"/>
              <a:sym typeface="Quicksand"/>
            </a:endParaRPr>
          </a:p>
        </p:txBody>
      </p:sp>
      <p:sp>
        <p:nvSpPr>
          <p:cNvPr id="105" name="Google Shape;105;p13"/>
          <p:cNvSpPr txBox="1"/>
          <p:nvPr/>
        </p:nvSpPr>
        <p:spPr>
          <a:xfrm>
            <a:off x="9705867" y="3925433"/>
            <a:ext cx="2486000" cy="117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Outcome if condition is true (</a:t>
            </a:r>
            <a:r>
              <a:rPr lang="en-GB" sz="2400" b="1">
                <a:solidFill>
                  <a:srgbClr val="5B5BA5"/>
                </a:solidFill>
                <a:latin typeface="Quicksand"/>
                <a:ea typeface="Quicksand"/>
                <a:cs typeface="Quicksand"/>
                <a:sym typeface="Quicksand"/>
              </a:rPr>
              <a:t>then</a:t>
            </a:r>
            <a:r>
              <a:rPr lang="en-GB" sz="2400">
                <a:solidFill>
                  <a:srgbClr val="5B5BA5"/>
                </a:solidFill>
                <a:latin typeface="Quicksand"/>
                <a:ea typeface="Quicksand"/>
                <a:cs typeface="Quicksand"/>
                <a:sym typeface="Quicksand"/>
              </a:rPr>
              <a:t>)</a:t>
            </a:r>
            <a:endParaRPr sz="2400">
              <a:solidFill>
                <a:srgbClr val="5B5BA5"/>
              </a:solidFill>
              <a:latin typeface="Quicksand"/>
              <a:ea typeface="Quicksand"/>
              <a:cs typeface="Quicksand"/>
              <a:sym typeface="Quicksand"/>
            </a:endParaRPr>
          </a:p>
        </p:txBody>
      </p:sp>
      <p:sp>
        <p:nvSpPr>
          <p:cNvPr id="106" name="Google Shape;106;p13"/>
          <p:cNvSpPr txBox="1"/>
          <p:nvPr/>
        </p:nvSpPr>
        <p:spPr>
          <a:xfrm>
            <a:off x="6655500" y="691067"/>
            <a:ext cx="2486000" cy="93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Question to be asked</a:t>
            </a:r>
            <a:endParaRPr sz="2400">
              <a:solidFill>
                <a:srgbClr val="5B5BA5"/>
              </a:solidFill>
              <a:latin typeface="Quicksand"/>
              <a:ea typeface="Quicksand"/>
              <a:cs typeface="Quicksand"/>
              <a:sym typeface="Quicksand"/>
            </a:endParaRPr>
          </a:p>
        </p:txBody>
      </p:sp>
      <p:sp>
        <p:nvSpPr>
          <p:cNvPr id="107" name="Google Shape;107;p13"/>
          <p:cNvSpPr txBox="1"/>
          <p:nvPr/>
        </p:nvSpPr>
        <p:spPr>
          <a:xfrm>
            <a:off x="9579400" y="1287867"/>
            <a:ext cx="2486000" cy="129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b="1">
                <a:solidFill>
                  <a:srgbClr val="5B5BA5"/>
                </a:solidFill>
                <a:latin typeface="Quicksand"/>
                <a:ea typeface="Quicksand"/>
                <a:cs typeface="Quicksand"/>
                <a:sym typeface="Quicksand"/>
              </a:rPr>
              <a:t>Wait</a:t>
            </a:r>
            <a:r>
              <a:rPr lang="en-GB" sz="2400">
                <a:solidFill>
                  <a:srgbClr val="5B5BA5"/>
                </a:solidFill>
                <a:latin typeface="Quicksand"/>
                <a:ea typeface="Quicksand"/>
                <a:cs typeface="Quicksand"/>
                <a:sym typeface="Quicksand"/>
              </a:rPr>
              <a:t> means an infinite loop is not needed</a:t>
            </a:r>
            <a:endParaRPr sz="2400">
              <a:solidFill>
                <a:srgbClr val="5B5BA5"/>
              </a:solidFill>
              <a:latin typeface="Quicksand"/>
              <a:ea typeface="Quicksand"/>
              <a:cs typeface="Quicksand"/>
              <a:sym typeface="Quicksand"/>
            </a:endParaRPr>
          </a:p>
        </p:txBody>
      </p:sp>
      <p:cxnSp>
        <p:nvCxnSpPr>
          <p:cNvPr id="108" name="Google Shape;108;p13"/>
          <p:cNvCxnSpPr>
            <a:stCxn id="107" idx="1"/>
          </p:cNvCxnSpPr>
          <p:nvPr/>
        </p:nvCxnSpPr>
        <p:spPr>
          <a:xfrm flipH="1">
            <a:off x="6745800" y="1935267"/>
            <a:ext cx="2833600" cy="641200"/>
          </a:xfrm>
          <a:prstGeom prst="straightConnector1">
            <a:avLst/>
          </a:prstGeom>
          <a:noFill/>
          <a:ln w="28575" cap="flat" cmpd="sng">
            <a:solidFill>
              <a:schemeClr val="dk1"/>
            </a:solidFill>
            <a:prstDash val="solid"/>
            <a:round/>
            <a:headEnd type="none" w="med" len="med"/>
            <a:tailEnd type="triangle" w="med" len="med"/>
          </a:ln>
        </p:spPr>
      </p:cxnSp>
      <p:cxnSp>
        <p:nvCxnSpPr>
          <p:cNvPr id="109" name="Google Shape;109;p13"/>
          <p:cNvCxnSpPr>
            <a:stCxn id="105" idx="1"/>
          </p:cNvCxnSpPr>
          <p:nvPr/>
        </p:nvCxnSpPr>
        <p:spPr>
          <a:xfrm rot="10800000">
            <a:off x="7206667" y="4070033"/>
            <a:ext cx="2499200" cy="440800"/>
          </a:xfrm>
          <a:prstGeom prst="straightConnector1">
            <a:avLst/>
          </a:prstGeom>
          <a:noFill/>
          <a:ln w="28575" cap="flat" cmpd="sng">
            <a:solidFill>
              <a:schemeClr val="dk1"/>
            </a:solidFill>
            <a:prstDash val="solid"/>
            <a:round/>
            <a:headEnd type="none" w="med" len="med"/>
            <a:tailEnd type="triangle" w="med" len="med"/>
          </a:ln>
        </p:spPr>
      </p:cxnSp>
      <p:cxnSp>
        <p:nvCxnSpPr>
          <p:cNvPr id="110" name="Google Shape;110;p13"/>
          <p:cNvCxnSpPr>
            <a:stCxn id="103" idx="1"/>
          </p:cNvCxnSpPr>
          <p:nvPr/>
        </p:nvCxnSpPr>
        <p:spPr>
          <a:xfrm rot="10800000">
            <a:off x="7046000" y="5202433"/>
            <a:ext cx="1302400" cy="812400"/>
          </a:xfrm>
          <a:prstGeom prst="straightConnector1">
            <a:avLst/>
          </a:prstGeom>
          <a:noFill/>
          <a:ln w="28575" cap="flat" cmpd="sng">
            <a:solidFill>
              <a:schemeClr val="dk1"/>
            </a:solidFill>
            <a:prstDash val="solid"/>
            <a:round/>
            <a:headEnd type="none" w="med" len="med"/>
            <a:tailEnd type="triangle" w="med" len="med"/>
          </a:ln>
        </p:spPr>
      </p:cxnSp>
      <p:cxnSp>
        <p:nvCxnSpPr>
          <p:cNvPr id="111" name="Google Shape;111;p13"/>
          <p:cNvCxnSpPr/>
          <p:nvPr/>
        </p:nvCxnSpPr>
        <p:spPr>
          <a:xfrm flipH="1">
            <a:off x="5575867" y="1580433"/>
            <a:ext cx="1639600" cy="971200"/>
          </a:xfrm>
          <a:prstGeom prst="straightConnector1">
            <a:avLst/>
          </a:prstGeom>
          <a:noFill/>
          <a:ln w="28575" cap="flat" cmpd="sng">
            <a:solidFill>
              <a:schemeClr val="dk1"/>
            </a:solidFill>
            <a:prstDash val="solid"/>
            <a:round/>
            <a:headEnd type="none" w="med" len="med"/>
            <a:tailEnd type="triangle" w="med" len="med"/>
          </a:ln>
        </p:spPr>
      </p:cxnSp>
      <p:cxnSp>
        <p:nvCxnSpPr>
          <p:cNvPr id="112" name="Google Shape;112;p13"/>
          <p:cNvCxnSpPr/>
          <p:nvPr/>
        </p:nvCxnSpPr>
        <p:spPr>
          <a:xfrm rot="10800000" flipH="1">
            <a:off x="3339533" y="3292433"/>
            <a:ext cx="1646800" cy="1390000"/>
          </a:xfrm>
          <a:prstGeom prst="straightConnector1">
            <a:avLst/>
          </a:prstGeom>
          <a:noFill/>
          <a:ln w="28575" cap="flat" cmpd="sng">
            <a:solidFill>
              <a:schemeClr val="dk1"/>
            </a:solidFill>
            <a:prstDash val="solid"/>
            <a:round/>
            <a:headEnd type="none" w="med" len="med"/>
            <a:tailEnd type="triangle" w="med" len="med"/>
          </a:ln>
        </p:spPr>
      </p:cxnSp>
      <p:sp>
        <p:nvSpPr>
          <p:cNvPr id="113" name="Google Shape;113;p13"/>
          <p:cNvSpPr txBox="1"/>
          <p:nvPr/>
        </p:nvSpPr>
        <p:spPr>
          <a:xfrm>
            <a:off x="594333" y="1527600"/>
            <a:ext cx="3304400" cy="2462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Where is the:</a:t>
            </a:r>
            <a:endParaRPr sz="2400">
              <a:solidFill>
                <a:srgbClr val="5B5BA5"/>
              </a:solidFill>
              <a:latin typeface="Quicksand"/>
              <a:ea typeface="Quicksand"/>
              <a:cs typeface="Quicksand"/>
              <a:sym typeface="Quicksand"/>
            </a:endParaRPr>
          </a:p>
          <a:p>
            <a:pPr marL="609585" lvl="0" indent="-457189" algn="l" rtl="0">
              <a:spcBef>
                <a:spcPts val="0"/>
              </a:spcBef>
              <a:spcAft>
                <a:spcPts val="0"/>
              </a:spcAft>
              <a:buClr>
                <a:srgbClr val="5B5BA5"/>
              </a:buClr>
              <a:buSzPts val="1800"/>
              <a:buFont typeface="Quicksand"/>
              <a:buChar char="●"/>
            </a:pPr>
            <a:r>
              <a:rPr lang="en-GB" sz="2400">
                <a:solidFill>
                  <a:srgbClr val="5B5BA5"/>
                </a:solidFill>
                <a:latin typeface="Quicksand"/>
                <a:ea typeface="Quicksand"/>
                <a:cs typeface="Quicksand"/>
                <a:sym typeface="Quicksand"/>
              </a:rPr>
              <a:t>Condition</a:t>
            </a:r>
            <a:endParaRPr sz="2400">
              <a:solidFill>
                <a:srgbClr val="5B5BA5"/>
              </a:solidFill>
              <a:latin typeface="Quicksand"/>
              <a:ea typeface="Quicksand"/>
              <a:cs typeface="Quicksand"/>
              <a:sym typeface="Quicksand"/>
            </a:endParaRPr>
          </a:p>
          <a:p>
            <a:pPr marL="609585" lvl="0" indent="-457189" algn="l" rtl="0">
              <a:spcBef>
                <a:spcPts val="0"/>
              </a:spcBef>
              <a:spcAft>
                <a:spcPts val="0"/>
              </a:spcAft>
              <a:buClr>
                <a:srgbClr val="5B5BA5"/>
              </a:buClr>
              <a:buSzPts val="1800"/>
              <a:buFont typeface="Quicksand"/>
              <a:buChar char="●"/>
            </a:pPr>
            <a:r>
              <a:rPr lang="en-GB" sz="2400">
                <a:solidFill>
                  <a:srgbClr val="5B5BA5"/>
                </a:solidFill>
                <a:latin typeface="Quicksand"/>
                <a:ea typeface="Quicksand"/>
                <a:cs typeface="Quicksand"/>
                <a:sym typeface="Quicksand"/>
              </a:rPr>
              <a:t>Outcome if the condition is true</a:t>
            </a:r>
            <a:endParaRPr sz="2400">
              <a:solidFill>
                <a:srgbClr val="5B5BA5"/>
              </a:solidFill>
              <a:latin typeface="Quicksand"/>
              <a:ea typeface="Quicksand"/>
              <a:cs typeface="Quicksand"/>
              <a:sym typeface="Quicksand"/>
            </a:endParaRPr>
          </a:p>
          <a:p>
            <a:pPr marL="609585" lvl="0" indent="-457189" algn="l" rtl="0">
              <a:spcBef>
                <a:spcPts val="0"/>
              </a:spcBef>
              <a:spcAft>
                <a:spcPts val="0"/>
              </a:spcAft>
              <a:buClr>
                <a:srgbClr val="5B5BA5"/>
              </a:buClr>
              <a:buSzPts val="1800"/>
              <a:buFont typeface="Quicksand"/>
              <a:buChar char="●"/>
            </a:pPr>
            <a:r>
              <a:rPr lang="en-GB" sz="2400">
                <a:solidFill>
                  <a:srgbClr val="5B5BA5"/>
                </a:solidFill>
                <a:latin typeface="Quicksand"/>
                <a:ea typeface="Quicksand"/>
                <a:cs typeface="Quicksand"/>
                <a:sym typeface="Quicksand"/>
              </a:rPr>
              <a:t>Outcome if the condition is false</a:t>
            </a:r>
            <a:endParaRPr sz="2400">
              <a:solidFill>
                <a:srgbClr val="5B5BA5"/>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3"/>
                                        </p:tgtEl>
                                      </p:cBhvr>
                                    </p:animEffect>
                                    <p:set>
                                      <p:cBhvr>
                                        <p:cTn id="7" dur="1" fill="hold">
                                          <p:stCondLst>
                                            <p:cond delay="1000"/>
                                          </p:stCondLst>
                                        </p:cTn>
                                        <p:tgtEl>
                                          <p:spTgt spid="11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childTnLst>
                                </p:cTn>
                              </p:par>
                              <p:par>
                                <p:cTn id="12" presetID="10" presetClass="entr" presetSubtype="0" fill="hold" nodeType="with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fade">
                                      <p:cBhvr>
                                        <p:cTn id="14" dur="1000"/>
                                        <p:tgtEl>
                                          <p:spTgt spid="105"/>
                                        </p:tgtEl>
                                      </p:cBhvr>
                                    </p:animEffect>
                                  </p:childTnLst>
                                </p:cTn>
                              </p:par>
                              <p:par>
                                <p:cTn id="15" presetID="10"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childTnLst>
                                </p:cTn>
                              </p:par>
                              <p:par>
                                <p:cTn id="18" presetID="10" presetClass="entr" presetSubtype="0" fill="hold"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p:cTn id="20" dur="1000"/>
                                        <p:tgtEl>
                                          <p:spTgt spid="107"/>
                                        </p:tgtEl>
                                      </p:cBhvr>
                                    </p:animEffect>
                                  </p:childTnLst>
                                </p:cTn>
                              </p:par>
                              <p:par>
                                <p:cTn id="21" presetID="10" presetClass="entr" presetSubtype="0"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1000"/>
                                        <p:tgtEl>
                                          <p:spTgt spid="108"/>
                                        </p:tgtEl>
                                      </p:cBhvr>
                                    </p:animEffect>
                                  </p:childTnLst>
                                </p:cTn>
                              </p:par>
                              <p:par>
                                <p:cTn id="24" presetID="10" presetClass="entr" presetSubtype="0" fill="hold"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1000"/>
                                        <p:tgtEl>
                                          <p:spTgt spid="109"/>
                                        </p:tgtEl>
                                      </p:cBhvr>
                                    </p:animEffect>
                                  </p:childTnLst>
                                </p:cTn>
                              </p:par>
                              <p:par>
                                <p:cTn id="27" presetID="10" presetClass="entr" presetSubtype="0"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fade">
                                      <p:cBhvr>
                                        <p:cTn id="29" dur="1000"/>
                                        <p:tgtEl>
                                          <p:spTgt spid="110"/>
                                        </p:tgtEl>
                                      </p:cBhvr>
                                    </p:animEffect>
                                  </p:childTnLst>
                                </p:cTn>
                              </p:par>
                              <p:par>
                                <p:cTn id="30" presetID="10" presetClass="entr" presetSubtype="0" fill="hold"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1000"/>
                                        <p:tgtEl>
                                          <p:spTgt spid="111"/>
                                        </p:tgtEl>
                                      </p:cBhvr>
                                    </p:animEffect>
                                  </p:childTnLst>
                                </p:cTn>
                              </p:par>
                              <p:par>
                                <p:cTn id="33" presetID="10" presetClass="entr" presetSubtype="0" fill="hold" nodeType="with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childTnLst>
                                </p:cTn>
                              </p:par>
                              <p:par>
                                <p:cTn id="36" presetID="10" presetClass="entr" presetSubtype="0" fill="hold"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400" dirty="0"/>
              <a:t> </a:t>
            </a:r>
            <a:r>
              <a:rPr lang="en-GB" sz="2400" err="1"/>
              <a:t>Idenitfy</a:t>
            </a:r>
            <a:r>
              <a:rPr lang="en-GB" sz="2400" dirty="0"/>
              <a:t> if the various user inputs that could be entered in response to this question are true or false. </a:t>
            </a:r>
          </a:p>
        </p:txBody>
      </p:sp>
      <p:sp>
        <p:nvSpPr>
          <p:cNvPr id="119" name="Google Shape;119;p1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28</a:t>
            </a:fld>
            <a:endParaRPr/>
          </a:p>
        </p:txBody>
      </p:sp>
      <p:sp>
        <p:nvSpPr>
          <p:cNvPr id="120" name="Google Shape;120;p14"/>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graphicFrame>
        <p:nvGraphicFramePr>
          <p:cNvPr id="121" name="Google Shape;121;p14"/>
          <p:cNvGraphicFramePr/>
          <p:nvPr/>
        </p:nvGraphicFramePr>
        <p:xfrm>
          <a:off x="2898600" y="2774167"/>
          <a:ext cx="6833734" cy="3067467"/>
        </p:xfrm>
        <a:graphic>
          <a:graphicData uri="http://schemas.openxmlformats.org/drawingml/2006/table">
            <a:tbl>
              <a:tblPr>
                <a:noFill/>
              </a:tblPr>
              <a:tblGrid>
                <a:gridCol w="3416867">
                  <a:extLst>
                    <a:ext uri="{9D8B030D-6E8A-4147-A177-3AD203B41FA5}">
                      <a16:colId xmlns:a16="http://schemas.microsoft.com/office/drawing/2014/main" val="20000"/>
                    </a:ext>
                  </a:extLst>
                </a:gridCol>
                <a:gridCol w="3416867">
                  <a:extLst>
                    <a:ext uri="{9D8B030D-6E8A-4147-A177-3AD203B41FA5}">
                      <a16:colId xmlns:a16="http://schemas.microsoft.com/office/drawing/2014/main" val="20001"/>
                    </a:ext>
                  </a:extLst>
                </a:gridCol>
              </a:tblGrid>
              <a:tr h="685067">
                <a:tc>
                  <a:txBody>
                    <a:bodyPr/>
                    <a:lstStyle/>
                    <a:p>
                      <a:pPr marL="0" lvl="0" indent="0" algn="ctr" rtl="0">
                        <a:spcBef>
                          <a:spcPts val="0"/>
                        </a:spcBef>
                        <a:spcAft>
                          <a:spcPts val="0"/>
                        </a:spcAft>
                        <a:buNone/>
                      </a:pPr>
                      <a:r>
                        <a:rPr lang="en-GB" sz="2400" b="1">
                          <a:latin typeface="Quicksand"/>
                          <a:ea typeface="Quicksand"/>
                          <a:cs typeface="Quicksand"/>
                          <a:sym typeface="Quicksand"/>
                        </a:rPr>
                        <a:t>True</a:t>
                      </a:r>
                      <a:endParaRPr sz="2400" b="1">
                        <a:latin typeface="Quicksand"/>
                        <a:ea typeface="Quicksand"/>
                        <a:cs typeface="Quicksand"/>
                        <a:sym typeface="Quicksand"/>
                      </a:endParaRPr>
                    </a:p>
                  </a:txBody>
                  <a:tcPr marL="121900" marR="121900" marT="121900" marB="121900"/>
                </a:tc>
                <a:tc>
                  <a:txBody>
                    <a:bodyPr/>
                    <a:lstStyle/>
                    <a:p>
                      <a:pPr marL="0" lvl="0" indent="0" algn="ctr" rtl="0">
                        <a:spcBef>
                          <a:spcPts val="0"/>
                        </a:spcBef>
                        <a:spcAft>
                          <a:spcPts val="0"/>
                        </a:spcAft>
                        <a:buNone/>
                      </a:pPr>
                      <a:r>
                        <a:rPr lang="en-GB" sz="2400" b="1">
                          <a:latin typeface="Quicksand"/>
                          <a:ea typeface="Quicksand"/>
                          <a:cs typeface="Quicksand"/>
                          <a:sym typeface="Quicksand"/>
                        </a:rPr>
                        <a:t>False</a:t>
                      </a:r>
                      <a:endParaRPr sz="2400" b="1">
                        <a:latin typeface="Quicksand"/>
                        <a:ea typeface="Quicksand"/>
                        <a:cs typeface="Quicksand"/>
                        <a:sym typeface="Quicksand"/>
                      </a:endParaRPr>
                    </a:p>
                  </a:txBody>
                  <a:tcPr marL="121900" marR="121900" marT="121900" marB="121900"/>
                </a:tc>
                <a:extLst>
                  <a:ext uri="{0D108BD9-81ED-4DB2-BD59-A6C34878D82A}">
                    <a16:rowId xmlns:a16="http://schemas.microsoft.com/office/drawing/2014/main" val="10000"/>
                  </a:ext>
                </a:extLst>
              </a:tr>
              <a:tr h="2382400">
                <a:tc>
                  <a:txBody>
                    <a:bodyPr/>
                    <a:lstStyle/>
                    <a:p>
                      <a:pPr marL="0" lvl="0" indent="0" algn="ctr" rtl="0">
                        <a:spcBef>
                          <a:spcPts val="0"/>
                        </a:spcBef>
                        <a:spcAft>
                          <a:spcPts val="0"/>
                        </a:spcAft>
                        <a:buNone/>
                      </a:pPr>
                      <a:endParaRPr sz="2400">
                        <a:latin typeface="Quicksand"/>
                        <a:ea typeface="Quicksand"/>
                        <a:cs typeface="Quicksand"/>
                        <a:sym typeface="Quicksand"/>
                      </a:endParaRPr>
                    </a:p>
                  </a:txBody>
                  <a:tcPr marL="121900" marR="121900" marT="121900" marB="121900"/>
                </a:tc>
                <a:tc>
                  <a:txBody>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1"/>
                  </a:ext>
                </a:extLst>
              </a:tr>
            </a:tbl>
          </a:graphicData>
        </a:graphic>
      </p:graphicFrame>
      <p:sp>
        <p:nvSpPr>
          <p:cNvPr id="122" name="Google Shape;122;p14"/>
          <p:cNvSpPr txBox="1"/>
          <p:nvPr/>
        </p:nvSpPr>
        <p:spPr>
          <a:xfrm>
            <a:off x="7566267" y="5527867"/>
            <a:ext cx="2194400" cy="64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Quicksand"/>
              <a:ea typeface="Quicksand"/>
              <a:cs typeface="Quicksand"/>
              <a:sym typeface="Quicksand"/>
            </a:endParaRPr>
          </a:p>
        </p:txBody>
      </p:sp>
      <p:sp>
        <p:nvSpPr>
          <p:cNvPr id="123" name="Google Shape;123;p14"/>
          <p:cNvSpPr txBox="1"/>
          <p:nvPr/>
        </p:nvSpPr>
        <p:spPr>
          <a:xfrm>
            <a:off x="6925333" y="1468233"/>
            <a:ext cx="2351200" cy="720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User input = 12</a:t>
            </a:r>
            <a:endParaRPr sz="2400">
              <a:latin typeface="Quicksand"/>
              <a:ea typeface="Quicksand"/>
              <a:cs typeface="Quicksand"/>
              <a:sym typeface="Quicksand"/>
            </a:endParaRPr>
          </a:p>
        </p:txBody>
      </p:sp>
      <p:pic>
        <p:nvPicPr>
          <p:cNvPr id="124" name="Google Shape;124;p14"/>
          <p:cNvPicPr preferRelativeResize="0"/>
          <p:nvPr/>
        </p:nvPicPr>
        <p:blipFill rotWithShape="1">
          <a:blip r:embed="rId3">
            <a:alphaModFix/>
          </a:blip>
          <a:srcRect r="32157" b="59687"/>
          <a:stretch/>
        </p:blipFill>
        <p:spPr>
          <a:xfrm>
            <a:off x="2898601" y="1454667"/>
            <a:ext cx="2763284" cy="747167"/>
          </a:xfrm>
          <a:prstGeom prst="rect">
            <a:avLst/>
          </a:prstGeom>
          <a:noFill/>
          <a:ln>
            <a:noFill/>
          </a:ln>
        </p:spPr>
      </p:pic>
      <p:sp>
        <p:nvSpPr>
          <p:cNvPr id="125" name="Google Shape;125;p14"/>
          <p:cNvSpPr txBox="1"/>
          <p:nvPr/>
        </p:nvSpPr>
        <p:spPr>
          <a:xfrm>
            <a:off x="4231800" y="3534800"/>
            <a:ext cx="759200" cy="41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12</a:t>
            </a:r>
            <a:endParaRPr sz="2400">
              <a:latin typeface="Quicksand"/>
              <a:ea typeface="Quicksand"/>
              <a:cs typeface="Quicksand"/>
              <a:sym typeface="Quicksand"/>
            </a:endParaRPr>
          </a:p>
        </p:txBody>
      </p:sp>
      <p:sp>
        <p:nvSpPr>
          <p:cNvPr id="126" name="Google Shape;126;p14"/>
          <p:cNvSpPr txBox="1"/>
          <p:nvPr/>
        </p:nvSpPr>
        <p:spPr>
          <a:xfrm>
            <a:off x="7584600" y="3534800"/>
            <a:ext cx="759200" cy="41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8</a:t>
            </a:r>
            <a:endParaRPr sz="2400">
              <a:latin typeface="Quicksand"/>
              <a:ea typeface="Quicksand"/>
              <a:cs typeface="Quicksand"/>
              <a:sym typeface="Quicksand"/>
            </a:endParaRPr>
          </a:p>
        </p:txBody>
      </p:sp>
      <p:sp>
        <p:nvSpPr>
          <p:cNvPr id="127" name="Google Shape;127;p14"/>
          <p:cNvSpPr txBox="1"/>
          <p:nvPr/>
        </p:nvSpPr>
        <p:spPr>
          <a:xfrm>
            <a:off x="7584600" y="4042800"/>
            <a:ext cx="759200" cy="41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15</a:t>
            </a:r>
            <a:endParaRPr sz="2400">
              <a:latin typeface="Quicksand"/>
              <a:ea typeface="Quicksand"/>
              <a:cs typeface="Quicksand"/>
              <a:sym typeface="Quicksand"/>
            </a:endParaRPr>
          </a:p>
        </p:txBody>
      </p:sp>
      <p:sp>
        <p:nvSpPr>
          <p:cNvPr id="128" name="Google Shape;128;p14"/>
          <p:cNvSpPr txBox="1"/>
          <p:nvPr/>
        </p:nvSpPr>
        <p:spPr>
          <a:xfrm>
            <a:off x="7584600" y="4550800"/>
            <a:ext cx="759200" cy="41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yes</a:t>
            </a:r>
            <a:endParaRPr sz="2400">
              <a:latin typeface="Quicksand"/>
              <a:ea typeface="Quicksand"/>
              <a:cs typeface="Quicksand"/>
              <a:sym typeface="Quicksand"/>
            </a:endParaRPr>
          </a:p>
        </p:txBody>
      </p:sp>
      <p:sp>
        <p:nvSpPr>
          <p:cNvPr id="129" name="Google Shape;129;p14"/>
          <p:cNvSpPr txBox="1"/>
          <p:nvPr/>
        </p:nvSpPr>
        <p:spPr>
          <a:xfrm>
            <a:off x="7244600" y="5109067"/>
            <a:ext cx="1439200" cy="41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twelve</a:t>
            </a:r>
            <a:endParaRPr sz="2400">
              <a:latin typeface="Quicksand"/>
              <a:ea typeface="Quicksand"/>
              <a:cs typeface="Quicksand"/>
              <a:sym typeface="Quicksand"/>
            </a:endParaRPr>
          </a:p>
        </p:txBody>
      </p:sp>
      <p:sp>
        <p:nvSpPr>
          <p:cNvPr id="130" name="Google Shape;130;p14"/>
          <p:cNvSpPr txBox="1"/>
          <p:nvPr/>
        </p:nvSpPr>
        <p:spPr>
          <a:xfrm>
            <a:off x="6925333" y="1459567"/>
            <a:ext cx="2351200" cy="720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User input = 8</a:t>
            </a:r>
            <a:endParaRPr sz="2400">
              <a:latin typeface="Quicksand"/>
              <a:ea typeface="Quicksand"/>
              <a:cs typeface="Quicksand"/>
              <a:sym typeface="Quicksand"/>
            </a:endParaRPr>
          </a:p>
        </p:txBody>
      </p:sp>
      <p:sp>
        <p:nvSpPr>
          <p:cNvPr id="131" name="Google Shape;131;p14"/>
          <p:cNvSpPr txBox="1"/>
          <p:nvPr/>
        </p:nvSpPr>
        <p:spPr>
          <a:xfrm>
            <a:off x="6582600" y="1459551"/>
            <a:ext cx="2763200" cy="720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User input = yes</a:t>
            </a:r>
            <a:endParaRPr sz="2400">
              <a:latin typeface="Quicksand"/>
              <a:ea typeface="Quicksand"/>
              <a:cs typeface="Quicksand"/>
              <a:sym typeface="Quicksand"/>
            </a:endParaRPr>
          </a:p>
        </p:txBody>
      </p:sp>
      <p:sp>
        <p:nvSpPr>
          <p:cNvPr id="132" name="Google Shape;132;p14"/>
          <p:cNvSpPr txBox="1"/>
          <p:nvPr/>
        </p:nvSpPr>
        <p:spPr>
          <a:xfrm>
            <a:off x="6481000" y="1468233"/>
            <a:ext cx="2966400" cy="720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User input = twelve</a:t>
            </a:r>
            <a:endParaRPr sz="2400">
              <a:latin typeface="Quicksand"/>
              <a:ea typeface="Quicksand"/>
              <a:cs typeface="Quicksand"/>
              <a:sym typeface="Quicksand"/>
            </a:endParaRPr>
          </a:p>
        </p:txBody>
      </p:sp>
      <p:sp>
        <p:nvSpPr>
          <p:cNvPr id="133" name="Google Shape;133;p14"/>
          <p:cNvSpPr txBox="1"/>
          <p:nvPr/>
        </p:nvSpPr>
        <p:spPr>
          <a:xfrm>
            <a:off x="6788600" y="1459551"/>
            <a:ext cx="2351200" cy="720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Quicksand"/>
                <a:ea typeface="Quicksand"/>
                <a:cs typeface="Quicksand"/>
                <a:sym typeface="Quicksand"/>
              </a:rPr>
              <a:t>User input = 15</a:t>
            </a:r>
            <a:endParaRPr sz="2400">
              <a:latin typeface="Quicksand"/>
              <a:ea typeface="Quicksand"/>
              <a:cs typeface="Quicksand"/>
              <a:sym typeface="Quicksand"/>
            </a:endParaRPr>
          </a:p>
        </p:txBody>
      </p:sp>
      <p:sp>
        <p:nvSpPr>
          <p:cNvPr id="2" name="TextBox 1">
            <a:extLst>
              <a:ext uri="{FF2B5EF4-FFF2-40B4-BE49-F238E27FC236}">
                <a16:creationId xmlns:a16="http://schemas.microsoft.com/office/drawing/2014/main" id="{82D49CFD-E759-D754-EA0F-D27B8610BF36}"/>
              </a:ext>
            </a:extLst>
          </p:cNvPr>
          <p:cNvSpPr txBox="1"/>
          <p:nvPr/>
        </p:nvSpPr>
        <p:spPr>
          <a:xfrm>
            <a:off x="331229" y="5948326"/>
            <a:ext cx="112341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FF0000"/>
                </a:solidFill>
              </a:rPr>
              <a:t>Challenge: We know that 'twelve' is the same as 12, but do you think the programme knows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23"/>
                                        </p:tgtEl>
                                      </p:cBhvr>
                                    </p:animEffect>
                                    <p:set>
                                      <p:cBhvr>
                                        <p:cTn id="17" dur="1" fill="hold">
                                          <p:stCondLst>
                                            <p:cond delay="1000"/>
                                          </p:stCondLst>
                                        </p:cTn>
                                        <p:tgtEl>
                                          <p:spTgt spid="12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fade">
                                      <p:cBhvr>
                                        <p:cTn id="20" dur="1000"/>
                                        <p:tgtEl>
                                          <p:spTgt spid="1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10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130"/>
                                        </p:tgtEl>
                                      </p:cBhvr>
                                    </p:animEffect>
                                    <p:set>
                                      <p:cBhvr>
                                        <p:cTn id="30" dur="1" fill="hold">
                                          <p:stCondLst>
                                            <p:cond delay="1000"/>
                                          </p:stCondLst>
                                        </p:cTn>
                                        <p:tgtEl>
                                          <p:spTgt spid="13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10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1000"/>
                                        <p:tgtEl>
                                          <p:spTgt spid="1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133"/>
                                        </p:tgtEl>
                                      </p:cBhvr>
                                    </p:animEffect>
                                    <p:set>
                                      <p:cBhvr>
                                        <p:cTn id="43" dur="1" fill="hold">
                                          <p:stCondLst>
                                            <p:cond delay="1000"/>
                                          </p:stCondLst>
                                        </p:cTn>
                                        <p:tgtEl>
                                          <p:spTgt spid="133"/>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fade">
                                      <p:cBhvr>
                                        <p:cTn id="46" dur="1000"/>
                                        <p:tgtEl>
                                          <p:spTgt spid="1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fade">
                                      <p:cBhvr>
                                        <p:cTn id="51" dur="1000"/>
                                        <p:tgtEl>
                                          <p:spTgt spid="1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131"/>
                                        </p:tgtEl>
                                      </p:cBhvr>
                                    </p:animEffect>
                                    <p:set>
                                      <p:cBhvr>
                                        <p:cTn id="56" dur="1" fill="hold">
                                          <p:stCondLst>
                                            <p:cond delay="1000"/>
                                          </p:stCondLst>
                                        </p:cTn>
                                        <p:tgtEl>
                                          <p:spTgt spid="131"/>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fade">
                                      <p:cBhvr>
                                        <p:cTn id="59" dur="1000"/>
                                        <p:tgtEl>
                                          <p:spTgt spid="1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fade">
                                      <p:cBhvr>
                                        <p:cTn id="64"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6BCC0-B238-88BB-7CEA-427ABB6E030F}"/>
              </a:ext>
            </a:extLst>
          </p:cNvPr>
          <p:cNvSpPr>
            <a:spLocks noGrp="1"/>
          </p:cNvSpPr>
          <p:nvPr>
            <p:ph type="body"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indent="0">
              <a:buNone/>
            </a:pPr>
            <a:r>
              <a:rPr lang="en-GB" sz="4800" dirty="0"/>
              <a:t>Whiteboard work: Record your answers to the questions on the next three slides and be ready to discuss. </a:t>
            </a:r>
          </a:p>
        </p:txBody>
      </p:sp>
      <p:sp>
        <p:nvSpPr>
          <p:cNvPr id="4" name="Slide Number Placeholder 3">
            <a:extLst>
              <a:ext uri="{FF2B5EF4-FFF2-40B4-BE49-F238E27FC236}">
                <a16:creationId xmlns:a16="http://schemas.microsoft.com/office/drawing/2014/main" id="{7444807B-0A58-34C6-D614-9426DBFFCE4F}"/>
              </a:ext>
            </a:extLst>
          </p:cNvPr>
          <p:cNvSpPr>
            <a:spLocks noGrp="1"/>
          </p:cNvSpPr>
          <p:nvPr>
            <p:ph type="sldNum" idx="1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29</a:t>
            </a:fld>
            <a:endParaRPr lang="en-GB"/>
          </a:p>
        </p:txBody>
      </p:sp>
    </p:spTree>
    <p:extLst>
      <p:ext uri="{BB962C8B-B14F-4D97-AF65-F5344CB8AC3E}">
        <p14:creationId xmlns:p14="http://schemas.microsoft.com/office/powerpoint/2010/main" val="149992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AAC8-BD8A-90CC-DCB7-D83625109F7A}"/>
              </a:ext>
            </a:extLst>
          </p:cNvPr>
          <p:cNvSpPr>
            <a:spLocks noGrp="1"/>
          </p:cNvSpPr>
          <p:nvPr>
            <p:ph type="title"/>
          </p:nvPr>
        </p:nvSpPr>
        <p:spPr>
          <a:xfrm>
            <a:off x="107905" y="2224871"/>
            <a:ext cx="12183761" cy="1325563"/>
          </a:xfrm>
        </p:spPr>
        <p:txBody>
          <a:bodyPr>
            <a:normAutofit fontScale="90000"/>
          </a:bodyPr>
          <a:lstStyle/>
          <a:p>
            <a:br>
              <a:rPr lang="en-GB" dirty="0">
                <a:cs typeface="Calibri Light"/>
              </a:rPr>
            </a:br>
            <a:br>
              <a:rPr lang="en-GB" dirty="0">
                <a:cs typeface="Calibri Light"/>
              </a:rPr>
            </a:br>
            <a:r>
              <a:rPr lang="en-GB" b="1" dirty="0">
                <a:solidFill>
                  <a:srgbClr val="0070C0"/>
                </a:solidFill>
                <a:cs typeface="Calibri Light"/>
              </a:rPr>
              <a:t>How do we know if a number is a multiple of 2?</a:t>
            </a:r>
            <a:br>
              <a:rPr lang="en-GB" b="1" dirty="0">
                <a:cs typeface="Calibri Light"/>
              </a:rPr>
            </a:br>
            <a:br>
              <a:rPr lang="en-GB" dirty="0">
                <a:cs typeface="Calibri Light"/>
              </a:rPr>
            </a:br>
            <a:br>
              <a:rPr lang="en-GB" dirty="0">
                <a:cs typeface="Calibri Light"/>
              </a:rPr>
            </a:br>
            <a:r>
              <a:rPr lang="en-GB" b="1" dirty="0">
                <a:solidFill>
                  <a:srgbClr val="00B050"/>
                </a:solidFill>
                <a:cs typeface="Calibri Light"/>
              </a:rPr>
              <a:t>How do we know if a number is a multiple of 5?</a:t>
            </a:r>
            <a:br>
              <a:rPr lang="en-GB" b="1" dirty="0">
                <a:cs typeface="Calibri Light"/>
              </a:rPr>
            </a:br>
            <a:br>
              <a:rPr lang="en-GB" dirty="0">
                <a:cs typeface="Calibri Light"/>
              </a:rPr>
            </a:br>
            <a:r>
              <a:rPr lang="en-GB" dirty="0">
                <a:solidFill>
                  <a:srgbClr val="FF0000"/>
                </a:solidFill>
                <a:cs typeface="Calibri Light"/>
              </a:rPr>
              <a:t>Challenge: How can we test if a number is divisible by 9?</a:t>
            </a:r>
          </a:p>
        </p:txBody>
      </p:sp>
    </p:spTree>
    <p:extLst>
      <p:ext uri="{BB962C8B-B14F-4D97-AF65-F5344CB8AC3E}">
        <p14:creationId xmlns:p14="http://schemas.microsoft.com/office/powerpoint/2010/main" val="3286793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3600" dirty="0"/>
              <a:t>Talk </a:t>
            </a:r>
            <a:r>
              <a:rPr lang="en-GB" sz="3600" dirty="0" err="1"/>
              <a:t>partners:What</a:t>
            </a:r>
            <a:r>
              <a:rPr lang="en-GB" sz="3600" dirty="0"/>
              <a:t> happens if the condition is true?</a:t>
            </a:r>
            <a:endParaRPr lang="en-US" sz="3600" dirty="0"/>
          </a:p>
        </p:txBody>
      </p:sp>
      <p:sp>
        <p:nvSpPr>
          <p:cNvPr id="139" name="Google Shape;139;p15"/>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30</a:t>
            </a:fld>
            <a:endParaRPr/>
          </a:p>
        </p:txBody>
      </p:sp>
      <p:sp>
        <p:nvSpPr>
          <p:cNvPr id="140" name="Google Shape;140;p15"/>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141" name="Google Shape;141;p15"/>
          <p:cNvPicPr preferRelativeResize="0"/>
          <p:nvPr/>
        </p:nvPicPr>
        <p:blipFill rotWithShape="1">
          <a:blip r:embed="rId3">
            <a:alphaModFix/>
          </a:blip>
          <a:srcRect r="32019" b="32304"/>
          <a:stretch/>
        </p:blipFill>
        <p:spPr>
          <a:xfrm>
            <a:off x="414538" y="1560134"/>
            <a:ext cx="4151765" cy="4642533"/>
          </a:xfrm>
          <a:prstGeom prst="rect">
            <a:avLst/>
          </a:prstGeom>
          <a:noFill/>
          <a:ln>
            <a:noFill/>
          </a:ln>
        </p:spPr>
      </p:pic>
      <p:sp>
        <p:nvSpPr>
          <p:cNvPr id="142" name="Google Shape;142;p15"/>
          <p:cNvSpPr/>
          <p:nvPr/>
        </p:nvSpPr>
        <p:spPr>
          <a:xfrm>
            <a:off x="6463767" y="20893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A</a:t>
            </a:r>
            <a:endParaRPr sz="2400">
              <a:solidFill>
                <a:srgbClr val="FFFFFF"/>
              </a:solidFill>
              <a:latin typeface="Quicksand"/>
              <a:ea typeface="Quicksand"/>
              <a:cs typeface="Quicksand"/>
              <a:sym typeface="Quicksand"/>
            </a:endParaRPr>
          </a:p>
        </p:txBody>
      </p:sp>
      <p:sp>
        <p:nvSpPr>
          <p:cNvPr id="143" name="Google Shape;143;p15"/>
          <p:cNvSpPr/>
          <p:nvPr/>
        </p:nvSpPr>
        <p:spPr>
          <a:xfrm>
            <a:off x="6463767" y="4621733"/>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B</a:t>
            </a:r>
            <a:endParaRPr sz="2400">
              <a:solidFill>
                <a:srgbClr val="FFFFFF"/>
              </a:solidFill>
              <a:latin typeface="Quicksand"/>
              <a:ea typeface="Quicksand"/>
              <a:cs typeface="Quicksand"/>
              <a:sym typeface="Quicksand"/>
            </a:endParaRPr>
          </a:p>
        </p:txBody>
      </p:sp>
      <p:pic>
        <p:nvPicPr>
          <p:cNvPr id="144" name="Google Shape;144;p15"/>
          <p:cNvPicPr preferRelativeResize="0"/>
          <p:nvPr/>
        </p:nvPicPr>
        <p:blipFill>
          <a:blip r:embed="rId4">
            <a:alphaModFix/>
          </a:blip>
          <a:stretch>
            <a:fillRect/>
          </a:stretch>
        </p:blipFill>
        <p:spPr>
          <a:xfrm>
            <a:off x="2501865" y="1638211"/>
            <a:ext cx="821600" cy="767288"/>
          </a:xfrm>
          <a:prstGeom prst="rect">
            <a:avLst/>
          </a:prstGeom>
          <a:noFill/>
          <a:ln>
            <a:noFill/>
          </a:ln>
        </p:spPr>
      </p:pic>
      <p:pic>
        <p:nvPicPr>
          <p:cNvPr id="145" name="Google Shape;145;p15"/>
          <p:cNvPicPr preferRelativeResize="0"/>
          <p:nvPr/>
        </p:nvPicPr>
        <p:blipFill>
          <a:blip r:embed="rId5">
            <a:alphaModFix/>
          </a:blip>
          <a:stretch>
            <a:fillRect/>
          </a:stretch>
        </p:blipFill>
        <p:spPr>
          <a:xfrm>
            <a:off x="7419934" y="1285694"/>
            <a:ext cx="3934140" cy="2228940"/>
          </a:xfrm>
          <a:prstGeom prst="rect">
            <a:avLst/>
          </a:prstGeom>
          <a:noFill/>
          <a:ln>
            <a:noFill/>
          </a:ln>
        </p:spPr>
      </p:pic>
      <p:pic>
        <p:nvPicPr>
          <p:cNvPr id="146" name="Google Shape;146;p15"/>
          <p:cNvPicPr preferRelativeResize="0"/>
          <p:nvPr/>
        </p:nvPicPr>
        <p:blipFill>
          <a:blip r:embed="rId6">
            <a:alphaModFix/>
          </a:blip>
          <a:stretch>
            <a:fillRect/>
          </a:stretch>
        </p:blipFill>
        <p:spPr>
          <a:xfrm>
            <a:off x="7419934" y="3818067"/>
            <a:ext cx="3934133" cy="22289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800" dirty="0"/>
              <a:t>Look at the algorithm, what happens if the condition is true?</a:t>
            </a:r>
            <a:endParaRPr sz="2800" dirty="0"/>
          </a:p>
        </p:txBody>
      </p:sp>
      <p:sp>
        <p:nvSpPr>
          <p:cNvPr id="152" name="Google Shape;152;p16"/>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31</a:t>
            </a:fld>
            <a:endParaRPr/>
          </a:p>
        </p:txBody>
      </p:sp>
      <p:sp>
        <p:nvSpPr>
          <p:cNvPr id="153" name="Google Shape;153;p16"/>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154" name="Google Shape;154;p16"/>
          <p:cNvPicPr preferRelativeResize="0"/>
          <p:nvPr/>
        </p:nvPicPr>
        <p:blipFill rotWithShape="1">
          <a:blip r:embed="rId3">
            <a:alphaModFix/>
          </a:blip>
          <a:srcRect r="32000" b="35571"/>
          <a:stretch/>
        </p:blipFill>
        <p:spPr>
          <a:xfrm>
            <a:off x="414534" y="1560133"/>
            <a:ext cx="3386580" cy="4878800"/>
          </a:xfrm>
          <a:prstGeom prst="rect">
            <a:avLst/>
          </a:prstGeom>
          <a:noFill/>
          <a:ln>
            <a:noFill/>
          </a:ln>
        </p:spPr>
      </p:pic>
      <p:sp>
        <p:nvSpPr>
          <p:cNvPr id="155" name="Google Shape;155;p16"/>
          <p:cNvSpPr/>
          <p:nvPr/>
        </p:nvSpPr>
        <p:spPr>
          <a:xfrm>
            <a:off x="6221267" y="4832800"/>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B</a:t>
            </a:r>
            <a:endParaRPr sz="2400">
              <a:solidFill>
                <a:srgbClr val="FFFFFF"/>
              </a:solidFill>
              <a:latin typeface="Quicksand"/>
              <a:ea typeface="Quicksand"/>
              <a:cs typeface="Quicksand"/>
              <a:sym typeface="Quicksand"/>
            </a:endParaRPr>
          </a:p>
        </p:txBody>
      </p:sp>
      <p:sp>
        <p:nvSpPr>
          <p:cNvPr id="156" name="Google Shape;156;p16"/>
          <p:cNvSpPr/>
          <p:nvPr/>
        </p:nvSpPr>
        <p:spPr>
          <a:xfrm>
            <a:off x="6221267" y="2318284"/>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A</a:t>
            </a:r>
            <a:endParaRPr sz="2400">
              <a:solidFill>
                <a:srgbClr val="FFFFFF"/>
              </a:solidFill>
              <a:latin typeface="Quicksand"/>
              <a:ea typeface="Quicksand"/>
              <a:cs typeface="Quicksand"/>
              <a:sym typeface="Quicksand"/>
            </a:endParaRPr>
          </a:p>
        </p:txBody>
      </p:sp>
      <p:pic>
        <p:nvPicPr>
          <p:cNvPr id="157" name="Google Shape;157;p16"/>
          <p:cNvPicPr preferRelativeResize="0"/>
          <p:nvPr/>
        </p:nvPicPr>
        <p:blipFill>
          <a:blip r:embed="rId4">
            <a:alphaModFix/>
          </a:blip>
          <a:stretch>
            <a:fillRect/>
          </a:stretch>
        </p:blipFill>
        <p:spPr>
          <a:xfrm>
            <a:off x="3950600" y="1560136"/>
            <a:ext cx="673133" cy="818033"/>
          </a:xfrm>
          <a:prstGeom prst="rect">
            <a:avLst/>
          </a:prstGeom>
          <a:noFill/>
          <a:ln>
            <a:noFill/>
          </a:ln>
        </p:spPr>
      </p:pic>
      <p:pic>
        <p:nvPicPr>
          <p:cNvPr id="158" name="Google Shape;158;p16"/>
          <p:cNvPicPr preferRelativeResize="0"/>
          <p:nvPr/>
        </p:nvPicPr>
        <p:blipFill>
          <a:blip r:embed="rId5">
            <a:alphaModFix/>
          </a:blip>
          <a:stretch>
            <a:fillRect/>
          </a:stretch>
        </p:blipFill>
        <p:spPr>
          <a:xfrm>
            <a:off x="7259501" y="4029134"/>
            <a:ext cx="2647425" cy="2228933"/>
          </a:xfrm>
          <a:prstGeom prst="rect">
            <a:avLst/>
          </a:prstGeom>
          <a:noFill/>
          <a:ln>
            <a:noFill/>
          </a:ln>
        </p:spPr>
      </p:pic>
      <p:pic>
        <p:nvPicPr>
          <p:cNvPr id="159" name="Google Shape;159;p16"/>
          <p:cNvPicPr preferRelativeResize="0"/>
          <p:nvPr/>
        </p:nvPicPr>
        <p:blipFill>
          <a:blip r:embed="rId6">
            <a:alphaModFix/>
          </a:blip>
          <a:stretch>
            <a:fillRect/>
          </a:stretch>
        </p:blipFill>
        <p:spPr>
          <a:xfrm>
            <a:off x="7259500" y="1514633"/>
            <a:ext cx="2647432" cy="22289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dirty="0"/>
              <a:t>What happens if the condition is false?</a:t>
            </a:r>
            <a:endParaRPr sz="2800" dirty="0"/>
          </a:p>
        </p:txBody>
      </p:sp>
      <p:sp>
        <p:nvSpPr>
          <p:cNvPr id="165" name="Google Shape;165;p17"/>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32</a:t>
            </a:fld>
            <a:endParaRPr/>
          </a:p>
        </p:txBody>
      </p:sp>
      <p:sp>
        <p:nvSpPr>
          <p:cNvPr id="166" name="Google Shape;166;p17"/>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167" name="Google Shape;167;p17"/>
          <p:cNvPicPr preferRelativeResize="0"/>
          <p:nvPr/>
        </p:nvPicPr>
        <p:blipFill rotWithShape="1">
          <a:blip r:embed="rId3">
            <a:alphaModFix/>
          </a:blip>
          <a:srcRect r="31717" b="32304"/>
          <a:stretch/>
        </p:blipFill>
        <p:spPr>
          <a:xfrm>
            <a:off x="414530" y="1560167"/>
            <a:ext cx="4193665" cy="4642533"/>
          </a:xfrm>
          <a:prstGeom prst="rect">
            <a:avLst/>
          </a:prstGeom>
          <a:noFill/>
          <a:ln>
            <a:noFill/>
          </a:ln>
        </p:spPr>
      </p:pic>
      <p:sp>
        <p:nvSpPr>
          <p:cNvPr id="168" name="Google Shape;168;p17"/>
          <p:cNvSpPr/>
          <p:nvPr/>
        </p:nvSpPr>
        <p:spPr>
          <a:xfrm>
            <a:off x="5947000" y="22248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A</a:t>
            </a:r>
            <a:endParaRPr sz="2400">
              <a:solidFill>
                <a:srgbClr val="FFFFFF"/>
              </a:solidFill>
              <a:latin typeface="Quicksand"/>
              <a:ea typeface="Quicksand"/>
              <a:cs typeface="Quicksand"/>
              <a:sym typeface="Quicksand"/>
            </a:endParaRPr>
          </a:p>
        </p:txBody>
      </p:sp>
      <p:sp>
        <p:nvSpPr>
          <p:cNvPr id="169" name="Google Shape;169;p17"/>
          <p:cNvSpPr/>
          <p:nvPr/>
        </p:nvSpPr>
        <p:spPr>
          <a:xfrm>
            <a:off x="5947000" y="48051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B</a:t>
            </a:r>
            <a:endParaRPr sz="2400">
              <a:solidFill>
                <a:srgbClr val="FFFFFF"/>
              </a:solidFill>
              <a:latin typeface="Quicksand"/>
              <a:ea typeface="Quicksand"/>
              <a:cs typeface="Quicksand"/>
              <a:sym typeface="Quicksand"/>
            </a:endParaRPr>
          </a:p>
        </p:txBody>
      </p:sp>
      <p:pic>
        <p:nvPicPr>
          <p:cNvPr id="170" name="Google Shape;170;p17"/>
          <p:cNvPicPr preferRelativeResize="0"/>
          <p:nvPr/>
        </p:nvPicPr>
        <p:blipFill>
          <a:blip r:embed="rId4">
            <a:alphaModFix/>
          </a:blip>
          <a:stretch>
            <a:fillRect/>
          </a:stretch>
        </p:blipFill>
        <p:spPr>
          <a:xfrm>
            <a:off x="2698007" y="1623899"/>
            <a:ext cx="959600" cy="758467"/>
          </a:xfrm>
          <a:prstGeom prst="rect">
            <a:avLst/>
          </a:prstGeom>
          <a:noFill/>
          <a:ln>
            <a:noFill/>
          </a:ln>
        </p:spPr>
      </p:pic>
      <p:pic>
        <p:nvPicPr>
          <p:cNvPr id="171" name="Google Shape;171;p17"/>
          <p:cNvPicPr preferRelativeResize="0"/>
          <p:nvPr/>
        </p:nvPicPr>
        <p:blipFill>
          <a:blip r:embed="rId5">
            <a:alphaModFix/>
          </a:blip>
          <a:stretch>
            <a:fillRect/>
          </a:stretch>
        </p:blipFill>
        <p:spPr>
          <a:xfrm>
            <a:off x="7010400" y="3847267"/>
            <a:ext cx="3013800" cy="2537400"/>
          </a:xfrm>
          <a:prstGeom prst="rect">
            <a:avLst/>
          </a:prstGeom>
          <a:noFill/>
          <a:ln>
            <a:noFill/>
          </a:ln>
        </p:spPr>
      </p:pic>
      <p:pic>
        <p:nvPicPr>
          <p:cNvPr id="172" name="Google Shape;172;p17"/>
          <p:cNvPicPr preferRelativeResize="0"/>
          <p:nvPr/>
        </p:nvPicPr>
        <p:blipFill>
          <a:blip r:embed="rId6">
            <a:alphaModFix/>
          </a:blip>
          <a:stretch>
            <a:fillRect/>
          </a:stretch>
        </p:blipFill>
        <p:spPr>
          <a:xfrm>
            <a:off x="7010400" y="1266967"/>
            <a:ext cx="3013800" cy="2537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414533" y="426133"/>
            <a:ext cx="11361600" cy="6011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GB" sz="3200" dirty="0"/>
              <a:t>Create the algorithms and check your answers in the project: </a:t>
            </a:r>
            <a:r>
              <a:rPr lang="en-GB" sz="4800" u="sng" dirty="0">
                <a:solidFill>
                  <a:schemeClr val="hlink"/>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ncce.io/pg5b-3-a2-c</a:t>
            </a:r>
            <a:endParaRPr lang="en-US" sz="4800">
              <a:solidFill>
                <a:schemeClr val="hlink"/>
              </a:solidFill>
              <a:latin typeface="Quicksand"/>
              <a:ea typeface="Quicksand"/>
              <a:cs typeface="Quicksand"/>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endParaRPr/>
          </a:p>
        </p:txBody>
      </p:sp>
      <p:sp>
        <p:nvSpPr>
          <p:cNvPr id="178" name="Google Shape;178;p18"/>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33</a:t>
            </a:fld>
            <a:endParaRPr/>
          </a:p>
        </p:txBody>
      </p:sp>
      <p:sp>
        <p:nvSpPr>
          <p:cNvPr id="179" name="Google Shape;179;p18"/>
          <p:cNvSpPr txBox="1">
            <a:spLocks noGrp="1"/>
          </p:cNvSpPr>
          <p:nvPr>
            <p:ph type="subTitle" idx="1"/>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5622-8B67-3C19-AA9B-4FED6572709D}"/>
              </a:ext>
            </a:extLst>
          </p:cNvPr>
          <p:cNvSpPr>
            <a:spLocks noGrp="1"/>
          </p:cNvSpPr>
          <p:nvPr>
            <p:ph type="title"/>
          </p:nvPr>
        </p:nvSpPr>
        <p:spPr/>
        <p:txBody>
          <a:bodyPr/>
          <a:lstStyle/>
          <a:p>
            <a:r>
              <a:rPr lang="en-GB" dirty="0"/>
              <a:t>Did yours do the same as what happens on the next three slides?</a:t>
            </a:r>
          </a:p>
        </p:txBody>
      </p:sp>
    </p:spTree>
    <p:extLst>
      <p:ext uri="{BB962C8B-B14F-4D97-AF65-F5344CB8AC3E}">
        <p14:creationId xmlns:p14="http://schemas.microsoft.com/office/powerpoint/2010/main" val="2022373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What happens if the condition is true?</a:t>
            </a:r>
            <a:endParaRPr/>
          </a:p>
        </p:txBody>
      </p:sp>
      <p:sp>
        <p:nvSpPr>
          <p:cNvPr id="185" name="Google Shape;185;p19"/>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35</a:t>
            </a:fld>
            <a:endParaRPr/>
          </a:p>
        </p:txBody>
      </p:sp>
      <p:sp>
        <p:nvSpPr>
          <p:cNvPr id="186" name="Google Shape;186;p19"/>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187" name="Google Shape;187;p19"/>
          <p:cNvPicPr preferRelativeResize="0"/>
          <p:nvPr/>
        </p:nvPicPr>
        <p:blipFill rotWithShape="1">
          <a:blip r:embed="rId3">
            <a:alphaModFix/>
          </a:blip>
          <a:srcRect r="32019" b="32304"/>
          <a:stretch/>
        </p:blipFill>
        <p:spPr>
          <a:xfrm>
            <a:off x="414538" y="1560134"/>
            <a:ext cx="4151765" cy="4642533"/>
          </a:xfrm>
          <a:prstGeom prst="rect">
            <a:avLst/>
          </a:prstGeom>
          <a:noFill/>
          <a:ln>
            <a:noFill/>
          </a:ln>
        </p:spPr>
      </p:pic>
      <p:pic>
        <p:nvPicPr>
          <p:cNvPr id="188" name="Google Shape;188;p19"/>
          <p:cNvPicPr preferRelativeResize="0"/>
          <p:nvPr/>
        </p:nvPicPr>
        <p:blipFill>
          <a:blip r:embed="rId4">
            <a:alphaModFix/>
          </a:blip>
          <a:stretch>
            <a:fillRect/>
          </a:stretch>
        </p:blipFill>
        <p:spPr>
          <a:xfrm>
            <a:off x="7560567" y="1719067"/>
            <a:ext cx="2971800" cy="2235200"/>
          </a:xfrm>
          <a:prstGeom prst="rect">
            <a:avLst/>
          </a:prstGeom>
          <a:noFill/>
          <a:ln>
            <a:noFill/>
          </a:ln>
        </p:spPr>
      </p:pic>
      <p:pic>
        <p:nvPicPr>
          <p:cNvPr id="189" name="Google Shape;189;p19"/>
          <p:cNvPicPr preferRelativeResize="0"/>
          <p:nvPr/>
        </p:nvPicPr>
        <p:blipFill>
          <a:blip r:embed="rId5">
            <a:alphaModFix/>
          </a:blip>
          <a:stretch>
            <a:fillRect/>
          </a:stretch>
        </p:blipFill>
        <p:spPr>
          <a:xfrm>
            <a:off x="6895885" y="4516185"/>
            <a:ext cx="1536700" cy="1435100"/>
          </a:xfrm>
          <a:prstGeom prst="rect">
            <a:avLst/>
          </a:prstGeom>
          <a:noFill/>
          <a:ln>
            <a:noFill/>
          </a:ln>
        </p:spPr>
      </p:pic>
      <p:sp>
        <p:nvSpPr>
          <p:cNvPr id="190" name="Google Shape;190;p19"/>
          <p:cNvSpPr/>
          <p:nvPr/>
        </p:nvSpPr>
        <p:spPr>
          <a:xfrm>
            <a:off x="8663200" y="5078133"/>
            <a:ext cx="1012800" cy="516800"/>
          </a:xfrm>
          <a:prstGeom prs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1" name="Google Shape;191;p19"/>
          <p:cNvSpPr/>
          <p:nvPr/>
        </p:nvSpPr>
        <p:spPr>
          <a:xfrm>
            <a:off x="7455433" y="2066133"/>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A</a:t>
            </a:r>
            <a:endParaRPr sz="2400">
              <a:solidFill>
                <a:srgbClr val="FFFFFF"/>
              </a:solidFill>
              <a:latin typeface="Quicksand"/>
              <a:ea typeface="Quicksand"/>
              <a:cs typeface="Quicksand"/>
              <a:sym typeface="Quicksand"/>
            </a:endParaRPr>
          </a:p>
        </p:txBody>
      </p:sp>
      <p:sp>
        <p:nvSpPr>
          <p:cNvPr id="192" name="Google Shape;192;p19"/>
          <p:cNvSpPr/>
          <p:nvPr/>
        </p:nvSpPr>
        <p:spPr>
          <a:xfrm>
            <a:off x="6463767" y="4621733"/>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B</a:t>
            </a:r>
            <a:endParaRPr sz="2400">
              <a:solidFill>
                <a:srgbClr val="FFFFFF"/>
              </a:solidFill>
              <a:latin typeface="Quicksand"/>
              <a:ea typeface="Quicksand"/>
              <a:cs typeface="Quicksand"/>
              <a:sym typeface="Quicksand"/>
            </a:endParaRPr>
          </a:p>
        </p:txBody>
      </p:sp>
      <p:pic>
        <p:nvPicPr>
          <p:cNvPr id="193" name="Google Shape;193;p19"/>
          <p:cNvPicPr preferRelativeResize="0"/>
          <p:nvPr/>
        </p:nvPicPr>
        <p:blipFill>
          <a:blip r:embed="rId6">
            <a:alphaModFix/>
          </a:blip>
          <a:stretch>
            <a:fillRect/>
          </a:stretch>
        </p:blipFill>
        <p:spPr>
          <a:xfrm>
            <a:off x="9934769" y="4526118"/>
            <a:ext cx="1491064" cy="1415247"/>
          </a:xfrm>
          <a:prstGeom prst="rect">
            <a:avLst/>
          </a:prstGeom>
          <a:noFill/>
          <a:ln>
            <a:noFill/>
          </a:ln>
        </p:spPr>
      </p:pic>
      <p:sp>
        <p:nvSpPr>
          <p:cNvPr id="194" name="Google Shape;194;p19"/>
          <p:cNvSpPr/>
          <p:nvPr/>
        </p:nvSpPr>
        <p:spPr>
          <a:xfrm>
            <a:off x="6534400" y="1642933"/>
            <a:ext cx="4753200" cy="2402000"/>
          </a:xfrm>
          <a:prstGeom prst="ellipse">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p:nvPr/>
        </p:nvSpPr>
        <p:spPr>
          <a:xfrm>
            <a:off x="5526233" y="4182000"/>
            <a:ext cx="6584000" cy="2377600"/>
          </a:xfrm>
          <a:prstGeom prst="ellipse">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pic>
        <p:nvPicPr>
          <p:cNvPr id="200" name="Google Shape;200;p20"/>
          <p:cNvPicPr preferRelativeResize="0"/>
          <p:nvPr/>
        </p:nvPicPr>
        <p:blipFill>
          <a:blip r:embed="rId3">
            <a:alphaModFix amt="46000"/>
          </a:blip>
          <a:stretch>
            <a:fillRect/>
          </a:stretch>
        </p:blipFill>
        <p:spPr>
          <a:xfrm>
            <a:off x="8568867" y="2083930"/>
            <a:ext cx="1370167" cy="1665133"/>
          </a:xfrm>
          <a:prstGeom prst="rect">
            <a:avLst/>
          </a:prstGeom>
          <a:noFill/>
          <a:ln>
            <a:noFill/>
          </a:ln>
        </p:spPr>
      </p:pic>
      <p:pic>
        <p:nvPicPr>
          <p:cNvPr id="201" name="Google Shape;201;p20"/>
          <p:cNvPicPr preferRelativeResize="0"/>
          <p:nvPr/>
        </p:nvPicPr>
        <p:blipFill>
          <a:blip r:embed="rId3">
            <a:alphaModFix amt="47000"/>
          </a:blip>
          <a:stretch>
            <a:fillRect/>
          </a:stretch>
        </p:blipFill>
        <p:spPr>
          <a:xfrm>
            <a:off x="7959267" y="2083930"/>
            <a:ext cx="1370167" cy="1665133"/>
          </a:xfrm>
          <a:prstGeom prst="rect">
            <a:avLst/>
          </a:prstGeom>
          <a:noFill/>
          <a:ln>
            <a:noFill/>
          </a:ln>
        </p:spPr>
      </p:pic>
      <p:sp>
        <p:nvSpPr>
          <p:cNvPr id="202" name="Google Shape;202;p20"/>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What happens if the condition is true?</a:t>
            </a:r>
            <a:endParaRPr/>
          </a:p>
        </p:txBody>
      </p:sp>
      <p:sp>
        <p:nvSpPr>
          <p:cNvPr id="203" name="Google Shape;203;p2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36</a:t>
            </a:fld>
            <a:endParaRPr/>
          </a:p>
        </p:txBody>
      </p:sp>
      <p:sp>
        <p:nvSpPr>
          <p:cNvPr id="204" name="Google Shape;204;p20"/>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205" name="Google Shape;205;p20"/>
          <p:cNvPicPr preferRelativeResize="0"/>
          <p:nvPr/>
        </p:nvPicPr>
        <p:blipFill rotWithShape="1">
          <a:blip r:embed="rId4">
            <a:alphaModFix/>
          </a:blip>
          <a:srcRect r="32000" b="35571"/>
          <a:stretch/>
        </p:blipFill>
        <p:spPr>
          <a:xfrm>
            <a:off x="414534" y="1560133"/>
            <a:ext cx="3386580" cy="4878800"/>
          </a:xfrm>
          <a:prstGeom prst="rect">
            <a:avLst/>
          </a:prstGeom>
          <a:noFill/>
          <a:ln>
            <a:noFill/>
          </a:ln>
        </p:spPr>
      </p:pic>
      <p:pic>
        <p:nvPicPr>
          <p:cNvPr id="206" name="Google Shape;206;p20"/>
          <p:cNvPicPr preferRelativeResize="0"/>
          <p:nvPr/>
        </p:nvPicPr>
        <p:blipFill>
          <a:blip r:embed="rId3">
            <a:alphaModFix amt="47000"/>
          </a:blip>
          <a:stretch>
            <a:fillRect/>
          </a:stretch>
        </p:blipFill>
        <p:spPr>
          <a:xfrm>
            <a:off x="6297701" y="4653830"/>
            <a:ext cx="1370167" cy="1665133"/>
          </a:xfrm>
          <a:prstGeom prst="rect">
            <a:avLst/>
          </a:prstGeom>
          <a:noFill/>
          <a:ln>
            <a:noFill/>
          </a:ln>
        </p:spPr>
      </p:pic>
      <p:pic>
        <p:nvPicPr>
          <p:cNvPr id="207" name="Google Shape;207;p20"/>
          <p:cNvPicPr preferRelativeResize="0"/>
          <p:nvPr/>
        </p:nvPicPr>
        <p:blipFill>
          <a:blip r:embed="rId3">
            <a:alphaModFix amt="47000"/>
          </a:blip>
          <a:stretch>
            <a:fillRect/>
          </a:stretch>
        </p:blipFill>
        <p:spPr>
          <a:xfrm rot="2700000">
            <a:off x="8292234" y="4653830"/>
            <a:ext cx="1370167" cy="1665133"/>
          </a:xfrm>
          <a:prstGeom prst="rect">
            <a:avLst/>
          </a:prstGeom>
          <a:noFill/>
          <a:ln>
            <a:noFill/>
          </a:ln>
        </p:spPr>
      </p:pic>
      <p:pic>
        <p:nvPicPr>
          <p:cNvPr id="208" name="Google Shape;208;p20"/>
          <p:cNvPicPr preferRelativeResize="0"/>
          <p:nvPr/>
        </p:nvPicPr>
        <p:blipFill>
          <a:blip r:embed="rId3">
            <a:alphaModFix/>
          </a:blip>
          <a:stretch>
            <a:fillRect/>
          </a:stretch>
        </p:blipFill>
        <p:spPr>
          <a:xfrm>
            <a:off x="10286767" y="4653830"/>
            <a:ext cx="1370167" cy="1665133"/>
          </a:xfrm>
          <a:prstGeom prst="rect">
            <a:avLst/>
          </a:prstGeom>
          <a:noFill/>
          <a:ln>
            <a:noFill/>
          </a:ln>
        </p:spPr>
      </p:pic>
      <p:sp>
        <p:nvSpPr>
          <p:cNvPr id="209" name="Google Shape;209;p20"/>
          <p:cNvSpPr/>
          <p:nvPr/>
        </p:nvSpPr>
        <p:spPr>
          <a:xfrm>
            <a:off x="7555000" y="5269400"/>
            <a:ext cx="498000" cy="418800"/>
          </a:xfrm>
          <a:prstGeom prs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2489"/>
          </a:p>
        </p:txBody>
      </p:sp>
      <p:sp>
        <p:nvSpPr>
          <p:cNvPr id="210" name="Google Shape;210;p20"/>
          <p:cNvSpPr/>
          <p:nvPr/>
        </p:nvSpPr>
        <p:spPr>
          <a:xfrm>
            <a:off x="9993400" y="5269400"/>
            <a:ext cx="498000" cy="418800"/>
          </a:xfrm>
          <a:prstGeom prs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2489"/>
          </a:p>
        </p:txBody>
      </p:sp>
      <p:sp>
        <p:nvSpPr>
          <p:cNvPr id="211" name="Google Shape;211;p20"/>
          <p:cNvSpPr/>
          <p:nvPr/>
        </p:nvSpPr>
        <p:spPr>
          <a:xfrm>
            <a:off x="6004267" y="47337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B</a:t>
            </a:r>
            <a:endParaRPr sz="2400">
              <a:solidFill>
                <a:srgbClr val="FFFFFF"/>
              </a:solidFill>
              <a:latin typeface="Quicksand"/>
              <a:ea typeface="Quicksand"/>
              <a:cs typeface="Quicksand"/>
              <a:sym typeface="Quicksand"/>
            </a:endParaRPr>
          </a:p>
        </p:txBody>
      </p:sp>
      <p:sp>
        <p:nvSpPr>
          <p:cNvPr id="212" name="Google Shape;212;p20"/>
          <p:cNvSpPr/>
          <p:nvPr/>
        </p:nvSpPr>
        <p:spPr>
          <a:xfrm>
            <a:off x="8719400" y="2779500"/>
            <a:ext cx="498000" cy="351200"/>
          </a:xfrm>
          <a:prstGeom prs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2489"/>
          </a:p>
        </p:txBody>
      </p:sp>
      <p:sp>
        <p:nvSpPr>
          <p:cNvPr id="213" name="Google Shape;213;p20"/>
          <p:cNvSpPr/>
          <p:nvPr/>
        </p:nvSpPr>
        <p:spPr>
          <a:xfrm>
            <a:off x="7667867" y="22111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A</a:t>
            </a:r>
            <a:endParaRPr sz="2400">
              <a:solidFill>
                <a:srgbClr val="FFFFFF"/>
              </a:solidFill>
              <a:latin typeface="Quicksand"/>
              <a:ea typeface="Quicksand"/>
              <a:cs typeface="Quicksand"/>
              <a:sym typeface="Quicksand"/>
            </a:endParaRPr>
          </a:p>
        </p:txBody>
      </p:sp>
      <p:pic>
        <p:nvPicPr>
          <p:cNvPr id="214" name="Google Shape;214;p20"/>
          <p:cNvPicPr preferRelativeResize="0"/>
          <p:nvPr/>
        </p:nvPicPr>
        <p:blipFill>
          <a:blip r:embed="rId3">
            <a:alphaModFix/>
          </a:blip>
          <a:stretch>
            <a:fillRect/>
          </a:stretch>
        </p:blipFill>
        <p:spPr>
          <a:xfrm>
            <a:off x="9132018" y="2083930"/>
            <a:ext cx="1370167" cy="1665133"/>
          </a:xfrm>
          <a:prstGeom prst="rect">
            <a:avLst/>
          </a:prstGeom>
          <a:noFill/>
          <a:ln>
            <a:noFill/>
          </a:ln>
        </p:spPr>
      </p:pic>
      <p:sp>
        <p:nvSpPr>
          <p:cNvPr id="215" name="Google Shape;215;p20"/>
          <p:cNvSpPr/>
          <p:nvPr/>
        </p:nvSpPr>
        <p:spPr>
          <a:xfrm>
            <a:off x="9329000" y="2779500"/>
            <a:ext cx="498000" cy="351200"/>
          </a:xfrm>
          <a:prstGeom prs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2489"/>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p:nvPr/>
        </p:nvSpPr>
        <p:spPr>
          <a:xfrm>
            <a:off x="5588467" y="1817167"/>
            <a:ext cx="6434800" cy="2252800"/>
          </a:xfrm>
          <a:prstGeom prst="ellipse">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1" name="Google Shape;221;p21"/>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What happens if the condition is false?</a:t>
            </a:r>
            <a:endParaRPr/>
          </a:p>
        </p:txBody>
      </p:sp>
      <p:sp>
        <p:nvSpPr>
          <p:cNvPr id="222" name="Google Shape;222;p2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37</a:t>
            </a:fld>
            <a:endParaRPr/>
          </a:p>
        </p:txBody>
      </p:sp>
      <p:sp>
        <p:nvSpPr>
          <p:cNvPr id="223" name="Google Shape;223;p21"/>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224" name="Google Shape;224;p21"/>
          <p:cNvPicPr preferRelativeResize="0"/>
          <p:nvPr/>
        </p:nvPicPr>
        <p:blipFill rotWithShape="1">
          <a:blip r:embed="rId3">
            <a:alphaModFix/>
          </a:blip>
          <a:srcRect r="31717" b="32304"/>
          <a:stretch/>
        </p:blipFill>
        <p:spPr>
          <a:xfrm>
            <a:off x="414530" y="1560167"/>
            <a:ext cx="4193665" cy="4642533"/>
          </a:xfrm>
          <a:prstGeom prst="rect">
            <a:avLst/>
          </a:prstGeom>
          <a:noFill/>
          <a:ln>
            <a:noFill/>
          </a:ln>
        </p:spPr>
      </p:pic>
      <p:pic>
        <p:nvPicPr>
          <p:cNvPr id="225" name="Google Shape;225;p21"/>
          <p:cNvPicPr preferRelativeResize="0"/>
          <p:nvPr/>
        </p:nvPicPr>
        <p:blipFill>
          <a:blip r:embed="rId4">
            <a:alphaModFix/>
          </a:blip>
          <a:stretch>
            <a:fillRect/>
          </a:stretch>
        </p:blipFill>
        <p:spPr>
          <a:xfrm>
            <a:off x="6583531" y="1972833"/>
            <a:ext cx="1833167" cy="1486067"/>
          </a:xfrm>
          <a:prstGeom prst="rect">
            <a:avLst/>
          </a:prstGeom>
          <a:noFill/>
          <a:ln>
            <a:noFill/>
          </a:ln>
        </p:spPr>
      </p:pic>
      <p:pic>
        <p:nvPicPr>
          <p:cNvPr id="226" name="Google Shape;226;p21"/>
          <p:cNvPicPr preferRelativeResize="0"/>
          <p:nvPr/>
        </p:nvPicPr>
        <p:blipFill>
          <a:blip r:embed="rId5">
            <a:alphaModFix/>
          </a:blip>
          <a:stretch>
            <a:fillRect/>
          </a:stretch>
        </p:blipFill>
        <p:spPr>
          <a:xfrm>
            <a:off x="9306715" y="1972832"/>
            <a:ext cx="1880100" cy="1486067"/>
          </a:xfrm>
          <a:prstGeom prst="rect">
            <a:avLst/>
          </a:prstGeom>
          <a:noFill/>
          <a:ln>
            <a:noFill/>
          </a:ln>
        </p:spPr>
      </p:pic>
      <p:sp>
        <p:nvSpPr>
          <p:cNvPr id="227" name="Google Shape;227;p21"/>
          <p:cNvSpPr/>
          <p:nvPr/>
        </p:nvSpPr>
        <p:spPr>
          <a:xfrm>
            <a:off x="8416700" y="2541667"/>
            <a:ext cx="998400" cy="496000"/>
          </a:xfrm>
          <a:prstGeom prst="lef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2489"/>
          </a:p>
        </p:txBody>
      </p:sp>
      <p:pic>
        <p:nvPicPr>
          <p:cNvPr id="228" name="Google Shape;228;p21"/>
          <p:cNvPicPr preferRelativeResize="0"/>
          <p:nvPr/>
        </p:nvPicPr>
        <p:blipFill>
          <a:blip r:embed="rId4">
            <a:alphaModFix/>
          </a:blip>
          <a:stretch>
            <a:fillRect/>
          </a:stretch>
        </p:blipFill>
        <p:spPr>
          <a:xfrm>
            <a:off x="6353382" y="4245575"/>
            <a:ext cx="1833167" cy="1486059"/>
          </a:xfrm>
          <a:prstGeom prst="rect">
            <a:avLst/>
          </a:prstGeom>
          <a:noFill/>
          <a:ln>
            <a:noFill/>
          </a:ln>
        </p:spPr>
      </p:pic>
      <p:sp>
        <p:nvSpPr>
          <p:cNvPr id="229" name="Google Shape;229;p21"/>
          <p:cNvSpPr/>
          <p:nvPr/>
        </p:nvSpPr>
        <p:spPr>
          <a:xfrm>
            <a:off x="8244067" y="4833008"/>
            <a:ext cx="830400" cy="452000"/>
          </a:xfrm>
          <a:prstGeom prst="rightArrow">
            <a:avLst>
              <a:gd name="adj1" fmla="val 50000"/>
              <a:gd name="adj2" fmla="val 50000"/>
            </a:avLst>
          </a:prstGeom>
          <a:noFill/>
          <a:ln w="9525" cap="flat" cmpd="sng">
            <a:solidFill>
              <a:srgbClr val="5B5BA5"/>
            </a:solidFill>
            <a:prstDash val="dot"/>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2489"/>
          </a:p>
        </p:txBody>
      </p:sp>
      <p:pic>
        <p:nvPicPr>
          <p:cNvPr id="230" name="Google Shape;230;p21"/>
          <p:cNvPicPr preferRelativeResize="0"/>
          <p:nvPr/>
        </p:nvPicPr>
        <p:blipFill>
          <a:blip r:embed="rId4">
            <a:alphaModFix/>
          </a:blip>
          <a:stretch>
            <a:fillRect/>
          </a:stretch>
        </p:blipFill>
        <p:spPr>
          <a:xfrm>
            <a:off x="8937967" y="3724468"/>
            <a:ext cx="2839500" cy="2301833"/>
          </a:xfrm>
          <a:prstGeom prst="rect">
            <a:avLst/>
          </a:prstGeom>
          <a:noFill/>
          <a:ln>
            <a:noFill/>
          </a:ln>
        </p:spPr>
      </p:pic>
      <p:sp>
        <p:nvSpPr>
          <p:cNvPr id="231" name="Google Shape;231;p21"/>
          <p:cNvSpPr/>
          <p:nvPr/>
        </p:nvSpPr>
        <p:spPr>
          <a:xfrm>
            <a:off x="6111433" y="22248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A</a:t>
            </a:r>
            <a:endParaRPr sz="2400">
              <a:solidFill>
                <a:srgbClr val="FFFFFF"/>
              </a:solidFill>
              <a:latin typeface="Quicksand"/>
              <a:ea typeface="Quicksand"/>
              <a:cs typeface="Quicksand"/>
              <a:sym typeface="Quicksand"/>
            </a:endParaRPr>
          </a:p>
        </p:txBody>
      </p:sp>
      <p:sp>
        <p:nvSpPr>
          <p:cNvPr id="232" name="Google Shape;232;p21"/>
          <p:cNvSpPr/>
          <p:nvPr/>
        </p:nvSpPr>
        <p:spPr>
          <a:xfrm>
            <a:off x="5908233" y="4460067"/>
            <a:ext cx="622400" cy="621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solidFill>
                  <a:srgbClr val="FFFFFF"/>
                </a:solidFill>
                <a:latin typeface="Quicksand"/>
                <a:ea typeface="Quicksand"/>
                <a:cs typeface="Quicksand"/>
                <a:sym typeface="Quicksand"/>
              </a:rPr>
              <a:t>B</a:t>
            </a:r>
            <a:endParaRPr sz="2400">
              <a:solidFill>
                <a:srgbClr val="FFFFFF"/>
              </a:solidFill>
              <a:latin typeface="Quicksand"/>
              <a:ea typeface="Quicksand"/>
              <a:cs typeface="Quicksand"/>
              <a:sym typeface="Quicksand"/>
            </a:endParaRPr>
          </a:p>
        </p:txBody>
      </p:sp>
      <p:sp>
        <p:nvSpPr>
          <p:cNvPr id="233" name="Google Shape;233;p21"/>
          <p:cNvSpPr txBox="1"/>
          <p:nvPr/>
        </p:nvSpPr>
        <p:spPr>
          <a:xfrm>
            <a:off x="9562151" y="3367900"/>
            <a:ext cx="1369200" cy="41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solidFill>
                  <a:schemeClr val="dk1"/>
                </a:solidFill>
                <a:latin typeface="Quicksand"/>
                <a:ea typeface="Quicksand"/>
                <a:cs typeface="Quicksand"/>
                <a:sym typeface="Quicksand"/>
              </a:rPr>
              <a:t>hippo1-b</a:t>
            </a:r>
            <a:endParaRPr sz="2489">
              <a:solidFill>
                <a:schemeClr val="dk1"/>
              </a:solidFill>
              <a:latin typeface="Quicksand"/>
              <a:ea typeface="Quicksand"/>
              <a:cs typeface="Quicksand"/>
              <a:sym typeface="Quicksand"/>
            </a:endParaRPr>
          </a:p>
        </p:txBody>
      </p:sp>
      <p:sp>
        <p:nvSpPr>
          <p:cNvPr id="234" name="Google Shape;234;p21"/>
          <p:cNvSpPr txBox="1"/>
          <p:nvPr/>
        </p:nvSpPr>
        <p:spPr>
          <a:xfrm>
            <a:off x="6818951" y="3367900"/>
            <a:ext cx="1369200" cy="41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solidFill>
                  <a:schemeClr val="dk1"/>
                </a:solidFill>
                <a:latin typeface="Quicksand"/>
                <a:ea typeface="Quicksand"/>
                <a:cs typeface="Quicksand"/>
                <a:sym typeface="Quicksand"/>
              </a:rPr>
              <a:t>hippo1-a</a:t>
            </a:r>
            <a:endParaRPr sz="2489">
              <a:solidFill>
                <a:schemeClr val="dk1"/>
              </a:solidFill>
              <a:latin typeface="Quicksand"/>
              <a:ea typeface="Quicksand"/>
              <a:cs typeface="Quicksand"/>
              <a:sym typeface="Quicksan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2"/>
          <p:cNvSpPr/>
          <p:nvPr/>
        </p:nvSpPr>
        <p:spPr>
          <a:xfrm>
            <a:off x="355267" y="988533"/>
            <a:ext cx="11408400" cy="5190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40" name="Google Shape;240;p2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38</a:t>
            </a:fld>
            <a:endParaRPr/>
          </a:p>
        </p:txBody>
      </p:sp>
      <p:sp>
        <p:nvSpPr>
          <p:cNvPr id="241" name="Google Shape;241;p22"/>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242" name="Google Shape;242;p22"/>
          <p:cNvSpPr txBox="1"/>
          <p:nvPr/>
        </p:nvSpPr>
        <p:spPr>
          <a:xfrm>
            <a:off x="681200" y="724933"/>
            <a:ext cx="10240000" cy="197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5000"/>
              </a:lnSpc>
              <a:spcBef>
                <a:spcPts val="2667"/>
              </a:spcBef>
              <a:spcAft>
                <a:spcPts val="0"/>
              </a:spcAft>
              <a:buNone/>
            </a:pPr>
            <a:r>
              <a:rPr lang="en-GB" sz="3200" b="1" dirty="0">
                <a:solidFill>
                  <a:srgbClr val="5B5BA5"/>
                </a:solidFill>
                <a:latin typeface="Quicksand"/>
                <a:ea typeface="Quicksand"/>
                <a:cs typeface="Quicksand"/>
                <a:sym typeface="Quicksand"/>
              </a:rPr>
              <a:t>Designing outcomes</a:t>
            </a:r>
            <a:endParaRPr sz="3200" b="1" dirty="0">
              <a:solidFill>
                <a:srgbClr val="5B5BA5"/>
              </a:solidFill>
              <a:latin typeface="Quicksand"/>
              <a:ea typeface="Quicksand"/>
              <a:cs typeface="Quicksand"/>
              <a:sym typeface="Quicksand"/>
            </a:endParaRPr>
          </a:p>
          <a:p>
            <a:pPr>
              <a:lnSpc>
                <a:spcPct val="115000"/>
              </a:lnSpc>
              <a:spcBef>
                <a:spcPts val="2400"/>
              </a:spcBef>
            </a:pPr>
            <a:r>
              <a:rPr lang="en-GB" sz="2800" dirty="0">
                <a:latin typeface="Calibri"/>
                <a:ea typeface="Quicksand"/>
                <a:cs typeface="Quicksand"/>
              </a:rPr>
              <a:t>Talk partners: What does the displayed algorithm show?</a:t>
            </a:r>
            <a:endParaRPr lang="en-GB" sz="2800" dirty="0">
              <a:latin typeface="Calibri"/>
              <a:ea typeface="Quicksand"/>
              <a:cs typeface="Quicksand"/>
              <a:sym typeface="Quicksand"/>
            </a:endParaRPr>
          </a:p>
          <a:p>
            <a:pPr marL="0" lvl="0" indent="0" algn="l">
              <a:lnSpc>
                <a:spcPct val="115000"/>
              </a:lnSpc>
              <a:spcBef>
                <a:spcPts val="2400"/>
              </a:spcBef>
              <a:spcAft>
                <a:spcPts val="0"/>
              </a:spcAft>
              <a:buNone/>
            </a:pPr>
            <a:endParaRPr sz="2133">
              <a:solidFill>
                <a:srgbClr val="000000"/>
              </a:solidFill>
              <a:latin typeface="Quicksand"/>
              <a:ea typeface="Quicksand"/>
              <a:cs typeface="Quicksand"/>
              <a:sym typeface="Quicksand"/>
            </a:endParaRPr>
          </a:p>
          <a:p>
            <a:pPr marL="0" lvl="0" indent="0" algn="l" rtl="0">
              <a:lnSpc>
                <a:spcPct val="115000"/>
              </a:lnSpc>
              <a:spcBef>
                <a:spcPts val="2400"/>
              </a:spcBef>
              <a:spcAft>
                <a:spcPts val="0"/>
              </a:spcAft>
              <a:buNone/>
            </a:pPr>
            <a:endParaRPr sz="2133">
              <a:solidFill>
                <a:srgbClr val="000000"/>
              </a:solidFill>
              <a:latin typeface="Quicksand"/>
              <a:ea typeface="Quicksand"/>
              <a:cs typeface="Quicksand"/>
              <a:sym typeface="Quicksand"/>
            </a:endParaRPr>
          </a:p>
          <a:p>
            <a:pPr marL="0" lvl="0" indent="0" algn="l" rtl="0">
              <a:lnSpc>
                <a:spcPct val="115000"/>
              </a:lnSpc>
              <a:spcBef>
                <a:spcPts val="800"/>
              </a:spcBef>
              <a:spcAft>
                <a:spcPts val="0"/>
              </a:spcAft>
              <a:buClr>
                <a:srgbClr val="000000"/>
              </a:buClr>
              <a:buSzPts val="1100"/>
              <a:buFont typeface="Arial"/>
              <a:buNone/>
            </a:pPr>
            <a:endParaRPr sz="1467">
              <a:solidFill>
                <a:srgbClr val="000000"/>
              </a:solidFill>
              <a:latin typeface="Quicksand"/>
              <a:ea typeface="Quicksand"/>
              <a:cs typeface="Quicksand"/>
              <a:sym typeface="Quicksand"/>
            </a:endParaRPr>
          </a:p>
          <a:p>
            <a:pPr marL="0" lvl="0" indent="0" algn="l" rtl="0">
              <a:lnSpc>
                <a:spcPct val="115000"/>
              </a:lnSpc>
              <a:spcBef>
                <a:spcPts val="2667"/>
              </a:spcBef>
              <a:spcAft>
                <a:spcPts val="800"/>
              </a:spcAft>
              <a:buNone/>
            </a:pPr>
            <a:endParaRPr sz="3200" b="1">
              <a:solidFill>
                <a:srgbClr val="5B5BA5"/>
              </a:solidFill>
              <a:latin typeface="Quicksand"/>
              <a:ea typeface="Quicksand"/>
              <a:cs typeface="Quicksand"/>
              <a:sym typeface="Quicksand"/>
            </a:endParaRPr>
          </a:p>
        </p:txBody>
      </p:sp>
      <p:sp>
        <p:nvSpPr>
          <p:cNvPr id="243" name="Google Shape;243;p22"/>
          <p:cNvSpPr txBox="1"/>
          <p:nvPr/>
        </p:nvSpPr>
        <p:spPr>
          <a:xfrm>
            <a:off x="2659867" y="3109067"/>
            <a:ext cx="7311200" cy="333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Ask “Do you want me to change colour?”</a:t>
            </a:r>
            <a:endParaRPr sz="2400">
              <a:solidFill>
                <a:schemeClr val="dk1"/>
              </a:solidFill>
              <a:latin typeface="Quicksand"/>
              <a:ea typeface="Quicksand"/>
              <a:cs typeface="Quicksand"/>
              <a:sym typeface="Quicksand"/>
            </a:endParaRPr>
          </a:p>
          <a:p>
            <a:pPr marL="0" lvl="0" indent="0" algn="l" rtl="0">
              <a:lnSpc>
                <a:spcPct val="115000"/>
              </a:lnSpc>
              <a:spcBef>
                <a:spcPts val="2133"/>
              </a:spcBef>
              <a:spcAft>
                <a:spcPts val="0"/>
              </a:spcAft>
              <a:buNone/>
            </a:pPr>
            <a:endParaRPr sz="2800">
              <a:solidFill>
                <a:srgbClr val="5B5BA5"/>
              </a:solidFill>
              <a:latin typeface="Quicksand"/>
              <a:ea typeface="Quicksand"/>
              <a:cs typeface="Quicksand"/>
              <a:sym typeface="Quicksand"/>
            </a:endParaRPr>
          </a:p>
          <a:p>
            <a:pPr marL="0" lvl="0" indent="0" algn="l" rtl="0">
              <a:lnSpc>
                <a:spcPct val="115000"/>
              </a:lnSpc>
              <a:spcBef>
                <a:spcPts val="2133"/>
              </a:spcBef>
              <a:spcAft>
                <a:spcPts val="2133"/>
              </a:spcAft>
              <a:buNone/>
            </a:pPr>
            <a:endParaRPr sz="2400">
              <a:solidFill>
                <a:srgbClr val="5B5BA5"/>
              </a:solidFill>
              <a:latin typeface="Quicksand"/>
              <a:ea typeface="Quicksand"/>
              <a:cs typeface="Quicksand"/>
              <a:sym typeface="Quicksand"/>
            </a:endParaRPr>
          </a:p>
        </p:txBody>
      </p:sp>
      <p:sp>
        <p:nvSpPr>
          <p:cNvPr id="244" name="Google Shape;244;p22"/>
          <p:cNvSpPr/>
          <p:nvPr/>
        </p:nvSpPr>
        <p:spPr>
          <a:xfrm>
            <a:off x="3242048" y="4497003"/>
            <a:ext cx="2283229" cy="620696"/>
          </a:xfrm>
          <a:custGeom>
            <a:avLst/>
            <a:gdLst/>
            <a:ahLst/>
            <a:cxnLst/>
            <a:rect l="l" t="t" r="r" b="b"/>
            <a:pathLst>
              <a:path w="58988" h="39326" extrusionOk="0">
                <a:moveTo>
                  <a:pt x="58988" y="0"/>
                </a:moveTo>
                <a:lnTo>
                  <a:pt x="0" y="0"/>
                </a:lnTo>
                <a:lnTo>
                  <a:pt x="0" y="39326"/>
                </a:lnTo>
              </a:path>
            </a:pathLst>
          </a:custGeom>
          <a:noFill/>
          <a:ln w="19050" cap="flat" cmpd="sng">
            <a:solidFill>
              <a:srgbClr val="000000"/>
            </a:solidFill>
            <a:prstDash val="solid"/>
            <a:round/>
            <a:headEnd type="none" w="med" len="med"/>
            <a:tailEnd type="triangle" w="med" len="med"/>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GB" sz="2489"/>
          </a:p>
        </p:txBody>
      </p:sp>
      <p:sp>
        <p:nvSpPr>
          <p:cNvPr id="245" name="Google Shape;245;p22"/>
          <p:cNvSpPr/>
          <p:nvPr/>
        </p:nvSpPr>
        <p:spPr>
          <a:xfrm flipH="1">
            <a:off x="6817927" y="4497000"/>
            <a:ext cx="2132023" cy="507961"/>
          </a:xfrm>
          <a:custGeom>
            <a:avLst/>
            <a:gdLst/>
            <a:ahLst/>
            <a:cxnLst/>
            <a:rect l="l" t="t" r="r" b="b"/>
            <a:pathLst>
              <a:path w="58988" h="39326" extrusionOk="0">
                <a:moveTo>
                  <a:pt x="58988" y="0"/>
                </a:moveTo>
                <a:lnTo>
                  <a:pt x="0" y="0"/>
                </a:lnTo>
                <a:lnTo>
                  <a:pt x="0" y="39326"/>
                </a:lnTo>
              </a:path>
            </a:pathLst>
          </a:custGeom>
          <a:noFill/>
          <a:ln w="19050" cap="flat" cmpd="sng">
            <a:solidFill>
              <a:srgbClr val="000000"/>
            </a:solidFill>
            <a:prstDash val="solid"/>
            <a:round/>
            <a:headEnd type="none" w="med" len="med"/>
            <a:tailEnd type="triangle" w="med" len="med"/>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GB" sz="2489"/>
          </a:p>
        </p:txBody>
      </p:sp>
      <p:sp>
        <p:nvSpPr>
          <p:cNvPr id="246" name="Google Shape;246;p22"/>
          <p:cNvSpPr txBox="1"/>
          <p:nvPr/>
        </p:nvSpPr>
        <p:spPr>
          <a:xfrm>
            <a:off x="3925068" y="3997848"/>
            <a:ext cx="917200" cy="39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000">
                <a:solidFill>
                  <a:srgbClr val="5B5BA5"/>
                </a:solidFill>
                <a:latin typeface="Quicksand"/>
                <a:ea typeface="Quicksand"/>
                <a:cs typeface="Quicksand"/>
                <a:sym typeface="Quicksand"/>
              </a:rPr>
              <a:t>True</a:t>
            </a:r>
            <a:endParaRPr sz="2000">
              <a:solidFill>
                <a:srgbClr val="5B5BA5"/>
              </a:solidFill>
              <a:latin typeface="Quicksand"/>
              <a:ea typeface="Quicksand"/>
              <a:cs typeface="Quicksand"/>
              <a:sym typeface="Quicksand"/>
            </a:endParaRPr>
          </a:p>
        </p:txBody>
      </p:sp>
      <p:sp>
        <p:nvSpPr>
          <p:cNvPr id="247" name="Google Shape;247;p22"/>
          <p:cNvSpPr txBox="1"/>
          <p:nvPr/>
        </p:nvSpPr>
        <p:spPr>
          <a:xfrm>
            <a:off x="7261145" y="3997817"/>
            <a:ext cx="1245600" cy="39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000">
                <a:solidFill>
                  <a:srgbClr val="5B5BA5"/>
                </a:solidFill>
                <a:latin typeface="Quicksand"/>
                <a:ea typeface="Quicksand"/>
                <a:cs typeface="Quicksand"/>
                <a:sym typeface="Quicksand"/>
              </a:rPr>
              <a:t>False</a:t>
            </a:r>
            <a:endParaRPr sz="2000">
              <a:solidFill>
                <a:srgbClr val="5B5BA5"/>
              </a:solidFill>
              <a:latin typeface="Quicksand"/>
              <a:ea typeface="Quicksand"/>
              <a:cs typeface="Quicksand"/>
              <a:sym typeface="Quicksand"/>
            </a:endParaRPr>
          </a:p>
        </p:txBody>
      </p:sp>
      <p:sp>
        <p:nvSpPr>
          <p:cNvPr id="248" name="Google Shape;248;p22"/>
          <p:cNvSpPr txBox="1"/>
          <p:nvPr/>
        </p:nvSpPr>
        <p:spPr>
          <a:xfrm>
            <a:off x="5472544" y="3750355"/>
            <a:ext cx="1492800" cy="62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2133"/>
              </a:spcAft>
              <a:buNone/>
            </a:pPr>
            <a:r>
              <a:rPr lang="en-GB" sz="2489">
                <a:solidFill>
                  <a:srgbClr val="5B5BA5"/>
                </a:solidFill>
                <a:latin typeface="Quicksand"/>
                <a:ea typeface="Quicksand"/>
                <a:cs typeface="Quicksand"/>
                <a:sym typeface="Quicksand"/>
              </a:rPr>
              <a:t>Answer is yes</a:t>
            </a:r>
            <a:endParaRPr sz="2489">
              <a:solidFill>
                <a:srgbClr val="5B5BA5"/>
              </a:solidFill>
              <a:latin typeface="Quicksand"/>
              <a:ea typeface="Quicksand"/>
              <a:cs typeface="Quicksand"/>
              <a:sym typeface="Quicksand"/>
            </a:endParaRPr>
          </a:p>
        </p:txBody>
      </p:sp>
      <p:sp>
        <p:nvSpPr>
          <p:cNvPr id="249" name="Google Shape;249;p22"/>
          <p:cNvSpPr txBox="1"/>
          <p:nvPr/>
        </p:nvSpPr>
        <p:spPr>
          <a:xfrm>
            <a:off x="923200" y="5150600"/>
            <a:ext cx="4700400" cy="209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Change the colour by 50</a:t>
            </a:r>
            <a:endParaRPr sz="2400">
              <a:solidFill>
                <a:srgbClr val="5B5BA5"/>
              </a:solidFill>
              <a:latin typeface="Quicksand"/>
              <a:ea typeface="Quicksand"/>
              <a:cs typeface="Quicksand"/>
              <a:sym typeface="Quicksand"/>
            </a:endParaRPr>
          </a:p>
        </p:txBody>
      </p:sp>
      <p:sp>
        <p:nvSpPr>
          <p:cNvPr id="250" name="Google Shape;250;p22"/>
          <p:cNvSpPr txBox="1"/>
          <p:nvPr/>
        </p:nvSpPr>
        <p:spPr>
          <a:xfrm>
            <a:off x="6630400" y="5150600"/>
            <a:ext cx="4700400" cy="209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rgbClr val="5B5BA5"/>
                </a:solidFill>
                <a:latin typeface="Quicksand"/>
                <a:ea typeface="Quicksand"/>
                <a:cs typeface="Quicksand"/>
                <a:sym typeface="Quicksand"/>
              </a:rPr>
              <a:t>Say, “OK!” for two seconds</a:t>
            </a:r>
            <a:endParaRPr sz="2400">
              <a:solidFill>
                <a:srgbClr val="5B5BA5"/>
              </a:solidFill>
              <a:latin typeface="Quicksand"/>
              <a:ea typeface="Quicksand"/>
              <a:cs typeface="Quicksand"/>
              <a:sym typeface="Quicksan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23"/>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39</a:t>
            </a:fld>
            <a:endParaRPr/>
          </a:p>
        </p:txBody>
      </p:sp>
      <p:sp>
        <p:nvSpPr>
          <p:cNvPr id="257" name="Google Shape;257;p23"/>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258" name="Google Shape;258;p23"/>
          <p:cNvSpPr txBox="1">
            <a:spLocks noGrp="1"/>
          </p:cNvSpPr>
          <p:nvPr>
            <p:ph type="body" idx="1"/>
          </p:nvPr>
        </p:nvSpPr>
        <p:spPr>
          <a:xfrm>
            <a:off x="414533" y="1356967"/>
            <a:ext cx="113616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dirty="0"/>
              <a:t>You need to add the following to your worksheet:</a:t>
            </a:r>
            <a:endParaRPr lang="en-US" sz="3200"/>
          </a:p>
          <a:p>
            <a:pPr marL="0" lvl="0" indent="0" algn="l" rtl="0">
              <a:spcBef>
                <a:spcPts val="2133"/>
              </a:spcBef>
              <a:spcAft>
                <a:spcPts val="0"/>
              </a:spcAft>
              <a:buNone/>
            </a:pPr>
            <a:r>
              <a:rPr lang="en-GB" sz="3200" dirty="0"/>
              <a:t>Select a question that your sprite is going to ask the user.</a:t>
            </a:r>
            <a:endParaRPr sz="3200"/>
          </a:p>
          <a:p>
            <a:pPr marL="0" lvl="0" indent="0" algn="l" rtl="0">
              <a:spcBef>
                <a:spcPts val="2133"/>
              </a:spcBef>
              <a:spcAft>
                <a:spcPts val="0"/>
              </a:spcAft>
              <a:buNone/>
            </a:pPr>
            <a:r>
              <a:rPr lang="en-GB" sz="3200" dirty="0"/>
              <a:t>Use an algorithm with a branching structure to identify:</a:t>
            </a:r>
            <a:endParaRPr sz="3200"/>
          </a:p>
          <a:p>
            <a:pPr marL="608965" lvl="0" indent="-456565" algn="l" rtl="0">
              <a:spcBef>
                <a:spcPts val="2133"/>
              </a:spcBef>
              <a:spcAft>
                <a:spcPts val="0"/>
              </a:spcAft>
              <a:buSzPts val="1800"/>
              <a:buChar char="●"/>
            </a:pPr>
            <a:r>
              <a:rPr lang="en-GB" sz="3200" dirty="0">
                <a:solidFill>
                  <a:srgbClr val="00B050"/>
                </a:solidFill>
              </a:rPr>
              <a:t>The condition (</a:t>
            </a:r>
            <a:r>
              <a:rPr lang="en-GB" sz="3200" b="1" dirty="0">
                <a:solidFill>
                  <a:srgbClr val="00B050"/>
                </a:solidFill>
              </a:rPr>
              <a:t>if</a:t>
            </a:r>
            <a:r>
              <a:rPr lang="en-GB" sz="3200" dirty="0">
                <a:solidFill>
                  <a:srgbClr val="00B050"/>
                </a:solidFill>
              </a:rPr>
              <a:t>)</a:t>
            </a:r>
            <a:endParaRPr sz="3200">
              <a:solidFill>
                <a:srgbClr val="00B050"/>
              </a:solidFill>
            </a:endParaRPr>
          </a:p>
          <a:p>
            <a:pPr marL="608965" lvl="0" indent="-456565" algn="l" rtl="0">
              <a:spcBef>
                <a:spcPts val="0"/>
              </a:spcBef>
              <a:spcAft>
                <a:spcPts val="0"/>
              </a:spcAft>
              <a:buSzPts val="1800"/>
              <a:buChar char="●"/>
            </a:pPr>
            <a:r>
              <a:rPr lang="en-GB" sz="3200" dirty="0">
                <a:solidFill>
                  <a:srgbClr val="7030A0"/>
                </a:solidFill>
              </a:rPr>
              <a:t>The outcome if the condition is true (</a:t>
            </a:r>
            <a:r>
              <a:rPr lang="en-GB" sz="3200" b="1" dirty="0">
                <a:solidFill>
                  <a:srgbClr val="7030A0"/>
                </a:solidFill>
              </a:rPr>
              <a:t>then</a:t>
            </a:r>
            <a:r>
              <a:rPr lang="en-GB" sz="3200" dirty="0">
                <a:solidFill>
                  <a:srgbClr val="7030A0"/>
                </a:solidFill>
              </a:rPr>
              <a:t>)</a:t>
            </a:r>
            <a:endParaRPr sz="3200">
              <a:solidFill>
                <a:srgbClr val="7030A0"/>
              </a:solidFill>
            </a:endParaRPr>
          </a:p>
          <a:p>
            <a:pPr marL="608965" lvl="0" indent="-456565" algn="l" rtl="0">
              <a:spcBef>
                <a:spcPts val="0"/>
              </a:spcBef>
              <a:spcAft>
                <a:spcPts val="0"/>
              </a:spcAft>
              <a:buSzPts val="1800"/>
              <a:buChar char="●"/>
            </a:pPr>
            <a:r>
              <a:rPr lang="en-GB" sz="3200" dirty="0">
                <a:solidFill>
                  <a:srgbClr val="FF0000"/>
                </a:solidFill>
              </a:rPr>
              <a:t>The outcome if the condition is false (</a:t>
            </a:r>
            <a:r>
              <a:rPr lang="en-GB" sz="3200" b="1" dirty="0">
                <a:solidFill>
                  <a:srgbClr val="FF0000"/>
                </a:solidFill>
              </a:rPr>
              <a:t>else</a:t>
            </a:r>
            <a:r>
              <a:rPr lang="en-GB" sz="3200" dirty="0">
                <a:solidFill>
                  <a:srgbClr val="FF0000"/>
                </a:solidFill>
              </a:rPr>
              <a:t>)</a:t>
            </a:r>
            <a:endParaRPr sz="3200" dirty="0">
              <a:solidFill>
                <a:srgbClr val="FF0000"/>
              </a:solidFill>
            </a:endParaRPr>
          </a:p>
        </p:txBody>
      </p:sp>
      <p:sp>
        <p:nvSpPr>
          <p:cNvPr id="2" name="TextBox 1">
            <a:extLst>
              <a:ext uri="{FF2B5EF4-FFF2-40B4-BE49-F238E27FC236}">
                <a16:creationId xmlns:a16="http://schemas.microsoft.com/office/drawing/2014/main" id="{4A409B3A-483E-500D-6937-FF07F0ACEB70}"/>
              </a:ext>
            </a:extLst>
          </p:cNvPr>
          <p:cNvSpPr txBox="1"/>
          <p:nvPr/>
        </p:nvSpPr>
        <p:spPr>
          <a:xfrm>
            <a:off x="417443" y="318052"/>
            <a:ext cx="10561982"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alibri"/>
                <a:cs typeface="Segoe UI"/>
              </a:rPr>
              <a:t>Write an algorithm using the branching structure to show the question your sprite will ask, the condition, and the two different outcomes.</a:t>
            </a:r>
            <a:r>
              <a:rPr lang="en-US" sz="2400">
                <a:latin typeface="Calibri"/>
                <a:cs typeface="Segoe UI"/>
              </a:rPr>
              <a:t>​</a:t>
            </a:r>
          </a:p>
          <a:p>
            <a:r>
              <a:rPr lang="en-US" sz="2100">
                <a:latin typeface="Quicksand"/>
                <a:cs typeface="Segoe UI"/>
              </a:rPr>
              <a:t>​</a:t>
            </a:r>
          </a:p>
        </p:txBody>
      </p:sp>
      <p:sp>
        <p:nvSpPr>
          <p:cNvPr id="4" name="Title 3">
            <a:extLst>
              <a:ext uri="{FF2B5EF4-FFF2-40B4-BE49-F238E27FC236}">
                <a16:creationId xmlns:a16="http://schemas.microsoft.com/office/drawing/2014/main" id="{4F35911F-E6CE-0219-0335-68880F0D43C4}"/>
              </a:ext>
            </a:extLst>
          </p:cNvPr>
          <p:cNvSpPr>
            <a:spLocks noGrp="1"/>
          </p:cNvSpPr>
          <p:nvPr>
            <p:ph type="title"/>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4D4E8-E888-2BB2-897C-9F9A05AAC597}"/>
              </a:ext>
            </a:extLst>
          </p:cNvPr>
          <p:cNvPicPr>
            <a:picLocks noChangeAspect="1"/>
          </p:cNvPicPr>
          <p:nvPr/>
        </p:nvPicPr>
        <p:blipFill>
          <a:blip r:embed="rId2"/>
          <a:stretch>
            <a:fillRect/>
          </a:stretch>
        </p:blipFill>
        <p:spPr>
          <a:xfrm>
            <a:off x="3484453" y="0"/>
            <a:ext cx="5223094" cy="6858000"/>
          </a:xfrm>
          <a:prstGeom prst="rect">
            <a:avLst/>
          </a:prstGeom>
        </p:spPr>
      </p:pic>
    </p:spTree>
    <p:extLst>
      <p:ext uri="{BB962C8B-B14F-4D97-AF65-F5344CB8AC3E}">
        <p14:creationId xmlns:p14="http://schemas.microsoft.com/office/powerpoint/2010/main" val="538015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Designing different outcomes</a:t>
            </a:r>
            <a:endParaRPr/>
          </a:p>
        </p:txBody>
      </p:sp>
      <p:sp>
        <p:nvSpPr>
          <p:cNvPr id="264" name="Google Shape;264;p2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40</a:t>
            </a:fld>
            <a:endParaRPr/>
          </a:p>
        </p:txBody>
      </p:sp>
      <p:sp>
        <p:nvSpPr>
          <p:cNvPr id="265" name="Google Shape;265;p24"/>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266" name="Google Shape;266;p24"/>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dirty="0"/>
              <a:t>Look at your partner’s branching algorithm.</a:t>
            </a:r>
            <a:endParaRPr lang="en-US" sz="2800"/>
          </a:p>
          <a:p>
            <a:pPr marL="0" lvl="0" indent="0" algn="l" rtl="0">
              <a:spcBef>
                <a:spcPts val="2133"/>
              </a:spcBef>
              <a:spcAft>
                <a:spcPts val="0"/>
              </a:spcAft>
              <a:buNone/>
            </a:pPr>
            <a:r>
              <a:rPr lang="en-GB" sz="2800" dirty="0"/>
              <a:t>Does it include:</a:t>
            </a:r>
            <a:endParaRPr sz="2800"/>
          </a:p>
          <a:p>
            <a:pPr marL="608965" lvl="0" indent="-456565" algn="l" rtl="0">
              <a:spcBef>
                <a:spcPts val="2133"/>
              </a:spcBef>
              <a:spcAft>
                <a:spcPts val="0"/>
              </a:spcAft>
              <a:buSzPts val="1800"/>
              <a:buChar char="●"/>
            </a:pPr>
            <a:r>
              <a:rPr lang="en-GB" sz="2800" dirty="0"/>
              <a:t>The question that will be asked?</a:t>
            </a:r>
            <a:endParaRPr sz="2800"/>
          </a:p>
          <a:p>
            <a:pPr marL="608965" lvl="0" indent="-456565" algn="l" rtl="0">
              <a:spcBef>
                <a:spcPts val="0"/>
              </a:spcBef>
              <a:spcAft>
                <a:spcPts val="0"/>
              </a:spcAft>
              <a:buSzPts val="1800"/>
              <a:buChar char="●"/>
            </a:pPr>
            <a:r>
              <a:rPr lang="en-GB" sz="2800" dirty="0"/>
              <a:t>The condition (</a:t>
            </a:r>
            <a:r>
              <a:rPr lang="en-GB" sz="2800" b="1" dirty="0"/>
              <a:t>if</a:t>
            </a:r>
            <a:r>
              <a:rPr lang="en-GB" sz="2800" dirty="0"/>
              <a:t>)?</a:t>
            </a:r>
            <a:endParaRPr sz="2800"/>
          </a:p>
          <a:p>
            <a:pPr marL="608965" lvl="0" indent="-456565" algn="l" rtl="0">
              <a:spcBef>
                <a:spcPts val="0"/>
              </a:spcBef>
              <a:spcAft>
                <a:spcPts val="0"/>
              </a:spcAft>
              <a:buSzPts val="1800"/>
              <a:buChar char="●"/>
            </a:pPr>
            <a:r>
              <a:rPr lang="en-GB" sz="2800" dirty="0"/>
              <a:t>The outcome if the condition is true (</a:t>
            </a:r>
            <a:r>
              <a:rPr lang="en-GB" sz="2800" b="1" dirty="0"/>
              <a:t>then</a:t>
            </a:r>
            <a:r>
              <a:rPr lang="en-GB" sz="2800" dirty="0"/>
              <a:t>)?</a:t>
            </a:r>
            <a:endParaRPr sz="2800"/>
          </a:p>
          <a:p>
            <a:pPr marL="608965" lvl="0" indent="-456565" algn="l" rtl="0">
              <a:spcBef>
                <a:spcPts val="0"/>
              </a:spcBef>
              <a:spcAft>
                <a:spcPts val="0"/>
              </a:spcAft>
              <a:buSzPts val="1800"/>
              <a:buChar char="●"/>
            </a:pPr>
            <a:r>
              <a:rPr lang="en-GB" sz="2800" dirty="0"/>
              <a:t>The outcome if the condition is false (</a:t>
            </a:r>
            <a:r>
              <a:rPr lang="en-GB" sz="2800" b="1" dirty="0"/>
              <a:t>else</a:t>
            </a:r>
            <a:r>
              <a:rPr lang="en-GB" sz="2800" dirty="0"/>
              <a:t>)?</a:t>
            </a:r>
            <a:endParaRPr sz="2800" dirty="0"/>
          </a:p>
        </p:txBody>
      </p:sp>
      <p:pic>
        <p:nvPicPr>
          <p:cNvPr id="267" name="Google Shape;267;p24"/>
          <p:cNvPicPr preferRelativeResize="0"/>
          <p:nvPr/>
        </p:nvPicPr>
        <p:blipFill>
          <a:blip r:embed="rId3">
            <a:alphaModFix/>
          </a:blip>
          <a:stretch>
            <a:fillRect/>
          </a:stretch>
        </p:blipFill>
        <p:spPr>
          <a:xfrm>
            <a:off x="6607068" y="1560168"/>
            <a:ext cx="4878801" cy="48788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5"/>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Programming different outcomes</a:t>
            </a:r>
            <a:endParaRPr/>
          </a:p>
        </p:txBody>
      </p:sp>
      <p:sp>
        <p:nvSpPr>
          <p:cNvPr id="273" name="Google Shape;273;p25"/>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41</a:t>
            </a:fld>
            <a:endParaRPr/>
          </a:p>
        </p:txBody>
      </p:sp>
      <p:sp>
        <p:nvSpPr>
          <p:cNvPr id="274" name="Google Shape;274;p25"/>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sp>
        <p:nvSpPr>
          <p:cNvPr id="275" name="Google Shape;275;p25"/>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GB" sz="3200" dirty="0"/>
              <a:t>Talk partners: </a:t>
            </a:r>
            <a:endParaRPr lang="en-US" sz="3200" dirty="0"/>
          </a:p>
          <a:p>
            <a:pPr marL="0" indent="0">
              <a:buNone/>
            </a:pPr>
            <a:endParaRPr lang="en-GB" sz="3200" dirty="0"/>
          </a:p>
          <a:p>
            <a:pPr marL="0" indent="0">
              <a:buNone/>
            </a:pPr>
            <a:r>
              <a:rPr lang="en-GB" sz="3200" dirty="0"/>
              <a:t>How will you make use of these </a:t>
            </a:r>
            <a:r>
              <a:rPr lang="en-GB" sz="3200" b="1" dirty="0"/>
              <a:t>blocks</a:t>
            </a:r>
            <a:r>
              <a:rPr lang="en-GB" sz="3200" dirty="0"/>
              <a:t> when you are implementing your algorithm?</a:t>
            </a:r>
            <a:endParaRPr sz="3200"/>
          </a:p>
          <a:p>
            <a:pPr marL="0" lvl="0" indent="0" algn="l" rtl="0">
              <a:spcBef>
                <a:spcPts val="2133"/>
              </a:spcBef>
              <a:spcAft>
                <a:spcPts val="2133"/>
              </a:spcAft>
              <a:buNone/>
            </a:pPr>
            <a:endParaRPr/>
          </a:p>
        </p:txBody>
      </p:sp>
      <p:pic>
        <p:nvPicPr>
          <p:cNvPr id="276" name="Google Shape;276;p25"/>
          <p:cNvPicPr preferRelativeResize="0"/>
          <p:nvPr/>
        </p:nvPicPr>
        <p:blipFill>
          <a:blip r:embed="rId3">
            <a:alphaModFix/>
          </a:blip>
          <a:stretch>
            <a:fillRect/>
          </a:stretch>
        </p:blipFill>
        <p:spPr>
          <a:xfrm>
            <a:off x="8040433" y="4090234"/>
            <a:ext cx="2298739" cy="2347133"/>
          </a:xfrm>
          <a:prstGeom prst="rect">
            <a:avLst/>
          </a:prstGeom>
          <a:noFill/>
          <a:ln>
            <a:noFill/>
          </a:ln>
        </p:spPr>
      </p:pic>
      <p:pic>
        <p:nvPicPr>
          <p:cNvPr id="277" name="Google Shape;277;p25"/>
          <p:cNvPicPr preferRelativeResize="0"/>
          <p:nvPr/>
        </p:nvPicPr>
        <p:blipFill>
          <a:blip r:embed="rId4">
            <a:alphaModFix/>
          </a:blip>
          <a:stretch>
            <a:fillRect/>
          </a:stretch>
        </p:blipFill>
        <p:spPr>
          <a:xfrm>
            <a:off x="6579234" y="1659268"/>
            <a:ext cx="4679609" cy="980033"/>
          </a:xfrm>
          <a:prstGeom prst="rect">
            <a:avLst/>
          </a:prstGeom>
          <a:noFill/>
          <a:ln>
            <a:noFill/>
          </a:ln>
        </p:spPr>
      </p:pic>
      <p:pic>
        <p:nvPicPr>
          <p:cNvPr id="278" name="Google Shape;278;p25"/>
          <p:cNvPicPr preferRelativeResize="0"/>
          <p:nvPr/>
        </p:nvPicPr>
        <p:blipFill>
          <a:blip r:embed="rId5">
            <a:alphaModFix/>
          </a:blip>
          <a:stretch>
            <a:fillRect/>
          </a:stretch>
        </p:blipFill>
        <p:spPr>
          <a:xfrm>
            <a:off x="7514898" y="2941637"/>
            <a:ext cx="2918709" cy="74716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GB" sz="3200" dirty="0"/>
              <a:t>How to construct a program that uses selection to direct the flow of a program.</a:t>
            </a:r>
            <a:endParaRPr sz="3200" dirty="0"/>
          </a:p>
        </p:txBody>
      </p:sp>
      <p:sp>
        <p:nvSpPr>
          <p:cNvPr id="284" name="Google Shape;284;p26"/>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Programming different outcomes</a:t>
            </a:r>
            <a:endParaRPr/>
          </a:p>
        </p:txBody>
      </p:sp>
      <p:sp>
        <p:nvSpPr>
          <p:cNvPr id="285" name="Google Shape;285;p26"/>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42</a:t>
            </a:fld>
            <a:endParaRPr/>
          </a:p>
        </p:txBody>
      </p:sp>
      <p:sp>
        <p:nvSpPr>
          <p:cNvPr id="286" name="Google Shape;286;p26"/>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 </a:t>
            </a:r>
            <a:endParaRPr/>
          </a:p>
        </p:txBody>
      </p:sp>
      <p:pic>
        <p:nvPicPr>
          <p:cNvPr id="287" name="Google Shape;287;p26"/>
          <p:cNvPicPr preferRelativeResize="0"/>
          <p:nvPr/>
        </p:nvPicPr>
        <p:blipFill>
          <a:blip r:embed="rId3">
            <a:alphaModFix/>
          </a:blip>
          <a:stretch>
            <a:fillRect/>
          </a:stretch>
        </p:blipFill>
        <p:spPr>
          <a:xfrm>
            <a:off x="6589201" y="1356934"/>
            <a:ext cx="4852868" cy="47631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Which way?</a:t>
            </a:r>
            <a:endParaRPr/>
          </a:p>
        </p:txBody>
      </p:sp>
      <p:sp>
        <p:nvSpPr>
          <p:cNvPr id="293" name="Google Shape;293;p27"/>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43</a:t>
            </a:fld>
            <a:endParaRPr/>
          </a:p>
        </p:txBody>
      </p:sp>
      <p:sp>
        <p:nvSpPr>
          <p:cNvPr id="294" name="Google Shape;294;p27"/>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Plenary</a:t>
            </a:r>
            <a:endParaRPr/>
          </a:p>
        </p:txBody>
      </p:sp>
      <p:sp>
        <p:nvSpPr>
          <p:cNvPr id="295" name="Google Shape;295;p27"/>
          <p:cNvSpPr txBox="1">
            <a:spLocks noGrp="1"/>
          </p:cNvSpPr>
          <p:nvPr>
            <p:ph type="body" idx="1"/>
          </p:nvPr>
        </p:nvSpPr>
        <p:spPr>
          <a:xfrm>
            <a:off x="2641" y="1158572"/>
            <a:ext cx="5462000" cy="3060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GB" sz="2800" dirty="0"/>
              <a:t>Talk partners: Predict what will happen if the user types in the following responses to the question:</a:t>
            </a:r>
            <a:endParaRPr lang="en-US" sz="2800"/>
          </a:p>
          <a:p>
            <a:pPr marL="608965" lvl="0" indent="-456565" algn="l" rtl="0">
              <a:spcBef>
                <a:spcPts val="2133"/>
              </a:spcBef>
              <a:spcAft>
                <a:spcPts val="0"/>
              </a:spcAft>
              <a:buSzPts val="1800"/>
              <a:buChar char="●"/>
            </a:pPr>
            <a:r>
              <a:rPr lang="en-GB" sz="2800" dirty="0"/>
              <a:t>12</a:t>
            </a:r>
            <a:endParaRPr sz="2800"/>
          </a:p>
          <a:p>
            <a:pPr marL="608965" lvl="0" indent="-456565" algn="l" rtl="0">
              <a:spcBef>
                <a:spcPts val="0"/>
              </a:spcBef>
              <a:spcAft>
                <a:spcPts val="0"/>
              </a:spcAft>
              <a:buSzPts val="1800"/>
              <a:buChar char="●"/>
            </a:pPr>
            <a:r>
              <a:rPr lang="en-GB" sz="2800" dirty="0"/>
              <a:t>11</a:t>
            </a:r>
            <a:endParaRPr sz="2800"/>
          </a:p>
          <a:p>
            <a:pPr marL="608965" lvl="0" indent="-456565" algn="l" rtl="0">
              <a:spcBef>
                <a:spcPts val="0"/>
              </a:spcBef>
              <a:spcAft>
                <a:spcPts val="0"/>
              </a:spcAft>
              <a:buSzPts val="1800"/>
              <a:buChar char="●"/>
            </a:pPr>
            <a:r>
              <a:rPr lang="en-GB" sz="2800" dirty="0"/>
              <a:t>Eleven</a:t>
            </a:r>
            <a:endParaRPr sz="2800"/>
          </a:p>
        </p:txBody>
      </p:sp>
      <p:pic>
        <p:nvPicPr>
          <p:cNvPr id="296" name="Google Shape;296;p27"/>
          <p:cNvPicPr preferRelativeResize="0"/>
          <p:nvPr/>
        </p:nvPicPr>
        <p:blipFill rotWithShape="1">
          <a:blip r:embed="rId3">
            <a:alphaModFix/>
          </a:blip>
          <a:srcRect r="31647" b="36648"/>
          <a:stretch/>
        </p:blipFill>
        <p:spPr>
          <a:xfrm>
            <a:off x="6469434" y="1356934"/>
            <a:ext cx="4947477" cy="4878799"/>
          </a:xfrm>
          <a:prstGeom prst="rect">
            <a:avLst/>
          </a:prstGeom>
          <a:noFill/>
          <a:ln>
            <a:noFill/>
          </a:ln>
        </p:spPr>
      </p:pic>
      <p:sp>
        <p:nvSpPr>
          <p:cNvPr id="297" name="Google Shape;297;p27"/>
          <p:cNvSpPr txBox="1">
            <a:spLocks noGrp="1"/>
          </p:cNvSpPr>
          <p:nvPr>
            <p:ph type="body" idx="1"/>
          </p:nvPr>
        </p:nvSpPr>
        <p:spPr>
          <a:xfrm>
            <a:off x="414533" y="4709767"/>
            <a:ext cx="5462000" cy="3060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GB" sz="2400" dirty="0"/>
              <a:t>This program will return ‘11’ as the true condition, even though we know it is the wrong answer!</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9"/>
          <p:cNvSpPr txBox="1">
            <a:spLocks noGrp="1"/>
          </p:cNvSpPr>
          <p:nvPr>
            <p:ph type="body" idx="1"/>
          </p:nvPr>
        </p:nvSpPr>
        <p:spPr>
          <a:xfrm>
            <a:off x="414533" y="13569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b="1" dirty="0"/>
              <a:t>In this lesson, you…</a:t>
            </a:r>
            <a:endParaRPr lang="en-US" sz="3200" b="1"/>
          </a:p>
          <a:p>
            <a:pPr marL="0" lvl="0" indent="0" algn="l" rtl="0">
              <a:spcBef>
                <a:spcPts val="2133"/>
              </a:spcBef>
              <a:spcAft>
                <a:spcPts val="0"/>
              </a:spcAft>
              <a:buNone/>
            </a:pPr>
            <a:r>
              <a:rPr lang="en-GB" sz="3200" dirty="0"/>
              <a:t>Designed and created a program that uses the ‘if… then… else…’ structure for selection</a:t>
            </a:r>
            <a:endParaRPr sz="3200"/>
          </a:p>
          <a:p>
            <a:pPr marL="0" lvl="0" indent="0" algn="l" rtl="0">
              <a:spcBef>
                <a:spcPts val="2133"/>
              </a:spcBef>
              <a:spcAft>
                <a:spcPts val="2133"/>
              </a:spcAft>
              <a:buNone/>
            </a:pPr>
            <a:endParaRPr/>
          </a:p>
        </p:txBody>
      </p:sp>
      <p:sp>
        <p:nvSpPr>
          <p:cNvPr id="317" name="Google Shape;317;p29"/>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Next lesson</a:t>
            </a:r>
            <a:endParaRPr/>
          </a:p>
        </p:txBody>
      </p:sp>
      <p:sp>
        <p:nvSpPr>
          <p:cNvPr id="318" name="Google Shape;318;p29"/>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44</a:t>
            </a:fld>
            <a:endParaRPr/>
          </a:p>
        </p:txBody>
      </p:sp>
      <p:sp>
        <p:nvSpPr>
          <p:cNvPr id="319" name="Google Shape;319;p29"/>
          <p:cNvSpPr txBox="1">
            <a:spLocks noGrp="1"/>
          </p:cNvSpPr>
          <p:nvPr>
            <p:ph type="body" idx="2"/>
          </p:nvPr>
        </p:nvSpPr>
        <p:spPr>
          <a:xfrm>
            <a:off x="6315467" y="1356933"/>
            <a:ext cx="56944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b="1" dirty="0"/>
              <a:t>Next lesson, you will…</a:t>
            </a:r>
            <a:endParaRPr lang="en-US" sz="3200" b="1"/>
          </a:p>
          <a:p>
            <a:pPr marL="0" lvl="0" indent="0" algn="l" rtl="0">
              <a:spcBef>
                <a:spcPts val="2133"/>
              </a:spcBef>
              <a:spcAft>
                <a:spcPts val="0"/>
              </a:spcAft>
              <a:buNone/>
            </a:pPr>
            <a:r>
              <a:rPr lang="en-GB" sz="3200" dirty="0"/>
              <a:t>Design and create a program that includes selection to meet the requirements of a given task</a:t>
            </a:r>
            <a:endParaRPr sz="3200"/>
          </a:p>
          <a:p>
            <a:pPr marL="0" lvl="0" indent="0" algn="l" rtl="0">
              <a:spcBef>
                <a:spcPts val="2133"/>
              </a:spcBef>
              <a:spcAft>
                <a:spcPts val="2133"/>
              </a:spcAft>
              <a:buNone/>
            </a:pPr>
            <a:endParaRPr/>
          </a:p>
        </p:txBody>
      </p:sp>
      <p:sp>
        <p:nvSpPr>
          <p:cNvPr id="320" name="Google Shape;320;p29"/>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Summary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9"/>
          <p:cNvSpPr txBox="1">
            <a:spLocks noGrp="1"/>
          </p:cNvSpPr>
          <p:nvPr>
            <p:ph type="body" idx="1"/>
          </p:nvPr>
        </p:nvSpPr>
        <p:spPr>
          <a:xfrm>
            <a:off x="2641" y="-2278"/>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GB" sz="3200" b="1" dirty="0"/>
              <a:t>PE – Lesson 5</a:t>
            </a:r>
            <a:endParaRPr lang="en-US" dirty="0"/>
          </a:p>
          <a:p>
            <a:pPr marL="0" lvl="0" indent="0" algn="l" rtl="0">
              <a:spcBef>
                <a:spcPts val="2133"/>
              </a:spcBef>
              <a:spcAft>
                <a:spcPts val="2133"/>
              </a:spcAft>
              <a:buNone/>
            </a:pPr>
            <a:endParaRPr/>
          </a:p>
        </p:txBody>
      </p:sp>
      <p:sp>
        <p:nvSpPr>
          <p:cNvPr id="318" name="Google Shape;318;p29"/>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45</a:t>
            </a:fld>
            <a:endParaRPr/>
          </a:p>
        </p:txBody>
      </p:sp>
      <p:pic>
        <p:nvPicPr>
          <p:cNvPr id="8" name="Picture 7" descr="A screenshot of a website&#10;&#10;AI-generated content may be incorrect.">
            <a:extLst>
              <a:ext uri="{FF2B5EF4-FFF2-40B4-BE49-F238E27FC236}">
                <a16:creationId xmlns:a16="http://schemas.microsoft.com/office/drawing/2014/main" id="{C2273E6E-62AE-1D6E-07C1-EB8FCAFD3B0D}"/>
              </a:ext>
            </a:extLst>
          </p:cNvPr>
          <p:cNvPicPr>
            <a:picLocks noChangeAspect="1"/>
          </p:cNvPicPr>
          <p:nvPr/>
        </p:nvPicPr>
        <p:blipFill>
          <a:blip r:embed="rId3"/>
          <a:stretch>
            <a:fillRect/>
          </a:stretch>
        </p:blipFill>
        <p:spPr>
          <a:xfrm>
            <a:off x="504567" y="679907"/>
            <a:ext cx="11193163" cy="5971861"/>
          </a:xfrm>
          <a:prstGeom prst="rect">
            <a:avLst/>
          </a:prstGeom>
        </p:spPr>
      </p:pic>
    </p:spTree>
    <p:extLst>
      <p:ext uri="{BB962C8B-B14F-4D97-AF65-F5344CB8AC3E}">
        <p14:creationId xmlns:p14="http://schemas.microsoft.com/office/powerpoint/2010/main" val="396661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on a white background&#10;&#10;Description automatically generated">
            <a:extLst>
              <a:ext uri="{FF2B5EF4-FFF2-40B4-BE49-F238E27FC236}">
                <a16:creationId xmlns:a16="http://schemas.microsoft.com/office/drawing/2014/main" id="{FA86A8E4-DBAE-402A-75C8-99AC3C72A264}"/>
              </a:ext>
            </a:extLst>
          </p:cNvPr>
          <p:cNvPicPr>
            <a:picLocks noChangeAspect="1"/>
          </p:cNvPicPr>
          <p:nvPr/>
        </p:nvPicPr>
        <p:blipFill>
          <a:blip r:embed="rId2"/>
          <a:stretch>
            <a:fillRect/>
          </a:stretch>
        </p:blipFill>
        <p:spPr>
          <a:xfrm>
            <a:off x="395931" y="1365808"/>
            <a:ext cx="9793759" cy="1655033"/>
          </a:xfrm>
          <a:prstGeom prst="rect">
            <a:avLst/>
          </a:prstGeom>
        </p:spPr>
      </p:pic>
      <p:sp>
        <p:nvSpPr>
          <p:cNvPr id="4" name="TextBox 3">
            <a:extLst>
              <a:ext uri="{FF2B5EF4-FFF2-40B4-BE49-F238E27FC236}">
                <a16:creationId xmlns:a16="http://schemas.microsoft.com/office/drawing/2014/main" id="{7B07E9CB-818F-E793-FF89-DA5346A63511}"/>
              </a:ext>
            </a:extLst>
          </p:cNvPr>
          <p:cNvSpPr txBox="1"/>
          <p:nvPr/>
        </p:nvSpPr>
        <p:spPr>
          <a:xfrm>
            <a:off x="469241" y="5120252"/>
            <a:ext cx="119656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rPr>
              <a:t>Challenge: Select one of the numbers and explain why it is not divisible by 2. </a:t>
            </a:r>
          </a:p>
        </p:txBody>
      </p:sp>
      <p:sp>
        <p:nvSpPr>
          <p:cNvPr id="6" name="TextBox 5">
            <a:extLst>
              <a:ext uri="{FF2B5EF4-FFF2-40B4-BE49-F238E27FC236}">
                <a16:creationId xmlns:a16="http://schemas.microsoft.com/office/drawing/2014/main" id="{9F247182-8EBF-3148-D32E-347B7C7B202E}"/>
              </a:ext>
            </a:extLst>
          </p:cNvPr>
          <p:cNvSpPr txBox="1"/>
          <p:nvPr/>
        </p:nvSpPr>
        <p:spPr>
          <a:xfrm>
            <a:off x="717663" y="276024"/>
            <a:ext cx="5893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Whiteboard work:</a:t>
            </a:r>
          </a:p>
        </p:txBody>
      </p:sp>
    </p:spTree>
    <p:extLst>
      <p:ext uri="{BB962C8B-B14F-4D97-AF65-F5344CB8AC3E}">
        <p14:creationId xmlns:p14="http://schemas.microsoft.com/office/powerpoint/2010/main" val="78222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text&#10;&#10;Description automatically generated">
            <a:extLst>
              <a:ext uri="{FF2B5EF4-FFF2-40B4-BE49-F238E27FC236}">
                <a16:creationId xmlns:a16="http://schemas.microsoft.com/office/drawing/2014/main" id="{D9485C83-C254-B1E8-1F45-1FF7E0F24511}"/>
              </a:ext>
            </a:extLst>
          </p:cNvPr>
          <p:cNvPicPr>
            <a:picLocks noChangeAspect="1"/>
          </p:cNvPicPr>
          <p:nvPr/>
        </p:nvPicPr>
        <p:blipFill>
          <a:blip r:embed="rId2"/>
          <a:stretch>
            <a:fillRect/>
          </a:stretch>
        </p:blipFill>
        <p:spPr>
          <a:xfrm>
            <a:off x="573430" y="1739342"/>
            <a:ext cx="11312868" cy="2462855"/>
          </a:xfrm>
          <a:prstGeom prst="rect">
            <a:avLst/>
          </a:prstGeom>
        </p:spPr>
      </p:pic>
      <p:sp>
        <p:nvSpPr>
          <p:cNvPr id="3" name="TextBox 2">
            <a:extLst>
              <a:ext uri="{FF2B5EF4-FFF2-40B4-BE49-F238E27FC236}">
                <a16:creationId xmlns:a16="http://schemas.microsoft.com/office/drawing/2014/main" id="{2C8FE445-C3A3-205F-F948-9962D25F8AE1}"/>
              </a:ext>
            </a:extLst>
          </p:cNvPr>
          <p:cNvSpPr txBox="1"/>
          <p:nvPr/>
        </p:nvSpPr>
        <p:spPr>
          <a:xfrm>
            <a:off x="717663" y="276024"/>
            <a:ext cx="5893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Whiteboard work:</a:t>
            </a:r>
          </a:p>
        </p:txBody>
      </p:sp>
      <p:sp>
        <p:nvSpPr>
          <p:cNvPr id="5" name="TextBox 4">
            <a:extLst>
              <a:ext uri="{FF2B5EF4-FFF2-40B4-BE49-F238E27FC236}">
                <a16:creationId xmlns:a16="http://schemas.microsoft.com/office/drawing/2014/main" id="{E63929D6-B7D6-247E-65B9-FEE3C78848B6}"/>
              </a:ext>
            </a:extLst>
          </p:cNvPr>
          <p:cNvSpPr txBox="1"/>
          <p:nvPr/>
        </p:nvSpPr>
        <p:spPr>
          <a:xfrm>
            <a:off x="469241" y="5120252"/>
            <a:ext cx="119656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rPr>
              <a:t>Challenge: Select one of the numbers and explain why it is not divisible by 3. </a:t>
            </a:r>
          </a:p>
        </p:txBody>
      </p:sp>
    </p:spTree>
    <p:extLst>
      <p:ext uri="{BB962C8B-B14F-4D97-AF65-F5344CB8AC3E}">
        <p14:creationId xmlns:p14="http://schemas.microsoft.com/office/powerpoint/2010/main" val="391952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number&#10;&#10;Description automatically generated">
            <a:extLst>
              <a:ext uri="{FF2B5EF4-FFF2-40B4-BE49-F238E27FC236}">
                <a16:creationId xmlns:a16="http://schemas.microsoft.com/office/drawing/2014/main" id="{F5340F32-8557-1E07-E931-02D08D393BEB}"/>
              </a:ext>
            </a:extLst>
          </p:cNvPr>
          <p:cNvPicPr>
            <a:picLocks noChangeAspect="1"/>
          </p:cNvPicPr>
          <p:nvPr/>
        </p:nvPicPr>
        <p:blipFill>
          <a:blip r:embed="rId2"/>
          <a:stretch>
            <a:fillRect/>
          </a:stretch>
        </p:blipFill>
        <p:spPr>
          <a:xfrm>
            <a:off x="900369" y="706780"/>
            <a:ext cx="10380962" cy="5743060"/>
          </a:xfrm>
          <a:prstGeom prst="rect">
            <a:avLst/>
          </a:prstGeom>
        </p:spPr>
      </p:pic>
      <p:sp>
        <p:nvSpPr>
          <p:cNvPr id="3" name="TextBox 2">
            <a:extLst>
              <a:ext uri="{FF2B5EF4-FFF2-40B4-BE49-F238E27FC236}">
                <a16:creationId xmlns:a16="http://schemas.microsoft.com/office/drawing/2014/main" id="{D838CEE8-1F63-16C7-51CE-B0EA6E78702C}"/>
              </a:ext>
            </a:extLst>
          </p:cNvPr>
          <p:cNvSpPr txBox="1"/>
          <p:nvPr/>
        </p:nvSpPr>
        <p:spPr>
          <a:xfrm>
            <a:off x="358831" y="13800"/>
            <a:ext cx="56032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Whiteboard work: </a:t>
            </a:r>
          </a:p>
        </p:txBody>
      </p:sp>
    </p:spTree>
    <p:extLst>
      <p:ext uri="{BB962C8B-B14F-4D97-AF65-F5344CB8AC3E}">
        <p14:creationId xmlns:p14="http://schemas.microsoft.com/office/powerpoint/2010/main" val="298170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rectangular with black numbers&#10;&#10;Description automatically generated">
            <a:extLst>
              <a:ext uri="{FF2B5EF4-FFF2-40B4-BE49-F238E27FC236}">
                <a16:creationId xmlns:a16="http://schemas.microsoft.com/office/drawing/2014/main" id="{278F8FB1-6243-8659-2F5C-17F05F974E0B}"/>
              </a:ext>
            </a:extLst>
          </p:cNvPr>
          <p:cNvPicPr>
            <a:picLocks noChangeAspect="1"/>
          </p:cNvPicPr>
          <p:nvPr/>
        </p:nvPicPr>
        <p:blipFill>
          <a:blip r:embed="rId2"/>
          <a:stretch>
            <a:fillRect/>
          </a:stretch>
        </p:blipFill>
        <p:spPr>
          <a:xfrm>
            <a:off x="859567" y="2054311"/>
            <a:ext cx="10720001" cy="2759675"/>
          </a:xfrm>
          <a:prstGeom prst="rect">
            <a:avLst/>
          </a:prstGeom>
        </p:spPr>
      </p:pic>
      <p:sp>
        <p:nvSpPr>
          <p:cNvPr id="3" name="TextBox 2">
            <a:extLst>
              <a:ext uri="{FF2B5EF4-FFF2-40B4-BE49-F238E27FC236}">
                <a16:creationId xmlns:a16="http://schemas.microsoft.com/office/drawing/2014/main" id="{43FFF3D5-E10C-586F-E3B1-AC9BF8566304}"/>
              </a:ext>
            </a:extLst>
          </p:cNvPr>
          <p:cNvSpPr txBox="1"/>
          <p:nvPr/>
        </p:nvSpPr>
        <p:spPr>
          <a:xfrm>
            <a:off x="607253" y="358831"/>
            <a:ext cx="1098577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Class work: </a:t>
            </a:r>
            <a:r>
              <a:rPr lang="en-GB" sz="2800" dirty="0">
                <a:solidFill>
                  <a:srgbClr val="1C1C1C"/>
                </a:solidFill>
                <a:ea typeface="+mn-lt"/>
                <a:cs typeface="+mn-lt"/>
              </a:rPr>
              <a:t>Use divisibility rules to find which numbers in the box are factors of the number.</a:t>
            </a:r>
            <a:endParaRPr lang="en-US" sz="2800" dirty="0"/>
          </a:p>
          <a:p>
            <a:endParaRPr lang="en-GB" dirty="0"/>
          </a:p>
        </p:txBody>
      </p:sp>
    </p:spTree>
    <p:extLst>
      <p:ext uri="{BB962C8B-B14F-4D97-AF65-F5344CB8AC3E}">
        <p14:creationId xmlns:p14="http://schemas.microsoft.com/office/powerpoint/2010/main" val="3347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820C-E805-6A42-B1E9-B309E94762C6}"/>
              </a:ext>
            </a:extLst>
          </p:cNvPr>
          <p:cNvSpPr>
            <a:spLocks noGrp="1"/>
          </p:cNvSpPr>
          <p:nvPr>
            <p:ph type="title"/>
          </p:nvPr>
        </p:nvSpPr>
        <p:spPr/>
        <p:txBody>
          <a:bodyPr/>
          <a:lstStyle/>
          <a:p>
            <a:r>
              <a:rPr lang="en-GB" sz="2600" dirty="0"/>
              <a:t>Paired work: </a:t>
            </a:r>
            <a:r>
              <a:rPr lang="en-GB" sz="2600" dirty="0">
                <a:solidFill>
                  <a:srgbClr val="1C1C1C"/>
                </a:solidFill>
                <a:latin typeface="Aptos"/>
              </a:rPr>
              <a:t>Use divisibility rules to find which numbers in the box are factors of the number.</a:t>
            </a:r>
            <a:endParaRPr lang="en-GB" sz="2600" dirty="0"/>
          </a:p>
        </p:txBody>
      </p:sp>
      <p:pic>
        <p:nvPicPr>
          <p:cNvPr id="3" name="Picture 2" descr="A blue rectangle with black numbers&#10;&#10;Description automatically generated">
            <a:extLst>
              <a:ext uri="{FF2B5EF4-FFF2-40B4-BE49-F238E27FC236}">
                <a16:creationId xmlns:a16="http://schemas.microsoft.com/office/drawing/2014/main" id="{A1BAB3BD-5D7E-2E59-D44B-D9B45AC36FDA}"/>
              </a:ext>
            </a:extLst>
          </p:cNvPr>
          <p:cNvPicPr>
            <a:picLocks noChangeAspect="1"/>
          </p:cNvPicPr>
          <p:nvPr/>
        </p:nvPicPr>
        <p:blipFill>
          <a:blip r:embed="rId2"/>
          <a:stretch>
            <a:fillRect/>
          </a:stretch>
        </p:blipFill>
        <p:spPr>
          <a:xfrm>
            <a:off x="1098721" y="2355250"/>
            <a:ext cx="9788610" cy="2610879"/>
          </a:xfrm>
          <a:prstGeom prst="rect">
            <a:avLst/>
          </a:prstGeom>
        </p:spPr>
      </p:pic>
    </p:spTree>
    <p:extLst>
      <p:ext uri="{BB962C8B-B14F-4D97-AF65-F5344CB8AC3E}">
        <p14:creationId xmlns:p14="http://schemas.microsoft.com/office/powerpoint/2010/main" val="327200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937D4-DE00-4783-8037-CE6149C3C0A6}">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2.xml><?xml version="1.0" encoding="utf-8"?>
<ds:datastoreItem xmlns:ds="http://schemas.openxmlformats.org/officeDocument/2006/customXml" ds:itemID="{9FC9DF3A-A10F-4FA8-A384-A91182BFC8DA}"/>
</file>

<file path=customXml/itemProps3.xml><?xml version="1.0" encoding="utf-8"?>
<ds:datastoreItem xmlns:ds="http://schemas.openxmlformats.org/officeDocument/2006/customXml" ds:itemID="{F8DB7306-35D3-4128-BBF1-D880A7F31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45</Slides>
  <Notes>20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TBAT- apply divisibility tests for 2,3,4,5,6,9, 10 and 25  </vt:lpstr>
      <vt:lpstr>  How do we know if a number is a multiple of 2?   How do we know if a number is a multiple of 5?  Challenge: How can we test if a number is divisible by 9?</vt:lpstr>
      <vt:lpstr>PowerPoint Presentation</vt:lpstr>
      <vt:lpstr>PowerPoint Presentation</vt:lpstr>
      <vt:lpstr>PowerPoint Presentation</vt:lpstr>
      <vt:lpstr>PowerPoint Presentation</vt:lpstr>
      <vt:lpstr>PowerPoint Presentation</vt:lpstr>
      <vt:lpstr>Paired work: Use divisibility rules to find which numbers in the box are factors of the number.</vt:lpstr>
      <vt:lpstr>In books:  Blue                                                       Green </vt:lpstr>
      <vt:lpstr>Independent: </vt:lpstr>
      <vt:lpstr>PowerPoint Presentation</vt:lpstr>
      <vt:lpstr>PowerPoint Presentation</vt:lpstr>
      <vt:lpstr>PowerPoint Presentation</vt:lpstr>
      <vt:lpstr>Blue  He smiled. He winked. He slinked.   What sentence type has been used?   Green  My thoughts ran away with me. Should we sit inside?   Why did the author follow the statement with a question?</vt:lpstr>
      <vt:lpstr>Key Vocabulary:   ambling          valet    nauseous</vt:lpstr>
      <vt:lpstr>  In groups read the text, decide who will read what parts.    Read the text as a class.    Highlight three parts of the text that you find interesting.    </vt:lpstr>
      <vt:lpstr>Class Work:   Close to the entry was an absolute beauty: shiny and glossy, sleek and powerful, tempting us in.   What is the 'beauty'?   Why do you think this word was selected? </vt:lpstr>
      <vt:lpstr>'My thoughts ran away with me.' What does this tell you about how the character is feeling at this time?  2) Find and copy a  word with a similar meaning to 'love'.  3) 'Time stood still as his hand stretched up towards the neat row of key fobs.'  Why has the author chosen the phrase; time stood still? 4) Find and copy a phrase that shows Liam felt anxious?  5) Find an example of a metaphor used to describe the car.  6) I saw a colourful rainbow arching across the sky and beckoning me towards the horizon.  What do you think Liam wanted to do at this point and why? 7) What impression do you get of Liam? Use evidence from the text to support your answer.  </vt:lpstr>
      <vt:lpstr>Challenge:   He smirked. He winked. He slinked. I smiled. I winced. I stood.   Compare the two characters based on the sentences above.   Salesman and Liam.  What are the feelings and thoughts towards each other? </vt:lpstr>
      <vt:lpstr>Word work: (continue planning sheet)  Liam wants to say something grown up so that he isn't caught out, what may he say to the car salesman? </vt:lpstr>
      <vt:lpstr>Word work: (continue planning sheet)  Talk partners:  What are the rules for using direct speech in our writing?</vt:lpstr>
      <vt:lpstr>My thoughts ran away with me. Should we sit inside it? Is it locked? How fast would it go? Straight away, the salesman approached us and said, “I admire your taste.” I thought I should say something grown-up, so I took a deep breath and replied, “I’d like to test drive this one please.”  (Box 2) Write a sentence that the car salesman might say to Liam and write Liam's response.</vt:lpstr>
      <vt:lpstr>Lesson 3: Asking questions</vt:lpstr>
      <vt:lpstr>Algorithms in action. Blue partner- ask the question, and green respond. </vt:lpstr>
      <vt:lpstr>This is the same algorithm, however it is presented in a branching structure.  Why is this easier to follow? </vt:lpstr>
      <vt:lpstr>Identifying outcomes</vt:lpstr>
      <vt:lpstr> Idenitfy if the various user inputs that could be entered in response to this question are true or false. </vt:lpstr>
      <vt:lpstr>PowerPoint Presentation</vt:lpstr>
      <vt:lpstr>Talk partners:What happens if the condition is true?</vt:lpstr>
      <vt:lpstr>Look at the algorithm, what happens if the condition is true?</vt:lpstr>
      <vt:lpstr>What happens if the condition is false?</vt:lpstr>
      <vt:lpstr>Create the algorithms and check your answers in the project: ncce.io/pg5b-3-a2-c </vt:lpstr>
      <vt:lpstr>Did yours do the same as what happens on the next three slides?</vt:lpstr>
      <vt:lpstr>What happens if the condition is true?</vt:lpstr>
      <vt:lpstr>What happens if the condition is true?</vt:lpstr>
      <vt:lpstr>What happens if the condition is false?</vt:lpstr>
      <vt:lpstr>PowerPoint Presentation</vt:lpstr>
      <vt:lpstr>PowerPoint Presentation</vt:lpstr>
      <vt:lpstr>Designing different outcomes</vt:lpstr>
      <vt:lpstr>Programming different outcomes</vt:lpstr>
      <vt:lpstr>Programming different outcomes</vt:lpstr>
      <vt:lpstr>Which way?</vt:lpstr>
      <vt:lpstr>Next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236</cp:revision>
  <dcterms:created xsi:type="dcterms:W3CDTF">2025-01-15T19:40:37Z</dcterms:created>
  <dcterms:modified xsi:type="dcterms:W3CDTF">2025-01-17T15:16:22Z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