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4"/>
    <p:sldMasterId id="2147483655" r:id="rId5"/>
    <p:sldMasterId id="2147483866" r:id="rId6"/>
    <p:sldMasterId id="2147483867" r:id="rId7"/>
    <p:sldMasterId id="2147483660" r:id="rId8"/>
  </p:sldMasterIdLst>
  <p:notesMasterIdLst>
    <p:notesMasterId r:id="rId63"/>
  </p:notesMasterIdLst>
  <p:sldIdLst>
    <p:sldId id="256" r:id="rId9"/>
    <p:sldId id="533" r:id="rId10"/>
    <p:sldId id="598" r:id="rId11"/>
    <p:sldId id="306" r:id="rId12"/>
    <p:sldId id="599" r:id="rId13"/>
    <p:sldId id="600" r:id="rId14"/>
    <p:sldId id="313" r:id="rId15"/>
    <p:sldId id="312" r:id="rId16"/>
    <p:sldId id="601" r:id="rId17"/>
    <p:sldId id="602" r:id="rId18"/>
    <p:sldId id="453" r:id="rId19"/>
    <p:sldId id="436" r:id="rId20"/>
    <p:sldId id="525" r:id="rId21"/>
    <p:sldId id="595" r:id="rId22"/>
    <p:sldId id="596" r:id="rId23"/>
    <p:sldId id="307" r:id="rId24"/>
    <p:sldId id="309" r:id="rId25"/>
    <p:sldId id="597" r:id="rId26"/>
    <p:sldId id="310" r:id="rId27"/>
    <p:sldId id="311" r:id="rId28"/>
    <p:sldId id="314" r:id="rId29"/>
    <p:sldId id="519" r:id="rId30"/>
    <p:sldId id="604" r:id="rId31"/>
    <p:sldId id="603" r:id="rId32"/>
    <p:sldId id="552" r:id="rId33"/>
    <p:sldId id="564" r:id="rId34"/>
    <p:sldId id="554" r:id="rId35"/>
    <p:sldId id="553" r:id="rId36"/>
    <p:sldId id="563" r:id="rId37"/>
    <p:sldId id="562" r:id="rId38"/>
    <p:sldId id="561" r:id="rId39"/>
    <p:sldId id="560" r:id="rId40"/>
    <p:sldId id="559" r:id="rId41"/>
    <p:sldId id="558" r:id="rId42"/>
    <p:sldId id="557" r:id="rId43"/>
    <p:sldId id="555" r:id="rId44"/>
    <p:sldId id="556" r:id="rId45"/>
    <p:sldId id="418" r:id="rId46"/>
    <p:sldId id="423" r:id="rId47"/>
    <p:sldId id="539" r:id="rId48"/>
    <p:sldId id="573" r:id="rId49"/>
    <p:sldId id="258" r:id="rId50"/>
    <p:sldId id="259" r:id="rId51"/>
    <p:sldId id="260" r:id="rId52"/>
    <p:sldId id="261" r:id="rId53"/>
    <p:sldId id="262" r:id="rId54"/>
    <p:sldId id="263" r:id="rId55"/>
    <p:sldId id="264" r:id="rId56"/>
    <p:sldId id="265" r:id="rId57"/>
    <p:sldId id="266" r:id="rId58"/>
    <p:sldId id="267" r:id="rId59"/>
    <p:sldId id="577" r:id="rId60"/>
    <p:sldId id="578" r:id="rId61"/>
    <p:sldId id="57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9F9EE3-AC20-0BF0-B1BB-74333DA8BB29}" v="225" dt="2025-01-20T19:30:41.684"/>
    <p1510:client id="{D77FAFDF-3CF0-418D-9D6D-1C55DD8778E4}" v="141" dt="2025-01-19T12:29:35.297"/>
    <p1510:client id="{D9D12E2F-DF84-4AAA-BD97-4A714665EB45}" v="1" dt="2025-01-20T15:02:30.550"/>
    <p1510:client id="{EBDB06D6-E4A4-615E-B011-ADC536CDE52C}" v="119" dt="2025-01-20T19:46:35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4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4A98F-1869-426A-9F75-DACD3FEEB096}" type="datetimeFigureOut"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F9C53-F43E-4BA0-985A-E60AF47EA3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thumb-up-hand-like-confirm-go-top-307176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latin typeface="Quicksand"/>
                <a:ea typeface="Quicksand"/>
                <a:cs typeface="Quicksand"/>
                <a:sym typeface="Quicksand"/>
              </a:rPr>
              <a:t>Image source: </a:t>
            </a:r>
            <a:r>
              <a:rPr lang="en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https://pixabay.com/vectors/thumb-up-hand-like-confirm-go-top-307176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13fad9484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2c13fad9484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13fad9484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2c13fad9484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13fad9484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2c13fad9484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maths-primary-teaching-resources-year-3/planit-maths-primary-teaching-resources-year-3-number---fractions/planit-maths-primary-teaching-resources-year-3-number---fractions-recognise-find-and-write-fractions-of-a-discrete-set-of-objects-unit-fractions-and-non-unit-fractions-with-small-denominators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maths-primary-teaching-resources-year-3/planit-maths-primary-teaching-resources-year-3-number---fractions/planit-maths-primary-teaching-resources-year-3-number---fractions-recognise-find-and-write-fractions-of-a-discrete-set-of-objects-unit-fractions-and-non-unit-fractions-with-small-denominators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with heading)">
  <p:cSld name="TITLE_4_1_1_2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41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body" idx="2"/>
          </p:nvPr>
        </p:nvSpPr>
        <p:spPr>
          <a:xfrm>
            <a:off x="414533" y="5490132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66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405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">
  <p:cSld name="TITLE_4_1_1_1_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28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414533" y="414533"/>
            <a:ext cx="11362800" cy="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2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TITLE_4_1_1_1_3_2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939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862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Key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E0BF20-1272-4A66-8D7B-C98EEFAAF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1388"/>
            <a:ext cx="12187064" cy="6855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C5C3F-0E06-4616-B9AE-24FDF255647C}"/>
              </a:ext>
            </a:extLst>
          </p:cNvPr>
          <p:cNvSpPr txBox="1"/>
          <p:nvPr userDrawn="1"/>
        </p:nvSpPr>
        <p:spPr>
          <a:xfrm>
            <a:off x="261257" y="272141"/>
            <a:ext cx="1166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effectLst/>
                <a:latin typeface="Century Gothic" panose="020B0502020202020204" pitchFamily="34" charset="0"/>
              </a:rPr>
              <a:t>Key Information</a:t>
            </a:r>
            <a:endParaRPr lang="en-GB" sz="2800">
              <a:latin typeface="Century Gothic" panose="020B0502020202020204" pitchFamily="34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BD1FAEE-489F-4553-A82D-A0F68FD77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4528" y="2125450"/>
            <a:ext cx="10482943" cy="3139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b="1">
                <a:latin typeface="Century Gothic" panose="020B0502020202020204" pitchFamily="34" charset="0"/>
              </a:defRPr>
            </a:lvl2pPr>
            <a:lvl3pPr marL="914400" indent="0">
              <a:buNone/>
              <a:defRPr b="1">
                <a:latin typeface="Century Gothic" panose="020B0502020202020204" pitchFamily="34" charset="0"/>
              </a:defRPr>
            </a:lvl3pPr>
            <a:lvl4pPr marL="1371600" indent="0">
              <a:buNone/>
              <a:defRPr b="1">
                <a:latin typeface="Century Gothic" panose="020B0502020202020204" pitchFamily="34" charset="0"/>
              </a:defRPr>
            </a:lvl4pPr>
            <a:lvl5pPr marL="1828800" indent="0">
              <a:buNone/>
              <a:defRPr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err="1"/>
              <a:t>OtherText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353207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Question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D29493-C804-4451-B118-2E791354C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" y="1388"/>
            <a:ext cx="12187064" cy="6855224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DDBDCE6-E92B-4A64-8E30-4DD371889B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4467" y="2686017"/>
            <a:ext cx="8963066" cy="1775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b="1">
                <a:latin typeface="Century Gothic" panose="020B0502020202020204" pitchFamily="34" charset="0"/>
              </a:defRPr>
            </a:lvl2pPr>
            <a:lvl3pPr marL="914400" indent="0">
              <a:buNone/>
              <a:defRPr b="1">
                <a:latin typeface="Century Gothic" panose="020B0502020202020204" pitchFamily="34" charset="0"/>
              </a:defRPr>
            </a:lvl3pPr>
            <a:lvl4pPr marL="1371600" indent="0">
              <a:buNone/>
              <a:defRPr b="1">
                <a:latin typeface="Century Gothic" panose="020B0502020202020204" pitchFamily="34" charset="0"/>
              </a:defRPr>
            </a:lvl4pPr>
            <a:lvl5pPr marL="1828800" indent="0">
              <a:buNone/>
              <a:defRPr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err="1"/>
              <a:t>NowThatWeHave</a:t>
            </a:r>
            <a:r>
              <a:rPr lang="en-GB"/>
              <a:t>…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642296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02E97D3A-E7BF-49BD-9CCB-DFE86FECC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BE4FEF8-B347-4093-AFB5-AC1C551E0D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1938" y="289357"/>
            <a:ext cx="11712575" cy="89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latin typeface="Century Gothic" panose="020B0502020202020204" pitchFamily="34" charset="0"/>
              </a:defRPr>
            </a:lvl1pPr>
            <a:lvl2pPr marL="457200" indent="0">
              <a:buNone/>
              <a:defRPr sz="1800" b="1">
                <a:latin typeface="Century Gothic" panose="020B0502020202020204" pitchFamily="34" charset="0"/>
              </a:defRPr>
            </a:lvl2pPr>
            <a:lvl3pPr marL="914400" indent="0">
              <a:buNone/>
              <a:defRPr sz="1600" b="1">
                <a:latin typeface="Century Gothic" panose="020B0502020202020204" pitchFamily="34" charset="0"/>
              </a:defRPr>
            </a:lvl3pPr>
            <a:lvl4pPr marL="1371600" indent="0">
              <a:buNone/>
              <a:defRPr sz="1400" b="1">
                <a:latin typeface="Century Gothic" panose="020B0502020202020204" pitchFamily="34" charset="0"/>
              </a:defRPr>
            </a:lvl4pPr>
            <a:lvl5pPr marL="1828800" indent="0">
              <a:buNone/>
              <a:defRPr sz="1400"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err="1"/>
              <a:t>TopText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F1F4440-FE66-49C1-B14D-9A367EF2AC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1938" y="4286247"/>
            <a:ext cx="11712574" cy="9784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b="1">
                <a:latin typeface="Century Gothic" panose="020B0502020202020204" pitchFamily="34" charset="0"/>
              </a:defRPr>
            </a:lvl2pPr>
            <a:lvl3pPr marL="914400" indent="0">
              <a:buNone/>
              <a:defRPr b="1">
                <a:latin typeface="Century Gothic" panose="020B0502020202020204" pitchFamily="34" charset="0"/>
              </a:defRPr>
            </a:lvl3pPr>
            <a:lvl4pPr marL="1371600" indent="0">
              <a:buNone/>
              <a:defRPr b="1">
                <a:latin typeface="Century Gothic" panose="020B0502020202020204" pitchFamily="34" charset="0"/>
              </a:defRPr>
            </a:lvl4pPr>
            <a:lvl5pPr marL="1828800" indent="0">
              <a:buNone/>
              <a:defRPr b="1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err="1"/>
              <a:t>OtherText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95865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658400" y="637600"/>
            <a:ext cx="11533600" cy="1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79EFA"/>
              </a:buClr>
              <a:buSzPts val="3600"/>
              <a:buFont typeface="Proxima Nova Semibold"/>
              <a:buChar char="●"/>
              <a:defRPr sz="4800">
                <a:solidFill>
                  <a:srgbClr val="079EFA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58400" y="2182400"/>
            <a:ext cx="115336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●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○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■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●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○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■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●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○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Open Sans"/>
              <a:buChar char="■"/>
              <a:defRPr>
                <a:solidFill>
                  <a:srgbClr val="4B4B4B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531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173646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795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3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702500" y="769033"/>
            <a:ext cx="10794400" cy="27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733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0300" y="3553867"/>
            <a:ext cx="10794400" cy="9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23568" y="5665533"/>
            <a:ext cx="1953897" cy="86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">
  <p:cSld name="TITLE_4_1_1_1_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28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14533" y="414533"/>
            <a:ext cx="11362800" cy="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6315467" y="1560133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TITLE_4_1_1_1_3_2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with heading)">
  <p:cSld name="TITLE_4_1_1_2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41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14533" y="5490132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no heading)">
  <p:cSld name="TITLE_4_1_1_1_4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414533" y="629333"/>
            <a:ext cx="11361600" cy="5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14533" y="5709567"/>
            <a:ext cx="113616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TITLE_4_1_1_1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6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 b="0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A6BD2-A09F-4241-B4B9-726B897B3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FBE626B6-D098-41BF-8C5F-981E4D0B589C}"/>
              </a:ext>
            </a:extLst>
          </p:cNvPr>
          <p:cNvSpPr/>
          <p:nvPr userDrawn="1"/>
        </p:nvSpPr>
        <p:spPr>
          <a:xfrm>
            <a:off x="223768" y="6018352"/>
            <a:ext cx="1307667" cy="650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609598" y="2930434"/>
            <a:ext cx="10960101" cy="346560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09600" y="438152"/>
            <a:ext cx="10960099" cy="2267631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E7BA21-FDF5-471D-A59C-0F25A791D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 userDrawn="1"/>
        </p:nvSpPr>
        <p:spPr>
          <a:xfrm>
            <a:off x="223768" y="6018352"/>
            <a:ext cx="1307667" cy="650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230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909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4C352D-BC20-FA4A-FA63-213C8BBB6417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65B420E-2F74-2066-F6DD-7566A3D24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6700839"/>
            <a:ext cx="781051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1" y="1122363"/>
            <a:ext cx="10934700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1" y="3602038"/>
            <a:ext cx="10934700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873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25BC44-04E9-C095-70FB-A6EAAB549C9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A85DA5D-7B10-F8D5-17EC-6CB6D6808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6700839"/>
            <a:ext cx="781051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73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19FFA73D-A76E-6F52-877A-159B135A8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1" y="6700839"/>
            <a:ext cx="778933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99" y="549276"/>
            <a:ext cx="10909300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2014537"/>
            <a:ext cx="10909300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344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2359034"/>
            <a:ext cx="10752667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06626" y="3199951"/>
            <a:ext cx="7778749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3277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457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99958F04-A6AD-72AC-462C-0338F0744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1" y="6700839"/>
            <a:ext cx="778933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16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38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662" r:id="rId2"/>
    <p:sldLayoutId id="2147483861" r:id="rId3"/>
    <p:sldLayoutId id="2147483664" r:id="rId4"/>
    <p:sldLayoutId id="2147483665" r:id="rId5"/>
    <p:sldLayoutId id="2147483864" r:id="rId6"/>
    <p:sldLayoutId id="2147483667" r:id="rId7"/>
    <p:sldLayoutId id="2147483668" r:id="rId8"/>
    <p:sldLayoutId id="2147483862" r:id="rId9"/>
    <p:sldLayoutId id="2147483863" r:id="rId10"/>
    <p:sldLayoutId id="2147483865" r:id="rId11"/>
    <p:sldLayoutId id="2147483791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85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155CC">
            <a:alpha val="549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3633"/>
            <a:ext cx="12192000" cy="40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4533" y="414533"/>
            <a:ext cx="11362000" cy="9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2000" cy="50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494985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61" userDrawn="1">
          <p15:clr>
            <a:srgbClr val="EA4335"/>
          </p15:clr>
        </p15:guide>
        <p15:guide id="2" orient="horz" pos="261" userDrawn="1">
          <p15:clr>
            <a:srgbClr val="EA4335"/>
          </p15:clr>
        </p15:guide>
        <p15:guide id="3" orient="horz" pos="855" userDrawn="1">
          <p15:clr>
            <a:srgbClr val="EA4335"/>
          </p15:clr>
        </p15:guide>
        <p15:guide id="4" pos="3701" userDrawn="1">
          <p15:clr>
            <a:srgbClr val="EA4335"/>
          </p15:clr>
        </p15:guide>
        <p15:guide id="5" orient="horz" pos="1083" userDrawn="1">
          <p15:clr>
            <a:srgbClr val="EA4335"/>
          </p15:clr>
        </p15:guide>
        <p15:guide id="6" pos="3979" userDrawn="1">
          <p15:clr>
            <a:srgbClr val="EA4335"/>
          </p15:clr>
        </p15:guide>
        <p15:guide id="7" pos="7419" userDrawn="1">
          <p15:clr>
            <a:srgbClr val="EA4335"/>
          </p15:clr>
        </p15:guide>
        <p15:guide id="8" orient="horz" pos="3456" userDrawn="1">
          <p15:clr>
            <a:srgbClr val="EA4335"/>
          </p15:clr>
        </p15:guide>
        <p15:guide id="9" pos="3264" userDrawn="1">
          <p15:clr>
            <a:srgbClr val="EA4335"/>
          </p15:clr>
        </p15:guide>
        <p15:guide id="10" pos="4416" userDrawn="1">
          <p15:clr>
            <a:srgbClr val="EA4335"/>
          </p15:clr>
        </p15:guide>
        <p15:guide id="11" orient="horz" pos="4055" userDrawn="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C1CA3-9326-4BB7-B1F8-9D9A2EC7757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70" r:id="rId2"/>
    <p:sldLayoutId id="2147483876" r:id="rId3"/>
    <p:sldLayoutId id="2147483877" r:id="rId4"/>
    <p:sldLayoutId id="2147483873" r:id="rId5"/>
    <p:sldLayoutId id="2147483878" r:id="rId6"/>
    <p:sldLayoutId id="21474838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4DA84BD-15D5-6D71-D329-58B5ECC371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F06B9E7-36DF-A5E3-DA42-6D905B7B88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1" r:id="rId4"/>
    <p:sldLayoutId id="2147483852" r:id="rId5"/>
    <p:sldLayoutId id="214748385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69" r:id="rId2"/>
    <p:sldLayoutId id="2147483663" r:id="rId3"/>
    <p:sldLayoutId id="2147483871" r:id="rId4"/>
    <p:sldLayoutId id="2147483872" r:id="rId5"/>
    <p:sldLayoutId id="2147483666" r:id="rId6"/>
    <p:sldLayoutId id="2147483874" r:id="rId7"/>
    <p:sldLayoutId id="2147483875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dqAA9Ky2DY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daily10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primaryteacher.collinshub.co.uk/educator.html?s=qh2ZmR2XwgTM2QzXzFGcvlWd5RncldXc#course_library&amp;service=FederatedRhapsode&amp;service_name=Music%20Express&amp;content_type=package&amp;content_id=12512&amp;module_id=35630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pe.getset4education.co.uk/lesson/ks2/dance/8?years=1002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378121502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cessart.org.uk/talking-points-matisse-cut-outs/" TargetMode="External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76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200" u="sng" dirty="0"/>
              <a:t>Tuesday 21st January 2025</a:t>
            </a:r>
          </a:p>
          <a:p>
            <a:pPr algn="l"/>
            <a:r>
              <a:rPr lang="en-US" sz="3200" u="sng" dirty="0"/>
              <a:t>Morning challenge </a:t>
            </a: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37435507-9604-D52C-391C-6B029858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960" y="-5020"/>
            <a:ext cx="2344545" cy="1463049"/>
          </a:xfrm>
          <a:prstGeom prst="rect">
            <a:avLst/>
          </a:prstGeom>
        </p:spPr>
      </p:pic>
      <p:pic>
        <p:nvPicPr>
          <p:cNvPr id="2" name="Picture 1" descr="Trivia Quizzes - Free Daily Trivia Games – Big Daily Trivia">
            <a:extLst>
              <a:ext uri="{FF2B5EF4-FFF2-40B4-BE49-F238E27FC236}">
                <a16:creationId xmlns:a16="http://schemas.microsoft.com/office/drawing/2014/main" id="{4252809B-1041-EDDA-B817-649343B31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444" y="-3457"/>
            <a:ext cx="2024601" cy="14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81B3-F274-D3A1-467C-773E5343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31" y="264145"/>
            <a:ext cx="1197781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2800" u="sng" dirty="0">
                <a:latin typeface="Comic Sans MS"/>
              </a:rPr>
              <a:t>Tuesday 21st January 2025</a:t>
            </a:r>
            <a:br>
              <a:rPr lang="en-GB" sz="2800" u="sng" dirty="0">
                <a:latin typeface="Comic Sans MS"/>
              </a:rPr>
            </a:br>
            <a:r>
              <a:rPr lang="en-GB" sz="2800" u="sng" dirty="0">
                <a:latin typeface="Comic Sans MS"/>
              </a:rPr>
              <a:t>Word work </a:t>
            </a:r>
            <a:br>
              <a:rPr lang="en-GB" sz="2800" u="sng" dirty="0">
                <a:latin typeface="Comic Sans MS"/>
              </a:rPr>
            </a:br>
            <a:endParaRPr lang="en-GB" sz="2800" u="sng" dirty="0">
              <a:latin typeface="Comic Sans MS"/>
            </a:endParaRPr>
          </a:p>
        </p:txBody>
      </p:sp>
      <p:pic>
        <p:nvPicPr>
          <p:cNvPr id="4" name="Picture 3" descr="A blank list of words&#10;&#10;AI-generated content may be incorrect.">
            <a:extLst>
              <a:ext uri="{FF2B5EF4-FFF2-40B4-BE49-F238E27FC236}">
                <a16:creationId xmlns:a16="http://schemas.microsoft.com/office/drawing/2014/main" id="{AE1CED45-7846-B4F1-1923-C440CBC9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399" y="51487"/>
            <a:ext cx="6168582" cy="6744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31CEF-9F75-F6A6-0C28-803F4369EED7}"/>
              </a:ext>
            </a:extLst>
          </p:cNvPr>
          <p:cNvSpPr txBox="1"/>
          <p:nvPr/>
        </p:nvSpPr>
        <p:spPr>
          <a:xfrm>
            <a:off x="105349" y="5229838"/>
            <a:ext cx="555737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/>
              </a:rPr>
              <a:t>Ch – choose one word from each column and include them into correctly punctuated sentences.</a:t>
            </a:r>
            <a:r>
              <a:rPr lang="en-GB" sz="2400" dirty="0">
                <a:solidFill>
                  <a:srgbClr val="FF0000"/>
                </a:solidFill>
                <a:latin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494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1AA77-B609-20AE-A580-B53DF7C5618A}"/>
              </a:ext>
            </a:extLst>
          </p:cNvPr>
          <p:cNvSpPr txBox="1"/>
          <p:nvPr/>
        </p:nvSpPr>
        <p:spPr>
          <a:xfrm>
            <a:off x="105316" y="186053"/>
            <a:ext cx="7547259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 u="sng"/>
          </a:p>
          <a:p>
            <a:r>
              <a:rPr lang="en-US" sz="3200" u="sng" dirty="0"/>
              <a:t>Times table practice</a:t>
            </a:r>
            <a:endParaRPr lang="en-US" sz="3200" u="sng" dirty="0">
              <a:ea typeface="+mn-lt"/>
              <a:cs typeface="+mn-lt"/>
            </a:endParaRPr>
          </a:p>
          <a:p>
            <a:endParaRPr lang="en-US" sz="3200" u="sng"/>
          </a:p>
          <a:p>
            <a:endParaRPr lang="en-US" sz="3200" u="sng" dirty="0"/>
          </a:p>
          <a:p>
            <a:endParaRPr lang="en-US" sz="2000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96562-9D80-4BE1-F00A-5643F6E4C84A}"/>
              </a:ext>
            </a:extLst>
          </p:cNvPr>
          <p:cNvSpPr txBox="1"/>
          <p:nvPr/>
        </p:nvSpPr>
        <p:spPr>
          <a:xfrm>
            <a:off x="-2996556" y="-386296"/>
            <a:ext cx="4908708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600" u="sng">
              <a:latin typeface="Comic Sans MS"/>
            </a:endParaRPr>
          </a:p>
          <a:p>
            <a:pPr algn="r"/>
            <a:r>
              <a:rPr lang="en-GB" sz="3200" u="sng" dirty="0">
                <a:latin typeface="Comic Sans MS"/>
              </a:rPr>
              <a:t>21.01.25</a:t>
            </a:r>
            <a:endParaRPr lang="en-GB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934FDA1-ED32-1E56-BC3C-7AD570C48BE2}"/>
              </a:ext>
            </a:extLst>
          </p:cNvPr>
          <p:cNvSpPr txBox="1"/>
          <p:nvPr/>
        </p:nvSpPr>
        <p:spPr>
          <a:xfrm>
            <a:off x="6333654" y="183351"/>
            <a:ext cx="5750647" cy="1384995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omic Sans MS"/>
              </a:rPr>
              <a:t>Times table spalt!</a:t>
            </a:r>
          </a:p>
          <a:p>
            <a:r>
              <a:rPr lang="en-US" sz="2800" dirty="0">
                <a:latin typeface="Comic Sans MS"/>
              </a:rPr>
              <a:t>2 children, 1 calculation. </a:t>
            </a:r>
          </a:p>
          <a:p>
            <a:r>
              <a:rPr lang="en-US" sz="2800" dirty="0">
                <a:latin typeface="Comic Sans MS"/>
              </a:rPr>
              <a:t>Who will splat the answer first?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760B4-4C21-C330-A91C-85D87E5C3AA7}"/>
              </a:ext>
            </a:extLst>
          </p:cNvPr>
          <p:cNvSpPr txBox="1"/>
          <p:nvPr/>
        </p:nvSpPr>
        <p:spPr>
          <a:xfrm>
            <a:off x="10687877" y="5375966"/>
            <a:ext cx="189285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2"/>
              </a:rPr>
              <a:t>8 Times Table Song | Skip Counting by 8 Multiplication Song</a:t>
            </a:r>
            <a:endParaRPr lang="en-US"/>
          </a:p>
        </p:txBody>
      </p:sp>
      <p:sp>
        <p:nvSpPr>
          <p:cNvPr id="5" name="Star: 5 Points 4" descr="8&#10;">
            <a:extLst>
              <a:ext uri="{FF2B5EF4-FFF2-40B4-BE49-F238E27FC236}">
                <a16:creationId xmlns:a16="http://schemas.microsoft.com/office/drawing/2014/main" id="{343A076E-D448-0024-BDD3-C7FB72E00F07}"/>
              </a:ext>
            </a:extLst>
          </p:cNvPr>
          <p:cNvSpPr/>
          <p:nvPr/>
        </p:nvSpPr>
        <p:spPr>
          <a:xfrm>
            <a:off x="-5641" y="1509785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E4A0CCF-7709-D3EA-C9ED-67278DCAB154}"/>
              </a:ext>
            </a:extLst>
          </p:cNvPr>
          <p:cNvSpPr/>
          <p:nvPr/>
        </p:nvSpPr>
        <p:spPr>
          <a:xfrm>
            <a:off x="855750" y="3177350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5C3180A-4621-C6CD-2F40-7BDB645C7E93}"/>
              </a:ext>
            </a:extLst>
          </p:cNvPr>
          <p:cNvSpPr/>
          <p:nvPr/>
        </p:nvSpPr>
        <p:spPr>
          <a:xfrm>
            <a:off x="2192011" y="1509785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6E5654B-BB61-C47D-3E55-C28435156ECA}"/>
              </a:ext>
            </a:extLst>
          </p:cNvPr>
          <p:cNvSpPr/>
          <p:nvPr/>
        </p:nvSpPr>
        <p:spPr>
          <a:xfrm>
            <a:off x="8762880" y="4833871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EFC5FBC-0872-8336-F13D-F49DE85316F4}"/>
              </a:ext>
            </a:extLst>
          </p:cNvPr>
          <p:cNvSpPr/>
          <p:nvPr/>
        </p:nvSpPr>
        <p:spPr>
          <a:xfrm>
            <a:off x="10308967" y="3177350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F97F05A-AAEF-591C-AB29-901FC55FC365}"/>
              </a:ext>
            </a:extLst>
          </p:cNvPr>
          <p:cNvSpPr/>
          <p:nvPr/>
        </p:nvSpPr>
        <p:spPr>
          <a:xfrm>
            <a:off x="8597229" y="2338046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CDA0C76-7C17-FB23-82CD-E4EBD6986B9C}"/>
              </a:ext>
            </a:extLst>
          </p:cNvPr>
          <p:cNvSpPr/>
          <p:nvPr/>
        </p:nvSpPr>
        <p:spPr>
          <a:xfrm>
            <a:off x="7051141" y="3906220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D6811E50-3866-B1ED-9D60-84E635F26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25228" y="2592046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8D67224-83B0-D1A5-AA1E-B03790C016EA}"/>
              </a:ext>
            </a:extLst>
          </p:cNvPr>
          <p:cNvSpPr/>
          <p:nvPr/>
        </p:nvSpPr>
        <p:spPr>
          <a:xfrm>
            <a:off x="5240011" y="4624045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A91C471-3E7B-414C-F11B-0A59331C241F}"/>
              </a:ext>
            </a:extLst>
          </p:cNvPr>
          <p:cNvSpPr/>
          <p:nvPr/>
        </p:nvSpPr>
        <p:spPr>
          <a:xfrm>
            <a:off x="2954010" y="4624045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15EFE447-A2B2-00D5-1A6D-BC9CF32582C8}"/>
              </a:ext>
            </a:extLst>
          </p:cNvPr>
          <p:cNvSpPr/>
          <p:nvPr/>
        </p:nvSpPr>
        <p:spPr>
          <a:xfrm>
            <a:off x="5402" y="5187263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F89A4EE7-EB8C-98A0-736E-B7C0D873CF73}"/>
              </a:ext>
            </a:extLst>
          </p:cNvPr>
          <p:cNvSpPr/>
          <p:nvPr/>
        </p:nvSpPr>
        <p:spPr>
          <a:xfrm>
            <a:off x="6101402" y="2238654"/>
            <a:ext cx="1711351" cy="166994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3D0987-B440-9F68-0F0F-EE06FC2C32AB}"/>
              </a:ext>
            </a:extLst>
          </p:cNvPr>
          <p:cNvSpPr txBox="1"/>
          <p:nvPr/>
        </p:nvSpPr>
        <p:spPr>
          <a:xfrm>
            <a:off x="620992" y="2050791"/>
            <a:ext cx="468244" cy="5958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9B0F20-FDB7-9E4E-C50D-57A25B637A11}"/>
              </a:ext>
            </a:extLst>
          </p:cNvPr>
          <p:cNvSpPr txBox="1"/>
          <p:nvPr/>
        </p:nvSpPr>
        <p:spPr>
          <a:xfrm>
            <a:off x="9212818" y="5463226"/>
            <a:ext cx="711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88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2B2437-9D92-2667-0E2A-EE057037E006}"/>
              </a:ext>
            </a:extLst>
          </p:cNvPr>
          <p:cNvSpPr txBox="1"/>
          <p:nvPr/>
        </p:nvSpPr>
        <p:spPr>
          <a:xfrm>
            <a:off x="7655688" y="4601833"/>
            <a:ext cx="63389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DACFE1-237C-81F2-8EFD-190399CDC089}"/>
              </a:ext>
            </a:extLst>
          </p:cNvPr>
          <p:cNvSpPr txBox="1"/>
          <p:nvPr/>
        </p:nvSpPr>
        <p:spPr>
          <a:xfrm>
            <a:off x="5734122" y="5286531"/>
            <a:ext cx="8326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72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F40946-3566-793F-2889-A9614708DC12}"/>
              </a:ext>
            </a:extLst>
          </p:cNvPr>
          <p:cNvSpPr txBox="1"/>
          <p:nvPr/>
        </p:nvSpPr>
        <p:spPr>
          <a:xfrm>
            <a:off x="499514" y="5761400"/>
            <a:ext cx="74433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56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6DC242-6D15-E62C-5A9F-0FE8A5BACD37}"/>
              </a:ext>
            </a:extLst>
          </p:cNvPr>
          <p:cNvSpPr txBox="1"/>
          <p:nvPr/>
        </p:nvSpPr>
        <p:spPr>
          <a:xfrm>
            <a:off x="9201775" y="2923226"/>
            <a:ext cx="7774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96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EF63DF-0B99-91BD-F611-038D251C8E86}"/>
              </a:ext>
            </a:extLst>
          </p:cNvPr>
          <p:cNvSpPr txBox="1"/>
          <p:nvPr/>
        </p:nvSpPr>
        <p:spPr>
          <a:xfrm>
            <a:off x="3503339" y="5286530"/>
            <a:ext cx="7332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F6843B-EA1F-E3F1-35E6-4C9299E8DAE2}"/>
              </a:ext>
            </a:extLst>
          </p:cNvPr>
          <p:cNvSpPr txBox="1"/>
          <p:nvPr/>
        </p:nvSpPr>
        <p:spPr>
          <a:xfrm>
            <a:off x="6716991" y="2923224"/>
            <a:ext cx="75537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0259D4-967F-B09C-1284-AFD38939DE35}"/>
              </a:ext>
            </a:extLst>
          </p:cNvPr>
          <p:cNvSpPr txBox="1"/>
          <p:nvPr/>
        </p:nvSpPr>
        <p:spPr>
          <a:xfrm>
            <a:off x="1405079" y="3806703"/>
            <a:ext cx="64493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48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181A1D-57FB-F078-30C8-5E02B41C9149}"/>
              </a:ext>
            </a:extLst>
          </p:cNvPr>
          <p:cNvSpPr txBox="1"/>
          <p:nvPr/>
        </p:nvSpPr>
        <p:spPr>
          <a:xfrm>
            <a:off x="4662903" y="3232442"/>
            <a:ext cx="799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5883FA-232F-E46C-2DE4-E4E5C28CDF0E}"/>
              </a:ext>
            </a:extLst>
          </p:cNvPr>
          <p:cNvSpPr txBox="1"/>
          <p:nvPr/>
        </p:nvSpPr>
        <p:spPr>
          <a:xfrm>
            <a:off x="2719252" y="2061835"/>
            <a:ext cx="7001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A636ED-0377-A00C-CAA3-EC89E5F371F8}"/>
              </a:ext>
            </a:extLst>
          </p:cNvPr>
          <p:cNvSpPr txBox="1"/>
          <p:nvPr/>
        </p:nvSpPr>
        <p:spPr>
          <a:xfrm>
            <a:off x="10803079" y="3773573"/>
            <a:ext cx="711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32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543085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915" y="-253"/>
            <a:ext cx="11637364" cy="629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3200" u="sng" dirty="0">
                <a:latin typeface="Comic Sans MS"/>
                <a:cs typeface="Calibri"/>
              </a:rPr>
              <a:t>21.01.25</a:t>
            </a:r>
            <a:endParaRPr lang="en-GB" sz="3200" u="sng" dirty="0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3200" u="sng" dirty="0">
                <a:latin typeface="Comic Sans MS"/>
                <a:ea typeface="Calibri"/>
                <a:cs typeface="Calibri"/>
              </a:rPr>
              <a:t>TBAT: place fractions on a number line</a:t>
            </a:r>
          </a:p>
          <a:p>
            <a:pPr algn="l"/>
            <a:r>
              <a:rPr lang="en-GB" sz="3200" u="sng" dirty="0">
                <a:latin typeface="Comic Sans MS"/>
                <a:ea typeface="Calibri"/>
                <a:cs typeface="Calibri"/>
              </a:rPr>
              <a:t>3 in 3</a:t>
            </a:r>
          </a:p>
          <a:p>
            <a:pPr algn="l"/>
            <a:endParaRPr lang="en-GB" sz="3200" u="sng" dirty="0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r>
              <a:rPr lang="en-GB" sz="3200" dirty="0">
                <a:latin typeface="Comic Sans MS"/>
                <a:ea typeface="Calibri"/>
                <a:cs typeface="Calibri"/>
              </a:rPr>
              <a:t>4/8 + 3/8 =</a:t>
            </a:r>
          </a:p>
          <a:p>
            <a:pPr marL="514350" indent="-514350" algn="l">
              <a:buAutoNum type="arabicPeriod"/>
            </a:pPr>
            <a:endParaRPr lang="en-GB" sz="3200" dirty="0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r>
              <a:rPr lang="en-GB" sz="3200" dirty="0">
                <a:latin typeface="Comic Sans MS"/>
                <a:ea typeface="Calibri"/>
                <a:cs typeface="Calibri"/>
              </a:rPr>
              <a:t>476 – 742 =</a:t>
            </a:r>
          </a:p>
          <a:p>
            <a:pPr marL="514350" indent="-514350" algn="l">
              <a:buAutoNum type="arabicPeriod"/>
            </a:pPr>
            <a:endParaRPr lang="en-GB" sz="3200" dirty="0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r>
              <a:rPr lang="en-GB" sz="3200" dirty="0">
                <a:latin typeface="Comic Sans MS"/>
                <a:ea typeface="Calibri"/>
                <a:cs typeface="Calibri"/>
              </a:rPr>
              <a:t>Which is largest 6 x 5 </a:t>
            </a:r>
            <a:r>
              <a:rPr lang="en-GB" sz="3200" dirty="0">
                <a:solidFill>
                  <a:srgbClr val="FF0000"/>
                </a:solidFill>
                <a:latin typeface="Comic Sans MS"/>
                <a:ea typeface="Calibri"/>
                <a:cs typeface="Calibri"/>
              </a:rPr>
              <a:t>or</a:t>
            </a:r>
            <a:r>
              <a:rPr lang="en-GB" sz="3200" dirty="0">
                <a:latin typeface="Comic Sans MS"/>
                <a:ea typeface="Calibri"/>
                <a:cs typeface="Calibri"/>
              </a:rPr>
              <a:t> 4 x 8?</a:t>
            </a:r>
          </a:p>
          <a:p>
            <a:pPr algn="l"/>
            <a:r>
              <a:rPr lang="en-GB" sz="3200" dirty="0">
                <a:latin typeface="Comic Sans MS"/>
                <a:ea typeface="Calibri"/>
                <a:cs typeface="Calibri"/>
              </a:rPr>
              <a:t>     Prove it.</a:t>
            </a:r>
          </a:p>
          <a:p>
            <a:pPr marL="514350" indent="-514350" algn="l">
              <a:buAutoNum type="arabicPeriod"/>
            </a:pPr>
            <a:endParaRPr lang="en-GB" sz="3200" dirty="0">
              <a:latin typeface="Comic Sans MS"/>
              <a:ea typeface="Calibri"/>
              <a:cs typeface="Calibri"/>
            </a:endParaRPr>
          </a:p>
          <a:p>
            <a:pPr marL="514350" indent="-514350" algn="l">
              <a:buAutoNum type="arabicPeriod"/>
            </a:pPr>
            <a:endParaRPr lang="en-GB" sz="3200" dirty="0">
              <a:latin typeface="Comic Sans MS"/>
              <a:ea typeface="Calibri"/>
              <a:cs typeface="Calibri"/>
            </a:endParaRPr>
          </a:p>
          <a:p>
            <a:pPr algn="l"/>
            <a:endParaRPr lang="en-GB" sz="3500" u="sng">
              <a:latin typeface="Comic Sans MS"/>
              <a:ea typeface="Calibri"/>
              <a:cs typeface="Calibri"/>
            </a:endParaRPr>
          </a:p>
          <a:p>
            <a:pPr algn="l"/>
            <a:endParaRPr lang="en-GB" sz="3200">
              <a:latin typeface="Comic Sans MS"/>
              <a:ea typeface="Calibri"/>
              <a:cs typeface="Calibri"/>
            </a:endParaRPr>
          </a:p>
          <a:p>
            <a:pPr algn="l"/>
            <a:endParaRPr lang="en-GB" sz="3500" u="sng">
              <a:latin typeface="Comic Sans MS"/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1FAA4-BCEF-50AB-3FAB-FC45108D40A4}"/>
              </a:ext>
            </a:extLst>
          </p:cNvPr>
          <p:cNvSpPr txBox="1"/>
          <p:nvPr/>
        </p:nvSpPr>
        <p:spPr>
          <a:xfrm>
            <a:off x="7190436" y="1835562"/>
            <a:ext cx="4562167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Challenge</a:t>
            </a:r>
          </a:p>
          <a:p>
            <a:r>
              <a:rPr lang="en-GB" sz="2800" dirty="0"/>
              <a:t>My jug holds 200 ml. I have poured in 125ml. How many more ml do I need to fill the jug?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22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915" y="21833"/>
            <a:ext cx="11637364" cy="4295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3500" u="sng" dirty="0">
                <a:latin typeface="Comic Sans MS"/>
                <a:cs typeface="Calibri"/>
              </a:rPr>
              <a:t>21.01.25</a:t>
            </a:r>
            <a:endParaRPr lang="en-GB" sz="3500" u="sng" dirty="0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3500" u="sng" dirty="0">
                <a:latin typeface="Comic Sans MS"/>
                <a:ea typeface="Calibri"/>
                <a:cs typeface="Calibri"/>
              </a:rPr>
              <a:t>TBAT: place fractions on a number line</a:t>
            </a:r>
            <a:endParaRPr lang="en-GB" sz="3200" u="sng" dirty="0">
              <a:latin typeface="Comic Sans MS"/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2" name="Picture 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C6E5DE5-D71B-72DD-2F28-7B26622F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909" y="1358702"/>
            <a:ext cx="3591464" cy="5348294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825F5564-00A0-B142-E261-E4F8D7D731F7}"/>
              </a:ext>
            </a:extLst>
          </p:cNvPr>
          <p:cNvSpPr txBox="1"/>
          <p:nvPr/>
        </p:nvSpPr>
        <p:spPr>
          <a:xfrm>
            <a:off x="627270" y="2791791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3"/>
              </a:rPr>
              <a:t>Daily 10 - Mental Maths Challenge - Topmarks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77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915" y="21833"/>
            <a:ext cx="11637364" cy="4295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3500" u="sng" dirty="0">
                <a:latin typeface="Comic Sans MS"/>
                <a:cs typeface="Calibri"/>
              </a:rPr>
              <a:t>21.01.25</a:t>
            </a:r>
            <a:endParaRPr lang="en-GB" sz="3500" u="sng" dirty="0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3500" u="sng" dirty="0">
                <a:latin typeface="Comic Sans MS"/>
                <a:ea typeface="Calibri"/>
                <a:cs typeface="Calibri"/>
              </a:rPr>
              <a:t>TBAT: place fractions on a number line</a:t>
            </a:r>
            <a:endParaRPr lang="en-GB" sz="3200" u="sng" dirty="0">
              <a:latin typeface="Comic Sans MS"/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9A09C-2E23-9A85-C379-4F7C81F3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3" y="1709277"/>
            <a:ext cx="10617916" cy="4803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9D0856-720C-1FC9-38B0-B163618D82E4}"/>
              </a:ext>
            </a:extLst>
          </p:cNvPr>
          <p:cNvSpPr txBox="1"/>
          <p:nvPr/>
        </p:nvSpPr>
        <p:spPr>
          <a:xfrm>
            <a:off x="9302023" y="136632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Fractions recap</a:t>
            </a:r>
          </a:p>
        </p:txBody>
      </p:sp>
    </p:spTree>
    <p:extLst>
      <p:ext uri="{BB962C8B-B14F-4D97-AF65-F5344CB8AC3E}">
        <p14:creationId xmlns:p14="http://schemas.microsoft.com/office/powerpoint/2010/main" val="4215411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915" y="21833"/>
            <a:ext cx="11637364" cy="4295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u="sng" dirty="0">
                <a:latin typeface="Comic Sans MS"/>
                <a:cs typeface="Calibri"/>
              </a:rPr>
              <a:t>21.01.25</a:t>
            </a:r>
            <a:endParaRPr lang="en-GB" sz="2800" u="sng" dirty="0">
              <a:latin typeface="Comic Sans MS"/>
              <a:ea typeface="Calibri"/>
              <a:cs typeface="Calibri"/>
            </a:endParaRPr>
          </a:p>
          <a:p>
            <a:pPr algn="l"/>
            <a:r>
              <a:rPr lang="en-GB" sz="2800" u="sng" dirty="0">
                <a:latin typeface="Comic Sans MS"/>
                <a:ea typeface="Calibri"/>
                <a:cs typeface="Calibri"/>
              </a:rPr>
              <a:t>TBAT: place fractions on a number line</a:t>
            </a:r>
          </a:p>
          <a:p>
            <a:endParaRPr lang="en-GB">
              <a:ea typeface="Calibri"/>
              <a:cs typeface="Calibri"/>
            </a:endParaRPr>
          </a:p>
        </p:txBody>
      </p:sp>
      <p:pic>
        <p:nvPicPr>
          <p:cNvPr id="2" name="Picture 1" descr="A green circle with white text on a white board&#10;&#10;AI-generated content may be incorrect.">
            <a:extLst>
              <a:ext uri="{FF2B5EF4-FFF2-40B4-BE49-F238E27FC236}">
                <a16:creationId xmlns:a16="http://schemas.microsoft.com/office/drawing/2014/main" id="{CA2BB949-8B35-212C-26DA-3FED9223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68" y="1175723"/>
            <a:ext cx="8763000" cy="56864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5D6277-D770-7822-12C3-E3A9568A8263}"/>
              </a:ext>
            </a:extLst>
          </p:cNvPr>
          <p:cNvSpPr/>
          <p:nvPr/>
        </p:nvSpPr>
        <p:spPr>
          <a:xfrm>
            <a:off x="4319781" y="6265755"/>
            <a:ext cx="5051247" cy="3726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C2B73E-A18B-A97D-7FB7-BAD1E642E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56" y="1181100"/>
            <a:ext cx="9501187" cy="567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">
            <a:extLst>
              <a:ext uri="{FF2B5EF4-FFF2-40B4-BE49-F238E27FC236}">
                <a16:creationId xmlns:a16="http://schemas.microsoft.com/office/drawing/2014/main" id="{7CB4D993-4630-4E38-8066-4D1D49BFD0C5}"/>
              </a:ext>
            </a:extLst>
          </p:cNvPr>
          <p:cNvSpPr/>
          <p:nvPr/>
        </p:nvSpPr>
        <p:spPr>
          <a:xfrm>
            <a:off x="2100264" y="525464"/>
            <a:ext cx="79914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800" b="1" dirty="0">
                <a:latin typeface="+mj-lt"/>
              </a:rPr>
              <a:t>Counting in Fractions</a:t>
            </a:r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2925F2FE-D160-78D9-6DE0-F737A5F5EF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" b="10229"/>
          <a:stretch/>
        </p:blipFill>
        <p:spPr>
          <a:xfrm>
            <a:off x="2100264" y="549277"/>
            <a:ext cx="7991475" cy="5759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3C29D-83B7-0806-C9B8-2CAA04861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 t="-2" r="80" b="-668"/>
          <a:stretch/>
        </p:blipFill>
        <p:spPr>
          <a:xfrm rot="16200000">
            <a:off x="3724063" y="349885"/>
            <a:ext cx="4743874" cy="7173801"/>
          </a:xfrm>
          <a:prstGeom prst="rect">
            <a:avLst/>
          </a:prstGeom>
          <a:effectLst>
            <a:outerShdw blurRad="25400" dist="38100" dir="11700000" algn="ctr" rotWithShape="0">
              <a:srgbClr val="000000">
                <a:alpha val="21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5B4BCD-6839-E0C5-2658-C2B2EBB9C660}"/>
              </a:ext>
            </a:extLst>
          </p:cNvPr>
          <p:cNvGrpSpPr/>
          <p:nvPr/>
        </p:nvGrpSpPr>
        <p:grpSpPr>
          <a:xfrm>
            <a:off x="3780832" y="3362119"/>
            <a:ext cx="4630335" cy="645700"/>
            <a:chOff x="3398801" y="3518698"/>
            <a:chExt cx="4554693" cy="63515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A27968-F8B3-23CC-7B6A-AB9487049674}"/>
                </a:ext>
              </a:extLst>
            </p:cNvPr>
            <p:cNvCxnSpPr>
              <a:cxnSpLocks/>
            </p:cNvCxnSpPr>
            <p:nvPr/>
          </p:nvCxnSpPr>
          <p:spPr>
            <a:xfrm>
              <a:off x="3398801" y="3836274"/>
              <a:ext cx="4554693" cy="0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0A3DCE-5A32-7872-BFFF-B4205F9F9F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801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E8D2859-0B63-72AC-93F8-F436E7F8D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5953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129E82-A1A9-87F3-EE8C-9C7C8F515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3494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4F9145-4B1A-5083-AF7D-6517290DF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7596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AE0619-9297-F655-81C5-5DE8B90AB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4149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A24520-4653-13F0-5992-8EF3A07B8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2157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E92BA78-575B-3B03-A594-AE2E64B1911C}"/>
              </a:ext>
            </a:extLst>
          </p:cNvPr>
          <p:cNvSpPr txBox="1"/>
          <p:nvPr/>
        </p:nvSpPr>
        <p:spPr>
          <a:xfrm>
            <a:off x="3624994" y="4011594"/>
            <a:ext cx="337870" cy="422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AA7225-D8E5-5C32-2EFE-13B682FD88BF}"/>
              </a:ext>
            </a:extLst>
          </p:cNvPr>
          <p:cNvGrpSpPr/>
          <p:nvPr/>
        </p:nvGrpSpPr>
        <p:grpSpPr>
          <a:xfrm>
            <a:off x="4599355" y="4031633"/>
            <a:ext cx="146391" cy="501661"/>
            <a:chOff x="4976940" y="825097"/>
            <a:chExt cx="150158" cy="49346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7094B5-ADD2-F54C-8521-5D1CAF6F6970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1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5FBF59-23BA-9D68-D0C0-D78BC107BE85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EF6E22-9D12-678E-2869-448B580013CB}"/>
              </a:ext>
            </a:extLst>
          </p:cNvPr>
          <p:cNvGrpSpPr/>
          <p:nvPr/>
        </p:nvGrpSpPr>
        <p:grpSpPr>
          <a:xfrm>
            <a:off x="5483861" y="4031633"/>
            <a:ext cx="146391" cy="501661"/>
            <a:chOff x="5127099" y="825097"/>
            <a:chExt cx="150158" cy="4934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F05BAE-42F5-1673-5F85-FA0E0B132579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2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BF6FF4-A7C7-5FDB-F702-99B14787D8AC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D17620-C3FC-33C2-E3F6-12FF38E757A3}"/>
              </a:ext>
            </a:extLst>
          </p:cNvPr>
          <p:cNvGrpSpPr/>
          <p:nvPr/>
        </p:nvGrpSpPr>
        <p:grpSpPr>
          <a:xfrm>
            <a:off x="6449052" y="4031633"/>
            <a:ext cx="146391" cy="501661"/>
            <a:chOff x="5127099" y="825097"/>
            <a:chExt cx="150158" cy="4934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4205AE-09EE-2EDF-3AA4-F343C63950E6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3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7CA26F-5DE0-8C33-E9F0-52993EC6EAEF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EA57EB-113F-C046-8BE5-4B138602D34C}"/>
              </a:ext>
            </a:extLst>
          </p:cNvPr>
          <p:cNvGrpSpPr/>
          <p:nvPr/>
        </p:nvGrpSpPr>
        <p:grpSpPr>
          <a:xfrm>
            <a:off x="7376102" y="4019746"/>
            <a:ext cx="146391" cy="501661"/>
            <a:chOff x="5127099" y="825097"/>
            <a:chExt cx="150158" cy="49346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7C856E-70EA-39FB-4623-08BFC3D9B61C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4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E3BC748-84D6-EF9E-B211-671506A2442B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899BF6-84A0-12C2-5322-0884CEED74D6}"/>
              </a:ext>
            </a:extLst>
          </p:cNvPr>
          <p:cNvGrpSpPr/>
          <p:nvPr/>
        </p:nvGrpSpPr>
        <p:grpSpPr>
          <a:xfrm>
            <a:off x="8341293" y="4019746"/>
            <a:ext cx="146391" cy="501661"/>
            <a:chOff x="5127099" y="825097"/>
            <a:chExt cx="150158" cy="49346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FD975E-F310-16A7-230F-63D8EA54281E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5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F675448-DAC9-91FB-4D0F-D2C0033FAEC7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Instructions">
            <a:extLst>
              <a:ext uri="{FF2B5EF4-FFF2-40B4-BE49-F238E27FC236}">
                <a16:creationId xmlns:a16="http://schemas.microsoft.com/office/drawing/2014/main" id="{C08A8624-BA10-9797-DAB1-A34682CBEC8F}"/>
              </a:ext>
            </a:extLst>
          </p:cNvPr>
          <p:cNvSpPr/>
          <p:nvPr/>
        </p:nvSpPr>
        <p:spPr>
          <a:xfrm>
            <a:off x="2100261" y="546970"/>
            <a:ext cx="7991474" cy="495108"/>
          </a:xfrm>
          <a:prstGeom prst="rect">
            <a:avLst/>
          </a:prstGeom>
          <a:solidFill>
            <a:srgbClr val="FFED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Twinkl" panose="02000000000000000000" pitchFamily="2" charset="77"/>
              </a:rPr>
              <a:t>On your whiteboard, 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77"/>
              </a:rPr>
              <a:t>raw and label a number line showing fifths.</a:t>
            </a:r>
            <a:endParaRPr lang="en-GB" sz="1800" b="0" dirty="0">
              <a:effectLst/>
              <a:latin typeface="Twinkl" panose="02000000000000000000" pitchFamily="2" charset="77"/>
            </a:endParaRPr>
          </a:p>
        </p:txBody>
      </p:sp>
      <p:pic>
        <p:nvPicPr>
          <p:cNvPr id="33" name="Picture 32" descr="A yellow rectangular objec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4A33584-A1C9-7FA2-1CF6-00D989072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9966">
            <a:off x="3121009" y="1615701"/>
            <a:ext cx="4161101" cy="107143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5D40366-286F-F6F8-710F-485831953367}"/>
              </a:ext>
            </a:extLst>
          </p:cNvPr>
          <p:cNvSpPr>
            <a:spLocks noChangeAspect="1"/>
          </p:cNvSpPr>
          <p:nvPr/>
        </p:nvSpPr>
        <p:spPr>
          <a:xfrm>
            <a:off x="1955797" y="-107461"/>
            <a:ext cx="4140203" cy="478164"/>
          </a:xfrm>
          <a:prstGeom prst="roundRect">
            <a:avLst>
              <a:gd name="adj" fmla="val 0"/>
            </a:avLst>
          </a:prstGeom>
          <a:solidFill>
            <a:srgbClr val="85BD3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  <a:latin typeface="Twinkl" pitchFamily="2" charset="77"/>
              </a:rPr>
              <a:t>Labelling and Drawing Number Lines</a:t>
            </a:r>
          </a:p>
          <a:p>
            <a:pPr algn="ctr"/>
            <a:endParaRPr lang="en-GB" sz="1800" b="1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5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50643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40E26EE-B628-4090-0C62-42520D44BE43}"/>
              </a:ext>
            </a:extLst>
          </p:cNvPr>
          <p:cNvSpPr/>
          <p:nvPr/>
        </p:nvSpPr>
        <p:spPr>
          <a:xfrm>
            <a:off x="2100264" y="525464"/>
            <a:ext cx="79914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800" b="1" dirty="0">
                <a:latin typeface="+mj-lt"/>
              </a:rPr>
              <a:t>Counting in Fractions</a:t>
            </a:r>
          </a:p>
        </p:txBody>
      </p:sp>
      <p:pic>
        <p:nvPicPr>
          <p:cNvPr id="5" name="Table">
            <a:extLst>
              <a:ext uri="{FF2B5EF4-FFF2-40B4-BE49-F238E27FC236}">
                <a16:creationId xmlns:a16="http://schemas.microsoft.com/office/drawing/2014/main" id="{82A82C20-F176-98C7-C788-D1E547101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" b="10229"/>
          <a:stretch/>
        </p:blipFill>
        <p:spPr>
          <a:xfrm>
            <a:off x="2100264" y="549277"/>
            <a:ext cx="7991475" cy="5759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F08B4F-D490-6636-0BC7-CA16028822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 t="-2" r="80" b="-668"/>
          <a:stretch/>
        </p:blipFill>
        <p:spPr>
          <a:xfrm rot="16200000">
            <a:off x="4856801" y="1482620"/>
            <a:ext cx="2478401" cy="7173801"/>
          </a:xfrm>
          <a:prstGeom prst="rect">
            <a:avLst/>
          </a:prstGeom>
          <a:effectLst>
            <a:outerShdw blurRad="25400" dist="38100" dir="11700000" algn="ctr" rotWithShape="0">
              <a:srgbClr val="000000">
                <a:alpha val="21000"/>
              </a:srgbClr>
            </a:outerShdw>
          </a:effectLst>
        </p:spPr>
      </p:pic>
      <p:sp>
        <p:nvSpPr>
          <p:cNvPr id="35" name="Instructions">
            <a:extLst>
              <a:ext uri="{FF2B5EF4-FFF2-40B4-BE49-F238E27FC236}">
                <a16:creationId xmlns:a16="http://schemas.microsoft.com/office/drawing/2014/main" id="{4B54A4D7-1FD8-65A1-E8FC-2961615C4748}"/>
              </a:ext>
            </a:extLst>
          </p:cNvPr>
          <p:cNvSpPr/>
          <p:nvPr/>
        </p:nvSpPr>
        <p:spPr>
          <a:xfrm>
            <a:off x="2100261" y="546969"/>
            <a:ext cx="7991474" cy="495108"/>
          </a:xfrm>
          <a:prstGeom prst="rect">
            <a:avLst/>
          </a:prstGeom>
          <a:solidFill>
            <a:srgbClr val="FFED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77"/>
              </a:rPr>
              <a:t>Draw and label this number line.</a:t>
            </a:r>
            <a:endParaRPr lang="en-GB" sz="1800" b="0" dirty="0">
              <a:effectLst/>
              <a:latin typeface="Twinkl" panose="02000000000000000000" pitchFamily="2" charset="77"/>
            </a:endParaRPr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B4BF5C88-9088-148E-C092-E4F53A30E866}"/>
              </a:ext>
            </a:extLst>
          </p:cNvPr>
          <p:cNvSpPr/>
          <p:nvPr/>
        </p:nvSpPr>
        <p:spPr>
          <a:xfrm>
            <a:off x="2932602" y="1216320"/>
            <a:ext cx="6195221" cy="1049106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C"/>
            </a:solidFill>
          </a:ln>
          <a:effectLst>
            <a:outerShdw blurRad="127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108000" rIns="108000" bIns="108000" rtlCol="0" anchor="ctr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What do you notice about the numerator as you label the number line?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u="sng" dirty="0">
                <a:solidFill>
                  <a:schemeClr val="tx1"/>
                </a:solidFill>
              </a:rPr>
              <a:t>   				         </a:t>
            </a:r>
            <a:r>
              <a:rPr lang="en-GB" sz="1800" u="sng" dirty="0">
                <a:solidFill>
                  <a:schemeClr val="bg1"/>
                </a:solidFill>
              </a:rPr>
              <a:t>.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44" name="Text">
            <a:extLst>
              <a:ext uri="{FF2B5EF4-FFF2-40B4-BE49-F238E27FC236}">
                <a16:creationId xmlns:a16="http://schemas.microsoft.com/office/drawing/2014/main" id="{5FCD85C2-DDA3-1503-E265-D31603C3ECAF}"/>
              </a:ext>
            </a:extLst>
          </p:cNvPr>
          <p:cNvSpPr/>
          <p:nvPr/>
        </p:nvSpPr>
        <p:spPr>
          <a:xfrm>
            <a:off x="2932602" y="2506487"/>
            <a:ext cx="6195221" cy="1049106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C"/>
            </a:solidFill>
          </a:ln>
          <a:effectLst>
            <a:outerShdw blurRad="127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108000" rIns="108000" bIns="108000" rtlCol="0" anchor="ctr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What do you notice about the denominator as you label the number line?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u="sng" dirty="0">
                <a:solidFill>
                  <a:schemeClr val="tx1"/>
                </a:solidFill>
              </a:rPr>
              <a:t> 				   </a:t>
            </a:r>
            <a:r>
              <a:rPr lang="en-GB" sz="1800" u="sng" dirty="0">
                <a:solidFill>
                  <a:schemeClr val="bg1"/>
                </a:solidFill>
              </a:rPr>
              <a:t>.</a:t>
            </a:r>
            <a:r>
              <a:rPr lang="en-GB" sz="1800" u="sng" dirty="0">
                <a:solidFill>
                  <a:schemeClr val="tx1"/>
                </a:solidFill>
              </a:rPr>
              <a:t> 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5" name="Answer">
            <a:extLst>
              <a:ext uri="{FF2B5EF4-FFF2-40B4-BE49-F238E27FC236}">
                <a16:creationId xmlns:a16="http://schemas.microsoft.com/office/drawing/2014/main" id="{23C21074-D2B9-2F94-CF1E-FE12E48EA794}"/>
              </a:ext>
            </a:extLst>
          </p:cNvPr>
          <p:cNvSpPr txBox="1"/>
          <p:nvPr/>
        </p:nvSpPr>
        <p:spPr>
          <a:xfrm>
            <a:off x="3098163" y="1811962"/>
            <a:ext cx="45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689429"/>
                </a:solidFill>
              </a:rPr>
              <a:t>The numerator increases by 1 each time.</a:t>
            </a:r>
          </a:p>
        </p:txBody>
      </p:sp>
      <p:sp>
        <p:nvSpPr>
          <p:cNvPr id="47" name="Answer">
            <a:extLst>
              <a:ext uri="{FF2B5EF4-FFF2-40B4-BE49-F238E27FC236}">
                <a16:creationId xmlns:a16="http://schemas.microsoft.com/office/drawing/2014/main" id="{0AE40405-07FB-4ABC-AFCC-F09ACEFA0F5A}"/>
              </a:ext>
            </a:extLst>
          </p:cNvPr>
          <p:cNvSpPr txBox="1"/>
          <p:nvPr/>
        </p:nvSpPr>
        <p:spPr>
          <a:xfrm>
            <a:off x="3098163" y="3102282"/>
            <a:ext cx="393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689429"/>
                </a:solidFill>
              </a:rPr>
              <a:t>The denominator remains the same.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B32EAB-882B-C68A-0044-AAA480823CE2}"/>
              </a:ext>
            </a:extLst>
          </p:cNvPr>
          <p:cNvGrpSpPr/>
          <p:nvPr/>
        </p:nvGrpSpPr>
        <p:grpSpPr>
          <a:xfrm>
            <a:off x="3050379" y="4545017"/>
            <a:ext cx="6002182" cy="645700"/>
            <a:chOff x="3398801" y="3518698"/>
            <a:chExt cx="4464018" cy="63515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0E591C0-C058-6BFC-DF68-B9D8131C827E}"/>
                </a:ext>
              </a:extLst>
            </p:cNvPr>
            <p:cNvCxnSpPr>
              <a:cxnSpLocks/>
            </p:cNvCxnSpPr>
            <p:nvPr/>
          </p:nvCxnSpPr>
          <p:spPr>
            <a:xfrm>
              <a:off x="3398801" y="3836274"/>
              <a:ext cx="4464017" cy="0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B0B4193-C027-70AD-CEC1-6B14D2707A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801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FFCE928-CDD6-4E9B-0DE1-322D3F91D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2819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232FD2-1133-612E-C6BE-840BE317B096}"/>
              </a:ext>
            </a:extLst>
          </p:cNvPr>
          <p:cNvCxnSpPr>
            <a:cxnSpLocks/>
          </p:cNvCxnSpPr>
          <p:nvPr/>
        </p:nvCxnSpPr>
        <p:spPr>
          <a:xfrm flipV="1">
            <a:off x="3706342" y="4545017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6859010-C979-1B81-243F-6E633328E05A}"/>
              </a:ext>
            </a:extLst>
          </p:cNvPr>
          <p:cNvCxnSpPr>
            <a:cxnSpLocks/>
          </p:cNvCxnSpPr>
          <p:nvPr/>
        </p:nvCxnSpPr>
        <p:spPr>
          <a:xfrm flipV="1">
            <a:off x="4376902" y="4545017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94C206E-2A49-B516-46AD-A711AD8245AC}"/>
              </a:ext>
            </a:extLst>
          </p:cNvPr>
          <p:cNvCxnSpPr>
            <a:cxnSpLocks/>
          </p:cNvCxnSpPr>
          <p:nvPr/>
        </p:nvCxnSpPr>
        <p:spPr>
          <a:xfrm flipV="1">
            <a:off x="5047462" y="4545017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1A96BE0-CB38-5835-5168-23BD3368E648}"/>
              </a:ext>
            </a:extLst>
          </p:cNvPr>
          <p:cNvCxnSpPr>
            <a:cxnSpLocks/>
          </p:cNvCxnSpPr>
          <p:nvPr/>
        </p:nvCxnSpPr>
        <p:spPr>
          <a:xfrm flipV="1">
            <a:off x="5728182" y="4545017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97DC8A7-99C7-3548-F931-9514038A89E1}"/>
              </a:ext>
            </a:extLst>
          </p:cNvPr>
          <p:cNvCxnSpPr>
            <a:cxnSpLocks/>
          </p:cNvCxnSpPr>
          <p:nvPr/>
        </p:nvCxnSpPr>
        <p:spPr>
          <a:xfrm flipV="1">
            <a:off x="6398742" y="4545017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025BA6F-808A-44BA-37C4-231288DBD675}"/>
              </a:ext>
            </a:extLst>
          </p:cNvPr>
          <p:cNvCxnSpPr>
            <a:cxnSpLocks/>
          </p:cNvCxnSpPr>
          <p:nvPr/>
        </p:nvCxnSpPr>
        <p:spPr>
          <a:xfrm flipV="1">
            <a:off x="7048982" y="4545017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3A6ABE5-3274-4A64-C2D6-3A5E710EB93A}"/>
              </a:ext>
            </a:extLst>
          </p:cNvPr>
          <p:cNvCxnSpPr>
            <a:cxnSpLocks/>
          </p:cNvCxnSpPr>
          <p:nvPr/>
        </p:nvCxnSpPr>
        <p:spPr>
          <a:xfrm flipV="1">
            <a:off x="7729702" y="4545017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01C4F73-A401-0B34-1BE3-3C6527FD93F8}"/>
              </a:ext>
            </a:extLst>
          </p:cNvPr>
          <p:cNvCxnSpPr>
            <a:cxnSpLocks/>
          </p:cNvCxnSpPr>
          <p:nvPr/>
        </p:nvCxnSpPr>
        <p:spPr>
          <a:xfrm flipV="1">
            <a:off x="8410422" y="4545017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78DC0FD-A3C5-6BC3-6243-D61153E0DF8A}"/>
              </a:ext>
            </a:extLst>
          </p:cNvPr>
          <p:cNvSpPr txBox="1"/>
          <p:nvPr/>
        </p:nvSpPr>
        <p:spPr>
          <a:xfrm>
            <a:off x="2894542" y="5168009"/>
            <a:ext cx="337870" cy="422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0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72ADA5-D333-AB52-745E-9FF7F0C8C5A0}"/>
              </a:ext>
            </a:extLst>
          </p:cNvPr>
          <p:cNvGrpSpPr/>
          <p:nvPr/>
        </p:nvGrpSpPr>
        <p:grpSpPr>
          <a:xfrm>
            <a:off x="3633147" y="5262737"/>
            <a:ext cx="146391" cy="501661"/>
            <a:chOff x="4976940" y="825097"/>
            <a:chExt cx="150158" cy="49346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57289CB-B1EE-27AE-EB31-2ECBDFDADE63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1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0BD4157-6EEC-1B17-1675-18504D6A59F9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CFD2B31-8455-8751-0C8B-10C51DD258FB}"/>
              </a:ext>
            </a:extLst>
          </p:cNvPr>
          <p:cNvSpPr txBox="1"/>
          <p:nvPr/>
        </p:nvSpPr>
        <p:spPr>
          <a:xfrm>
            <a:off x="8798531" y="5171459"/>
            <a:ext cx="5080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1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3D0A866-C2FD-B989-6749-52768C2FF146}"/>
              </a:ext>
            </a:extLst>
          </p:cNvPr>
          <p:cNvGrpSpPr/>
          <p:nvPr/>
        </p:nvGrpSpPr>
        <p:grpSpPr>
          <a:xfrm>
            <a:off x="4303103" y="5262737"/>
            <a:ext cx="146391" cy="501661"/>
            <a:chOff x="4976940" y="825097"/>
            <a:chExt cx="150158" cy="49346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98C9BB1-FCD0-6B82-EDA6-4C3A8E7D03D8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2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7088D1D-856F-3EFB-7776-F380EAB5A1C1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C23C9FA-BB22-6974-9827-C0C087D2E99E}"/>
              </a:ext>
            </a:extLst>
          </p:cNvPr>
          <p:cNvGrpSpPr/>
          <p:nvPr/>
        </p:nvGrpSpPr>
        <p:grpSpPr>
          <a:xfrm>
            <a:off x="4982113" y="5262737"/>
            <a:ext cx="146391" cy="501661"/>
            <a:chOff x="4976940" y="825097"/>
            <a:chExt cx="150158" cy="49346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8C605DE-D313-2120-3474-63EA9E0EA47C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3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25F851F-0F11-0416-197D-A68D30A84D86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29D10C9-FC1B-6FEA-A6A2-8099705131B0}"/>
              </a:ext>
            </a:extLst>
          </p:cNvPr>
          <p:cNvGrpSpPr/>
          <p:nvPr/>
        </p:nvGrpSpPr>
        <p:grpSpPr>
          <a:xfrm>
            <a:off x="5661123" y="5262737"/>
            <a:ext cx="146391" cy="501661"/>
            <a:chOff x="4976940" y="825097"/>
            <a:chExt cx="150158" cy="49346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F35A2C9-158D-24AC-F07E-5B849DEC9451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4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D1F115-6A47-0E4E-0E4A-45A03E365BD5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493E5FD-7CA4-9B40-5FB8-210F62A0A54A}"/>
              </a:ext>
            </a:extLst>
          </p:cNvPr>
          <p:cNvGrpSpPr/>
          <p:nvPr/>
        </p:nvGrpSpPr>
        <p:grpSpPr>
          <a:xfrm>
            <a:off x="6331080" y="5262737"/>
            <a:ext cx="146391" cy="501661"/>
            <a:chOff x="4976940" y="825097"/>
            <a:chExt cx="150158" cy="49346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E4FBEBB-89D6-A4BC-8A5B-A18C0AB33942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5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DC7DB82-484D-B5C7-A45A-35233BC3D91D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6BEF0AC-461A-82A6-509A-4AD8C39C2CBE}"/>
              </a:ext>
            </a:extLst>
          </p:cNvPr>
          <p:cNvGrpSpPr/>
          <p:nvPr/>
        </p:nvGrpSpPr>
        <p:grpSpPr>
          <a:xfrm>
            <a:off x="6982929" y="5262737"/>
            <a:ext cx="146391" cy="501661"/>
            <a:chOff x="4976940" y="825097"/>
            <a:chExt cx="150158" cy="49346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FB323DB-2513-EDE3-B9F7-B6D141D1EA90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6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80AA7AF-D523-E9D6-E6D6-7AC56658EF9C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0194532-AF0C-1125-9D84-9B23AFC136A7}"/>
              </a:ext>
            </a:extLst>
          </p:cNvPr>
          <p:cNvGrpSpPr/>
          <p:nvPr/>
        </p:nvGrpSpPr>
        <p:grpSpPr>
          <a:xfrm>
            <a:off x="7670992" y="5262737"/>
            <a:ext cx="146391" cy="501661"/>
            <a:chOff x="4976940" y="825097"/>
            <a:chExt cx="150158" cy="49346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54701FD-53F8-D158-C9CB-C23C027532D9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7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1645AC0-FA8C-27BE-5352-150AA98FB5A2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F78D56D-1FAD-9840-B7F8-C699D27C6A6D}"/>
              </a:ext>
            </a:extLst>
          </p:cNvPr>
          <p:cNvGrpSpPr/>
          <p:nvPr/>
        </p:nvGrpSpPr>
        <p:grpSpPr>
          <a:xfrm>
            <a:off x="8350002" y="5262737"/>
            <a:ext cx="146391" cy="501661"/>
            <a:chOff x="4976940" y="825097"/>
            <a:chExt cx="150158" cy="493466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E0132DD-44F9-393B-22D9-D9579A568C79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8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1EFC164-432D-DA09-E6D7-D1824BB7BB29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AED4CAE-EBF5-EE16-4624-A7BC2AE2E83E}"/>
              </a:ext>
            </a:extLst>
          </p:cNvPr>
          <p:cNvGrpSpPr/>
          <p:nvPr/>
        </p:nvGrpSpPr>
        <p:grpSpPr>
          <a:xfrm>
            <a:off x="8981432" y="5567449"/>
            <a:ext cx="146391" cy="501661"/>
            <a:chOff x="4976940" y="825097"/>
            <a:chExt cx="150158" cy="493466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7BF7CDA-27A8-DEE4-3FA7-96FA2403585D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9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75FDC1-8B8A-CCD9-6671-E003E952FB31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923F4F-8655-C5DB-F17D-3AFDF71203E8}"/>
              </a:ext>
            </a:extLst>
          </p:cNvPr>
          <p:cNvSpPr>
            <a:spLocks noChangeAspect="1"/>
          </p:cNvSpPr>
          <p:nvPr/>
        </p:nvSpPr>
        <p:spPr>
          <a:xfrm>
            <a:off x="1955797" y="-107461"/>
            <a:ext cx="4140203" cy="478164"/>
          </a:xfrm>
          <a:prstGeom prst="roundRect">
            <a:avLst>
              <a:gd name="adj" fmla="val 0"/>
            </a:avLst>
          </a:prstGeom>
          <a:solidFill>
            <a:srgbClr val="85BD3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  <a:latin typeface="Twinkl" pitchFamily="2" charset="77"/>
              </a:rPr>
              <a:t>Labelling and Drawing Number Lines</a:t>
            </a:r>
          </a:p>
          <a:p>
            <a:pPr algn="ctr"/>
            <a:endParaRPr lang="en-GB" sz="1800" b="1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7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72D440-ECF1-E427-61C7-8E076E5EFA13}"/>
              </a:ext>
            </a:extLst>
          </p:cNvPr>
          <p:cNvSpPr txBox="1"/>
          <p:nvPr/>
        </p:nvSpPr>
        <p:spPr>
          <a:xfrm>
            <a:off x="873348" y="582903"/>
            <a:ext cx="751184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u="sng" dirty="0">
                <a:latin typeface="Comic Sans MS"/>
              </a:rPr>
              <a:t>21.01.25</a:t>
            </a:r>
          </a:p>
          <a:p>
            <a:r>
              <a:rPr lang="en-GB" sz="2800" u="sng" dirty="0">
                <a:latin typeface="Comic Sans MS"/>
              </a:rPr>
              <a:t>TBAT: </a:t>
            </a:r>
            <a:r>
              <a:rPr lang="en-GB" sz="2800" u="sng" dirty="0">
                <a:solidFill>
                  <a:srgbClr val="000000"/>
                </a:solidFill>
                <a:latin typeface="Comic Sans MS"/>
              </a:rPr>
              <a:t>place fractions on a number line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9645D4D-B5F8-8C23-7EBB-1D703B712932}"/>
              </a:ext>
            </a:extLst>
          </p:cNvPr>
          <p:cNvSpPr txBox="1"/>
          <p:nvPr/>
        </p:nvSpPr>
        <p:spPr>
          <a:xfrm>
            <a:off x="1399062" y="1709252"/>
            <a:ext cx="2743200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>
                <a:solidFill>
                  <a:srgbClr val="1155CC"/>
                </a:solidFill>
                <a:latin typeface="Arial"/>
              </a:rPr>
              <a:t>Blue</a:t>
            </a:r>
            <a:endParaRPr lang="en-GB" sz="4400"/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1026D4EE-2921-6FC2-FD5F-1909D617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44" y="2771775"/>
            <a:ext cx="5286375" cy="1314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C2EBFE14-144B-B30D-DC31-233BB1CCCBDF}"/>
              </a:ext>
            </a:extLst>
          </p:cNvPr>
          <p:cNvSpPr txBox="1"/>
          <p:nvPr/>
        </p:nvSpPr>
        <p:spPr>
          <a:xfrm>
            <a:off x="7772400" y="2725948"/>
            <a:ext cx="2743200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>
                <a:solidFill>
                  <a:srgbClr val="38761D"/>
                </a:solidFill>
                <a:latin typeface="Arial"/>
              </a:rPr>
              <a:t>Green</a:t>
            </a:r>
            <a:r>
              <a:rPr lang="en-GB" sz="4400">
                <a:latin typeface="Arial"/>
                <a:cs typeface="Arial"/>
              </a:rPr>
              <a:t>​</a:t>
            </a:r>
            <a:endParaRPr lang="en-GB" sz="4400"/>
          </a:p>
        </p:txBody>
      </p:sp>
      <p:pic>
        <p:nvPicPr>
          <p:cNvPr id="6" name="Picture 5" descr="A picture containing antenna&#10;&#10;Description automatically generated">
            <a:extLst>
              <a:ext uri="{FF2B5EF4-FFF2-40B4-BE49-F238E27FC236}">
                <a16:creationId xmlns:a16="http://schemas.microsoft.com/office/drawing/2014/main" id="{BDB81282-FF0A-178A-D644-7F7D0440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0" y="4343400"/>
            <a:ext cx="6438900" cy="1295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0690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01A3F0-C3F3-412C-820B-A2DBBB8E64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7" b="13944"/>
          <a:stretch/>
        </p:blipFill>
        <p:spPr>
          <a:xfrm>
            <a:off x="2061860" y="568961"/>
            <a:ext cx="8060357" cy="5702617"/>
          </a:xfrm>
          <a:prstGeom prst="rect">
            <a:avLst/>
          </a:prstGeom>
        </p:spPr>
      </p:pic>
      <p:pic>
        <p:nvPicPr>
          <p:cNvPr id="72" name="Child">
            <a:extLst>
              <a:ext uri="{FF2B5EF4-FFF2-40B4-BE49-F238E27FC236}">
                <a16:creationId xmlns:a16="http://schemas.microsoft.com/office/drawing/2014/main" id="{88CE49DB-B41E-4920-9D79-C46088EE6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38"/>
          <a:stretch/>
        </p:blipFill>
        <p:spPr>
          <a:xfrm flipH="1">
            <a:off x="1983808" y="2357651"/>
            <a:ext cx="3047114" cy="3910434"/>
          </a:xfrm>
          <a:prstGeom prst="rect">
            <a:avLst/>
          </a:prstGeom>
        </p:spPr>
      </p:pic>
      <p:pic>
        <p:nvPicPr>
          <p:cNvPr id="25" name="Paper">
            <a:extLst>
              <a:ext uri="{FF2B5EF4-FFF2-40B4-BE49-F238E27FC236}">
                <a16:creationId xmlns:a16="http://schemas.microsoft.com/office/drawing/2014/main" id="{90065150-9FA6-4EC0-A0B0-3CD5E9096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6" t="-2" r="81" b="-668"/>
          <a:stretch/>
        </p:blipFill>
        <p:spPr>
          <a:xfrm rot="16200000">
            <a:off x="5076829" y="1432560"/>
            <a:ext cx="4317997" cy="5353051"/>
          </a:xfrm>
          <a:prstGeom prst="rect">
            <a:avLst/>
          </a:prstGeom>
          <a:effectLst>
            <a:outerShdw blurRad="25400" dist="38100" dir="11700000" algn="ctr" rotWithShape="0">
              <a:srgbClr val="000000">
                <a:alpha val="21000"/>
              </a:srgbClr>
            </a:outerShdw>
          </a:effectLst>
        </p:spPr>
      </p:pic>
      <p:pic>
        <p:nvPicPr>
          <p:cNvPr id="46" name="Paper">
            <a:extLst>
              <a:ext uri="{FF2B5EF4-FFF2-40B4-BE49-F238E27FC236}">
                <a16:creationId xmlns:a16="http://schemas.microsoft.com/office/drawing/2014/main" id="{638E53B0-97B3-4CF9-95BE-EEC2D2EAB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2" t="-2" r="81" b="-668"/>
          <a:stretch/>
        </p:blipFill>
        <p:spPr>
          <a:xfrm rot="16200000">
            <a:off x="4918522" y="1157797"/>
            <a:ext cx="4867527" cy="5353051"/>
          </a:xfrm>
          <a:prstGeom prst="rect">
            <a:avLst/>
          </a:prstGeom>
          <a:effectLst>
            <a:outerShdw blurRad="25400" dist="38100" dir="11700000" algn="ctr" rotWithShape="0">
              <a:srgbClr val="000000">
                <a:alpha val="21000"/>
              </a:srgb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CB8A7D-9574-438A-A327-03C7ED6762DD}"/>
              </a:ext>
            </a:extLst>
          </p:cNvPr>
          <p:cNvCxnSpPr>
            <a:cxnSpLocks/>
          </p:cNvCxnSpPr>
          <p:nvPr/>
        </p:nvCxnSpPr>
        <p:spPr>
          <a:xfrm>
            <a:off x="5382493" y="3825227"/>
            <a:ext cx="3795580" cy="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ED1B33B-E452-49D8-9FD3-5CD30DD11CBE}"/>
              </a:ext>
            </a:extLst>
          </p:cNvPr>
          <p:cNvCxnSpPr>
            <a:cxnSpLocks/>
          </p:cNvCxnSpPr>
          <p:nvPr/>
        </p:nvCxnSpPr>
        <p:spPr>
          <a:xfrm flipV="1">
            <a:off x="5382493" y="3510282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50D1B51-1E2B-45FF-A658-9293FBE6627D}"/>
              </a:ext>
            </a:extLst>
          </p:cNvPr>
          <p:cNvCxnSpPr>
            <a:cxnSpLocks/>
          </p:cNvCxnSpPr>
          <p:nvPr/>
        </p:nvCxnSpPr>
        <p:spPr>
          <a:xfrm flipV="1">
            <a:off x="6141609" y="3510282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D0543DF-F24A-4751-9C5C-94D0A4F74A5D}"/>
              </a:ext>
            </a:extLst>
          </p:cNvPr>
          <p:cNvCxnSpPr>
            <a:cxnSpLocks/>
          </p:cNvCxnSpPr>
          <p:nvPr/>
        </p:nvCxnSpPr>
        <p:spPr>
          <a:xfrm flipV="1">
            <a:off x="6900725" y="3510282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68A32A-600E-4EED-AA2C-06F5F3C56E73}"/>
              </a:ext>
            </a:extLst>
          </p:cNvPr>
          <p:cNvCxnSpPr>
            <a:cxnSpLocks/>
          </p:cNvCxnSpPr>
          <p:nvPr/>
        </p:nvCxnSpPr>
        <p:spPr>
          <a:xfrm flipV="1">
            <a:off x="7659841" y="3510282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48B07E2-01D5-4E44-91DF-4C2C227989D8}"/>
              </a:ext>
            </a:extLst>
          </p:cNvPr>
          <p:cNvCxnSpPr>
            <a:cxnSpLocks/>
          </p:cNvCxnSpPr>
          <p:nvPr/>
        </p:nvCxnSpPr>
        <p:spPr>
          <a:xfrm flipV="1">
            <a:off x="8418957" y="3510282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877A975-814E-4402-AB79-6425F4C510FB}"/>
              </a:ext>
            </a:extLst>
          </p:cNvPr>
          <p:cNvCxnSpPr>
            <a:cxnSpLocks/>
          </p:cNvCxnSpPr>
          <p:nvPr/>
        </p:nvCxnSpPr>
        <p:spPr>
          <a:xfrm flipV="1">
            <a:off x="9178073" y="3510282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6B0BFE-AEDF-AFB2-ECCA-C82CCF25440E}"/>
              </a:ext>
            </a:extLst>
          </p:cNvPr>
          <p:cNvCxnSpPr>
            <a:cxnSpLocks/>
          </p:cNvCxnSpPr>
          <p:nvPr/>
        </p:nvCxnSpPr>
        <p:spPr>
          <a:xfrm>
            <a:off x="5074134" y="2768586"/>
            <a:ext cx="4527100" cy="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60E325-9BCA-5CCB-8913-6DD34D53A2B7}"/>
              </a:ext>
            </a:extLst>
          </p:cNvPr>
          <p:cNvCxnSpPr>
            <a:cxnSpLocks/>
          </p:cNvCxnSpPr>
          <p:nvPr/>
        </p:nvCxnSpPr>
        <p:spPr>
          <a:xfrm flipV="1">
            <a:off x="5074134" y="2453642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2913BD-A66B-ACBE-6FED-E3BF5B96C230}"/>
              </a:ext>
            </a:extLst>
          </p:cNvPr>
          <p:cNvCxnSpPr>
            <a:cxnSpLocks/>
          </p:cNvCxnSpPr>
          <p:nvPr/>
        </p:nvCxnSpPr>
        <p:spPr>
          <a:xfrm flipV="1">
            <a:off x="5833250" y="2453643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5F7652-7741-3469-363C-92596019A6ED}"/>
              </a:ext>
            </a:extLst>
          </p:cNvPr>
          <p:cNvCxnSpPr>
            <a:cxnSpLocks/>
          </p:cNvCxnSpPr>
          <p:nvPr/>
        </p:nvCxnSpPr>
        <p:spPr>
          <a:xfrm flipV="1">
            <a:off x="6592366" y="2453643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24FDAD-5E4B-678E-B462-759400FD1360}"/>
              </a:ext>
            </a:extLst>
          </p:cNvPr>
          <p:cNvCxnSpPr>
            <a:cxnSpLocks/>
          </p:cNvCxnSpPr>
          <p:nvPr/>
        </p:nvCxnSpPr>
        <p:spPr>
          <a:xfrm flipV="1">
            <a:off x="7351482" y="2453643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136F56-89BA-F725-7364-A017AFEA9D92}"/>
              </a:ext>
            </a:extLst>
          </p:cNvPr>
          <p:cNvCxnSpPr>
            <a:cxnSpLocks/>
          </p:cNvCxnSpPr>
          <p:nvPr/>
        </p:nvCxnSpPr>
        <p:spPr>
          <a:xfrm flipV="1">
            <a:off x="8110598" y="2453643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9AD695-4235-F371-BB17-7098D9DAC1DB}"/>
              </a:ext>
            </a:extLst>
          </p:cNvPr>
          <p:cNvCxnSpPr>
            <a:cxnSpLocks/>
          </p:cNvCxnSpPr>
          <p:nvPr/>
        </p:nvCxnSpPr>
        <p:spPr>
          <a:xfrm flipV="1">
            <a:off x="8869714" y="2453643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AE563C-ACC0-E18B-4189-B203923041D3}"/>
              </a:ext>
            </a:extLst>
          </p:cNvPr>
          <p:cNvCxnSpPr>
            <a:cxnSpLocks/>
          </p:cNvCxnSpPr>
          <p:nvPr/>
        </p:nvCxnSpPr>
        <p:spPr>
          <a:xfrm flipV="1">
            <a:off x="9601234" y="2453642"/>
            <a:ext cx="0" cy="629893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8A4F70-685B-41A2-BE62-E9166CB90A42}"/>
              </a:ext>
            </a:extLst>
          </p:cNvPr>
          <p:cNvSpPr txBox="1"/>
          <p:nvPr/>
        </p:nvSpPr>
        <p:spPr>
          <a:xfrm>
            <a:off x="5216318" y="4192565"/>
            <a:ext cx="3323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0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F927D0E-515A-4033-A7D7-8E161BDAD948}"/>
              </a:ext>
            </a:extLst>
          </p:cNvPr>
          <p:cNvGrpSpPr/>
          <p:nvPr/>
        </p:nvGrpSpPr>
        <p:grpSpPr>
          <a:xfrm>
            <a:off x="6069609" y="4153581"/>
            <a:ext cx="144000" cy="493466"/>
            <a:chOff x="5127099" y="825097"/>
            <a:chExt cx="150158" cy="49346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B2DFA53A-EE4C-4ECF-918A-DE5143DE93A6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1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D2D5E09-D2B7-4097-A6A5-3864926ED69A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35D3CAF-03BD-4DF2-976B-E1E933069031}"/>
              </a:ext>
            </a:extLst>
          </p:cNvPr>
          <p:cNvGrpSpPr/>
          <p:nvPr/>
        </p:nvGrpSpPr>
        <p:grpSpPr>
          <a:xfrm>
            <a:off x="6828724" y="4153581"/>
            <a:ext cx="144000" cy="493466"/>
            <a:chOff x="5127099" y="825097"/>
            <a:chExt cx="150158" cy="493466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C9B06E8-7FA2-4E99-9B17-3DBF3A240C3D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2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598AE57-19AA-4D42-A939-8E8D313DBB50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0E487A8-69AA-4C89-8802-0E9A0CB8A0C4}"/>
              </a:ext>
            </a:extLst>
          </p:cNvPr>
          <p:cNvGrpSpPr/>
          <p:nvPr/>
        </p:nvGrpSpPr>
        <p:grpSpPr>
          <a:xfrm>
            <a:off x="7587839" y="4153581"/>
            <a:ext cx="144000" cy="493466"/>
            <a:chOff x="5127099" y="825097"/>
            <a:chExt cx="150158" cy="493466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2D2F653-FD37-4FB0-9744-BE78F70F09A3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3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972CD6-6D55-48C4-8C3B-3763C6E70F41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38FD138-ECE3-4BD4-B52F-D57F0B920785}"/>
              </a:ext>
            </a:extLst>
          </p:cNvPr>
          <p:cNvGrpSpPr/>
          <p:nvPr/>
        </p:nvGrpSpPr>
        <p:grpSpPr>
          <a:xfrm>
            <a:off x="8346954" y="4153581"/>
            <a:ext cx="144000" cy="493466"/>
            <a:chOff x="5127099" y="825097"/>
            <a:chExt cx="150158" cy="493466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6CCACC3-6AA1-4690-AC93-29FCF42E6E98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4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EE27164-4FC8-42E5-9159-7AB33D93491E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B3CDDB-227D-4FE6-AC01-885FBD4EAA45}"/>
              </a:ext>
            </a:extLst>
          </p:cNvPr>
          <p:cNvGrpSpPr/>
          <p:nvPr/>
        </p:nvGrpSpPr>
        <p:grpSpPr>
          <a:xfrm>
            <a:off x="9106069" y="4153581"/>
            <a:ext cx="144000" cy="493466"/>
            <a:chOff x="5127099" y="825097"/>
            <a:chExt cx="150158" cy="49346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C95C01-AD34-4439-B910-E2681C5FA498}"/>
                </a:ext>
              </a:extLst>
            </p:cNvPr>
            <p:cNvSpPr txBox="1"/>
            <p:nvPr/>
          </p:nvSpPr>
          <p:spPr>
            <a:xfrm>
              <a:off x="5127099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5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4884EDE-E675-4FE4-927E-8F5744DE561E}"/>
                </a:ext>
              </a:extLst>
            </p:cNvPr>
            <p:cNvCxnSpPr/>
            <p:nvPr/>
          </p:nvCxnSpPr>
          <p:spPr>
            <a:xfrm>
              <a:off x="5127099" y="1071830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C25439-ECEB-4F10-B13D-1FAC2BF64CE7}"/>
              </a:ext>
            </a:extLst>
          </p:cNvPr>
          <p:cNvSpPr/>
          <p:nvPr/>
        </p:nvSpPr>
        <p:spPr>
          <a:xfrm>
            <a:off x="3792571" y="1084517"/>
            <a:ext cx="3047114" cy="930657"/>
          </a:xfrm>
          <a:prstGeom prst="wedgeRectCallout">
            <a:avLst>
              <a:gd name="adj1" fmla="val -47764"/>
              <a:gd name="adj2" fmla="val 176484"/>
            </a:avLst>
          </a:prstGeom>
          <a:solidFill>
            <a:srgbClr val="00649C"/>
          </a:solidFill>
          <a:ln w="19050">
            <a:solidFill>
              <a:srgbClr val="00649C"/>
            </a:solidFill>
          </a:ln>
          <a:effectLst>
            <a:outerShdw blurRad="12700" dist="50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sz="1800" dirty="0"/>
              <a:t>I have drawn a number line to be labelled in fifths.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76AA004C-5C73-AE18-C563-A22C4A94C709}"/>
              </a:ext>
            </a:extLst>
          </p:cNvPr>
          <p:cNvSpPr/>
          <p:nvPr/>
        </p:nvSpPr>
        <p:spPr>
          <a:xfrm>
            <a:off x="5084315" y="2282867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Left-right Arrow 40">
            <a:extLst>
              <a:ext uri="{FF2B5EF4-FFF2-40B4-BE49-F238E27FC236}">
                <a16:creationId xmlns:a16="http://schemas.microsoft.com/office/drawing/2014/main" id="{BFF30ABC-EAEA-52A1-D466-DB4053129B2F}"/>
              </a:ext>
            </a:extLst>
          </p:cNvPr>
          <p:cNvSpPr/>
          <p:nvPr/>
        </p:nvSpPr>
        <p:spPr>
          <a:xfrm>
            <a:off x="5846315" y="2282867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2" name="Left-right Arrow 41">
            <a:extLst>
              <a:ext uri="{FF2B5EF4-FFF2-40B4-BE49-F238E27FC236}">
                <a16:creationId xmlns:a16="http://schemas.microsoft.com/office/drawing/2014/main" id="{236D267A-56E8-7AA8-04C9-87A842A2DBDF}"/>
              </a:ext>
            </a:extLst>
          </p:cNvPr>
          <p:cNvSpPr/>
          <p:nvPr/>
        </p:nvSpPr>
        <p:spPr>
          <a:xfrm>
            <a:off x="6618475" y="2282867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3" name="Left-right Arrow 42">
            <a:extLst>
              <a:ext uri="{FF2B5EF4-FFF2-40B4-BE49-F238E27FC236}">
                <a16:creationId xmlns:a16="http://schemas.microsoft.com/office/drawing/2014/main" id="{65DC0AA0-3A98-6172-D6E3-E1B412120344}"/>
              </a:ext>
            </a:extLst>
          </p:cNvPr>
          <p:cNvSpPr/>
          <p:nvPr/>
        </p:nvSpPr>
        <p:spPr>
          <a:xfrm>
            <a:off x="7380475" y="2282867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4" name="Left-right Arrow 43">
            <a:extLst>
              <a:ext uri="{FF2B5EF4-FFF2-40B4-BE49-F238E27FC236}">
                <a16:creationId xmlns:a16="http://schemas.microsoft.com/office/drawing/2014/main" id="{4336DED7-A968-DE72-7EC8-F48F31767227}"/>
              </a:ext>
            </a:extLst>
          </p:cNvPr>
          <p:cNvSpPr/>
          <p:nvPr/>
        </p:nvSpPr>
        <p:spPr>
          <a:xfrm>
            <a:off x="8132315" y="2282867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5" name="Left-right Arrow 44">
            <a:extLst>
              <a:ext uri="{FF2B5EF4-FFF2-40B4-BE49-F238E27FC236}">
                <a16:creationId xmlns:a16="http://schemas.microsoft.com/office/drawing/2014/main" id="{ED75CE40-2BCE-E7EC-81AD-721BF0BC3645}"/>
              </a:ext>
            </a:extLst>
          </p:cNvPr>
          <p:cNvSpPr/>
          <p:nvPr/>
        </p:nvSpPr>
        <p:spPr>
          <a:xfrm>
            <a:off x="8884155" y="2282867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7" name="Left-right Arrow 46">
            <a:extLst>
              <a:ext uri="{FF2B5EF4-FFF2-40B4-BE49-F238E27FC236}">
                <a16:creationId xmlns:a16="http://schemas.microsoft.com/office/drawing/2014/main" id="{B8631B79-0D47-8801-C073-83E50B984F40}"/>
              </a:ext>
            </a:extLst>
          </p:cNvPr>
          <p:cNvSpPr/>
          <p:nvPr/>
        </p:nvSpPr>
        <p:spPr>
          <a:xfrm>
            <a:off x="5401745" y="3350571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Left-right Arrow 50">
            <a:extLst>
              <a:ext uri="{FF2B5EF4-FFF2-40B4-BE49-F238E27FC236}">
                <a16:creationId xmlns:a16="http://schemas.microsoft.com/office/drawing/2014/main" id="{532755E4-E3AD-FF1D-4BD7-498F3D6B0375}"/>
              </a:ext>
            </a:extLst>
          </p:cNvPr>
          <p:cNvSpPr/>
          <p:nvPr/>
        </p:nvSpPr>
        <p:spPr>
          <a:xfrm>
            <a:off x="6163745" y="3350571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3" name="Left-right Arrow 52">
            <a:extLst>
              <a:ext uri="{FF2B5EF4-FFF2-40B4-BE49-F238E27FC236}">
                <a16:creationId xmlns:a16="http://schemas.microsoft.com/office/drawing/2014/main" id="{92DB1004-F21D-49FB-4AD7-0438FD8A860E}"/>
              </a:ext>
            </a:extLst>
          </p:cNvPr>
          <p:cNvSpPr/>
          <p:nvPr/>
        </p:nvSpPr>
        <p:spPr>
          <a:xfrm>
            <a:off x="6935905" y="3350571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4" name="Left-right Arrow 53">
            <a:extLst>
              <a:ext uri="{FF2B5EF4-FFF2-40B4-BE49-F238E27FC236}">
                <a16:creationId xmlns:a16="http://schemas.microsoft.com/office/drawing/2014/main" id="{E87B236D-606A-7F12-2187-13A00C7DC647}"/>
              </a:ext>
            </a:extLst>
          </p:cNvPr>
          <p:cNvSpPr/>
          <p:nvPr/>
        </p:nvSpPr>
        <p:spPr>
          <a:xfrm>
            <a:off x="7697905" y="3350571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5" name="Left-right Arrow 54">
            <a:extLst>
              <a:ext uri="{FF2B5EF4-FFF2-40B4-BE49-F238E27FC236}">
                <a16:creationId xmlns:a16="http://schemas.microsoft.com/office/drawing/2014/main" id="{FC592C82-BBAC-D5BC-7C45-614547FB1039}"/>
              </a:ext>
            </a:extLst>
          </p:cNvPr>
          <p:cNvSpPr/>
          <p:nvPr/>
        </p:nvSpPr>
        <p:spPr>
          <a:xfrm>
            <a:off x="8449745" y="3350571"/>
            <a:ext cx="713337" cy="192812"/>
          </a:xfrm>
          <a:prstGeom prst="leftRightArrow">
            <a:avLst/>
          </a:prstGeom>
          <a:solidFill>
            <a:srgbClr val="7868AC"/>
          </a:solidFill>
          <a:ln>
            <a:solidFill>
              <a:srgbClr val="232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6" name="Speech Bubble: Rectangle 51">
            <a:extLst>
              <a:ext uri="{FF2B5EF4-FFF2-40B4-BE49-F238E27FC236}">
                <a16:creationId xmlns:a16="http://schemas.microsoft.com/office/drawing/2014/main" id="{FD882214-C7DE-5E49-4438-6A7486F27865}"/>
              </a:ext>
            </a:extLst>
          </p:cNvPr>
          <p:cNvSpPr/>
          <p:nvPr/>
        </p:nvSpPr>
        <p:spPr>
          <a:xfrm>
            <a:off x="3792571" y="785382"/>
            <a:ext cx="3047114" cy="1259009"/>
          </a:xfrm>
          <a:prstGeom prst="wedgeRectCallout">
            <a:avLst>
              <a:gd name="adj1" fmla="val -51765"/>
              <a:gd name="adj2" fmla="val 160344"/>
            </a:avLst>
          </a:prstGeom>
          <a:solidFill>
            <a:srgbClr val="00649C"/>
          </a:solidFill>
          <a:ln w="19050">
            <a:solidFill>
              <a:srgbClr val="00649C"/>
            </a:solidFill>
          </a:ln>
          <a:effectLst>
            <a:outerShdw blurRad="12700" dist="50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sz="1800" dirty="0"/>
              <a:t>I need to place 5 interval lines between the 0 and 1 on the number line. This will show me fifths.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58" name="Text">
            <a:extLst>
              <a:ext uri="{FF2B5EF4-FFF2-40B4-BE49-F238E27FC236}">
                <a16:creationId xmlns:a16="http://schemas.microsoft.com/office/drawing/2014/main" id="{E0D919CF-A0C4-9462-5A0B-C2CBED6F62D6}"/>
              </a:ext>
            </a:extLst>
          </p:cNvPr>
          <p:cNvSpPr/>
          <p:nvPr/>
        </p:nvSpPr>
        <p:spPr>
          <a:xfrm>
            <a:off x="4922905" y="5248423"/>
            <a:ext cx="4817812" cy="495108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C"/>
            </a:solidFill>
          </a:ln>
          <a:effectLst>
            <a:outerShdw blurRad="127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108000" rIns="108000" bIns="108000" rtlCol="0" anchor="ctr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Is Jo correct?</a:t>
            </a:r>
          </a:p>
        </p:txBody>
      </p:sp>
      <p:sp>
        <p:nvSpPr>
          <p:cNvPr id="59" name="Text">
            <a:extLst>
              <a:ext uri="{FF2B5EF4-FFF2-40B4-BE49-F238E27FC236}">
                <a16:creationId xmlns:a16="http://schemas.microsoft.com/office/drawing/2014/main" id="{DD9DAD82-4C85-EBFE-87CF-A5CABCE8ACAB}"/>
              </a:ext>
            </a:extLst>
          </p:cNvPr>
          <p:cNvSpPr/>
          <p:nvPr/>
        </p:nvSpPr>
        <p:spPr>
          <a:xfrm>
            <a:off x="4922905" y="5007637"/>
            <a:ext cx="4817812" cy="1049106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C"/>
            </a:solidFill>
          </a:ln>
          <a:effectLst>
            <a:outerShdw blurRad="127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108000" rIns="108000" bIns="108000" rtlCol="0" anchor="ctr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No!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</a:rPr>
              <a:t>This has divided the number line into 6 equal parts.</a:t>
            </a:r>
          </a:p>
        </p:txBody>
      </p:sp>
      <p:sp>
        <p:nvSpPr>
          <p:cNvPr id="66" name="Text">
            <a:extLst>
              <a:ext uri="{FF2B5EF4-FFF2-40B4-BE49-F238E27FC236}">
                <a16:creationId xmlns:a16="http://schemas.microsoft.com/office/drawing/2014/main" id="{D48996B8-E3B6-3D59-82DA-085EFDE33163}"/>
              </a:ext>
            </a:extLst>
          </p:cNvPr>
          <p:cNvSpPr/>
          <p:nvPr/>
        </p:nvSpPr>
        <p:spPr>
          <a:xfrm>
            <a:off x="4922905" y="4989526"/>
            <a:ext cx="4817812" cy="1062919"/>
          </a:xfrm>
          <a:prstGeom prst="rect">
            <a:avLst/>
          </a:prstGeom>
          <a:solidFill>
            <a:schemeClr val="bg1"/>
          </a:solidFill>
          <a:ln w="19050">
            <a:solidFill>
              <a:srgbClr val="00649C"/>
            </a:solidFill>
          </a:ln>
          <a:effectLst>
            <a:outerShdw blurRad="127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251999" rIns="108000" bIns="251999" rtlCol="0" anchor="ctr">
            <a:spAutoFit/>
          </a:bodyPr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To divide the number line into fifths, 4 interval lines need to be drawn.</a:t>
            </a:r>
          </a:p>
        </p:txBody>
      </p:sp>
      <p:sp>
        <p:nvSpPr>
          <p:cNvPr id="67" name="Text">
            <a:extLst>
              <a:ext uri="{FF2B5EF4-FFF2-40B4-BE49-F238E27FC236}">
                <a16:creationId xmlns:a16="http://schemas.microsoft.com/office/drawing/2014/main" id="{99E737DF-C1E1-6E90-049E-C148FD884ECD}"/>
              </a:ext>
            </a:extLst>
          </p:cNvPr>
          <p:cNvSpPr/>
          <p:nvPr/>
        </p:nvSpPr>
        <p:spPr>
          <a:xfrm>
            <a:off x="4942576" y="4991111"/>
            <a:ext cx="4817812" cy="1062918"/>
          </a:xfrm>
          <a:prstGeom prst="rect">
            <a:avLst/>
          </a:prstGeom>
          <a:solidFill>
            <a:srgbClr val="00649C"/>
          </a:solidFill>
          <a:ln w="19050">
            <a:solidFill>
              <a:srgbClr val="00649C"/>
            </a:solidFill>
          </a:ln>
          <a:effectLst>
            <a:outerShdw blurRad="127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251999" rIns="108000" bIns="251999" rtlCol="0" anchor="ctr">
            <a:spAutoFit/>
          </a:bodyPr>
          <a:lstStyle/>
          <a:p>
            <a:pPr algn="ctr"/>
            <a:r>
              <a:rPr lang="en-GB" sz="1800" dirty="0"/>
              <a:t>1 one-fifth, 2 one-fifths, 3 one-fifths, 4 one-fifths, 5 one-fifths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E002C84-C8C2-C2E0-6DCC-D449DB60E45F}"/>
              </a:ext>
            </a:extLst>
          </p:cNvPr>
          <p:cNvSpPr>
            <a:spLocks noChangeAspect="1"/>
          </p:cNvSpPr>
          <p:nvPr/>
        </p:nvSpPr>
        <p:spPr>
          <a:xfrm>
            <a:off x="1955797" y="-107461"/>
            <a:ext cx="4140203" cy="478164"/>
          </a:xfrm>
          <a:prstGeom prst="roundRect">
            <a:avLst>
              <a:gd name="adj" fmla="val 0"/>
            </a:avLst>
          </a:prstGeom>
          <a:solidFill>
            <a:srgbClr val="85BD3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  <a:latin typeface="Twinkl" pitchFamily="2" charset="77"/>
              </a:rPr>
              <a:t>Labelling and Drawing Number Lines</a:t>
            </a:r>
          </a:p>
          <a:p>
            <a:pPr algn="ctr"/>
            <a:endParaRPr lang="en-GB" sz="1800" b="1" dirty="0">
              <a:latin typeface="Twinkl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FCE6D-88E1-08BB-EF8D-D4C9D7F5B365}"/>
              </a:ext>
            </a:extLst>
          </p:cNvPr>
          <p:cNvSpPr txBox="1"/>
          <p:nvPr/>
        </p:nvSpPr>
        <p:spPr>
          <a:xfrm>
            <a:off x="9011894" y="4584000"/>
            <a:ext cx="3323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112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2" grpId="0" animBg="1"/>
      <p:bldP spid="47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6" grpId="1" animBg="1"/>
      <p:bldP spid="58" grpId="0" animBg="1"/>
      <p:bldP spid="59" grpId="0" animBg="1"/>
      <p:bldP spid="66" grpId="0" animBg="1"/>
      <p:bldP spid="67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C81B3-F274-D3A1-467C-773E5343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31" y="264145"/>
            <a:ext cx="1197781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2800" u="sng" dirty="0">
                <a:latin typeface="Comic Sans MS"/>
              </a:rPr>
              <a:t>Tuesday 21st January 2025</a:t>
            </a:r>
            <a:br>
              <a:rPr lang="en-GB" sz="2800" u="sng" dirty="0">
                <a:latin typeface="Comic Sans MS"/>
              </a:rPr>
            </a:br>
            <a:r>
              <a:rPr lang="en-GB" sz="2800" u="sng" dirty="0">
                <a:latin typeface="Comic Sans MS"/>
              </a:rPr>
              <a:t>Word work </a:t>
            </a:r>
            <a:br>
              <a:rPr lang="en-GB" sz="2800" u="sng" dirty="0">
                <a:latin typeface="Comic Sans MS"/>
              </a:rPr>
            </a:br>
            <a:endParaRPr lang="en-GB" sz="2800" u="sng" dirty="0">
              <a:latin typeface="Comic Sans M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C8029-95A0-2343-C89A-658A346C8119}"/>
              </a:ext>
            </a:extLst>
          </p:cNvPr>
          <p:cNvSpPr txBox="1"/>
          <p:nvPr/>
        </p:nvSpPr>
        <p:spPr>
          <a:xfrm>
            <a:off x="117230" y="1685192"/>
            <a:ext cx="11884269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/>
                <a:ea typeface="+mn-lt"/>
                <a:cs typeface="+mn-lt"/>
              </a:rPr>
              <a:t>What is a prefix?</a:t>
            </a:r>
          </a:p>
          <a:p>
            <a:endParaRPr lang="en-GB" sz="4000" dirty="0">
              <a:solidFill>
                <a:srgbClr val="000000"/>
              </a:solidFill>
              <a:latin typeface="Comic Sans MS"/>
            </a:endParaRPr>
          </a:p>
          <a:p>
            <a:r>
              <a:rPr lang="en-GB" sz="4000" dirty="0">
                <a:solidFill>
                  <a:srgbClr val="00B050"/>
                </a:solidFill>
                <a:latin typeface="Comic Sans MS"/>
              </a:rPr>
              <a:t>How many prefixes can you think of?</a:t>
            </a:r>
          </a:p>
          <a:p>
            <a:endParaRPr lang="en-GB" sz="4000" dirty="0">
              <a:solidFill>
                <a:srgbClr val="000000"/>
              </a:solidFill>
              <a:latin typeface="Comic Sans MS"/>
            </a:endParaRPr>
          </a:p>
          <a:p>
            <a:r>
              <a:rPr lang="en-GB" sz="4000" dirty="0">
                <a:solidFill>
                  <a:srgbClr val="FF0000"/>
                </a:solidFill>
                <a:latin typeface="Comic Sans MS"/>
              </a:rPr>
              <a:t>Has the prefix been used correctly in this sentence?</a:t>
            </a:r>
          </a:p>
          <a:p>
            <a:r>
              <a:rPr lang="en-GB" sz="4000" i="1" dirty="0">
                <a:solidFill>
                  <a:srgbClr val="FF0000"/>
                </a:solidFill>
                <a:latin typeface="Comic Sans MS"/>
              </a:rPr>
              <a:t>I have displaced my glasses.</a:t>
            </a:r>
            <a:r>
              <a:rPr lang="en-GB" sz="3600" i="1" dirty="0">
                <a:solidFill>
                  <a:srgbClr val="000000"/>
                </a:solidFill>
                <a:latin typeface="Comic Sans MS"/>
              </a:rPr>
              <a:t> </a:t>
            </a:r>
          </a:p>
          <a:p>
            <a:endParaRPr lang="en-GB" sz="3600" dirty="0">
              <a:solidFill>
                <a:srgbClr val="FF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62944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56ADAD74-B6BC-83FE-C164-84BD61CB57AF}"/>
              </a:ext>
            </a:extLst>
          </p:cNvPr>
          <p:cNvSpPr/>
          <p:nvPr/>
        </p:nvSpPr>
        <p:spPr>
          <a:xfrm>
            <a:off x="2100264" y="525464"/>
            <a:ext cx="79914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800" b="1" dirty="0">
                <a:latin typeface="+mj-lt"/>
              </a:rPr>
              <a:t>Counting in Fractions</a:t>
            </a:r>
          </a:p>
        </p:txBody>
      </p:sp>
      <p:pic>
        <p:nvPicPr>
          <p:cNvPr id="6" name="Table">
            <a:extLst>
              <a:ext uri="{FF2B5EF4-FFF2-40B4-BE49-F238E27FC236}">
                <a16:creationId xmlns:a16="http://schemas.microsoft.com/office/drawing/2014/main" id="{0DC8020C-6AE6-A6AB-3C70-F5117A3E18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" b="10229"/>
          <a:stretch/>
        </p:blipFill>
        <p:spPr>
          <a:xfrm>
            <a:off x="2100264" y="549277"/>
            <a:ext cx="7991475" cy="5759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24505A-C493-9CCD-28BC-CBAC253D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 t="-2" r="80" b="-668"/>
          <a:stretch/>
        </p:blipFill>
        <p:spPr>
          <a:xfrm rot="16200000">
            <a:off x="3724063" y="349885"/>
            <a:ext cx="4743874" cy="7173801"/>
          </a:xfrm>
          <a:prstGeom prst="rect">
            <a:avLst/>
          </a:prstGeom>
          <a:effectLst>
            <a:outerShdw blurRad="25400" dist="38100" dir="11700000" algn="ctr" rotWithShape="0">
              <a:srgbClr val="000000">
                <a:alpha val="21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EFFF582-D336-649A-AC16-67F47587B95E}"/>
              </a:ext>
            </a:extLst>
          </p:cNvPr>
          <p:cNvGrpSpPr/>
          <p:nvPr/>
        </p:nvGrpSpPr>
        <p:grpSpPr>
          <a:xfrm>
            <a:off x="3050379" y="3575480"/>
            <a:ext cx="6002167" cy="657626"/>
            <a:chOff x="3398801" y="3518698"/>
            <a:chExt cx="3867068" cy="64688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7DE544-CDF4-A0F7-571B-2A5445B0078B}"/>
                </a:ext>
              </a:extLst>
            </p:cNvPr>
            <p:cNvCxnSpPr>
              <a:cxnSpLocks/>
            </p:cNvCxnSpPr>
            <p:nvPr/>
          </p:nvCxnSpPr>
          <p:spPr>
            <a:xfrm>
              <a:off x="3398801" y="3836274"/>
              <a:ext cx="3867068" cy="0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225268-A64D-AD5F-ACD3-9AE76D028B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801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7B0B09-FF44-DA04-A571-F9598F91B6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7563" y="3530429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509A183-1F30-417C-4B14-CCED2BAEDD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5869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E4B0F4C-87D4-586B-957B-FB61D626FC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5399" y="353042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B70107-F860-E0A1-117A-272B6249FB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4807" y="3530429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421774E-E8BA-E45C-4263-34FD29538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2643" y="353042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5ECF572-925D-ADDB-34F0-B223A083F2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0043" y="353042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A30274-4085-FB69-C984-9444DCEE87A6}"/>
              </a:ext>
            </a:extLst>
          </p:cNvPr>
          <p:cNvGrpSpPr/>
          <p:nvPr/>
        </p:nvGrpSpPr>
        <p:grpSpPr>
          <a:xfrm>
            <a:off x="3945993" y="4244993"/>
            <a:ext cx="146391" cy="501661"/>
            <a:chOff x="4976940" y="825097"/>
            <a:chExt cx="150158" cy="49346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9FD31B-424B-5098-B29A-A84A46903367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1</a:t>
              </a:r>
              <a:br>
                <a:rPr lang="en-GB" sz="1800" dirty="0"/>
              </a:br>
              <a:r>
                <a:rPr lang="en-GB" sz="1800" dirty="0"/>
                <a:t>7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AB2CBD1-582E-F630-E75A-BC36E8958BCE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Instructions">
            <a:extLst>
              <a:ext uri="{FF2B5EF4-FFF2-40B4-BE49-F238E27FC236}">
                <a16:creationId xmlns:a16="http://schemas.microsoft.com/office/drawing/2014/main" id="{A7B23E01-BDA7-D557-8EC8-65CE262249CB}"/>
              </a:ext>
            </a:extLst>
          </p:cNvPr>
          <p:cNvSpPr/>
          <p:nvPr/>
        </p:nvSpPr>
        <p:spPr>
          <a:xfrm>
            <a:off x="2100261" y="546968"/>
            <a:ext cx="7991474" cy="495108"/>
          </a:xfrm>
          <a:prstGeom prst="rect">
            <a:avLst/>
          </a:prstGeom>
          <a:solidFill>
            <a:srgbClr val="FFED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77"/>
              </a:rPr>
              <a:t>Which of these number lines have correctly labelled the first interval?</a:t>
            </a:r>
            <a:endParaRPr lang="en-GB" sz="1800" b="0" dirty="0">
              <a:effectLst/>
              <a:latin typeface="Twinkl" panose="02000000000000000000" pitchFamily="2" charset="77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D440804-57ED-ABEA-AED0-522DD70465E1}"/>
              </a:ext>
            </a:extLst>
          </p:cNvPr>
          <p:cNvGrpSpPr/>
          <p:nvPr/>
        </p:nvGrpSpPr>
        <p:grpSpPr>
          <a:xfrm>
            <a:off x="3050379" y="4925259"/>
            <a:ext cx="6002182" cy="645700"/>
            <a:chOff x="3398801" y="3518698"/>
            <a:chExt cx="4464018" cy="635152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B8DE88C-737D-5F68-1637-ECE88DC0888C}"/>
                </a:ext>
              </a:extLst>
            </p:cNvPr>
            <p:cNvCxnSpPr>
              <a:cxnSpLocks/>
            </p:cNvCxnSpPr>
            <p:nvPr/>
          </p:nvCxnSpPr>
          <p:spPr>
            <a:xfrm>
              <a:off x="3398801" y="3836274"/>
              <a:ext cx="4464017" cy="0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EEF6E73-767A-669D-5806-BB93C38E38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801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C674D48-7E55-F87F-9CD2-5B23CA0DF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2819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95FA00D-9B1C-79F0-B84A-04438E668A0E}"/>
              </a:ext>
            </a:extLst>
          </p:cNvPr>
          <p:cNvCxnSpPr>
            <a:cxnSpLocks/>
          </p:cNvCxnSpPr>
          <p:nvPr/>
        </p:nvCxnSpPr>
        <p:spPr>
          <a:xfrm flipV="1">
            <a:off x="3706342" y="4925259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B5D5190-AE42-7044-1C8B-0557A8BBB750}"/>
              </a:ext>
            </a:extLst>
          </p:cNvPr>
          <p:cNvCxnSpPr>
            <a:cxnSpLocks/>
          </p:cNvCxnSpPr>
          <p:nvPr/>
        </p:nvCxnSpPr>
        <p:spPr>
          <a:xfrm flipV="1">
            <a:off x="4376902" y="4925259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B28BC64-738E-5A40-B877-5DDC1154D6F9}"/>
              </a:ext>
            </a:extLst>
          </p:cNvPr>
          <p:cNvCxnSpPr>
            <a:cxnSpLocks/>
          </p:cNvCxnSpPr>
          <p:nvPr/>
        </p:nvCxnSpPr>
        <p:spPr>
          <a:xfrm flipV="1">
            <a:off x="5047462" y="4925259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D3957EE-71C0-01E8-1243-116857160657}"/>
              </a:ext>
            </a:extLst>
          </p:cNvPr>
          <p:cNvCxnSpPr>
            <a:cxnSpLocks/>
          </p:cNvCxnSpPr>
          <p:nvPr/>
        </p:nvCxnSpPr>
        <p:spPr>
          <a:xfrm flipV="1">
            <a:off x="5728182" y="4925259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BD0FB2B-024D-D0B9-196F-5789B40064DD}"/>
              </a:ext>
            </a:extLst>
          </p:cNvPr>
          <p:cNvCxnSpPr>
            <a:cxnSpLocks/>
          </p:cNvCxnSpPr>
          <p:nvPr/>
        </p:nvCxnSpPr>
        <p:spPr>
          <a:xfrm flipV="1">
            <a:off x="6398742" y="4925259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C7BEF0A-604D-6542-6090-4637485C060A}"/>
              </a:ext>
            </a:extLst>
          </p:cNvPr>
          <p:cNvCxnSpPr>
            <a:cxnSpLocks/>
          </p:cNvCxnSpPr>
          <p:nvPr/>
        </p:nvCxnSpPr>
        <p:spPr>
          <a:xfrm flipV="1">
            <a:off x="7048982" y="4925259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24AC482-3385-D9DC-8B95-89AF048D0DBF}"/>
              </a:ext>
            </a:extLst>
          </p:cNvPr>
          <p:cNvCxnSpPr>
            <a:cxnSpLocks/>
          </p:cNvCxnSpPr>
          <p:nvPr/>
        </p:nvCxnSpPr>
        <p:spPr>
          <a:xfrm flipV="1">
            <a:off x="7729702" y="4925259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3FD4462-7E42-4A57-E25B-FDC314975486}"/>
              </a:ext>
            </a:extLst>
          </p:cNvPr>
          <p:cNvCxnSpPr>
            <a:cxnSpLocks/>
          </p:cNvCxnSpPr>
          <p:nvPr/>
        </p:nvCxnSpPr>
        <p:spPr>
          <a:xfrm flipV="1">
            <a:off x="8410422" y="4925259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38736BB-7F26-47C4-3857-99B9C0F3C5ED}"/>
              </a:ext>
            </a:extLst>
          </p:cNvPr>
          <p:cNvGrpSpPr/>
          <p:nvPr/>
        </p:nvGrpSpPr>
        <p:grpSpPr>
          <a:xfrm>
            <a:off x="3633147" y="5613327"/>
            <a:ext cx="146391" cy="501661"/>
            <a:chOff x="4976940" y="825097"/>
            <a:chExt cx="150158" cy="493466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15CD55D-7E25-B6BE-10B2-D850601C2060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1</a:t>
              </a:r>
              <a:br>
                <a:rPr lang="en-GB" sz="1800" dirty="0"/>
              </a:br>
              <a:r>
                <a:rPr lang="en-GB" sz="1800" dirty="0"/>
                <a:t>9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57FFB83-08F0-F602-15F5-9EED29E77445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52B2F67-77B9-3D33-3C4B-BBC9D3676232}"/>
              </a:ext>
            </a:extLst>
          </p:cNvPr>
          <p:cNvGrpSpPr/>
          <p:nvPr/>
        </p:nvGrpSpPr>
        <p:grpSpPr>
          <a:xfrm>
            <a:off x="3035463" y="2195176"/>
            <a:ext cx="6002182" cy="645700"/>
            <a:chOff x="3398801" y="3518698"/>
            <a:chExt cx="4464018" cy="63515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0923D4D-4E17-474C-4DA3-9A4A80B83F4C}"/>
                </a:ext>
              </a:extLst>
            </p:cNvPr>
            <p:cNvCxnSpPr>
              <a:cxnSpLocks/>
            </p:cNvCxnSpPr>
            <p:nvPr/>
          </p:nvCxnSpPr>
          <p:spPr>
            <a:xfrm>
              <a:off x="3398801" y="3836274"/>
              <a:ext cx="4464017" cy="0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DB1CF31-F57A-5ABD-F0A9-6A219170A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801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9BE7E34-F742-16A7-4D32-CAEBFB897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7720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C21470-00EB-2DC8-B1F7-5BBCAE983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4932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191F614-CD3B-882A-09A9-A3A304F4CB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9385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FF3DE95-D652-7579-D8C5-EBA6DE0EC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3230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EC57142-8C02-29AD-5083-533405B38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5020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7B6097B-E007-A695-5A08-3869698E68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7114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A9CAE81-1C4C-C73B-F464-32AB0F584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2819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9EA4476-891D-C53D-1A82-000F4D7A09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6545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8FA8057-0FF2-3921-31A1-180730B939B8}"/>
              </a:ext>
            </a:extLst>
          </p:cNvPr>
          <p:cNvGrpSpPr/>
          <p:nvPr/>
        </p:nvGrpSpPr>
        <p:grpSpPr>
          <a:xfrm>
            <a:off x="3706342" y="2864689"/>
            <a:ext cx="146391" cy="501661"/>
            <a:chOff x="4976940" y="825097"/>
            <a:chExt cx="150158" cy="493466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7077FDB-7933-DFFB-A56E-4AB571DD8CEF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1</a:t>
              </a:r>
              <a:br>
                <a:rPr lang="en-GB" sz="1800" dirty="0"/>
              </a:br>
              <a:r>
                <a:rPr lang="en-GB" sz="1800" dirty="0"/>
                <a:t>8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BAA0821-8A40-882F-6248-6C8B754BBC5B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Instructions">
            <a:extLst>
              <a:ext uri="{FF2B5EF4-FFF2-40B4-BE49-F238E27FC236}">
                <a16:creationId xmlns:a16="http://schemas.microsoft.com/office/drawing/2014/main" id="{D73A8F65-EFE9-AB1B-2541-94FC0E9AA6D5}"/>
              </a:ext>
            </a:extLst>
          </p:cNvPr>
          <p:cNvSpPr/>
          <p:nvPr/>
        </p:nvSpPr>
        <p:spPr>
          <a:xfrm>
            <a:off x="2100258" y="697581"/>
            <a:ext cx="7991474" cy="495108"/>
          </a:xfrm>
          <a:prstGeom prst="rect">
            <a:avLst/>
          </a:prstGeom>
          <a:solidFill>
            <a:srgbClr val="FFED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77"/>
              </a:rPr>
              <a:t>It is important to count the intervals to be able to correctly label the first fraction.</a:t>
            </a:r>
            <a:endParaRPr lang="en-GB" sz="1800" b="0" dirty="0">
              <a:effectLst/>
              <a:latin typeface="Twinkl" panose="02000000000000000000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D0FA51-8116-4AA9-5390-A4570C518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59" y="2850898"/>
            <a:ext cx="328209" cy="342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BCE59D-6FA0-4A90-E10F-AC05BD3618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88" y="5604608"/>
            <a:ext cx="328209" cy="3420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9FA81B-32B5-3F0D-2025-554A98D182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59" y="4273271"/>
            <a:ext cx="272143" cy="34652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FFBB6B6-4A43-7393-3DBC-79D449CAE05A}"/>
              </a:ext>
            </a:extLst>
          </p:cNvPr>
          <p:cNvSpPr>
            <a:spLocks noChangeAspect="1"/>
          </p:cNvSpPr>
          <p:nvPr/>
        </p:nvSpPr>
        <p:spPr>
          <a:xfrm>
            <a:off x="1955797" y="-107461"/>
            <a:ext cx="4140203" cy="478164"/>
          </a:xfrm>
          <a:prstGeom prst="roundRect">
            <a:avLst>
              <a:gd name="adj" fmla="val 0"/>
            </a:avLst>
          </a:prstGeom>
          <a:solidFill>
            <a:srgbClr val="85BD3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  <a:latin typeface="Twinkl" pitchFamily="2" charset="77"/>
              </a:rPr>
              <a:t>Labelling and Drawing Number Lines</a:t>
            </a:r>
          </a:p>
          <a:p>
            <a:pPr algn="ctr"/>
            <a:endParaRPr lang="en-GB" sz="1800" b="1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9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FB2D2A1-F2F7-7EFE-19E7-1C0DA4E2AC3B}"/>
              </a:ext>
            </a:extLst>
          </p:cNvPr>
          <p:cNvSpPr/>
          <p:nvPr/>
        </p:nvSpPr>
        <p:spPr>
          <a:xfrm>
            <a:off x="2100264" y="525464"/>
            <a:ext cx="79914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GB" sz="1800" b="1" dirty="0">
                <a:latin typeface="+mj-lt"/>
              </a:rPr>
              <a:t>Counting in Fractions</a:t>
            </a:r>
          </a:p>
        </p:txBody>
      </p:sp>
      <p:pic>
        <p:nvPicPr>
          <p:cNvPr id="6" name="Table">
            <a:extLst>
              <a:ext uri="{FF2B5EF4-FFF2-40B4-BE49-F238E27FC236}">
                <a16:creationId xmlns:a16="http://schemas.microsoft.com/office/drawing/2014/main" id="{8A2A51DA-40FB-F5C9-8DC2-D0FBD28F8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" b="10229"/>
          <a:stretch/>
        </p:blipFill>
        <p:spPr>
          <a:xfrm>
            <a:off x="2100264" y="549277"/>
            <a:ext cx="7991475" cy="5759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230B75-96CD-44FE-115E-347AA12948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2" t="-2" r="80" b="-668"/>
          <a:stretch/>
        </p:blipFill>
        <p:spPr>
          <a:xfrm rot="16200000">
            <a:off x="3724063" y="349885"/>
            <a:ext cx="4743874" cy="7173801"/>
          </a:xfrm>
          <a:prstGeom prst="rect">
            <a:avLst/>
          </a:prstGeom>
          <a:effectLst>
            <a:outerShdw blurRad="25400" dist="38100" dir="11700000" algn="ctr" rotWithShape="0">
              <a:srgbClr val="000000">
                <a:alpha val="21000"/>
              </a:srgbClr>
            </a:outerShdw>
          </a:effectLst>
        </p:spPr>
      </p:pic>
      <p:sp>
        <p:nvSpPr>
          <p:cNvPr id="28" name="Instructions">
            <a:extLst>
              <a:ext uri="{FF2B5EF4-FFF2-40B4-BE49-F238E27FC236}">
                <a16:creationId xmlns:a16="http://schemas.microsoft.com/office/drawing/2014/main" id="{14FA9222-6E96-7F04-60EA-AAE7AAB4678B}"/>
              </a:ext>
            </a:extLst>
          </p:cNvPr>
          <p:cNvSpPr/>
          <p:nvPr/>
        </p:nvSpPr>
        <p:spPr>
          <a:xfrm>
            <a:off x="2100261" y="546967"/>
            <a:ext cx="7991474" cy="495108"/>
          </a:xfrm>
          <a:prstGeom prst="rect">
            <a:avLst/>
          </a:prstGeom>
          <a:solidFill>
            <a:srgbClr val="FFEDA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Twinkl" panose="02000000000000000000" pitchFamily="2" charset="77"/>
              </a:rPr>
              <a:t>Which of these labels are correct?</a:t>
            </a:r>
            <a:endParaRPr lang="en-GB" sz="1800" b="0" dirty="0">
              <a:effectLst/>
              <a:latin typeface="Twinkl" panose="02000000000000000000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C27556-4A5C-8125-9878-80A1A6C21CD1}"/>
              </a:ext>
            </a:extLst>
          </p:cNvPr>
          <p:cNvGrpSpPr/>
          <p:nvPr/>
        </p:nvGrpSpPr>
        <p:grpSpPr>
          <a:xfrm>
            <a:off x="3050379" y="2312462"/>
            <a:ext cx="6002182" cy="645700"/>
            <a:chOff x="3398801" y="3518698"/>
            <a:chExt cx="4464018" cy="63515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97B38E8-F047-01D1-3636-7AE220328AC5}"/>
                </a:ext>
              </a:extLst>
            </p:cNvPr>
            <p:cNvCxnSpPr>
              <a:cxnSpLocks/>
            </p:cNvCxnSpPr>
            <p:nvPr/>
          </p:nvCxnSpPr>
          <p:spPr>
            <a:xfrm>
              <a:off x="3398801" y="3836274"/>
              <a:ext cx="4464017" cy="0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E31E34-5844-8560-9ECC-299124C0D6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801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7BF5DD8-7805-4F1E-E879-E8C96564B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2819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D82F28-0AF4-215D-CF0D-BA278AAB015F}"/>
              </a:ext>
            </a:extLst>
          </p:cNvPr>
          <p:cNvCxnSpPr>
            <a:cxnSpLocks/>
          </p:cNvCxnSpPr>
          <p:nvPr/>
        </p:nvCxnSpPr>
        <p:spPr>
          <a:xfrm flipV="1">
            <a:off x="3706342" y="2312462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335311-D1E5-5AA3-6355-282ECB94C0FD}"/>
              </a:ext>
            </a:extLst>
          </p:cNvPr>
          <p:cNvCxnSpPr>
            <a:cxnSpLocks/>
          </p:cNvCxnSpPr>
          <p:nvPr/>
        </p:nvCxnSpPr>
        <p:spPr>
          <a:xfrm flipV="1">
            <a:off x="4376902" y="2312462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085765-040B-79F4-8268-F467A96BF52C}"/>
              </a:ext>
            </a:extLst>
          </p:cNvPr>
          <p:cNvCxnSpPr>
            <a:cxnSpLocks/>
          </p:cNvCxnSpPr>
          <p:nvPr/>
        </p:nvCxnSpPr>
        <p:spPr>
          <a:xfrm flipV="1">
            <a:off x="5047462" y="2312462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B27292-A44B-4756-DAF2-798EF039A83C}"/>
              </a:ext>
            </a:extLst>
          </p:cNvPr>
          <p:cNvCxnSpPr>
            <a:cxnSpLocks/>
          </p:cNvCxnSpPr>
          <p:nvPr/>
        </p:nvCxnSpPr>
        <p:spPr>
          <a:xfrm flipV="1">
            <a:off x="5728182" y="2312462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FF04C9-824A-1F54-E691-49B82702D37E}"/>
              </a:ext>
            </a:extLst>
          </p:cNvPr>
          <p:cNvCxnSpPr>
            <a:cxnSpLocks/>
          </p:cNvCxnSpPr>
          <p:nvPr/>
        </p:nvCxnSpPr>
        <p:spPr>
          <a:xfrm flipV="1">
            <a:off x="6398742" y="2312462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E683EED-AF66-B8CA-0C24-364FF6C8B5B8}"/>
              </a:ext>
            </a:extLst>
          </p:cNvPr>
          <p:cNvCxnSpPr>
            <a:cxnSpLocks/>
          </p:cNvCxnSpPr>
          <p:nvPr/>
        </p:nvCxnSpPr>
        <p:spPr>
          <a:xfrm flipV="1">
            <a:off x="7048982" y="2312462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C74D7F8-B2C7-D588-6972-1BBE80C9A795}"/>
              </a:ext>
            </a:extLst>
          </p:cNvPr>
          <p:cNvCxnSpPr>
            <a:cxnSpLocks/>
          </p:cNvCxnSpPr>
          <p:nvPr/>
        </p:nvCxnSpPr>
        <p:spPr>
          <a:xfrm flipV="1">
            <a:off x="7729702" y="2312462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03A2943-64B8-8D5E-8E93-BE79069F3CDF}"/>
              </a:ext>
            </a:extLst>
          </p:cNvPr>
          <p:cNvCxnSpPr>
            <a:cxnSpLocks/>
          </p:cNvCxnSpPr>
          <p:nvPr/>
        </p:nvCxnSpPr>
        <p:spPr>
          <a:xfrm flipV="1">
            <a:off x="8410422" y="2312462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10D69E-D5BA-98C8-FE60-0E35796F8E21}"/>
              </a:ext>
            </a:extLst>
          </p:cNvPr>
          <p:cNvGrpSpPr/>
          <p:nvPr/>
        </p:nvGrpSpPr>
        <p:grpSpPr>
          <a:xfrm>
            <a:off x="5578798" y="2994853"/>
            <a:ext cx="298768" cy="501661"/>
            <a:chOff x="4976940" y="825097"/>
            <a:chExt cx="306456" cy="49346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359052B-5BD6-9461-7415-B2B4342AD857}"/>
                </a:ext>
              </a:extLst>
            </p:cNvPr>
            <p:cNvSpPr txBox="1"/>
            <p:nvPr/>
          </p:nvSpPr>
          <p:spPr>
            <a:xfrm>
              <a:off x="4976940" y="825097"/>
              <a:ext cx="306456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4</a:t>
              </a:r>
              <a:br>
                <a:rPr lang="en-GB" sz="1800" dirty="0"/>
              </a:br>
              <a:r>
                <a:rPr lang="en-GB" sz="1800" dirty="0"/>
                <a:t>10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2D3814E-5860-90F9-514A-77F3C10D1DAD}"/>
                </a:ext>
              </a:extLst>
            </p:cNvPr>
            <p:cNvCxnSpPr>
              <a:cxnSpLocks/>
            </p:cNvCxnSpPr>
            <p:nvPr/>
          </p:nvCxnSpPr>
          <p:spPr>
            <a:xfrm>
              <a:off x="4997783" y="1060799"/>
              <a:ext cx="23350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418FCED-D742-DCAA-A048-9E988B78097C}"/>
              </a:ext>
            </a:extLst>
          </p:cNvPr>
          <p:cNvGrpSpPr/>
          <p:nvPr/>
        </p:nvGrpSpPr>
        <p:grpSpPr>
          <a:xfrm>
            <a:off x="3050379" y="3612261"/>
            <a:ext cx="6002182" cy="645700"/>
            <a:chOff x="3398801" y="3518698"/>
            <a:chExt cx="4464018" cy="63515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D115B51-10E4-CEC5-F473-257F047C2EDC}"/>
                </a:ext>
              </a:extLst>
            </p:cNvPr>
            <p:cNvCxnSpPr>
              <a:cxnSpLocks/>
            </p:cNvCxnSpPr>
            <p:nvPr/>
          </p:nvCxnSpPr>
          <p:spPr>
            <a:xfrm>
              <a:off x="3398801" y="3836274"/>
              <a:ext cx="4464017" cy="0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22E720A-DCF7-339A-74BE-AB1881521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801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29A0E62-EA5B-7D7E-AEFE-F3875B1A90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2819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E563067-CCC0-C8C1-FEF8-A799899867BB}"/>
              </a:ext>
            </a:extLst>
          </p:cNvPr>
          <p:cNvCxnSpPr>
            <a:cxnSpLocks/>
          </p:cNvCxnSpPr>
          <p:nvPr/>
        </p:nvCxnSpPr>
        <p:spPr>
          <a:xfrm flipV="1">
            <a:off x="4224502" y="3601371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7664FD1-789A-2420-2AC7-82354CC56801}"/>
              </a:ext>
            </a:extLst>
          </p:cNvPr>
          <p:cNvCxnSpPr>
            <a:cxnSpLocks/>
          </p:cNvCxnSpPr>
          <p:nvPr/>
        </p:nvCxnSpPr>
        <p:spPr>
          <a:xfrm flipV="1">
            <a:off x="5443702" y="3601371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AA4C2B4-8234-DA6C-77ED-9A5AC94D7894}"/>
              </a:ext>
            </a:extLst>
          </p:cNvPr>
          <p:cNvCxnSpPr>
            <a:cxnSpLocks/>
          </p:cNvCxnSpPr>
          <p:nvPr/>
        </p:nvCxnSpPr>
        <p:spPr>
          <a:xfrm flipV="1">
            <a:off x="6662902" y="3601371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B8ADFA2-C812-4B3F-ECA3-200D8E5DB356}"/>
              </a:ext>
            </a:extLst>
          </p:cNvPr>
          <p:cNvCxnSpPr>
            <a:cxnSpLocks/>
          </p:cNvCxnSpPr>
          <p:nvPr/>
        </p:nvCxnSpPr>
        <p:spPr>
          <a:xfrm flipV="1">
            <a:off x="7882102" y="3601371"/>
            <a:ext cx="0" cy="645700"/>
          </a:xfrm>
          <a:prstGeom prst="line">
            <a:avLst/>
          </a:prstGeom>
          <a:ln w="19050">
            <a:solidFill>
              <a:srgbClr val="232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0E757C-388B-47A7-AE3D-B7F12A068667}"/>
              </a:ext>
            </a:extLst>
          </p:cNvPr>
          <p:cNvGrpSpPr/>
          <p:nvPr/>
        </p:nvGrpSpPr>
        <p:grpSpPr>
          <a:xfrm>
            <a:off x="6589707" y="4268853"/>
            <a:ext cx="146391" cy="501661"/>
            <a:chOff x="4976940" y="825097"/>
            <a:chExt cx="150158" cy="49346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FD1200F-EAD3-54D0-7309-6B12CCB98D23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3</a:t>
              </a:r>
              <a:br>
                <a:rPr lang="en-GB" sz="1800" dirty="0"/>
              </a:br>
              <a:r>
                <a:rPr lang="en-GB" sz="1800" dirty="0"/>
                <a:t>5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EC9F9DA-F71C-C282-F16D-7A58125BEA20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DCCD3F5-97B4-4E5D-FA2A-7B91317DE057}"/>
              </a:ext>
            </a:extLst>
          </p:cNvPr>
          <p:cNvGrpSpPr/>
          <p:nvPr/>
        </p:nvGrpSpPr>
        <p:grpSpPr>
          <a:xfrm>
            <a:off x="3050378" y="4890280"/>
            <a:ext cx="6002182" cy="645700"/>
            <a:chOff x="3398801" y="3518698"/>
            <a:chExt cx="4464018" cy="635152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E217054-BBD2-56A4-DC01-A51C72E6324D}"/>
                </a:ext>
              </a:extLst>
            </p:cNvPr>
            <p:cNvCxnSpPr>
              <a:cxnSpLocks/>
            </p:cNvCxnSpPr>
            <p:nvPr/>
          </p:nvCxnSpPr>
          <p:spPr>
            <a:xfrm>
              <a:off x="3398801" y="3836274"/>
              <a:ext cx="4464017" cy="0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DF296F9-8320-B9EE-EF7B-D8D4BD387E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801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31F38E6-8B99-9326-9DA1-7A43C6BAFB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7720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E9245A6-A87A-58A2-A18F-1571F0008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4932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F7A1B73-4F5C-7288-BD5C-08A4F166B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9385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16B86FA-C746-0122-3477-CF9253CDC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3230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EA5B071-DCB3-9E92-1473-17B9C7C6E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5020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E489F75-577F-A435-1293-1BCF21FFA4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7114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37FA518-0114-84F1-C6A5-32D327BCD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2819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60503D8-2B06-0E15-F0E9-9CE59C1F3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6545" y="3518698"/>
              <a:ext cx="0" cy="635152"/>
            </a:xfrm>
            <a:prstGeom prst="line">
              <a:avLst/>
            </a:prstGeom>
            <a:ln w="19050">
              <a:solidFill>
                <a:srgbClr val="2323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C0E1AF9-233F-1A6D-5198-D6DF75EFA200}"/>
              </a:ext>
            </a:extLst>
          </p:cNvPr>
          <p:cNvGrpSpPr/>
          <p:nvPr/>
        </p:nvGrpSpPr>
        <p:grpSpPr>
          <a:xfrm>
            <a:off x="5268906" y="5559793"/>
            <a:ext cx="146391" cy="501661"/>
            <a:chOff x="4976940" y="825097"/>
            <a:chExt cx="150158" cy="493466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C26132B-A713-233A-D3CD-948406A3095F}"/>
                </a:ext>
              </a:extLst>
            </p:cNvPr>
            <p:cNvSpPr txBox="1"/>
            <p:nvPr/>
          </p:nvSpPr>
          <p:spPr>
            <a:xfrm>
              <a:off x="4976940" y="825097"/>
              <a:ext cx="150158" cy="4934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GB" sz="1800" dirty="0"/>
                <a:t>3</a:t>
              </a:r>
              <a:br>
                <a:rPr lang="en-GB" sz="1800" dirty="0"/>
              </a:br>
              <a:r>
                <a:rPr lang="en-GB" sz="1800" dirty="0"/>
                <a:t>8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A36F0A40-70FF-9CE2-C8AC-7364825002C2}"/>
                </a:ext>
              </a:extLst>
            </p:cNvPr>
            <p:cNvCxnSpPr/>
            <p:nvPr/>
          </p:nvCxnSpPr>
          <p:spPr>
            <a:xfrm>
              <a:off x="4976940" y="1060799"/>
              <a:ext cx="1501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89B84DB-2607-5F23-729D-12CD40DF5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287" y="4257961"/>
            <a:ext cx="328209" cy="342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4C145C-9466-4EF6-C5AC-2B8AA1B34E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4" y="3051767"/>
            <a:ext cx="272143" cy="34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A9996C-2064-8309-5F19-ED6390E37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08" y="5541730"/>
            <a:ext cx="328209" cy="34201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BC94E18-CF58-24A1-C937-3F7C4D68D13C}"/>
              </a:ext>
            </a:extLst>
          </p:cNvPr>
          <p:cNvSpPr>
            <a:spLocks noChangeAspect="1"/>
          </p:cNvSpPr>
          <p:nvPr/>
        </p:nvSpPr>
        <p:spPr>
          <a:xfrm>
            <a:off x="1955797" y="-107461"/>
            <a:ext cx="4140203" cy="478164"/>
          </a:xfrm>
          <a:prstGeom prst="roundRect">
            <a:avLst>
              <a:gd name="adj" fmla="val 0"/>
            </a:avLst>
          </a:prstGeom>
          <a:solidFill>
            <a:srgbClr val="85BD33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  <a:latin typeface="Twinkl" pitchFamily="2" charset="77"/>
              </a:rPr>
              <a:t>Labelling and Drawing Number Lines</a:t>
            </a:r>
          </a:p>
          <a:p>
            <a:pPr algn="ctr"/>
            <a:endParaRPr lang="en-GB" sz="1800" b="1"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5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87AD7-47ED-5196-3F39-9770C39EB1A1}"/>
              </a:ext>
            </a:extLst>
          </p:cNvPr>
          <p:cNvSpPr txBox="1"/>
          <p:nvPr/>
        </p:nvSpPr>
        <p:spPr>
          <a:xfrm>
            <a:off x="11137" y="2607"/>
            <a:ext cx="1216739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u="sng" dirty="0">
                <a:latin typeface="Comic Sans MS"/>
              </a:rPr>
              <a:t>21.01.25</a:t>
            </a:r>
          </a:p>
          <a:p>
            <a:r>
              <a:rPr lang="en-GB" sz="2800" u="sng" dirty="0">
                <a:latin typeface="Comic Sans MS"/>
                <a:cs typeface="Calibri"/>
              </a:rPr>
              <a:t>TBAT: place fractions on a number line</a:t>
            </a:r>
            <a:endParaRPr lang="en-GB" dirty="0"/>
          </a:p>
          <a:p>
            <a:r>
              <a:rPr lang="en-GB" sz="2800" u="sng" dirty="0">
                <a:latin typeface="Comic Sans MS"/>
                <a:cs typeface="Calibri"/>
              </a:rPr>
              <a:t>Independent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9D775-DABF-EB6A-921F-2AAC15CD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" y="1392955"/>
            <a:ext cx="5881687" cy="2993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3F3DE0-511D-A57E-0F11-8914AF805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24" y="1395412"/>
            <a:ext cx="6088857" cy="2983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361916-F798-C1DC-9483-3335E6D82F2F}"/>
              </a:ext>
            </a:extLst>
          </p:cNvPr>
          <p:cNvSpPr txBox="1"/>
          <p:nvPr/>
        </p:nvSpPr>
        <p:spPr>
          <a:xfrm>
            <a:off x="137862" y="4670953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dirty="0"/>
              <a:t>Challenge</a:t>
            </a:r>
          </a:p>
          <a:p>
            <a:endParaRPr lang="en-GB" dirty="0"/>
          </a:p>
        </p:txBody>
      </p:sp>
      <p:pic>
        <p:nvPicPr>
          <p:cNvPr id="9" name="Picture 8" descr="A black and white text&#10;&#10;AI-generated content may be incorrect.">
            <a:extLst>
              <a:ext uri="{FF2B5EF4-FFF2-40B4-BE49-F238E27FC236}">
                <a16:creationId xmlns:a16="http://schemas.microsoft.com/office/drawing/2014/main" id="{0004076D-C213-AC1F-01AC-CFDDAA4D0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5157787"/>
            <a:ext cx="74961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57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87AD7-47ED-5196-3F39-9770C39EB1A1}"/>
              </a:ext>
            </a:extLst>
          </p:cNvPr>
          <p:cNvSpPr txBox="1"/>
          <p:nvPr/>
        </p:nvSpPr>
        <p:spPr>
          <a:xfrm>
            <a:off x="11137" y="2607"/>
            <a:ext cx="1216739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u="sng" dirty="0">
                <a:latin typeface="Comic Sans MS"/>
              </a:rPr>
              <a:t>21.01.25</a:t>
            </a:r>
          </a:p>
          <a:p>
            <a:r>
              <a:rPr lang="en-GB" sz="2800" u="sng" dirty="0">
                <a:latin typeface="Comic Sans MS"/>
                <a:cs typeface="Calibri"/>
              </a:rPr>
              <a:t>TBAT: place fractions on a number line</a:t>
            </a:r>
            <a:endParaRPr lang="en-GB" dirty="0"/>
          </a:p>
          <a:p>
            <a:r>
              <a:rPr lang="en-GB" sz="2800" u="sng" dirty="0">
                <a:latin typeface="Comic Sans MS"/>
                <a:cs typeface="Calibri"/>
              </a:rPr>
              <a:t>Independent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361916-F798-C1DC-9483-3335E6D82F2F}"/>
              </a:ext>
            </a:extLst>
          </p:cNvPr>
          <p:cNvSpPr txBox="1"/>
          <p:nvPr/>
        </p:nvSpPr>
        <p:spPr>
          <a:xfrm>
            <a:off x="14959" y="1856469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dirty="0"/>
              <a:t>Mastery</a:t>
            </a:r>
          </a:p>
          <a:p>
            <a:endParaRPr lang="en-GB" dirty="0"/>
          </a:p>
        </p:txBody>
      </p:sp>
      <p:pic>
        <p:nvPicPr>
          <p:cNvPr id="2" name="Picture 1" descr="A plant in a pot with a diagram&#10;&#10;AI-generated content may be incorrect.">
            <a:extLst>
              <a:ext uri="{FF2B5EF4-FFF2-40B4-BE49-F238E27FC236}">
                <a16:creationId xmlns:a16="http://schemas.microsoft.com/office/drawing/2014/main" id="{D4208488-4223-0821-B7A3-1BF4E8F34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2597944"/>
            <a:ext cx="4162426" cy="3043238"/>
          </a:xfrm>
          <a:prstGeom prst="rect">
            <a:avLst/>
          </a:prstGeom>
        </p:spPr>
      </p:pic>
      <p:pic>
        <p:nvPicPr>
          <p:cNvPr id="6" name="Picture 5" descr="A child with a speech bubble&#10;&#10;AI-generated content may be incorrect.">
            <a:extLst>
              <a:ext uri="{FF2B5EF4-FFF2-40B4-BE49-F238E27FC236}">
                <a16:creationId xmlns:a16="http://schemas.microsoft.com/office/drawing/2014/main" id="{75C4379E-7306-8F73-B42E-956EE0090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2478881"/>
            <a:ext cx="3867150" cy="316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708967-7422-4E3C-180E-34F0E64709B1}"/>
              </a:ext>
            </a:extLst>
          </p:cNvPr>
          <p:cNvSpPr txBox="1"/>
          <p:nvPr/>
        </p:nvSpPr>
        <p:spPr>
          <a:xfrm>
            <a:off x="5690616" y="1866823"/>
            <a:ext cx="488563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Mastery with greater depth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896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87AD7-47ED-5196-3F39-9770C39EB1A1}"/>
              </a:ext>
            </a:extLst>
          </p:cNvPr>
          <p:cNvSpPr txBox="1"/>
          <p:nvPr/>
        </p:nvSpPr>
        <p:spPr>
          <a:xfrm>
            <a:off x="11137" y="2607"/>
            <a:ext cx="12167399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u="sng" dirty="0">
                <a:latin typeface="Comic Sans MS"/>
              </a:rPr>
              <a:t>Tuesday 21st January 2025</a:t>
            </a:r>
            <a:endParaRPr lang="en-US" sz="2800" dirty="0">
              <a:latin typeface="Comic Sans MS"/>
            </a:endParaRPr>
          </a:p>
          <a:p>
            <a:r>
              <a:rPr lang="en-GB" sz="2800" u="sng" dirty="0">
                <a:latin typeface="Comic Sans MS"/>
                <a:cs typeface="Calibri"/>
              </a:rPr>
              <a:t>Spellings</a:t>
            </a:r>
          </a:p>
          <a:p>
            <a:endParaRPr lang="en-GB" sz="2800" u="sng">
              <a:latin typeface="Comic Sans MS"/>
              <a:cs typeface="Calibri"/>
            </a:endParaRPr>
          </a:p>
          <a:p>
            <a:r>
              <a:rPr lang="en-GB" sz="2800" b="1" dirty="0">
                <a:latin typeface="Comic Sans MS"/>
                <a:cs typeface="Calibri"/>
              </a:rPr>
              <a:t>Spelling thief</a:t>
            </a:r>
            <a:endParaRPr lang="en-GB" sz="2800" b="1" u="sng" dirty="0">
              <a:latin typeface="Comic Sans MS"/>
              <a:cs typeface="Calibri"/>
            </a:endParaRPr>
          </a:p>
          <a:p>
            <a:r>
              <a:rPr lang="en-GB" sz="2800" dirty="0">
                <a:latin typeface="Comic Sans MS"/>
                <a:cs typeface="Calibri"/>
              </a:rPr>
              <a:t>The spelling thief has taken some of the letters from our spelling words! Can you work out which letters are missing? </a:t>
            </a:r>
            <a:endParaRPr lang="en-GB" sz="2800" dirty="0">
              <a:latin typeface="Aptos" panose="020B0004020202020204"/>
              <a:cs typeface="Calibri"/>
            </a:endParaRPr>
          </a:p>
          <a:p>
            <a:r>
              <a:rPr lang="en-GB" sz="2800" dirty="0">
                <a:latin typeface="Comic Sans MS"/>
                <a:cs typeface="Calibri"/>
              </a:rPr>
              <a:t>Write the correct spelling in your book.</a:t>
            </a:r>
            <a:endParaRPr lang="en-GB" sz="2800" dirty="0"/>
          </a:p>
          <a:p>
            <a:endParaRPr lang="en-GB" sz="2800">
              <a:latin typeface="Comic Sans MS"/>
              <a:cs typeface="Calibri"/>
            </a:endParaRPr>
          </a:p>
          <a:p>
            <a:endParaRPr lang="en-GB" sz="2800">
              <a:latin typeface="Comic Sans MS"/>
              <a:cs typeface="Calibri"/>
            </a:endParaRPr>
          </a:p>
          <a:p>
            <a:endParaRPr lang="en-GB" sz="3000" u="sng">
              <a:latin typeface="Comic Sans MS"/>
              <a:cs typeface="Calibri"/>
            </a:endParaRPr>
          </a:p>
          <a:p>
            <a:endParaRPr lang="en-GB" sz="3600">
              <a:cs typeface="Calibri"/>
            </a:endParaRPr>
          </a:p>
        </p:txBody>
      </p:sp>
      <p:pic>
        <p:nvPicPr>
          <p:cNvPr id="2" name="Picture 1" descr="Happi &amp; The Word Thief Makes Spelling So Much Fun! | Happi Papi">
            <a:extLst>
              <a:ext uri="{FF2B5EF4-FFF2-40B4-BE49-F238E27FC236}">
                <a16:creationId xmlns:a16="http://schemas.microsoft.com/office/drawing/2014/main" id="{83C4C01C-1E17-EB8E-398D-5A5416D99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312" y="3675138"/>
            <a:ext cx="2765287" cy="2765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358784-DB8F-843B-E784-C629A88CECCA}"/>
              </a:ext>
            </a:extLst>
          </p:cNvPr>
          <p:cNvSpPr txBox="1"/>
          <p:nvPr/>
        </p:nvSpPr>
        <p:spPr>
          <a:xfrm>
            <a:off x="190500" y="3165230"/>
            <a:ext cx="3751384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dirty="0" err="1">
                <a:latin typeface="Comic Sans MS"/>
              </a:rPr>
              <a:t>g_rd_n_r</a:t>
            </a:r>
            <a:endParaRPr lang="en-US" sz="4400">
              <a:latin typeface="Comic Sans MS"/>
            </a:endParaRPr>
          </a:p>
          <a:p>
            <a:r>
              <a:rPr lang="en-US" sz="4400" dirty="0">
                <a:latin typeface="Comic Sans MS"/>
              </a:rPr>
              <a:t>_</a:t>
            </a:r>
            <a:r>
              <a:rPr lang="en-US" sz="4400" dirty="0" err="1">
                <a:latin typeface="Comic Sans MS"/>
              </a:rPr>
              <a:t>im_ti_g</a:t>
            </a:r>
            <a:endParaRPr lang="en-US" sz="4400">
              <a:latin typeface="Comic Sans MS"/>
            </a:endParaRPr>
          </a:p>
          <a:p>
            <a:r>
              <a:rPr lang="en-US" sz="4400" dirty="0" err="1">
                <a:latin typeface="Comic Sans MS"/>
              </a:rPr>
              <a:t>of_er_d</a:t>
            </a:r>
            <a:endParaRPr lang="en-US" sz="4400">
              <a:latin typeface="Comic Sans MS"/>
            </a:endParaRPr>
          </a:p>
          <a:p>
            <a:r>
              <a:rPr lang="en-US" sz="4400" dirty="0" err="1">
                <a:latin typeface="Comic Sans MS"/>
              </a:rPr>
              <a:t>be_ef_ti_gf_oc_sed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C2E56-883B-2213-DA49-CC850AB9AD0E}"/>
              </a:ext>
            </a:extLst>
          </p:cNvPr>
          <p:cNvSpPr txBox="1"/>
          <p:nvPr/>
        </p:nvSpPr>
        <p:spPr>
          <a:xfrm>
            <a:off x="3944815" y="5808784"/>
            <a:ext cx="474784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/>
              </a:rPr>
              <a:t>Ch – place each word into a correctly punctuated sentence.</a:t>
            </a:r>
          </a:p>
        </p:txBody>
      </p:sp>
    </p:spTree>
    <p:extLst>
      <p:ext uri="{BB962C8B-B14F-4D97-AF65-F5344CB8AC3E}">
        <p14:creationId xmlns:p14="http://schemas.microsoft.com/office/powerpoint/2010/main" val="1447708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2742-CF89-F87C-9285-85A3B9A34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27266-DCD3-8D27-9546-700E0E80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4192"/>
            <a:ext cx="11988799" cy="1342496"/>
          </a:xfrm>
        </p:spPr>
        <p:txBody>
          <a:bodyPr>
            <a:normAutofit/>
          </a:bodyPr>
          <a:lstStyle/>
          <a:p>
            <a:r>
              <a:rPr lang="en-GB" sz="3000" u="sng" dirty="0">
                <a:latin typeface="Comic Sans MS"/>
                <a:cs typeface="Calibri Light"/>
              </a:rPr>
              <a:t>Tuesday 21st January</a:t>
            </a:r>
            <a:br>
              <a:rPr lang="en-GB" sz="3000" u="sng" dirty="0">
                <a:latin typeface="Comic Sans MS"/>
                <a:cs typeface="Calibri Light"/>
              </a:rPr>
            </a:br>
            <a:r>
              <a:rPr lang="en-GB" sz="3000" u="sng" dirty="0">
                <a:latin typeface="Comic Sans MS"/>
                <a:cs typeface="Calibri Light"/>
              </a:rPr>
              <a:t>TBAT: explore the shades of meaning of adjectives.</a:t>
            </a:r>
            <a:endParaRPr lang="en-GB" sz="3000" u="sng" dirty="0">
              <a:latin typeface="Comic Sans MS"/>
              <a:ea typeface="Calibri Light"/>
              <a:cs typeface="Calibri Light" panose="020F03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94266-8C1F-E0B7-F0A2-8452762C76B5}"/>
              </a:ext>
            </a:extLst>
          </p:cNvPr>
          <p:cNvSpPr txBox="1"/>
          <p:nvPr/>
        </p:nvSpPr>
        <p:spPr>
          <a:xfrm>
            <a:off x="213058" y="1378618"/>
            <a:ext cx="11505197" cy="609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>
                <a:latin typeface="Comic Sans MS"/>
              </a:rPr>
              <a:t>3 in 3</a:t>
            </a: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0000"/>
              </a:solidFill>
              <a:latin typeface="Comic Sans MS"/>
            </a:endParaRPr>
          </a:p>
          <a:p>
            <a:endParaRPr lang="en-GB" sz="3000">
              <a:solidFill>
                <a:srgbClr val="0070C0"/>
              </a:solidFill>
              <a:latin typeface="Comic Sans MS"/>
            </a:endParaRPr>
          </a:p>
          <a:p>
            <a:endParaRPr lang="en-GB" sz="3000">
              <a:solidFill>
                <a:srgbClr val="0070C0"/>
              </a:solidFill>
              <a:latin typeface="Comic Sans MS"/>
            </a:endParaRPr>
          </a:p>
        </p:txBody>
      </p:sp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17057EEE-E4BB-6BCE-F1F5-4020A7A5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1" y="2044640"/>
            <a:ext cx="6413020" cy="2495550"/>
          </a:xfrm>
          <a:prstGeom prst="rect">
            <a:avLst/>
          </a:prstGeom>
        </p:spPr>
      </p:pic>
      <p:pic>
        <p:nvPicPr>
          <p:cNvPr id="5" name="Picture 4" descr="A close up of black text&#10;&#10;Description automatically generated">
            <a:extLst>
              <a:ext uri="{FF2B5EF4-FFF2-40B4-BE49-F238E27FC236}">
                <a16:creationId xmlns:a16="http://schemas.microsoft.com/office/drawing/2014/main" id="{AE114EF3-3367-B864-9693-B626A9F06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38" y="4692501"/>
            <a:ext cx="6253971" cy="2030622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8B54CEA-A258-1278-D685-7B4313B30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170" y="2057400"/>
            <a:ext cx="5150868" cy="1981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441571-9375-E511-8F5A-8C0E04A39CD1}"/>
              </a:ext>
            </a:extLst>
          </p:cNvPr>
          <p:cNvSpPr txBox="1"/>
          <p:nvPr/>
        </p:nvSpPr>
        <p:spPr>
          <a:xfrm>
            <a:off x="7281612" y="4855243"/>
            <a:ext cx="443664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/>
                <a:cs typeface="Calibri"/>
              </a:rPr>
              <a:t>Reorder the sentence (from question 3) so that it no longer starts with a conjunction.</a:t>
            </a:r>
            <a:endParaRPr lang="en-GB" sz="2400" dirty="0">
              <a:solidFill>
                <a:srgbClr val="FF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4563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7A9E5-C9BF-0CDC-A443-0EC702872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08844C-068A-9C81-274C-4F1365EF0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4192"/>
            <a:ext cx="11988799" cy="1342496"/>
          </a:xfrm>
        </p:spPr>
        <p:txBody>
          <a:bodyPr>
            <a:normAutofit/>
          </a:bodyPr>
          <a:lstStyle/>
          <a:p>
            <a:r>
              <a:rPr lang="en-GB" sz="3000" u="sng" dirty="0">
                <a:latin typeface="Comic Sans MS"/>
                <a:cs typeface="Calibri Light"/>
              </a:rPr>
              <a:t>Tuesday 21st January</a:t>
            </a:r>
            <a:br>
              <a:rPr lang="en-GB" sz="3000" u="sng" dirty="0">
                <a:latin typeface="Comic Sans MS"/>
                <a:cs typeface="Calibri Light"/>
              </a:rPr>
            </a:br>
            <a:r>
              <a:rPr lang="en-GB" sz="3000" u="sng" dirty="0">
                <a:latin typeface="Comic Sans MS"/>
                <a:cs typeface="Calibri Light"/>
              </a:rPr>
              <a:t>TBAT: explore the shades of meaning of adjectives.</a:t>
            </a:r>
            <a:endParaRPr lang="en-GB" sz="3000" u="sng" dirty="0">
              <a:latin typeface="Comic Sans MS"/>
              <a:ea typeface="Calibri Light"/>
              <a:cs typeface="Calibri Light" panose="020F03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D95AF-6E15-54C9-DD89-6E86382FA868}"/>
              </a:ext>
            </a:extLst>
          </p:cNvPr>
          <p:cNvSpPr txBox="1"/>
          <p:nvPr/>
        </p:nvSpPr>
        <p:spPr>
          <a:xfrm>
            <a:off x="213058" y="1378618"/>
            <a:ext cx="1150519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>
                <a:solidFill>
                  <a:srgbClr val="0070C0"/>
                </a:solidFill>
                <a:latin typeface="Comic Sans MS"/>
              </a:rPr>
              <a:t>Summarise what we have learnt about Leaf so far in 2 sentences.</a:t>
            </a:r>
            <a:br>
              <a:rPr lang="en-GB" sz="3000">
                <a:solidFill>
                  <a:srgbClr val="0070C0"/>
                </a:solidFill>
                <a:latin typeface="Comic Sans MS"/>
              </a:rPr>
            </a:br>
            <a:endParaRPr lang="en-GB" sz="3000">
              <a:solidFill>
                <a:srgbClr val="0070C0"/>
              </a:solidFill>
              <a:latin typeface="Comic Sans MS"/>
            </a:endParaRPr>
          </a:p>
          <a:p>
            <a:br>
              <a:rPr lang="en-GB" sz="3000">
                <a:solidFill>
                  <a:srgbClr val="0070C0"/>
                </a:solidFill>
                <a:latin typeface="Comic Sans MS"/>
              </a:rPr>
            </a:br>
            <a:r>
              <a:rPr lang="en-GB" sz="3000">
                <a:solidFill>
                  <a:srgbClr val="00B050"/>
                </a:solidFill>
                <a:latin typeface="Comic Sans MS"/>
              </a:rPr>
              <a:t>What are the best three words you can use to describe Leaf?</a:t>
            </a:r>
            <a:br>
              <a:rPr lang="en-GB" sz="3000">
                <a:solidFill>
                  <a:srgbClr val="00B050"/>
                </a:solidFill>
                <a:latin typeface="Comic Sans MS"/>
              </a:rPr>
            </a:br>
            <a:br>
              <a:rPr lang="en-GB" sz="3000">
                <a:solidFill>
                  <a:srgbClr val="00B050"/>
                </a:solidFill>
                <a:latin typeface="Comic Sans MS"/>
              </a:rPr>
            </a:br>
            <a:br>
              <a:rPr lang="en-GB" sz="3000">
                <a:solidFill>
                  <a:srgbClr val="00B050"/>
                </a:solidFill>
                <a:latin typeface="Comic Sans MS"/>
              </a:rPr>
            </a:br>
            <a:r>
              <a:rPr lang="en-GB" sz="3000">
                <a:solidFill>
                  <a:srgbClr val="FF0000"/>
                </a:solidFill>
                <a:latin typeface="Comic Sans MS"/>
              </a:rPr>
              <a:t>Explain why Leaf is likely to be feeling lonely.</a:t>
            </a:r>
            <a:endParaRPr lang="en-GB" sz="3000" b="1">
              <a:solidFill>
                <a:srgbClr val="FF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96098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9650" y="2320483"/>
            <a:ext cx="7632699" cy="495108"/>
          </a:xfrm>
          <a:prstGeom prst="rect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The car </a:t>
            </a:r>
            <a:r>
              <a:rPr lang="en-GB" sz="1800" b="1">
                <a:latin typeface="Twinkl" pitchFamily="2" charset="0"/>
              </a:rPr>
              <a:t>bumped</a:t>
            </a:r>
            <a:r>
              <a:rPr lang="en-GB" sz="1800">
                <a:latin typeface="Twinkl" pitchFamily="2" charset="0"/>
              </a:rPr>
              <a:t> into the wall.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What Do You Think?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1466240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Close your eyes. Your teacher will read two sentences to you. Try to paint a picture in your head of what the sentence is saying.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A80926-5326-42FC-AEC8-0BE306B5D44D}"/>
              </a:ext>
            </a:extLst>
          </p:cNvPr>
          <p:cNvSpPr/>
          <p:nvPr/>
        </p:nvSpPr>
        <p:spPr>
          <a:xfrm>
            <a:off x="2279648" y="2922362"/>
            <a:ext cx="7632700" cy="495108"/>
          </a:xfrm>
          <a:prstGeom prst="rect">
            <a:avLst/>
          </a:prstGeom>
          <a:solidFill>
            <a:srgbClr val="009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The car </a:t>
            </a:r>
            <a:r>
              <a:rPr lang="en-GB" sz="1800" b="1">
                <a:latin typeface="Twinkl" pitchFamily="2" charset="0"/>
              </a:rPr>
              <a:t>smashed</a:t>
            </a:r>
            <a:r>
              <a:rPr lang="en-GB" sz="1800">
                <a:latin typeface="Twinkl" pitchFamily="2" charset="0"/>
              </a:rPr>
              <a:t> into the wall.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60DBB-8E69-4BEB-8A30-1DACE1454F08}"/>
              </a:ext>
            </a:extLst>
          </p:cNvPr>
          <p:cNvSpPr/>
          <p:nvPr/>
        </p:nvSpPr>
        <p:spPr>
          <a:xfrm>
            <a:off x="2279649" y="3896479"/>
            <a:ext cx="646413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In both of these sentences, the car hit a wall but which sentence made the accident sound worse?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C37115-1C71-46CD-AEF8-1B343F3E181E}"/>
              </a:ext>
            </a:extLst>
          </p:cNvPr>
          <p:cNvSpPr/>
          <p:nvPr/>
        </p:nvSpPr>
        <p:spPr>
          <a:xfrm>
            <a:off x="2279649" y="4884211"/>
            <a:ext cx="500109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We call this </a:t>
            </a:r>
            <a:r>
              <a:rPr lang="en-GB" sz="1800" b="1">
                <a:latin typeface="Twinkl" pitchFamily="2" charset="0"/>
              </a:rPr>
              <a:t>shades of meaning</a:t>
            </a:r>
            <a:r>
              <a:rPr lang="en-GB" sz="1800">
                <a:latin typeface="Twinkl" pitchFamily="2" charset="0"/>
              </a:rPr>
              <a:t>. Although words can </a:t>
            </a:r>
            <a:r>
              <a:rPr lang="en-GB" sz="1800" b="1">
                <a:latin typeface="Twinkl" pitchFamily="2" charset="0"/>
              </a:rPr>
              <a:t>mean</a:t>
            </a:r>
            <a:r>
              <a:rPr lang="en-GB" sz="1800">
                <a:latin typeface="Twinkl" pitchFamily="2" charset="0"/>
              </a:rPr>
              <a:t> the same, they have a different </a:t>
            </a:r>
            <a:r>
              <a:rPr lang="en-GB" sz="1800" b="1">
                <a:latin typeface="Twinkl" pitchFamily="2" charset="0"/>
              </a:rPr>
              <a:t>impact</a:t>
            </a:r>
            <a:r>
              <a:rPr lang="en-GB" sz="1800">
                <a:latin typeface="Twinkl" pitchFamily="2" charset="0"/>
              </a:rPr>
              <a:t> on the reader.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3EDE6F-E7C7-4928-BA76-25DC353FE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17" y="3259437"/>
            <a:ext cx="2392965" cy="350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Shades of Meaning: Adjectives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1513947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Let’s explore this concept with adjectives. Who is the most annoyed?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60DBB-8E69-4BEB-8A30-1DACE1454F08}"/>
              </a:ext>
            </a:extLst>
          </p:cNvPr>
          <p:cNvSpPr/>
          <p:nvPr/>
        </p:nvSpPr>
        <p:spPr>
          <a:xfrm>
            <a:off x="2279650" y="5172872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Although all of these adjectives mean that someone is annoyed, each choice changes how annoyed the person seems.</a:t>
            </a:r>
            <a:endParaRPr lang="en-GB" sz="18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BBFB62-1741-4BFA-AE1C-D6DC15E798ED}"/>
              </a:ext>
            </a:extLst>
          </p:cNvPr>
          <p:cNvGrpSpPr/>
          <p:nvPr/>
        </p:nvGrpSpPr>
        <p:grpSpPr>
          <a:xfrm>
            <a:off x="4918418" y="2414622"/>
            <a:ext cx="2345634" cy="2440506"/>
            <a:chOff x="3394418" y="2414622"/>
            <a:chExt cx="2345634" cy="244050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CFC7F0-3AA2-4A9B-9FBB-BAA52C4C6A15}"/>
                </a:ext>
              </a:extLst>
            </p:cNvPr>
            <p:cNvSpPr/>
            <p:nvPr/>
          </p:nvSpPr>
          <p:spPr>
            <a:xfrm>
              <a:off x="3394418" y="2414622"/>
              <a:ext cx="2345634" cy="2440506"/>
            </a:xfrm>
            <a:prstGeom prst="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BEEB00-7AC1-46DC-8D85-632D35178601}"/>
                </a:ext>
              </a:extLst>
            </p:cNvPr>
            <p:cNvSpPr/>
            <p:nvPr/>
          </p:nvSpPr>
          <p:spPr>
            <a:xfrm>
              <a:off x="3575971" y="2532216"/>
              <a:ext cx="1982527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800">
                  <a:solidFill>
                    <a:schemeClr val="bg1"/>
                  </a:solidFill>
                  <a:latin typeface="Twinkl" pitchFamily="2" charset="0"/>
                </a:rPr>
                <a:t>Salma was </a:t>
              </a:r>
              <a:r>
                <a:rPr lang="en-GB" sz="1800" b="1">
                  <a:solidFill>
                    <a:schemeClr val="bg1"/>
                  </a:solidFill>
                  <a:latin typeface="Twinkl" pitchFamily="2" charset="0"/>
                </a:rPr>
                <a:t>irate</a:t>
              </a:r>
              <a:r>
                <a:rPr lang="en-GB" sz="1800">
                  <a:solidFill>
                    <a:schemeClr val="bg1"/>
                  </a:solidFill>
                  <a:latin typeface="Twinkl" pitchFamily="2" charset="0"/>
                </a:rPr>
                <a:t>.</a:t>
              </a:r>
            </a:p>
            <a:p>
              <a:pPr algn="ctr"/>
              <a:endParaRPr lang="en-GB" sz="1800">
                <a:latin typeface="Twinkl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8F1085-CC12-4705-BE90-6B83D22E7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999" y="2999395"/>
              <a:ext cx="1410472" cy="164457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92A7D1-91C8-4135-8EF9-C88263DF17BF}"/>
              </a:ext>
            </a:extLst>
          </p:cNvPr>
          <p:cNvGrpSpPr/>
          <p:nvPr/>
        </p:nvGrpSpPr>
        <p:grpSpPr>
          <a:xfrm>
            <a:off x="2388578" y="2414623"/>
            <a:ext cx="2345634" cy="2497904"/>
            <a:chOff x="864578" y="2414623"/>
            <a:chExt cx="2345634" cy="249790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11461D8-8169-41E0-AADD-0DE4AC5DAE74}"/>
                </a:ext>
              </a:extLst>
            </p:cNvPr>
            <p:cNvSpPr/>
            <p:nvPr/>
          </p:nvSpPr>
          <p:spPr>
            <a:xfrm>
              <a:off x="864578" y="2414623"/>
              <a:ext cx="2345634" cy="2440506"/>
            </a:xfrm>
            <a:prstGeom prst="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56DD15-07AB-4E2E-B591-88EEC617E5B8}"/>
                </a:ext>
              </a:extLst>
            </p:cNvPr>
            <p:cNvSpPr/>
            <p:nvPr/>
          </p:nvSpPr>
          <p:spPr>
            <a:xfrm>
              <a:off x="1230338" y="2532216"/>
              <a:ext cx="1614115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800">
                  <a:solidFill>
                    <a:schemeClr val="bg1"/>
                  </a:solidFill>
                  <a:latin typeface="Twinkl" pitchFamily="2" charset="0"/>
                </a:rPr>
                <a:t>Joe was </a:t>
              </a:r>
              <a:r>
                <a:rPr lang="en-GB" sz="1800" b="1">
                  <a:solidFill>
                    <a:schemeClr val="bg1"/>
                  </a:solidFill>
                  <a:latin typeface="Twinkl" pitchFamily="2" charset="0"/>
                </a:rPr>
                <a:t>cross</a:t>
              </a:r>
              <a:r>
                <a:rPr lang="en-GB" sz="1800">
                  <a:solidFill>
                    <a:schemeClr val="bg1"/>
                  </a:solidFill>
                  <a:latin typeface="Twinkl" pitchFamily="2" charset="0"/>
                </a:rPr>
                <a:t>.</a:t>
              </a:r>
            </a:p>
            <a:p>
              <a:pPr algn="ctr"/>
              <a:endParaRPr lang="en-GB" sz="1800">
                <a:latin typeface="Twinkl" pitchFamily="2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824090-EA85-4705-89E8-92C3A2E2C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379" y="2639832"/>
              <a:ext cx="1607058" cy="227269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F6A352-AEB2-4BE9-B757-D865606D569B}"/>
              </a:ext>
            </a:extLst>
          </p:cNvPr>
          <p:cNvGrpSpPr/>
          <p:nvPr/>
        </p:nvGrpSpPr>
        <p:grpSpPr>
          <a:xfrm>
            <a:off x="7448258" y="2414622"/>
            <a:ext cx="2345634" cy="2440506"/>
            <a:chOff x="5924258" y="2414622"/>
            <a:chExt cx="2345634" cy="24405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70B110-353A-4324-A581-54E85F19C4AF}"/>
                </a:ext>
              </a:extLst>
            </p:cNvPr>
            <p:cNvSpPr/>
            <p:nvPr/>
          </p:nvSpPr>
          <p:spPr>
            <a:xfrm>
              <a:off x="5924258" y="2414622"/>
              <a:ext cx="2345634" cy="2440506"/>
            </a:xfrm>
            <a:prstGeom prst="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241AA1-79D4-46E4-9CF3-19ED66ED404C}"/>
                </a:ext>
              </a:extLst>
            </p:cNvPr>
            <p:cNvSpPr/>
            <p:nvPr/>
          </p:nvSpPr>
          <p:spPr>
            <a:xfrm>
              <a:off x="6106603" y="2532216"/>
              <a:ext cx="1979874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800">
                  <a:solidFill>
                    <a:schemeClr val="bg1"/>
                  </a:solidFill>
                  <a:latin typeface="Twinkl" pitchFamily="2" charset="0"/>
                </a:rPr>
                <a:t>Kevin was </a:t>
              </a:r>
              <a:r>
                <a:rPr lang="en-GB" sz="1800" b="1">
                  <a:solidFill>
                    <a:schemeClr val="bg1"/>
                  </a:solidFill>
                  <a:latin typeface="Twinkl" pitchFamily="2" charset="0"/>
                </a:rPr>
                <a:t>furious</a:t>
              </a:r>
              <a:r>
                <a:rPr lang="en-GB" sz="1800">
                  <a:solidFill>
                    <a:schemeClr val="bg1"/>
                  </a:solidFill>
                  <a:latin typeface="Twinkl" pitchFamily="2" charset="0"/>
                </a:rPr>
                <a:t>.</a:t>
              </a:r>
            </a:p>
            <a:p>
              <a:pPr algn="ctr"/>
              <a:endParaRPr lang="en-GB" sz="1800">
                <a:latin typeface="Twinkl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1E2DE9-3F97-4B35-98DC-F325529A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073" y="3020879"/>
              <a:ext cx="1049130" cy="1613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98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8FC5C5-B69D-4EAB-BC2F-38F4AB695907}"/>
              </a:ext>
            </a:extLst>
          </p:cNvPr>
          <p:cNvSpPr/>
          <p:nvPr/>
        </p:nvSpPr>
        <p:spPr>
          <a:xfrm>
            <a:off x="3828971" y="2462534"/>
            <a:ext cx="1493664" cy="1133004"/>
          </a:xfrm>
          <a:prstGeom prst="rect">
            <a:avLst/>
          </a:prstGeom>
          <a:solidFill>
            <a:srgbClr val="F4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Add the Missing Adjectives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1513946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Add the missing words to this scale. Which adjectives would fit to give the right degree of meaning?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60DBB-8E69-4BEB-8A30-1DACE1454F08}"/>
              </a:ext>
            </a:extLst>
          </p:cNvPr>
          <p:cNvSpPr/>
          <p:nvPr/>
        </p:nvSpPr>
        <p:spPr>
          <a:xfrm>
            <a:off x="2279650" y="3974226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Did you choose the same adjectives? </a:t>
            </a:r>
            <a:br>
              <a:rPr lang="en-GB" sz="1800">
                <a:latin typeface="Twinkl" pitchFamily="2" charset="0"/>
              </a:rPr>
            </a:br>
            <a:r>
              <a:rPr lang="en-GB" sz="1800">
                <a:latin typeface="Twinkl" pitchFamily="2" charset="0"/>
              </a:rPr>
              <a:t>Did you have different ideas?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5EF99E-CC4A-4EBD-86B2-500E515C08CF}"/>
              </a:ext>
            </a:extLst>
          </p:cNvPr>
          <p:cNvSpPr/>
          <p:nvPr/>
        </p:nvSpPr>
        <p:spPr>
          <a:xfrm>
            <a:off x="2319405" y="2462534"/>
            <a:ext cx="1493664" cy="11330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Twinkl" pitchFamily="2" charset="0"/>
              </a:rPr>
              <a:t>good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CE02BC-736B-4CE1-B02A-1B8342861BAB}"/>
              </a:ext>
            </a:extLst>
          </p:cNvPr>
          <p:cNvSpPr/>
          <p:nvPr/>
        </p:nvSpPr>
        <p:spPr>
          <a:xfrm>
            <a:off x="3828971" y="2462534"/>
            <a:ext cx="1493664" cy="11330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great</a:t>
            </a:r>
          </a:p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super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FB74F4-9501-40D8-B455-A9E3FF072A1E}"/>
              </a:ext>
            </a:extLst>
          </p:cNvPr>
          <p:cNvSpPr/>
          <p:nvPr/>
        </p:nvSpPr>
        <p:spPr>
          <a:xfrm>
            <a:off x="5338537" y="2462534"/>
            <a:ext cx="1493664" cy="11330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Twinkl" pitchFamily="2" charset="0"/>
              </a:rPr>
              <a:t>brilliant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F3C3D9-E4E7-4B56-8A8F-79D60459825D}"/>
              </a:ext>
            </a:extLst>
          </p:cNvPr>
          <p:cNvSpPr/>
          <p:nvPr/>
        </p:nvSpPr>
        <p:spPr>
          <a:xfrm>
            <a:off x="6848103" y="2462534"/>
            <a:ext cx="1493664" cy="11330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Twinkl" pitchFamily="2" charset="0"/>
              </a:rPr>
              <a:t>excellent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C90637-0128-4D39-854F-25F0739C7758}"/>
              </a:ext>
            </a:extLst>
          </p:cNvPr>
          <p:cNvSpPr/>
          <p:nvPr/>
        </p:nvSpPr>
        <p:spPr>
          <a:xfrm>
            <a:off x="8355078" y="2457559"/>
            <a:ext cx="1493664" cy="11330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D49E8-41F3-417E-9DF6-253C43463929}"/>
              </a:ext>
            </a:extLst>
          </p:cNvPr>
          <p:cNvSpPr/>
          <p:nvPr/>
        </p:nvSpPr>
        <p:spPr>
          <a:xfrm>
            <a:off x="8357669" y="2454583"/>
            <a:ext cx="1493664" cy="113300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phenomenal</a:t>
            </a:r>
          </a:p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terrific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6F294-C23E-4C7D-8C15-9C5AFD9D3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456" y="3774102"/>
            <a:ext cx="1986286" cy="313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5911E802-66D0-EB29-4B46-A1EEFC6D0C36}"/>
              </a:ext>
            </a:extLst>
          </p:cNvPr>
          <p:cNvSpPr/>
          <p:nvPr/>
        </p:nvSpPr>
        <p:spPr>
          <a:xfrm>
            <a:off x="5022850" y="3390900"/>
            <a:ext cx="4889500" cy="2736850"/>
          </a:xfrm>
          <a:prstGeom prst="rect">
            <a:avLst/>
          </a:prstGeom>
          <a:solidFill>
            <a:srgbClr val="C1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BE3D354-FBD0-59B3-3C69-8CFD4F4159D4}"/>
              </a:ext>
            </a:extLst>
          </p:cNvPr>
          <p:cNvSpPr/>
          <p:nvPr/>
        </p:nvSpPr>
        <p:spPr>
          <a:xfrm>
            <a:off x="2279651" y="3392488"/>
            <a:ext cx="2671763" cy="2736850"/>
          </a:xfrm>
          <a:prstGeom prst="rect">
            <a:avLst/>
          </a:prstGeom>
          <a:solidFill>
            <a:srgbClr val="7BDA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4A5AF20B-1CB5-1C0B-F9F2-51E7295A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 dirty="0">
                <a:latin typeface="+mj-lt"/>
                <a:cs typeface="BPreplay"/>
              </a:rPr>
              <a:t>What is a Prefix?</a:t>
            </a:r>
            <a:endParaRPr lang="en-GB" altLang="en-US" sz="3600" dirty="0">
              <a:latin typeface="+mj-lt"/>
            </a:endParaRP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7A10ED07-74D9-7005-2FBC-2233046A4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B5F232-84A6-4123-2819-5A7324F139F0}"/>
              </a:ext>
            </a:extLst>
          </p:cNvPr>
          <p:cNvSpPr txBox="1"/>
          <p:nvPr/>
        </p:nvSpPr>
        <p:spPr>
          <a:xfrm>
            <a:off x="2335213" y="3440114"/>
            <a:ext cx="2474912" cy="23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A </a:t>
            </a:r>
            <a:r>
              <a:rPr lang="en-GB" b="1" dirty="0"/>
              <a:t>prefix </a:t>
            </a:r>
            <a:r>
              <a:rPr lang="en-GB" dirty="0"/>
              <a:t>is added to the beginning of a word to make a new word.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Most </a:t>
            </a:r>
            <a:r>
              <a:rPr lang="en-GB" b="1" dirty="0"/>
              <a:t>prefixes</a:t>
            </a:r>
            <a:r>
              <a:rPr lang="en-GB" dirty="0"/>
              <a:t> are added to the beginning of </a:t>
            </a:r>
            <a:r>
              <a:rPr lang="en-GB" b="1" dirty="0"/>
              <a:t>root words </a:t>
            </a:r>
            <a:r>
              <a:rPr lang="en-GB" dirty="0"/>
              <a:t>without any changes in spelling.</a:t>
            </a:r>
          </a:p>
        </p:txBody>
      </p:sp>
      <p:grpSp>
        <p:nvGrpSpPr>
          <p:cNvPr id="12295" name="Group 50">
            <a:extLst>
              <a:ext uri="{FF2B5EF4-FFF2-40B4-BE49-F238E27FC236}">
                <a16:creationId xmlns:a16="http://schemas.microsoft.com/office/drawing/2014/main" id="{1650C5B0-AB00-C373-31FE-AB143557F57A}"/>
              </a:ext>
            </a:extLst>
          </p:cNvPr>
          <p:cNvGrpSpPr>
            <a:grpSpLocks/>
          </p:cNvGrpSpPr>
          <p:nvPr/>
        </p:nvGrpSpPr>
        <p:grpSpPr bwMode="auto">
          <a:xfrm>
            <a:off x="5267325" y="3989388"/>
            <a:ext cx="4402138" cy="1541462"/>
            <a:chOff x="3742588" y="3988689"/>
            <a:chExt cx="4402333" cy="15428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C926036-4956-F937-5E51-809F8D664572}"/>
                </a:ext>
              </a:extLst>
            </p:cNvPr>
            <p:cNvSpPr/>
            <p:nvPr/>
          </p:nvSpPr>
          <p:spPr bwMode="auto">
            <a:xfrm>
              <a:off x="3750526" y="3988689"/>
              <a:ext cx="4394395" cy="154283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B0ECD0-2E2B-99A6-5E04-BFE1E8879E34}"/>
                </a:ext>
              </a:extLst>
            </p:cNvPr>
            <p:cNvSpPr/>
            <p:nvPr/>
          </p:nvSpPr>
          <p:spPr bwMode="auto">
            <a:xfrm>
              <a:off x="3752113" y="3996633"/>
              <a:ext cx="4392808" cy="368629"/>
            </a:xfrm>
            <a:prstGeom prst="rect">
              <a:avLst/>
            </a:prstGeom>
            <a:solidFill>
              <a:srgbClr val="7BDAC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302" name="TextBox 9">
              <a:extLst>
                <a:ext uri="{FF2B5EF4-FFF2-40B4-BE49-F238E27FC236}">
                  <a16:creationId xmlns:a16="http://schemas.microsoft.com/office/drawing/2014/main" id="{4F130137-9FF2-C5A3-30F3-D55F77E4A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8532" y="3988689"/>
              <a:ext cx="804072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prefix</a:t>
              </a:r>
            </a:p>
          </p:txBody>
        </p:sp>
        <p:sp>
          <p:nvSpPr>
            <p:cNvPr id="12303" name="TextBox 10">
              <a:extLst>
                <a:ext uri="{FF2B5EF4-FFF2-40B4-BE49-F238E27FC236}">
                  <a16:creationId xmlns:a16="http://schemas.microsoft.com/office/drawing/2014/main" id="{2144FB53-E86E-500D-84E8-4F68D0970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053" y="3988689"/>
              <a:ext cx="1235696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root word</a:t>
              </a:r>
            </a:p>
          </p:txBody>
        </p:sp>
        <p:sp>
          <p:nvSpPr>
            <p:cNvPr id="12304" name="TextBox 11">
              <a:extLst>
                <a:ext uri="{FF2B5EF4-FFF2-40B4-BE49-F238E27FC236}">
                  <a16:creationId xmlns:a16="http://schemas.microsoft.com/office/drawing/2014/main" id="{06023EAC-A807-61EC-472B-AB560D85A6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8535" y="3989154"/>
              <a:ext cx="21282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prefix + root word</a:t>
              </a:r>
            </a:p>
          </p:txBody>
        </p:sp>
        <p:sp>
          <p:nvSpPr>
            <p:cNvPr id="12305" name="TextBox 12">
              <a:extLst>
                <a:ext uri="{FF2B5EF4-FFF2-40B4-BE49-F238E27FC236}">
                  <a16:creationId xmlns:a16="http://schemas.microsoft.com/office/drawing/2014/main" id="{AEA65853-A5B6-BD12-5D87-D89210DFB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9848" y="4382792"/>
              <a:ext cx="941440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dis-</a:t>
              </a:r>
            </a:p>
          </p:txBody>
        </p:sp>
        <p:sp>
          <p:nvSpPr>
            <p:cNvPr id="12306" name="TextBox 13">
              <a:extLst>
                <a:ext uri="{FF2B5EF4-FFF2-40B4-BE49-F238E27FC236}">
                  <a16:creationId xmlns:a16="http://schemas.microsoft.com/office/drawing/2014/main" id="{661F0FAC-1D55-504A-8C81-02F5A2B11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101" y="4382792"/>
              <a:ext cx="1157601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connect</a:t>
              </a:r>
            </a:p>
          </p:txBody>
        </p:sp>
        <p:sp>
          <p:nvSpPr>
            <p:cNvPr id="12307" name="TextBox 14">
              <a:extLst>
                <a:ext uri="{FF2B5EF4-FFF2-40B4-BE49-F238E27FC236}">
                  <a16:creationId xmlns:a16="http://schemas.microsoft.com/office/drawing/2014/main" id="{C8D9566E-E6E3-1174-B454-CC8B853B5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631" y="4382792"/>
              <a:ext cx="13041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disconnect</a:t>
              </a:r>
            </a:p>
          </p:txBody>
        </p:sp>
        <p:sp>
          <p:nvSpPr>
            <p:cNvPr id="12308" name="TextBox 15">
              <a:extLst>
                <a:ext uri="{FF2B5EF4-FFF2-40B4-BE49-F238E27FC236}">
                  <a16:creationId xmlns:a16="http://schemas.microsoft.com/office/drawing/2014/main" id="{DEF92C97-E5EB-0A00-39CD-3B5A3AF48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9848" y="4784998"/>
              <a:ext cx="941440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mis-</a:t>
              </a:r>
            </a:p>
          </p:txBody>
        </p:sp>
        <p:sp>
          <p:nvSpPr>
            <p:cNvPr id="12309" name="TextBox 16">
              <a:extLst>
                <a:ext uri="{FF2B5EF4-FFF2-40B4-BE49-F238E27FC236}">
                  <a16:creationId xmlns:a16="http://schemas.microsoft.com/office/drawing/2014/main" id="{81AE01FF-0CAE-9EBF-DAB9-D8D28B31E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101" y="4784998"/>
              <a:ext cx="1157601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take</a:t>
              </a:r>
            </a:p>
          </p:txBody>
        </p:sp>
        <p:sp>
          <p:nvSpPr>
            <p:cNvPr id="12310" name="TextBox 17">
              <a:extLst>
                <a:ext uri="{FF2B5EF4-FFF2-40B4-BE49-F238E27FC236}">
                  <a16:creationId xmlns:a16="http://schemas.microsoft.com/office/drawing/2014/main" id="{BFA2936A-D780-63A2-736E-A0C7B06FE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032" y="4784998"/>
              <a:ext cx="1231300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mistake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43ABE5-6EE1-8C0A-C72E-8D4B64438CA1}"/>
                </a:ext>
              </a:extLst>
            </p:cNvPr>
            <p:cNvSpPr/>
            <p:nvPr/>
          </p:nvSpPr>
          <p:spPr bwMode="auto">
            <a:xfrm>
              <a:off x="3750526" y="3988689"/>
              <a:ext cx="4394395" cy="1542839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5F14CBD-67DF-2385-D5E6-38FDF405199A}"/>
                </a:ext>
              </a:extLst>
            </p:cNvPr>
            <p:cNvCxnSpPr/>
            <p:nvPr/>
          </p:nvCxnSpPr>
          <p:spPr bwMode="auto">
            <a:xfrm>
              <a:off x="3752113" y="4365262"/>
              <a:ext cx="4392808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2BAE493-60A3-30EB-AE0F-D60E14C8842B}"/>
                </a:ext>
              </a:extLst>
            </p:cNvPr>
            <p:cNvCxnSpPr/>
            <p:nvPr/>
          </p:nvCxnSpPr>
          <p:spPr bwMode="auto">
            <a:xfrm>
              <a:off x="3752113" y="4757725"/>
              <a:ext cx="4392808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015FAE3-0DF3-7C1D-425C-2B77EB5EBD1D}"/>
                </a:ext>
              </a:extLst>
            </p:cNvPr>
            <p:cNvCxnSpPr/>
            <p:nvPr/>
          </p:nvCxnSpPr>
          <p:spPr bwMode="auto">
            <a:xfrm flipV="1">
              <a:off x="4741170" y="3996633"/>
              <a:ext cx="0" cy="1534895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65F3E0-EB4D-4EB4-F11F-7A40ED9BC819}"/>
                </a:ext>
              </a:extLst>
            </p:cNvPr>
            <p:cNvCxnSpPr/>
            <p:nvPr/>
          </p:nvCxnSpPr>
          <p:spPr bwMode="auto">
            <a:xfrm flipV="1">
              <a:off x="6011226" y="3996633"/>
              <a:ext cx="0" cy="1534895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614509-B88C-D178-C5F0-8DE23FA54240}"/>
                </a:ext>
              </a:extLst>
            </p:cNvPr>
            <p:cNvCxnSpPr/>
            <p:nvPr/>
          </p:nvCxnSpPr>
          <p:spPr bwMode="auto">
            <a:xfrm>
              <a:off x="3742588" y="5177200"/>
              <a:ext cx="4394395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17" name="TextBox 15">
              <a:extLst>
                <a:ext uri="{FF2B5EF4-FFF2-40B4-BE49-F238E27FC236}">
                  <a16:creationId xmlns:a16="http://schemas.microsoft.com/office/drawing/2014/main" id="{27ECDD0E-B252-660E-8B91-A98F20CC5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9848" y="5160885"/>
              <a:ext cx="941440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un-</a:t>
              </a:r>
            </a:p>
          </p:txBody>
        </p:sp>
        <p:sp>
          <p:nvSpPr>
            <p:cNvPr id="12318" name="TextBox 16">
              <a:extLst>
                <a:ext uri="{FF2B5EF4-FFF2-40B4-BE49-F238E27FC236}">
                  <a16:creationId xmlns:a16="http://schemas.microsoft.com/office/drawing/2014/main" id="{70766EFF-80EA-01C4-51CB-2C585870B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101" y="5160885"/>
              <a:ext cx="1157601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cover</a:t>
              </a:r>
            </a:p>
          </p:txBody>
        </p:sp>
        <p:sp>
          <p:nvSpPr>
            <p:cNvPr id="12319" name="TextBox 17">
              <a:extLst>
                <a:ext uri="{FF2B5EF4-FFF2-40B4-BE49-F238E27FC236}">
                  <a16:creationId xmlns:a16="http://schemas.microsoft.com/office/drawing/2014/main" id="{C1100BF2-569D-28D1-F392-334434825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032" y="5160885"/>
              <a:ext cx="1231300" cy="36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uncover</a:t>
              </a:r>
            </a:p>
          </p:txBody>
        </p:sp>
      </p:grpSp>
      <p:pic>
        <p:nvPicPr>
          <p:cNvPr id="12296" name="Picture 35">
            <a:extLst>
              <a:ext uri="{FF2B5EF4-FFF2-40B4-BE49-F238E27FC236}">
                <a16:creationId xmlns:a16="http://schemas.microsoft.com/office/drawing/2014/main" id="{40D8B5AD-CD1A-B022-9FD2-DBF1362E8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601789"/>
            <a:ext cx="21288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9">
            <a:extLst>
              <a:ext uri="{FF2B5EF4-FFF2-40B4-BE49-F238E27FC236}">
                <a16:creationId xmlns:a16="http://schemas.microsoft.com/office/drawing/2014/main" id="{353791BA-A6C7-DE64-A6F9-939E13694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685926"/>
            <a:ext cx="2562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4">
            <a:extLst>
              <a:ext uri="{FF2B5EF4-FFF2-40B4-BE49-F238E27FC236}">
                <a16:creationId xmlns:a16="http://schemas.microsoft.com/office/drawing/2014/main" id="{71621500-5BF7-5A57-62C5-1B3B9A7A5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9" y="2001838"/>
            <a:ext cx="1804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DE66FE9-0BB1-523C-98AC-EC9C518C55AE}"/>
              </a:ext>
            </a:extLst>
          </p:cNvPr>
          <p:cNvSpPr txBox="1"/>
          <p:nvPr/>
        </p:nvSpPr>
        <p:spPr>
          <a:xfrm>
            <a:off x="5294313" y="3440113"/>
            <a:ext cx="4367212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latin typeface="+mj-lt"/>
              </a:rPr>
              <a:t>Like this:</a:t>
            </a:r>
          </a:p>
        </p:txBody>
      </p:sp>
    </p:spTree>
    <p:extLst>
      <p:ext uri="{BB962C8B-B14F-4D97-AF65-F5344CB8AC3E}">
        <p14:creationId xmlns:p14="http://schemas.microsoft.com/office/powerpoint/2010/main" val="949982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A8AA252-0556-4E1F-9265-9300D9F56918}"/>
              </a:ext>
            </a:extLst>
          </p:cNvPr>
          <p:cNvSpPr/>
          <p:nvPr/>
        </p:nvSpPr>
        <p:spPr>
          <a:xfrm>
            <a:off x="6853465" y="2465510"/>
            <a:ext cx="1493664" cy="1133004"/>
          </a:xfrm>
          <a:prstGeom prst="rect">
            <a:avLst/>
          </a:prstGeom>
          <a:solidFill>
            <a:srgbClr val="079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Add the Missing Adjectives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1513946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Add the missing words to this scale. Which adjectives would fit to give the right degree of meaning?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60DBB-8E69-4BEB-8A30-1DACE1454F08}"/>
              </a:ext>
            </a:extLst>
          </p:cNvPr>
          <p:cNvSpPr/>
          <p:nvPr/>
        </p:nvSpPr>
        <p:spPr>
          <a:xfrm>
            <a:off x="2216042" y="3969647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Which adjectives did you choose?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B6018F-76F5-4850-834B-30B49998A5D9}"/>
              </a:ext>
            </a:extLst>
          </p:cNvPr>
          <p:cNvSpPr/>
          <p:nvPr/>
        </p:nvSpPr>
        <p:spPr>
          <a:xfrm>
            <a:off x="3828971" y="2462534"/>
            <a:ext cx="1493664" cy="1133004"/>
          </a:xfrm>
          <a:prstGeom prst="rect">
            <a:avLst/>
          </a:prstGeom>
          <a:solidFill>
            <a:srgbClr val="78C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AB2EF-67EA-4965-91B7-195C6844160B}"/>
              </a:ext>
            </a:extLst>
          </p:cNvPr>
          <p:cNvSpPr/>
          <p:nvPr/>
        </p:nvSpPr>
        <p:spPr>
          <a:xfrm>
            <a:off x="2319405" y="2462534"/>
            <a:ext cx="1493664" cy="1133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Twinkl" pitchFamily="2" charset="0"/>
              </a:rPr>
              <a:t>happy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73711-DA2C-40ED-AA29-B52533EC7EAE}"/>
              </a:ext>
            </a:extLst>
          </p:cNvPr>
          <p:cNvSpPr/>
          <p:nvPr/>
        </p:nvSpPr>
        <p:spPr>
          <a:xfrm>
            <a:off x="3828971" y="2462534"/>
            <a:ext cx="1493664" cy="1133004"/>
          </a:xfrm>
          <a:prstGeom prst="rect">
            <a:avLst/>
          </a:prstGeom>
          <a:solidFill>
            <a:srgbClr val="78C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cheerful</a:t>
            </a:r>
          </a:p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joyful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84E26-7843-4F66-AD28-E865D1260F97}"/>
              </a:ext>
            </a:extLst>
          </p:cNvPr>
          <p:cNvSpPr/>
          <p:nvPr/>
        </p:nvSpPr>
        <p:spPr>
          <a:xfrm>
            <a:off x="5338537" y="2462534"/>
            <a:ext cx="1493664" cy="1133004"/>
          </a:xfrm>
          <a:prstGeom prst="rect">
            <a:avLst/>
          </a:prstGeom>
          <a:solidFill>
            <a:srgbClr val="49B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Twinkl" pitchFamily="2" charset="0"/>
              </a:rPr>
              <a:t>jovial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1A9FED-76F6-4CCE-9467-F5C68ED8A006}"/>
              </a:ext>
            </a:extLst>
          </p:cNvPr>
          <p:cNvSpPr/>
          <p:nvPr/>
        </p:nvSpPr>
        <p:spPr>
          <a:xfrm>
            <a:off x="6848103" y="2462534"/>
            <a:ext cx="1493664" cy="1133004"/>
          </a:xfrm>
          <a:prstGeom prst="rect">
            <a:avLst/>
          </a:prstGeom>
          <a:solidFill>
            <a:srgbClr val="079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beaming</a:t>
            </a:r>
          </a:p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ecstatic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ECC8B9-3C8F-4D34-8569-7028FA41D35A}"/>
              </a:ext>
            </a:extLst>
          </p:cNvPr>
          <p:cNvSpPr/>
          <p:nvPr/>
        </p:nvSpPr>
        <p:spPr>
          <a:xfrm>
            <a:off x="8363031" y="2470485"/>
            <a:ext cx="1493664" cy="1133004"/>
          </a:xfrm>
          <a:prstGeom prst="rect">
            <a:avLst/>
          </a:prstGeom>
          <a:solidFill>
            <a:srgbClr val="067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Twinkl" pitchFamily="2" charset="0"/>
              </a:rPr>
              <a:t>euphoric</a:t>
            </a:r>
            <a:endParaRPr lang="en-GB" sz="160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3F8BE-6642-4737-B534-30E8C2DCF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72" y="3834807"/>
            <a:ext cx="2706578" cy="30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ED4101B-17BE-4619-AC40-AA9123CD03BD}"/>
              </a:ext>
            </a:extLst>
          </p:cNvPr>
          <p:cNvSpPr/>
          <p:nvPr/>
        </p:nvSpPr>
        <p:spPr>
          <a:xfrm>
            <a:off x="3828971" y="2454583"/>
            <a:ext cx="1493664" cy="1133004"/>
          </a:xfrm>
          <a:prstGeom prst="rect">
            <a:avLst/>
          </a:prstGeom>
          <a:solidFill>
            <a:srgbClr val="E8C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E116E-5F1C-4105-BE13-059D44D18C7D}"/>
              </a:ext>
            </a:extLst>
          </p:cNvPr>
          <p:cNvSpPr/>
          <p:nvPr/>
        </p:nvSpPr>
        <p:spPr>
          <a:xfrm>
            <a:off x="5338537" y="2454583"/>
            <a:ext cx="1493664" cy="11330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19D85-8766-46DA-980D-6A248035FA00}"/>
              </a:ext>
            </a:extLst>
          </p:cNvPr>
          <p:cNvSpPr/>
          <p:nvPr/>
        </p:nvSpPr>
        <p:spPr>
          <a:xfrm>
            <a:off x="6848103" y="2454585"/>
            <a:ext cx="1493664" cy="1133004"/>
          </a:xfrm>
          <a:prstGeom prst="rect">
            <a:avLst/>
          </a:prstGeom>
          <a:solidFill>
            <a:srgbClr val="A58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Add the Missing Adjectives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1513946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>
                <a:latin typeface="Twinkl" pitchFamily="2" charset="0"/>
              </a:rPr>
              <a:t>Add the missing words to this scale. Which adjectives would fit to give the right degree of meaning?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60DBB-8E69-4BEB-8A30-1DACE1454F08}"/>
              </a:ext>
            </a:extLst>
          </p:cNvPr>
          <p:cNvSpPr/>
          <p:nvPr/>
        </p:nvSpPr>
        <p:spPr>
          <a:xfrm>
            <a:off x="2279650" y="3990128"/>
            <a:ext cx="521578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Why might you choose to use one particular word rather than another within your writing?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7833A3-8794-4865-AA48-D876AAFF5EBB}"/>
              </a:ext>
            </a:extLst>
          </p:cNvPr>
          <p:cNvSpPr/>
          <p:nvPr/>
        </p:nvSpPr>
        <p:spPr>
          <a:xfrm>
            <a:off x="2319405" y="2462534"/>
            <a:ext cx="1493664" cy="11330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Twinkl" pitchFamily="2" charset="0"/>
              </a:rPr>
              <a:t>sad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1F1016-0696-4B0F-9582-E0139264CD59}"/>
              </a:ext>
            </a:extLst>
          </p:cNvPr>
          <p:cNvSpPr/>
          <p:nvPr/>
        </p:nvSpPr>
        <p:spPr>
          <a:xfrm>
            <a:off x="3828971" y="2462534"/>
            <a:ext cx="1493664" cy="1133004"/>
          </a:xfrm>
          <a:prstGeom prst="rect">
            <a:avLst/>
          </a:prstGeom>
          <a:solidFill>
            <a:srgbClr val="E8C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upset</a:t>
            </a:r>
          </a:p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tearful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FE6ECC-0C77-4DF8-A942-CB979C6B89F1}"/>
              </a:ext>
            </a:extLst>
          </p:cNvPr>
          <p:cNvSpPr/>
          <p:nvPr/>
        </p:nvSpPr>
        <p:spPr>
          <a:xfrm>
            <a:off x="5338537" y="2462534"/>
            <a:ext cx="1493664" cy="11330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miserable</a:t>
            </a:r>
          </a:p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downcast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0D20F1-10AB-4A85-B73C-4D9C8147B018}"/>
              </a:ext>
            </a:extLst>
          </p:cNvPr>
          <p:cNvSpPr/>
          <p:nvPr/>
        </p:nvSpPr>
        <p:spPr>
          <a:xfrm>
            <a:off x="6848103" y="2462534"/>
            <a:ext cx="1493664" cy="1133004"/>
          </a:xfrm>
          <a:prstGeom prst="rect">
            <a:avLst/>
          </a:prstGeom>
          <a:solidFill>
            <a:srgbClr val="A58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depressed</a:t>
            </a:r>
          </a:p>
          <a:p>
            <a:pPr algn="ctr"/>
            <a:r>
              <a:rPr lang="en-GB" sz="1800">
                <a:solidFill>
                  <a:schemeClr val="bg1"/>
                </a:solidFill>
                <a:latin typeface="Twinkl" pitchFamily="2" charset="0"/>
              </a:rPr>
              <a:t>melancholy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6AEF5E-4BC4-49F8-9C9E-94F02F5D7173}"/>
              </a:ext>
            </a:extLst>
          </p:cNvPr>
          <p:cNvSpPr/>
          <p:nvPr/>
        </p:nvSpPr>
        <p:spPr>
          <a:xfrm>
            <a:off x="8363031" y="2462534"/>
            <a:ext cx="1493664" cy="113300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latin typeface="Twinkl" pitchFamily="2" charset="0"/>
              </a:rPr>
              <a:t>despondent</a:t>
            </a:r>
            <a:endParaRPr lang="en-GB" sz="160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A018C0-5382-47D6-B89A-8BA3C760D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71" y="3702757"/>
            <a:ext cx="2246578" cy="31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Change the Meaning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1473202"/>
            <a:ext cx="7609122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Look at this sentence:</a:t>
            </a:r>
          </a:p>
          <a:p>
            <a:endParaRPr lang="en-GB" sz="1800">
              <a:latin typeface="Twinkl" pitchFamily="2" charset="0"/>
            </a:endParaRPr>
          </a:p>
          <a:p>
            <a:pPr algn="ctr"/>
            <a:r>
              <a:rPr lang="en-GB" sz="1800" b="1">
                <a:latin typeface="Twinkl" pitchFamily="2" charset="0"/>
              </a:rPr>
              <a:t>Junaid was </a:t>
            </a:r>
            <a:r>
              <a:rPr lang="en-GB" sz="1800" b="1">
                <a:solidFill>
                  <a:schemeClr val="accent1">
                    <a:lumMod val="75000"/>
                  </a:schemeClr>
                </a:solidFill>
                <a:latin typeface="Twinkl" pitchFamily="2" charset="0"/>
              </a:rPr>
              <a:t>disappointed</a:t>
            </a:r>
            <a:r>
              <a:rPr lang="en-GB" sz="1800" b="1">
                <a:latin typeface="Twinkl" pitchFamily="2" charset="0"/>
              </a:rPr>
              <a:t> by his test results.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F5706D-2A68-4E50-BA91-25D5BD6D1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77" y="3390151"/>
            <a:ext cx="5430212" cy="35100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23B3D1-8F71-4345-90AF-ED8650464194}"/>
              </a:ext>
            </a:extLst>
          </p:cNvPr>
          <p:cNvSpPr/>
          <p:nvPr/>
        </p:nvSpPr>
        <p:spPr>
          <a:xfrm>
            <a:off x="2279651" y="3412194"/>
            <a:ext cx="2591849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Now, change the adjective again to show that Junaid was sad but </a:t>
            </a:r>
            <a:r>
              <a:rPr lang="en-GB" sz="1800" b="1">
                <a:latin typeface="Twinkl" pitchFamily="2" charset="0"/>
              </a:rPr>
              <a:t>not too bothered </a:t>
            </a:r>
            <a:r>
              <a:rPr lang="en-GB" sz="1800">
                <a:latin typeface="Twinkl" pitchFamily="2" charset="0"/>
              </a:rPr>
              <a:t>by his results.</a:t>
            </a:r>
          </a:p>
          <a:p>
            <a:endParaRPr lang="en-GB" sz="1800">
              <a:latin typeface="Twinkl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84027A-2A87-4CCD-8EFC-A317D10DEDCE}"/>
              </a:ext>
            </a:extLst>
          </p:cNvPr>
          <p:cNvSpPr/>
          <p:nvPr/>
        </p:nvSpPr>
        <p:spPr>
          <a:xfrm>
            <a:off x="2192186" y="2483410"/>
            <a:ext cx="7609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>
                <a:latin typeface="Twinkl" pitchFamily="2" charset="0"/>
              </a:rPr>
              <a:t>On a whiteboard, change the adjective ‘disappointed’ to show that Junaid was </a:t>
            </a:r>
            <a:r>
              <a:rPr lang="en-GB" sz="1800" b="1">
                <a:latin typeface="Twinkl" pitchFamily="2" charset="0"/>
              </a:rPr>
              <a:t>extremely unhappy </a:t>
            </a:r>
            <a:r>
              <a:rPr lang="en-GB" sz="1800">
                <a:latin typeface="Twinkl" pitchFamily="2" charset="0"/>
              </a:rPr>
              <a:t>with his test results. </a:t>
            </a:r>
          </a:p>
        </p:txBody>
      </p:sp>
    </p:spTree>
    <p:extLst>
      <p:ext uri="{BB962C8B-B14F-4D97-AF65-F5344CB8AC3E}">
        <p14:creationId xmlns:p14="http://schemas.microsoft.com/office/powerpoint/2010/main" val="29655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Change the Meaning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1698720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You could have had: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D9A7E-101B-4FF2-A8A1-50C776C199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013540"/>
            <a:ext cx="4238045" cy="48444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B18DBF-630C-467E-89EE-19FAED3F6C79}"/>
              </a:ext>
            </a:extLst>
          </p:cNvPr>
          <p:cNvSpPr/>
          <p:nvPr/>
        </p:nvSpPr>
        <p:spPr>
          <a:xfrm>
            <a:off x="2279650" y="2239718"/>
            <a:ext cx="7632700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 b="1">
                <a:latin typeface="Twinkl" pitchFamily="2" charset="0"/>
              </a:rPr>
              <a:t>Junaid was </a:t>
            </a:r>
            <a:r>
              <a:rPr lang="en-GB" sz="1800" b="1">
                <a:solidFill>
                  <a:srgbClr val="00B050"/>
                </a:solidFill>
                <a:latin typeface="Twinkl" pitchFamily="2" charset="0"/>
              </a:rPr>
              <a:t>disappointed</a:t>
            </a:r>
            <a:r>
              <a:rPr lang="en-GB" sz="1800" b="1">
                <a:latin typeface="Twinkl" pitchFamily="2" charset="0"/>
              </a:rPr>
              <a:t> with his test results.</a:t>
            </a:r>
          </a:p>
          <a:p>
            <a:endParaRPr lang="en-GB" sz="1800">
              <a:latin typeface="Twinkl" pitchFamily="2" charset="0"/>
            </a:endParaRPr>
          </a:p>
          <a:p>
            <a:pPr algn="ctr"/>
            <a:r>
              <a:rPr lang="en-GB" sz="1800" b="1">
                <a:latin typeface="Twinkl" pitchFamily="2" charset="0"/>
              </a:rPr>
              <a:t>Junaid was </a:t>
            </a:r>
            <a:r>
              <a:rPr lang="en-GB" sz="1800" b="1">
                <a:solidFill>
                  <a:schemeClr val="accent5">
                    <a:lumMod val="75000"/>
                  </a:schemeClr>
                </a:solidFill>
                <a:latin typeface="Twinkl" pitchFamily="2" charset="0"/>
              </a:rPr>
              <a:t>devastated</a:t>
            </a:r>
            <a:r>
              <a:rPr lang="en-GB" sz="1800" b="1">
                <a:latin typeface="Twinkl" pitchFamily="2" charset="0"/>
              </a:rPr>
              <a:t> by his test results.</a:t>
            </a:r>
          </a:p>
          <a:p>
            <a:pPr algn="ctr"/>
            <a:endParaRPr lang="en-GB" sz="1800" b="1">
              <a:latin typeface="Twinkl" pitchFamily="2" charset="0"/>
            </a:endParaRPr>
          </a:p>
          <a:p>
            <a:pPr algn="ctr"/>
            <a:r>
              <a:rPr lang="en-GB" sz="1800" b="1">
                <a:latin typeface="Twinkl" pitchFamily="2" charset="0"/>
              </a:rPr>
              <a:t>Junaid was </a:t>
            </a:r>
            <a:r>
              <a:rPr lang="en-GB" sz="1800" b="1">
                <a:solidFill>
                  <a:schemeClr val="accent1">
                    <a:lumMod val="75000"/>
                  </a:schemeClr>
                </a:solidFill>
                <a:latin typeface="Twinkl" pitchFamily="2" charset="0"/>
              </a:rPr>
              <a:t>irked</a:t>
            </a:r>
            <a:r>
              <a:rPr lang="en-GB" sz="1800" b="1">
                <a:latin typeface="Twinkl" pitchFamily="2" charset="0"/>
              </a:rPr>
              <a:t> by his test results.</a:t>
            </a:r>
          </a:p>
        </p:txBody>
      </p:sp>
    </p:spTree>
    <p:extLst>
      <p:ext uri="{BB962C8B-B14F-4D97-AF65-F5344CB8AC3E}">
        <p14:creationId xmlns:p14="http://schemas.microsoft.com/office/powerpoint/2010/main" val="27574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Change the Meaning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0" y="1396569"/>
            <a:ext cx="76327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Look at this sentence:</a:t>
            </a:r>
          </a:p>
          <a:p>
            <a:endParaRPr lang="en-GB" sz="1800">
              <a:latin typeface="Twinkl" pitchFamily="2" charset="0"/>
            </a:endParaRPr>
          </a:p>
          <a:p>
            <a:pPr algn="ctr"/>
            <a:r>
              <a:rPr lang="en-GB" sz="1800" b="1">
                <a:latin typeface="Twinkl" pitchFamily="2" charset="0"/>
              </a:rPr>
              <a:t>Lydia was </a:t>
            </a:r>
            <a:r>
              <a:rPr lang="en-GB" sz="1800" b="1">
                <a:solidFill>
                  <a:schemeClr val="accent5">
                    <a:lumMod val="75000"/>
                  </a:schemeClr>
                </a:solidFill>
                <a:latin typeface="Twinkl" pitchFamily="2" charset="0"/>
              </a:rPr>
              <a:t>spooked</a:t>
            </a:r>
            <a:r>
              <a:rPr lang="en-GB" sz="1800" b="1">
                <a:latin typeface="Twinkl" pitchFamily="2" charset="0"/>
              </a:rPr>
              <a:t> by the haunted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50DCD-0191-4847-BEC8-D2346942F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10">
            <a:off x="6075598" y="3163110"/>
            <a:ext cx="3528022" cy="34339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EFFD4C-81A1-4E33-B7E7-60079ECE7C13}"/>
              </a:ext>
            </a:extLst>
          </p:cNvPr>
          <p:cNvSpPr/>
          <p:nvPr/>
        </p:nvSpPr>
        <p:spPr>
          <a:xfrm>
            <a:off x="2279650" y="3392347"/>
            <a:ext cx="3402882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Now, change the adjective again to show that Lydia was </a:t>
            </a:r>
            <a:r>
              <a:rPr lang="en-GB" sz="1800" b="1">
                <a:latin typeface="Twinkl" pitchFamily="2" charset="0"/>
              </a:rPr>
              <a:t>really scared</a:t>
            </a:r>
            <a:r>
              <a:rPr lang="en-GB" sz="1800">
                <a:latin typeface="Twinkl" pitchFamily="2" charset="0"/>
              </a:rPr>
              <a:t> of the haunted house.</a:t>
            </a:r>
          </a:p>
          <a:p>
            <a:endParaRPr lang="en-GB" sz="1800">
              <a:latin typeface="Twinkl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2F4524-2D9A-4687-B695-5B97E1A08E63}"/>
              </a:ext>
            </a:extLst>
          </p:cNvPr>
          <p:cNvSpPr/>
          <p:nvPr/>
        </p:nvSpPr>
        <p:spPr>
          <a:xfrm>
            <a:off x="2179983" y="2467208"/>
            <a:ext cx="7732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>
                <a:latin typeface="Twinkl" pitchFamily="2" charset="0"/>
              </a:rPr>
              <a:t>On a whiteboard, change the adjective ‘spooked’ to show that Lydia was a little uneasy but </a:t>
            </a:r>
            <a:r>
              <a:rPr lang="en-GB" sz="1800" b="1">
                <a:latin typeface="Twinkl" pitchFamily="2" charset="0"/>
              </a:rPr>
              <a:t>not too scared </a:t>
            </a:r>
            <a:r>
              <a:rPr lang="en-GB" sz="1800">
                <a:latin typeface="Twinkl" pitchFamily="2" charset="0"/>
              </a:rPr>
              <a:t>by the haunted house.</a:t>
            </a:r>
          </a:p>
        </p:txBody>
      </p:sp>
    </p:spTree>
    <p:extLst>
      <p:ext uri="{BB962C8B-B14F-4D97-AF65-F5344CB8AC3E}">
        <p14:creationId xmlns:p14="http://schemas.microsoft.com/office/powerpoint/2010/main" val="30915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D0FD93-8FAA-48A6-A75F-68E7364CC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633" y="-3130035"/>
            <a:ext cx="12393459" cy="862459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Change the Meaning</a:t>
            </a:r>
            <a:endParaRPr lang="en-GB" sz="360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1366050"/>
            <a:ext cx="31166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>
                <a:latin typeface="Twinkl" pitchFamily="2" charset="0"/>
              </a:rPr>
              <a:t>You could have had: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B6F9C-CE49-4B9D-8FA4-9451D3378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91" y="1812897"/>
            <a:ext cx="2549312" cy="50451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97F3D-0F89-48C3-8636-2B4EEF339983}"/>
              </a:ext>
            </a:extLst>
          </p:cNvPr>
          <p:cNvSpPr/>
          <p:nvPr/>
        </p:nvSpPr>
        <p:spPr>
          <a:xfrm>
            <a:off x="2294412" y="3176151"/>
            <a:ext cx="553383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600" b="1">
                <a:latin typeface="Twinkl" pitchFamily="2" charset="0"/>
              </a:rPr>
              <a:t>Lydia was </a:t>
            </a:r>
            <a:r>
              <a:rPr lang="en-GB" sz="1600" b="1">
                <a:solidFill>
                  <a:schemeClr val="accent5">
                    <a:lumMod val="75000"/>
                  </a:schemeClr>
                </a:solidFill>
                <a:latin typeface="Twinkl" pitchFamily="2" charset="0"/>
              </a:rPr>
              <a:t>spooked</a:t>
            </a:r>
            <a:r>
              <a:rPr lang="en-GB" sz="1600" b="1">
                <a:latin typeface="Twinkl" pitchFamily="2" charset="0"/>
              </a:rPr>
              <a:t> by the haunted house.</a:t>
            </a:r>
          </a:p>
          <a:p>
            <a:endParaRPr lang="en-GB" sz="1600">
              <a:latin typeface="Twinkl" pitchFamily="2" charset="0"/>
            </a:endParaRPr>
          </a:p>
          <a:p>
            <a:pPr algn="ctr"/>
            <a:r>
              <a:rPr lang="en-GB" sz="1600" b="1">
                <a:latin typeface="Twinkl" pitchFamily="2" charset="0"/>
              </a:rPr>
              <a:t>Lydia was </a:t>
            </a:r>
            <a:r>
              <a:rPr lang="en-GB" sz="1600" b="1">
                <a:solidFill>
                  <a:schemeClr val="accent5">
                    <a:lumMod val="60000"/>
                    <a:lumOff val="40000"/>
                  </a:schemeClr>
                </a:solidFill>
                <a:latin typeface="Twinkl" pitchFamily="2" charset="0"/>
              </a:rPr>
              <a:t>worried</a:t>
            </a:r>
            <a:r>
              <a:rPr lang="en-GB" sz="1600" b="1">
                <a:latin typeface="Twinkl" pitchFamily="2" charset="0"/>
              </a:rPr>
              <a:t> by the haunted house.</a:t>
            </a:r>
          </a:p>
          <a:p>
            <a:pPr algn="ctr"/>
            <a:endParaRPr lang="en-GB" sz="1600" b="1">
              <a:latin typeface="Twinkl" pitchFamily="2" charset="0"/>
            </a:endParaRPr>
          </a:p>
          <a:p>
            <a:pPr algn="ctr"/>
            <a:r>
              <a:rPr lang="en-GB" sz="1600" b="1">
                <a:latin typeface="Twinkl" pitchFamily="2" charset="0"/>
              </a:rPr>
              <a:t>Lydia was </a:t>
            </a:r>
            <a:r>
              <a:rPr lang="en-GB" sz="1600" b="1">
                <a:solidFill>
                  <a:schemeClr val="accent5">
                    <a:lumMod val="50000"/>
                  </a:schemeClr>
                </a:solidFill>
                <a:latin typeface="Twinkl" pitchFamily="2" charset="0"/>
              </a:rPr>
              <a:t>terrified</a:t>
            </a:r>
            <a:r>
              <a:rPr lang="en-GB" sz="1600" b="1">
                <a:latin typeface="Twinkl" pitchFamily="2" charset="0"/>
              </a:rPr>
              <a:t> by the haunted house. </a:t>
            </a:r>
            <a:endParaRPr lang="en-GB" sz="160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3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A5EB9-6FB2-9360-20A4-1838C7291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487C9A0-A49C-9D5D-D950-D7F2E729C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4192"/>
            <a:ext cx="11988799" cy="1342496"/>
          </a:xfrm>
        </p:spPr>
        <p:txBody>
          <a:bodyPr>
            <a:normAutofit/>
          </a:bodyPr>
          <a:lstStyle/>
          <a:p>
            <a:r>
              <a:rPr lang="en-GB" sz="3000" u="sng" dirty="0">
                <a:latin typeface="Comic Sans MS"/>
                <a:cs typeface="Calibri Light"/>
              </a:rPr>
              <a:t>Tuesday 21st January</a:t>
            </a:r>
            <a:br>
              <a:rPr lang="en-GB" sz="3000" u="sng" dirty="0">
                <a:latin typeface="Comic Sans MS"/>
                <a:cs typeface="Calibri Light"/>
              </a:rPr>
            </a:br>
            <a:r>
              <a:rPr lang="en-GB" sz="3000" u="sng" dirty="0">
                <a:latin typeface="Comic Sans MS"/>
                <a:cs typeface="Calibri Light"/>
              </a:rPr>
              <a:t>TBAT: explore the shades of meaning of adjectives.</a:t>
            </a:r>
            <a:endParaRPr lang="en-GB" sz="3000" u="sng" dirty="0">
              <a:latin typeface="Comic Sans MS"/>
              <a:ea typeface="Calibri Light"/>
              <a:cs typeface="Calibri Light" panose="020F03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DDA70-B07E-FBCF-64BB-092C9154B8AC}"/>
              </a:ext>
            </a:extLst>
          </p:cNvPr>
          <p:cNvSpPr txBox="1"/>
          <p:nvPr/>
        </p:nvSpPr>
        <p:spPr>
          <a:xfrm>
            <a:off x="213058" y="1378618"/>
            <a:ext cx="11505197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>
                <a:latin typeface="Comic Sans MS"/>
              </a:rPr>
              <a:t>Some of the words we thought of to describe the setting Leaf was in were:</a:t>
            </a:r>
            <a:br>
              <a:rPr lang="en-GB" sz="3000">
                <a:latin typeface="Comic Sans MS"/>
              </a:rPr>
            </a:br>
            <a:br>
              <a:rPr lang="en-GB" sz="3000">
                <a:latin typeface="Comic Sans MS"/>
              </a:rPr>
            </a:br>
            <a:r>
              <a:rPr lang="en-GB" sz="3000">
                <a:latin typeface="Comic Sans MS"/>
              </a:rPr>
              <a:t>Beautiful</a:t>
            </a:r>
            <a:endParaRPr lang="en-GB" sz="3000" b="1">
              <a:latin typeface="Comic Sans MS"/>
            </a:endParaRPr>
          </a:p>
          <a:p>
            <a:endParaRPr lang="en-GB" sz="3000">
              <a:latin typeface="Comic Sans MS"/>
            </a:endParaRPr>
          </a:p>
          <a:p>
            <a:r>
              <a:rPr lang="en-GB" sz="3000">
                <a:latin typeface="Comic Sans MS"/>
              </a:rPr>
              <a:t>Colourful</a:t>
            </a:r>
          </a:p>
          <a:p>
            <a:endParaRPr lang="en-GB" sz="3000">
              <a:latin typeface="Comic Sans MS"/>
            </a:endParaRPr>
          </a:p>
          <a:p>
            <a:r>
              <a:rPr lang="en-GB" sz="3000">
                <a:latin typeface="Comic Sans MS"/>
              </a:rPr>
              <a:t>Warm</a:t>
            </a:r>
          </a:p>
          <a:p>
            <a:endParaRPr lang="en-GB" sz="3000">
              <a:latin typeface="Comic Sans MS"/>
            </a:endParaRPr>
          </a:p>
          <a:p>
            <a:r>
              <a:rPr lang="en-GB" sz="3000">
                <a:latin typeface="Comic Sans MS"/>
              </a:rPr>
              <a:t>Quiet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45AC4-1DC1-F3D3-E875-3D9ABE93E959}"/>
              </a:ext>
            </a:extLst>
          </p:cNvPr>
          <p:cNvSpPr txBox="1"/>
          <p:nvPr/>
        </p:nvSpPr>
        <p:spPr>
          <a:xfrm>
            <a:off x="4890336" y="3491664"/>
            <a:ext cx="627898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latin typeface="Comic Sans MS"/>
              </a:rPr>
              <a:t>In pairs, can you think of synonyms for each of these words?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335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49DB7-4A1C-D5D0-AB3C-EF36CB805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153037E-3BA7-2DC6-22DE-24223145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94192"/>
            <a:ext cx="11988799" cy="1342496"/>
          </a:xfrm>
        </p:spPr>
        <p:txBody>
          <a:bodyPr>
            <a:normAutofit/>
          </a:bodyPr>
          <a:lstStyle/>
          <a:p>
            <a:r>
              <a:rPr lang="en-GB" sz="3000" u="sng" dirty="0">
                <a:latin typeface="Comic Sans MS"/>
                <a:cs typeface="Calibri Light"/>
              </a:rPr>
              <a:t>Tuesday 21st January</a:t>
            </a:r>
            <a:br>
              <a:rPr lang="en-GB" sz="3000" u="sng" dirty="0">
                <a:latin typeface="Comic Sans MS"/>
                <a:cs typeface="Calibri Light"/>
              </a:rPr>
            </a:br>
            <a:r>
              <a:rPr lang="en-GB" sz="3000" u="sng" dirty="0">
                <a:latin typeface="Comic Sans MS"/>
                <a:cs typeface="Calibri Light"/>
              </a:rPr>
              <a:t>TBAT: explore the shades of meaning of adjectives.</a:t>
            </a:r>
            <a:endParaRPr lang="en-GB" sz="3000" u="sng" dirty="0">
              <a:latin typeface="Comic Sans MS"/>
              <a:ea typeface="Calibri Light"/>
              <a:cs typeface="Calibri Light" panose="020F03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64A20-0984-F9FA-C738-10C7201461A8}"/>
              </a:ext>
            </a:extLst>
          </p:cNvPr>
          <p:cNvSpPr txBox="1"/>
          <p:nvPr/>
        </p:nvSpPr>
        <p:spPr>
          <a:xfrm>
            <a:off x="2506" y="1378618"/>
            <a:ext cx="12186986" cy="609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500">
                <a:latin typeface="Comic Sans MS"/>
              </a:rPr>
              <a:t>In groups, you are going to be given an adjective and synonyms to match it. I would like you to order these words – be prepared to </a:t>
            </a:r>
            <a:r>
              <a:rPr lang="en-GB" sz="2500" i="1">
                <a:latin typeface="Comic Sans MS"/>
              </a:rPr>
              <a:t>justify </a:t>
            </a:r>
            <a:r>
              <a:rPr lang="en-GB" sz="2500">
                <a:latin typeface="Comic Sans MS"/>
              </a:rPr>
              <a:t>why you have ordered them in this way:</a:t>
            </a:r>
            <a:br>
              <a:rPr lang="en-GB" sz="2500">
                <a:latin typeface="Comic Sans MS"/>
              </a:rPr>
            </a:br>
            <a:endParaRPr lang="en-GB" sz="2500" b="1">
              <a:latin typeface="Comic Sans MS"/>
            </a:endParaRPr>
          </a:p>
          <a:p>
            <a:r>
              <a:rPr lang="en-GB" sz="2500">
                <a:latin typeface="Comic Sans MS"/>
              </a:rPr>
              <a:t>                             Beautiful        Colourful         Warm       Quiet</a:t>
            </a:r>
            <a:br>
              <a:rPr lang="en-GB" sz="2500">
                <a:latin typeface="Comic Sans MS"/>
              </a:rPr>
            </a:br>
            <a:br>
              <a:rPr lang="en-GB" sz="2500">
                <a:latin typeface="Comic Sans MS"/>
              </a:rPr>
            </a:br>
            <a:r>
              <a:rPr lang="en-GB" sz="2500">
                <a:latin typeface="Comic Sans MS"/>
              </a:rPr>
              <a:t>Write your words in order in your book and explain why you have ordered them this way.</a:t>
            </a:r>
            <a:br>
              <a:rPr lang="en-GB" sz="2500">
                <a:latin typeface="Comic Sans MS"/>
              </a:rPr>
            </a:br>
            <a:br>
              <a:rPr lang="en-GB" sz="2500">
                <a:latin typeface="Comic Sans MS"/>
              </a:rPr>
            </a:br>
            <a:r>
              <a:rPr lang="en-GB" sz="2500" b="1">
                <a:solidFill>
                  <a:srgbClr val="FF0000"/>
                </a:solidFill>
                <a:latin typeface="Comic Sans MS"/>
              </a:rPr>
              <a:t>Challenge – </a:t>
            </a:r>
            <a:r>
              <a:rPr lang="en-GB" sz="2500">
                <a:solidFill>
                  <a:srgbClr val="FF0000"/>
                </a:solidFill>
                <a:latin typeface="Comic Sans MS"/>
              </a:rPr>
              <a:t>Write a sentence about Leaf in the tropical rainforest using a new word you have learnt today. Include a coordinating conjunction to extend your sentence.</a:t>
            </a:r>
            <a:br>
              <a:rPr lang="en-GB" sz="3000">
                <a:latin typeface="Comic Sans MS"/>
              </a:rPr>
            </a:br>
            <a:br>
              <a:rPr lang="en-GB" sz="3000">
                <a:latin typeface="Comic Sans MS"/>
              </a:rPr>
            </a:br>
            <a:br>
              <a:rPr lang="en-GB" sz="3000">
                <a:latin typeface="Comic Sans MS"/>
              </a:rPr>
            </a:br>
            <a:endParaRPr lang="en-GB" sz="3000" b="1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6037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187D5D-3760-CBD5-6187-F61DD05809F1}"/>
              </a:ext>
            </a:extLst>
          </p:cNvPr>
          <p:cNvSpPr txBox="1"/>
          <p:nvPr/>
        </p:nvSpPr>
        <p:spPr>
          <a:xfrm>
            <a:off x="149963" y="2902"/>
            <a:ext cx="1152276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u="sng"/>
              <a:t>Tuesday </a:t>
            </a:r>
            <a:r>
              <a:rPr lang="en-US" sz="3200" u="sng" dirty="0"/>
              <a:t>21st </a:t>
            </a:r>
            <a:r>
              <a:rPr lang="en-US" sz="3200" u="sng"/>
              <a:t>January 2025</a:t>
            </a:r>
            <a:endParaRPr lang="en-US" sz="3200"/>
          </a:p>
          <a:p>
            <a:r>
              <a:rPr lang="en-US" sz="3200" u="sng"/>
              <a:t>TBAT: </a:t>
            </a:r>
            <a:r>
              <a:rPr lang="en-US" sz="3200" u="sng">
                <a:ea typeface="+mn-lt"/>
                <a:cs typeface="+mn-lt"/>
              </a:rPr>
              <a:t>Understand pitch through melody and develop a song.</a:t>
            </a:r>
          </a:p>
          <a:p>
            <a:r>
              <a:rPr lang="en-US" sz="3200">
                <a:ea typeface="+mn-lt"/>
                <a:cs typeface="+mn-lt"/>
                <a:hlinkClick r:id="rId2"/>
              </a:rPr>
              <a:t>The Collins Hub Educator &gt; Library</a:t>
            </a:r>
            <a:r>
              <a:rPr lang="en-US" sz="2000">
                <a:ea typeface="+mn-lt"/>
                <a:cs typeface="+mn-lt"/>
              </a:rPr>
              <a:t> </a:t>
            </a:r>
          </a:p>
          <a:p>
            <a:r>
              <a:rPr lang="en-US" sz="3200" b="1"/>
              <a:t>Singing French </a:t>
            </a:r>
            <a:r>
              <a:rPr lang="en-US" sz="3200"/>
              <a:t>– Lesson </a:t>
            </a:r>
            <a:r>
              <a:rPr lang="en-US" sz="3200" dirty="0"/>
              <a:t>3 </a:t>
            </a:r>
            <a:r>
              <a:rPr lang="en-US" sz="3200"/>
              <a:t>– </a:t>
            </a:r>
            <a:r>
              <a:rPr lang="en-US" sz="3200" dirty="0"/>
              <a:t>A </a:t>
            </a:r>
            <a:r>
              <a:rPr lang="en-US" sz="3200" dirty="0" err="1"/>
              <a:t>douze</a:t>
            </a:r>
            <a:endParaRPr lang="en-US" sz="32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Music Express Online | Music Mark">
            <a:extLst>
              <a:ext uri="{FF2B5EF4-FFF2-40B4-BE49-F238E27FC236}">
                <a16:creationId xmlns:a16="http://schemas.microsoft.com/office/drawing/2014/main" id="{3AB81B5F-45A8-366C-746D-FDA008F6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83" y="2551624"/>
            <a:ext cx="5119606" cy="30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98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E45CCC-9A60-4CE3-B994-6B14B1392540}"/>
              </a:ext>
            </a:extLst>
          </p:cNvPr>
          <p:cNvSpPr txBox="1"/>
          <p:nvPr/>
        </p:nvSpPr>
        <p:spPr>
          <a:xfrm>
            <a:off x="270894" y="457550"/>
            <a:ext cx="11146925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u="sng" dirty="0">
                <a:latin typeface="Comic Sans MS"/>
                <a:cs typeface="Calibri"/>
              </a:rPr>
              <a:t>Tuesday 21st January 2025</a:t>
            </a:r>
            <a:endParaRPr lang="en-US" dirty="0"/>
          </a:p>
          <a:p>
            <a:r>
              <a:rPr lang="en-GB" sz="2400" u="sng" dirty="0">
                <a:latin typeface="Comic Sans MS"/>
                <a:cs typeface="Calibri"/>
              </a:rPr>
              <a:t>PE – dance </a:t>
            </a:r>
          </a:p>
          <a:p>
            <a:r>
              <a:rPr lang="en-GB" sz="2400" u="sng" dirty="0">
                <a:latin typeface="Comic Sans MS"/>
                <a:cs typeface="Calibri"/>
              </a:rPr>
              <a:t>TBAT: </a:t>
            </a:r>
            <a:r>
              <a:rPr lang="en-GB" sz="2400" u="sng" dirty="0">
                <a:latin typeface="Comic Sans MS"/>
                <a:ea typeface="+mn-lt"/>
                <a:cs typeface="Calibri"/>
              </a:rPr>
              <a:t>t</a:t>
            </a:r>
            <a:r>
              <a:rPr lang="en-GB" sz="2400" u="sng" dirty="0">
                <a:latin typeface="Comic Sans MS"/>
                <a:ea typeface="+mn-lt"/>
                <a:cs typeface="+mn-lt"/>
              </a:rPr>
              <a:t>o use canon and unison to make our line dance look interesting. </a:t>
            </a:r>
            <a:endParaRPr lang="en-GB" sz="2400" u="sng" dirty="0">
              <a:latin typeface="Comic Sans MS"/>
              <a:ea typeface="Open Sans"/>
              <a:cs typeface="Calibri"/>
            </a:endParaRPr>
          </a:p>
          <a:p>
            <a:endParaRPr lang="en-GB" sz="2400" u="sng">
              <a:latin typeface="Comic Sans MS"/>
              <a:cs typeface="Calibri"/>
            </a:endParaRPr>
          </a:p>
          <a:p>
            <a:r>
              <a:rPr lang="en-GB" sz="2400" u="sng" dirty="0">
                <a:latin typeface="Comic Sans MS"/>
                <a:cs typeface="Calibri"/>
              </a:rPr>
              <a:t>This half term in P.E will be dance and fundamentals</a:t>
            </a:r>
            <a:endParaRPr lang="en-US" sz="2400" dirty="0">
              <a:latin typeface="Comic Sans MS"/>
              <a:cs typeface="Calibri"/>
            </a:endParaRPr>
          </a:p>
          <a:p>
            <a:endParaRPr lang="en-GB" sz="2400">
              <a:latin typeface="Comic Sans MS"/>
              <a:cs typeface="Calibri"/>
            </a:endParaRPr>
          </a:p>
          <a:p>
            <a:r>
              <a:rPr lang="en-GB" sz="2400" dirty="0">
                <a:latin typeface="Comic Sans MS"/>
                <a:cs typeface="Calibri"/>
              </a:rPr>
              <a:t>- Changing for PE</a:t>
            </a:r>
            <a:br>
              <a:rPr lang="en-GB" sz="2400" dirty="0">
                <a:latin typeface="Comic Sans MS"/>
                <a:cs typeface="Calibri"/>
              </a:rPr>
            </a:br>
            <a:br>
              <a:rPr lang="en-GB" sz="2400" dirty="0">
                <a:latin typeface="Comic Sans MS"/>
                <a:cs typeface="Calibri"/>
              </a:rPr>
            </a:br>
            <a:r>
              <a:rPr lang="en-GB" sz="2400" dirty="0">
                <a:latin typeface="Comic Sans MS"/>
                <a:cs typeface="Calibri"/>
              </a:rPr>
              <a:t>- Rules and expectations moving to PE</a:t>
            </a:r>
            <a:br>
              <a:rPr lang="en-GB" sz="2400" dirty="0">
                <a:latin typeface="Comic Sans MS"/>
                <a:cs typeface="Calibri"/>
              </a:rPr>
            </a:br>
            <a:br>
              <a:rPr lang="en-GB" sz="2400" dirty="0">
                <a:latin typeface="Comic Sans MS"/>
                <a:cs typeface="Calibri"/>
              </a:rPr>
            </a:br>
            <a:r>
              <a:rPr lang="en-GB" sz="2400" dirty="0">
                <a:latin typeface="Comic Sans MS"/>
                <a:cs typeface="Calibri"/>
              </a:rPr>
              <a:t>- Move to the downstairs hall or outside</a:t>
            </a:r>
            <a:endParaRPr lang="en-GB" dirty="0" err="1"/>
          </a:p>
          <a:p>
            <a:endParaRPr lang="en-GB" sz="2400" u="sng">
              <a:latin typeface="Comic Sans MS"/>
              <a:cs typeface="Calibri"/>
            </a:endParaRPr>
          </a:p>
          <a:p>
            <a:r>
              <a:rPr lang="en-GB" sz="2400" dirty="0">
                <a:ea typeface="+mn-lt"/>
                <a:cs typeface="+mn-lt"/>
                <a:hlinkClick r:id="rId2"/>
              </a:rPr>
              <a:t>Get Set 4 PE - Lesson Plan -8 for Year 3 Dance</a:t>
            </a:r>
            <a:endParaRPr lang="en-GB"/>
          </a:p>
          <a:p>
            <a:endParaRPr lang="en-GB" sz="2400" u="sng">
              <a:latin typeface="Comic Sans MS"/>
              <a:cs typeface="Calibri"/>
            </a:endParaRPr>
          </a:p>
          <a:p>
            <a:endParaRPr lang="en-GB" sz="2400">
              <a:latin typeface="Aptos"/>
              <a:cs typeface="Calibri"/>
            </a:endParaRPr>
          </a:p>
        </p:txBody>
      </p:sp>
      <p:pic>
        <p:nvPicPr>
          <p:cNvPr id="3" name="Picture 2" descr="A cartoon of a person with a purple head scarf&#10;&#10;Description automatically generated">
            <a:extLst>
              <a:ext uri="{FF2B5EF4-FFF2-40B4-BE49-F238E27FC236}">
                <a16:creationId xmlns:a16="http://schemas.microsoft.com/office/drawing/2014/main" id="{959AEAA0-38A7-F20A-A827-40BB24109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732" y="4374905"/>
            <a:ext cx="2999643" cy="24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5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7667C28C-E8B3-43F9-7F85-5886267CD947}"/>
              </a:ext>
            </a:extLst>
          </p:cNvPr>
          <p:cNvSpPr/>
          <p:nvPr/>
        </p:nvSpPr>
        <p:spPr>
          <a:xfrm>
            <a:off x="2279650" y="3392488"/>
            <a:ext cx="7632700" cy="2736850"/>
          </a:xfrm>
          <a:prstGeom prst="rect">
            <a:avLst/>
          </a:prstGeom>
          <a:solidFill>
            <a:srgbClr val="97D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ECDABD70-67DD-21D3-DA44-F822996BF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 dirty="0">
                <a:latin typeface="+mj-lt"/>
                <a:cs typeface="BPreplay"/>
              </a:rPr>
              <a:t>What is a Prefix?</a:t>
            </a:r>
            <a:endParaRPr lang="en-GB" altLang="en-US" sz="3600" dirty="0">
              <a:latin typeface="+mj-lt"/>
            </a:endParaRPr>
          </a:p>
        </p:txBody>
      </p:sp>
      <p:pic>
        <p:nvPicPr>
          <p:cNvPr id="13316" name="Whole Class">
            <a:extLst>
              <a:ext uri="{FF2B5EF4-FFF2-40B4-BE49-F238E27FC236}">
                <a16:creationId xmlns:a16="http://schemas.microsoft.com/office/drawing/2014/main" id="{10EE4DF9-E5FB-F307-A72A-71CB5C299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6F73BC-DB89-1F15-65E6-14AE3A0BEFA5}"/>
              </a:ext>
            </a:extLst>
          </p:cNvPr>
          <p:cNvSpPr txBox="1"/>
          <p:nvPr/>
        </p:nvSpPr>
        <p:spPr>
          <a:xfrm>
            <a:off x="3267075" y="3482976"/>
            <a:ext cx="5664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/>
              <a:t>It is important to understand the definitions of </a:t>
            </a:r>
            <a:r>
              <a:rPr lang="en-GB" sz="2000" b="1" dirty="0"/>
              <a:t>prefixes</a:t>
            </a:r>
            <a:r>
              <a:rPr lang="en-GB" sz="2000" dirty="0"/>
              <a:t> because they help us figure out the meanings of any new words we come across. </a:t>
            </a:r>
          </a:p>
          <a:p>
            <a:pPr algn="ctr">
              <a:defRPr/>
            </a:pPr>
            <a:endParaRPr lang="en-GB" sz="2000" dirty="0"/>
          </a:p>
          <a:p>
            <a:pPr algn="ctr">
              <a:defRPr/>
            </a:pPr>
            <a:r>
              <a:rPr lang="en-GB" sz="2000" dirty="0"/>
              <a:t>Think about the different words which can be created through adding the </a:t>
            </a:r>
            <a:r>
              <a:rPr lang="en-GB" sz="2000" b="1" dirty="0"/>
              <a:t>prefix dis-</a:t>
            </a:r>
            <a:r>
              <a:rPr lang="en-GB" sz="2000" dirty="0"/>
              <a:t>, like </a:t>
            </a:r>
            <a:r>
              <a:rPr lang="en-GB" sz="2000" b="1" dirty="0"/>
              <a:t>disconnect</a:t>
            </a:r>
            <a:r>
              <a:rPr lang="en-GB" sz="2000" dirty="0"/>
              <a:t>.</a:t>
            </a:r>
          </a:p>
          <a:p>
            <a:pPr algn="ctr">
              <a:defRPr/>
            </a:pPr>
            <a:endParaRPr lang="en-GB" sz="2000" dirty="0"/>
          </a:p>
          <a:p>
            <a:pPr algn="ctr">
              <a:defRPr/>
            </a:pPr>
            <a:r>
              <a:rPr lang="en-GB" sz="2000" dirty="0">
                <a:latin typeface="+mj-lt"/>
              </a:rPr>
              <a:t>Make a list on your whiteboard. </a:t>
            </a:r>
          </a:p>
        </p:txBody>
      </p:sp>
      <p:pic>
        <p:nvPicPr>
          <p:cNvPr id="13318" name="Picture 35">
            <a:extLst>
              <a:ext uri="{FF2B5EF4-FFF2-40B4-BE49-F238E27FC236}">
                <a16:creationId xmlns:a16="http://schemas.microsoft.com/office/drawing/2014/main" id="{2E009871-B6D3-71DA-87EF-E37BC2EA3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4" y="1601789"/>
            <a:ext cx="2554287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CA21-2D6B-6645-6F4B-C0F91E09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4" y="5906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200" u="sng">
                <a:latin typeface="Aptos"/>
              </a:rPr>
              <a:t>Tuesday </a:t>
            </a:r>
            <a:r>
              <a:rPr lang="en-GB" sz="3200" u="sng" dirty="0">
                <a:latin typeface="Aptos"/>
              </a:rPr>
              <a:t>21st </a:t>
            </a:r>
            <a:r>
              <a:rPr lang="en-GB" sz="3200" u="sng">
                <a:latin typeface="Aptos"/>
              </a:rPr>
              <a:t>January 2025</a:t>
            </a:r>
            <a:br>
              <a:rPr lang="en-GB" sz="3200" u="sng">
                <a:latin typeface="Aptos"/>
              </a:rPr>
            </a:br>
            <a:r>
              <a:rPr lang="en-GB" sz="3200" u="sng">
                <a:latin typeface="Aptos"/>
              </a:rPr>
              <a:t>TBAT: </a:t>
            </a:r>
            <a:r>
              <a:rPr lang="en-GB" sz="3200" u="sng">
                <a:latin typeface="Aptos"/>
                <a:ea typeface="+mj-lt"/>
                <a:cs typeface="+mj-lt"/>
              </a:rPr>
              <a:t>identify that commands have an outcome.</a:t>
            </a:r>
            <a:endParaRPr lang="en-GB" sz="3200" b="1">
              <a:latin typeface="Aptos"/>
            </a:endParaRPr>
          </a:p>
          <a:p>
            <a:endParaRPr lang="en-GB" sz="3600" u="sng">
              <a:solidFill>
                <a:srgbClr val="000000"/>
              </a:solidFill>
              <a:latin typeface="Aptos"/>
            </a:endParaRPr>
          </a:p>
          <a:p>
            <a:br>
              <a:rPr lang="en" sz="3200" u="sng">
                <a:ea typeface="+mj-lt"/>
                <a:cs typeface="+mj-lt"/>
              </a:rPr>
            </a:br>
            <a:endParaRPr lang="en" sz="3200" u="sng">
              <a:ea typeface="+mj-lt"/>
              <a:cs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00B23-96E4-2FB8-7EB7-0A7F1148B027}"/>
              </a:ext>
            </a:extLst>
          </p:cNvPr>
          <p:cNvSpPr txBox="1"/>
          <p:nvPr/>
        </p:nvSpPr>
        <p:spPr>
          <a:xfrm>
            <a:off x="295290" y="1551189"/>
            <a:ext cx="5956852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3200" b="1"/>
              <a:t>Key vocabulary</a:t>
            </a:r>
            <a:endParaRPr lang="en-US" sz="3200" b="1"/>
          </a:p>
          <a:p>
            <a:r>
              <a:rPr lang="en" sz="3200">
                <a:ea typeface="+mn-lt"/>
                <a:cs typeface="+mn-lt"/>
              </a:rPr>
              <a:t>Scratch</a:t>
            </a:r>
            <a:endParaRPr lang="en-GB" sz="3200">
              <a:ea typeface="+mn-lt"/>
              <a:cs typeface="+mn-lt"/>
            </a:endParaRPr>
          </a:p>
          <a:p>
            <a:r>
              <a:rPr lang="en" sz="3200">
                <a:ea typeface="+mn-lt"/>
                <a:cs typeface="+mn-lt"/>
              </a:rPr>
              <a:t>Programming</a:t>
            </a:r>
            <a:endParaRPr lang="en-GB" sz="3200">
              <a:ea typeface="+mn-lt"/>
              <a:cs typeface="+mn-lt"/>
            </a:endParaRPr>
          </a:p>
          <a:p>
            <a:r>
              <a:rPr lang="en" sz="3200">
                <a:ea typeface="+mn-lt"/>
                <a:cs typeface="+mn-lt"/>
              </a:rPr>
              <a:t>Blocks</a:t>
            </a:r>
            <a:endParaRPr lang="en-GB" sz="3200">
              <a:ea typeface="+mn-lt"/>
              <a:cs typeface="+mn-lt"/>
            </a:endParaRPr>
          </a:p>
          <a:p>
            <a:r>
              <a:rPr lang="en" sz="3200">
                <a:ea typeface="+mn-lt"/>
                <a:cs typeface="+mn-lt"/>
              </a:rPr>
              <a:t>Commands</a:t>
            </a:r>
            <a:endParaRPr lang="en-GB" sz="3200">
              <a:ea typeface="+mn-lt"/>
              <a:cs typeface="+mn-lt"/>
            </a:endParaRPr>
          </a:p>
          <a:p>
            <a:r>
              <a:rPr lang="en" sz="3200">
                <a:ea typeface="+mn-lt"/>
                <a:cs typeface="+mn-lt"/>
              </a:rPr>
              <a:t>Code</a:t>
            </a:r>
            <a:endParaRPr lang="en-GB" sz="3200">
              <a:ea typeface="+mn-lt"/>
              <a:cs typeface="+mn-lt"/>
            </a:endParaRPr>
          </a:p>
          <a:p>
            <a:r>
              <a:rPr lang="en" sz="3200">
                <a:ea typeface="+mn-lt"/>
                <a:cs typeface="+mn-lt"/>
              </a:rPr>
              <a:t>Sprite</a:t>
            </a:r>
            <a:endParaRPr lang="en-GB" sz="3200">
              <a:ea typeface="+mn-lt"/>
              <a:cs typeface="+mn-lt"/>
            </a:endParaRPr>
          </a:p>
          <a:p>
            <a:endParaRPr lang="en" sz="3200">
              <a:ea typeface="+mn-lt"/>
              <a:cs typeface="+mn-lt"/>
            </a:endParaRPr>
          </a:p>
          <a:p>
            <a:endParaRPr lang="en" sz="3200">
              <a:ea typeface="+mn-lt"/>
              <a:cs typeface="+mn-lt"/>
            </a:endParaRPr>
          </a:p>
          <a:p>
            <a:endParaRPr lang="en"/>
          </a:p>
          <a:p>
            <a:pPr algn="l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18F98-AE9B-9271-9993-935382B5075C}"/>
              </a:ext>
            </a:extLst>
          </p:cNvPr>
          <p:cNvSpPr txBox="1"/>
          <p:nvPr/>
        </p:nvSpPr>
        <p:spPr>
          <a:xfrm>
            <a:off x="4429854" y="1548331"/>
            <a:ext cx="7756938" cy="557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3200" b="1"/>
              <a:t>Learning objectives</a:t>
            </a:r>
            <a:endParaRPr lang="en-US" sz="3200" b="1"/>
          </a:p>
          <a:p>
            <a:pPr marL="457200" indent="-457200">
              <a:buFont typeface="Arial"/>
              <a:buChar char="•"/>
            </a:pPr>
            <a:r>
              <a:rPr lang="en" sz="3200">
                <a:ea typeface="+mn-lt"/>
                <a:cs typeface="+mn-lt"/>
              </a:rPr>
              <a:t>I can create a program following a design and understand that each sprite is controlled by the commands I choose</a:t>
            </a:r>
            <a:endParaRPr lang="en"/>
          </a:p>
          <a:p>
            <a:pPr marL="457200" indent="-457200">
              <a:buFont typeface="Arial"/>
              <a:buChar char="•"/>
            </a:pPr>
            <a:r>
              <a:rPr lang="en" sz="3200">
                <a:ea typeface="+mn-lt"/>
                <a:cs typeface="+mn-lt"/>
              </a:rPr>
              <a:t>I can predict the coding blocks used to move a sprite</a:t>
            </a:r>
            <a:endParaRPr lang="en"/>
          </a:p>
          <a:p>
            <a:pPr marL="457200" indent="-457200">
              <a:buFont typeface="Arial"/>
              <a:buChar char="•"/>
            </a:pPr>
            <a:r>
              <a:rPr lang="en" sz="3200">
                <a:ea typeface="+mn-lt"/>
                <a:cs typeface="+mn-lt"/>
              </a:rPr>
              <a:t>I can match coding blocks to their actions</a:t>
            </a:r>
            <a:endParaRPr lang="en"/>
          </a:p>
          <a:p>
            <a:endParaRPr lang="en" sz="3200"/>
          </a:p>
          <a:p>
            <a:pPr>
              <a:buFont typeface="Arial"/>
              <a:buChar char="•"/>
            </a:pPr>
            <a:endParaRPr lang="en">
              <a:solidFill>
                <a:srgbClr val="5B5BA5"/>
              </a:solidFill>
            </a:endParaRPr>
          </a:p>
          <a:p>
            <a:endParaRPr lang="en" sz="3200"/>
          </a:p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659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CA21-2D6B-6645-6F4B-C0F91E09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4" y="2215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3600" u="sng">
                <a:latin typeface="Aptos"/>
              </a:rPr>
              <a:t>Tuesday </a:t>
            </a:r>
            <a:r>
              <a:rPr lang="en-GB" sz="3600" u="sng" dirty="0">
                <a:latin typeface="Aptos"/>
              </a:rPr>
              <a:t>21st </a:t>
            </a:r>
            <a:r>
              <a:rPr lang="en-GB" sz="3600" u="sng">
                <a:latin typeface="Aptos"/>
              </a:rPr>
              <a:t>January 2025</a:t>
            </a:r>
            <a:br>
              <a:rPr lang="en-GB" sz="3600" u="sng">
                <a:latin typeface="Aptos"/>
              </a:rPr>
            </a:br>
            <a:r>
              <a:rPr lang="en-GB" sz="3600" u="sng">
                <a:latin typeface="Aptos"/>
              </a:rPr>
              <a:t>TBAT: </a:t>
            </a:r>
            <a:r>
              <a:rPr lang="en" sz="3600" u="sng">
                <a:ea typeface="+mj-lt"/>
                <a:cs typeface="+mj-lt"/>
              </a:rPr>
              <a:t>explore a new programming environment.</a:t>
            </a:r>
            <a:br>
              <a:rPr lang="en" sz="3200" u="sng">
                <a:ea typeface="+mj-lt"/>
                <a:cs typeface="+mj-lt"/>
              </a:rPr>
            </a:br>
            <a:endParaRPr lang="en" sz="3200" u="sng">
              <a:ea typeface="+mj-lt"/>
              <a:cs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B5EB4-8A53-5B0E-7614-31E4F9E4A1D6}"/>
              </a:ext>
            </a:extLst>
          </p:cNvPr>
          <p:cNvSpPr txBox="1"/>
          <p:nvPr/>
        </p:nvSpPr>
        <p:spPr>
          <a:xfrm>
            <a:off x="361853" y="1219395"/>
            <a:ext cx="11457038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>
                <a:solidFill>
                  <a:srgbClr val="0070C0"/>
                </a:solidFill>
              </a:rPr>
              <a:t>Blue</a:t>
            </a:r>
            <a:r>
              <a:rPr lang="en-GB" sz="4000"/>
              <a:t> –  What will happen with this command?</a:t>
            </a:r>
          </a:p>
          <a:p>
            <a:endParaRPr lang="en-GB" sz="4000"/>
          </a:p>
          <a:p>
            <a:endParaRPr lang="en-GB" sz="4000">
              <a:solidFill>
                <a:srgbClr val="000000"/>
              </a:solidFill>
            </a:endParaRPr>
          </a:p>
          <a:p>
            <a:r>
              <a:rPr lang="en-GB" sz="4000">
                <a:solidFill>
                  <a:srgbClr val="00B050"/>
                </a:solidFill>
              </a:rPr>
              <a:t>Green </a:t>
            </a:r>
            <a:r>
              <a:rPr lang="en-GB" sz="4000"/>
              <a:t>– What will happen with this command?</a:t>
            </a:r>
          </a:p>
          <a:p>
            <a:endParaRPr lang="en-GB" sz="4000"/>
          </a:p>
          <a:p>
            <a:endParaRPr lang="en-GB" sz="4000">
              <a:solidFill>
                <a:srgbClr val="000000"/>
              </a:solidFill>
            </a:endParaRPr>
          </a:p>
          <a:p>
            <a:endParaRPr lang="en-GB" sz="4000">
              <a:solidFill>
                <a:srgbClr val="000000"/>
              </a:solidFill>
            </a:endParaRPr>
          </a:p>
          <a:p>
            <a:r>
              <a:rPr lang="en-GB" sz="4000">
                <a:solidFill>
                  <a:srgbClr val="FF0000"/>
                </a:solidFill>
              </a:rPr>
              <a:t>Challenge </a:t>
            </a:r>
            <a:r>
              <a:rPr lang="en-GB" sz="4000"/>
              <a:t>– What is the name of the area you drag your command blocks to?</a:t>
            </a:r>
          </a:p>
        </p:txBody>
      </p:sp>
      <p:pic>
        <p:nvPicPr>
          <p:cNvPr id="4" name="Picture 3" descr="A blue chat bubble with white text and black numbers&#10;&#10;Description automatically generated">
            <a:extLst>
              <a:ext uri="{FF2B5EF4-FFF2-40B4-BE49-F238E27FC236}">
                <a16:creationId xmlns:a16="http://schemas.microsoft.com/office/drawing/2014/main" id="{E4455544-6AB9-7E80-269F-F894AD0E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819" y="1898650"/>
            <a:ext cx="2933700" cy="1247775"/>
          </a:xfrm>
          <a:prstGeom prst="rect">
            <a:avLst/>
          </a:prstGeom>
        </p:spPr>
      </p:pic>
      <p:pic>
        <p:nvPicPr>
          <p:cNvPr id="5" name="Picture 4" descr="A blue rectangular sign with white text and black numbers&#10;&#10;Description automatically generated">
            <a:extLst>
              <a:ext uri="{FF2B5EF4-FFF2-40B4-BE49-F238E27FC236}">
                <a16:creationId xmlns:a16="http://schemas.microsoft.com/office/drawing/2014/main" id="{07722E32-67A3-2E19-7198-7BA8DC69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63" y="3798888"/>
            <a:ext cx="35718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83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400"/>
              <a:t>Talk partners</a:t>
            </a:r>
            <a:br>
              <a:rPr lang="en" sz="2400"/>
            </a:br>
            <a:r>
              <a:rPr lang="en" sz="2400"/>
              <a:t>What’s happening in this project?</a:t>
            </a:r>
            <a:endParaRPr sz="2400"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42</a:t>
            </a:fld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2133"/>
              </a:spcAft>
              <a:buNone/>
            </a:pPr>
            <a:r>
              <a:rPr lang="en" sz="1850"/>
              <a:t>Use the blocks below to say what you think each sprite is doing.</a:t>
            </a:r>
            <a:endParaRPr sz="1850"/>
          </a:p>
        </p:txBody>
      </p:sp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568" y="2758999"/>
            <a:ext cx="4157465" cy="255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517" y="4100533"/>
            <a:ext cx="5271640" cy="255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568" y="5422332"/>
            <a:ext cx="5271577" cy="255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0067" y="2050167"/>
            <a:ext cx="5342468" cy="397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567733" y="1807967"/>
            <a:ext cx="32648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Fish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Answers</a:t>
            </a: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43</a:t>
            </a:fld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Introduction</a:t>
            </a:r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918" y="2982751"/>
            <a:ext cx="2197100" cy="15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633" y="1560167"/>
            <a:ext cx="1828800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933" y="4824451"/>
            <a:ext cx="1854200" cy="1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3567733" y="3440117"/>
            <a:ext cx="32648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Crab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>
            <a:off x="3574100" y="5319900"/>
            <a:ext cx="32648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Pufferfish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endParaRPr/>
          </a:p>
        </p:txBody>
      </p:sp>
      <p:pic>
        <p:nvPicPr>
          <p:cNvPr id="85" name="Google Shape;8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9534" y="1592232"/>
            <a:ext cx="4157465" cy="255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29517" y="3262933"/>
            <a:ext cx="5271640" cy="255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29552" y="5160232"/>
            <a:ext cx="5271577" cy="2554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44</a:t>
            </a:fld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Activity 1</a:t>
            </a: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>
            <a:off x="426823" y="1774838"/>
            <a:ext cx="113616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2800"/>
              <a:t>Delete Scratch the cat</a:t>
            </a:r>
            <a:endParaRPr lang="en-US" sz="2800"/>
          </a:p>
          <a:p>
            <a:pPr marL="608965" lvl="0" indent="-4565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2800"/>
              <a:t>Add three new sprites (hint: they are all animals)</a:t>
            </a:r>
            <a:endParaRPr sz="2800"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b="1"/>
              <a:t>Open Scratch</a:t>
            </a:r>
            <a:br>
              <a:rPr lang="en" sz="2800"/>
            </a:br>
            <a:r>
              <a:rPr lang="en" sz="2800"/>
              <a:t>Moving more than one sprite</a:t>
            </a:r>
            <a:endParaRPr sz="2800"/>
          </a:p>
        </p:txBody>
      </p:sp>
      <p:pic>
        <p:nvPicPr>
          <p:cNvPr id="96" name="Google Shape;9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467" y="3147467"/>
            <a:ext cx="54737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45</a:t>
            </a:fld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Activity 1</a:t>
            </a: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/>
              <a:t>Adding motion to multiple sprites</a:t>
            </a:r>
            <a:endParaRPr sz="2400"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685" y="1356934"/>
            <a:ext cx="8243556" cy="509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46</a:t>
            </a:fld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Activity 1</a:t>
            </a: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/>
              <a:t>Follow this program design</a:t>
            </a:r>
            <a:endParaRPr sz="2800"/>
          </a:p>
        </p:txBody>
      </p:sp>
      <p:graphicFrame>
        <p:nvGraphicFramePr>
          <p:cNvPr id="112" name="Google Shape;112;p15"/>
          <p:cNvGraphicFramePr/>
          <p:nvPr/>
        </p:nvGraphicFramePr>
        <p:xfrm>
          <a:off x="1348933" y="1947333"/>
          <a:ext cx="8768800" cy="395799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04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4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9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2400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Make the frog move 10 steps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2400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Make the penguin turn clockwise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 u="none" strike="noStrike" cap="none"/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2400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Make the dog turn anticlockwise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3" name="Google Shape;113;p15"/>
          <p:cNvSpPr/>
          <p:nvPr/>
        </p:nvSpPr>
        <p:spPr>
          <a:xfrm>
            <a:off x="8574367" y="2322533"/>
            <a:ext cx="899200" cy="496800"/>
          </a:xfrm>
          <a:prstGeom prst="rightArrow">
            <a:avLst>
              <a:gd name="adj1" fmla="val 33977"/>
              <a:gd name="adj2" fmla="val 50000"/>
            </a:avLst>
          </a:prstGeom>
          <a:solidFill>
            <a:srgbClr val="5B5BA5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5B5B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533" y="1818234"/>
            <a:ext cx="1837067" cy="17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4334" y="3328801"/>
            <a:ext cx="1069084" cy="12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8933" y="4547285"/>
            <a:ext cx="1667867" cy="141876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8574367" y="4366117"/>
            <a:ext cx="899200" cy="1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↺</a:t>
            </a:r>
            <a:endParaRPr sz="84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8574367" y="3046800"/>
            <a:ext cx="1245600" cy="1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↻</a:t>
            </a:r>
            <a:endParaRPr sz="3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47</a:t>
            </a:fld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Activity 2</a:t>
            </a:r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/>
              <a:t>Which blocks?</a:t>
            </a:r>
            <a:endParaRPr sz="2800"/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8167" y="1468634"/>
            <a:ext cx="8274320" cy="5389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48</a:t>
            </a:fld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Activity 3</a:t>
            </a:r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>
            <a:off x="414533" y="1769100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Try these blocks. </a:t>
            </a:r>
            <a:endParaRPr lang="en-US" sz="2400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How are they different to the blocks you have already used?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r>
              <a:rPr lang="en" sz="2400"/>
              <a:t>What happens if you change the numbers within the blocks?</a:t>
            </a:r>
            <a:endParaRPr sz="2400"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/>
              <a:t>Exploring more motion blocks</a:t>
            </a:r>
            <a:endParaRPr sz="3200"/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 r="32600" b="57399"/>
          <a:stretch/>
        </p:blipFill>
        <p:spPr>
          <a:xfrm>
            <a:off x="6315467" y="3359536"/>
            <a:ext cx="5461999" cy="9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4">
            <a:alphaModFix/>
          </a:blip>
          <a:srcRect r="32745" b="58055"/>
          <a:stretch/>
        </p:blipFill>
        <p:spPr>
          <a:xfrm>
            <a:off x="6315468" y="4885367"/>
            <a:ext cx="4126505" cy="109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5">
            <a:alphaModFix/>
          </a:blip>
          <a:srcRect r="32203" b="58759"/>
          <a:stretch/>
        </p:blipFill>
        <p:spPr>
          <a:xfrm>
            <a:off x="6315467" y="1560134"/>
            <a:ext cx="3731900" cy="109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49</a:t>
            </a:fld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3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Activity 3</a:t>
            </a:r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414533" y="1560165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Sprite moves slowly to another part of the stage</a:t>
            </a:r>
            <a:endParaRPr lang="en-US" sz="2400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r>
              <a:rPr lang="en" sz="2400"/>
              <a:t>Sprite points downwards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</a:pPr>
            <a:r>
              <a:rPr lang="en" sz="2400"/>
              <a:t>Sprite moves suddenly to another part of the stage</a:t>
            </a:r>
            <a:endParaRPr sz="2400"/>
          </a:p>
        </p:txBody>
      </p:sp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/>
              <a:t>Match the blocks to the outcome</a:t>
            </a:r>
            <a:endParaRPr sz="2800"/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 r="32600" b="57399"/>
          <a:stretch/>
        </p:blipFill>
        <p:spPr>
          <a:xfrm>
            <a:off x="6315467" y="3359536"/>
            <a:ext cx="5461999" cy="9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4">
            <a:alphaModFix/>
          </a:blip>
          <a:srcRect r="32745" b="58055"/>
          <a:stretch/>
        </p:blipFill>
        <p:spPr>
          <a:xfrm>
            <a:off x="6315468" y="4885367"/>
            <a:ext cx="4126505" cy="109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5">
            <a:alphaModFix/>
          </a:blip>
          <a:srcRect r="32203" b="58759"/>
          <a:stretch/>
        </p:blipFill>
        <p:spPr>
          <a:xfrm>
            <a:off x="6307334" y="1560134"/>
            <a:ext cx="3731900" cy="109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918853-9AC7-5488-F984-53A4368B1D7F}"/>
              </a:ext>
            </a:extLst>
          </p:cNvPr>
          <p:cNvSpPr/>
          <p:nvPr/>
        </p:nvSpPr>
        <p:spPr>
          <a:xfrm>
            <a:off x="2279650" y="5618164"/>
            <a:ext cx="7632700" cy="511175"/>
          </a:xfrm>
          <a:prstGeom prst="rect">
            <a:avLst/>
          </a:prstGeom>
          <a:solidFill>
            <a:srgbClr val="97D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026C04-D0AD-8245-23C2-64CED88D8CA7}"/>
              </a:ext>
            </a:extLst>
          </p:cNvPr>
          <p:cNvSpPr/>
          <p:nvPr/>
        </p:nvSpPr>
        <p:spPr>
          <a:xfrm>
            <a:off x="2279650" y="2263775"/>
            <a:ext cx="7632700" cy="3284538"/>
          </a:xfrm>
          <a:prstGeom prst="rect">
            <a:avLst/>
          </a:prstGeom>
          <a:solidFill>
            <a:srgbClr val="C1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41DD01-08F4-BF0C-FF0F-D0D156A95224}"/>
              </a:ext>
            </a:extLst>
          </p:cNvPr>
          <p:cNvSpPr/>
          <p:nvPr/>
        </p:nvSpPr>
        <p:spPr>
          <a:xfrm>
            <a:off x="2279650" y="1682751"/>
            <a:ext cx="7632700" cy="511175"/>
          </a:xfrm>
          <a:prstGeom prst="rect">
            <a:avLst/>
          </a:prstGeom>
          <a:solidFill>
            <a:srgbClr val="97D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A4FB4408-32E4-E530-8E21-FBD3BCB7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 dirty="0">
                <a:latin typeface="+mj-lt"/>
                <a:cs typeface="BPreplay"/>
              </a:rPr>
              <a:t>What is a Prefix?</a:t>
            </a:r>
            <a:endParaRPr lang="en-GB" altLang="en-US" sz="3600" dirty="0">
              <a:latin typeface="+mj-lt"/>
            </a:endParaRPr>
          </a:p>
        </p:txBody>
      </p:sp>
      <p:pic>
        <p:nvPicPr>
          <p:cNvPr id="14342" name="Whole Class">
            <a:extLst>
              <a:ext uri="{FF2B5EF4-FFF2-40B4-BE49-F238E27FC236}">
                <a16:creationId xmlns:a16="http://schemas.microsoft.com/office/drawing/2014/main" id="{75FFAE41-D91F-AEE2-58B4-DABBE36B8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1">
            <a:extLst>
              <a:ext uri="{FF2B5EF4-FFF2-40B4-BE49-F238E27FC236}">
                <a16:creationId xmlns:a16="http://schemas.microsoft.com/office/drawing/2014/main" id="{89F7F131-FEFF-F59B-D0DE-692845C32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1754189"/>
            <a:ext cx="558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algn="ctr"/>
            <a:r>
              <a:rPr lang="en-GB" altLang="en-US">
                <a:latin typeface="Sassoon Infant Md" pitchFamily="50" charset="0"/>
              </a:rPr>
              <a:t>What does the </a:t>
            </a:r>
            <a:r>
              <a:rPr lang="en-GB" altLang="en-US" b="1">
                <a:latin typeface="Sassoon Infant Md" pitchFamily="50" charset="0"/>
              </a:rPr>
              <a:t>prefix dis- </a:t>
            </a:r>
            <a:r>
              <a:rPr lang="en-GB" altLang="en-US">
                <a:latin typeface="Sassoon Infant Md" pitchFamily="50" charset="0"/>
              </a:rPr>
              <a:t>mean?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D79C0-501A-979F-D101-0FA6936DB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5689600"/>
            <a:ext cx="558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algn="ctr"/>
            <a:r>
              <a:rPr lang="en-GB" altLang="en-US"/>
              <a:t>It means ‘</a:t>
            </a:r>
            <a:r>
              <a:rPr lang="en-GB" altLang="en-US" b="1"/>
              <a:t>not</a:t>
            </a:r>
            <a:r>
              <a:rPr lang="en-GB" altLang="en-US"/>
              <a:t>’ or ‘</a:t>
            </a:r>
            <a:r>
              <a:rPr lang="en-GB" altLang="en-US" b="1"/>
              <a:t>the opposite of</a:t>
            </a:r>
            <a:r>
              <a:rPr lang="en-GB" altLang="en-US"/>
              <a:t>’. </a:t>
            </a:r>
          </a:p>
        </p:txBody>
      </p:sp>
      <p:grpSp>
        <p:nvGrpSpPr>
          <p:cNvPr id="14345" name="Group 3">
            <a:extLst>
              <a:ext uri="{FF2B5EF4-FFF2-40B4-BE49-F238E27FC236}">
                <a16:creationId xmlns:a16="http://schemas.microsoft.com/office/drawing/2014/main" id="{B0C848CD-6B89-3638-7ED7-9FE371DF252C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2759075"/>
            <a:ext cx="2076450" cy="420688"/>
            <a:chOff x="870181" y="2775568"/>
            <a:chExt cx="2075320" cy="42078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AAB05B5-8216-833F-158F-852D6AE36220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62" name="TextBox 9">
              <a:extLst>
                <a:ext uri="{FF2B5EF4-FFF2-40B4-BE49-F238E27FC236}">
                  <a16:creationId xmlns:a16="http://schemas.microsoft.com/office/drawing/2014/main" id="{713F6C57-861E-76AD-DBA5-B371E018D6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dislike</a:t>
              </a:r>
            </a:p>
          </p:txBody>
        </p:sp>
      </p:grpSp>
      <p:grpSp>
        <p:nvGrpSpPr>
          <p:cNvPr id="14346" name="Group 36">
            <a:extLst>
              <a:ext uri="{FF2B5EF4-FFF2-40B4-BE49-F238E27FC236}">
                <a16:creationId xmlns:a16="http://schemas.microsoft.com/office/drawing/2014/main" id="{CFA5AF87-5A79-EFA5-18BA-2F845C53FF3B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3681414"/>
            <a:ext cx="2076450" cy="420687"/>
            <a:chOff x="870181" y="2775568"/>
            <a:chExt cx="2075320" cy="420786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91187659-7C54-0541-E45E-BA6FEB999777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60" name="TextBox 9">
              <a:extLst>
                <a:ext uri="{FF2B5EF4-FFF2-40B4-BE49-F238E27FC236}">
                  <a16:creationId xmlns:a16="http://schemas.microsoft.com/office/drawing/2014/main" id="{66B866E3-BD10-BB7E-13A0-01F9D76DD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disconnect</a:t>
              </a:r>
            </a:p>
          </p:txBody>
        </p:sp>
      </p:grpSp>
      <p:grpSp>
        <p:nvGrpSpPr>
          <p:cNvPr id="14347" name="Group 39">
            <a:extLst>
              <a:ext uri="{FF2B5EF4-FFF2-40B4-BE49-F238E27FC236}">
                <a16:creationId xmlns:a16="http://schemas.microsoft.com/office/drawing/2014/main" id="{62283928-F2FC-7774-7228-590B8B56B83F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4602164"/>
            <a:ext cx="2076450" cy="420687"/>
            <a:chOff x="870181" y="2775568"/>
            <a:chExt cx="2075320" cy="420786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60F50952-6D0B-E8C6-989E-ADEA048FC359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58" name="TextBox 9">
              <a:extLst>
                <a:ext uri="{FF2B5EF4-FFF2-40B4-BE49-F238E27FC236}">
                  <a16:creationId xmlns:a16="http://schemas.microsoft.com/office/drawing/2014/main" id="{0992186F-CF24-F3D1-D25F-4BF5F199B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disobey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2BDD77-0164-E6F0-8EAC-F483F9E1612E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2749550"/>
            <a:ext cx="3946525" cy="420688"/>
            <a:chOff x="3947031" y="2749045"/>
            <a:chExt cx="3945961" cy="420786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B0CDC1B-B939-9E17-CD2B-69A6BBA92A9B}"/>
                </a:ext>
              </a:extLst>
            </p:cNvPr>
            <p:cNvSpPr/>
            <p:nvPr/>
          </p:nvSpPr>
          <p:spPr>
            <a:xfrm>
              <a:off x="3947031" y="2749045"/>
              <a:ext cx="3945961" cy="4207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56" name="TextBox 9">
              <a:extLst>
                <a:ext uri="{FF2B5EF4-FFF2-40B4-BE49-F238E27FC236}">
                  <a16:creationId xmlns:a16="http://schemas.microsoft.com/office/drawing/2014/main" id="{59994FF9-A186-35E7-CB33-D61A32DC1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413" y="2759383"/>
              <a:ext cx="29331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2000"/>
                <a:t>Do not like something.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D70-5DC8-1A75-FFC8-2FE728CB5395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3525839"/>
            <a:ext cx="3946525" cy="719137"/>
            <a:chOff x="3947031" y="3526544"/>
            <a:chExt cx="3945961" cy="718224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6810005-24AF-7379-1CCE-A3F63D2C0DEB}"/>
                </a:ext>
              </a:extLst>
            </p:cNvPr>
            <p:cNvSpPr/>
            <p:nvPr/>
          </p:nvSpPr>
          <p:spPr>
            <a:xfrm>
              <a:off x="3947031" y="3526544"/>
              <a:ext cx="3945961" cy="7182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54" name="TextBox 9">
              <a:extLst>
                <a:ext uri="{FF2B5EF4-FFF2-40B4-BE49-F238E27FC236}">
                  <a16:creationId xmlns:a16="http://schemas.microsoft.com/office/drawing/2014/main" id="{575261AF-F612-9DF8-8013-00AD03FA2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413" y="3536882"/>
              <a:ext cx="293319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2000"/>
                <a:t>Break a connection so it is not connected any more.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9DC628B-8078-AB34-0644-7619F653EC81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4592639"/>
            <a:ext cx="3946525" cy="420687"/>
            <a:chOff x="3947031" y="4592484"/>
            <a:chExt cx="3945961" cy="420786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5768D43F-3A86-B26D-A046-1900E34B9CD3}"/>
                </a:ext>
              </a:extLst>
            </p:cNvPr>
            <p:cNvSpPr/>
            <p:nvPr/>
          </p:nvSpPr>
          <p:spPr>
            <a:xfrm>
              <a:off x="3947031" y="4592484"/>
              <a:ext cx="3945961" cy="4207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52" name="TextBox 9">
              <a:extLst>
                <a:ext uri="{FF2B5EF4-FFF2-40B4-BE49-F238E27FC236}">
                  <a16:creationId xmlns:a16="http://schemas.microsoft.com/office/drawing/2014/main" id="{83D90B5B-3563-1B4C-644E-7EBEAFF4E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413" y="4602822"/>
              <a:ext cx="29331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2000"/>
                <a:t>Do not follow a command.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18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body" idx="1"/>
          </p:nvPr>
        </p:nvSpPr>
        <p:spPr>
          <a:xfrm>
            <a:off x="414533" y="1356967"/>
            <a:ext cx="113616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SzPts val="1800"/>
              <a:buNone/>
            </a:pPr>
            <a:r>
              <a:rPr lang="en" sz="2400" u="sng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project</a:t>
            </a:r>
            <a:r>
              <a:rPr lang="en" sz="2400"/>
              <a:t> uses three motion blocks. Which set of blocks are in the right order?</a:t>
            </a:r>
            <a:endParaRPr sz="2400"/>
          </a:p>
        </p:txBody>
      </p:sp>
      <p:sp>
        <p:nvSpPr>
          <p:cNvPr id="154" name="Google Shape;154;p19"/>
          <p:cNvSpPr/>
          <p:nvPr/>
        </p:nvSpPr>
        <p:spPr>
          <a:xfrm>
            <a:off x="8229641" y="2519667"/>
            <a:ext cx="2973200" cy="4026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endParaRPr sz="32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592467" y="2519667"/>
            <a:ext cx="2973200" cy="4026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32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4411055" y="2519667"/>
            <a:ext cx="2973200" cy="40260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32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sz="32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414533" y="426133"/>
            <a:ext cx="11361600" cy="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/>
              <a:t>Ordering motion blocks</a:t>
            </a:r>
            <a:endParaRPr sz="2800"/>
          </a:p>
        </p:txBody>
      </p:sp>
      <p:sp>
        <p:nvSpPr>
          <p:cNvPr id="158" name="Google Shape;158;p19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50</a:t>
            </a:fld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Plenary</a:t>
            </a:r>
            <a:endParaRPr/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4">
            <a:alphaModFix/>
          </a:blip>
          <a:srcRect r="31697" b="39393"/>
          <a:stretch/>
        </p:blipFill>
        <p:spPr>
          <a:xfrm>
            <a:off x="784900" y="3338499"/>
            <a:ext cx="2557936" cy="311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5">
            <a:alphaModFix/>
          </a:blip>
          <a:srcRect r="31697" b="39393"/>
          <a:stretch/>
        </p:blipFill>
        <p:spPr>
          <a:xfrm>
            <a:off x="4609300" y="3338500"/>
            <a:ext cx="2557933" cy="311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6">
            <a:alphaModFix/>
          </a:blip>
          <a:srcRect r="31697" b="39393"/>
          <a:stretch/>
        </p:blipFill>
        <p:spPr>
          <a:xfrm>
            <a:off x="8452499" y="3338501"/>
            <a:ext cx="2557933" cy="3115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sldNum" idx="12"/>
          </p:nvPr>
        </p:nvSpPr>
        <p:spPr>
          <a:xfrm>
            <a:off x="11776267" y="6439067"/>
            <a:ext cx="4156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800"/>
                <a:buNone/>
              </a:pPr>
              <a:t>51</a:t>
            </a:fld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2"/>
          </p:nvPr>
        </p:nvSpPr>
        <p:spPr>
          <a:xfrm>
            <a:off x="7010400" y="0"/>
            <a:ext cx="4753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Assessment</a:t>
            </a:r>
            <a:endParaRPr/>
          </a:p>
        </p:txBody>
      </p:sp>
      <p:sp>
        <p:nvSpPr>
          <p:cNvPr id="169" name="Google Shape;169;p20"/>
          <p:cNvSpPr txBox="1"/>
          <p:nvPr/>
        </p:nvSpPr>
        <p:spPr>
          <a:xfrm>
            <a:off x="414533" y="1560165"/>
            <a:ext cx="5462000" cy="4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</a:pPr>
            <a:r>
              <a:rPr lang="en"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 can create a program following a design and understand that each sprite is controlled by the commands I choose</a:t>
            </a:r>
            <a:endParaRPr sz="24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609585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</a:pPr>
            <a:r>
              <a:rPr lang="en"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 can predict the coding blocks used to move a sprite</a:t>
            </a:r>
            <a:endParaRPr sz="24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609585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</a:pPr>
            <a:r>
              <a:rPr lang="en"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 can match coding blocks to their actions</a:t>
            </a:r>
            <a:endParaRPr sz="24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414533" y="426133"/>
            <a:ext cx="113616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3200" b="1" i="0" u="none" strike="noStrike" cap="none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How confident are you? (1–3)</a:t>
            </a:r>
            <a:endParaRPr sz="3200" b="1" i="0" u="none" strike="noStrike" cap="none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8247467" y="1723467"/>
            <a:ext cx="2538800" cy="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2000" b="1" i="0" u="none" strike="noStrike" cap="none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3 – Very confident</a:t>
            </a:r>
            <a:endParaRPr sz="2000" b="1" i="0" u="none" strike="noStrike" cap="none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8247467" y="4552467"/>
            <a:ext cx="2642000" cy="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2000" b="1" i="0" u="none" strike="noStrike" cap="none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1 </a:t>
            </a:r>
            <a:r>
              <a:rPr lang="en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–</a:t>
            </a:r>
            <a:r>
              <a:rPr lang="en" sz="2000" b="1" i="0" u="none" strike="noStrike" cap="none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Not confident</a:t>
            </a:r>
            <a:endParaRPr sz="2000" b="1" i="0" u="none" strike="noStrike" cap="none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7633" y="1508894"/>
            <a:ext cx="647700" cy="10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0642399" y="2923411"/>
            <a:ext cx="647700" cy="10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710166" y="4337911"/>
            <a:ext cx="647700" cy="10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8247467" y="3130067"/>
            <a:ext cx="1930800" cy="6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2000" b="1" i="0" u="none" strike="noStrike" cap="none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2 </a:t>
            </a:r>
            <a:r>
              <a:rPr lang="en"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–</a:t>
            </a:r>
            <a:r>
              <a:rPr lang="en" sz="2000" b="1" i="0" u="none" strike="noStrike" cap="none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Unsure </a:t>
            </a:r>
            <a:endParaRPr sz="2000" b="1" i="0" u="none" strike="noStrike" cap="none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7CED2D-067E-8AC0-6D2F-8CBA698E5786}"/>
              </a:ext>
            </a:extLst>
          </p:cNvPr>
          <p:cNvSpPr txBox="1"/>
          <p:nvPr/>
        </p:nvSpPr>
        <p:spPr>
          <a:xfrm>
            <a:off x="112795" y="150395"/>
            <a:ext cx="11843585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u="sng" dirty="0">
                <a:latin typeface="Comic Sans MS"/>
                <a:ea typeface="Calibri"/>
                <a:cs typeface="Calibri"/>
              </a:rPr>
              <a:t>Thursday 21st January</a:t>
            </a:r>
          </a:p>
          <a:p>
            <a:r>
              <a:rPr lang="en-GB" sz="2800" u="sng" dirty="0">
                <a:latin typeface="Comic Sans MS"/>
                <a:ea typeface="Calibri"/>
                <a:cs typeface="Calibri"/>
              </a:rPr>
              <a:t>TBAT: cut shapes directly into paper using scissors.</a:t>
            </a:r>
          </a:p>
          <a:p>
            <a:endParaRPr lang="en-GB" sz="2800" u="sng">
              <a:latin typeface="Comic Sans MS"/>
              <a:ea typeface="Calibri"/>
              <a:cs typeface="Calibri"/>
            </a:endParaRPr>
          </a:p>
          <a:p>
            <a:pPr algn="ctr"/>
            <a:endParaRPr lang="en-GB" sz="4000">
              <a:latin typeface="Comic Sans MS"/>
              <a:ea typeface="Calibri"/>
              <a:cs typeface="Calibri"/>
            </a:endParaRPr>
          </a:p>
          <a:p>
            <a:pPr algn="ctr"/>
            <a:r>
              <a:rPr lang="en-GB" sz="4000" dirty="0">
                <a:solidFill>
                  <a:schemeClr val="accent1"/>
                </a:solidFill>
                <a:latin typeface="Comic Sans MS"/>
                <a:ea typeface="Calibri"/>
                <a:cs typeface="Calibri"/>
              </a:rPr>
              <a:t>Does everybody see artwork in the same way? </a:t>
            </a:r>
          </a:p>
          <a:p>
            <a:pPr algn="ctr"/>
            <a:endParaRPr lang="en-GB" sz="4000">
              <a:solidFill>
                <a:schemeClr val="accent6"/>
              </a:solidFill>
              <a:latin typeface="Comic Sans MS"/>
              <a:ea typeface="Calibri"/>
              <a:cs typeface="Calibri"/>
            </a:endParaRPr>
          </a:p>
          <a:p>
            <a:pPr algn="ctr"/>
            <a:r>
              <a:rPr lang="en-GB" sz="4000" dirty="0">
                <a:solidFill>
                  <a:schemeClr val="accent6"/>
                </a:solidFill>
                <a:latin typeface="Comic Sans MS"/>
                <a:ea typeface="Calibri"/>
                <a:cs typeface="Calibri"/>
              </a:rPr>
              <a:t>Which features of artwork could people see differently?</a:t>
            </a:r>
          </a:p>
        </p:txBody>
      </p:sp>
    </p:spTree>
    <p:extLst>
      <p:ext uri="{BB962C8B-B14F-4D97-AF65-F5344CB8AC3E}">
        <p14:creationId xmlns:p14="http://schemas.microsoft.com/office/powerpoint/2010/main" val="2858918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5E0C2-4127-516B-0262-2D9797CC3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335D30-8748-9072-E20D-49373E8BF95B}"/>
              </a:ext>
            </a:extLst>
          </p:cNvPr>
          <p:cNvSpPr txBox="1"/>
          <p:nvPr/>
        </p:nvSpPr>
        <p:spPr>
          <a:xfrm>
            <a:off x="112795" y="150395"/>
            <a:ext cx="11843585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u="sng" dirty="0">
                <a:latin typeface="Comic Sans MS"/>
                <a:ea typeface="Calibri"/>
                <a:cs typeface="Calibri"/>
              </a:rPr>
              <a:t>Thursday 21st January</a:t>
            </a:r>
          </a:p>
          <a:p>
            <a:r>
              <a:rPr lang="en-GB" sz="2800" u="sng" dirty="0">
                <a:latin typeface="Comic Sans MS"/>
                <a:ea typeface="Calibri"/>
                <a:cs typeface="Calibri"/>
              </a:rPr>
              <a:t>TBAT: cut shapes directly into paper using scissors.</a:t>
            </a:r>
          </a:p>
          <a:p>
            <a:endParaRPr lang="en-GB" sz="2800" u="sng">
              <a:latin typeface="Comic Sans MS"/>
              <a:ea typeface="Calibri"/>
              <a:cs typeface="Calibri"/>
            </a:endParaRPr>
          </a:p>
          <a:p>
            <a:pPr algn="ctr"/>
            <a:endParaRPr lang="en-GB" sz="4000">
              <a:latin typeface="Comic Sans MS"/>
              <a:ea typeface="Calibri"/>
              <a:cs typeface="Calibri"/>
            </a:endParaRPr>
          </a:p>
          <a:p>
            <a:pPr algn="ctr"/>
            <a:r>
              <a:rPr lang="en-GB" sz="4000" dirty="0">
                <a:solidFill>
                  <a:schemeClr val="accent6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Talking Points: Matisse Cut Outs (accessart.org.uk)</a:t>
            </a:r>
            <a:endParaRPr lang="en-GB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88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54A0-C400-953C-F53B-1F3FE5FF0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7CFFC1-EFDA-6619-F3C0-93A5240C8292}"/>
              </a:ext>
            </a:extLst>
          </p:cNvPr>
          <p:cNvSpPr txBox="1"/>
          <p:nvPr/>
        </p:nvSpPr>
        <p:spPr>
          <a:xfrm>
            <a:off x="112795" y="150395"/>
            <a:ext cx="4870567" cy="7171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u="sng" dirty="0">
                <a:latin typeface="Comic Sans MS"/>
                <a:ea typeface="Calibri"/>
                <a:cs typeface="Calibri"/>
              </a:rPr>
              <a:t>Thursday 21st January</a:t>
            </a:r>
          </a:p>
          <a:p>
            <a:r>
              <a:rPr lang="en-GB" sz="2800" u="sng" dirty="0">
                <a:latin typeface="Comic Sans MS"/>
                <a:ea typeface="Calibri"/>
                <a:cs typeface="Calibri"/>
              </a:rPr>
              <a:t>TBAT: cut shapes directly into paper using scissors.</a:t>
            </a:r>
          </a:p>
          <a:p>
            <a:endParaRPr lang="en-GB" sz="2800" u="sng">
              <a:latin typeface="Comic Sans MS"/>
              <a:ea typeface="Calibri"/>
              <a:cs typeface="Calibri"/>
            </a:endParaRPr>
          </a:p>
          <a:p>
            <a:r>
              <a:rPr lang="en-GB" sz="2800" dirty="0">
                <a:latin typeface="Comic Sans MS"/>
                <a:ea typeface="Calibri"/>
                <a:cs typeface="Calibri"/>
              </a:rPr>
              <a:t>Look at the images. Using your scissors, cut different shapes and arrange them onto your page. </a:t>
            </a:r>
          </a:p>
          <a:p>
            <a:endParaRPr lang="en-GB" sz="2800">
              <a:latin typeface="Comic Sans MS"/>
              <a:ea typeface="Calibri"/>
              <a:cs typeface="Calibri"/>
            </a:endParaRPr>
          </a:p>
          <a:p>
            <a:r>
              <a:rPr lang="en-GB" b="1" dirty="0">
                <a:latin typeface="Comic Sans MS"/>
                <a:ea typeface="Calibri"/>
                <a:cs typeface="Calibri"/>
              </a:rPr>
              <a:t>You do not need to use a pencil to sketch your ideas first.</a:t>
            </a:r>
            <a:endParaRPr lang="en-GB">
              <a:latin typeface="Comic Sans MS"/>
              <a:ea typeface="Calibri"/>
              <a:cs typeface="Calibri"/>
            </a:endParaRPr>
          </a:p>
          <a:p>
            <a:endParaRPr lang="en-GB" sz="2800">
              <a:latin typeface="Comic Sans MS"/>
              <a:ea typeface="Calibri"/>
              <a:cs typeface="Calibri"/>
            </a:endParaRPr>
          </a:p>
          <a:p>
            <a:r>
              <a:rPr lang="en-GB" sz="2400" dirty="0">
                <a:latin typeface="Comic Sans MS"/>
                <a:ea typeface="Calibri"/>
                <a:cs typeface="Calibri"/>
              </a:rPr>
              <a:t>What does your artwork mean to you? Explain what you have created at the bottom of your artwork.</a:t>
            </a:r>
          </a:p>
          <a:p>
            <a:endParaRPr lang="en-GB" sz="3200">
              <a:latin typeface="Comic Sans MS"/>
              <a:ea typeface="Calibri"/>
              <a:cs typeface="Calibri"/>
            </a:endParaRPr>
          </a:p>
        </p:txBody>
      </p:sp>
      <p:pic>
        <p:nvPicPr>
          <p:cNvPr id="3" name="Picture 2" descr="A colorful pattern on a white surface&#10;&#10;Description automatically generated">
            <a:extLst>
              <a:ext uri="{FF2B5EF4-FFF2-40B4-BE49-F238E27FC236}">
                <a16:creationId xmlns:a16="http://schemas.microsoft.com/office/drawing/2014/main" id="{4215ADEC-95C8-DAD9-CA59-1D5C43AD4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840" y="3488757"/>
            <a:ext cx="6527679" cy="3230411"/>
          </a:xfrm>
          <a:prstGeom prst="rect">
            <a:avLst/>
          </a:prstGeom>
        </p:spPr>
      </p:pic>
      <p:pic>
        <p:nvPicPr>
          <p:cNvPr id="4" name="Picture 3" descr="A paper cut out of a person&amp;#39;s head&#10;&#10;Description automatically generated">
            <a:extLst>
              <a:ext uri="{FF2B5EF4-FFF2-40B4-BE49-F238E27FC236}">
                <a16:creationId xmlns:a16="http://schemas.microsoft.com/office/drawing/2014/main" id="{69B7B0F9-E577-024E-A148-B230EE706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042" y="157163"/>
            <a:ext cx="2114371" cy="2891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C1E14-7AE6-0A21-6A53-0C5B7451B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2930" y="99922"/>
            <a:ext cx="1480329" cy="32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33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DA6D6DCB-4F75-B403-8CFF-A2F272A86469}"/>
              </a:ext>
            </a:extLst>
          </p:cNvPr>
          <p:cNvSpPr/>
          <p:nvPr/>
        </p:nvSpPr>
        <p:spPr>
          <a:xfrm>
            <a:off x="2279650" y="3392488"/>
            <a:ext cx="7632700" cy="2736850"/>
          </a:xfrm>
          <a:prstGeom prst="rect">
            <a:avLst/>
          </a:prstGeom>
          <a:solidFill>
            <a:srgbClr val="FF0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1D0E80D0-C78C-395E-FC3D-6EFCEB54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 dirty="0">
                <a:latin typeface="+mj-lt"/>
                <a:cs typeface="BPreplay"/>
              </a:rPr>
              <a:t>What is a Prefix?</a:t>
            </a:r>
            <a:endParaRPr lang="en-GB" altLang="en-US" sz="3600" dirty="0">
              <a:latin typeface="+mj-lt"/>
            </a:endParaRPr>
          </a:p>
        </p:txBody>
      </p:sp>
      <p:pic>
        <p:nvPicPr>
          <p:cNvPr id="15364" name="Whole Class">
            <a:extLst>
              <a:ext uri="{FF2B5EF4-FFF2-40B4-BE49-F238E27FC236}">
                <a16:creationId xmlns:a16="http://schemas.microsoft.com/office/drawing/2014/main" id="{C8C3AABD-58F8-CA58-674A-CAACF526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423FC-D258-7A45-994E-DB58EB7BA040}"/>
              </a:ext>
            </a:extLst>
          </p:cNvPr>
          <p:cNvSpPr txBox="1"/>
          <p:nvPr/>
        </p:nvSpPr>
        <p:spPr>
          <a:xfrm>
            <a:off x="3903663" y="3944938"/>
            <a:ext cx="4373562" cy="1631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/>
              <a:t>Think about the different words which can be created through adding the </a:t>
            </a:r>
            <a:r>
              <a:rPr lang="en-GB" sz="2000" b="1" dirty="0"/>
              <a:t>prefix </a:t>
            </a:r>
            <a:r>
              <a:rPr lang="en-GB" sz="2000" b="1" dirty="0" err="1"/>
              <a:t>mis</a:t>
            </a:r>
            <a:r>
              <a:rPr lang="en-GB" sz="2000" b="1" dirty="0"/>
              <a:t>-</a:t>
            </a:r>
            <a:r>
              <a:rPr lang="en-GB" sz="2000" dirty="0"/>
              <a:t>, like </a:t>
            </a:r>
            <a:r>
              <a:rPr lang="en-GB" sz="2000" b="1" dirty="0"/>
              <a:t>mistake</a:t>
            </a:r>
            <a:r>
              <a:rPr lang="en-GB" sz="2000" dirty="0"/>
              <a:t>.</a:t>
            </a:r>
          </a:p>
          <a:p>
            <a:pPr algn="ctr">
              <a:defRPr/>
            </a:pPr>
            <a:endParaRPr lang="en-GB" sz="2000" dirty="0"/>
          </a:p>
          <a:p>
            <a:pPr algn="ctr">
              <a:defRPr/>
            </a:pPr>
            <a:r>
              <a:rPr lang="en-GB" sz="2000" dirty="0">
                <a:latin typeface="+mj-lt"/>
              </a:rPr>
              <a:t>Make a list on your whiteboard.</a:t>
            </a: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9DFEA0E5-B500-7AD8-0B3E-ADC33AA16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685926"/>
            <a:ext cx="307816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93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95253D-EEF3-E31C-7E92-5322DFBCAE7F}"/>
              </a:ext>
            </a:extLst>
          </p:cNvPr>
          <p:cNvSpPr/>
          <p:nvPr/>
        </p:nvSpPr>
        <p:spPr>
          <a:xfrm>
            <a:off x="2279650" y="2263775"/>
            <a:ext cx="7632700" cy="3284538"/>
          </a:xfrm>
          <a:prstGeom prst="rect">
            <a:avLst/>
          </a:prstGeom>
          <a:solidFill>
            <a:srgbClr val="C1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9F7D30-DE73-0A33-B5EB-4865EEBF83F3}"/>
              </a:ext>
            </a:extLst>
          </p:cNvPr>
          <p:cNvSpPr/>
          <p:nvPr/>
        </p:nvSpPr>
        <p:spPr>
          <a:xfrm>
            <a:off x="2279650" y="5618164"/>
            <a:ext cx="7632700" cy="511175"/>
          </a:xfrm>
          <a:prstGeom prst="rect">
            <a:avLst/>
          </a:prstGeom>
          <a:solidFill>
            <a:srgbClr val="FF0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6EC162-7DBC-96A6-0A50-F2D3487C9AAD}"/>
              </a:ext>
            </a:extLst>
          </p:cNvPr>
          <p:cNvSpPr/>
          <p:nvPr/>
        </p:nvSpPr>
        <p:spPr>
          <a:xfrm>
            <a:off x="2279650" y="1682751"/>
            <a:ext cx="7632700" cy="511175"/>
          </a:xfrm>
          <a:prstGeom prst="rect">
            <a:avLst/>
          </a:prstGeom>
          <a:solidFill>
            <a:srgbClr val="FF0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E69F9FFD-0908-4098-B64F-96789AE4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 dirty="0">
                <a:latin typeface="+mj-lt"/>
                <a:cs typeface="BPreplay"/>
              </a:rPr>
              <a:t>What is a Prefix?</a:t>
            </a:r>
            <a:endParaRPr lang="en-GB" altLang="en-US" sz="3600" dirty="0">
              <a:latin typeface="+mj-lt"/>
            </a:endParaRPr>
          </a:p>
        </p:txBody>
      </p:sp>
      <p:pic>
        <p:nvPicPr>
          <p:cNvPr id="16390" name="Whole Class">
            <a:extLst>
              <a:ext uri="{FF2B5EF4-FFF2-40B4-BE49-F238E27FC236}">
                <a16:creationId xmlns:a16="http://schemas.microsoft.com/office/drawing/2014/main" id="{A9AFAA65-01B5-8CF2-E63C-5D09E0FA8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">
            <a:extLst>
              <a:ext uri="{FF2B5EF4-FFF2-40B4-BE49-F238E27FC236}">
                <a16:creationId xmlns:a16="http://schemas.microsoft.com/office/drawing/2014/main" id="{4ED853F7-4C32-FEA0-8A27-59D8253A5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1754189"/>
            <a:ext cx="558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algn="ctr"/>
            <a:r>
              <a:rPr lang="en-GB" altLang="en-US">
                <a:latin typeface="Sassoon Infant Md" pitchFamily="50" charset="0"/>
              </a:rPr>
              <a:t>What does the </a:t>
            </a:r>
            <a:r>
              <a:rPr lang="en-GB" altLang="en-US" b="1">
                <a:latin typeface="Sassoon Infant Md" pitchFamily="50" charset="0"/>
              </a:rPr>
              <a:t>prefix mis- </a:t>
            </a:r>
            <a:r>
              <a:rPr lang="en-GB" altLang="en-US">
                <a:latin typeface="Sassoon Infant Md" pitchFamily="50" charset="0"/>
              </a:rPr>
              <a:t>mean?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3EA625-D769-A719-3799-6F1F870AE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5689600"/>
            <a:ext cx="558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algn="ctr"/>
            <a:r>
              <a:rPr lang="en-GB" altLang="en-US"/>
              <a:t>It means ‘</a:t>
            </a:r>
            <a:r>
              <a:rPr lang="en-GB" altLang="en-US" b="1"/>
              <a:t>wrong</a:t>
            </a:r>
            <a:r>
              <a:rPr lang="en-GB" altLang="en-US"/>
              <a:t>’ or ‘</a:t>
            </a:r>
            <a:r>
              <a:rPr lang="en-GB" altLang="en-US" b="1"/>
              <a:t>false</a:t>
            </a:r>
            <a:r>
              <a:rPr lang="en-GB" altLang="en-US"/>
              <a:t>’. </a:t>
            </a:r>
          </a:p>
        </p:txBody>
      </p:sp>
      <p:grpSp>
        <p:nvGrpSpPr>
          <p:cNvPr id="16393" name="Group 3">
            <a:extLst>
              <a:ext uri="{FF2B5EF4-FFF2-40B4-BE49-F238E27FC236}">
                <a16:creationId xmlns:a16="http://schemas.microsoft.com/office/drawing/2014/main" id="{95D5D4F7-9E5D-A233-A9C1-49BEDBBE5BC2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2759075"/>
            <a:ext cx="2076450" cy="420688"/>
            <a:chOff x="870181" y="2775568"/>
            <a:chExt cx="2075320" cy="42078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055CB74-C639-0211-3F96-E49842EA3488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10" name="TextBox 9">
              <a:extLst>
                <a:ext uri="{FF2B5EF4-FFF2-40B4-BE49-F238E27FC236}">
                  <a16:creationId xmlns:a16="http://schemas.microsoft.com/office/drawing/2014/main" id="{08524623-99A4-85C8-02CF-C37D45D83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mistake</a:t>
              </a:r>
            </a:p>
          </p:txBody>
        </p:sp>
      </p:grpSp>
      <p:grpSp>
        <p:nvGrpSpPr>
          <p:cNvPr id="16394" name="Group 36">
            <a:extLst>
              <a:ext uri="{FF2B5EF4-FFF2-40B4-BE49-F238E27FC236}">
                <a16:creationId xmlns:a16="http://schemas.microsoft.com/office/drawing/2014/main" id="{2E2155E5-A69D-60C9-F380-CF55F433A2F2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3681414"/>
            <a:ext cx="2076450" cy="420687"/>
            <a:chOff x="870181" y="2775568"/>
            <a:chExt cx="2075320" cy="420786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175A0C00-59B9-97F9-F6EC-B4B5E7503E5A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8" name="TextBox 9">
              <a:extLst>
                <a:ext uri="{FF2B5EF4-FFF2-40B4-BE49-F238E27FC236}">
                  <a16:creationId xmlns:a16="http://schemas.microsoft.com/office/drawing/2014/main" id="{569F426D-D3F1-32A6-62A0-788F16736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misread</a:t>
              </a:r>
            </a:p>
          </p:txBody>
        </p:sp>
      </p:grpSp>
      <p:grpSp>
        <p:nvGrpSpPr>
          <p:cNvPr id="16395" name="Group 39">
            <a:extLst>
              <a:ext uri="{FF2B5EF4-FFF2-40B4-BE49-F238E27FC236}">
                <a16:creationId xmlns:a16="http://schemas.microsoft.com/office/drawing/2014/main" id="{9A0D4E26-F9B3-F31F-8E5C-F3BB2C55E1EB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4602164"/>
            <a:ext cx="2076450" cy="420687"/>
            <a:chOff x="870181" y="2775568"/>
            <a:chExt cx="2075320" cy="420786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2C4AF05-3BCB-0C20-861C-ECF841241602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6" name="TextBox 9">
              <a:extLst>
                <a:ext uri="{FF2B5EF4-FFF2-40B4-BE49-F238E27FC236}">
                  <a16:creationId xmlns:a16="http://schemas.microsoft.com/office/drawing/2014/main" id="{4915BA75-6087-BBB4-E536-48007889C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misplace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AB4BEB7-B800-E3AB-A53C-26AFC265CD24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2749550"/>
            <a:ext cx="3946525" cy="420688"/>
            <a:chOff x="3947031" y="2749045"/>
            <a:chExt cx="3945961" cy="420786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00952E2-2E80-F871-E1B2-E0364DEDA419}"/>
                </a:ext>
              </a:extLst>
            </p:cNvPr>
            <p:cNvSpPr/>
            <p:nvPr/>
          </p:nvSpPr>
          <p:spPr>
            <a:xfrm>
              <a:off x="3947031" y="2749045"/>
              <a:ext cx="3945961" cy="4207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4" name="TextBox 9">
              <a:extLst>
                <a:ext uri="{FF2B5EF4-FFF2-40B4-BE49-F238E27FC236}">
                  <a16:creationId xmlns:a16="http://schemas.microsoft.com/office/drawing/2014/main" id="{1FC657D4-EB03-98C5-0004-08F8C7D8E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413" y="2767475"/>
              <a:ext cx="2933198" cy="37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GB" altLang="en-US" sz="2000"/>
                <a:t>Do something wrong.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EB7E9C-8059-5430-6D81-76007D546648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3681414"/>
            <a:ext cx="3946525" cy="420687"/>
            <a:chOff x="3947031" y="3681103"/>
            <a:chExt cx="3945961" cy="42078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40A54E6-AD5F-9BE6-4AAC-0AAAC2C26982}"/>
                </a:ext>
              </a:extLst>
            </p:cNvPr>
            <p:cNvSpPr/>
            <p:nvPr/>
          </p:nvSpPr>
          <p:spPr>
            <a:xfrm>
              <a:off x="3947031" y="3681103"/>
              <a:ext cx="3945961" cy="4207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2" name="TextBox 9">
              <a:extLst>
                <a:ext uri="{FF2B5EF4-FFF2-40B4-BE49-F238E27FC236}">
                  <a16:creationId xmlns:a16="http://schemas.microsoft.com/office/drawing/2014/main" id="{4FFBAB68-5130-D2F0-62BA-055CD8FE9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413" y="3706814"/>
              <a:ext cx="2933198" cy="377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GB" altLang="en-US" sz="2000"/>
                <a:t>Read something wrongly.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3110E-4F01-F282-0527-7A4A22F0E461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4592639"/>
            <a:ext cx="3946525" cy="420687"/>
            <a:chOff x="3947031" y="4592484"/>
            <a:chExt cx="3945961" cy="420786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C8CDC18-D00C-D88B-03DB-5A5A08C02EEB}"/>
                </a:ext>
              </a:extLst>
            </p:cNvPr>
            <p:cNvSpPr/>
            <p:nvPr/>
          </p:nvSpPr>
          <p:spPr>
            <a:xfrm>
              <a:off x="3947031" y="4592484"/>
              <a:ext cx="3945961" cy="4207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400" name="TextBox 9">
              <a:extLst>
                <a:ext uri="{FF2B5EF4-FFF2-40B4-BE49-F238E27FC236}">
                  <a16:creationId xmlns:a16="http://schemas.microsoft.com/office/drawing/2014/main" id="{D58D0881-9C6E-3BF7-800E-D989FC9EE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3650" y="4627098"/>
              <a:ext cx="37951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GB" altLang="en-US" sz="2000"/>
                <a:t>Put something in the wrong place.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E5A5565D-F463-6EAC-5A9E-8B3793F1B651}"/>
              </a:ext>
            </a:extLst>
          </p:cNvPr>
          <p:cNvSpPr/>
          <p:nvPr/>
        </p:nvSpPr>
        <p:spPr>
          <a:xfrm>
            <a:off x="2279650" y="3392488"/>
            <a:ext cx="7632700" cy="2736850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FE0B067C-CE29-F5AF-8C82-9E7B0914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 dirty="0">
                <a:latin typeface="+mj-lt"/>
                <a:cs typeface="BPreplay"/>
              </a:rPr>
              <a:t>What is a Prefix?</a:t>
            </a:r>
            <a:endParaRPr lang="en-GB" altLang="en-US" sz="3600" dirty="0">
              <a:latin typeface="+mj-lt"/>
            </a:endParaRPr>
          </a:p>
        </p:txBody>
      </p:sp>
      <p:pic>
        <p:nvPicPr>
          <p:cNvPr id="17412" name="Whole Class">
            <a:extLst>
              <a:ext uri="{FF2B5EF4-FFF2-40B4-BE49-F238E27FC236}">
                <a16:creationId xmlns:a16="http://schemas.microsoft.com/office/drawing/2014/main" id="{FCF7758D-DE49-72F6-EE6C-9EA6D1240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390AA-5C41-F916-69ED-68C09F8639A6}"/>
              </a:ext>
            </a:extLst>
          </p:cNvPr>
          <p:cNvSpPr txBox="1"/>
          <p:nvPr/>
        </p:nvSpPr>
        <p:spPr>
          <a:xfrm>
            <a:off x="4030664" y="3944938"/>
            <a:ext cx="4160837" cy="1631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/>
              <a:t>Think about the different words which can be created through adding the </a:t>
            </a:r>
            <a:r>
              <a:rPr lang="en-GB" sz="2000" b="1" dirty="0"/>
              <a:t>prefix un-</a:t>
            </a:r>
            <a:r>
              <a:rPr lang="en-GB" sz="2000" dirty="0"/>
              <a:t>, like </a:t>
            </a:r>
            <a:r>
              <a:rPr lang="en-GB" sz="2000" b="1" dirty="0"/>
              <a:t>uncover</a:t>
            </a:r>
            <a:r>
              <a:rPr lang="en-GB" sz="2000" dirty="0"/>
              <a:t>. </a:t>
            </a:r>
          </a:p>
          <a:p>
            <a:pPr algn="ctr">
              <a:defRPr/>
            </a:pPr>
            <a:endParaRPr lang="en-GB" sz="2000" dirty="0"/>
          </a:p>
          <a:p>
            <a:pPr algn="ctr">
              <a:defRPr/>
            </a:pPr>
            <a:r>
              <a:rPr lang="en-GB" sz="2000" dirty="0">
                <a:latin typeface="+mj-lt"/>
              </a:rPr>
              <a:t>Make a list on your whiteboard. 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FDFF472E-F5F3-0941-4A89-A6779F54F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2001839"/>
            <a:ext cx="216535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289E1-3A3E-5C4E-5BFC-067E233C0D08}"/>
              </a:ext>
            </a:extLst>
          </p:cNvPr>
          <p:cNvSpPr/>
          <p:nvPr/>
        </p:nvSpPr>
        <p:spPr>
          <a:xfrm>
            <a:off x="2279650" y="5618164"/>
            <a:ext cx="7632700" cy="511175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EE756C-A95C-8600-0C01-4794D985248F}"/>
              </a:ext>
            </a:extLst>
          </p:cNvPr>
          <p:cNvSpPr/>
          <p:nvPr/>
        </p:nvSpPr>
        <p:spPr>
          <a:xfrm>
            <a:off x="2279650" y="2263775"/>
            <a:ext cx="7632700" cy="3284538"/>
          </a:xfrm>
          <a:prstGeom prst="rect">
            <a:avLst/>
          </a:prstGeom>
          <a:solidFill>
            <a:srgbClr val="C1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A25FF-34D5-BD12-48D9-25F5ADAAA06F}"/>
              </a:ext>
            </a:extLst>
          </p:cNvPr>
          <p:cNvSpPr/>
          <p:nvPr/>
        </p:nvSpPr>
        <p:spPr>
          <a:xfrm>
            <a:off x="2279650" y="1682751"/>
            <a:ext cx="7632700" cy="511175"/>
          </a:xfrm>
          <a:prstGeom prst="rect">
            <a:avLst/>
          </a:prstGeom>
          <a:solidFill>
            <a:srgbClr val="FF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itle 5">
            <a:extLst>
              <a:ext uri="{FF2B5EF4-FFF2-40B4-BE49-F238E27FC236}">
                <a16:creationId xmlns:a16="http://schemas.microsoft.com/office/drawing/2014/main" id="{387C8DC4-47AB-9108-2CD4-5EB4E4FD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0239"/>
            <a:ext cx="8220075" cy="8731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 dirty="0">
                <a:latin typeface="+mj-lt"/>
                <a:cs typeface="BPreplay"/>
              </a:rPr>
              <a:t>What is a Prefix?</a:t>
            </a:r>
            <a:endParaRPr lang="en-GB" altLang="en-US" sz="3600" dirty="0">
              <a:latin typeface="+mj-lt"/>
            </a:endParaRPr>
          </a:p>
        </p:txBody>
      </p:sp>
      <p:pic>
        <p:nvPicPr>
          <p:cNvPr id="18438" name="Whole Class">
            <a:extLst>
              <a:ext uri="{FF2B5EF4-FFF2-40B4-BE49-F238E27FC236}">
                <a16:creationId xmlns:a16="http://schemas.microsoft.com/office/drawing/2014/main" id="{9DEB9927-81B1-8104-3A61-5265AB0A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">
            <a:extLst>
              <a:ext uri="{FF2B5EF4-FFF2-40B4-BE49-F238E27FC236}">
                <a16:creationId xmlns:a16="http://schemas.microsoft.com/office/drawing/2014/main" id="{673B7708-AF31-6AF0-7858-1369E205A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1754189"/>
            <a:ext cx="558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algn="ctr"/>
            <a:r>
              <a:rPr lang="en-GB" altLang="en-US">
                <a:latin typeface="Sassoon Infant Md" pitchFamily="50" charset="0"/>
              </a:rPr>
              <a:t>What does the </a:t>
            </a:r>
            <a:r>
              <a:rPr lang="en-GB" altLang="en-US" b="1">
                <a:latin typeface="Sassoon Infant Md" pitchFamily="50" charset="0"/>
              </a:rPr>
              <a:t>prefix un- </a:t>
            </a:r>
            <a:r>
              <a:rPr lang="en-GB" altLang="en-US">
                <a:latin typeface="Sassoon Infant Md" pitchFamily="50" charset="0"/>
              </a:rPr>
              <a:t>mean?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46789-B54C-3EBE-F750-A59C281B5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5689600"/>
            <a:ext cx="558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algn="ctr"/>
            <a:r>
              <a:rPr lang="en-GB" altLang="en-US"/>
              <a:t>It means ‘</a:t>
            </a:r>
            <a:r>
              <a:rPr lang="en-GB" altLang="en-US" b="1"/>
              <a:t>not</a:t>
            </a:r>
            <a:r>
              <a:rPr lang="en-GB" altLang="en-US"/>
              <a:t>’. </a:t>
            </a:r>
          </a:p>
        </p:txBody>
      </p:sp>
      <p:grpSp>
        <p:nvGrpSpPr>
          <p:cNvPr id="18441" name="Group 3">
            <a:extLst>
              <a:ext uri="{FF2B5EF4-FFF2-40B4-BE49-F238E27FC236}">
                <a16:creationId xmlns:a16="http://schemas.microsoft.com/office/drawing/2014/main" id="{1682C6F3-7F85-2BF9-D3D7-CAC4FE7588E0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2759075"/>
            <a:ext cx="2076450" cy="420688"/>
            <a:chOff x="870181" y="2775568"/>
            <a:chExt cx="2075320" cy="42078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42FF2FB-CBDA-99BA-38A3-DA08934635E7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58" name="TextBox 9">
              <a:extLst>
                <a:ext uri="{FF2B5EF4-FFF2-40B4-BE49-F238E27FC236}">
                  <a16:creationId xmlns:a16="http://schemas.microsoft.com/office/drawing/2014/main" id="{51D5E270-DDB4-F6BF-7D29-1C25F931F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unhappy</a:t>
              </a:r>
            </a:p>
          </p:txBody>
        </p:sp>
      </p:grpSp>
      <p:grpSp>
        <p:nvGrpSpPr>
          <p:cNvPr id="18442" name="Group 36">
            <a:extLst>
              <a:ext uri="{FF2B5EF4-FFF2-40B4-BE49-F238E27FC236}">
                <a16:creationId xmlns:a16="http://schemas.microsoft.com/office/drawing/2014/main" id="{ADED4CCD-DFBE-EDC7-C33B-5732B3671A16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3681414"/>
            <a:ext cx="2076450" cy="420687"/>
            <a:chOff x="870181" y="2775568"/>
            <a:chExt cx="2075320" cy="420786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619679F-72F1-F09D-0E09-CBFC952C77FB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56" name="TextBox 9">
              <a:extLst>
                <a:ext uri="{FF2B5EF4-FFF2-40B4-BE49-F238E27FC236}">
                  <a16:creationId xmlns:a16="http://schemas.microsoft.com/office/drawing/2014/main" id="{96E76EC7-3F5F-77E7-034D-AA0A96C28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unkind</a:t>
              </a:r>
            </a:p>
          </p:txBody>
        </p:sp>
      </p:grpSp>
      <p:grpSp>
        <p:nvGrpSpPr>
          <p:cNvPr id="18443" name="Group 39">
            <a:extLst>
              <a:ext uri="{FF2B5EF4-FFF2-40B4-BE49-F238E27FC236}">
                <a16:creationId xmlns:a16="http://schemas.microsoft.com/office/drawing/2014/main" id="{FC5AB797-55BF-E60D-2615-73919A0F01B3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4602164"/>
            <a:ext cx="2076450" cy="420687"/>
            <a:chOff x="870181" y="2775568"/>
            <a:chExt cx="2075320" cy="420786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3B2AED4C-D0C2-57A4-A204-66ADD45F9035}"/>
                </a:ext>
              </a:extLst>
            </p:cNvPr>
            <p:cNvSpPr/>
            <p:nvPr/>
          </p:nvSpPr>
          <p:spPr>
            <a:xfrm>
              <a:off x="870181" y="2775568"/>
              <a:ext cx="2075320" cy="420786"/>
            </a:xfrm>
            <a:prstGeom prst="roundRect">
              <a:avLst/>
            </a:prstGeom>
            <a:solidFill>
              <a:srgbClr val="7BDA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54" name="TextBox 9">
              <a:extLst>
                <a:ext uri="{FF2B5EF4-FFF2-40B4-BE49-F238E27FC236}">
                  <a16:creationId xmlns:a16="http://schemas.microsoft.com/office/drawing/2014/main" id="{800DD6B9-C6D6-EE65-5737-A76B96135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05" y="2785906"/>
              <a:ext cx="1542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b="1">
                  <a:solidFill>
                    <a:schemeClr val="tx1"/>
                  </a:solidFill>
                </a:rPr>
                <a:t>uncover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6FEB3A-1B09-D7C2-4902-FD39E0727FC2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2749550"/>
            <a:ext cx="3946525" cy="420688"/>
            <a:chOff x="3947031" y="2749045"/>
            <a:chExt cx="3945961" cy="420786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0037686A-E457-892F-FF6E-EA28F28139F0}"/>
                </a:ext>
              </a:extLst>
            </p:cNvPr>
            <p:cNvSpPr/>
            <p:nvPr/>
          </p:nvSpPr>
          <p:spPr>
            <a:xfrm>
              <a:off x="3947031" y="2749045"/>
              <a:ext cx="3945961" cy="4207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52" name="TextBox 9">
              <a:extLst>
                <a:ext uri="{FF2B5EF4-FFF2-40B4-BE49-F238E27FC236}">
                  <a16:creationId xmlns:a16="http://schemas.microsoft.com/office/drawing/2014/main" id="{8F35F387-E111-EA90-9B5C-618F08B581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413" y="2759383"/>
              <a:ext cx="29331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2000"/>
                <a:t>Not happy.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A57949-A501-A459-2DF6-959E09F321D5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3681414"/>
            <a:ext cx="3946525" cy="420687"/>
            <a:chOff x="3947031" y="2749045"/>
            <a:chExt cx="3945961" cy="420786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CF27AE6-FC00-7242-C9E0-045E9B470ED5}"/>
                </a:ext>
              </a:extLst>
            </p:cNvPr>
            <p:cNvSpPr/>
            <p:nvPr/>
          </p:nvSpPr>
          <p:spPr>
            <a:xfrm>
              <a:off x="3947031" y="2749045"/>
              <a:ext cx="3945961" cy="42078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50" name="TextBox 9">
              <a:extLst>
                <a:ext uri="{FF2B5EF4-FFF2-40B4-BE49-F238E27FC236}">
                  <a16:creationId xmlns:a16="http://schemas.microsoft.com/office/drawing/2014/main" id="{975715A9-2CCB-B528-C049-DC9092C18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413" y="2759383"/>
              <a:ext cx="29331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GB" altLang="en-US" sz="2000"/>
                <a:t>Not kind.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039866-52FD-A195-7DFC-D34D6FD5F4C5}"/>
              </a:ext>
            </a:extLst>
          </p:cNvPr>
          <p:cNvGrpSpPr>
            <a:grpSpLocks/>
          </p:cNvGrpSpPr>
          <p:nvPr/>
        </p:nvGrpSpPr>
        <p:grpSpPr bwMode="auto">
          <a:xfrm>
            <a:off x="5470526" y="4454525"/>
            <a:ext cx="3946525" cy="717550"/>
            <a:chOff x="3947031" y="3526544"/>
            <a:chExt cx="3945961" cy="718224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FE9984B-DA4D-A073-E3C2-44E228D989C8}"/>
                </a:ext>
              </a:extLst>
            </p:cNvPr>
            <p:cNvSpPr/>
            <p:nvPr/>
          </p:nvSpPr>
          <p:spPr>
            <a:xfrm>
              <a:off x="3947031" y="3526544"/>
              <a:ext cx="3945961" cy="7182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48" name="TextBox 9">
              <a:extLst>
                <a:ext uri="{FF2B5EF4-FFF2-40B4-BE49-F238E27FC236}">
                  <a16:creationId xmlns:a16="http://schemas.microsoft.com/office/drawing/2014/main" id="{66596A72-9396-B48A-CF30-CA39F19D6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413" y="3556760"/>
              <a:ext cx="2933198" cy="6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GB" altLang="en-US" sz="2000"/>
                <a:t>To take a cover off so it </a:t>
              </a:r>
              <a:br>
                <a:rPr lang="en-GB" altLang="en-US" sz="2000"/>
              </a:br>
              <a:r>
                <a:rPr lang="en-GB" altLang="en-US" sz="2000"/>
                <a:t>is not covered.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77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CCE Slides">
  <a:themeElements>
    <a:clrScheme name="Simple Light">
      <a:dk1>
        <a:srgbClr val="5B5BA5"/>
      </a:dk1>
      <a:lt1>
        <a:srgbClr val="FFFFFF"/>
      </a:lt1>
      <a:dk2>
        <a:srgbClr val="E9E9F3"/>
      </a:dk2>
      <a:lt2>
        <a:srgbClr val="F2F6FC"/>
      </a:lt2>
      <a:accent1>
        <a:srgbClr val="E9F7FC"/>
      </a:accent1>
      <a:accent2>
        <a:srgbClr val="FFEFDA"/>
      </a:accent2>
      <a:accent3>
        <a:srgbClr val="ECF8F5"/>
      </a:accent3>
      <a:accent4>
        <a:srgbClr val="FEF2F6"/>
      </a:accent4>
      <a:accent5>
        <a:srgbClr val="E6E6EA"/>
      </a:accent5>
      <a:accent6>
        <a:srgbClr val="F0F6ED"/>
      </a:accent6>
      <a:hlink>
        <a:srgbClr val="3197A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 - NEW.pptx" id="{69020B00-A5F5-4D3F-8B9A-289DB732430C}" vid="{C5949826-713A-4F70-82E5-49F7CDEE4894}"/>
    </a:ext>
  </a:extLst>
</a:theme>
</file>

<file path=ppt/theme/theme4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55f982-5f1f-41c7-871f-7a91432a5484" xsi:nil="true"/>
    <lcf76f155ced4ddcb4097134ff3c332f xmlns="5519ec2d-3025-400a-aa14-bba49a7e18f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ABC899185B74BB2030808D3385A9C" ma:contentTypeVersion="18" ma:contentTypeDescription="Create a new document." ma:contentTypeScope="" ma:versionID="0cd5e201c5e6392a389a7288fb1eb275">
  <xsd:schema xmlns:xsd="http://www.w3.org/2001/XMLSchema" xmlns:xs="http://www.w3.org/2001/XMLSchema" xmlns:p="http://schemas.microsoft.com/office/2006/metadata/properties" xmlns:ns2="5519ec2d-3025-400a-aa14-bba49a7e18f3" xmlns:ns3="e255f982-5f1f-41c7-871f-7a91432a5484" targetNamespace="http://schemas.microsoft.com/office/2006/metadata/properties" ma:root="true" ma:fieldsID="c6dba6005af131f6ebb8b46ea4d332e1" ns2:_="" ns3:_="">
    <xsd:import namespace="5519ec2d-3025-400a-aa14-bba49a7e18f3"/>
    <xsd:import namespace="e255f982-5f1f-41c7-871f-7a91432a5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19ec2d-3025-400a-aa14-bba49a7e1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f982-5f1f-41c7-871f-7a91432a5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320c33-d570-4e0b-b288-e2b6c8d43477}" ma:internalName="TaxCatchAll" ma:showField="CatchAllData" ma:web="e255f982-5f1f-41c7-871f-7a91432a5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414463-D1FF-4B07-966B-B487E40AC17C}">
  <ds:schemaRefs>
    <ds:schemaRef ds:uri="5519ec2d-3025-400a-aa14-bba49a7e18f3"/>
    <ds:schemaRef ds:uri="e255f982-5f1f-41c7-871f-7a91432a5484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EFD1B8F-32EB-437D-B138-96FB6AFA4101}"/>
</file>

<file path=customXml/itemProps3.xml><?xml version="1.0" encoding="utf-8"?>
<ds:datastoreItem xmlns:ds="http://schemas.openxmlformats.org/officeDocument/2006/customXml" ds:itemID="{5077E949-6C4C-4367-804A-854D837D56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2231</Words>
  <Application>Microsoft Office PowerPoint</Application>
  <PresentationFormat>Widescreen</PresentationFormat>
  <Paragraphs>419</Paragraphs>
  <Slides>54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75" baseType="lpstr">
      <vt:lpstr>Aptos</vt:lpstr>
      <vt:lpstr>Aptos Display</vt:lpstr>
      <vt:lpstr>Arial</vt:lpstr>
      <vt:lpstr>BPreplay</vt:lpstr>
      <vt:lpstr>Calibri</vt:lpstr>
      <vt:lpstr>Calibri Light</vt:lpstr>
      <vt:lpstr>Century Gothic</vt:lpstr>
      <vt:lpstr>Comic Sans MS</vt:lpstr>
      <vt:lpstr>Open Sans</vt:lpstr>
      <vt:lpstr>Proxima Nova Semibold</vt:lpstr>
      <vt:lpstr>Quicksand</vt:lpstr>
      <vt:lpstr>Quicksand Medium</vt:lpstr>
      <vt:lpstr>Sassoon Infant Md</vt:lpstr>
      <vt:lpstr>Sassoon Infant Rg</vt:lpstr>
      <vt:lpstr>Twinkl</vt:lpstr>
      <vt:lpstr>Twinkl SemiBold</vt:lpstr>
      <vt:lpstr>office theme</vt:lpstr>
      <vt:lpstr>NCCE Slides</vt:lpstr>
      <vt:lpstr>Office Theme</vt:lpstr>
      <vt:lpstr>Office Theme</vt:lpstr>
      <vt:lpstr>office theme</vt:lpstr>
      <vt:lpstr>PowerPoint Presentation</vt:lpstr>
      <vt:lpstr>Tuesday 21st January 2025 Word work  </vt:lpstr>
      <vt:lpstr>What is a Prefix?</vt:lpstr>
      <vt:lpstr>What is a Prefix?</vt:lpstr>
      <vt:lpstr>What is a Prefix?</vt:lpstr>
      <vt:lpstr>What is a Prefix?</vt:lpstr>
      <vt:lpstr>What is a Prefix?</vt:lpstr>
      <vt:lpstr>What is a Prefix?</vt:lpstr>
      <vt:lpstr>What is a Prefix?</vt:lpstr>
      <vt:lpstr>Tuesday 21st January 2025 Word work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 21st January TBAT: explore the shades of meaning of adjectives.</vt:lpstr>
      <vt:lpstr>Tuesday 21st January TBAT: explore the shades of meaning of adjectives.</vt:lpstr>
      <vt:lpstr>What Do You Think?</vt:lpstr>
      <vt:lpstr>Shades of Meaning: Adjectives</vt:lpstr>
      <vt:lpstr>Add the Missing Adjectives</vt:lpstr>
      <vt:lpstr>Add the Missing Adjectives</vt:lpstr>
      <vt:lpstr>Add the Missing Adjectives</vt:lpstr>
      <vt:lpstr>Change the Meaning</vt:lpstr>
      <vt:lpstr>Change the Meaning</vt:lpstr>
      <vt:lpstr>Change the Meaning</vt:lpstr>
      <vt:lpstr>Change the Meaning</vt:lpstr>
      <vt:lpstr>Tuesday 21st January TBAT: explore the shades of meaning of adjectives.</vt:lpstr>
      <vt:lpstr>Tuesday 21st January TBAT: explore the shades of meaning of adjectives.</vt:lpstr>
      <vt:lpstr>PowerPoint Presentation</vt:lpstr>
      <vt:lpstr>PowerPoint Presentation</vt:lpstr>
      <vt:lpstr>Tuesday 21st January 2025 TBAT: identify that commands have an outcome.   </vt:lpstr>
      <vt:lpstr>Tuesday 21st January 2025 TBAT: explore a new programming environment. </vt:lpstr>
      <vt:lpstr>Talk partners What’s happening in this project?</vt:lpstr>
      <vt:lpstr>Answers</vt:lpstr>
      <vt:lpstr>Open Scratch Moving more than one sprite</vt:lpstr>
      <vt:lpstr>Adding motion to multiple sprites</vt:lpstr>
      <vt:lpstr>Follow this program design</vt:lpstr>
      <vt:lpstr>Which blocks?</vt:lpstr>
      <vt:lpstr>Exploring more motion blocks</vt:lpstr>
      <vt:lpstr>Match the blocks to the outcome</vt:lpstr>
      <vt:lpstr>Ordering motion blocks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 Porter</cp:lastModifiedBy>
  <cp:revision>238</cp:revision>
  <dcterms:created xsi:type="dcterms:W3CDTF">2024-09-07T10:33:58Z</dcterms:created>
  <dcterms:modified xsi:type="dcterms:W3CDTF">2025-01-20T19:50:15Z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0x01010098DABC899185B74BB2030808D3385A9C</vt:lpwstr>
  </property>
  <property fmtid="{D5CDD505-2E9C-101B-9397-08002B2CF9AE}" pid="3" name="MediaServiceImageTags">
    <vt:lpwstr/>
  </property>
</Properties>
</file>