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704" r:id="rId2"/>
    <p:sldId id="599" r:id="rId3"/>
    <p:sldId id="586" r:id="rId4"/>
    <p:sldId id="623" r:id="rId5"/>
    <p:sldId id="625" r:id="rId6"/>
    <p:sldId id="624" r:id="rId7"/>
    <p:sldId id="711" r:id="rId8"/>
    <p:sldId id="716" r:id="rId9"/>
    <p:sldId id="717" r:id="rId10"/>
    <p:sldId id="713" r:id="rId11"/>
    <p:sldId id="715" r:id="rId12"/>
    <p:sldId id="427" r:id="rId13"/>
    <p:sldId id="705" r:id="rId14"/>
    <p:sldId id="706" r:id="rId15"/>
    <p:sldId id="428" r:id="rId16"/>
    <p:sldId id="429" r:id="rId17"/>
    <p:sldId id="430" r:id="rId18"/>
    <p:sldId id="431" r:id="rId19"/>
    <p:sldId id="432" r:id="rId20"/>
    <p:sldId id="4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3C999-8F89-406B-7006-0518E4BDC4BF}" v="42" dt="2024-11-19T14:50:36.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97453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uk/bitesize/topics/znmmn39/articles/zcmwkty"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834C-BCBD-A88A-E940-60574A88B6BF}"/>
              </a:ext>
            </a:extLst>
          </p:cNvPr>
          <p:cNvSpPr>
            <a:spLocks noGrp="1"/>
          </p:cNvSpPr>
          <p:nvPr>
            <p:ph type="title"/>
          </p:nvPr>
        </p:nvSpPr>
        <p:spPr>
          <a:xfrm>
            <a:off x="7187381" y="207808"/>
            <a:ext cx="4785852" cy="696759"/>
          </a:xfrm>
        </p:spPr>
        <p:txBody>
          <a:bodyPr>
            <a:normAutofit/>
          </a:bodyPr>
          <a:lstStyle/>
          <a:p>
            <a:r>
              <a:rPr lang="en-GB" sz="3200"/>
              <a:t>Wednesday 20</a:t>
            </a:r>
            <a:r>
              <a:rPr lang="en-GB" sz="3200" baseline="30000"/>
              <a:t>th</a:t>
            </a:r>
            <a:r>
              <a:rPr lang="en-GB" sz="3200"/>
              <a:t> November </a:t>
            </a:r>
          </a:p>
        </p:txBody>
      </p:sp>
      <p:sp>
        <p:nvSpPr>
          <p:cNvPr id="3" name="TextBox 2">
            <a:extLst>
              <a:ext uri="{FF2B5EF4-FFF2-40B4-BE49-F238E27FC236}">
                <a16:creationId xmlns:a16="http://schemas.microsoft.com/office/drawing/2014/main" id="{B8762610-D912-7373-77B9-529AF4651DD1}"/>
              </a:ext>
            </a:extLst>
          </p:cNvPr>
          <p:cNvSpPr txBox="1"/>
          <p:nvPr/>
        </p:nvSpPr>
        <p:spPr>
          <a:xfrm>
            <a:off x="333374" y="1035843"/>
            <a:ext cx="1150143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arenR"/>
            </a:pPr>
            <a:r>
              <a:rPr lang="en-US" sz="3200"/>
              <a:t>Which are factors of 36?        3        5      6     8  </a:t>
            </a:r>
          </a:p>
          <a:p>
            <a:pPr marL="342900" indent="-342900">
              <a:buAutoNum type="arabicParenR"/>
            </a:pPr>
            <a:endParaRPr lang="en-US" sz="3200"/>
          </a:p>
          <a:p>
            <a:pPr marL="342900" indent="-342900">
              <a:buAutoNum type="arabicParenR"/>
            </a:pPr>
            <a:r>
              <a:rPr lang="en-US" sz="3200"/>
              <a:t>3/8      5/8       ?/8     1 ?/8 </a:t>
            </a:r>
          </a:p>
          <a:p>
            <a:pPr marL="342900" indent="-342900">
              <a:buAutoNum type="arabicParenR"/>
            </a:pPr>
            <a:endParaRPr lang="en-US" sz="3200"/>
          </a:p>
          <a:p>
            <a:pPr marL="342900" indent="-342900">
              <a:buAutoNum type="arabicParenR"/>
            </a:pPr>
            <a:r>
              <a:rPr lang="en-US" sz="3200"/>
              <a:t>£256  + £22.87 = </a:t>
            </a:r>
          </a:p>
          <a:p>
            <a:pPr marL="342900" indent="-342900">
              <a:buAutoNum type="arabicParenR"/>
            </a:pPr>
            <a:endParaRPr lang="en-US" sz="3200"/>
          </a:p>
          <a:p>
            <a:pPr marL="342900" indent="-342900">
              <a:buAutoNum type="arabicParenR"/>
            </a:pPr>
            <a:r>
              <a:rPr lang="en-US" sz="3200"/>
              <a:t>1kg  = 1000g          2.5kg =  _______g </a:t>
            </a:r>
          </a:p>
          <a:p>
            <a:pPr marL="342900" indent="-342900">
              <a:buAutoNum type="arabicParenR"/>
            </a:pPr>
            <a:endParaRPr lang="en-US" sz="3200"/>
          </a:p>
          <a:p>
            <a:pPr marL="342900" indent="-342900">
              <a:buAutoNum type="arabicParenR"/>
            </a:pPr>
            <a:r>
              <a:rPr lang="en-US" sz="3200"/>
              <a:t> &gt;    &lt;   =       </a:t>
            </a:r>
          </a:p>
          <a:p>
            <a:endParaRPr lang="en-US" sz="3200"/>
          </a:p>
          <a:p>
            <a:r>
              <a:rPr lang="en-US" sz="3200"/>
              <a:t>4/5   ____    ½               1/3   _____     ¼ </a:t>
            </a:r>
          </a:p>
          <a:p>
            <a:pPr marL="342900" indent="-342900">
              <a:buAutoNum type="arabicParenR"/>
            </a:pPr>
            <a:endParaRPr lang="en-US" sz="3200"/>
          </a:p>
        </p:txBody>
      </p:sp>
    </p:spTree>
    <p:extLst>
      <p:ext uri="{BB962C8B-B14F-4D97-AF65-F5344CB8AC3E}">
        <p14:creationId xmlns:p14="http://schemas.microsoft.com/office/powerpoint/2010/main" val="50650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D059-51D6-A7AC-0D0B-620B778FE73B}"/>
              </a:ext>
            </a:extLst>
          </p:cNvPr>
          <p:cNvSpPr>
            <a:spLocks noGrp="1"/>
          </p:cNvSpPr>
          <p:nvPr>
            <p:ph type="title"/>
          </p:nvPr>
        </p:nvSpPr>
        <p:spPr>
          <a:xfrm>
            <a:off x="838200" y="2606951"/>
            <a:ext cx="10515600" cy="1325563"/>
          </a:xfrm>
        </p:spPr>
        <p:txBody>
          <a:bodyPr>
            <a:normAutofit fontScale="90000"/>
          </a:bodyPr>
          <a:lstStyle/>
          <a:p>
            <a:r>
              <a:rPr lang="en-US"/>
              <a:t>-Slide </a:t>
            </a:r>
            <a:r>
              <a:rPr lang="en-US">
                <a:solidFill>
                  <a:srgbClr val="FF0000"/>
                </a:solidFill>
              </a:rPr>
              <a:t>6 + 9</a:t>
            </a:r>
            <a:r>
              <a:rPr lang="en-US"/>
              <a:t> for recap</a:t>
            </a:r>
            <a:br>
              <a:rPr lang="en-US"/>
            </a:br>
            <a:r>
              <a:rPr lang="en-US"/>
              <a:t>-Slides </a:t>
            </a:r>
            <a:r>
              <a:rPr lang="en-US">
                <a:solidFill>
                  <a:srgbClr val="FF0000"/>
                </a:solidFill>
              </a:rPr>
              <a:t>11 + 12 </a:t>
            </a:r>
            <a:br>
              <a:rPr lang="en-US">
                <a:solidFill>
                  <a:srgbClr val="FF0000"/>
                </a:solidFill>
              </a:rPr>
            </a:br>
            <a:r>
              <a:rPr lang="en-US"/>
              <a:t>-</a:t>
            </a:r>
            <a:r>
              <a:rPr lang="en-US">
                <a:solidFill>
                  <a:srgbClr val="FF0000"/>
                </a:solidFill>
              </a:rPr>
              <a:t>Partner work slide 13 </a:t>
            </a:r>
            <a:br>
              <a:rPr lang="en-US">
                <a:solidFill>
                  <a:srgbClr val="FF0000"/>
                </a:solidFill>
              </a:rPr>
            </a:br>
            <a:r>
              <a:rPr lang="en-US"/>
              <a:t>-Class discussion slides </a:t>
            </a:r>
            <a:r>
              <a:rPr lang="en-US">
                <a:solidFill>
                  <a:srgbClr val="FF0000"/>
                </a:solidFill>
              </a:rPr>
              <a:t>14 + 15 </a:t>
            </a:r>
            <a:br>
              <a:rPr lang="en-US">
                <a:solidFill>
                  <a:srgbClr val="FF0000"/>
                </a:solidFill>
              </a:rPr>
            </a:br>
            <a:r>
              <a:rPr lang="en-US"/>
              <a:t>-Slide </a:t>
            </a:r>
            <a:r>
              <a:rPr lang="en-US">
                <a:solidFill>
                  <a:srgbClr val="FF0000"/>
                </a:solidFill>
              </a:rPr>
              <a:t>18 listening activity </a:t>
            </a:r>
            <a:br>
              <a:rPr lang="en-US">
                <a:solidFill>
                  <a:srgbClr val="FF0000"/>
                </a:solidFill>
              </a:rPr>
            </a:br>
            <a:r>
              <a:rPr lang="en-US"/>
              <a:t>-Slides </a:t>
            </a:r>
            <a:r>
              <a:rPr lang="en-US">
                <a:solidFill>
                  <a:srgbClr val="FF0000"/>
                </a:solidFill>
              </a:rPr>
              <a:t>22-25: partner work.</a:t>
            </a:r>
            <a:r>
              <a:rPr lang="en-US"/>
              <a:t> Before showing the answer, children use the calendar to say the date. Were you correct? </a:t>
            </a:r>
            <a:br>
              <a:rPr lang="en-US"/>
            </a:br>
            <a:r>
              <a:rPr lang="en-US"/>
              <a:t>-</a:t>
            </a:r>
            <a:r>
              <a:rPr lang="en-US">
                <a:solidFill>
                  <a:srgbClr val="000000"/>
                </a:solidFill>
              </a:rPr>
              <a:t> Complete the reading activity</a:t>
            </a:r>
            <a:r>
              <a:rPr lang="en-US">
                <a:solidFill>
                  <a:srgbClr val="FF0000"/>
                </a:solidFill>
              </a:rPr>
              <a:t> </a:t>
            </a:r>
            <a:br>
              <a:rPr lang="en-US">
                <a:solidFill>
                  <a:srgbClr val="FF0000"/>
                </a:solidFill>
              </a:rPr>
            </a:br>
            <a:br>
              <a:rPr lang="en-US"/>
            </a:br>
            <a:r>
              <a:rPr lang="en-US">
                <a:solidFill>
                  <a:srgbClr val="FF0000"/>
                </a:solidFill>
              </a:rPr>
              <a:t>Challenge: </a:t>
            </a:r>
            <a:r>
              <a:rPr lang="en-US" err="1">
                <a:solidFill>
                  <a:srgbClr val="FF0000"/>
                </a:solidFill>
              </a:rPr>
              <a:t>C'est</a:t>
            </a:r>
            <a:r>
              <a:rPr lang="en-US">
                <a:solidFill>
                  <a:srgbClr val="FF0000"/>
                </a:solidFill>
              </a:rPr>
              <a:t> </a:t>
            </a:r>
            <a:r>
              <a:rPr lang="en-US" err="1">
                <a:solidFill>
                  <a:srgbClr val="FF0000"/>
                </a:solidFill>
              </a:rPr>
              <a:t>quand</a:t>
            </a:r>
            <a:r>
              <a:rPr lang="en-US">
                <a:solidFill>
                  <a:srgbClr val="FF0000"/>
                </a:solidFill>
              </a:rPr>
              <a:t> ton </a:t>
            </a:r>
            <a:r>
              <a:rPr lang="en-US" err="1">
                <a:solidFill>
                  <a:srgbClr val="FF0000"/>
                </a:solidFill>
              </a:rPr>
              <a:t>anniversaire</a:t>
            </a:r>
            <a:r>
              <a:rPr lang="en-US">
                <a:solidFill>
                  <a:srgbClr val="FF0000"/>
                </a:solidFill>
              </a:rPr>
              <a:t>?</a:t>
            </a:r>
          </a:p>
        </p:txBody>
      </p:sp>
    </p:spTree>
    <p:extLst>
      <p:ext uri="{BB962C8B-B14F-4D97-AF65-F5344CB8AC3E}">
        <p14:creationId xmlns:p14="http://schemas.microsoft.com/office/powerpoint/2010/main" val="2141786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red text&#10;&#10;Description automatically generated">
            <a:extLst>
              <a:ext uri="{FF2B5EF4-FFF2-40B4-BE49-F238E27FC236}">
                <a16:creationId xmlns:a16="http://schemas.microsoft.com/office/drawing/2014/main" id="{242D8456-D0B3-D2F3-D4D8-28D82B94EDF3}"/>
              </a:ext>
            </a:extLst>
          </p:cNvPr>
          <p:cNvPicPr>
            <a:picLocks noChangeAspect="1"/>
          </p:cNvPicPr>
          <p:nvPr/>
        </p:nvPicPr>
        <p:blipFill>
          <a:blip r:embed="rId2"/>
          <a:stretch>
            <a:fillRect/>
          </a:stretch>
        </p:blipFill>
        <p:spPr>
          <a:xfrm>
            <a:off x="456570" y="844378"/>
            <a:ext cx="4935725" cy="3768811"/>
          </a:xfrm>
          <a:prstGeom prst="rect">
            <a:avLst/>
          </a:prstGeom>
        </p:spPr>
      </p:pic>
    </p:spTree>
    <p:extLst>
      <p:ext uri="{BB962C8B-B14F-4D97-AF65-F5344CB8AC3E}">
        <p14:creationId xmlns:p14="http://schemas.microsoft.com/office/powerpoint/2010/main" val="329220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3421-A393-FCB3-35D0-387EF7019210}"/>
              </a:ext>
            </a:extLst>
          </p:cNvPr>
          <p:cNvSpPr>
            <a:spLocks noGrp="1"/>
          </p:cNvSpPr>
          <p:nvPr>
            <p:ph type="title"/>
          </p:nvPr>
        </p:nvSpPr>
        <p:spPr>
          <a:xfrm>
            <a:off x="39966" y="3086"/>
            <a:ext cx="11360800" cy="763600"/>
          </a:xfrm>
        </p:spPr>
        <p:txBody>
          <a:bodyPr>
            <a:normAutofit fontScale="90000"/>
          </a:bodyPr>
          <a:lstStyle/>
          <a:p>
            <a:r>
              <a:rPr lang="en-GB" u="sng"/>
              <a:t>Wednesday 20th November 2023</a:t>
            </a:r>
            <a:br>
              <a:rPr lang="en-GB" u="sng"/>
            </a:br>
            <a:r>
              <a:rPr lang="en-GB" u="sng"/>
              <a:t>Q – Whose shoe has the greatest friction.</a:t>
            </a:r>
          </a:p>
        </p:txBody>
      </p:sp>
      <p:sp>
        <p:nvSpPr>
          <p:cNvPr id="3" name="TextBox 2">
            <a:extLst>
              <a:ext uri="{FF2B5EF4-FFF2-40B4-BE49-F238E27FC236}">
                <a16:creationId xmlns:a16="http://schemas.microsoft.com/office/drawing/2014/main" id="{7F265472-E763-05FB-23E3-53FC4BCDA6A1}"/>
              </a:ext>
            </a:extLst>
          </p:cNvPr>
          <p:cNvSpPr txBox="1"/>
          <p:nvPr/>
        </p:nvSpPr>
        <p:spPr>
          <a:xfrm>
            <a:off x="4024" y="877373"/>
            <a:ext cx="12295029" cy="680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100" b="1" u="sng">
                <a:cs typeface="Arial"/>
              </a:rPr>
              <a:t>3 in 3</a:t>
            </a:r>
            <a:r>
              <a:rPr lang="en-GB" sz="2100">
                <a:cs typeface="Arial"/>
              </a:rPr>
              <a:t> </a:t>
            </a:r>
            <a:endParaRPr lang="en-US" sz="2100">
              <a:cs typeface="Arial"/>
            </a:endParaRPr>
          </a:p>
          <a:p>
            <a:r>
              <a:rPr lang="en-GB" sz="2100">
                <a:cs typeface="Arial"/>
              </a:rPr>
              <a:t>There are three types of non-contact forces: gravitational force, electrostatic force and magnetic force.</a:t>
            </a:r>
          </a:p>
          <a:p>
            <a:r>
              <a:rPr lang="en-GB" sz="2100" b="1">
                <a:cs typeface="Arial"/>
              </a:rPr>
              <a:t>Gravitational force </a:t>
            </a:r>
            <a:r>
              <a:rPr lang="en-GB" sz="2100">
                <a:cs typeface="Arial"/>
              </a:rPr>
              <a:t>is when one object is pushed or pulled by the force of gravity. On Earth, we can jump and we will come back down. But on the moon, if you jump hard enough, you would not come back down, you would float away into space! This is because there is less gravity on the moon than on Earth. Gravity pushes you and other things around us onto the ground. </a:t>
            </a:r>
          </a:p>
          <a:p>
            <a:r>
              <a:rPr lang="en-GB" sz="2100" b="1">
                <a:cs typeface="Arial"/>
              </a:rPr>
              <a:t>Electrostatic force</a:t>
            </a:r>
            <a:r>
              <a:rPr lang="en-GB" sz="2100">
                <a:cs typeface="Arial"/>
              </a:rPr>
              <a:t> is static electricity in one object pushing or pulling another object. This force can be used to push or pull another object without touching. An example of electrostatic force is when you rub a balloon on your shirt or jumper, then move the balloon near some scraps of paper. The electrostatic force in the balloon will pull the paper onto the balloon! The scraps of paper sticking to the balloon is the electrostatic force keeping the paper on the balloon.</a:t>
            </a:r>
          </a:p>
          <a:p>
            <a:r>
              <a:rPr lang="en-GB" sz="2100" b="1">
                <a:cs typeface="Arial"/>
              </a:rPr>
              <a:t>Magnetic force</a:t>
            </a:r>
            <a:r>
              <a:rPr lang="en-GB" sz="2100">
                <a:cs typeface="Arial"/>
              </a:rPr>
              <a:t> uses magnetic fields to push or pull another object. A magnetic object will pull or push other magnetic objects. Only some objects will be able to use magnetic force. A magnet is an example of magnetic force. Think about the magnets on a fridge. The magnet is pulling the metal on the front of the fridge. </a:t>
            </a:r>
          </a:p>
          <a:p>
            <a:pPr marL="457200" indent="-457200">
              <a:buAutoNum type="arabicPeriod"/>
            </a:pPr>
            <a:r>
              <a:rPr lang="en-GB" sz="2100">
                <a:cs typeface="Arial"/>
              </a:rPr>
              <a:t>What is a gravitational force?</a:t>
            </a:r>
          </a:p>
          <a:p>
            <a:pPr marL="457200" indent="-457200">
              <a:buAutoNum type="arabicPeriod"/>
            </a:pPr>
            <a:r>
              <a:rPr lang="en-GB" sz="2100">
                <a:cs typeface="Arial"/>
              </a:rPr>
              <a:t>How many types of non-contact forces are there?</a:t>
            </a:r>
          </a:p>
          <a:p>
            <a:pPr marL="457200" indent="-457200">
              <a:buAutoNum type="arabicPeriod"/>
            </a:pPr>
            <a:r>
              <a:rPr lang="en-GB" sz="2100">
                <a:cs typeface="Arial"/>
              </a:rPr>
              <a:t>What happens to objects when there is less gravity than on Earth?</a:t>
            </a:r>
          </a:p>
          <a:p>
            <a:pPr marL="457200" indent="-457200">
              <a:buAutoNum type="arabicPeriod"/>
            </a:pPr>
            <a:endParaRPr lang="en-GB" sz="2000">
              <a:cs typeface="Arial"/>
            </a:endParaRPr>
          </a:p>
          <a:p>
            <a:pPr marL="457200" indent="-457200">
              <a:buAutoNum type="arabicPeriod"/>
            </a:pPr>
            <a:endParaRPr lang="en-GB" sz="2000">
              <a:cs typeface="Arial"/>
            </a:endParaRPr>
          </a:p>
          <a:p>
            <a:endParaRPr lang="en-GB">
              <a:cs typeface="Arial"/>
            </a:endParaRPr>
          </a:p>
        </p:txBody>
      </p:sp>
    </p:spTree>
    <p:extLst>
      <p:ext uri="{BB962C8B-B14F-4D97-AF65-F5344CB8AC3E}">
        <p14:creationId xmlns:p14="http://schemas.microsoft.com/office/powerpoint/2010/main" val="349277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3421-A393-FCB3-35D0-387EF7019210}"/>
              </a:ext>
            </a:extLst>
          </p:cNvPr>
          <p:cNvSpPr>
            <a:spLocks noGrp="1"/>
          </p:cNvSpPr>
          <p:nvPr>
            <p:ph type="title"/>
          </p:nvPr>
        </p:nvSpPr>
        <p:spPr>
          <a:xfrm>
            <a:off x="39966" y="3086"/>
            <a:ext cx="11360800" cy="763600"/>
          </a:xfrm>
        </p:spPr>
        <p:txBody>
          <a:bodyPr>
            <a:normAutofit fontScale="90000"/>
          </a:bodyPr>
          <a:lstStyle/>
          <a:p>
            <a:r>
              <a:rPr lang="en-GB" u="sng"/>
              <a:t>Wednesday 20th November 2023</a:t>
            </a:r>
            <a:br>
              <a:rPr lang="en-GB" u="sng"/>
            </a:br>
            <a:r>
              <a:rPr lang="en-GB" u="sng"/>
              <a:t>Q – Whose shoe has the greatest friction.</a:t>
            </a:r>
          </a:p>
        </p:txBody>
      </p:sp>
      <p:sp>
        <p:nvSpPr>
          <p:cNvPr id="3" name="TextBox 2">
            <a:extLst>
              <a:ext uri="{FF2B5EF4-FFF2-40B4-BE49-F238E27FC236}">
                <a16:creationId xmlns:a16="http://schemas.microsoft.com/office/drawing/2014/main" id="{7F265472-E763-05FB-23E3-53FC4BCDA6A1}"/>
              </a:ext>
            </a:extLst>
          </p:cNvPr>
          <p:cNvSpPr txBox="1"/>
          <p:nvPr/>
        </p:nvSpPr>
        <p:spPr>
          <a:xfrm>
            <a:off x="4024" y="877373"/>
            <a:ext cx="12295029"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100" u="sng">
              <a:cs typeface="Arial"/>
            </a:endParaRPr>
          </a:p>
          <a:p>
            <a:endParaRPr lang="en-GB" sz="2100" u="sng">
              <a:cs typeface="Arial"/>
            </a:endParaRPr>
          </a:p>
          <a:p>
            <a:r>
              <a:rPr lang="en-GB" sz="3600" u="sng">
                <a:cs typeface="Arial"/>
              </a:rPr>
              <a:t>Vocabulary match</a:t>
            </a:r>
            <a:br>
              <a:rPr lang="en-GB" sz="3600" u="sng">
                <a:cs typeface="Arial"/>
              </a:rPr>
            </a:br>
            <a:br>
              <a:rPr lang="en-GB" sz="3600" u="sng">
                <a:cs typeface="Arial"/>
              </a:rPr>
            </a:br>
            <a:r>
              <a:rPr lang="en-GB" sz="2400" b="1">
                <a:cs typeface="Arial"/>
              </a:rPr>
              <a:t>Gravity       </a:t>
            </a:r>
            <a:r>
              <a:rPr lang="en-GB" sz="2400">
                <a:cs typeface="Arial"/>
              </a:rPr>
              <a:t> </a:t>
            </a:r>
            <a:r>
              <a:rPr lang="en-GB" sz="2400">
                <a:solidFill>
                  <a:srgbClr val="000000"/>
                </a:solidFill>
                <a:ea typeface="+mn-lt"/>
                <a:cs typeface="Arial"/>
              </a:rPr>
              <a:t>A </a:t>
            </a:r>
            <a:r>
              <a:rPr lang="en-GB" sz="2400">
                <a:solidFill>
                  <a:srgbClr val="001D35"/>
                </a:solidFill>
                <a:ea typeface="+mn-lt"/>
                <a:cs typeface="+mn-lt"/>
              </a:rPr>
              <a:t>force that pulls objects towards the centre of a planet.</a:t>
            </a:r>
            <a:br>
              <a:rPr lang="en-GB" sz="2400" b="1">
                <a:cs typeface="Arial"/>
              </a:rPr>
            </a:br>
            <a:br>
              <a:rPr lang="en-GB" sz="2400" b="1">
                <a:cs typeface="Arial"/>
              </a:rPr>
            </a:br>
            <a:r>
              <a:rPr lang="en-GB" sz="2400" b="1">
                <a:cs typeface="Arial"/>
              </a:rPr>
              <a:t>Friction   </a:t>
            </a:r>
            <a:r>
              <a:rPr lang="en-GB" sz="2400" b="1">
                <a:solidFill>
                  <a:srgbClr val="000000"/>
                </a:solidFill>
                <a:ea typeface="+mn-lt"/>
                <a:cs typeface="Arial"/>
              </a:rPr>
              <a:t>   </a:t>
            </a:r>
            <a:r>
              <a:rPr lang="en-GB" sz="2400">
                <a:solidFill>
                  <a:srgbClr val="000000"/>
                </a:solidFill>
                <a:ea typeface="+mn-lt"/>
                <a:cs typeface="Arial"/>
              </a:rPr>
              <a:t>A</a:t>
            </a:r>
            <a:r>
              <a:rPr lang="en-GB" sz="2400">
                <a:solidFill>
                  <a:srgbClr val="001D35"/>
                </a:solidFill>
                <a:ea typeface="+mn-lt"/>
                <a:cs typeface="+mn-lt"/>
              </a:rPr>
              <a:t> force that pulls objects towards the centre of a planet.</a:t>
            </a:r>
            <a:br>
              <a:rPr lang="en-GB" sz="2400" b="1">
                <a:cs typeface="Arial"/>
              </a:rPr>
            </a:br>
            <a:br>
              <a:rPr lang="en-GB" sz="2400" b="1">
                <a:cs typeface="Arial"/>
              </a:rPr>
            </a:br>
            <a:r>
              <a:rPr lang="en-GB" sz="2400" b="1">
                <a:cs typeface="Arial"/>
              </a:rPr>
              <a:t>Mass          </a:t>
            </a:r>
            <a:r>
              <a:rPr lang="en-GB" sz="2400" b="1">
                <a:solidFill>
                  <a:srgbClr val="000000"/>
                </a:solidFill>
                <a:ea typeface="+mn-lt"/>
                <a:cs typeface="Arial"/>
              </a:rPr>
              <a:t>  </a:t>
            </a:r>
            <a:r>
              <a:rPr lang="en-GB" sz="2400">
                <a:solidFill>
                  <a:srgbClr val="000000"/>
                </a:solidFill>
                <a:ea typeface="+mn-lt"/>
                <a:cs typeface="Arial"/>
              </a:rPr>
              <a:t>T</a:t>
            </a:r>
            <a:r>
              <a:rPr lang="en-GB" sz="2400">
                <a:solidFill>
                  <a:srgbClr val="001D35"/>
                </a:solidFill>
                <a:ea typeface="+mn-lt"/>
                <a:cs typeface="Arial"/>
              </a:rPr>
              <a:t>he</a:t>
            </a:r>
            <a:r>
              <a:rPr lang="en-GB" sz="2400">
                <a:solidFill>
                  <a:srgbClr val="001D35"/>
                </a:solidFill>
                <a:ea typeface="+mn-lt"/>
                <a:cs typeface="+mn-lt"/>
              </a:rPr>
              <a:t> force that occurs when two surfaces slide or rub against each other, </a:t>
            </a:r>
            <a:br>
              <a:rPr lang="en-GB" sz="2400">
                <a:solidFill>
                  <a:srgbClr val="001D35"/>
                </a:solidFill>
                <a:ea typeface="+mn-lt"/>
                <a:cs typeface="+mn-lt"/>
              </a:rPr>
            </a:br>
            <a:r>
              <a:rPr lang="en-GB" sz="2400">
                <a:solidFill>
                  <a:srgbClr val="001D35"/>
                </a:solidFill>
                <a:ea typeface="+mn-lt"/>
                <a:cs typeface="+mn-lt"/>
              </a:rPr>
              <a:t>            and it always works in the opposite direction to the motion of the object.</a:t>
            </a:r>
            <a:endParaRPr lang="en-GB" sz="2400">
              <a:ea typeface="+mn-lt"/>
              <a:cs typeface="+mn-lt"/>
            </a:endParaRPr>
          </a:p>
          <a:p>
            <a:r>
              <a:rPr lang="en-GB" sz="2400">
                <a:solidFill>
                  <a:srgbClr val="001D35"/>
                </a:solidFill>
                <a:ea typeface="+mn-lt"/>
                <a:cs typeface="+mn-lt"/>
              </a:rPr>
              <a:t>       </a:t>
            </a:r>
            <a:br>
              <a:rPr lang="en-GB" sz="2400" b="1">
                <a:cs typeface="Arial"/>
              </a:rPr>
            </a:br>
            <a:r>
              <a:rPr lang="en-GB" sz="2400" b="1">
                <a:cs typeface="Arial"/>
              </a:rPr>
              <a:t>Weight       </a:t>
            </a:r>
            <a:r>
              <a:rPr lang="en-GB" sz="2400">
                <a:solidFill>
                  <a:srgbClr val="000000"/>
                </a:solidFill>
                <a:ea typeface="+mn-lt"/>
                <a:cs typeface="Arial"/>
              </a:rPr>
              <a:t>T</a:t>
            </a:r>
            <a:r>
              <a:rPr lang="en-GB" sz="2400">
                <a:solidFill>
                  <a:srgbClr val="001D35"/>
                </a:solidFill>
                <a:ea typeface="+mn-lt"/>
                <a:cs typeface="+mn-lt"/>
              </a:rPr>
              <a:t>he amount of matter in an object – this can be measured in grams and</a:t>
            </a:r>
            <a:br>
              <a:rPr lang="en-GB" sz="2400">
                <a:ea typeface="+mn-lt"/>
                <a:cs typeface="+mn-lt"/>
              </a:rPr>
            </a:br>
            <a:r>
              <a:rPr lang="en-GB" sz="2400">
                <a:solidFill>
                  <a:srgbClr val="001D35"/>
                </a:solidFill>
                <a:ea typeface="+mn-lt"/>
                <a:cs typeface="+mn-lt"/>
              </a:rPr>
              <a:t>               kilograms.</a:t>
            </a:r>
            <a:endParaRPr lang="en-GB" sz="2400">
              <a:cs typeface="Arial"/>
            </a:endParaRPr>
          </a:p>
          <a:p>
            <a:pPr marL="457200" indent="-457200">
              <a:buAutoNum type="arabicPeriod"/>
            </a:pPr>
            <a:endParaRPr lang="en-GB" sz="3600">
              <a:cs typeface="Arial"/>
            </a:endParaRPr>
          </a:p>
          <a:p>
            <a:endParaRPr lang="en-GB">
              <a:cs typeface="Arial"/>
            </a:endParaRPr>
          </a:p>
        </p:txBody>
      </p:sp>
    </p:spTree>
    <p:extLst>
      <p:ext uri="{BB962C8B-B14F-4D97-AF65-F5344CB8AC3E}">
        <p14:creationId xmlns:p14="http://schemas.microsoft.com/office/powerpoint/2010/main" val="178190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3421-A393-FCB3-35D0-387EF7019210}"/>
              </a:ext>
            </a:extLst>
          </p:cNvPr>
          <p:cNvSpPr>
            <a:spLocks noGrp="1"/>
          </p:cNvSpPr>
          <p:nvPr>
            <p:ph type="title"/>
          </p:nvPr>
        </p:nvSpPr>
        <p:spPr>
          <a:xfrm>
            <a:off x="39966" y="3086"/>
            <a:ext cx="11360800" cy="763600"/>
          </a:xfrm>
        </p:spPr>
        <p:txBody>
          <a:bodyPr>
            <a:normAutofit fontScale="90000"/>
          </a:bodyPr>
          <a:lstStyle/>
          <a:p>
            <a:r>
              <a:rPr lang="en-GB" u="sng"/>
              <a:t>Wednesday 20th November 2023</a:t>
            </a:r>
            <a:br>
              <a:rPr lang="en-GB" u="sng"/>
            </a:br>
            <a:r>
              <a:rPr lang="en-GB" u="sng"/>
              <a:t>Q – Whose shoe has the greatest friction.</a:t>
            </a:r>
          </a:p>
        </p:txBody>
      </p:sp>
      <p:sp>
        <p:nvSpPr>
          <p:cNvPr id="3" name="TextBox 2">
            <a:extLst>
              <a:ext uri="{FF2B5EF4-FFF2-40B4-BE49-F238E27FC236}">
                <a16:creationId xmlns:a16="http://schemas.microsoft.com/office/drawing/2014/main" id="{7F265472-E763-05FB-23E3-53FC4BCDA6A1}"/>
              </a:ext>
            </a:extLst>
          </p:cNvPr>
          <p:cNvSpPr txBox="1"/>
          <p:nvPr/>
        </p:nvSpPr>
        <p:spPr>
          <a:xfrm>
            <a:off x="4024" y="877373"/>
            <a:ext cx="12295029"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100" u="sng">
              <a:cs typeface="Arial"/>
            </a:endParaRPr>
          </a:p>
          <a:p>
            <a:endParaRPr lang="en-GB" sz="2100" u="sng">
              <a:cs typeface="Arial"/>
            </a:endParaRPr>
          </a:p>
          <a:p>
            <a:r>
              <a:rPr lang="en-GB" sz="3600" u="sng">
                <a:cs typeface="Arial"/>
              </a:rPr>
              <a:t>Talk partners</a:t>
            </a:r>
            <a:br>
              <a:rPr lang="en-GB" sz="3600">
                <a:cs typeface="Arial"/>
              </a:rPr>
            </a:br>
            <a:endParaRPr lang="en-US" sz="3200"/>
          </a:p>
          <a:p>
            <a:r>
              <a:rPr lang="en-GB" sz="3600">
                <a:cs typeface="Arial"/>
              </a:rPr>
              <a:t>Newton meter -</a:t>
            </a:r>
          </a:p>
          <a:p>
            <a:br>
              <a:rPr lang="en-GB" sz="3600">
                <a:cs typeface="Arial"/>
              </a:rPr>
            </a:br>
            <a:r>
              <a:rPr lang="en-GB" sz="3600">
                <a:cs typeface="Arial"/>
              </a:rPr>
              <a:t>What do you think this device does?</a:t>
            </a:r>
          </a:p>
          <a:p>
            <a:pPr marL="457200" indent="-457200">
              <a:buAutoNum type="arabicPeriod"/>
            </a:pPr>
            <a:endParaRPr lang="en-GB" sz="3600">
              <a:cs typeface="Arial"/>
            </a:endParaRPr>
          </a:p>
          <a:p>
            <a:endParaRPr lang="en-GB">
              <a:cs typeface="Arial"/>
            </a:endParaRPr>
          </a:p>
        </p:txBody>
      </p:sp>
      <p:pic>
        <p:nvPicPr>
          <p:cNvPr id="4" name="Picture 3" descr="Newton Meter - 5kg, 50N Yellow">
            <a:extLst>
              <a:ext uri="{FF2B5EF4-FFF2-40B4-BE49-F238E27FC236}">
                <a16:creationId xmlns:a16="http://schemas.microsoft.com/office/drawing/2014/main" id="{0BB8447D-3EE1-3960-1FC6-3DDC2080627D}"/>
              </a:ext>
            </a:extLst>
          </p:cNvPr>
          <p:cNvPicPr>
            <a:picLocks noChangeAspect="1"/>
          </p:cNvPicPr>
          <p:nvPr/>
        </p:nvPicPr>
        <p:blipFill>
          <a:blip r:embed="rId2"/>
          <a:stretch>
            <a:fillRect/>
          </a:stretch>
        </p:blipFill>
        <p:spPr>
          <a:xfrm>
            <a:off x="7341704" y="1262270"/>
            <a:ext cx="4322417" cy="4322417"/>
          </a:xfrm>
          <a:prstGeom prst="rect">
            <a:avLst/>
          </a:prstGeom>
        </p:spPr>
      </p:pic>
    </p:spTree>
    <p:extLst>
      <p:ext uri="{BB962C8B-B14F-4D97-AF65-F5344CB8AC3E}">
        <p14:creationId xmlns:p14="http://schemas.microsoft.com/office/powerpoint/2010/main" val="272324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a doctor&#10;&#10;Description automatically generated">
            <a:extLst>
              <a:ext uri="{FF2B5EF4-FFF2-40B4-BE49-F238E27FC236}">
                <a16:creationId xmlns:a16="http://schemas.microsoft.com/office/drawing/2014/main" id="{656BAE64-CA0C-F81A-9E54-3248ADAE5054}"/>
              </a:ext>
            </a:extLst>
          </p:cNvPr>
          <p:cNvPicPr>
            <a:picLocks noChangeAspect="1"/>
          </p:cNvPicPr>
          <p:nvPr/>
        </p:nvPicPr>
        <p:blipFill>
          <a:blip r:embed="rId2"/>
          <a:stretch>
            <a:fillRect/>
          </a:stretch>
        </p:blipFill>
        <p:spPr>
          <a:xfrm>
            <a:off x="2146" y="5269"/>
            <a:ext cx="12187707" cy="6911858"/>
          </a:xfrm>
          <a:prstGeom prst="rect">
            <a:avLst/>
          </a:prstGeom>
        </p:spPr>
      </p:pic>
      <p:pic>
        <p:nvPicPr>
          <p:cNvPr id="4" name="Picture 3" descr="4in x 4in Blue Smiley Face Sticker | StickerTalk®">
            <a:extLst>
              <a:ext uri="{FF2B5EF4-FFF2-40B4-BE49-F238E27FC236}">
                <a16:creationId xmlns:a16="http://schemas.microsoft.com/office/drawing/2014/main" id="{735637C1-393F-0020-5B16-35805C8AA30F}"/>
              </a:ext>
            </a:extLst>
          </p:cNvPr>
          <p:cNvPicPr>
            <a:picLocks noChangeAspect="1"/>
          </p:cNvPicPr>
          <p:nvPr/>
        </p:nvPicPr>
        <p:blipFill>
          <a:blip r:embed="rId3"/>
          <a:stretch>
            <a:fillRect/>
          </a:stretch>
        </p:blipFill>
        <p:spPr>
          <a:xfrm>
            <a:off x="3513988" y="1007973"/>
            <a:ext cx="1171575" cy="1171575"/>
          </a:xfrm>
          <a:prstGeom prst="rect">
            <a:avLst/>
          </a:prstGeom>
        </p:spPr>
      </p:pic>
      <p:pic>
        <p:nvPicPr>
          <p:cNvPr id="5" name="Picture 4" descr="Free Green Smiley Face, Download Free Green Smiley Face png images ...">
            <a:extLst>
              <a:ext uri="{FF2B5EF4-FFF2-40B4-BE49-F238E27FC236}">
                <a16:creationId xmlns:a16="http://schemas.microsoft.com/office/drawing/2014/main" id="{0F986F6D-7ADB-234F-33EA-7C206849C6A2}"/>
              </a:ext>
            </a:extLst>
          </p:cNvPr>
          <p:cNvPicPr>
            <a:picLocks noChangeAspect="1"/>
          </p:cNvPicPr>
          <p:nvPr/>
        </p:nvPicPr>
        <p:blipFill>
          <a:blip r:embed="rId4"/>
          <a:stretch>
            <a:fillRect/>
          </a:stretch>
        </p:blipFill>
        <p:spPr>
          <a:xfrm>
            <a:off x="7366917" y="1003211"/>
            <a:ext cx="1171575" cy="1181100"/>
          </a:xfrm>
          <a:prstGeom prst="rect">
            <a:avLst/>
          </a:prstGeom>
        </p:spPr>
      </p:pic>
      <p:sp>
        <p:nvSpPr>
          <p:cNvPr id="2" name="Rectangle: Rounded Corners 1">
            <a:extLst>
              <a:ext uri="{FF2B5EF4-FFF2-40B4-BE49-F238E27FC236}">
                <a16:creationId xmlns:a16="http://schemas.microsoft.com/office/drawing/2014/main" id="{AC9A6C7A-5CB7-E062-58E0-394912669C0B}"/>
              </a:ext>
            </a:extLst>
          </p:cNvPr>
          <p:cNvSpPr/>
          <p:nvPr/>
        </p:nvSpPr>
        <p:spPr>
          <a:xfrm>
            <a:off x="5122506" y="6522098"/>
            <a:ext cx="1996751" cy="3359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223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2889545-393B-692B-6120-9DB7ACF36295}"/>
              </a:ext>
            </a:extLst>
          </p:cNvPr>
          <p:cNvPicPr>
            <a:picLocks noChangeAspect="1"/>
          </p:cNvPicPr>
          <p:nvPr/>
        </p:nvPicPr>
        <p:blipFill>
          <a:blip r:embed="rId2"/>
          <a:stretch>
            <a:fillRect/>
          </a:stretch>
        </p:blipFill>
        <p:spPr>
          <a:xfrm>
            <a:off x="-2059" y="-2498"/>
            <a:ext cx="12257902" cy="6821807"/>
          </a:xfrm>
          <a:prstGeom prst="rect">
            <a:avLst/>
          </a:prstGeom>
        </p:spPr>
      </p:pic>
      <p:sp>
        <p:nvSpPr>
          <p:cNvPr id="4" name="TextBox 3">
            <a:extLst>
              <a:ext uri="{FF2B5EF4-FFF2-40B4-BE49-F238E27FC236}">
                <a16:creationId xmlns:a16="http://schemas.microsoft.com/office/drawing/2014/main" id="{C77D5A9F-AFE9-8620-3C08-83B7791C21D3}"/>
              </a:ext>
            </a:extLst>
          </p:cNvPr>
          <p:cNvSpPr txBox="1"/>
          <p:nvPr/>
        </p:nvSpPr>
        <p:spPr>
          <a:xfrm>
            <a:off x="2510481" y="3591697"/>
            <a:ext cx="716074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Friction-BBC Bitesiz</a:t>
            </a:r>
            <a:endParaRPr lang="en-US">
              <a:cs typeface="Arial"/>
            </a:endParaRPr>
          </a:p>
        </p:txBody>
      </p:sp>
      <p:sp>
        <p:nvSpPr>
          <p:cNvPr id="2" name="Rectangle: Rounded Corners 1">
            <a:extLst>
              <a:ext uri="{FF2B5EF4-FFF2-40B4-BE49-F238E27FC236}">
                <a16:creationId xmlns:a16="http://schemas.microsoft.com/office/drawing/2014/main" id="{0FC2C610-AFCB-FCEA-1E98-0AB8094AC1FA}"/>
              </a:ext>
            </a:extLst>
          </p:cNvPr>
          <p:cNvSpPr/>
          <p:nvPr/>
        </p:nvSpPr>
        <p:spPr>
          <a:xfrm>
            <a:off x="5128516" y="6382139"/>
            <a:ext cx="1996751" cy="3359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59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shoes and a bucket&#10;&#10;Description automatically generated">
            <a:extLst>
              <a:ext uri="{FF2B5EF4-FFF2-40B4-BE49-F238E27FC236}">
                <a16:creationId xmlns:a16="http://schemas.microsoft.com/office/drawing/2014/main" id="{75F4618B-0FB4-E1EC-EB38-970AE2A66256}"/>
              </a:ext>
            </a:extLst>
          </p:cNvPr>
          <p:cNvPicPr>
            <a:picLocks noChangeAspect="1"/>
          </p:cNvPicPr>
          <p:nvPr/>
        </p:nvPicPr>
        <p:blipFill>
          <a:blip r:embed="rId2"/>
          <a:stretch>
            <a:fillRect/>
          </a:stretch>
        </p:blipFill>
        <p:spPr>
          <a:xfrm>
            <a:off x="-2059" y="-3981"/>
            <a:ext cx="12196118" cy="6876259"/>
          </a:xfrm>
          <a:prstGeom prst="rect">
            <a:avLst/>
          </a:prstGeom>
        </p:spPr>
      </p:pic>
      <p:sp>
        <p:nvSpPr>
          <p:cNvPr id="2" name="Rectangle: Rounded Corners 1">
            <a:extLst>
              <a:ext uri="{FF2B5EF4-FFF2-40B4-BE49-F238E27FC236}">
                <a16:creationId xmlns:a16="http://schemas.microsoft.com/office/drawing/2014/main" id="{FEFB1D7D-B0B4-D9EE-14F6-C4D843B0E697}"/>
              </a:ext>
            </a:extLst>
          </p:cNvPr>
          <p:cNvSpPr/>
          <p:nvPr/>
        </p:nvSpPr>
        <p:spPr>
          <a:xfrm>
            <a:off x="5097624" y="6410131"/>
            <a:ext cx="1996751" cy="3359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615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investigation with shoes and boots&#10;&#10;Description automatically generated">
            <a:extLst>
              <a:ext uri="{FF2B5EF4-FFF2-40B4-BE49-F238E27FC236}">
                <a16:creationId xmlns:a16="http://schemas.microsoft.com/office/drawing/2014/main" id="{43BE7ED2-5987-5177-9A1F-7A732CF2C52F}"/>
              </a:ext>
            </a:extLst>
          </p:cNvPr>
          <p:cNvPicPr>
            <a:picLocks noChangeAspect="1"/>
          </p:cNvPicPr>
          <p:nvPr/>
        </p:nvPicPr>
        <p:blipFill>
          <a:blip r:embed="rId2"/>
          <a:stretch>
            <a:fillRect/>
          </a:stretch>
        </p:blipFill>
        <p:spPr>
          <a:xfrm>
            <a:off x="-2059" y="3569"/>
            <a:ext cx="12134335" cy="6840564"/>
          </a:xfrm>
          <a:prstGeom prst="rect">
            <a:avLst/>
          </a:prstGeom>
        </p:spPr>
      </p:pic>
      <p:sp>
        <p:nvSpPr>
          <p:cNvPr id="2" name="Rectangle: Rounded Corners 1">
            <a:extLst>
              <a:ext uri="{FF2B5EF4-FFF2-40B4-BE49-F238E27FC236}">
                <a16:creationId xmlns:a16="http://schemas.microsoft.com/office/drawing/2014/main" id="{43CC342F-A03F-8DD7-B254-F12F38650441}"/>
              </a:ext>
            </a:extLst>
          </p:cNvPr>
          <p:cNvSpPr/>
          <p:nvPr/>
        </p:nvSpPr>
        <p:spPr>
          <a:xfrm>
            <a:off x="5066732" y="6508231"/>
            <a:ext cx="1996751" cy="3359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6402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7DB8BB-F0BC-ACC3-429E-D8E2A8D2BFD7}"/>
              </a:ext>
            </a:extLst>
          </p:cNvPr>
          <p:cNvPicPr>
            <a:picLocks noChangeAspect="1"/>
          </p:cNvPicPr>
          <p:nvPr/>
        </p:nvPicPr>
        <p:blipFill>
          <a:blip r:embed="rId2"/>
          <a:stretch>
            <a:fillRect/>
          </a:stretch>
        </p:blipFill>
        <p:spPr>
          <a:xfrm>
            <a:off x="-2059" y="-4986"/>
            <a:ext cx="12247605" cy="6909161"/>
          </a:xfrm>
          <a:prstGeom prst="rect">
            <a:avLst/>
          </a:prstGeom>
        </p:spPr>
      </p:pic>
      <p:sp>
        <p:nvSpPr>
          <p:cNvPr id="5" name="Rectangle 4">
            <a:extLst>
              <a:ext uri="{FF2B5EF4-FFF2-40B4-BE49-F238E27FC236}">
                <a16:creationId xmlns:a16="http://schemas.microsoft.com/office/drawing/2014/main" id="{570316FB-4C81-6D3D-980D-B4A2920F9422}"/>
              </a:ext>
            </a:extLst>
          </p:cNvPr>
          <p:cNvSpPr/>
          <p:nvPr/>
        </p:nvSpPr>
        <p:spPr>
          <a:xfrm>
            <a:off x="218817" y="220104"/>
            <a:ext cx="11811000" cy="64152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ue and black text&#10;&#10;Description automatically generated">
            <a:extLst>
              <a:ext uri="{FF2B5EF4-FFF2-40B4-BE49-F238E27FC236}">
                <a16:creationId xmlns:a16="http://schemas.microsoft.com/office/drawing/2014/main" id="{82AA6896-7946-012A-27AD-67D9A321C5DB}"/>
              </a:ext>
            </a:extLst>
          </p:cNvPr>
          <p:cNvPicPr>
            <a:picLocks noChangeAspect="1"/>
          </p:cNvPicPr>
          <p:nvPr/>
        </p:nvPicPr>
        <p:blipFill>
          <a:blip r:embed="rId3"/>
          <a:stretch>
            <a:fillRect/>
          </a:stretch>
        </p:blipFill>
        <p:spPr>
          <a:xfrm>
            <a:off x="3663778" y="47340"/>
            <a:ext cx="4977713" cy="759994"/>
          </a:xfrm>
          <a:prstGeom prst="rect">
            <a:avLst/>
          </a:prstGeom>
        </p:spPr>
      </p:pic>
      <p:sp>
        <p:nvSpPr>
          <p:cNvPr id="7" name="TextBox 6">
            <a:extLst>
              <a:ext uri="{FF2B5EF4-FFF2-40B4-BE49-F238E27FC236}">
                <a16:creationId xmlns:a16="http://schemas.microsoft.com/office/drawing/2014/main" id="{79582B77-CFA6-57D7-0232-99A3D770C4D0}"/>
              </a:ext>
            </a:extLst>
          </p:cNvPr>
          <p:cNvSpPr txBox="1"/>
          <p:nvPr/>
        </p:nvSpPr>
        <p:spPr>
          <a:xfrm>
            <a:off x="379713" y="1054186"/>
            <a:ext cx="112796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cs typeface="Arial"/>
              </a:rPr>
              <a:t>Draw this table in your book to record your results in.</a:t>
            </a:r>
          </a:p>
        </p:txBody>
      </p:sp>
      <p:graphicFrame>
        <p:nvGraphicFramePr>
          <p:cNvPr id="8" name="Table 7">
            <a:extLst>
              <a:ext uri="{FF2B5EF4-FFF2-40B4-BE49-F238E27FC236}">
                <a16:creationId xmlns:a16="http://schemas.microsoft.com/office/drawing/2014/main" id="{95E35897-8A3B-1A07-D7D2-E3D5A1CB8237}"/>
              </a:ext>
            </a:extLst>
          </p:cNvPr>
          <p:cNvGraphicFramePr>
            <a:graphicFrameLocks noGrp="1"/>
          </p:cNvGraphicFramePr>
          <p:nvPr/>
        </p:nvGraphicFramePr>
        <p:xfrm>
          <a:off x="1970491" y="1680024"/>
          <a:ext cx="8168640" cy="1854198"/>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486904024"/>
                    </a:ext>
                  </a:extLst>
                </a:gridCol>
                <a:gridCol w="4084320">
                  <a:extLst>
                    <a:ext uri="{9D8B030D-6E8A-4147-A177-3AD203B41FA5}">
                      <a16:colId xmlns:a16="http://schemas.microsoft.com/office/drawing/2014/main" val="1247509282"/>
                    </a:ext>
                  </a:extLst>
                </a:gridCol>
              </a:tblGrid>
              <a:tr h="370840">
                <a:tc>
                  <a:txBody>
                    <a:bodyPr/>
                    <a:lstStyle/>
                    <a:p>
                      <a:r>
                        <a:rPr lang="en-GB">
                          <a:solidFill>
                            <a:schemeClr val="tx1"/>
                          </a:solidFill>
                        </a:rPr>
                        <a:t>Whose shoe?</a:t>
                      </a:r>
                      <a:endParaRPr lang="en-GB" err="1">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a:solidFill>
                            <a:schemeClr val="tx1"/>
                          </a:solidFill>
                        </a:rPr>
                        <a:t>Amount of force (g)</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35766919"/>
                  </a:ext>
                </a:extLst>
              </a:tr>
              <a:tr h="370839">
                <a:tc>
                  <a:txBody>
                    <a:bodyPr/>
                    <a:lstStyle/>
                    <a:p>
                      <a:pPr lvl="0">
                        <a:buNone/>
                      </a:pPr>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87310515"/>
                  </a:ext>
                </a:extLst>
              </a:tr>
              <a:tr h="370840">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071955564"/>
                  </a:ext>
                </a:extLst>
              </a:tr>
              <a:tr h="370839">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73379328"/>
                  </a:ext>
                </a:extLst>
              </a:tr>
              <a:tr h="370840">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783541318"/>
                  </a:ext>
                </a:extLst>
              </a:tr>
            </a:tbl>
          </a:graphicData>
        </a:graphic>
      </p:graphicFrame>
      <p:pic>
        <p:nvPicPr>
          <p:cNvPr id="9" name="Picture 8" descr="A blue sign with black text&#10;&#10;Description automatically generated">
            <a:extLst>
              <a:ext uri="{FF2B5EF4-FFF2-40B4-BE49-F238E27FC236}">
                <a16:creationId xmlns:a16="http://schemas.microsoft.com/office/drawing/2014/main" id="{97F0B3B8-D013-AC93-7C3E-DD37DD2B89AC}"/>
              </a:ext>
            </a:extLst>
          </p:cNvPr>
          <p:cNvPicPr>
            <a:picLocks noChangeAspect="1"/>
          </p:cNvPicPr>
          <p:nvPr/>
        </p:nvPicPr>
        <p:blipFill>
          <a:blip r:embed="rId4"/>
          <a:stretch>
            <a:fillRect/>
          </a:stretch>
        </p:blipFill>
        <p:spPr>
          <a:xfrm>
            <a:off x="378941" y="3782494"/>
            <a:ext cx="3989173" cy="2299824"/>
          </a:xfrm>
          <a:prstGeom prst="rect">
            <a:avLst/>
          </a:prstGeom>
        </p:spPr>
      </p:pic>
      <p:pic>
        <p:nvPicPr>
          <p:cNvPr id="10" name="Picture 9" descr="A close up of a screen&#10;&#10;Description automatically generated">
            <a:extLst>
              <a:ext uri="{FF2B5EF4-FFF2-40B4-BE49-F238E27FC236}">
                <a16:creationId xmlns:a16="http://schemas.microsoft.com/office/drawing/2014/main" id="{9DB4B73D-C737-8A0D-A92A-2C1560BC843F}"/>
              </a:ext>
            </a:extLst>
          </p:cNvPr>
          <p:cNvPicPr>
            <a:picLocks noChangeAspect="1"/>
          </p:cNvPicPr>
          <p:nvPr/>
        </p:nvPicPr>
        <p:blipFill>
          <a:blip r:embed="rId5"/>
          <a:stretch>
            <a:fillRect/>
          </a:stretch>
        </p:blipFill>
        <p:spPr>
          <a:xfrm>
            <a:off x="4363995" y="3854896"/>
            <a:ext cx="7675604" cy="1568072"/>
          </a:xfrm>
          <a:prstGeom prst="rect">
            <a:avLst/>
          </a:prstGeom>
        </p:spPr>
      </p:pic>
    </p:spTree>
    <p:extLst>
      <p:ext uri="{BB962C8B-B14F-4D97-AF65-F5344CB8AC3E}">
        <p14:creationId xmlns:p14="http://schemas.microsoft.com/office/powerpoint/2010/main" val="134579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B1CD-16DB-9B85-EF31-3C59AA90E599}"/>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9:10-9:50                            </a:t>
            </a:r>
            <a:r>
              <a:rPr lang="en-US" sz="5400" err="1"/>
              <a:t>Maths</a:t>
            </a:r>
            <a:r>
              <a:rPr lang="en-US" sz="5400"/>
              <a:t> Paper 3 </a:t>
            </a:r>
          </a:p>
        </p:txBody>
      </p:sp>
      <p:pic>
        <p:nvPicPr>
          <p:cNvPr id="5" name="Picture 4" descr="A blackboard with math equations and a crown&#10;&#10;Description automatically generated">
            <a:extLst>
              <a:ext uri="{FF2B5EF4-FFF2-40B4-BE49-F238E27FC236}">
                <a16:creationId xmlns:a16="http://schemas.microsoft.com/office/drawing/2014/main" id="{EB8DFE69-62CB-6E80-63BC-6BAD9DF19C92}"/>
              </a:ext>
            </a:extLst>
          </p:cNvPr>
          <p:cNvPicPr>
            <a:picLocks noChangeAspect="1"/>
          </p:cNvPicPr>
          <p:nvPr/>
        </p:nvPicPr>
        <p:blipFill rotWithShape="1">
          <a:blip r:embed="rId2"/>
          <a:srcRect l="8870" r="688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8576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questionnaire&#10;&#10;Description automatically generated">
            <a:extLst>
              <a:ext uri="{FF2B5EF4-FFF2-40B4-BE49-F238E27FC236}">
                <a16:creationId xmlns:a16="http://schemas.microsoft.com/office/drawing/2014/main" id="{25333849-3DD0-1C3C-B195-5D8534EC0FE2}"/>
              </a:ext>
            </a:extLst>
          </p:cNvPr>
          <p:cNvPicPr>
            <a:picLocks noChangeAspect="1"/>
          </p:cNvPicPr>
          <p:nvPr/>
        </p:nvPicPr>
        <p:blipFill>
          <a:blip r:embed="rId2"/>
          <a:stretch>
            <a:fillRect/>
          </a:stretch>
        </p:blipFill>
        <p:spPr>
          <a:xfrm>
            <a:off x="371337" y="923718"/>
            <a:ext cx="11460369" cy="4546738"/>
          </a:xfrm>
          <a:prstGeom prst="rect">
            <a:avLst/>
          </a:prstGeom>
        </p:spPr>
      </p:pic>
    </p:spTree>
    <p:extLst>
      <p:ext uri="{BB962C8B-B14F-4D97-AF65-F5344CB8AC3E}">
        <p14:creationId xmlns:p14="http://schemas.microsoft.com/office/powerpoint/2010/main" val="119040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B484-30A2-D790-9A4C-727C237D2D7E}"/>
              </a:ext>
            </a:extLst>
          </p:cNvPr>
          <p:cNvSpPr>
            <a:spLocks noGrp="1"/>
          </p:cNvSpPr>
          <p:nvPr>
            <p:ph type="title"/>
          </p:nvPr>
        </p:nvSpPr>
        <p:spPr>
          <a:xfrm>
            <a:off x="9093496" y="618681"/>
            <a:ext cx="2613872" cy="4794567"/>
          </a:xfrm>
        </p:spPr>
        <p:txBody>
          <a:bodyPr>
            <a:normAutofit/>
          </a:bodyPr>
          <a:lstStyle/>
          <a:p>
            <a:r>
              <a:rPr lang="en-GB" sz="3600" b="1">
                <a:cs typeface="Calibri Light"/>
              </a:rPr>
              <a:t>     </a:t>
            </a:r>
            <a:r>
              <a:rPr lang="en-GB" sz="3600" b="1">
                <a:ea typeface="+mj-lt"/>
                <a:cs typeface="+mj-lt"/>
              </a:rPr>
              <a:t>Spellings</a:t>
            </a:r>
            <a:r>
              <a:rPr lang="en-GB" sz="3600" b="1">
                <a:cs typeface="Calibri Light"/>
              </a:rPr>
              <a:t> </a:t>
            </a:r>
            <a:endParaRPr lang="en-GB" sz="3600" b="1"/>
          </a:p>
        </p:txBody>
      </p:sp>
      <p:pic>
        <p:nvPicPr>
          <p:cNvPr id="3" name="Picture 2" descr="A road with white letters painted on it&#10;&#10;Description automatically generated">
            <a:extLst>
              <a:ext uri="{FF2B5EF4-FFF2-40B4-BE49-F238E27FC236}">
                <a16:creationId xmlns:a16="http://schemas.microsoft.com/office/drawing/2014/main" id="{AE437F83-8617-979B-9349-D18BC9B37B87}"/>
              </a:ext>
            </a:extLst>
          </p:cNvPr>
          <p:cNvPicPr>
            <a:picLocks noChangeAspect="1"/>
          </p:cNvPicPr>
          <p:nvPr/>
        </p:nvPicPr>
        <p:blipFill rotWithShape="1">
          <a:blip r:embed="rId2"/>
          <a:srcRect l="12648" r="10053" b="-1"/>
          <a:stretch/>
        </p:blipFill>
        <p:spPr>
          <a:xfrm>
            <a:off x="976251" y="942538"/>
            <a:ext cx="7163222" cy="4808332"/>
          </a:xfrm>
          <a:prstGeom prst="rect">
            <a:avLst/>
          </a:prstGeom>
          <a:effectLst/>
        </p:spPr>
      </p:pic>
    </p:spTree>
    <p:extLst>
      <p:ext uri="{BB962C8B-B14F-4D97-AF65-F5344CB8AC3E}">
        <p14:creationId xmlns:p14="http://schemas.microsoft.com/office/powerpoint/2010/main" val="121911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AAC6-E8A9-0CAE-7BF0-BDA050E53CDE}"/>
              </a:ext>
            </a:extLst>
          </p:cNvPr>
          <p:cNvSpPr>
            <a:spLocks noGrp="1"/>
          </p:cNvSpPr>
          <p:nvPr>
            <p:ph type="title"/>
          </p:nvPr>
        </p:nvSpPr>
        <p:spPr>
          <a:xfrm>
            <a:off x="535260" y="2622492"/>
            <a:ext cx="10515600" cy="1325563"/>
          </a:xfrm>
        </p:spPr>
        <p:txBody>
          <a:bodyPr vert="horz" lIns="91440" tIns="45720" rIns="91440" bIns="45720" rtlCol="0" anchor="ctr">
            <a:noAutofit/>
          </a:bodyPr>
          <a:lstStyle/>
          <a:p>
            <a:r>
              <a:rPr lang="en-GB" sz="2800"/>
              <a:t>11:00-11:15   </a:t>
            </a:r>
            <a:br>
              <a:rPr lang="en-GB" sz="2800"/>
            </a:br>
            <a:br>
              <a:rPr lang="en-GB" sz="2800"/>
            </a:br>
            <a:r>
              <a:rPr lang="en-GB" sz="2800" u="sng"/>
              <a:t>Whiteboard Work </a:t>
            </a:r>
            <a:br>
              <a:rPr lang="en-GB" sz="2800" u="sng"/>
            </a:br>
            <a:br>
              <a:rPr lang="en-GB" sz="2800"/>
            </a:br>
            <a:r>
              <a:rPr lang="en-GB" sz="2800"/>
              <a:t>1) What is a pronoun? What is a </a:t>
            </a:r>
            <a:r>
              <a:rPr lang="en-GB" sz="2800" b="1"/>
              <a:t>possessive </a:t>
            </a:r>
            <a:r>
              <a:rPr lang="en-GB" sz="2800"/>
              <a:t>pronoun?</a:t>
            </a:r>
            <a:br>
              <a:rPr lang="en-GB" sz="2800"/>
            </a:br>
            <a:r>
              <a:rPr lang="en-GB" sz="2800"/>
              <a:t>Give three examples.</a:t>
            </a:r>
            <a:br>
              <a:rPr lang="en-GB" sz="2800"/>
            </a:br>
            <a:br>
              <a:rPr lang="en-GB" sz="2800"/>
            </a:br>
            <a:r>
              <a:rPr lang="en-GB" sz="2800"/>
              <a:t>2) Hakon, who is the housecarl to the Earl, is a confident and fierce warrior.  Write down the relative pronoun.</a:t>
            </a:r>
            <a:br>
              <a:rPr lang="en-GB" sz="2800"/>
            </a:br>
            <a:r>
              <a:rPr lang="en-GB" sz="2800"/>
              <a:t>2b) What are the other relative pronouns? </a:t>
            </a:r>
            <a:br>
              <a:rPr lang="en-GB" sz="2800"/>
            </a:br>
            <a:br>
              <a:rPr lang="en-GB" sz="2800"/>
            </a:br>
            <a:r>
              <a:rPr lang="en-GB" sz="2800"/>
              <a:t>3) Write an appropriate contraction to fill the gap below:</a:t>
            </a:r>
            <a:br>
              <a:rPr lang="en-GB" sz="2800"/>
            </a:br>
            <a:br>
              <a:rPr lang="en-GB" sz="2800"/>
            </a:br>
            <a:r>
              <a:rPr lang="en-GB" sz="2800"/>
              <a:t>I hope __________ arrived safely.</a:t>
            </a:r>
            <a:br>
              <a:rPr lang="en-GB" sz="2800"/>
            </a:br>
            <a:br>
              <a:rPr lang="en-GB" sz="2800"/>
            </a:br>
            <a:r>
              <a:rPr lang="en-GB" sz="2800"/>
              <a:t>4) What punctuation can be used for </a:t>
            </a:r>
            <a:r>
              <a:rPr lang="en-GB" sz="2800" b="1"/>
              <a:t>parenthesis?</a:t>
            </a:r>
          </a:p>
        </p:txBody>
      </p:sp>
    </p:spTree>
    <p:extLst>
      <p:ext uri="{BB962C8B-B14F-4D97-AF65-F5344CB8AC3E}">
        <p14:creationId xmlns:p14="http://schemas.microsoft.com/office/powerpoint/2010/main" val="161242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3CB1A5B-BFA2-4C9D-89A3-3D2988C02F2C}"/>
              </a:ext>
            </a:extLst>
          </p:cNvPr>
          <p:cNvGraphicFramePr>
            <a:graphicFrameLocks noGrp="1"/>
          </p:cNvGraphicFramePr>
          <p:nvPr/>
        </p:nvGraphicFramePr>
        <p:xfrm>
          <a:off x="747251" y="631175"/>
          <a:ext cx="10019072" cy="956707"/>
        </p:xfrm>
        <a:graphic>
          <a:graphicData uri="http://schemas.openxmlformats.org/drawingml/2006/table">
            <a:tbl>
              <a:tblPr firstRow="1" bandRow="1">
                <a:tableStyleId>{5C22544A-7EE6-4342-B048-85BDC9FD1C3A}</a:tableStyleId>
              </a:tblPr>
              <a:tblGrid>
                <a:gridCol w="2504768">
                  <a:extLst>
                    <a:ext uri="{9D8B030D-6E8A-4147-A177-3AD203B41FA5}">
                      <a16:colId xmlns:a16="http://schemas.microsoft.com/office/drawing/2014/main" val="2894546403"/>
                    </a:ext>
                  </a:extLst>
                </a:gridCol>
                <a:gridCol w="2504768">
                  <a:extLst>
                    <a:ext uri="{9D8B030D-6E8A-4147-A177-3AD203B41FA5}">
                      <a16:colId xmlns:a16="http://schemas.microsoft.com/office/drawing/2014/main" val="3964441287"/>
                    </a:ext>
                  </a:extLst>
                </a:gridCol>
                <a:gridCol w="2504768">
                  <a:extLst>
                    <a:ext uri="{9D8B030D-6E8A-4147-A177-3AD203B41FA5}">
                      <a16:colId xmlns:a16="http://schemas.microsoft.com/office/drawing/2014/main" val="627835128"/>
                    </a:ext>
                  </a:extLst>
                </a:gridCol>
                <a:gridCol w="2504768">
                  <a:extLst>
                    <a:ext uri="{9D8B030D-6E8A-4147-A177-3AD203B41FA5}">
                      <a16:colId xmlns:a16="http://schemas.microsoft.com/office/drawing/2014/main" val="1202383672"/>
                    </a:ext>
                  </a:extLst>
                </a:gridCol>
              </a:tblGrid>
              <a:tr h="377587">
                <a:tc>
                  <a:txBody>
                    <a:bodyPr/>
                    <a:lstStyle/>
                    <a:p>
                      <a:r>
                        <a:rPr lang="en-GB" sz="3200"/>
                        <a:t>Noun</a:t>
                      </a:r>
                    </a:p>
                  </a:txBody>
                  <a:tcPr/>
                </a:tc>
                <a:tc>
                  <a:txBody>
                    <a:bodyPr/>
                    <a:lstStyle/>
                    <a:p>
                      <a:r>
                        <a:rPr lang="en-GB" sz="3200"/>
                        <a:t>Verb</a:t>
                      </a:r>
                    </a:p>
                  </a:txBody>
                  <a:tcPr/>
                </a:tc>
                <a:tc>
                  <a:txBody>
                    <a:bodyPr/>
                    <a:lstStyle/>
                    <a:p>
                      <a:r>
                        <a:rPr lang="en-GB" sz="3200"/>
                        <a:t>Adjective</a:t>
                      </a:r>
                    </a:p>
                  </a:txBody>
                  <a:tcPr/>
                </a:tc>
                <a:tc>
                  <a:txBody>
                    <a:bodyPr/>
                    <a:lstStyle/>
                    <a:p>
                      <a:r>
                        <a:rPr lang="en-GB" sz="3200"/>
                        <a:t>Adverb </a:t>
                      </a:r>
                    </a:p>
                  </a:txBody>
                  <a:tcPr/>
                </a:tc>
                <a:extLst>
                  <a:ext uri="{0D108BD9-81ED-4DB2-BD59-A6C34878D82A}">
                    <a16:rowId xmlns:a16="http://schemas.microsoft.com/office/drawing/2014/main" val="545037032"/>
                  </a:ext>
                </a:extLst>
              </a:tr>
              <a:tr h="37758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03326194"/>
                  </a:ext>
                </a:extLst>
              </a:tr>
            </a:tbl>
          </a:graphicData>
        </a:graphic>
      </p:graphicFrame>
      <p:sp>
        <p:nvSpPr>
          <p:cNvPr id="4" name="TextBox 3">
            <a:extLst>
              <a:ext uri="{FF2B5EF4-FFF2-40B4-BE49-F238E27FC236}">
                <a16:creationId xmlns:a16="http://schemas.microsoft.com/office/drawing/2014/main" id="{DB1FDEA2-01F2-3F95-375D-B7323188DFEA}"/>
              </a:ext>
            </a:extLst>
          </p:cNvPr>
          <p:cNvSpPr txBox="1"/>
          <p:nvPr/>
        </p:nvSpPr>
        <p:spPr>
          <a:xfrm>
            <a:off x="526025" y="2851356"/>
            <a:ext cx="11139949" cy="2554545"/>
          </a:xfrm>
          <a:prstGeom prst="rect">
            <a:avLst/>
          </a:prstGeom>
          <a:noFill/>
        </p:spPr>
        <p:txBody>
          <a:bodyPr wrap="square" rtlCol="0">
            <a:spAutoFit/>
          </a:bodyPr>
          <a:lstStyle/>
          <a:p>
            <a:r>
              <a:rPr lang="en-GB" sz="4000"/>
              <a:t>ball         coat       jumped         is               yellow           </a:t>
            </a:r>
          </a:p>
          <a:p>
            <a:endParaRPr lang="en-GB" sz="4000"/>
          </a:p>
          <a:p>
            <a:endParaRPr lang="en-GB" sz="4000"/>
          </a:p>
          <a:p>
            <a:r>
              <a:rPr lang="en-GB" sz="4000"/>
              <a:t>read          book          quietly             great         brightly</a:t>
            </a:r>
          </a:p>
        </p:txBody>
      </p:sp>
    </p:spTree>
    <p:extLst>
      <p:ext uri="{BB962C8B-B14F-4D97-AF65-F5344CB8AC3E}">
        <p14:creationId xmlns:p14="http://schemas.microsoft.com/office/powerpoint/2010/main" val="190047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A0DC-644E-D35E-506D-B012871FD8C4}"/>
              </a:ext>
            </a:extLst>
          </p:cNvPr>
          <p:cNvSpPr>
            <a:spLocks noGrp="1"/>
          </p:cNvSpPr>
          <p:nvPr>
            <p:ph type="title"/>
          </p:nvPr>
        </p:nvSpPr>
        <p:spPr/>
        <p:txBody>
          <a:bodyPr>
            <a:normAutofit fontScale="90000"/>
          </a:bodyPr>
          <a:lstStyle/>
          <a:p>
            <a:r>
              <a:rPr lang="en-GB">
                <a:cs typeface="Calibri Light"/>
              </a:rPr>
              <a:t>GPS Paper        11:15-12:00 </a:t>
            </a:r>
            <a:endParaRPr lang="en-GB"/>
          </a:p>
        </p:txBody>
      </p:sp>
      <p:pic>
        <p:nvPicPr>
          <p:cNvPr id="4" name="Picture 3" descr="A black and white drawing of a person&#10;&#10;Description automatically generated">
            <a:extLst>
              <a:ext uri="{FF2B5EF4-FFF2-40B4-BE49-F238E27FC236}">
                <a16:creationId xmlns:a16="http://schemas.microsoft.com/office/drawing/2014/main" id="{0CA74E93-266C-5166-642A-4677EB1736B2}"/>
              </a:ext>
            </a:extLst>
          </p:cNvPr>
          <p:cNvPicPr>
            <a:picLocks noChangeAspect="1"/>
          </p:cNvPicPr>
          <p:nvPr/>
        </p:nvPicPr>
        <p:blipFill>
          <a:blip r:embed="rId2"/>
          <a:stretch>
            <a:fillRect/>
          </a:stretch>
        </p:blipFill>
        <p:spPr>
          <a:xfrm>
            <a:off x="3750149" y="1351625"/>
            <a:ext cx="5681164" cy="5383046"/>
          </a:xfrm>
          <a:prstGeom prst="rect">
            <a:avLst/>
          </a:prstGeom>
        </p:spPr>
      </p:pic>
    </p:spTree>
    <p:extLst>
      <p:ext uri="{BB962C8B-B14F-4D97-AF65-F5344CB8AC3E}">
        <p14:creationId xmlns:p14="http://schemas.microsoft.com/office/powerpoint/2010/main" val="196151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21BB5-3E6C-DE99-AA49-7EF8BB5DF1E0}"/>
              </a:ext>
            </a:extLst>
          </p:cNvPr>
          <p:cNvSpPr>
            <a:spLocks noGrp="1"/>
          </p:cNvSpPr>
          <p:nvPr>
            <p:ph type="title"/>
          </p:nvPr>
        </p:nvSpPr>
        <p:spPr/>
        <p:txBody>
          <a:bodyPr/>
          <a:lstStyle/>
          <a:p>
            <a:r>
              <a:rPr lang="en-US"/>
              <a:t>TBAT- </a:t>
            </a:r>
            <a:r>
              <a:rPr lang="en-US" err="1"/>
              <a:t>recognise</a:t>
            </a:r>
            <a:r>
              <a:rPr lang="en-US"/>
              <a:t> birthdays in French. </a:t>
            </a:r>
          </a:p>
        </p:txBody>
      </p:sp>
      <p:pic>
        <p:nvPicPr>
          <p:cNvPr id="3" name="Picture 2" descr="A group of kids in a yard with a birthday cake&#10;&#10;Description automatically generated">
            <a:extLst>
              <a:ext uri="{FF2B5EF4-FFF2-40B4-BE49-F238E27FC236}">
                <a16:creationId xmlns:a16="http://schemas.microsoft.com/office/drawing/2014/main" id="{54841A95-8D4B-A129-AB86-F1563265B2E9}"/>
              </a:ext>
            </a:extLst>
          </p:cNvPr>
          <p:cNvPicPr>
            <a:picLocks noChangeAspect="1"/>
          </p:cNvPicPr>
          <p:nvPr/>
        </p:nvPicPr>
        <p:blipFill>
          <a:blip r:embed="rId2"/>
          <a:stretch>
            <a:fillRect/>
          </a:stretch>
        </p:blipFill>
        <p:spPr>
          <a:xfrm>
            <a:off x="406676" y="1692206"/>
            <a:ext cx="7734300" cy="5019675"/>
          </a:xfrm>
          <a:prstGeom prst="rect">
            <a:avLst/>
          </a:prstGeom>
        </p:spPr>
      </p:pic>
      <p:sp>
        <p:nvSpPr>
          <p:cNvPr id="4" name="TextBox 3">
            <a:extLst>
              <a:ext uri="{FF2B5EF4-FFF2-40B4-BE49-F238E27FC236}">
                <a16:creationId xmlns:a16="http://schemas.microsoft.com/office/drawing/2014/main" id="{5EEADDFD-F5B0-1A52-63AC-D15A6169D67D}"/>
              </a:ext>
            </a:extLst>
          </p:cNvPr>
          <p:cNvSpPr txBox="1"/>
          <p:nvPr/>
        </p:nvSpPr>
        <p:spPr>
          <a:xfrm>
            <a:off x="8128919" y="1821760"/>
            <a:ext cx="39747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What is this question in English? </a:t>
            </a:r>
          </a:p>
        </p:txBody>
      </p:sp>
    </p:spTree>
    <p:extLst>
      <p:ext uri="{BB962C8B-B14F-4D97-AF65-F5344CB8AC3E}">
        <p14:creationId xmlns:p14="http://schemas.microsoft.com/office/powerpoint/2010/main" val="238520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object with black text&#10;&#10;Description automatically generated">
            <a:extLst>
              <a:ext uri="{FF2B5EF4-FFF2-40B4-BE49-F238E27FC236}">
                <a16:creationId xmlns:a16="http://schemas.microsoft.com/office/drawing/2014/main" id="{76981E0D-C825-3492-9747-23235AAFBE86}"/>
              </a:ext>
            </a:extLst>
          </p:cNvPr>
          <p:cNvPicPr>
            <a:picLocks noChangeAspect="1"/>
          </p:cNvPicPr>
          <p:nvPr/>
        </p:nvPicPr>
        <p:blipFill>
          <a:blip r:embed="rId2"/>
          <a:stretch>
            <a:fillRect/>
          </a:stretch>
        </p:blipFill>
        <p:spPr>
          <a:xfrm>
            <a:off x="1785587" y="651565"/>
            <a:ext cx="9625782" cy="6206435"/>
          </a:xfrm>
          <a:prstGeom prst="rect">
            <a:avLst/>
          </a:prstGeom>
        </p:spPr>
      </p:pic>
      <p:sp>
        <p:nvSpPr>
          <p:cNvPr id="3" name="TextBox 2">
            <a:extLst>
              <a:ext uri="{FF2B5EF4-FFF2-40B4-BE49-F238E27FC236}">
                <a16:creationId xmlns:a16="http://schemas.microsoft.com/office/drawing/2014/main" id="{129089DF-3FD0-6E09-F349-57CA4CCEAB7B}"/>
              </a:ext>
            </a:extLst>
          </p:cNvPr>
          <p:cNvSpPr txBox="1"/>
          <p:nvPr/>
        </p:nvSpPr>
        <p:spPr>
          <a:xfrm>
            <a:off x="372633" y="124211"/>
            <a:ext cx="40989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Class work: Recap </a:t>
            </a:r>
          </a:p>
        </p:txBody>
      </p:sp>
    </p:spTree>
    <p:extLst>
      <p:ext uri="{BB962C8B-B14F-4D97-AF65-F5344CB8AC3E}">
        <p14:creationId xmlns:p14="http://schemas.microsoft.com/office/powerpoint/2010/main" val="377734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B658-B314-24EF-A5AB-A17197F89786}"/>
              </a:ext>
            </a:extLst>
          </p:cNvPr>
          <p:cNvSpPr>
            <a:spLocks noGrp="1"/>
          </p:cNvSpPr>
          <p:nvPr>
            <p:ph type="title"/>
          </p:nvPr>
        </p:nvSpPr>
        <p:spPr>
          <a:xfrm>
            <a:off x="109330" y="690"/>
            <a:ext cx="10515600" cy="1325563"/>
          </a:xfrm>
        </p:spPr>
        <p:txBody>
          <a:bodyPr/>
          <a:lstStyle/>
          <a:p>
            <a:r>
              <a:rPr lang="en-US"/>
              <a:t>Reading activity </a:t>
            </a:r>
          </a:p>
        </p:txBody>
      </p:sp>
      <p:pic>
        <p:nvPicPr>
          <p:cNvPr id="3" name="Picture 2" descr="A screenshot of a calendar&#10;&#10;Description automatically generated">
            <a:extLst>
              <a:ext uri="{FF2B5EF4-FFF2-40B4-BE49-F238E27FC236}">
                <a16:creationId xmlns:a16="http://schemas.microsoft.com/office/drawing/2014/main" id="{AEB0AFA8-C97E-547E-98DF-BF67DC59CC4B}"/>
              </a:ext>
            </a:extLst>
          </p:cNvPr>
          <p:cNvPicPr>
            <a:picLocks noChangeAspect="1"/>
          </p:cNvPicPr>
          <p:nvPr/>
        </p:nvPicPr>
        <p:blipFill>
          <a:blip r:embed="rId2"/>
          <a:stretch>
            <a:fillRect/>
          </a:stretch>
        </p:blipFill>
        <p:spPr>
          <a:xfrm>
            <a:off x="3947980" y="916609"/>
            <a:ext cx="8238562" cy="5588001"/>
          </a:xfrm>
          <a:prstGeom prst="rect">
            <a:avLst/>
          </a:prstGeom>
        </p:spPr>
      </p:pic>
    </p:spTree>
    <p:extLst>
      <p:ext uri="{BB962C8B-B14F-4D97-AF65-F5344CB8AC3E}">
        <p14:creationId xmlns:p14="http://schemas.microsoft.com/office/powerpoint/2010/main" val="2977748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450D74-1C06-4EA0-8BF5-A7A4EAA06CCA}"/>
</file>

<file path=customXml/itemProps2.xml><?xml version="1.0" encoding="utf-8"?>
<ds:datastoreItem xmlns:ds="http://schemas.openxmlformats.org/officeDocument/2006/customXml" ds:itemID="{8DB9E39D-FBFD-4080-ACCA-0E861A99D369}"/>
</file>

<file path=customXml/itemProps3.xml><?xml version="1.0" encoding="utf-8"?>
<ds:datastoreItem xmlns:ds="http://schemas.openxmlformats.org/officeDocument/2006/customXml" ds:itemID="{F528A182-492B-471A-859B-4191F6C21BBF}"/>
</file>

<file path=docProps/app.xml><?xml version="1.0" encoding="utf-8"?>
<Properties xmlns="http://schemas.openxmlformats.org/officeDocument/2006/extended-properties" xmlns:vt="http://schemas.openxmlformats.org/officeDocument/2006/docPropsVTypes">
  <Template>office theme</Template>
  <TotalTime>0</TotalTime>
  <Words>703</Words>
  <Application>Microsoft Office PowerPoint</Application>
  <PresentationFormat>Widescreen</PresentationFormat>
  <Paragraphs>54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 Light</vt:lpstr>
      <vt:lpstr>office theme</vt:lpstr>
      <vt:lpstr>Wednesday 20th November </vt:lpstr>
      <vt:lpstr>9:10-9:50                            Maths Paper 3 </vt:lpstr>
      <vt:lpstr>     Spellings </vt:lpstr>
      <vt:lpstr>11:00-11:15     Whiteboard Work   1) What is a pronoun? What is a possessive pronoun? Give three examples.  2) Hakon, who is the housecarl to the Earl, is a confident and fierce warrior.  Write down the relative pronoun. 2b) What are the other relative pronouns?   3) Write an appropriate contraction to fill the gap below:  I hope __________ arrived safely.  4) What punctuation can be used for parenthesis?</vt:lpstr>
      <vt:lpstr>PowerPoint Presentation</vt:lpstr>
      <vt:lpstr>GPS Paper        11:15-12:00 </vt:lpstr>
      <vt:lpstr>TBAT- recognise birthdays in French. </vt:lpstr>
      <vt:lpstr>PowerPoint Presentation</vt:lpstr>
      <vt:lpstr>Reading activity </vt:lpstr>
      <vt:lpstr>-Slide 6 + 9 for recap -Slides 11 + 12  -Partner work slide 13  -Class discussion slides 14 + 15  -Slide 18 listening activity  -Slides 22-25: partner work. Before showing the answer, children use the calendar to say the date. Were you correct?  - Complete the reading activity   Challenge: C'est quand ton anniversaire?</vt:lpstr>
      <vt:lpstr>PowerPoint Presentation</vt:lpstr>
      <vt:lpstr>Wednesday 20th November 2023 Q – Whose shoe has the greatest friction.</vt:lpstr>
      <vt:lpstr>Wednesday 20th November 2023 Q – Whose shoe has the greatest friction.</vt:lpstr>
      <vt:lpstr>Wednesday 20th November 2023 Q – Whose shoe has the greatest friction.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 Smith</cp:lastModifiedBy>
  <cp:revision>9</cp:revision>
  <dcterms:created xsi:type="dcterms:W3CDTF">2013-07-15T20:26:40Z</dcterms:created>
  <dcterms:modified xsi:type="dcterms:W3CDTF">2024-11-19T14:53:00Z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ies>
</file>