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545" r:id="rId13"/>
    <p:sldId id="258" r:id="rId14"/>
    <p:sldId id="257" r:id="rId15"/>
    <p:sldId id="538" r:id="rId16"/>
    <p:sldId id="537" r:id="rId17"/>
    <p:sldId id="651" r:id="rId18"/>
    <p:sldId id="653" r:id="rId19"/>
    <p:sldId id="654" r:id="rId20"/>
    <p:sldId id="652" r:id="rId21"/>
    <p:sldId id="656" r:id="rId22"/>
    <p:sldId id="655" r:id="rId23"/>
    <p:sldId id="657" r:id="rId24"/>
    <p:sldId id="539" r:id="rId25"/>
    <p:sldId id="660" r:id="rId26"/>
    <p:sldId id="649" r:id="rId27"/>
    <p:sldId id="6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D37EF-383E-2412-B94D-30F1FFEEE8E0}" v="1018" dt="2024-10-18T13:43:08.011"/>
    <p1510:client id="{65EA5B61-A83C-0326-E3EA-9D57AAEFD364}" v="675" dt="2024-10-17T13:16:36.682"/>
    <p1510:client id="{99B7090F-986A-6128-DA83-5F8239D71380}" v="263" dt="2024-10-17T14:16:29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VbObO-BkU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1728326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and text on a pink background&#10;&#10;Description automatically generated">
            <a:extLst>
              <a:ext uri="{FF2B5EF4-FFF2-40B4-BE49-F238E27FC236}">
                <a16:creationId xmlns:a16="http://schemas.microsoft.com/office/drawing/2014/main" id="{27AF2B95-B8CA-BF3C-A357-294F9177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002" y="790575"/>
            <a:ext cx="3895725" cy="527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858" y="-2003"/>
            <a:ext cx="6472772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/>
              <a:t>Monday 21st October</a:t>
            </a:r>
            <a:br>
              <a:rPr lang="en-US" sz="3200" u="sng" dirty="0"/>
            </a:br>
            <a:r>
              <a:rPr lang="en-US" sz="3200" u="sng" dirty="0"/>
              <a:t>Morning challenge</a:t>
            </a:r>
          </a:p>
          <a:p>
            <a:endParaRPr lang="en-US" sz="3200" u="sng" dirty="0"/>
          </a:p>
          <a:p>
            <a:pPr marL="342900" indent="-342900">
              <a:buAutoNum type="arabicParenR"/>
            </a:pPr>
            <a:r>
              <a:rPr lang="en-US" sz="3200" dirty="0"/>
              <a:t>456 + 122 =</a:t>
            </a:r>
          </a:p>
          <a:p>
            <a:pPr marL="342900" indent="-342900">
              <a:buAutoNum type="arabicParenR"/>
            </a:pPr>
            <a:r>
              <a:rPr lang="en-US" sz="3200" dirty="0"/>
              <a:t>40.9 + 111 = </a:t>
            </a:r>
          </a:p>
          <a:p>
            <a:pPr marL="342900" indent="-342900">
              <a:buAutoNum type="arabicParenR"/>
            </a:pPr>
            <a:r>
              <a:rPr lang="en-US" sz="3200" dirty="0"/>
              <a:t>562.85 + 2, 000 =</a:t>
            </a:r>
          </a:p>
          <a:p>
            <a:pPr marL="342900" indent="-342900">
              <a:buAutoNum type="arabicParenR"/>
            </a:pPr>
            <a:r>
              <a:rPr lang="en-US" sz="3200" dirty="0"/>
              <a:t>555 – 333 =</a:t>
            </a:r>
          </a:p>
          <a:p>
            <a:pPr marL="342900" indent="-342900">
              <a:buAutoNum type="arabicParenR"/>
            </a:pPr>
            <a:r>
              <a:rPr lang="en-US" sz="3200" dirty="0"/>
              <a:t>56.78 - 12.3 =</a:t>
            </a:r>
          </a:p>
          <a:p>
            <a:pPr marL="342900" indent="-342900">
              <a:buAutoNum type="arabicParenR"/>
            </a:pPr>
            <a:r>
              <a:rPr lang="en-US" sz="3200" dirty="0"/>
              <a:t>8, 373 – 2, 001 =</a:t>
            </a:r>
          </a:p>
          <a:p>
            <a:pPr marL="342900" indent="-342900">
              <a:buAutoNum type="arabicParenR"/>
            </a:pPr>
            <a:r>
              <a:rPr lang="en-US" sz="3200" dirty="0"/>
              <a:t>85 x 100 =</a:t>
            </a:r>
          </a:p>
          <a:p>
            <a:pPr marL="342900" indent="-342900">
              <a:buAutoNum type="arabicParenR"/>
            </a:pPr>
            <a:r>
              <a:rPr lang="en-US" sz="3200" dirty="0"/>
              <a:t>7, 287 divided by 100 = </a:t>
            </a:r>
          </a:p>
          <a:p>
            <a:pPr marL="342900" indent="-342900">
              <a:buAutoNum type="arabicParenR"/>
            </a:pPr>
            <a:r>
              <a:rPr lang="en-US" sz="3200" dirty="0"/>
              <a:t>8.076 x 1, 000 = </a:t>
            </a:r>
          </a:p>
          <a:p>
            <a:pPr marL="342900" indent="-342900">
              <a:buAutoNum type="arabicParenR"/>
            </a:pPr>
            <a:r>
              <a:rPr lang="en-US" sz="3200" dirty="0"/>
              <a:t>827 divided by 1, 000=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05C4-CBD3-A5F8-4821-47C4D92D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2" y="449375"/>
            <a:ext cx="11545328" cy="6824318"/>
          </a:xfrm>
        </p:spPr>
        <p:txBody>
          <a:bodyPr>
            <a:normAutofit fontScale="90000"/>
          </a:bodyPr>
          <a:lstStyle/>
          <a:p>
            <a:r>
              <a:rPr lang="en-GB" sz="3000" i="1" dirty="0">
                <a:latin typeface="Comic Sans MS"/>
                <a:ea typeface="+mj-lt"/>
                <a:cs typeface="+mj-lt"/>
              </a:rPr>
              <a:t>Handwriting 10.50 - 11.10</a:t>
            </a:r>
            <a:br>
              <a:rPr lang="en-GB" sz="3000" u="sng" dirty="0">
                <a:latin typeface="Comic Sans MS"/>
                <a:ea typeface="+mj-lt"/>
                <a:cs typeface="+mj-lt"/>
              </a:rPr>
            </a:br>
            <a:r>
              <a:rPr lang="en-US" sz="2700" u="sng" dirty="0">
                <a:latin typeface="Comic Sans MS"/>
                <a:ea typeface="+mj-lt"/>
                <a:cs typeface="+mj-lt"/>
              </a:rPr>
              <a:t>Monday 21st October</a:t>
            </a:r>
            <a:br>
              <a:rPr lang="en-GB" sz="3000" u="sng" dirty="0">
                <a:latin typeface="Comic Sans MS"/>
                <a:ea typeface="+mj-lt"/>
                <a:cs typeface="+mj-lt"/>
              </a:rPr>
            </a:br>
            <a:r>
              <a:rPr lang="en-GB" sz="3000" u="sng" dirty="0">
                <a:latin typeface="Comic Sans MS"/>
                <a:ea typeface="+mj-lt"/>
                <a:cs typeface="+mj-lt"/>
              </a:rPr>
              <a:t>TBAT: practise joins consistently.</a:t>
            </a:r>
            <a:br>
              <a:rPr lang="en-GB" sz="3000" u="sng" dirty="0">
                <a:latin typeface="Comic Sans MS"/>
                <a:ea typeface="+mj-lt"/>
                <a:cs typeface="+mj-lt"/>
              </a:rPr>
            </a:br>
            <a:br>
              <a:rPr lang="en-GB" sz="3000" u="sng" dirty="0">
                <a:latin typeface="Comic Sans MS"/>
                <a:ea typeface="+mj-lt"/>
                <a:cs typeface="+mj-lt"/>
              </a:rPr>
            </a:br>
            <a:r>
              <a:rPr lang="en-GB" sz="3100" dirty="0">
                <a:latin typeface="Comic Sans MS"/>
                <a:ea typeface="Calibri"/>
                <a:cs typeface="Calibri"/>
              </a:rPr>
              <a:t>Scent</a:t>
            </a:r>
            <a:br>
              <a:rPr lang="en-GB" sz="3100" dirty="0">
                <a:latin typeface="Comic Sans MS"/>
                <a:ea typeface="Calibri"/>
                <a:cs typeface="Calibri"/>
              </a:rPr>
            </a:br>
            <a:endParaRPr lang="en-GB" sz="3100">
              <a:latin typeface="Comic Sans MS"/>
              <a:ea typeface="+mj-lt"/>
              <a:cs typeface="+mj-lt"/>
            </a:endParaRPr>
          </a:p>
          <a:p>
            <a:r>
              <a:rPr lang="en-GB" sz="3100" dirty="0">
                <a:latin typeface="Comic Sans MS"/>
                <a:ea typeface="Calibri"/>
                <a:cs typeface="Calibri"/>
              </a:rPr>
              <a:t>Science</a:t>
            </a:r>
            <a:br>
              <a:rPr lang="en-GB" sz="3100" dirty="0">
                <a:latin typeface="Comic Sans MS"/>
                <a:ea typeface="Calibri"/>
                <a:cs typeface="Calibri"/>
              </a:rPr>
            </a:br>
            <a:endParaRPr lang="en-GB" sz="3100">
              <a:latin typeface="Comic Sans MS"/>
            </a:endParaRPr>
          </a:p>
          <a:p>
            <a:r>
              <a:rPr lang="en-GB" sz="3100" dirty="0">
                <a:latin typeface="Comic Sans MS"/>
                <a:ea typeface="Calibri"/>
                <a:cs typeface="Calibri"/>
              </a:rPr>
              <a:t>Scissors</a:t>
            </a:r>
            <a:br>
              <a:rPr lang="en-GB" sz="3100" dirty="0">
                <a:latin typeface="Comic Sans MS"/>
                <a:ea typeface="Calibri"/>
                <a:cs typeface="Calibri"/>
              </a:rPr>
            </a:br>
            <a:br>
              <a:rPr lang="en-GB" sz="3100" dirty="0">
                <a:latin typeface="Comic Sans MS"/>
                <a:ea typeface="Calibri"/>
                <a:cs typeface="Calibri"/>
              </a:rPr>
            </a:br>
            <a:r>
              <a:rPr lang="en-GB" sz="3100" dirty="0">
                <a:latin typeface="Comic Sans MS"/>
                <a:ea typeface="Calibri"/>
                <a:cs typeface="Calibri"/>
              </a:rPr>
              <a:t>Descend</a:t>
            </a:r>
            <a:br>
              <a:rPr lang="en-GB" sz="3100" dirty="0">
                <a:latin typeface="Comic Sans MS"/>
                <a:ea typeface="Calibri"/>
                <a:cs typeface="Calibri"/>
              </a:rPr>
            </a:br>
            <a:endParaRPr lang="en-GB" sz="3100">
              <a:latin typeface="Comic Sans MS"/>
            </a:endParaRPr>
          </a:p>
          <a:p>
            <a:r>
              <a:rPr lang="en-GB" sz="3100" dirty="0">
                <a:latin typeface="Comic Sans MS"/>
                <a:ea typeface="Calibri"/>
                <a:cs typeface="Calibri"/>
              </a:rPr>
              <a:t>Fascinate</a:t>
            </a:r>
            <a:endParaRPr lang="en-GB" sz="3100" dirty="0">
              <a:latin typeface="Comic Sans MS"/>
            </a:endParaRPr>
          </a:p>
          <a:p>
            <a:br>
              <a:rPr lang="en-GB" sz="2200" u="sng" dirty="0">
                <a:latin typeface="Comic Sans MS"/>
                <a:ea typeface="+mj-lt"/>
                <a:cs typeface="+mj-lt"/>
              </a:rPr>
            </a:br>
            <a:br>
              <a:rPr lang="en-GB" sz="2200" u="sng" dirty="0">
                <a:latin typeface="Comic Sans MS"/>
                <a:ea typeface="+mj-lt"/>
                <a:cs typeface="+mj-lt"/>
              </a:rPr>
            </a:br>
            <a:br>
              <a:rPr lang="en-GB" sz="3000" u="sng" dirty="0">
                <a:latin typeface="Comic Sans MS"/>
                <a:ea typeface="+mj-lt"/>
                <a:cs typeface="+mj-lt"/>
              </a:rPr>
            </a:br>
            <a:r>
              <a:rPr lang="en-US" sz="2400" dirty="0">
                <a:solidFill>
                  <a:srgbClr val="FF0000"/>
                </a:solidFill>
                <a:latin typeface="Comic Sans MS"/>
                <a:ea typeface="+mj-lt"/>
                <a:cs typeface="+mj-lt"/>
              </a:rPr>
              <a:t>Can you put these words into a sentence?</a:t>
            </a:r>
            <a:br>
              <a:rPr lang="en-GB" sz="3000" dirty="0">
                <a:latin typeface="Comic Sans MS"/>
                <a:ea typeface="+mj-lt"/>
                <a:cs typeface="+mj-lt"/>
              </a:rPr>
            </a:br>
            <a:br>
              <a:rPr lang="en-GB" sz="3000" dirty="0">
                <a:latin typeface="Comic Sans MS"/>
                <a:ea typeface="+mj-lt"/>
                <a:cs typeface="+mj-lt"/>
              </a:rPr>
            </a:br>
            <a:br>
              <a:rPr lang="en-GB" sz="2200" dirty="0">
                <a:ea typeface="+mj-lt"/>
                <a:cs typeface="+mj-lt"/>
              </a:rPr>
            </a:br>
            <a:endParaRPr lang="en-GB" sz="2200"/>
          </a:p>
        </p:txBody>
      </p:sp>
      <p:pic>
        <p:nvPicPr>
          <p:cNvPr id="3" name="Picture 2" descr="Writing Lines | Free Printables - Universal Publishing">
            <a:extLst>
              <a:ext uri="{FF2B5EF4-FFF2-40B4-BE49-F238E27FC236}">
                <a16:creationId xmlns:a16="http://schemas.microsoft.com/office/drawing/2014/main" id="{C6231C43-6B22-117A-8BFB-9A012295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67" y="71437"/>
            <a:ext cx="5172075" cy="671512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C70918D-9E97-3825-362B-D83489DBE384}"/>
              </a:ext>
            </a:extLst>
          </p:cNvPr>
          <p:cNvSpPr txBox="1"/>
          <p:nvPr/>
        </p:nvSpPr>
        <p:spPr>
          <a:xfrm>
            <a:off x="3052257" y="1530494"/>
            <a:ext cx="2850826" cy="42473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>
                <a:latin typeface="Comic Sans MS"/>
              </a:rPr>
              <a:t>Privilege</a:t>
            </a:r>
            <a:endParaRPr lang="en-US" sz="2700" dirty="0">
              <a:latin typeface="Comic Sans MS"/>
            </a:endParaRPr>
          </a:p>
          <a:p>
            <a:br>
              <a:rPr lang="en-US" sz="2700" dirty="0">
                <a:latin typeface="Comic Sans MS"/>
              </a:rPr>
            </a:br>
            <a:r>
              <a:rPr lang="en-US" sz="2700">
                <a:latin typeface="Comic Sans MS"/>
              </a:rPr>
              <a:t>Opportunity</a:t>
            </a:r>
          </a:p>
          <a:p>
            <a:br>
              <a:rPr lang="en-US" sz="2700" dirty="0">
                <a:latin typeface="Comic Sans MS"/>
              </a:rPr>
            </a:br>
            <a:r>
              <a:rPr lang="en-US" sz="2700">
                <a:latin typeface="Comic Sans MS"/>
              </a:rPr>
              <a:t>Dictionary</a:t>
            </a:r>
          </a:p>
          <a:p>
            <a:br>
              <a:rPr lang="en-US" sz="2700" dirty="0">
                <a:latin typeface="Comic Sans MS"/>
              </a:rPr>
            </a:br>
            <a:r>
              <a:rPr lang="en-US" sz="2700">
                <a:latin typeface="Comic Sans MS"/>
              </a:rPr>
              <a:t>Vegetable</a:t>
            </a:r>
          </a:p>
          <a:p>
            <a:br>
              <a:rPr lang="en-US" sz="2700" dirty="0">
                <a:latin typeface="Comic Sans MS"/>
              </a:rPr>
            </a:br>
            <a:r>
              <a:rPr lang="en-US" sz="2700" dirty="0">
                <a:latin typeface="Comic Sans MS"/>
              </a:rPr>
              <a:t>Yacht</a:t>
            </a:r>
            <a:br>
              <a:rPr lang="en-US" sz="2700" dirty="0">
                <a:latin typeface="Comic Sans MS"/>
              </a:rPr>
            </a:br>
            <a:endParaRPr lang="en-US" sz="27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5703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5556-EEFB-1543-F697-E82B91AC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Complete the 7x tables beginning with the easiest number. </a:t>
            </a:r>
          </a:p>
        </p:txBody>
      </p:sp>
      <p:pic>
        <p:nvPicPr>
          <p:cNvPr id="3" name="Picture 2" descr="A group of yellow post-it notes with red and blue arrows&#10;&#10;Description automatically generated">
            <a:extLst>
              <a:ext uri="{FF2B5EF4-FFF2-40B4-BE49-F238E27FC236}">
                <a16:creationId xmlns:a16="http://schemas.microsoft.com/office/drawing/2014/main" id="{1A312767-E599-947F-DE6A-7596E5FB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2" y="1697252"/>
            <a:ext cx="11124685" cy="27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1D5D-CB22-6C53-841E-8519066AA030}"/>
              </a:ext>
            </a:extLst>
          </p:cNvPr>
          <p:cNvSpPr>
            <a:spLocks noGrp="1"/>
          </p:cNvSpPr>
          <p:nvPr/>
        </p:nvSpPr>
        <p:spPr>
          <a:xfrm>
            <a:off x="838200" y="23216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ea typeface="+mj-lt"/>
                <a:cs typeface="+mj-lt"/>
                <a:hlinkClick r:id="rId2"/>
              </a:rPr>
              <a:t>7 Times Table Song | The Bare Necessities | Laugh Along and Learn (youtube.com)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2AB1-5411-8D34-FB5B-6CF24A3B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7" y="26202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TBAT- use column method for subtraction.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 in 3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1) What is the value of the digit 8 in each number:</a:t>
            </a:r>
            <a:br>
              <a:rPr lang="en-US" dirty="0"/>
            </a:br>
            <a:r>
              <a:rPr lang="en-US" dirty="0"/>
              <a:t>a)  8, 766         b) 238         c) 816, 000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2) 7x ? = 49  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3) 567 + 1, 002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36B41-A462-3CB1-B582-C655FE248974}"/>
              </a:ext>
            </a:extLst>
          </p:cNvPr>
          <p:cNvSpPr txBox="1"/>
          <p:nvPr/>
        </p:nvSpPr>
        <p:spPr>
          <a:xfrm>
            <a:off x="5506687" y="4374987"/>
            <a:ext cx="63623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Challenge: There are 45 pencils in a box. If there are 9 boxes, how many pencils are there </a:t>
            </a:r>
            <a:r>
              <a:rPr lang="en-US" sz="2800" err="1">
                <a:solidFill>
                  <a:srgbClr val="FF0000"/>
                </a:solidFill>
              </a:rPr>
              <a:t>alogether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641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0144-E543-8A65-87EF-74F82549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10                                           x 7s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1D889-315D-41E1-911B-B6AC893B71F9}"/>
              </a:ext>
            </a:extLst>
          </p:cNvPr>
          <p:cNvSpPr txBox="1"/>
          <p:nvPr/>
        </p:nvSpPr>
        <p:spPr>
          <a:xfrm>
            <a:off x="7393272" y="2644346"/>
            <a:ext cx="38404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hlinkClick r:id="rId2"/>
              </a:rPr>
              <a:t>Daily 10 - Mental Maths Challenge - Topmarks</a:t>
            </a:r>
            <a:endParaRPr lang="en-US" sz="3200"/>
          </a:p>
        </p:txBody>
      </p:sp>
      <p:pic>
        <p:nvPicPr>
          <p:cNvPr id="4" name="Picture 3" descr="A screenshot of a game&#10;&#10;Description automatically generated">
            <a:extLst>
              <a:ext uri="{FF2B5EF4-FFF2-40B4-BE49-F238E27FC236}">
                <a16:creationId xmlns:a16="http://schemas.microsoft.com/office/drawing/2014/main" id="{B20682C2-9028-2911-F72A-9F87B3C2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80" y="2196993"/>
            <a:ext cx="49625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9FD-0769-A7FB-D793-2DF67C59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31" y="2766000"/>
            <a:ext cx="11586518" cy="1325563"/>
          </a:xfrm>
        </p:spPr>
        <p:txBody>
          <a:bodyPr>
            <a:normAutofit fontScale="90000"/>
          </a:bodyPr>
          <a:lstStyle/>
          <a:p>
            <a:br>
              <a:rPr lang="en-GB" dirty="0">
                <a:cs typeface="Calibri Light"/>
              </a:rPr>
            </a:br>
            <a:r>
              <a:rPr lang="en-GB" sz="3600" dirty="0">
                <a:cs typeface="Calibri Light"/>
              </a:rPr>
              <a:t>Why would you use a mental method for these problems?</a:t>
            </a:r>
            <a:br>
              <a:rPr lang="en-GB" sz="3600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sz="5300" b="1" dirty="0">
                <a:solidFill>
                  <a:srgbClr val="0070C0"/>
                </a:solidFill>
                <a:cs typeface="Calibri Light"/>
              </a:rPr>
              <a:t>Blue     12, 872 – 1, 001</a:t>
            </a:r>
            <a:r>
              <a:rPr lang="en-GB" dirty="0">
                <a:solidFill>
                  <a:srgbClr val="0070C0"/>
                </a:solidFill>
                <a:cs typeface="Calibri Light"/>
              </a:rPr>
              <a:t>=</a:t>
            </a: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sz="5300" b="1" dirty="0">
                <a:solidFill>
                  <a:srgbClr val="00B050"/>
                </a:solidFill>
                <a:cs typeface="Calibri Light"/>
              </a:rPr>
              <a:t>Green   45, 014 – 4, 001=</a:t>
            </a:r>
            <a:br>
              <a:rPr lang="en-GB" sz="5300" b="1" dirty="0">
                <a:solidFill>
                  <a:srgbClr val="00B050"/>
                </a:solidFill>
                <a:cs typeface="Calibri Light"/>
              </a:rPr>
            </a:br>
            <a:br>
              <a:rPr lang="en-GB" sz="5300" b="1" dirty="0">
                <a:solidFill>
                  <a:srgbClr val="00B050"/>
                </a:solidFill>
                <a:cs typeface="Calibri Light"/>
              </a:rPr>
            </a:br>
            <a:r>
              <a:rPr lang="en-GB" sz="4000" dirty="0">
                <a:solidFill>
                  <a:srgbClr val="FF0000"/>
                </a:solidFill>
                <a:cs typeface="Calibri Light"/>
              </a:rPr>
              <a:t>Challenge:  How could you check that your answer is correct? Prove it. </a:t>
            </a: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endParaRPr lang="en-GB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974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ath game&#10;&#10;Description automatically generated">
            <a:extLst>
              <a:ext uri="{FF2B5EF4-FFF2-40B4-BE49-F238E27FC236}">
                <a16:creationId xmlns:a16="http://schemas.microsoft.com/office/drawing/2014/main" id="{450FA4DF-F31A-89CE-6F0E-51F6C971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49" y="287107"/>
            <a:ext cx="6741225" cy="6283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68F7A4-55C3-45C4-803C-356132270BDF}"/>
              </a:ext>
            </a:extLst>
          </p:cNvPr>
          <p:cNvSpPr txBox="1"/>
          <p:nvPr/>
        </p:nvSpPr>
        <p:spPr>
          <a:xfrm>
            <a:off x="977240" y="309253"/>
            <a:ext cx="15462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Class Work: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id of dots with black text&#10;&#10;Description automatically generated">
            <a:extLst>
              <a:ext uri="{FF2B5EF4-FFF2-40B4-BE49-F238E27FC236}">
                <a16:creationId xmlns:a16="http://schemas.microsoft.com/office/drawing/2014/main" id="{2AFE9241-7DF6-02CE-AFE0-EBEA5D73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22" y="133319"/>
            <a:ext cx="6949044" cy="6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ath game&#10;&#10;Description automatically generated">
            <a:extLst>
              <a:ext uri="{FF2B5EF4-FFF2-40B4-BE49-F238E27FC236}">
                <a16:creationId xmlns:a16="http://schemas.microsoft.com/office/drawing/2014/main" id="{30758800-F599-D05E-D5A5-7B2D22115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5" r="-113" b="58574"/>
          <a:stretch/>
        </p:blipFill>
        <p:spPr>
          <a:xfrm>
            <a:off x="340426" y="965807"/>
            <a:ext cx="11422085" cy="23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4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8455-E339-D777-0BC5-E6ABC6DA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8" y="1889125"/>
            <a:ext cx="1925782" cy="1345355"/>
          </a:xfrm>
        </p:spPr>
        <p:txBody>
          <a:bodyPr>
            <a:normAutofit fontScale="90000"/>
          </a:bodyPr>
          <a:lstStyle/>
          <a:p>
            <a:r>
              <a:rPr lang="en-GB">
                <a:cs typeface="Calibri Light"/>
              </a:rPr>
              <a:t>Blue</a:t>
            </a:r>
            <a:br>
              <a:rPr lang="en-GB">
                <a:cs typeface="Calibri Light"/>
              </a:rPr>
            </a:br>
            <a:br>
              <a:rPr lang="en-GB">
                <a:cs typeface="Calibri Light"/>
              </a:rPr>
            </a:b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 </a:t>
            </a:r>
            <a:br>
              <a:rPr lang="en-GB">
                <a:cs typeface="Calibri Light"/>
              </a:rPr>
            </a:b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Green</a:t>
            </a:r>
          </a:p>
        </p:txBody>
      </p:sp>
      <p:pic>
        <p:nvPicPr>
          <p:cNvPr id="3" name="Picture 2" descr="A close up of a number&#10;&#10;Description automatically generated">
            <a:extLst>
              <a:ext uri="{FF2B5EF4-FFF2-40B4-BE49-F238E27FC236}">
                <a16:creationId xmlns:a16="http://schemas.microsoft.com/office/drawing/2014/main" id="{C5C87876-7163-397B-D289-18A28AE6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32" y="1385783"/>
            <a:ext cx="10590810" cy="44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and text on a pink background&#10;&#10;Description automatically generated">
            <a:extLst>
              <a:ext uri="{FF2B5EF4-FFF2-40B4-BE49-F238E27FC236}">
                <a16:creationId xmlns:a16="http://schemas.microsoft.com/office/drawing/2014/main" id="{27AF2B95-B8CA-BF3C-A357-294F9177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002" y="790575"/>
            <a:ext cx="3895725" cy="527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165615" y="276024"/>
            <a:ext cx="647277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u="sng" dirty="0"/>
              <a:t>Monday 21st October</a:t>
            </a:r>
            <a:br>
              <a:rPr lang="en-US" sz="4000" u="sng" dirty="0"/>
            </a:br>
            <a:r>
              <a:rPr lang="en-US" sz="4000" u="sng" dirty="0"/>
              <a:t>Morning challenge</a:t>
            </a:r>
          </a:p>
          <a:p>
            <a:endParaRPr lang="en-US" sz="4000" dirty="0"/>
          </a:p>
          <a:p>
            <a:r>
              <a:rPr lang="en-US" sz="4000" dirty="0"/>
              <a:t>Voyagers:</a:t>
            </a:r>
            <a:br>
              <a:rPr lang="en-US" sz="4000" dirty="0"/>
            </a:br>
            <a:r>
              <a:rPr lang="en-US" sz="4000" dirty="0"/>
              <a:t>Complete RE comic strip.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ath game&#10;&#10;Description automatically generated">
            <a:extLst>
              <a:ext uri="{FF2B5EF4-FFF2-40B4-BE49-F238E27FC236}">
                <a16:creationId xmlns:a16="http://schemas.microsoft.com/office/drawing/2014/main" id="{170FBB11-109E-DDAD-8309-FCF238B98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04" y="179694"/>
            <a:ext cx="8661070" cy="61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1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ame&#10;&#10;Description automatically generated">
            <a:extLst>
              <a:ext uri="{FF2B5EF4-FFF2-40B4-BE49-F238E27FC236}">
                <a16:creationId xmlns:a16="http://schemas.microsoft.com/office/drawing/2014/main" id="{F41517D0-5353-06B9-7A1D-F619E00D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36" y="1016274"/>
            <a:ext cx="10561122" cy="560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BED9E-45CC-8747-B178-8EA25B28D6B2}"/>
              </a:ext>
            </a:extLst>
          </p:cNvPr>
          <p:cNvSpPr txBox="1"/>
          <p:nvPr/>
        </p:nvSpPr>
        <p:spPr>
          <a:xfrm>
            <a:off x="386434" y="55204"/>
            <a:ext cx="109857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Which answer do you think will be correct and why? </a:t>
            </a:r>
          </a:p>
          <a:p>
            <a:r>
              <a:rPr lang="en-US" sz="2800" dirty="0"/>
              <a:t>Use your whiteboard to check. </a:t>
            </a:r>
          </a:p>
        </p:txBody>
      </p:sp>
    </p:spTree>
    <p:extLst>
      <p:ext uri="{BB962C8B-B14F-4D97-AF65-F5344CB8AC3E}">
        <p14:creationId xmlns:p14="http://schemas.microsoft.com/office/powerpoint/2010/main" val="57999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hite squares with numbers&#10;&#10;Description automatically generated">
            <a:extLst>
              <a:ext uri="{FF2B5EF4-FFF2-40B4-BE49-F238E27FC236}">
                <a16:creationId xmlns:a16="http://schemas.microsoft.com/office/drawing/2014/main" id="{EA4B4068-3EA3-3979-548D-D8E9350E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89" y="2673049"/>
            <a:ext cx="5736624" cy="4137711"/>
          </a:xfrm>
          <a:prstGeom prst="rect">
            <a:avLst/>
          </a:prstGeom>
        </p:spPr>
      </p:pic>
      <p:pic>
        <p:nvPicPr>
          <p:cNvPr id="3" name="Picture 2" descr="A grid with numbers and a line&#10;&#10;Description automatically generated">
            <a:extLst>
              <a:ext uri="{FF2B5EF4-FFF2-40B4-BE49-F238E27FC236}">
                <a16:creationId xmlns:a16="http://schemas.microsoft.com/office/drawing/2014/main" id="{78700A40-300E-6F92-DF4A-70B99705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04" y="54834"/>
            <a:ext cx="4618595" cy="2608820"/>
          </a:xfrm>
          <a:prstGeom prst="rect">
            <a:avLst/>
          </a:prstGeom>
        </p:spPr>
      </p:pic>
      <p:pic>
        <p:nvPicPr>
          <p:cNvPr id="4" name="Picture 3" descr="A white grid with colorful dots and numbers&#10;&#10;Description automatically generated">
            <a:extLst>
              <a:ext uri="{FF2B5EF4-FFF2-40B4-BE49-F238E27FC236}">
                <a16:creationId xmlns:a16="http://schemas.microsoft.com/office/drawing/2014/main" id="{0DC6396B-7013-7A0E-446A-5FB55348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69" y="2449728"/>
            <a:ext cx="4628120" cy="3101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0262B-1552-92EE-8279-13973FC2FC96}"/>
              </a:ext>
            </a:extLst>
          </p:cNvPr>
          <p:cNvSpPr txBox="1"/>
          <p:nvPr/>
        </p:nvSpPr>
        <p:spPr>
          <a:xfrm>
            <a:off x="105254" y="58202"/>
            <a:ext cx="676259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Independent:</a:t>
            </a:r>
          </a:p>
          <a:p>
            <a:r>
              <a:rPr lang="en-US" sz="4000" dirty="0"/>
              <a:t>1) 5, 356 – 1, 019 =</a:t>
            </a:r>
            <a:endParaRPr lang="en-US" dirty="0"/>
          </a:p>
          <a:p>
            <a:r>
              <a:rPr lang="en-US" sz="4000" dirty="0"/>
              <a:t>2) 63, 526 – 8, 628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D1C95-EDE2-6B2F-06DD-27430E99698D}"/>
              </a:ext>
            </a:extLst>
          </p:cNvPr>
          <p:cNvSpPr txBox="1"/>
          <p:nvPr/>
        </p:nvSpPr>
        <p:spPr>
          <a:xfrm>
            <a:off x="5810314" y="3036268"/>
            <a:ext cx="15871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Identify the mistakes. </a:t>
            </a:r>
          </a:p>
        </p:txBody>
      </p:sp>
    </p:spTree>
    <p:extLst>
      <p:ext uri="{BB962C8B-B14F-4D97-AF65-F5344CB8AC3E}">
        <p14:creationId xmlns:p14="http://schemas.microsoft.com/office/powerpoint/2010/main" val="2521898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63FB6A8-EDC4-DC3B-6C4D-F112AAA21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518" y="1976318"/>
            <a:ext cx="5600699" cy="4575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6728E-6128-6FCD-DF95-F749D429A25E}"/>
              </a:ext>
            </a:extLst>
          </p:cNvPr>
          <p:cNvSpPr txBox="1"/>
          <p:nvPr/>
        </p:nvSpPr>
        <p:spPr>
          <a:xfrm>
            <a:off x="6146425" y="854448"/>
            <a:ext cx="20814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600">
                <a:cs typeface="Calibri"/>
              </a:rPr>
              <a:t>Mastery:</a:t>
            </a:r>
            <a:endParaRPr lang="en-GB" sz="3600"/>
          </a:p>
        </p:txBody>
      </p:sp>
      <p:pic>
        <p:nvPicPr>
          <p:cNvPr id="4" name="Picture 3" descr="A white paper with black text and black numbers&#10;&#10;Description automatically generated">
            <a:extLst>
              <a:ext uri="{FF2B5EF4-FFF2-40B4-BE49-F238E27FC236}">
                <a16:creationId xmlns:a16="http://schemas.microsoft.com/office/drawing/2014/main" id="{543F1268-6CF7-5D81-E945-07890C6B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7" y="2176675"/>
            <a:ext cx="4805082" cy="3961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5E934-184A-20A4-E58B-08088CFFC4ED}"/>
              </a:ext>
            </a:extLst>
          </p:cNvPr>
          <p:cNvSpPr txBox="1"/>
          <p:nvPr/>
        </p:nvSpPr>
        <p:spPr>
          <a:xfrm>
            <a:off x="1291477" y="92728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>
                <a:cs typeface="Calibri"/>
              </a:rPr>
              <a:t>Challenge:</a:t>
            </a:r>
          </a:p>
        </p:txBody>
      </p:sp>
    </p:spTree>
    <p:extLst>
      <p:ext uri="{BB962C8B-B14F-4D97-AF65-F5344CB8AC3E}">
        <p14:creationId xmlns:p14="http://schemas.microsoft.com/office/powerpoint/2010/main" val="190508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6451-3C79-081B-2AA0-EB5EB986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36" y="-189057"/>
            <a:ext cx="10515600" cy="1325563"/>
          </a:xfrm>
        </p:spPr>
        <p:txBody>
          <a:bodyPr/>
          <a:lstStyle/>
          <a:p>
            <a:r>
              <a:rPr lang="en-US" dirty="0"/>
              <a:t>TBAT- use coding to create a clicker game. 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508AEA-32C9-35C7-7B64-6F4D1702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6" y="881784"/>
            <a:ext cx="3322205" cy="3908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204B1-0F38-AE87-468F-6434E1AAA29A}"/>
              </a:ext>
            </a:extLst>
          </p:cNvPr>
          <p:cNvSpPr txBox="1"/>
          <p:nvPr/>
        </p:nvSpPr>
        <p:spPr>
          <a:xfrm>
            <a:off x="3848079" y="712986"/>
            <a:ext cx="747991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Talk partners: </a:t>
            </a:r>
            <a:endParaRPr lang="en-US"/>
          </a:p>
          <a:p>
            <a:r>
              <a:rPr lang="en-US" sz="2400" dirty="0">
                <a:solidFill>
                  <a:srgbClr val="00B050"/>
                </a:solidFill>
              </a:rPr>
              <a:t>What does coding mean?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Give an example of coding. </a:t>
            </a:r>
          </a:p>
          <a:p>
            <a:endParaRPr lang="en-US" sz="2400" dirty="0"/>
          </a:p>
          <a:p>
            <a:r>
              <a:rPr lang="en-US" sz="2400" dirty="0"/>
              <a:t>Copy and paste the link from Teams into the search engine. </a:t>
            </a:r>
            <a:endParaRPr lang="en-US"/>
          </a:p>
          <a:p>
            <a:endParaRPr lang="en-US" sz="2400" dirty="0"/>
          </a:p>
          <a:p>
            <a:r>
              <a:rPr lang="en-US" sz="2400" dirty="0">
                <a:ea typeface="+mn-lt"/>
                <a:cs typeface="+mn-lt"/>
                <a:hlinkClick r:id="rId3"/>
              </a:rPr>
              <a:t>Scratch - Imagine, Program, Share (mit.edu)</a:t>
            </a:r>
            <a:endParaRPr lang="en-US" sz="2400">
              <a:ea typeface="+mn-lt"/>
              <a:cs typeface="+mn-lt"/>
            </a:endParaRPr>
          </a:p>
          <a:p>
            <a:endParaRPr lang="en-US" sz="2400" dirty="0"/>
          </a:p>
          <a:p>
            <a:r>
              <a:rPr lang="en-US" sz="2400" dirty="0"/>
              <a:t>In pairs, work through the instructions to complete your own clicker game. </a:t>
            </a:r>
          </a:p>
          <a:p>
            <a:endParaRPr lang="en-US" sz="2400" dirty="0"/>
          </a:p>
          <a:p>
            <a:r>
              <a:rPr lang="en-US" sz="2400" dirty="0"/>
              <a:t>Challenge:</a:t>
            </a:r>
          </a:p>
        </p:txBody>
      </p:sp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40AFC89F-097F-1DF2-689E-150511B7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775" y="5608204"/>
            <a:ext cx="8696902" cy="11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3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words&#10;&#10;Description automatically generated">
            <a:extLst>
              <a:ext uri="{FF2B5EF4-FFF2-40B4-BE49-F238E27FC236}">
                <a16:creationId xmlns:a16="http://schemas.microsoft.com/office/drawing/2014/main" id="{BC068602-EC5F-E9D0-0347-118543E63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1"/>
            <a:ext cx="12192000" cy="2863702"/>
          </a:xfrm>
          <a:prstGeom prst="rect">
            <a:avLst/>
          </a:prstGeom>
        </p:spPr>
      </p:pic>
      <p:pic>
        <p:nvPicPr>
          <p:cNvPr id="6" name="Picture 5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F07D4F84-22C1-ACBC-BF6C-CD3B39693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" y="3426584"/>
            <a:ext cx="7191375" cy="2809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00D88-E3A6-F816-DED2-8E3828D8E69A}"/>
              </a:ext>
            </a:extLst>
          </p:cNvPr>
          <p:cNvSpPr txBox="1"/>
          <p:nvPr/>
        </p:nvSpPr>
        <p:spPr>
          <a:xfrm>
            <a:off x="7549267" y="3160479"/>
            <a:ext cx="444399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Stamina is the ability to keep moving for a long period of time without a rest. </a:t>
            </a:r>
          </a:p>
          <a:p>
            <a:endParaRPr lang="en-US" sz="2800"/>
          </a:p>
          <a:p>
            <a:r>
              <a:rPr lang="en-US" sz="2800"/>
              <a:t>Talk partners: How does skipping help to develop stamina? </a:t>
            </a:r>
          </a:p>
        </p:txBody>
      </p:sp>
    </p:spTree>
    <p:extLst>
      <p:ext uri="{BB962C8B-B14F-4D97-AF65-F5344CB8AC3E}">
        <p14:creationId xmlns:p14="http://schemas.microsoft.com/office/powerpoint/2010/main" val="294939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165615" y="276024"/>
            <a:ext cx="647277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u="sng" dirty="0"/>
              <a:t>Monday 21st October</a:t>
            </a:r>
            <a:br>
              <a:rPr lang="en-US" sz="4000" u="sng" dirty="0"/>
            </a:br>
            <a:r>
              <a:rPr lang="en-US" sz="4000" u="sng" dirty="0"/>
              <a:t>Reading café</a:t>
            </a:r>
            <a:br>
              <a:rPr lang="en-US" sz="4000" u="sng" dirty="0"/>
            </a:br>
            <a:endParaRPr lang="en-US" sz="4000" u="sng" dirty="0"/>
          </a:p>
          <a:p>
            <a:br>
              <a:rPr lang="en-US" sz="4000" u="sng" dirty="0"/>
            </a:br>
            <a:r>
              <a:rPr lang="en-US" sz="4000" dirty="0"/>
              <a:t>What is the most memorable book you </a:t>
            </a:r>
            <a:br>
              <a:rPr lang="en-US" sz="4000" dirty="0"/>
            </a:br>
            <a:r>
              <a:rPr lang="en-US" sz="4000" dirty="0"/>
              <a:t>have read and why?</a:t>
            </a:r>
            <a:endParaRPr lang="en-US"/>
          </a:p>
        </p:txBody>
      </p:sp>
      <p:pic>
        <p:nvPicPr>
          <p:cNvPr id="3" name="Picture 2" descr="Open Book Png -open Book Magic Png - Magic Book Png, Transparent Png ,  Transparent Png Image - PNGitem">
            <a:extLst>
              <a:ext uri="{FF2B5EF4-FFF2-40B4-BE49-F238E27FC236}">
                <a16:creationId xmlns:a16="http://schemas.microsoft.com/office/drawing/2014/main" id="{9CFF5F19-DDF9-746D-858E-6539F422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009" y="2688999"/>
            <a:ext cx="6111460" cy="40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165615" y="276024"/>
            <a:ext cx="12016598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u="sng" dirty="0"/>
              <a:t>Monday 21st October</a:t>
            </a:r>
            <a:br>
              <a:rPr lang="en-US" sz="4000" u="sng" dirty="0"/>
            </a:br>
            <a:r>
              <a:rPr lang="en-US" sz="4000" u="sng" dirty="0"/>
              <a:t>Reading café</a:t>
            </a:r>
            <a:br>
              <a:rPr lang="en-US" sz="4000" u="sng" dirty="0"/>
            </a:br>
            <a:br>
              <a:rPr lang="en-US" sz="4000" u="sng" dirty="0"/>
            </a:br>
            <a:r>
              <a:rPr lang="en-US" sz="4000" b="1" dirty="0"/>
              <a:t>How do we teach reading at Ormiston Herman Academy?</a:t>
            </a:r>
            <a:br>
              <a:rPr lang="en-US" sz="4000" b="1" dirty="0"/>
            </a:br>
            <a:br>
              <a:rPr lang="en-US" sz="4000" dirty="0"/>
            </a:br>
            <a:r>
              <a:rPr lang="en-US" sz="4000" dirty="0"/>
              <a:t>- Phonics</a:t>
            </a:r>
            <a:br>
              <a:rPr lang="en-US" sz="4000" dirty="0"/>
            </a:br>
            <a:r>
              <a:rPr lang="en-US" sz="4000" dirty="0"/>
              <a:t>- Reading lessons (2-week cycle)</a:t>
            </a:r>
            <a:br>
              <a:rPr lang="en-US" sz="4000" dirty="0"/>
            </a:br>
            <a:r>
              <a:rPr lang="en-US" sz="4000" dirty="0"/>
              <a:t>- 3 in 3s</a:t>
            </a:r>
            <a:br>
              <a:rPr lang="en-US" sz="4000" dirty="0"/>
            </a:br>
            <a:r>
              <a:rPr lang="en-US" sz="4000" dirty="0"/>
              <a:t>- End of KS2 tests</a:t>
            </a:r>
            <a:endParaRPr lang="en-US" sz="4000" u="sng" dirty="0"/>
          </a:p>
        </p:txBody>
      </p:sp>
      <p:pic>
        <p:nvPicPr>
          <p:cNvPr id="4" name="Picture 3" descr="Open Book Png -open Book Magic Png - Magic Book Png, Transparent Png ,  Transparent Png Image - PNGitem">
            <a:extLst>
              <a:ext uri="{FF2B5EF4-FFF2-40B4-BE49-F238E27FC236}">
                <a16:creationId xmlns:a16="http://schemas.microsoft.com/office/drawing/2014/main" id="{C82D4B1B-0C38-EDFC-0BE7-7A56081A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3" y="5228999"/>
            <a:ext cx="2478156" cy="1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88311" y="-63"/>
            <a:ext cx="1201659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sz="4000" u="sng" dirty="0"/>
            </a:br>
            <a:endParaRPr lang="en-US" sz="4000"/>
          </a:p>
        </p:txBody>
      </p:sp>
      <p:pic>
        <p:nvPicPr>
          <p:cNvPr id="2" name="Picture 1" descr="A group of papers with text&#10;&#10;Description automatically generated">
            <a:extLst>
              <a:ext uri="{FF2B5EF4-FFF2-40B4-BE49-F238E27FC236}">
                <a16:creationId xmlns:a16="http://schemas.microsoft.com/office/drawing/2014/main" id="{41D6C961-E45F-F234-4F39-5C62674F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" y="1170608"/>
            <a:ext cx="6505002" cy="4516783"/>
          </a:xfrm>
          <a:prstGeom prst="rect">
            <a:avLst/>
          </a:prstGeom>
        </p:spPr>
      </p:pic>
      <p:pic>
        <p:nvPicPr>
          <p:cNvPr id="6" name="Picture 5" descr="A screenshot of a book&#10;&#10;Description automatically generated">
            <a:extLst>
              <a:ext uri="{FF2B5EF4-FFF2-40B4-BE49-F238E27FC236}">
                <a16:creationId xmlns:a16="http://schemas.microsoft.com/office/drawing/2014/main" id="{E880AC41-EDD2-A8AF-2B7D-301E2337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49" y="-113887"/>
            <a:ext cx="5740815" cy="3949425"/>
          </a:xfrm>
          <a:prstGeom prst="rect">
            <a:avLst/>
          </a:prstGeom>
        </p:spPr>
      </p:pic>
      <p:pic>
        <p:nvPicPr>
          <p:cNvPr id="7" name="Picture 6" descr="A screen shot of a cell phone&#10;&#10;Description automatically generated">
            <a:extLst>
              <a:ext uri="{FF2B5EF4-FFF2-40B4-BE49-F238E27FC236}">
                <a16:creationId xmlns:a16="http://schemas.microsoft.com/office/drawing/2014/main" id="{AFFBCBEA-1F22-570D-E9EA-D8930126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650" y="3524388"/>
            <a:ext cx="2267917" cy="32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88311" y="-63"/>
            <a:ext cx="1201659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sz="4000" u="sng" dirty="0"/>
            </a:br>
            <a:endParaRPr lang="en-US" sz="4000"/>
          </a:p>
        </p:txBody>
      </p:sp>
      <p:pic>
        <p:nvPicPr>
          <p:cNvPr id="3" name="Picture 2" descr="A brochure with text and images&#10;&#10;Description automatically generated">
            <a:extLst>
              <a:ext uri="{FF2B5EF4-FFF2-40B4-BE49-F238E27FC236}">
                <a16:creationId xmlns:a16="http://schemas.microsoft.com/office/drawing/2014/main" id="{1CCF086F-5384-F24F-5FA5-DB8DEA14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83" y="0"/>
            <a:ext cx="9236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8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88311" y="-63"/>
            <a:ext cx="1201659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sz="4000" u="sng" dirty="0"/>
            </a:br>
            <a:endParaRPr lang="en-US" sz="4000"/>
          </a:p>
        </p:txBody>
      </p:sp>
      <p:pic>
        <p:nvPicPr>
          <p:cNvPr id="2" name="Picture 1" descr="A screenshot of a screen&#10;&#10;Description automatically generated">
            <a:extLst>
              <a:ext uri="{FF2B5EF4-FFF2-40B4-BE49-F238E27FC236}">
                <a16:creationId xmlns:a16="http://schemas.microsoft.com/office/drawing/2014/main" id="{5ABD07B7-64C5-2D58-110E-61A44CC9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02" y="0"/>
            <a:ext cx="90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8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88311" y="-63"/>
            <a:ext cx="12016598" cy="73558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u="sng" dirty="0"/>
              <a:t>Reading domains activity: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Inference</a:t>
            </a:r>
            <a:r>
              <a:rPr lang="en-US" sz="3600" dirty="0"/>
              <a:t> – look at the pictures of Iceland. What inferences can you make? How do you know?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Retrieval</a:t>
            </a:r>
            <a:r>
              <a:rPr lang="en-US" sz="3600" dirty="0"/>
              <a:t> – Answer the questions about the text. Retrieve the answers from the text.</a:t>
            </a:r>
            <a:br>
              <a:rPr lang="en-US" sz="3600" dirty="0"/>
            </a:br>
            <a:br>
              <a:rPr lang="en-US" sz="3600" b="1" dirty="0"/>
            </a:br>
            <a:r>
              <a:rPr lang="en-US" sz="3600" b="1" dirty="0"/>
              <a:t>Word choice </a:t>
            </a:r>
            <a:r>
              <a:rPr lang="en-US" sz="3600" dirty="0"/>
              <a:t>– Look at the questions. Think about why those words have been selected.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Comparisons</a:t>
            </a:r>
            <a:r>
              <a:rPr lang="en-US" sz="3600" dirty="0"/>
              <a:t> – What's similar? What's different?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19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EEE11-6A21-AD55-BE02-49EB90F74065}"/>
              </a:ext>
            </a:extLst>
          </p:cNvPr>
          <p:cNvSpPr txBox="1"/>
          <p:nvPr/>
        </p:nvSpPr>
        <p:spPr>
          <a:xfrm>
            <a:off x="88311" y="-63"/>
            <a:ext cx="12016598" cy="67710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latin typeface="Comic Sans MS"/>
              </a:rPr>
              <a:t>Monday 21st October</a:t>
            </a:r>
            <a:br>
              <a:rPr lang="en-US" sz="2400" u="sng" dirty="0">
                <a:latin typeface="Comic Sans MS"/>
              </a:rPr>
            </a:br>
            <a:r>
              <a:rPr lang="en-US" sz="2400" u="sng" dirty="0">
                <a:latin typeface="Comic Sans MS"/>
              </a:rPr>
              <a:t>TBAT: answers questions on the domains of reading.</a:t>
            </a:r>
            <a:br>
              <a:rPr lang="en-US" sz="3600" u="sng" dirty="0"/>
            </a:br>
            <a:r>
              <a:rPr lang="en-US" sz="2400" u="sng" dirty="0">
                <a:latin typeface="Comic Sans MS"/>
              </a:rPr>
              <a:t>Independent:</a:t>
            </a:r>
            <a:br>
              <a:rPr lang="en-US" sz="2400" u="sng" dirty="0">
                <a:latin typeface="Comic Sans MS"/>
              </a:rPr>
            </a:br>
            <a:r>
              <a:rPr lang="en-US" sz="2400" dirty="0">
                <a:latin typeface="Comic Sans MS"/>
              </a:rPr>
              <a:t>1. Name two ways you can get to Iceland.</a:t>
            </a:r>
            <a:br>
              <a:rPr lang="en-US" sz="2400" dirty="0">
                <a:latin typeface="Comic Sans MS"/>
              </a:rPr>
            </a:br>
            <a:br>
              <a:rPr lang="en-US" sz="2400" dirty="0">
                <a:latin typeface="Comic Sans MS"/>
              </a:rPr>
            </a:br>
            <a:r>
              <a:rPr lang="en-US" sz="2400" dirty="0">
                <a:latin typeface="Comic Sans MS"/>
              </a:rPr>
              <a:t>2. Which word is closest in meaning to the word </a:t>
            </a:r>
            <a:r>
              <a:rPr lang="en-US" sz="2400" b="1" dirty="0">
                <a:latin typeface="Comic Sans MS"/>
              </a:rPr>
              <a:t>marvel?</a:t>
            </a:r>
            <a:br>
              <a:rPr lang="en-US" sz="2400" b="1" dirty="0">
                <a:latin typeface="Comic Sans MS"/>
              </a:rPr>
            </a:br>
            <a:r>
              <a:rPr lang="en-US" sz="2400" b="1" dirty="0">
                <a:latin typeface="Comic Sans MS"/>
              </a:rPr>
              <a:t> </a:t>
            </a:r>
            <a:r>
              <a:rPr lang="en-US" sz="2400" dirty="0">
                <a:latin typeface="Comic Sans MS"/>
              </a:rPr>
              <a:t>Bored      Wonder       Laugh</a:t>
            </a:r>
            <a:br>
              <a:rPr lang="en-US" sz="2400" dirty="0">
                <a:latin typeface="Comic Sans MS"/>
              </a:rPr>
            </a:br>
            <a:br>
              <a:rPr lang="en-US" sz="2400" dirty="0">
                <a:latin typeface="Comic Sans MS"/>
              </a:rPr>
            </a:br>
            <a:r>
              <a:rPr lang="en-US" sz="2400" dirty="0">
                <a:latin typeface="Comic Sans MS"/>
              </a:rPr>
              <a:t>3. Where can you go to keep warm in Iceland?</a:t>
            </a:r>
            <a:br>
              <a:rPr lang="en-US" sz="2400" dirty="0">
                <a:latin typeface="Comic Sans MS"/>
              </a:rPr>
            </a:br>
            <a:br>
              <a:rPr lang="en-US" sz="2400" dirty="0">
                <a:latin typeface="Comic Sans MS"/>
              </a:rPr>
            </a:br>
            <a:r>
              <a:rPr lang="en-US" sz="2400" dirty="0">
                <a:latin typeface="Comic Sans MS"/>
              </a:rPr>
              <a:t>4. </a:t>
            </a:r>
            <a:r>
              <a:rPr lang="en-US" sz="2400" i="1" dirty="0">
                <a:latin typeface="Comic Sans MS"/>
              </a:rPr>
              <a:t>”…marvel at the ghostly </a:t>
            </a:r>
            <a:r>
              <a:rPr lang="en-US" sz="2400" i="1" dirty="0" err="1">
                <a:latin typeface="Comic Sans MS"/>
              </a:rPr>
              <a:t>colours</a:t>
            </a:r>
            <a:r>
              <a:rPr lang="en-US" sz="2400" i="1" dirty="0">
                <a:latin typeface="Comic Sans MS"/>
              </a:rPr>
              <a:t> dancing across the sky.”</a:t>
            </a:r>
            <a:r>
              <a:rPr lang="en-US" sz="2400" dirty="0">
                <a:latin typeface="Comic Sans MS"/>
              </a:rPr>
              <a:t> How does this phrase make you feel? </a:t>
            </a:r>
            <a:br>
              <a:rPr lang="en-US" sz="2400" dirty="0">
                <a:latin typeface="Comic Sans MS"/>
              </a:rPr>
            </a:br>
            <a:br>
              <a:rPr lang="en-US" sz="2400" dirty="0">
                <a:latin typeface="Comic Sans MS"/>
              </a:rPr>
            </a:br>
            <a:r>
              <a:rPr lang="en-US" sz="2400" dirty="0">
                <a:latin typeface="Comic Sans MS"/>
              </a:rPr>
              <a:t>5. Read through the travel brochure, what similarities and differences are there within the country of Iceland?</a:t>
            </a:r>
            <a:br>
              <a:rPr lang="en-US" sz="2400" dirty="0">
                <a:latin typeface="Comic Sans MS"/>
              </a:rPr>
            </a:br>
            <a:br>
              <a:rPr lang="en-US" sz="2400" dirty="0">
                <a:latin typeface="Comic Sans MS"/>
              </a:rPr>
            </a:br>
            <a:r>
              <a:rPr lang="en-US" sz="2400" dirty="0">
                <a:latin typeface="Comic Sans MS"/>
              </a:rPr>
              <a:t>6. Iceland is a magical place to visit. How do you know?</a:t>
            </a:r>
            <a:endParaRPr lang="en-US" sz="2400" dirty="0">
              <a:latin typeface="Aptos" panose="020B0004020202020204"/>
            </a:endParaRPr>
          </a:p>
          <a:p>
            <a:endParaRPr lang="en-US" sz="26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031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7F3415-9A17-49F6-905D-1611F6AB6319}"/>
</file>

<file path=customXml/itemProps2.xml><?xml version="1.0" encoding="utf-8"?>
<ds:datastoreItem xmlns:ds="http://schemas.openxmlformats.org/officeDocument/2006/customXml" ds:itemID="{DCB29FA2-5DB5-4C65-BDC3-BAAE3CC949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2515A-A102-4188-9CA1-FB53BF32B2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Handwriting 10.50 - 11.10 Monday 21st October TBAT: practise joins consistently.  Scent  Science  Scissors  Descend  Fascinate    Can you put these words into a sentence?   </vt:lpstr>
      <vt:lpstr>Complete the 7x tables beginning with the easiest number. </vt:lpstr>
      <vt:lpstr>PowerPoint Presentation</vt:lpstr>
      <vt:lpstr>TBAT- use column method for subtraction.   3 in 3    1) What is the value of the digit 8 in each number: a)  8, 766         b) 238         c) 816, 000  2) 7x ? = 49          3) 567 + 1, 002 =</vt:lpstr>
      <vt:lpstr>Daily 10                                           x 7s</vt:lpstr>
      <vt:lpstr> Why would you use a mental method for these problems?  Blue     12, 872 – 1, 001=   Green   45, 014 – 4, 001=  Challenge:  How could you check that your answer is correct? Prove it.    </vt:lpstr>
      <vt:lpstr>PowerPoint Presentation</vt:lpstr>
      <vt:lpstr>PowerPoint Presentation</vt:lpstr>
      <vt:lpstr>PowerPoint Presentation</vt:lpstr>
      <vt:lpstr>Blue      Green</vt:lpstr>
      <vt:lpstr>PowerPoint Presentation</vt:lpstr>
      <vt:lpstr>PowerPoint Presentation</vt:lpstr>
      <vt:lpstr>PowerPoint Presentation</vt:lpstr>
      <vt:lpstr>PowerPoint Presentation</vt:lpstr>
      <vt:lpstr>TBAT- use coding to create a clicker game.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257</cp:revision>
  <dcterms:created xsi:type="dcterms:W3CDTF">2024-10-17T11:57:22Z</dcterms:created>
  <dcterms:modified xsi:type="dcterms:W3CDTF">2024-10-18T13:43:26Z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</Properties>
</file>