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742" r:id="rId2"/>
    <p:sldId id="815" r:id="rId3"/>
    <p:sldId id="420" r:id="rId4"/>
    <p:sldId id="468" r:id="rId5"/>
    <p:sldId id="673" r:id="rId6"/>
    <p:sldId id="672" r:id="rId7"/>
    <p:sldId id="678" r:id="rId8"/>
    <p:sldId id="674" r:id="rId9"/>
    <p:sldId id="679" r:id="rId10"/>
    <p:sldId id="6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7E891-EE37-E6FA-5E3D-5E32860EA964}" v="12" dt="2024-05-09T07:13:36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Smith" userId="S::ksmith@ohacademy.co.uk::a7d4e140-2592-4cae-a0f0-2e5221e6ab9f" providerId="AD" clId="Web-{EB87E891-EE37-E6FA-5E3D-5E32860EA964}"/>
    <pc:docChg chg="addSld delSld modSld">
      <pc:chgData name="C Smith" userId="S::ksmith@ohacademy.co.uk::a7d4e140-2592-4cae-a0f0-2e5221e6ab9f" providerId="AD" clId="Web-{EB87E891-EE37-E6FA-5E3D-5E32860EA964}" dt="2024-05-09T07:13:36.899" v="11"/>
      <pc:docMkLst>
        <pc:docMk/>
      </pc:docMkLst>
      <pc:sldChg chg="del">
        <pc:chgData name="C Smith" userId="S::ksmith@ohacademy.co.uk::a7d4e140-2592-4cae-a0f0-2e5221e6ab9f" providerId="AD" clId="Web-{EB87E891-EE37-E6FA-5E3D-5E32860EA964}" dt="2024-05-09T07:13:28.039" v="10"/>
        <pc:sldMkLst>
          <pc:docMk/>
          <pc:sldMk cId="109857222" sldId="256"/>
        </pc:sldMkLst>
      </pc:sldChg>
      <pc:sldChg chg="add">
        <pc:chgData name="C Smith" userId="S::ksmith@ohacademy.co.uk::a7d4e140-2592-4cae-a0f0-2e5221e6ab9f" providerId="AD" clId="Web-{EB87E891-EE37-E6FA-5E3D-5E32860EA964}" dt="2024-05-09T07:13:24.242" v="2"/>
        <pc:sldMkLst>
          <pc:docMk/>
          <pc:sldMk cId="2097657744" sldId="420"/>
        </pc:sldMkLst>
      </pc:sldChg>
      <pc:sldChg chg="add">
        <pc:chgData name="C Smith" userId="S::ksmith@ohacademy.co.uk::a7d4e140-2592-4cae-a0f0-2e5221e6ab9f" providerId="AD" clId="Web-{EB87E891-EE37-E6FA-5E3D-5E32860EA964}" dt="2024-05-09T07:13:24.257" v="3"/>
        <pc:sldMkLst>
          <pc:docMk/>
          <pc:sldMk cId="2181327646" sldId="468"/>
        </pc:sldMkLst>
      </pc:sldChg>
      <pc:sldChg chg="add">
        <pc:chgData name="C Smith" userId="S::ksmith@ohacademy.co.uk::a7d4e140-2592-4cae-a0f0-2e5221e6ab9f" providerId="AD" clId="Web-{EB87E891-EE37-E6FA-5E3D-5E32860EA964}" dt="2024-05-09T07:13:24.273" v="5"/>
        <pc:sldMkLst>
          <pc:docMk/>
          <pc:sldMk cId="4090707531" sldId="672"/>
        </pc:sldMkLst>
      </pc:sldChg>
      <pc:sldChg chg="add">
        <pc:chgData name="C Smith" userId="S::ksmith@ohacademy.co.uk::a7d4e140-2592-4cae-a0f0-2e5221e6ab9f" providerId="AD" clId="Web-{EB87E891-EE37-E6FA-5E3D-5E32860EA964}" dt="2024-05-09T07:13:24.273" v="4"/>
        <pc:sldMkLst>
          <pc:docMk/>
          <pc:sldMk cId="1626151627" sldId="673"/>
        </pc:sldMkLst>
      </pc:sldChg>
      <pc:sldChg chg="add">
        <pc:chgData name="C Smith" userId="S::ksmith@ohacademy.co.uk::a7d4e140-2592-4cae-a0f0-2e5221e6ab9f" providerId="AD" clId="Web-{EB87E891-EE37-E6FA-5E3D-5E32860EA964}" dt="2024-05-09T07:13:24.304" v="7"/>
        <pc:sldMkLst>
          <pc:docMk/>
          <pc:sldMk cId="3016574361" sldId="674"/>
        </pc:sldMkLst>
      </pc:sldChg>
      <pc:sldChg chg="add">
        <pc:chgData name="C Smith" userId="S::ksmith@ohacademy.co.uk::a7d4e140-2592-4cae-a0f0-2e5221e6ab9f" providerId="AD" clId="Web-{EB87E891-EE37-E6FA-5E3D-5E32860EA964}" dt="2024-05-09T07:13:24.336" v="9"/>
        <pc:sldMkLst>
          <pc:docMk/>
          <pc:sldMk cId="1842990139" sldId="675"/>
        </pc:sldMkLst>
      </pc:sldChg>
      <pc:sldChg chg="add">
        <pc:chgData name="C Smith" userId="S::ksmith@ohacademy.co.uk::a7d4e140-2592-4cae-a0f0-2e5221e6ab9f" providerId="AD" clId="Web-{EB87E891-EE37-E6FA-5E3D-5E32860EA964}" dt="2024-05-09T07:13:24.304" v="6"/>
        <pc:sldMkLst>
          <pc:docMk/>
          <pc:sldMk cId="2068294112" sldId="678"/>
        </pc:sldMkLst>
      </pc:sldChg>
      <pc:sldChg chg="add">
        <pc:chgData name="C Smith" userId="S::ksmith@ohacademy.co.uk::a7d4e140-2592-4cae-a0f0-2e5221e6ab9f" providerId="AD" clId="Web-{EB87E891-EE37-E6FA-5E3D-5E32860EA964}" dt="2024-05-09T07:13:24.320" v="8"/>
        <pc:sldMkLst>
          <pc:docMk/>
          <pc:sldMk cId="3871956331" sldId="679"/>
        </pc:sldMkLst>
      </pc:sldChg>
      <pc:sldChg chg="add">
        <pc:chgData name="C Smith" userId="S::ksmith@ohacademy.co.uk::a7d4e140-2592-4cae-a0f0-2e5221e6ab9f" providerId="AD" clId="Web-{EB87E891-EE37-E6FA-5E3D-5E32860EA964}" dt="2024-05-09T07:13:24.226" v="0"/>
        <pc:sldMkLst>
          <pc:docMk/>
          <pc:sldMk cId="2167024892" sldId="742"/>
        </pc:sldMkLst>
      </pc:sldChg>
      <pc:sldChg chg="add mod setBg">
        <pc:chgData name="C Smith" userId="S::ksmith@ohacademy.co.uk::a7d4e140-2592-4cae-a0f0-2e5221e6ab9f" providerId="AD" clId="Web-{EB87E891-EE37-E6FA-5E3D-5E32860EA964}" dt="2024-05-09T07:13:36.899" v="11"/>
        <pc:sldMkLst>
          <pc:docMk/>
          <pc:sldMk cId="1231915592" sldId="815"/>
        </pc:sldMkLst>
      </pc:sldChg>
      <pc:sldMasterChg chg="addSldLayout">
        <pc:chgData name="C Smith" userId="S::ksmith@ohacademy.co.uk::a7d4e140-2592-4cae-a0f0-2e5221e6ab9f" providerId="AD" clId="Web-{EB87E891-EE37-E6FA-5E3D-5E32860EA964}" dt="2024-05-09T07:13:24.320" v="8"/>
        <pc:sldMasterMkLst>
          <pc:docMk/>
          <pc:sldMasterMk cId="2460954070" sldId="2147483660"/>
        </pc:sldMasterMkLst>
        <pc:sldLayoutChg chg="add">
          <pc:chgData name="C Smith" userId="S::ksmith@ohacademy.co.uk::a7d4e140-2592-4cae-a0f0-2e5221e6ab9f" providerId="AD" clId="Web-{EB87E891-EE37-E6FA-5E3D-5E32860EA964}" dt="2024-05-09T07:13:24.320" v="8"/>
          <pc:sldLayoutMkLst>
            <pc:docMk/>
            <pc:sldMasterMk cId="2460954070" sldId="2147483660"/>
            <pc:sldLayoutMk cId="3199537623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F7A06-C813-412F-9E4C-CAB10D2296EC}" type="datetimeFigureOut"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12C0A-8D3C-4EED-B22E-5EA60D6AA3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8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Ask pupils to play ‘Spot the dangers’ game. They should identify the possible fire hazards within the home. </a:t>
            </a:r>
            <a:r>
              <a:rPr lang="en-US"/>
              <a:t>This might include</a:t>
            </a:r>
            <a:r>
              <a:rPr lang="en-US">
                <a:solidFill>
                  <a:srgbClr val="0070C0"/>
                </a:solidFill>
              </a:rPr>
              <a:t>: overloaded sockets, a burner left on, the iron plugged in on the ironing board and left on a piece of clothing, tea towel left above hob, towel on radiator. 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ED8-CB57-7848-91E9-17A9BBB3BCD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33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5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F8B8C-EE86-24AA-2EB4-14E997F53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6675-69CB-ABAB-FCE9-BD5E0FD5E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304" y="2914465"/>
            <a:ext cx="12225130" cy="747059"/>
          </a:xfrm>
        </p:spPr>
        <p:txBody>
          <a:bodyPr>
            <a:normAutofit fontScale="90000"/>
          </a:bodyPr>
          <a:lstStyle/>
          <a:p>
            <a:pPr algn="l"/>
            <a:r>
              <a:rPr lang="en-GB" sz="3000" u="sng">
                <a:cs typeface="Calibri Light"/>
              </a:rPr>
              <a:t>Thursday 9th May</a:t>
            </a:r>
            <a:br>
              <a:rPr lang="en-GB" sz="3000" u="sng">
                <a:cs typeface="Calibri Light"/>
              </a:rPr>
            </a:br>
            <a:r>
              <a:rPr lang="en-GB" sz="3000" u="sng">
                <a:cs typeface="Calibri Light"/>
              </a:rPr>
              <a:t>Morning</a:t>
            </a:r>
            <a:r>
              <a:rPr lang="en-GB" sz="3000" u="sng">
                <a:ea typeface="+mj-lt"/>
                <a:cs typeface="+mj-lt"/>
              </a:rPr>
              <a:t> challenge </a:t>
            </a:r>
            <a:r>
              <a:rPr lang="en-GB" sz="4400">
                <a:ea typeface="+mj-lt"/>
                <a:cs typeface="+mj-lt"/>
              </a:rPr>
              <a:t> </a:t>
            </a:r>
            <a:r>
              <a:rPr lang="en-GB" sz="3000">
                <a:ea typeface="+mj-lt"/>
                <a:cs typeface="+mj-lt"/>
              </a:rPr>
              <a:t> </a:t>
            </a:r>
            <a:r>
              <a:rPr lang="en-GB" sz="4400">
                <a:ea typeface="+mj-lt"/>
                <a:cs typeface="+mj-lt"/>
              </a:rPr>
              <a:t> </a:t>
            </a:r>
            <a:r>
              <a:rPr lang="en-GB" sz="3000">
                <a:ea typeface="+mj-lt"/>
                <a:cs typeface="+mj-lt"/>
              </a:rPr>
              <a:t>           </a:t>
            </a:r>
            <a:br>
              <a:rPr lang="en-GB" sz="4400" u="sng">
                <a:ea typeface="+mj-lt"/>
                <a:cs typeface="+mj-lt"/>
              </a:rPr>
            </a:br>
            <a:br>
              <a:rPr lang="en-GB" sz="4400" u="sng">
                <a:ea typeface="+mj-lt"/>
                <a:cs typeface="+mj-lt"/>
              </a:rPr>
            </a:br>
            <a:br>
              <a:rPr lang="en-GB" sz="4400" u="sng">
                <a:ea typeface="+mj-lt"/>
                <a:cs typeface="+mj-lt"/>
              </a:rPr>
            </a:br>
            <a:br>
              <a:rPr lang="en-GB" sz="4400" u="sng">
                <a:ea typeface="+mj-lt"/>
                <a:cs typeface="+mj-lt"/>
              </a:rPr>
            </a:br>
            <a:br>
              <a:rPr lang="en-GB" sz="4400" u="sng">
                <a:ea typeface="+mj-lt"/>
                <a:cs typeface="+mj-lt"/>
              </a:rPr>
            </a:br>
            <a:endParaRPr lang="en-GB" sz="4400" u="sng">
              <a:ea typeface="+mj-lt"/>
              <a:cs typeface="+mj-lt"/>
            </a:endParaRPr>
          </a:p>
        </p:txBody>
      </p:sp>
      <p:pic>
        <p:nvPicPr>
          <p:cNvPr id="7" name="Picture 6" descr="A logo for a music band&#10;&#10;Description automatically generated">
            <a:extLst>
              <a:ext uri="{FF2B5EF4-FFF2-40B4-BE49-F238E27FC236}">
                <a16:creationId xmlns:a16="http://schemas.microsoft.com/office/drawing/2014/main" id="{84248787-1607-F2B2-850D-9299B305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" y="807118"/>
            <a:ext cx="2419350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29E71-4249-2264-A58B-70506B1BCABD}"/>
              </a:ext>
            </a:extLst>
          </p:cNvPr>
          <p:cNvSpPr txBox="1"/>
          <p:nvPr/>
        </p:nvSpPr>
        <p:spPr>
          <a:xfrm>
            <a:off x="57078" y="2612279"/>
            <a:ext cx="2378313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cs typeface="Calibri"/>
              </a:rPr>
              <a:t>Is it your day for TTRS?</a:t>
            </a:r>
            <a:endParaRPr lang="en-US" b="1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02936-591B-7649-1D4F-35DF5C82B2CD}"/>
              </a:ext>
            </a:extLst>
          </p:cNvPr>
          <p:cNvSpPr txBox="1"/>
          <p:nvPr/>
        </p:nvSpPr>
        <p:spPr>
          <a:xfrm>
            <a:off x="7882835" y="30921"/>
            <a:ext cx="4797286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700">
                <a:latin typeface="Aptos Display"/>
              </a:rPr>
              <a:t>Check your answers:</a:t>
            </a:r>
            <a:endParaRPr lang="en-GB"/>
          </a:p>
        </p:txBody>
      </p:sp>
      <p:pic>
        <p:nvPicPr>
          <p:cNvPr id="3" name="Picture 2" descr="A table of multiplication tables&#10;&#10;Description automatically generated">
            <a:extLst>
              <a:ext uri="{FF2B5EF4-FFF2-40B4-BE49-F238E27FC236}">
                <a16:creationId xmlns:a16="http://schemas.microsoft.com/office/drawing/2014/main" id="{6287E710-3DF9-2DAE-F9F9-5EB7F29BE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805" y="0"/>
            <a:ext cx="5120303" cy="6858000"/>
          </a:xfrm>
          <a:prstGeom prst="rect">
            <a:avLst/>
          </a:prstGeom>
        </p:spPr>
      </p:pic>
      <p:pic>
        <p:nvPicPr>
          <p:cNvPr id="5" name="Picture 4" descr="A table of multiplication tables&#10;&#10;Description automatically generated">
            <a:extLst>
              <a:ext uri="{FF2B5EF4-FFF2-40B4-BE49-F238E27FC236}">
                <a16:creationId xmlns:a16="http://schemas.microsoft.com/office/drawing/2014/main" id="{4ECB643C-681B-0FF3-5991-0542A1902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067" y="695739"/>
            <a:ext cx="4125169" cy="54665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E9E518-C1AB-BE13-C22B-0508CF8096F8}"/>
              </a:ext>
            </a:extLst>
          </p:cNvPr>
          <p:cNvSpPr/>
          <p:nvPr/>
        </p:nvSpPr>
        <p:spPr>
          <a:xfrm>
            <a:off x="7840869" y="717826"/>
            <a:ext cx="4218608" cy="55769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95D9-A711-7EF0-D860-ECEFA995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90928"/>
            <a:ext cx="7601924" cy="69994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000" u="sng">
                <a:cs typeface="Calibri Light"/>
              </a:rPr>
              <a:t>Thursday 9th May</a:t>
            </a:r>
            <a:br>
              <a:rPr lang="en-GB" sz="4000" u="sng">
                <a:cs typeface="Calibri Light"/>
              </a:rPr>
            </a:br>
            <a:r>
              <a:rPr lang="en-GB" sz="4000" u="sng">
                <a:cs typeface="Calibri Light"/>
              </a:rPr>
              <a:t>TBAT: know fires can be started and how to be protected from a fire at school.</a:t>
            </a:r>
            <a:br>
              <a:rPr lang="en-GB" sz="3600" u="sng">
                <a:cs typeface="Calibri Light"/>
              </a:rPr>
            </a:br>
            <a:br>
              <a:rPr lang="en-GB" sz="3600" u="sng">
                <a:cs typeface="Calibri Light"/>
              </a:rPr>
            </a:br>
            <a:r>
              <a:rPr lang="en-GB" sz="3600">
                <a:cs typeface="Calibri Light"/>
              </a:rPr>
              <a:t>Think about how we keep safe at school. Write down which precautions we take to keep ourselves safe and draw a picture to go with this.</a:t>
            </a:r>
            <a:br>
              <a:rPr lang="en-GB" sz="3600">
                <a:cs typeface="Calibri Light"/>
              </a:rPr>
            </a:br>
            <a:br>
              <a:rPr lang="en-GB" sz="3600">
                <a:cs typeface="Calibri Light"/>
              </a:rPr>
            </a:br>
            <a:r>
              <a:rPr lang="en-GB" sz="3600">
                <a:solidFill>
                  <a:srgbClr val="FF0000"/>
                </a:solidFill>
                <a:cs typeface="Calibri Light"/>
              </a:rPr>
              <a:t>What could happen if precautions aren't followed?</a:t>
            </a:r>
            <a:br>
              <a:rPr lang="en-GB" sz="3600" u="sng">
                <a:cs typeface="Calibri Light"/>
              </a:rPr>
            </a:br>
            <a:endParaRPr lang="en-GB" sz="3200">
              <a:solidFill>
                <a:srgbClr val="FF0000"/>
              </a:solidFill>
              <a:cs typeface="Calibri Light"/>
            </a:endParaRPr>
          </a:p>
        </p:txBody>
      </p:sp>
      <p:pic>
        <p:nvPicPr>
          <p:cNvPr id="3" name="Picture 3" descr="A picture containing text, sign, outdoor, left&#10;&#10;Description automatically generated">
            <a:extLst>
              <a:ext uri="{FF2B5EF4-FFF2-40B4-BE49-F238E27FC236}">
                <a16:creationId xmlns:a16="http://schemas.microsoft.com/office/drawing/2014/main" id="{BD7516DC-4E4C-A32F-DD9B-FB6FC3AB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231" y="1180381"/>
            <a:ext cx="3648973" cy="364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F8B8C-EE86-24AA-2EB4-14E997F53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6675-69CB-ABAB-FCE9-BD5E0FD5E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GB" sz="2100" u="sng">
                <a:cs typeface="Calibri Light"/>
              </a:rPr>
              <a:t>Thursday 9th May</a:t>
            </a:r>
            <a:br>
              <a:rPr lang="en-GB" sz="2100" u="sng">
                <a:cs typeface="Calibri Light"/>
              </a:rPr>
            </a:br>
            <a:r>
              <a:rPr lang="en-GB" sz="2100">
                <a:ea typeface="+mj-lt"/>
                <a:cs typeface="+mj-lt"/>
              </a:rPr>
              <a:t>            </a:t>
            </a:r>
            <a:br>
              <a:rPr lang="en-GB" sz="2100" u="sng">
                <a:ea typeface="+mj-lt"/>
                <a:cs typeface="+mj-lt"/>
              </a:rPr>
            </a:br>
            <a:br>
              <a:rPr lang="en-GB" sz="2100" u="sng">
                <a:ea typeface="+mj-lt"/>
                <a:cs typeface="+mj-lt"/>
              </a:rPr>
            </a:br>
            <a:br>
              <a:rPr lang="en-GB" sz="2100" u="sng">
                <a:ea typeface="+mj-lt"/>
                <a:cs typeface="+mj-lt"/>
              </a:rPr>
            </a:br>
            <a:r>
              <a:rPr lang="en-GB" sz="2100">
                <a:ea typeface="+mj-lt"/>
                <a:cs typeface="+mj-lt"/>
              </a:rPr>
              <a:t>OUT THERE – EAST NORFOLK TRIP</a:t>
            </a:r>
            <a:endParaRPr lang="en-GB" sz="2100" u="sng">
              <a:ea typeface="+mj-lt"/>
              <a:cs typeface="+mj-lt"/>
            </a:endParaRPr>
          </a:p>
        </p:txBody>
      </p:sp>
      <p:pic>
        <p:nvPicPr>
          <p:cNvPr id="3" name="Picture 2" descr="Out There Festival - Circus Events ...">
            <a:extLst>
              <a:ext uri="{FF2B5EF4-FFF2-40B4-BE49-F238E27FC236}">
                <a16:creationId xmlns:a16="http://schemas.microsoft.com/office/drawing/2014/main" id="{9099535F-10AF-EF63-A9A2-595A79F54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81" y="591670"/>
            <a:ext cx="4790442" cy="27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1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04E884-B23C-457E-A14A-DB607E02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" y="108569"/>
            <a:ext cx="11988799" cy="1342496"/>
          </a:xfrm>
        </p:spPr>
        <p:txBody>
          <a:bodyPr>
            <a:normAutofit/>
          </a:bodyPr>
          <a:lstStyle/>
          <a:p>
            <a:r>
              <a:rPr lang="en-GB" sz="4000" u="sng">
                <a:cs typeface="Calibri Light"/>
              </a:rPr>
              <a:t>Thursday 9th May</a:t>
            </a:r>
            <a:br>
              <a:rPr lang="en-GB" sz="4000" u="sng">
                <a:cs typeface="Calibri Light"/>
              </a:rPr>
            </a:br>
            <a:r>
              <a:rPr lang="en-GB" sz="4000" u="sng">
                <a:cs typeface="Calibri Light"/>
              </a:rPr>
              <a:t>TBAT: spell words with the prefix 'non'.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B104B-1B8F-C6BC-383A-E7AFF7B02947}"/>
              </a:ext>
            </a:extLst>
          </p:cNvPr>
          <p:cNvSpPr txBox="1"/>
          <p:nvPr/>
        </p:nvSpPr>
        <p:spPr>
          <a:xfrm>
            <a:off x="275348" y="1543387"/>
            <a:ext cx="1162975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i="1">
                <a:cs typeface="Calibri"/>
              </a:rPr>
              <a:t>Dictation</a:t>
            </a:r>
          </a:p>
          <a:p>
            <a:endParaRPr lang="en-GB" sz="4400" i="1">
              <a:cs typeface="Calibri"/>
            </a:endParaRPr>
          </a:p>
          <a:p>
            <a:endParaRPr lang="en-GB" sz="3200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65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04E884-B23C-457E-A14A-DB607E02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" y="-250865"/>
            <a:ext cx="11988799" cy="1342496"/>
          </a:xfrm>
        </p:spPr>
        <p:txBody>
          <a:bodyPr>
            <a:normAutofit/>
          </a:bodyPr>
          <a:lstStyle/>
          <a:p>
            <a:r>
              <a:rPr lang="en-GB" sz="2800" u="sng">
                <a:ea typeface="+mj-lt"/>
                <a:cs typeface="+mj-lt"/>
              </a:rPr>
              <a:t>Thursday 9th May</a:t>
            </a:r>
            <a:br>
              <a:rPr lang="en-GB" sz="2800" u="sng">
                <a:ea typeface="+mj-lt"/>
                <a:cs typeface="+mj-lt"/>
              </a:rPr>
            </a:br>
            <a:r>
              <a:rPr lang="en-GB" sz="2800" u="sng">
                <a:ea typeface="+mj-lt"/>
                <a:cs typeface="+mj-lt"/>
              </a:rPr>
              <a:t>TBAT: spell words with the prefix 'non'.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B104B-1B8F-C6BC-383A-E7AFF7B02947}"/>
              </a:ext>
            </a:extLst>
          </p:cNvPr>
          <p:cNvSpPr txBox="1"/>
          <p:nvPr/>
        </p:nvSpPr>
        <p:spPr>
          <a:xfrm>
            <a:off x="88442" y="1083311"/>
            <a:ext cx="11629758" cy="69249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i="1">
                <a:cs typeface="Calibri"/>
              </a:rPr>
              <a:t>Dictation</a:t>
            </a:r>
          </a:p>
          <a:p>
            <a:endParaRPr lang="en-GB" sz="4000">
              <a:solidFill>
                <a:srgbClr val="000000"/>
              </a:solidFill>
              <a:cs typeface="Calibri"/>
            </a:endParaRPr>
          </a:p>
          <a:p>
            <a:r>
              <a:rPr lang="en-GB" sz="4000">
                <a:solidFill>
                  <a:srgbClr val="000000"/>
                </a:solidFill>
                <a:cs typeface="Calibri"/>
              </a:rPr>
              <a:t>The teacher was reading the </a:t>
            </a:r>
            <a:r>
              <a:rPr lang="en-GB" sz="4000" b="1">
                <a:solidFill>
                  <a:srgbClr val="000000"/>
                </a:solidFill>
                <a:cs typeface="Calibri"/>
              </a:rPr>
              <a:t>non-fiction</a:t>
            </a:r>
            <a:r>
              <a:rPr lang="en-GB" sz="4000">
                <a:solidFill>
                  <a:srgbClr val="000000"/>
                </a:solidFill>
                <a:cs typeface="Calibri"/>
              </a:rPr>
              <a:t> book to the class. </a:t>
            </a:r>
          </a:p>
          <a:p>
            <a:r>
              <a:rPr lang="en-GB" sz="4400">
                <a:solidFill>
                  <a:srgbClr val="000000"/>
                </a:solidFill>
                <a:cs typeface="Calibri"/>
              </a:rPr>
              <a:t>The </a:t>
            </a:r>
            <a:r>
              <a:rPr lang="en-GB" sz="4400" u="sng">
                <a:solidFill>
                  <a:srgbClr val="000000"/>
                </a:solidFill>
                <a:cs typeface="Calibri"/>
              </a:rPr>
              <a:t>children</a:t>
            </a:r>
            <a:r>
              <a:rPr lang="en-GB" sz="4400">
                <a:solidFill>
                  <a:srgbClr val="000000"/>
                </a:solidFill>
                <a:cs typeface="Calibri"/>
              </a:rPr>
              <a:t> were talking a lot of </a:t>
            </a:r>
            <a:r>
              <a:rPr lang="en-GB" sz="4400" b="1">
                <a:solidFill>
                  <a:srgbClr val="000000"/>
                </a:solidFill>
                <a:cs typeface="Calibri"/>
              </a:rPr>
              <a:t>nonsense</a:t>
            </a:r>
            <a:r>
              <a:rPr lang="en-GB" sz="4400">
                <a:solidFill>
                  <a:srgbClr val="000000"/>
                </a:solidFill>
                <a:cs typeface="Calibri"/>
              </a:rPr>
              <a:t> during breaktime. </a:t>
            </a:r>
            <a:endParaRPr lang="en-GB" sz="3600">
              <a:cs typeface="Calibri"/>
            </a:endParaRPr>
          </a:p>
          <a:p>
            <a:r>
              <a:rPr lang="en-GB" sz="4400">
                <a:solidFill>
                  <a:srgbClr val="000000"/>
                </a:solidFill>
                <a:cs typeface="Calibri"/>
              </a:rPr>
              <a:t>The traffic was </a:t>
            </a:r>
            <a:r>
              <a:rPr lang="en-GB" sz="4400" b="1">
                <a:solidFill>
                  <a:srgbClr val="000000"/>
                </a:solidFill>
                <a:cs typeface="Calibri"/>
              </a:rPr>
              <a:t>non-stop</a:t>
            </a:r>
            <a:r>
              <a:rPr lang="en-GB" sz="4400">
                <a:solidFill>
                  <a:srgbClr val="000000"/>
                </a:solidFill>
                <a:cs typeface="Calibri"/>
              </a:rPr>
              <a:t> but the </a:t>
            </a:r>
            <a:r>
              <a:rPr lang="en-GB" sz="4400" u="sng">
                <a:solidFill>
                  <a:srgbClr val="000000"/>
                </a:solidFill>
                <a:cs typeface="Calibri"/>
              </a:rPr>
              <a:t>woman </a:t>
            </a:r>
            <a:r>
              <a:rPr lang="en-GB" sz="4400">
                <a:solidFill>
                  <a:srgbClr val="000000"/>
                </a:solidFill>
                <a:cs typeface="Calibri"/>
              </a:rPr>
              <a:t>wanted to get to the </a:t>
            </a:r>
            <a:r>
              <a:rPr lang="en-GB" sz="4400" b="1">
                <a:solidFill>
                  <a:srgbClr val="000000"/>
                </a:solidFill>
                <a:cs typeface="Calibri"/>
              </a:rPr>
              <a:t>non-profit </a:t>
            </a:r>
            <a:r>
              <a:rPr lang="en-GB" sz="4400">
                <a:solidFill>
                  <a:srgbClr val="000000"/>
                </a:solidFill>
                <a:cs typeface="Calibri"/>
              </a:rPr>
              <a:t>shop.</a:t>
            </a:r>
          </a:p>
          <a:p>
            <a:r>
              <a:rPr lang="en-GB" sz="2400">
                <a:solidFill>
                  <a:srgbClr val="FF0000"/>
                </a:solidFill>
                <a:cs typeface="Calibri"/>
              </a:rPr>
              <a:t>Challenge</a:t>
            </a:r>
            <a:endParaRPr lang="en-GB" sz="2400" i="1">
              <a:solidFill>
                <a:srgbClr val="000000"/>
              </a:solidFill>
              <a:cs typeface="Calibri"/>
            </a:endParaRPr>
          </a:p>
          <a:p>
            <a:r>
              <a:rPr lang="en-GB" sz="2400">
                <a:solidFill>
                  <a:srgbClr val="FF0000"/>
                </a:solidFill>
                <a:cs typeface="Calibri"/>
              </a:rPr>
              <a:t>Write your own sentence using at least two of our spelling words from this week (they must be in the same sentence).</a:t>
            </a:r>
          </a:p>
          <a:p>
            <a:endParaRPr lang="en-GB" sz="3600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32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95D9-A711-7EF0-D860-ECEFA995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90928"/>
            <a:ext cx="11958263" cy="69994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3600" u="sng">
                <a:cs typeface="Calibri Light"/>
              </a:rPr>
              <a:t>Thursday 9th May</a:t>
            </a:r>
            <a:br>
              <a:rPr lang="en-GB" sz="3600" u="sng">
                <a:cs typeface="Calibri Light"/>
              </a:rPr>
            </a:br>
            <a:r>
              <a:rPr lang="en-GB" sz="3600" u="sng">
                <a:cs typeface="Calibri Light"/>
              </a:rPr>
              <a:t>TBAT: know fires can be started and how to be protected from a fire at school.</a:t>
            </a:r>
            <a:br>
              <a:rPr lang="en-GB" sz="3600" u="sng">
                <a:cs typeface="Calibri Light"/>
              </a:rPr>
            </a:br>
            <a:br>
              <a:rPr lang="en-GB" sz="3600" u="sng">
                <a:cs typeface="Calibri Light"/>
              </a:rPr>
            </a:br>
            <a:br>
              <a:rPr lang="en-GB" sz="4000" u="sng">
                <a:cs typeface="Calibri Light"/>
              </a:rPr>
            </a:br>
            <a:r>
              <a:rPr lang="en-GB" sz="4000">
                <a:solidFill>
                  <a:schemeClr val="accent1"/>
                </a:solidFill>
                <a:cs typeface="Calibri Light"/>
              </a:rPr>
              <a:t>What do you already know about fires? </a:t>
            </a:r>
            <a:br>
              <a:rPr lang="en-GB" sz="4000">
                <a:cs typeface="Calibri Light"/>
              </a:rPr>
            </a:br>
            <a:br>
              <a:rPr lang="en-GB" sz="4000">
                <a:cs typeface="Calibri Light"/>
              </a:rPr>
            </a:br>
            <a:r>
              <a:rPr lang="en-GB" sz="4000">
                <a:solidFill>
                  <a:schemeClr val="accent6">
                    <a:lumMod val="75000"/>
                  </a:schemeClr>
                </a:solidFill>
                <a:cs typeface="Calibri Light"/>
              </a:rPr>
              <a:t>What is needed to start a fire?</a:t>
            </a:r>
            <a:br>
              <a:rPr lang="en-GB" sz="4000">
                <a:cs typeface="Calibri Light"/>
              </a:rPr>
            </a:br>
            <a:br>
              <a:rPr lang="en-GB" sz="4000">
                <a:cs typeface="Calibri Light"/>
              </a:rPr>
            </a:br>
            <a:r>
              <a:rPr lang="en-GB" sz="4000">
                <a:solidFill>
                  <a:srgbClr val="FF0000"/>
                </a:solidFill>
                <a:cs typeface="Calibri Light"/>
              </a:rPr>
              <a:t>Explain why we need to take precautions in buildings to prevent fires.</a:t>
            </a:r>
            <a:endParaRPr lang="en-GB" sz="4000">
              <a:solidFill>
                <a:schemeClr val="accent6">
                  <a:lumMod val="75000"/>
                </a:schemeClr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615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95D9-A711-7EF0-D860-ECEFA995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90928"/>
            <a:ext cx="11958263" cy="69994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000" u="sng">
                <a:cs typeface="Calibri Light"/>
              </a:rPr>
              <a:t>Thursday 9th May</a:t>
            </a:r>
            <a:br>
              <a:rPr lang="en-GB" sz="4000" u="sng">
                <a:cs typeface="Calibri Light"/>
              </a:rPr>
            </a:br>
            <a:r>
              <a:rPr lang="en-GB" sz="4000" u="sng">
                <a:cs typeface="Calibri Light"/>
              </a:rPr>
              <a:t>TBAT: know fires can be started and how to be protected from a fire at school.</a:t>
            </a:r>
            <a:br>
              <a:rPr lang="en-GB" sz="3600" u="sng">
                <a:cs typeface="Calibri Light"/>
              </a:rPr>
            </a:br>
            <a:br>
              <a:rPr lang="en-GB" sz="3600" u="sng">
                <a:cs typeface="Calibri Light"/>
              </a:rPr>
            </a:br>
            <a:br>
              <a:rPr lang="en-GB" sz="3600" u="sng">
                <a:cs typeface="Calibri Light"/>
              </a:rPr>
            </a:br>
            <a:endParaRPr lang="en-GB" sz="3200">
              <a:solidFill>
                <a:srgbClr val="FF0000"/>
              </a:solidFill>
              <a:cs typeface="Calibri Light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4EE3FCA1-D5A4-2AFD-E352-23087D408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69" y="1812259"/>
            <a:ext cx="5604293" cy="48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0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95D9-A711-7EF0-D860-ECEFA995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90928"/>
            <a:ext cx="11958263" cy="69994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3600" u="sng">
                <a:cs typeface="Calibri Light"/>
              </a:rPr>
              <a:t>Thursday 9th May</a:t>
            </a:r>
            <a:br>
              <a:rPr lang="en-GB" sz="3600" u="sng">
                <a:cs typeface="Calibri Light"/>
              </a:rPr>
            </a:br>
            <a:r>
              <a:rPr lang="en-GB" sz="3600" u="sng">
                <a:cs typeface="Calibri Light"/>
              </a:rPr>
              <a:t>TBAT: know fires can be started and how to be protected from a fire at school.</a:t>
            </a:r>
            <a:br>
              <a:rPr lang="en-GB" sz="3600" u="sng">
                <a:cs typeface="Calibri Light"/>
              </a:rPr>
            </a:br>
            <a:br>
              <a:rPr lang="en-GB" sz="3600" u="sng">
                <a:cs typeface="Calibri Light"/>
              </a:rPr>
            </a:br>
            <a:br>
              <a:rPr lang="en-GB" sz="3600" u="sng">
                <a:cs typeface="Calibri Light"/>
              </a:rPr>
            </a:br>
            <a:endParaRPr lang="en-GB" sz="4000">
              <a:cs typeface="Calibri Ligh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C6ECD0E-8492-351E-26FE-1CA5EBA3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01" y="1710007"/>
            <a:ext cx="1571625" cy="2057400"/>
          </a:xfrm>
          <a:prstGeom prst="rect">
            <a:avLst/>
          </a:prstGeom>
        </p:spPr>
      </p:pic>
      <p:pic>
        <p:nvPicPr>
          <p:cNvPr id="7" name="Picture 7" descr="A picture containing iron&#10;&#10;Description automatically generated">
            <a:extLst>
              <a:ext uri="{FF2B5EF4-FFF2-40B4-BE49-F238E27FC236}">
                <a16:creationId xmlns:a16="http://schemas.microsoft.com/office/drawing/2014/main" id="{A360970D-C1F7-8127-624E-43DE07D0F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301" y="4234070"/>
            <a:ext cx="1143000" cy="208597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98AB128-CAAF-DD1D-D5C9-76CDDE355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683" y="4062379"/>
            <a:ext cx="1914525" cy="2076450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1EF6E7BB-E3A8-6934-AF54-7E1B12D30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610" y="4279822"/>
            <a:ext cx="3009900" cy="2057400"/>
          </a:xfrm>
          <a:prstGeom prst="rect">
            <a:avLst/>
          </a:prstGeom>
        </p:spPr>
      </p:pic>
      <p:pic>
        <p:nvPicPr>
          <p:cNvPr id="23" name="Picture 23" descr="Icon&#10;&#10;Description automatically generated">
            <a:extLst>
              <a:ext uri="{FF2B5EF4-FFF2-40B4-BE49-F238E27FC236}">
                <a16:creationId xmlns:a16="http://schemas.microsoft.com/office/drawing/2014/main" id="{EC984DC2-66A1-CEEC-5884-1560F5E8D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350" y="1820636"/>
            <a:ext cx="2019300" cy="2019300"/>
          </a:xfrm>
          <a:prstGeom prst="rect">
            <a:avLst/>
          </a:prstGeom>
        </p:spPr>
      </p:pic>
      <p:pic>
        <p:nvPicPr>
          <p:cNvPr id="25" name="Picture 25" descr="A picture containing indoor, sofa, bed, room&#10;&#10;Description automatically generated">
            <a:extLst>
              <a:ext uri="{FF2B5EF4-FFF2-40B4-BE49-F238E27FC236}">
                <a16:creationId xmlns:a16="http://schemas.microsoft.com/office/drawing/2014/main" id="{AD3D8B90-115B-A1C2-C6DC-51759F673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2300" y="1823357"/>
            <a:ext cx="2533650" cy="2009775"/>
          </a:xfrm>
          <a:prstGeom prst="rect">
            <a:avLst/>
          </a:prstGeom>
        </p:spPr>
      </p:pic>
      <p:pic>
        <p:nvPicPr>
          <p:cNvPr id="27" name="Picture 27" descr="A picture containing indoor, stack&#10;&#10;Description automatically generated">
            <a:extLst>
              <a:ext uri="{FF2B5EF4-FFF2-40B4-BE49-F238E27FC236}">
                <a16:creationId xmlns:a16="http://schemas.microsoft.com/office/drawing/2014/main" id="{257EAE45-063F-1405-CD96-AF1F7B1C63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5592" y="1749879"/>
            <a:ext cx="3135087" cy="20968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6E2DA4C-FB24-EE8C-6A21-7B76988A1779}"/>
              </a:ext>
            </a:extLst>
          </p:cNvPr>
          <p:cNvSpPr txBox="1"/>
          <p:nvPr/>
        </p:nvSpPr>
        <p:spPr>
          <a:xfrm>
            <a:off x="377715" y="4187715"/>
            <a:ext cx="458185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>
                <a:cs typeface="Calibri"/>
              </a:rPr>
              <a:t>Which element of the fire does each picture relate to?</a:t>
            </a:r>
          </a:p>
        </p:txBody>
      </p:sp>
      <p:pic>
        <p:nvPicPr>
          <p:cNvPr id="31" name="Picture 3" descr="Logo&#10;&#10;Description automatically generated">
            <a:extLst>
              <a:ext uri="{FF2B5EF4-FFF2-40B4-BE49-F238E27FC236}">
                <a16:creationId xmlns:a16="http://schemas.microsoft.com/office/drawing/2014/main" id="{DEE022F2-506A-EC16-C898-7BF3A2D26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778" y="4903390"/>
            <a:ext cx="1966822" cy="17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9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95D9-A711-7EF0-D860-ECEFA995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90928"/>
            <a:ext cx="11958263" cy="69994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4000" u="sng">
                <a:cs typeface="Calibri Light"/>
              </a:rPr>
              <a:t>Thursday 9th May</a:t>
            </a:r>
            <a:br>
              <a:rPr lang="en-GB" sz="4000" u="sng">
                <a:cs typeface="Calibri Light"/>
              </a:rPr>
            </a:br>
            <a:r>
              <a:rPr lang="en-GB" sz="4000" u="sng">
                <a:cs typeface="Calibri Light"/>
              </a:rPr>
              <a:t>TBAT: know fires can be started and how to be protected from a fire at school.</a:t>
            </a:r>
            <a:br>
              <a:rPr lang="en-GB" sz="3600" u="sng">
                <a:cs typeface="Calibri Light"/>
              </a:rPr>
            </a:br>
            <a:br>
              <a:rPr lang="en-GB" sz="3600" u="sng">
                <a:cs typeface="Calibri Light"/>
              </a:rPr>
            </a:br>
            <a:br>
              <a:rPr lang="en-GB" sz="3600" u="sng">
                <a:cs typeface="Calibri Light"/>
              </a:rPr>
            </a:br>
            <a:r>
              <a:rPr lang="en-GB" sz="4000">
                <a:cs typeface="Calibri Light"/>
              </a:rPr>
              <a:t>Where are the dangers in the following slide?</a:t>
            </a:r>
            <a:br>
              <a:rPr lang="en-GB" sz="3600" u="sng">
                <a:cs typeface="Calibri Light"/>
              </a:rPr>
            </a:br>
            <a:br>
              <a:rPr lang="en-GB" sz="3600" u="sng">
                <a:cs typeface="Calibri Light"/>
              </a:rPr>
            </a:br>
            <a:endParaRPr lang="en-GB" sz="3200">
              <a:solidFill>
                <a:srgbClr val="FF0000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657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E4F485-3FE9-4F4F-A42C-ACFD9AC86DE8}"/>
              </a:ext>
            </a:extLst>
          </p:cNvPr>
          <p:cNvSpPr txBox="1">
            <a:spLocks/>
          </p:cNvSpPr>
          <p:nvPr/>
        </p:nvSpPr>
        <p:spPr>
          <a:xfrm>
            <a:off x="1956707" y="274638"/>
            <a:ext cx="8229600" cy="83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000"/>
              </a:spcAft>
            </a:pPr>
            <a:r>
              <a:rPr lang="en-US"/>
              <a:t>Home safety challenge</a:t>
            </a:r>
            <a:endParaRPr lang="en-US" sz="3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284" y="1297508"/>
            <a:ext cx="9146717" cy="48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56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669D52-71B4-47D2-B34B-1D065CE40637}"/>
</file>

<file path=customXml/itemProps2.xml><?xml version="1.0" encoding="utf-8"?>
<ds:datastoreItem xmlns:ds="http://schemas.openxmlformats.org/officeDocument/2006/customXml" ds:itemID="{B04CA479-B7C4-4972-A702-13DEB7B95657}"/>
</file>

<file path=customXml/itemProps3.xml><?xml version="1.0" encoding="utf-8"?>
<ds:datastoreItem xmlns:ds="http://schemas.openxmlformats.org/officeDocument/2006/customXml" ds:itemID="{1D3EA586-5FC2-4A98-92C3-F6DB3B014D9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Thursday 9th May Morning challenge                    </vt:lpstr>
      <vt:lpstr>Thursday 9th May                OUT THERE – EAST NORFOLK TRIP</vt:lpstr>
      <vt:lpstr>Thursday 9th May TBAT: spell words with the prefix 'non'.</vt:lpstr>
      <vt:lpstr>Thursday 9th May TBAT: spell words with the prefix 'non'.</vt:lpstr>
      <vt:lpstr>Thursday 9th May TBAT: know fires can be started and how to be protected from a fire at school.   What do you already know about fires?   What is needed to start a fire?  Explain why we need to take precautions in buildings to prevent fires.</vt:lpstr>
      <vt:lpstr>Thursday 9th May TBAT: know fires can be started and how to be protected from a fire at school.   </vt:lpstr>
      <vt:lpstr>Thursday 9th May TBAT: know fires can be started and how to be protected from a fire at school.   </vt:lpstr>
      <vt:lpstr>Thursday 9th May TBAT: know fires can be started and how to be protected from a fire at school.   Where are the dangers in the following slide?  </vt:lpstr>
      <vt:lpstr>PowerPoint Presentation</vt:lpstr>
      <vt:lpstr>Thursday 9th May TBAT: know fires can be started and how to be protected from a fire at school.  Think about how we keep safe at school. Write down which precautions we take to keep ourselves safe and draw a picture to go with this.  What could happen if precautions aren't followed?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</cp:revision>
  <dcterms:created xsi:type="dcterms:W3CDTF">2024-05-09T07:12:51Z</dcterms:created>
  <dcterms:modified xsi:type="dcterms:W3CDTF">2024-05-09T07:13:41Z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</Properties>
</file>