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hangesInfos/changesInfo1.xml" ContentType="application/vnd.ms-powerpoint.changesinfo+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741" r:id="rId2"/>
    <p:sldId id="813" r:id="rId3"/>
    <p:sldId id="312" r:id="rId4"/>
    <p:sldId id="827" r:id="rId5"/>
    <p:sldId id="313" r:id="rId6"/>
    <p:sldId id="314" r:id="rId7"/>
    <p:sldId id="315" r:id="rId8"/>
    <p:sldId id="316" r:id="rId9"/>
    <p:sldId id="317" r:id="rId10"/>
    <p:sldId id="642" r:id="rId11"/>
    <p:sldId id="814" r:id="rId12"/>
    <p:sldId id="816" r:id="rId13"/>
    <p:sldId id="817" r:id="rId14"/>
    <p:sldId id="818" r:id="rId15"/>
    <p:sldId id="819" r:id="rId16"/>
    <p:sldId id="820" r:id="rId17"/>
    <p:sldId id="826" r:id="rId18"/>
    <p:sldId id="758" r:id="rId19"/>
    <p:sldId id="828" r:id="rId20"/>
    <p:sldId id="829" r:id="rId21"/>
    <p:sldId id="830" r:id="rId22"/>
    <p:sldId id="84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AC3523-4E6F-29DB-DFC6-9D7194A8F74D}" v="23" dt="2024-05-07T20:52:39.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Smith" userId="S::ksmith@ohacademy.co.uk::a7d4e140-2592-4cae-a0f0-2e5221e6ab9f" providerId="AD" clId="Web-{E9AC3523-4E6F-29DB-DFC6-9D7194A8F74D}"/>
    <pc:docChg chg="addSld delSld">
      <pc:chgData name="C Smith" userId="S::ksmith@ohacademy.co.uk::a7d4e140-2592-4cae-a0f0-2e5221e6ab9f" providerId="AD" clId="Web-{E9AC3523-4E6F-29DB-DFC6-9D7194A8F74D}" dt="2024-05-07T20:52:39.627" v="22"/>
      <pc:docMkLst>
        <pc:docMk/>
      </pc:docMkLst>
      <pc:sldChg chg="del">
        <pc:chgData name="C Smith" userId="S::ksmith@ohacademy.co.uk::a7d4e140-2592-4cae-a0f0-2e5221e6ab9f" providerId="AD" clId="Web-{E9AC3523-4E6F-29DB-DFC6-9D7194A8F74D}" dt="2024-05-07T20:52:39.627" v="22"/>
        <pc:sldMkLst>
          <pc:docMk/>
          <pc:sldMk cId="109857222" sldId="256"/>
        </pc:sldMkLst>
      </pc:sldChg>
      <pc:sldChg chg="add">
        <pc:chgData name="C Smith" userId="S::ksmith@ohacademy.co.uk::a7d4e140-2592-4cae-a0f0-2e5221e6ab9f" providerId="AD" clId="Web-{E9AC3523-4E6F-29DB-DFC6-9D7194A8F74D}" dt="2024-05-07T20:52:36.939" v="2"/>
        <pc:sldMkLst>
          <pc:docMk/>
          <pc:sldMk cId="3621996176" sldId="312"/>
        </pc:sldMkLst>
      </pc:sldChg>
      <pc:sldChg chg="add">
        <pc:chgData name="C Smith" userId="S::ksmith@ohacademy.co.uk::a7d4e140-2592-4cae-a0f0-2e5221e6ab9f" providerId="AD" clId="Web-{E9AC3523-4E6F-29DB-DFC6-9D7194A8F74D}" dt="2024-05-07T20:52:36.955" v="4"/>
        <pc:sldMkLst>
          <pc:docMk/>
          <pc:sldMk cId="349525793" sldId="313"/>
        </pc:sldMkLst>
      </pc:sldChg>
      <pc:sldChg chg="add">
        <pc:chgData name="C Smith" userId="S::ksmith@ohacademy.co.uk::a7d4e140-2592-4cae-a0f0-2e5221e6ab9f" providerId="AD" clId="Web-{E9AC3523-4E6F-29DB-DFC6-9D7194A8F74D}" dt="2024-05-07T20:52:36.970" v="5"/>
        <pc:sldMkLst>
          <pc:docMk/>
          <pc:sldMk cId="423080151" sldId="314"/>
        </pc:sldMkLst>
      </pc:sldChg>
      <pc:sldChg chg="add">
        <pc:chgData name="C Smith" userId="S::ksmith@ohacademy.co.uk::a7d4e140-2592-4cae-a0f0-2e5221e6ab9f" providerId="AD" clId="Web-{E9AC3523-4E6F-29DB-DFC6-9D7194A8F74D}" dt="2024-05-07T20:52:36.970" v="6"/>
        <pc:sldMkLst>
          <pc:docMk/>
          <pc:sldMk cId="3515740049" sldId="315"/>
        </pc:sldMkLst>
      </pc:sldChg>
      <pc:sldChg chg="add">
        <pc:chgData name="C Smith" userId="S::ksmith@ohacademy.co.uk::a7d4e140-2592-4cae-a0f0-2e5221e6ab9f" providerId="AD" clId="Web-{E9AC3523-4E6F-29DB-DFC6-9D7194A8F74D}" dt="2024-05-07T20:52:36.986" v="7"/>
        <pc:sldMkLst>
          <pc:docMk/>
          <pc:sldMk cId="2048438374" sldId="316"/>
        </pc:sldMkLst>
      </pc:sldChg>
      <pc:sldChg chg="add">
        <pc:chgData name="C Smith" userId="S::ksmith@ohacademy.co.uk::a7d4e140-2592-4cae-a0f0-2e5221e6ab9f" providerId="AD" clId="Web-{E9AC3523-4E6F-29DB-DFC6-9D7194A8F74D}" dt="2024-05-07T20:52:36.986" v="8"/>
        <pc:sldMkLst>
          <pc:docMk/>
          <pc:sldMk cId="2531669889" sldId="317"/>
        </pc:sldMkLst>
      </pc:sldChg>
      <pc:sldChg chg="add">
        <pc:chgData name="C Smith" userId="S::ksmith@ohacademy.co.uk::a7d4e140-2592-4cae-a0f0-2e5221e6ab9f" providerId="AD" clId="Web-{E9AC3523-4E6F-29DB-DFC6-9D7194A8F74D}" dt="2024-05-07T20:52:37.001" v="9"/>
        <pc:sldMkLst>
          <pc:docMk/>
          <pc:sldMk cId="960331540" sldId="642"/>
        </pc:sldMkLst>
      </pc:sldChg>
      <pc:sldChg chg="add">
        <pc:chgData name="C Smith" userId="S::ksmith@ohacademy.co.uk::a7d4e140-2592-4cae-a0f0-2e5221e6ab9f" providerId="AD" clId="Web-{E9AC3523-4E6F-29DB-DFC6-9D7194A8F74D}" dt="2024-05-07T20:52:36.923" v="0"/>
        <pc:sldMkLst>
          <pc:docMk/>
          <pc:sldMk cId="487225442" sldId="741"/>
        </pc:sldMkLst>
      </pc:sldChg>
      <pc:sldChg chg="add">
        <pc:chgData name="C Smith" userId="S::ksmith@ohacademy.co.uk::a7d4e140-2592-4cae-a0f0-2e5221e6ab9f" providerId="AD" clId="Web-{E9AC3523-4E6F-29DB-DFC6-9D7194A8F74D}" dt="2024-05-07T20:52:37.080" v="17"/>
        <pc:sldMkLst>
          <pc:docMk/>
          <pc:sldMk cId="1549634355" sldId="758"/>
        </pc:sldMkLst>
      </pc:sldChg>
      <pc:sldChg chg="add">
        <pc:chgData name="C Smith" userId="S::ksmith@ohacademy.co.uk::a7d4e140-2592-4cae-a0f0-2e5221e6ab9f" providerId="AD" clId="Web-{E9AC3523-4E6F-29DB-DFC6-9D7194A8F74D}" dt="2024-05-07T20:52:36.923" v="1"/>
        <pc:sldMkLst>
          <pc:docMk/>
          <pc:sldMk cId="2465368266" sldId="813"/>
        </pc:sldMkLst>
      </pc:sldChg>
      <pc:sldChg chg="add">
        <pc:chgData name="C Smith" userId="S::ksmith@ohacademy.co.uk::a7d4e140-2592-4cae-a0f0-2e5221e6ab9f" providerId="AD" clId="Web-{E9AC3523-4E6F-29DB-DFC6-9D7194A8F74D}" dt="2024-05-07T20:52:37.017" v="10"/>
        <pc:sldMkLst>
          <pc:docMk/>
          <pc:sldMk cId="1734999660" sldId="814"/>
        </pc:sldMkLst>
      </pc:sldChg>
      <pc:sldChg chg="add">
        <pc:chgData name="C Smith" userId="S::ksmith@ohacademy.co.uk::a7d4e140-2592-4cae-a0f0-2e5221e6ab9f" providerId="AD" clId="Web-{E9AC3523-4E6F-29DB-DFC6-9D7194A8F74D}" dt="2024-05-07T20:52:37.017" v="11"/>
        <pc:sldMkLst>
          <pc:docMk/>
          <pc:sldMk cId="3534523184" sldId="816"/>
        </pc:sldMkLst>
      </pc:sldChg>
      <pc:sldChg chg="add">
        <pc:chgData name="C Smith" userId="S::ksmith@ohacademy.co.uk::a7d4e140-2592-4cae-a0f0-2e5221e6ab9f" providerId="AD" clId="Web-{E9AC3523-4E6F-29DB-DFC6-9D7194A8F74D}" dt="2024-05-07T20:52:37.033" v="12"/>
        <pc:sldMkLst>
          <pc:docMk/>
          <pc:sldMk cId="1282808115" sldId="817"/>
        </pc:sldMkLst>
      </pc:sldChg>
      <pc:sldChg chg="add">
        <pc:chgData name="C Smith" userId="S::ksmith@ohacademy.co.uk::a7d4e140-2592-4cae-a0f0-2e5221e6ab9f" providerId="AD" clId="Web-{E9AC3523-4E6F-29DB-DFC6-9D7194A8F74D}" dt="2024-05-07T20:52:37.033" v="13"/>
        <pc:sldMkLst>
          <pc:docMk/>
          <pc:sldMk cId="1323856224" sldId="818"/>
        </pc:sldMkLst>
      </pc:sldChg>
      <pc:sldChg chg="add">
        <pc:chgData name="C Smith" userId="S::ksmith@ohacademy.co.uk::a7d4e140-2592-4cae-a0f0-2e5221e6ab9f" providerId="AD" clId="Web-{E9AC3523-4E6F-29DB-DFC6-9D7194A8F74D}" dt="2024-05-07T20:52:37.048" v="14"/>
        <pc:sldMkLst>
          <pc:docMk/>
          <pc:sldMk cId="3510093334" sldId="819"/>
        </pc:sldMkLst>
      </pc:sldChg>
      <pc:sldChg chg="add">
        <pc:chgData name="C Smith" userId="S::ksmith@ohacademy.co.uk::a7d4e140-2592-4cae-a0f0-2e5221e6ab9f" providerId="AD" clId="Web-{E9AC3523-4E6F-29DB-DFC6-9D7194A8F74D}" dt="2024-05-07T20:52:37.048" v="15"/>
        <pc:sldMkLst>
          <pc:docMk/>
          <pc:sldMk cId="2687816815" sldId="820"/>
        </pc:sldMkLst>
      </pc:sldChg>
      <pc:sldChg chg="add">
        <pc:chgData name="C Smith" userId="S::ksmith@ohacademy.co.uk::a7d4e140-2592-4cae-a0f0-2e5221e6ab9f" providerId="AD" clId="Web-{E9AC3523-4E6F-29DB-DFC6-9D7194A8F74D}" dt="2024-05-07T20:52:37.064" v="16"/>
        <pc:sldMkLst>
          <pc:docMk/>
          <pc:sldMk cId="1679524299" sldId="826"/>
        </pc:sldMkLst>
      </pc:sldChg>
      <pc:sldChg chg="add">
        <pc:chgData name="C Smith" userId="S::ksmith@ohacademy.co.uk::a7d4e140-2592-4cae-a0f0-2e5221e6ab9f" providerId="AD" clId="Web-{E9AC3523-4E6F-29DB-DFC6-9D7194A8F74D}" dt="2024-05-07T20:52:36.939" v="3"/>
        <pc:sldMkLst>
          <pc:docMk/>
          <pc:sldMk cId="2760474848" sldId="827"/>
        </pc:sldMkLst>
      </pc:sldChg>
      <pc:sldChg chg="add">
        <pc:chgData name="C Smith" userId="S::ksmith@ohacademy.co.uk::a7d4e140-2592-4cae-a0f0-2e5221e6ab9f" providerId="AD" clId="Web-{E9AC3523-4E6F-29DB-DFC6-9D7194A8F74D}" dt="2024-05-07T20:52:37.080" v="18"/>
        <pc:sldMkLst>
          <pc:docMk/>
          <pc:sldMk cId="636084409" sldId="828"/>
        </pc:sldMkLst>
      </pc:sldChg>
      <pc:sldChg chg="add">
        <pc:chgData name="C Smith" userId="S::ksmith@ohacademy.co.uk::a7d4e140-2592-4cae-a0f0-2e5221e6ab9f" providerId="AD" clId="Web-{E9AC3523-4E6F-29DB-DFC6-9D7194A8F74D}" dt="2024-05-07T20:52:37.095" v="19"/>
        <pc:sldMkLst>
          <pc:docMk/>
          <pc:sldMk cId="1503169364" sldId="829"/>
        </pc:sldMkLst>
      </pc:sldChg>
      <pc:sldChg chg="add">
        <pc:chgData name="C Smith" userId="S::ksmith@ohacademy.co.uk::a7d4e140-2592-4cae-a0f0-2e5221e6ab9f" providerId="AD" clId="Web-{E9AC3523-4E6F-29DB-DFC6-9D7194A8F74D}" dt="2024-05-07T20:52:37.111" v="20"/>
        <pc:sldMkLst>
          <pc:docMk/>
          <pc:sldMk cId="2472498896" sldId="830"/>
        </pc:sldMkLst>
      </pc:sldChg>
      <pc:sldChg chg="add">
        <pc:chgData name="C Smith" userId="S::ksmith@ohacademy.co.uk::a7d4e140-2592-4cae-a0f0-2e5221e6ab9f" providerId="AD" clId="Web-{E9AC3523-4E6F-29DB-DFC6-9D7194A8F74D}" dt="2024-05-07T20:52:37.126" v="21"/>
        <pc:sldMkLst>
          <pc:docMk/>
          <pc:sldMk cId="1832655127" sldId="84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pe.getset4education.co.uk/lesson/ks2/hockey/2?years=1002,1003"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hyperlink" Target="https://primaryteacher.collinshub.co.uk/educator.html?s=qh2ZmR2XwgTM2QzXzFGcvlWd5RncldXc#course_library&amp;service=FederatedRhapsode&amp;service_name=Music%20Express&amp;content_type=package&amp;content_id=12512&amp;module_id=35631"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14304" y="2914465"/>
            <a:ext cx="12225130" cy="747059"/>
          </a:xfrm>
        </p:spPr>
        <p:txBody>
          <a:bodyPr>
            <a:normAutofit fontScale="90000"/>
          </a:bodyPr>
          <a:lstStyle/>
          <a:p>
            <a:pPr algn="l"/>
            <a:r>
              <a:rPr lang="en-GB" sz="3000" u="sng">
                <a:cs typeface="Calibri Light"/>
              </a:rPr>
              <a:t>Wednesday 8th May</a:t>
            </a:r>
            <a:br>
              <a:rPr lang="en-GB" sz="3000" u="sng">
                <a:cs typeface="Calibri Light"/>
              </a:rPr>
            </a:br>
            <a:r>
              <a:rPr lang="en-GB" sz="3000" u="sng">
                <a:cs typeface="Calibri Light"/>
              </a:rPr>
              <a:t>Morning</a:t>
            </a:r>
            <a:r>
              <a:rPr lang="en-GB" sz="3000" u="sng">
                <a:ea typeface="+mj-lt"/>
                <a:cs typeface="+mj-lt"/>
              </a:rPr>
              <a:t> challenge </a:t>
            </a:r>
            <a:r>
              <a:rPr lang="en-GB" sz="4400">
                <a:ea typeface="+mj-lt"/>
                <a:cs typeface="+mj-lt"/>
              </a:rPr>
              <a:t> </a:t>
            </a:r>
            <a:r>
              <a:rPr lang="en-GB" sz="3000">
                <a:ea typeface="+mj-lt"/>
                <a:cs typeface="+mj-lt"/>
              </a:rPr>
              <a:t> </a:t>
            </a:r>
            <a:r>
              <a:rPr lang="en-GB" sz="4400">
                <a:ea typeface="+mj-lt"/>
                <a:cs typeface="+mj-lt"/>
              </a:rPr>
              <a:t> </a:t>
            </a:r>
            <a:r>
              <a:rPr lang="en-GB" sz="3000">
                <a:ea typeface="+mj-lt"/>
                <a:cs typeface="+mj-lt"/>
              </a:rPr>
              <a:t>           </a:t>
            </a:r>
            <a:br>
              <a:rPr lang="en-GB" sz="4400" u="sng">
                <a:ea typeface="+mj-lt"/>
                <a:cs typeface="+mj-lt"/>
              </a:rPr>
            </a:br>
            <a:br>
              <a:rPr lang="en-GB" sz="4400" u="sng">
                <a:ea typeface="+mj-lt"/>
                <a:cs typeface="+mj-lt"/>
              </a:rPr>
            </a:br>
            <a:br>
              <a:rPr lang="en-GB" sz="4400" u="sng">
                <a:ea typeface="+mj-lt"/>
                <a:cs typeface="+mj-lt"/>
              </a:rPr>
            </a:br>
            <a:br>
              <a:rPr lang="en-GB" sz="4400" u="sng">
                <a:ea typeface="+mj-lt"/>
                <a:cs typeface="+mj-lt"/>
              </a:rPr>
            </a:br>
            <a:br>
              <a:rPr lang="en-GB" sz="4400" u="sng">
                <a:ea typeface="+mj-lt"/>
                <a:cs typeface="+mj-lt"/>
              </a:rPr>
            </a:br>
            <a:endParaRPr lang="en-GB" sz="4400" u="sng">
              <a:ea typeface="+mj-lt"/>
              <a:cs typeface="+mj-lt"/>
            </a:endParaRPr>
          </a:p>
        </p:txBody>
      </p:sp>
      <p:pic>
        <p:nvPicPr>
          <p:cNvPr id="7" name="Picture 6" descr="A logo for a music band&#10;&#10;Description automatically generated">
            <a:extLst>
              <a:ext uri="{FF2B5EF4-FFF2-40B4-BE49-F238E27FC236}">
                <a16:creationId xmlns:a16="http://schemas.microsoft.com/office/drawing/2014/main" id="{84248787-1607-F2B2-850D-9299B30533CC}"/>
              </a:ext>
            </a:extLst>
          </p:cNvPr>
          <p:cNvPicPr>
            <a:picLocks noChangeAspect="1"/>
          </p:cNvPicPr>
          <p:nvPr/>
        </p:nvPicPr>
        <p:blipFill>
          <a:blip r:embed="rId2"/>
          <a:stretch>
            <a:fillRect/>
          </a:stretch>
        </p:blipFill>
        <p:spPr>
          <a:xfrm>
            <a:off x="58160" y="807118"/>
            <a:ext cx="2419350" cy="1714500"/>
          </a:xfrm>
          <a:prstGeom prst="rect">
            <a:avLst/>
          </a:prstGeom>
        </p:spPr>
      </p:pic>
      <p:sp>
        <p:nvSpPr>
          <p:cNvPr id="9" name="TextBox 8">
            <a:extLst>
              <a:ext uri="{FF2B5EF4-FFF2-40B4-BE49-F238E27FC236}">
                <a16:creationId xmlns:a16="http://schemas.microsoft.com/office/drawing/2014/main" id="{EF029E71-4249-2264-A58B-70506B1BCABD}"/>
              </a:ext>
            </a:extLst>
          </p:cNvPr>
          <p:cNvSpPr txBox="1"/>
          <p:nvPr/>
        </p:nvSpPr>
        <p:spPr>
          <a:xfrm>
            <a:off x="57078" y="2612279"/>
            <a:ext cx="2378313" cy="830997"/>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b="1">
                <a:cs typeface="Calibri"/>
              </a:rPr>
              <a:t>Is it your day for TTRS?</a:t>
            </a:r>
            <a:endParaRPr lang="en-US" b="1">
              <a:cs typeface="Calibri" panose="020F0502020204030204"/>
            </a:endParaRPr>
          </a:p>
        </p:txBody>
      </p:sp>
      <p:sp>
        <p:nvSpPr>
          <p:cNvPr id="4" name="TextBox 3">
            <a:extLst>
              <a:ext uri="{FF2B5EF4-FFF2-40B4-BE49-F238E27FC236}">
                <a16:creationId xmlns:a16="http://schemas.microsoft.com/office/drawing/2014/main" id="{89202936-591B-7649-1D4F-35DF5C82B2CD}"/>
              </a:ext>
            </a:extLst>
          </p:cNvPr>
          <p:cNvSpPr txBox="1"/>
          <p:nvPr/>
        </p:nvSpPr>
        <p:spPr>
          <a:xfrm>
            <a:off x="7882835" y="30921"/>
            <a:ext cx="4797286"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700">
                <a:latin typeface="Aptos Display"/>
              </a:rPr>
              <a:t>Check your answers:</a:t>
            </a:r>
            <a:endParaRPr lang="en-GB"/>
          </a:p>
        </p:txBody>
      </p:sp>
      <p:pic>
        <p:nvPicPr>
          <p:cNvPr id="3" name="Picture 2" descr="A table of multiplication tables&#10;&#10;Description automatically generated">
            <a:extLst>
              <a:ext uri="{FF2B5EF4-FFF2-40B4-BE49-F238E27FC236}">
                <a16:creationId xmlns:a16="http://schemas.microsoft.com/office/drawing/2014/main" id="{B989695B-2463-11B9-FBF7-E5143D9B9C80}"/>
              </a:ext>
            </a:extLst>
          </p:cNvPr>
          <p:cNvPicPr>
            <a:picLocks noChangeAspect="1"/>
          </p:cNvPicPr>
          <p:nvPr/>
        </p:nvPicPr>
        <p:blipFill>
          <a:blip r:embed="rId3"/>
          <a:stretch>
            <a:fillRect/>
          </a:stretch>
        </p:blipFill>
        <p:spPr>
          <a:xfrm>
            <a:off x="2727538" y="287130"/>
            <a:ext cx="5157707" cy="6570870"/>
          </a:xfrm>
          <a:prstGeom prst="rect">
            <a:avLst/>
          </a:prstGeom>
        </p:spPr>
      </p:pic>
      <p:pic>
        <p:nvPicPr>
          <p:cNvPr id="5" name="Picture 4" descr="A table of multiplication tables&#10;&#10;Description automatically generated">
            <a:extLst>
              <a:ext uri="{FF2B5EF4-FFF2-40B4-BE49-F238E27FC236}">
                <a16:creationId xmlns:a16="http://schemas.microsoft.com/office/drawing/2014/main" id="{87BA5F21-7517-FF4B-F744-944BF888437A}"/>
              </a:ext>
            </a:extLst>
          </p:cNvPr>
          <p:cNvPicPr>
            <a:picLocks noChangeAspect="1"/>
          </p:cNvPicPr>
          <p:nvPr/>
        </p:nvPicPr>
        <p:blipFill>
          <a:blip r:embed="rId4"/>
          <a:stretch>
            <a:fillRect/>
          </a:stretch>
        </p:blipFill>
        <p:spPr>
          <a:xfrm>
            <a:off x="7883826" y="850348"/>
            <a:ext cx="4110608" cy="5444435"/>
          </a:xfrm>
          <a:prstGeom prst="rect">
            <a:avLst/>
          </a:prstGeom>
        </p:spPr>
      </p:pic>
      <p:sp>
        <p:nvSpPr>
          <p:cNvPr id="6" name="Rectangle: Rounded Corners 5">
            <a:extLst>
              <a:ext uri="{FF2B5EF4-FFF2-40B4-BE49-F238E27FC236}">
                <a16:creationId xmlns:a16="http://schemas.microsoft.com/office/drawing/2014/main" id="{1C350381-97F8-DF21-4F3B-DF651C05A457}"/>
              </a:ext>
            </a:extLst>
          </p:cNvPr>
          <p:cNvSpPr/>
          <p:nvPr/>
        </p:nvSpPr>
        <p:spPr>
          <a:xfrm>
            <a:off x="7716630" y="786847"/>
            <a:ext cx="4483652" cy="564321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225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04E884-B23C-457E-A14A-DB607E023B51}"/>
              </a:ext>
            </a:extLst>
          </p:cNvPr>
          <p:cNvSpPr>
            <a:spLocks noGrp="1"/>
          </p:cNvSpPr>
          <p:nvPr>
            <p:ph type="title"/>
          </p:nvPr>
        </p:nvSpPr>
        <p:spPr>
          <a:xfrm>
            <a:off x="959" y="-6450"/>
            <a:ext cx="11988799" cy="1342496"/>
          </a:xfrm>
        </p:spPr>
        <p:txBody>
          <a:bodyPr>
            <a:normAutofit/>
          </a:bodyPr>
          <a:lstStyle/>
          <a:p>
            <a:r>
              <a:rPr lang="en-GB" sz="3200" u="sng">
                <a:ea typeface="+mj-lt"/>
                <a:cs typeface="+mj-lt"/>
              </a:rPr>
              <a:t>Wednesday 8th May</a:t>
            </a:r>
            <a:br>
              <a:rPr lang="en-GB" sz="3200" u="sng">
                <a:ea typeface="+mj-lt"/>
                <a:cs typeface="+mj-lt"/>
              </a:rPr>
            </a:br>
            <a:r>
              <a:rPr lang="en-GB" sz="3200" u="sng">
                <a:ea typeface="+mj-lt"/>
                <a:cs typeface="+mj-lt"/>
              </a:rPr>
              <a:t>TBAT: spell words with the prefix 'non'.</a:t>
            </a:r>
            <a:endParaRPr lang="en-US"/>
          </a:p>
        </p:txBody>
      </p:sp>
      <p:sp>
        <p:nvSpPr>
          <p:cNvPr id="5" name="TextBox 4">
            <a:extLst>
              <a:ext uri="{FF2B5EF4-FFF2-40B4-BE49-F238E27FC236}">
                <a16:creationId xmlns:a16="http://schemas.microsoft.com/office/drawing/2014/main" id="{AA7B104B-1B8F-C6BC-383A-E7AFF7B02947}"/>
              </a:ext>
            </a:extLst>
          </p:cNvPr>
          <p:cNvSpPr txBox="1"/>
          <p:nvPr/>
        </p:nvSpPr>
        <p:spPr>
          <a:xfrm>
            <a:off x="53115" y="1171629"/>
            <a:ext cx="9382166" cy="63094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a:solidFill>
                  <a:srgbClr val="000000"/>
                </a:solidFill>
                <a:cs typeface="Calibri"/>
              </a:rPr>
              <a:t>The spelling thief has taken away some of the letters from our spellings. Fill in the missing letters to complete the words.</a:t>
            </a:r>
          </a:p>
          <a:p>
            <a:endParaRPr lang="en-GB" sz="2400">
              <a:solidFill>
                <a:srgbClr val="000000"/>
              </a:solidFill>
              <a:cs typeface="Calibri"/>
            </a:endParaRPr>
          </a:p>
          <a:p>
            <a:r>
              <a:rPr lang="en-GB" sz="2800">
                <a:solidFill>
                  <a:srgbClr val="000000"/>
                </a:solidFill>
                <a:cs typeface="Calibri"/>
              </a:rPr>
              <a:t>__on – __tic__</a:t>
            </a:r>
          </a:p>
          <a:p>
            <a:endParaRPr lang="en-GB" sz="2800">
              <a:solidFill>
                <a:srgbClr val="000000"/>
              </a:solidFill>
              <a:cs typeface="Calibri"/>
            </a:endParaRPr>
          </a:p>
          <a:p>
            <a:r>
              <a:rPr lang="en-GB" sz="2800">
                <a:solidFill>
                  <a:srgbClr val="000000"/>
                </a:solidFill>
                <a:cs typeface="Calibri"/>
              </a:rPr>
              <a:t>N__nse__s__</a:t>
            </a:r>
          </a:p>
          <a:p>
            <a:endParaRPr lang="en-GB" sz="2800">
              <a:solidFill>
                <a:srgbClr val="000000"/>
              </a:solidFill>
              <a:cs typeface="Calibri"/>
            </a:endParaRPr>
          </a:p>
          <a:p>
            <a:r>
              <a:rPr lang="en-GB" sz="2800" err="1">
                <a:solidFill>
                  <a:srgbClr val="000000"/>
                </a:solidFill>
                <a:cs typeface="Calibri"/>
              </a:rPr>
              <a:t>N__n</a:t>
            </a:r>
            <a:r>
              <a:rPr lang="en-GB" sz="2800">
                <a:solidFill>
                  <a:srgbClr val="000000"/>
                </a:solidFill>
                <a:cs typeface="Calibri"/>
              </a:rPr>
              <a:t> –__to__</a:t>
            </a:r>
          </a:p>
          <a:p>
            <a:endParaRPr lang="en-GB" sz="2800">
              <a:solidFill>
                <a:srgbClr val="000000"/>
              </a:solidFill>
              <a:cs typeface="Calibri"/>
            </a:endParaRPr>
          </a:p>
          <a:p>
            <a:r>
              <a:rPr lang="en-GB" sz="2800">
                <a:solidFill>
                  <a:srgbClr val="000000"/>
                </a:solidFill>
                <a:cs typeface="Calibri"/>
              </a:rPr>
              <a:t>__ __n – </a:t>
            </a:r>
            <a:r>
              <a:rPr lang="en-GB" sz="2800" err="1">
                <a:solidFill>
                  <a:srgbClr val="000000"/>
                </a:solidFill>
                <a:cs typeface="Calibri"/>
              </a:rPr>
              <a:t>st</a:t>
            </a:r>
            <a:r>
              <a:rPr lang="en-GB" sz="2800">
                <a:solidFill>
                  <a:srgbClr val="000000"/>
                </a:solidFill>
                <a:cs typeface="Calibri"/>
              </a:rPr>
              <a:t>__</a:t>
            </a:r>
            <a:r>
              <a:rPr lang="en-GB" sz="2800" err="1">
                <a:solidFill>
                  <a:srgbClr val="000000"/>
                </a:solidFill>
                <a:cs typeface="Calibri"/>
              </a:rPr>
              <a:t>rt__r</a:t>
            </a:r>
          </a:p>
          <a:p>
            <a:endParaRPr lang="en-GB" sz="2800">
              <a:solidFill>
                <a:srgbClr val="000000"/>
              </a:solidFill>
              <a:cs typeface="Calibri"/>
            </a:endParaRPr>
          </a:p>
          <a:p>
            <a:r>
              <a:rPr lang="en-GB" sz="2800">
                <a:solidFill>
                  <a:srgbClr val="000000"/>
                </a:solidFill>
                <a:cs typeface="Calibri"/>
              </a:rPr>
              <a:t>__on – __</a:t>
            </a:r>
            <a:r>
              <a:rPr lang="en-GB" sz="2800" err="1">
                <a:solidFill>
                  <a:srgbClr val="000000"/>
                </a:solidFill>
                <a:cs typeface="Calibri"/>
              </a:rPr>
              <a:t>el</a:t>
            </a:r>
            <a:r>
              <a:rPr lang="en-GB" sz="2800">
                <a:solidFill>
                  <a:srgbClr val="000000"/>
                </a:solidFill>
                <a:cs typeface="Calibri"/>
              </a:rPr>
              <a:t>__</a:t>
            </a:r>
            <a:r>
              <a:rPr lang="en-GB" sz="2800" err="1">
                <a:solidFill>
                  <a:srgbClr val="000000"/>
                </a:solidFill>
                <a:cs typeface="Calibri"/>
              </a:rPr>
              <a:t>ev</a:t>
            </a:r>
            <a:r>
              <a:rPr lang="en-GB" sz="2800">
                <a:solidFill>
                  <a:srgbClr val="000000"/>
                </a:solidFill>
                <a:cs typeface="Calibri"/>
              </a:rPr>
              <a:t>__r</a:t>
            </a:r>
          </a:p>
          <a:p>
            <a:endParaRPr lang="en-GB" sz="3200">
              <a:solidFill>
                <a:srgbClr val="000000"/>
              </a:solidFill>
              <a:cs typeface="Calibri"/>
            </a:endParaRPr>
          </a:p>
          <a:p>
            <a:endParaRPr lang="en-GB" sz="2400">
              <a:solidFill>
                <a:srgbClr val="FF0000"/>
              </a:solidFill>
              <a:cs typeface="Calibri"/>
            </a:endParaRPr>
          </a:p>
          <a:p>
            <a:r>
              <a:rPr lang="en-GB" sz="2400">
                <a:solidFill>
                  <a:srgbClr val="FF0000"/>
                </a:solidFill>
                <a:cs typeface="Calibri"/>
              </a:rPr>
              <a:t>     </a:t>
            </a:r>
            <a:endParaRPr lang="en-GB">
              <a:cs typeface="Calibri"/>
            </a:endParaRPr>
          </a:p>
        </p:txBody>
      </p:sp>
      <p:sp>
        <p:nvSpPr>
          <p:cNvPr id="3" name="TextBox 2">
            <a:extLst>
              <a:ext uri="{FF2B5EF4-FFF2-40B4-BE49-F238E27FC236}">
                <a16:creationId xmlns:a16="http://schemas.microsoft.com/office/drawing/2014/main" id="{26166F7C-5DA5-3E99-3654-6934BABDFA92}"/>
              </a:ext>
            </a:extLst>
          </p:cNvPr>
          <p:cNvSpPr txBox="1"/>
          <p:nvPr/>
        </p:nvSpPr>
        <p:spPr>
          <a:xfrm>
            <a:off x="5277968" y="4621636"/>
            <a:ext cx="6705840" cy="31239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500">
                <a:solidFill>
                  <a:srgbClr val="FF0000"/>
                </a:solidFill>
                <a:latin typeface="Calibri"/>
              </a:rPr>
              <a:t>Challenge: Unjumble the words to create some of our spelling words. Once unjumbled, use the words in a sentence.</a:t>
            </a:r>
            <a:endParaRPr lang="en-GB" sz="2500">
              <a:solidFill>
                <a:srgbClr val="FF0000"/>
              </a:solidFill>
              <a:latin typeface="Calibri"/>
              <a:cs typeface="Calibri"/>
            </a:endParaRPr>
          </a:p>
          <a:p>
            <a:endParaRPr lang="en-GB" sz="2500">
              <a:solidFill>
                <a:srgbClr val="FF0000"/>
              </a:solidFill>
              <a:cs typeface="Calibri"/>
            </a:endParaRPr>
          </a:p>
          <a:p>
            <a:r>
              <a:rPr lang="en-GB" sz="2500">
                <a:solidFill>
                  <a:srgbClr val="FF0000"/>
                </a:solidFill>
                <a:cs typeface="Calibri"/>
              </a:rPr>
              <a:t>Onn – </a:t>
            </a:r>
            <a:r>
              <a:rPr lang="en-GB" sz="2500" err="1">
                <a:solidFill>
                  <a:srgbClr val="FF0000"/>
                </a:solidFill>
                <a:cs typeface="Calibri"/>
              </a:rPr>
              <a:t>tionfic</a:t>
            </a:r>
            <a:r>
              <a:rPr lang="en-GB" sz="2500">
                <a:solidFill>
                  <a:srgbClr val="FF0000"/>
                </a:solidFill>
                <a:cs typeface="Calibri"/>
              </a:rPr>
              <a:t>           </a:t>
            </a:r>
            <a:r>
              <a:rPr lang="en-GB" sz="2500" err="1">
                <a:solidFill>
                  <a:srgbClr val="FF0000"/>
                </a:solidFill>
                <a:cs typeface="Calibri"/>
              </a:rPr>
              <a:t>nno</a:t>
            </a:r>
            <a:r>
              <a:rPr lang="en-GB" sz="2500">
                <a:solidFill>
                  <a:srgbClr val="FF0000"/>
                </a:solidFill>
                <a:cs typeface="Calibri"/>
              </a:rPr>
              <a:t> - </a:t>
            </a:r>
            <a:r>
              <a:rPr lang="en-GB" sz="2500" err="1">
                <a:solidFill>
                  <a:srgbClr val="FF0000"/>
                </a:solidFill>
                <a:cs typeface="Calibri"/>
              </a:rPr>
              <a:t>toiftpr</a:t>
            </a:r>
          </a:p>
          <a:p>
            <a:endParaRPr lang="en-GB" sz="3600">
              <a:solidFill>
                <a:srgbClr val="FF0000"/>
              </a:solidFill>
              <a:cs typeface="Calibri"/>
            </a:endParaRPr>
          </a:p>
          <a:p>
            <a:endParaRPr lang="en-GB" sz="3600">
              <a:solidFill>
                <a:srgbClr val="FF0000"/>
              </a:solidFill>
              <a:cs typeface="Calibri"/>
            </a:endParaRPr>
          </a:p>
        </p:txBody>
      </p:sp>
      <p:pic>
        <p:nvPicPr>
          <p:cNvPr id="4" name="Picture 6">
            <a:extLst>
              <a:ext uri="{FF2B5EF4-FFF2-40B4-BE49-F238E27FC236}">
                <a16:creationId xmlns:a16="http://schemas.microsoft.com/office/drawing/2014/main" id="{ED238DE8-59AE-D4B8-49BC-ECF6FC5594ED}"/>
              </a:ext>
            </a:extLst>
          </p:cNvPr>
          <p:cNvPicPr>
            <a:picLocks noChangeAspect="1"/>
          </p:cNvPicPr>
          <p:nvPr/>
        </p:nvPicPr>
        <p:blipFill>
          <a:blip r:embed="rId2"/>
          <a:stretch>
            <a:fillRect/>
          </a:stretch>
        </p:blipFill>
        <p:spPr>
          <a:xfrm>
            <a:off x="9885872" y="352084"/>
            <a:ext cx="1938068" cy="2430095"/>
          </a:xfrm>
          <a:prstGeom prst="rect">
            <a:avLst/>
          </a:prstGeom>
        </p:spPr>
      </p:pic>
    </p:spTree>
    <p:extLst>
      <p:ext uri="{BB962C8B-B14F-4D97-AF65-F5344CB8AC3E}">
        <p14:creationId xmlns:p14="http://schemas.microsoft.com/office/powerpoint/2010/main" val="960331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04E884-B23C-457E-A14A-DB607E023B51}"/>
              </a:ext>
            </a:extLst>
          </p:cNvPr>
          <p:cNvSpPr>
            <a:spLocks noGrp="1"/>
          </p:cNvSpPr>
          <p:nvPr>
            <p:ph type="title"/>
          </p:nvPr>
        </p:nvSpPr>
        <p:spPr>
          <a:xfrm>
            <a:off x="959" y="-326711"/>
            <a:ext cx="11988799" cy="1342496"/>
          </a:xfrm>
        </p:spPr>
        <p:txBody>
          <a:bodyPr>
            <a:normAutofit/>
          </a:bodyPr>
          <a:lstStyle/>
          <a:p>
            <a:r>
              <a:rPr lang="en-GB" sz="2000" u="sng" dirty="0">
                <a:ea typeface="+mj-lt"/>
                <a:cs typeface="+mj-lt"/>
              </a:rPr>
              <a:t>Wednesday 8th May</a:t>
            </a:r>
            <a:br>
              <a:rPr lang="en-GB" sz="2000" u="sng" dirty="0">
                <a:ea typeface="+mj-lt"/>
                <a:cs typeface="+mj-lt"/>
              </a:rPr>
            </a:br>
            <a:r>
              <a:rPr lang="en-GB" sz="2000" u="sng" dirty="0">
                <a:ea typeface="+mj-lt"/>
                <a:cs typeface="+mj-lt"/>
              </a:rPr>
              <a:t>TBAT: write a balanced argument.</a:t>
            </a:r>
            <a:endParaRPr lang="en-US" sz="2000" dirty="0"/>
          </a:p>
        </p:txBody>
      </p:sp>
      <p:sp>
        <p:nvSpPr>
          <p:cNvPr id="5" name="TextBox 4">
            <a:extLst>
              <a:ext uri="{FF2B5EF4-FFF2-40B4-BE49-F238E27FC236}">
                <a16:creationId xmlns:a16="http://schemas.microsoft.com/office/drawing/2014/main" id="{AA7B104B-1B8F-C6BC-383A-E7AFF7B02947}"/>
              </a:ext>
            </a:extLst>
          </p:cNvPr>
          <p:cNvSpPr txBox="1"/>
          <p:nvPr/>
        </p:nvSpPr>
        <p:spPr>
          <a:xfrm>
            <a:off x="-2101" y="718846"/>
            <a:ext cx="11999469" cy="58477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u="sng" dirty="0">
                <a:latin typeface="Comic Sans MS"/>
                <a:cs typeface="Calibri"/>
              </a:rPr>
              <a:t>3 in 3</a:t>
            </a:r>
            <a:br>
              <a:rPr lang="en-GB" sz="2200" dirty="0">
                <a:latin typeface="Comic Sans MS"/>
                <a:cs typeface="Calibri"/>
              </a:rPr>
            </a:br>
            <a:br>
              <a:rPr lang="en-GB" sz="2200" dirty="0">
                <a:latin typeface="Comic Sans MS"/>
                <a:cs typeface="Calibri"/>
              </a:rPr>
            </a:br>
            <a:r>
              <a:rPr lang="en-GB" sz="2200" i="1" u="sng" dirty="0">
                <a:latin typeface="Comic Sans MS"/>
                <a:ea typeface="+mn-lt"/>
                <a:cs typeface="+mn-lt"/>
              </a:rPr>
              <a:t>Should children be allowed to eat chocolate for breakfast? </a:t>
            </a:r>
            <a:endParaRPr lang="en-US" sz="2200" i="1" u="sng">
              <a:latin typeface="Comic Sans MS"/>
            </a:endParaRPr>
          </a:p>
          <a:p>
            <a:br>
              <a:rPr lang="en-GB" sz="2200" i="1" dirty="0">
                <a:latin typeface="Comic Sans MS"/>
                <a:ea typeface="+mn-lt"/>
                <a:cs typeface="+mn-lt"/>
              </a:rPr>
            </a:br>
            <a:r>
              <a:rPr lang="en-GB" sz="2200" i="1" dirty="0">
                <a:latin typeface="Comic Sans MS"/>
                <a:ea typeface="+mn-lt"/>
                <a:cs typeface="+mn-lt"/>
              </a:rPr>
              <a:t>Breakfast is known as the most important meal of the day; it gives you energy and fuel and therefore powers you for the morning. A decent breakfast should allow you to wake up properly and allow you to function fully in the morning. In supermarkets these days, there are many different options for breakfast. Cereal, toast, yogurts, fruit- all of these items are popular choices for children to start the day with. Having said this, there are some children who would choose a less conventional start to their day- a bar of chocolate. There are arguments for and against the eating of chocolate for breakfast and this balanced argument will examine the opinions for both sides.</a:t>
            </a:r>
            <a:r>
              <a:rPr lang="en-GB" sz="2200" dirty="0">
                <a:latin typeface="Comic Sans MS"/>
                <a:ea typeface="+mn-lt"/>
                <a:cs typeface="+mn-lt"/>
              </a:rPr>
              <a:t> </a:t>
            </a:r>
          </a:p>
          <a:p>
            <a:br>
              <a:rPr lang="en-GB" sz="2200" dirty="0">
                <a:latin typeface="Comic Sans MS"/>
                <a:ea typeface="+mn-lt"/>
                <a:cs typeface="+mn-lt"/>
              </a:rPr>
            </a:br>
            <a:br>
              <a:rPr lang="en-GB" sz="2200" dirty="0">
                <a:latin typeface="Comic Sans MS"/>
                <a:ea typeface="+mn-lt"/>
                <a:cs typeface="+mn-lt"/>
              </a:rPr>
            </a:br>
            <a:r>
              <a:rPr lang="en-GB" sz="2200" dirty="0">
                <a:latin typeface="Comic Sans MS"/>
              </a:rPr>
              <a:t>1. What is this balanced argument about?</a:t>
            </a:r>
            <a:br>
              <a:rPr lang="en-GB" sz="2200" dirty="0">
                <a:latin typeface="Comic Sans MS"/>
              </a:rPr>
            </a:br>
            <a:r>
              <a:rPr lang="en-GB" sz="2200" dirty="0">
                <a:latin typeface="Comic Sans MS"/>
              </a:rPr>
              <a:t>2. Name three alternative options for breakfast instead of chocolate.</a:t>
            </a:r>
            <a:br>
              <a:rPr lang="en-GB" sz="2200" dirty="0">
                <a:latin typeface="Comic Sans MS"/>
              </a:rPr>
            </a:br>
            <a:r>
              <a:rPr lang="en-GB" sz="2200" dirty="0">
                <a:latin typeface="Comic Sans MS"/>
              </a:rPr>
              <a:t>3. Find and copy a word which means traditional.</a:t>
            </a:r>
            <a:endParaRPr lang="en-GB"/>
          </a:p>
        </p:txBody>
      </p:sp>
    </p:spTree>
    <p:extLst>
      <p:ext uri="{BB962C8B-B14F-4D97-AF65-F5344CB8AC3E}">
        <p14:creationId xmlns:p14="http://schemas.microsoft.com/office/powerpoint/2010/main" val="1734999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04E884-B23C-457E-A14A-DB607E023B51}"/>
              </a:ext>
            </a:extLst>
          </p:cNvPr>
          <p:cNvSpPr>
            <a:spLocks noGrp="1"/>
          </p:cNvSpPr>
          <p:nvPr>
            <p:ph type="title"/>
          </p:nvPr>
        </p:nvSpPr>
        <p:spPr>
          <a:xfrm>
            <a:off x="959" y="-6450"/>
            <a:ext cx="11988799" cy="1342496"/>
          </a:xfrm>
        </p:spPr>
        <p:txBody>
          <a:bodyPr>
            <a:normAutofit/>
          </a:bodyPr>
          <a:lstStyle/>
          <a:p>
            <a:r>
              <a:rPr lang="en-GB" sz="3200" u="sng">
                <a:ea typeface="+mj-lt"/>
                <a:cs typeface="+mj-lt"/>
              </a:rPr>
              <a:t>Wednesday 8th May</a:t>
            </a:r>
            <a:br>
              <a:rPr lang="en-GB" sz="3200" u="sng">
                <a:ea typeface="+mj-lt"/>
                <a:cs typeface="+mj-lt"/>
              </a:rPr>
            </a:br>
            <a:r>
              <a:rPr lang="en-GB" sz="3200" u="sng">
                <a:ea typeface="+mj-lt"/>
                <a:cs typeface="+mj-lt"/>
              </a:rPr>
              <a:t>TBAT: write a balanced argument.</a:t>
            </a:r>
            <a:endParaRPr lang="en-US"/>
          </a:p>
        </p:txBody>
      </p:sp>
      <p:sp>
        <p:nvSpPr>
          <p:cNvPr id="5" name="TextBox 4">
            <a:extLst>
              <a:ext uri="{FF2B5EF4-FFF2-40B4-BE49-F238E27FC236}">
                <a16:creationId xmlns:a16="http://schemas.microsoft.com/office/drawing/2014/main" id="{AA7B104B-1B8F-C6BC-383A-E7AFF7B02947}"/>
              </a:ext>
            </a:extLst>
          </p:cNvPr>
          <p:cNvSpPr txBox="1"/>
          <p:nvPr/>
        </p:nvSpPr>
        <p:spPr>
          <a:xfrm>
            <a:off x="53115" y="1171629"/>
            <a:ext cx="938216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GB" sz="2400" dirty="0">
                <a:cs typeface="Calibri"/>
              </a:rPr>
            </a:br>
            <a:r>
              <a:rPr lang="en-GB" sz="2400" b="1" u="sng" dirty="0">
                <a:cs typeface="Calibri"/>
              </a:rPr>
              <a:t>Partner talk:</a:t>
            </a:r>
            <a:br>
              <a:rPr lang="en-GB" sz="2400" dirty="0">
                <a:cs typeface="Calibri"/>
              </a:rPr>
            </a:br>
            <a:br>
              <a:rPr lang="en-GB" sz="2400" dirty="0">
                <a:cs typeface="Calibri"/>
              </a:rPr>
            </a:br>
            <a:r>
              <a:rPr lang="en-GB" sz="2400" dirty="0">
                <a:cs typeface="Calibri"/>
              </a:rPr>
              <a:t>Read your paragraph from last week – does it make sense?</a:t>
            </a:r>
            <a:br>
              <a:rPr lang="en-GB" sz="2400" dirty="0">
                <a:cs typeface="Calibri"/>
              </a:rPr>
            </a:br>
            <a:br>
              <a:rPr lang="en-GB" sz="2400" dirty="0">
                <a:cs typeface="Calibri"/>
              </a:rPr>
            </a:br>
            <a:r>
              <a:rPr lang="en-GB" sz="2400" dirty="0">
                <a:cs typeface="Calibri"/>
              </a:rPr>
              <a:t>What could you improve on?</a:t>
            </a:r>
          </a:p>
          <a:p>
            <a:endParaRPr lang="en-GB" sz="2400" dirty="0">
              <a:cs typeface="Calibri"/>
            </a:endParaRPr>
          </a:p>
          <a:p>
            <a:r>
              <a:rPr lang="en-GB" sz="2400" dirty="0">
                <a:cs typeface="Calibri"/>
              </a:rPr>
              <a:t>What are you proud of?</a:t>
            </a:r>
            <a:br>
              <a:rPr lang="en-GB" sz="2400" dirty="0">
                <a:cs typeface="Calibri"/>
              </a:rPr>
            </a:br>
            <a:br>
              <a:rPr lang="en-GB" sz="2400" dirty="0">
                <a:cs typeface="Calibri"/>
              </a:rPr>
            </a:br>
            <a:r>
              <a:rPr lang="en-GB" sz="2400" dirty="0">
                <a:cs typeface="Calibri"/>
              </a:rPr>
              <a:t>Can you spot a subordinate clause?</a:t>
            </a:r>
          </a:p>
        </p:txBody>
      </p:sp>
    </p:spTree>
    <p:extLst>
      <p:ext uri="{BB962C8B-B14F-4D97-AF65-F5344CB8AC3E}">
        <p14:creationId xmlns:p14="http://schemas.microsoft.com/office/powerpoint/2010/main" val="353452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04E884-B23C-457E-A14A-DB607E023B51}"/>
              </a:ext>
            </a:extLst>
          </p:cNvPr>
          <p:cNvSpPr>
            <a:spLocks noGrp="1"/>
          </p:cNvSpPr>
          <p:nvPr>
            <p:ph type="title"/>
          </p:nvPr>
        </p:nvSpPr>
        <p:spPr>
          <a:xfrm>
            <a:off x="959" y="-6450"/>
            <a:ext cx="11988799" cy="1342496"/>
          </a:xfrm>
        </p:spPr>
        <p:txBody>
          <a:bodyPr>
            <a:normAutofit/>
          </a:bodyPr>
          <a:lstStyle/>
          <a:p>
            <a:r>
              <a:rPr lang="en-GB" sz="3200" u="sng">
                <a:ea typeface="+mj-lt"/>
                <a:cs typeface="+mj-lt"/>
              </a:rPr>
              <a:t>Wednesday 8th May</a:t>
            </a:r>
            <a:br>
              <a:rPr lang="en-GB" sz="3200" u="sng">
                <a:ea typeface="+mj-lt"/>
                <a:cs typeface="+mj-lt"/>
              </a:rPr>
            </a:br>
            <a:r>
              <a:rPr lang="en-GB" sz="3200" u="sng">
                <a:ea typeface="+mj-lt"/>
                <a:cs typeface="+mj-lt"/>
              </a:rPr>
              <a:t>TBAT: write a balanced argument.</a:t>
            </a:r>
            <a:endParaRPr lang="en-US"/>
          </a:p>
        </p:txBody>
      </p:sp>
      <p:sp>
        <p:nvSpPr>
          <p:cNvPr id="5" name="TextBox 4">
            <a:extLst>
              <a:ext uri="{FF2B5EF4-FFF2-40B4-BE49-F238E27FC236}">
                <a16:creationId xmlns:a16="http://schemas.microsoft.com/office/drawing/2014/main" id="{AA7B104B-1B8F-C6BC-383A-E7AFF7B02947}"/>
              </a:ext>
            </a:extLst>
          </p:cNvPr>
          <p:cNvSpPr txBox="1"/>
          <p:nvPr/>
        </p:nvSpPr>
        <p:spPr>
          <a:xfrm>
            <a:off x="8942" y="1171629"/>
            <a:ext cx="12187208"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br>
              <a:rPr lang="en-GB" sz="2400">
                <a:cs typeface="Calibri"/>
              </a:rPr>
            </a:br>
            <a:br>
              <a:rPr lang="en-GB" sz="2400">
                <a:cs typeface="Calibri"/>
              </a:rPr>
            </a:br>
            <a:r>
              <a:rPr lang="en-GB" sz="5000" b="1">
                <a:cs typeface="Calibri"/>
              </a:rPr>
              <a:t>SHOULD THE MAYAN GODS GIVE THEIR PEOPLE CHOCOLATE?</a:t>
            </a:r>
            <a:endParaRPr lang="en-GB" sz="2400">
              <a:cs typeface="Calibri"/>
            </a:endParaRPr>
          </a:p>
        </p:txBody>
      </p:sp>
      <p:pic>
        <p:nvPicPr>
          <p:cNvPr id="2" name="Picture 1" descr="aztec doodle pattern vector illustration sketch drawing contour pattern maya, aztec and cacao nibs, chocolate label logotype on brown, red, green, grey, yellow colors in white background mayan chocolate stock illustrations">
            <a:extLst>
              <a:ext uri="{FF2B5EF4-FFF2-40B4-BE49-F238E27FC236}">
                <a16:creationId xmlns:a16="http://schemas.microsoft.com/office/drawing/2014/main" id="{5BC16C61-AF72-D1E2-1AED-E2523317D792}"/>
              </a:ext>
            </a:extLst>
          </p:cNvPr>
          <p:cNvPicPr>
            <a:picLocks noChangeAspect="1"/>
          </p:cNvPicPr>
          <p:nvPr/>
        </p:nvPicPr>
        <p:blipFill>
          <a:blip r:embed="rId2"/>
          <a:stretch>
            <a:fillRect/>
          </a:stretch>
        </p:blipFill>
        <p:spPr>
          <a:xfrm>
            <a:off x="3793921" y="3550545"/>
            <a:ext cx="4615202" cy="3103084"/>
          </a:xfrm>
          <a:prstGeom prst="rect">
            <a:avLst/>
          </a:prstGeom>
        </p:spPr>
      </p:pic>
    </p:spTree>
    <p:extLst>
      <p:ext uri="{BB962C8B-B14F-4D97-AF65-F5344CB8AC3E}">
        <p14:creationId xmlns:p14="http://schemas.microsoft.com/office/powerpoint/2010/main" val="128280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04E884-B23C-457E-A14A-DB607E023B51}"/>
              </a:ext>
            </a:extLst>
          </p:cNvPr>
          <p:cNvSpPr>
            <a:spLocks noGrp="1"/>
          </p:cNvSpPr>
          <p:nvPr>
            <p:ph type="title"/>
          </p:nvPr>
        </p:nvSpPr>
        <p:spPr>
          <a:xfrm>
            <a:off x="959" y="-6450"/>
            <a:ext cx="11988799" cy="1342496"/>
          </a:xfrm>
        </p:spPr>
        <p:txBody>
          <a:bodyPr>
            <a:normAutofit/>
          </a:bodyPr>
          <a:lstStyle/>
          <a:p>
            <a:r>
              <a:rPr lang="en-GB" sz="3200" u="sng">
                <a:ea typeface="+mj-lt"/>
                <a:cs typeface="+mj-lt"/>
              </a:rPr>
              <a:t>Wednesday 8th May</a:t>
            </a:r>
            <a:br>
              <a:rPr lang="en-GB" sz="3200" u="sng">
                <a:ea typeface="+mj-lt"/>
                <a:cs typeface="+mj-lt"/>
              </a:rPr>
            </a:br>
            <a:r>
              <a:rPr lang="en-GB" sz="3200" u="sng">
                <a:ea typeface="+mj-lt"/>
                <a:cs typeface="+mj-lt"/>
              </a:rPr>
              <a:t>TBAT: write a balanced argument.</a:t>
            </a:r>
            <a:endParaRPr lang="en-US"/>
          </a:p>
        </p:txBody>
      </p:sp>
      <p:sp>
        <p:nvSpPr>
          <p:cNvPr id="5" name="TextBox 4">
            <a:extLst>
              <a:ext uri="{FF2B5EF4-FFF2-40B4-BE49-F238E27FC236}">
                <a16:creationId xmlns:a16="http://schemas.microsoft.com/office/drawing/2014/main" id="{AA7B104B-1B8F-C6BC-383A-E7AFF7B02947}"/>
              </a:ext>
            </a:extLst>
          </p:cNvPr>
          <p:cNvSpPr txBox="1"/>
          <p:nvPr/>
        </p:nvSpPr>
        <p:spPr>
          <a:xfrm>
            <a:off x="8942" y="1171629"/>
            <a:ext cx="12187208"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5000" b="1">
                <a:cs typeface="Calibri"/>
              </a:rPr>
              <a:t>SHOULD THE MAYAN GODS GIVE THEIR PEOPLE CHOCOLATE?</a:t>
            </a:r>
            <a:br>
              <a:rPr lang="en-GB" sz="5000" b="1">
                <a:cs typeface="Calibri"/>
              </a:rPr>
            </a:br>
            <a:r>
              <a:rPr lang="en-GB" sz="2800">
                <a:cs typeface="Calibri"/>
              </a:rPr>
              <a:t>Today, you are going to write your introduction and first paragraph (which you can use from Friday)</a:t>
            </a:r>
            <a:endParaRPr lang="en-GB" sz="5000" b="1">
              <a:cs typeface="Calibri"/>
            </a:endParaRPr>
          </a:p>
        </p:txBody>
      </p:sp>
      <p:pic>
        <p:nvPicPr>
          <p:cNvPr id="3" name="Picture 2" descr="A white background with pink text&#10;&#10;Description automatically generated">
            <a:extLst>
              <a:ext uri="{FF2B5EF4-FFF2-40B4-BE49-F238E27FC236}">
                <a16:creationId xmlns:a16="http://schemas.microsoft.com/office/drawing/2014/main" id="{070CED03-0C75-CEA8-229B-E3ED93E40A65}"/>
              </a:ext>
            </a:extLst>
          </p:cNvPr>
          <p:cNvPicPr>
            <a:picLocks noChangeAspect="1"/>
          </p:cNvPicPr>
          <p:nvPr/>
        </p:nvPicPr>
        <p:blipFill>
          <a:blip r:embed="rId2"/>
          <a:stretch>
            <a:fillRect/>
          </a:stretch>
        </p:blipFill>
        <p:spPr>
          <a:xfrm>
            <a:off x="187117" y="4616313"/>
            <a:ext cx="5810112" cy="2086941"/>
          </a:xfrm>
          <a:prstGeom prst="rect">
            <a:avLst/>
          </a:prstGeom>
        </p:spPr>
      </p:pic>
      <p:sp>
        <p:nvSpPr>
          <p:cNvPr id="4" name="TextBox 3">
            <a:extLst>
              <a:ext uri="{FF2B5EF4-FFF2-40B4-BE49-F238E27FC236}">
                <a16:creationId xmlns:a16="http://schemas.microsoft.com/office/drawing/2014/main" id="{8BB46781-48E8-8A49-A50D-99F2E1CE0C80}"/>
              </a:ext>
            </a:extLst>
          </p:cNvPr>
          <p:cNvSpPr txBox="1"/>
          <p:nvPr/>
        </p:nvSpPr>
        <p:spPr>
          <a:xfrm>
            <a:off x="5999368" y="3663674"/>
            <a:ext cx="618710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D0D0D"/>
                </a:solidFill>
                <a:latin typeface="Comic Sans MS"/>
                <a:ea typeface="+mn-lt"/>
                <a:cs typeface="+mn-lt"/>
              </a:rPr>
              <a:t>In the realm of the Mayan gods, a debate rages over whether the divine gift of chocolate should be given to their people. On one hand, chocolate is a delectable delight, capable of bringing joy and sweetness to the lives of the Mayan people. However, on the other hand, there are concerns about the potential consequences of introducing such a tempting treat into their society. In this balanced argument, we will explore both sides of the debate to determine whether the Mayan gods should indeed share their sacred chocolate with their people. By weighing the benefits and drawbacks of this decision, we can uncover the best course of action for the divine guardians of the Mayan civilization.</a:t>
            </a:r>
            <a:endParaRPr lang="en-US" sz="1600">
              <a:latin typeface="Comic Sans MS"/>
            </a:endParaRPr>
          </a:p>
        </p:txBody>
      </p:sp>
    </p:spTree>
    <p:extLst>
      <p:ext uri="{BB962C8B-B14F-4D97-AF65-F5344CB8AC3E}">
        <p14:creationId xmlns:p14="http://schemas.microsoft.com/office/powerpoint/2010/main" val="1323856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04E884-B23C-457E-A14A-DB607E023B51}"/>
              </a:ext>
            </a:extLst>
          </p:cNvPr>
          <p:cNvSpPr>
            <a:spLocks noGrp="1"/>
          </p:cNvSpPr>
          <p:nvPr>
            <p:ph type="title"/>
          </p:nvPr>
        </p:nvSpPr>
        <p:spPr>
          <a:xfrm>
            <a:off x="959" y="-6450"/>
            <a:ext cx="11988799" cy="1342496"/>
          </a:xfrm>
        </p:spPr>
        <p:txBody>
          <a:bodyPr>
            <a:normAutofit/>
          </a:bodyPr>
          <a:lstStyle/>
          <a:p>
            <a:r>
              <a:rPr lang="en-GB" sz="3200" u="sng">
                <a:ea typeface="+mj-lt"/>
                <a:cs typeface="+mj-lt"/>
              </a:rPr>
              <a:t>Wednesday 8th May</a:t>
            </a:r>
            <a:br>
              <a:rPr lang="en-GB" sz="3200" u="sng">
                <a:ea typeface="+mj-lt"/>
                <a:cs typeface="+mj-lt"/>
              </a:rPr>
            </a:br>
            <a:r>
              <a:rPr lang="en-GB" sz="3200" u="sng">
                <a:ea typeface="+mj-lt"/>
                <a:cs typeface="+mj-lt"/>
              </a:rPr>
              <a:t>TBAT: write a balanced argument.</a:t>
            </a:r>
            <a:endParaRPr lang="en-US"/>
          </a:p>
        </p:txBody>
      </p:sp>
      <p:sp>
        <p:nvSpPr>
          <p:cNvPr id="5" name="TextBox 4">
            <a:extLst>
              <a:ext uri="{FF2B5EF4-FFF2-40B4-BE49-F238E27FC236}">
                <a16:creationId xmlns:a16="http://schemas.microsoft.com/office/drawing/2014/main" id="{AA7B104B-1B8F-C6BC-383A-E7AFF7B02947}"/>
              </a:ext>
            </a:extLst>
          </p:cNvPr>
          <p:cNvSpPr txBox="1"/>
          <p:nvPr/>
        </p:nvSpPr>
        <p:spPr>
          <a:xfrm>
            <a:off x="8942" y="1171629"/>
            <a:ext cx="12187208"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000" b="1">
                <a:cs typeface="Calibri"/>
              </a:rPr>
              <a:t>SHOULD THE MAYAN GODS GIVE THEIR PEOPLE CHOCOLATE?</a:t>
            </a:r>
            <a:br>
              <a:rPr lang="en-GB" sz="5000" b="1">
                <a:cs typeface="Calibri"/>
              </a:rPr>
            </a:br>
            <a:br>
              <a:rPr lang="en-US"/>
            </a:br>
            <a:r>
              <a:rPr lang="en-GB" sz="1600">
                <a:solidFill>
                  <a:srgbClr val="0070C0"/>
                </a:solidFill>
                <a:latin typeface="Comic Sans MS"/>
                <a:cs typeface="Calibri"/>
              </a:rPr>
              <a:t>Should the Mayan gods bestow the gift of chocolate upon their people? Yes, indeed! Chocolate, with its rich and delicious flavour, has been cherished by civilizations throughout history, and the Mayan people would surely benefit from its divine taste. Firstly, chocolate is not just a delightful treat, but it also holds cultural significance for the Mayans, who have long revered cacao as a sacred symbol of wealth and prosperity. By sharing chocolate with their people, the Mayan gods would honour this tradition and strengthen the bond between the divine and the mortal realm. Moreover, chocolate is known to have various health benefits, such as improving mood and boosting energy levels, which could enhance the well-being of the Mayan people. With its heavenly taste and positive effects, chocolate would undoubtedly be a welcome addition to the lives of the Mayan people, making it a gift worth giving.</a:t>
            </a:r>
            <a:br>
              <a:rPr lang="en-GB" sz="1600">
                <a:solidFill>
                  <a:srgbClr val="00B050"/>
                </a:solidFill>
                <a:latin typeface="Comic Sans MS"/>
                <a:cs typeface="Calibri"/>
              </a:rPr>
            </a:br>
            <a:r>
              <a:rPr lang="en-GB" sz="1600">
                <a:solidFill>
                  <a:srgbClr val="00B050"/>
                </a:solidFill>
                <a:latin typeface="Comic Sans MS"/>
                <a:cs typeface="Calibri"/>
              </a:rPr>
              <a:t> </a:t>
            </a:r>
            <a:br>
              <a:rPr lang="en-GB" sz="1600">
                <a:solidFill>
                  <a:srgbClr val="00B050"/>
                </a:solidFill>
                <a:latin typeface="Comic Sans MS"/>
                <a:cs typeface="Calibri"/>
              </a:rPr>
            </a:br>
            <a:br>
              <a:rPr lang="en-GB" sz="1600">
                <a:solidFill>
                  <a:srgbClr val="00B050"/>
                </a:solidFill>
                <a:latin typeface="Comic Sans MS"/>
                <a:cs typeface="Calibri"/>
              </a:rPr>
            </a:br>
            <a:r>
              <a:rPr lang="en-GB" sz="1600">
                <a:solidFill>
                  <a:srgbClr val="00B050"/>
                </a:solidFill>
                <a:latin typeface="Comic Sans MS"/>
                <a:cs typeface="Calibri"/>
              </a:rPr>
              <a:t>While the idea of the Mayan gods giving chocolate to their people may sound appealing, there are reasons to argue against it, especially considering the gifts and blessings the gods have already bestowed upon the Mayan civilization. Throughout history, the Mayan gods have provided their people with abundant resources, fertile lands, and spiritual guidance, nurturing a thriving and prosperous society. In light of these generous gifts, some may argue that the addition of chocolate is unnecessary and potentially frivolous. Instead of asking for more, perhaps the Mayan people should focus on appreciating and making the most of the blessings they have already received. Moreover, introducing chocolate could potentially disrupt the delicate balance of the Mayan way of life and lead to unforeseen consequences. By maintaining gratitude for the gifts they have already received, the Mayan people can continue to thrive and honour the legacy of their gods without the need for additional indulgences like chocolate.</a:t>
            </a:r>
            <a:endParaRPr lang="en-GB" sz="1600">
              <a:latin typeface="Comic Sans MS"/>
              <a:cs typeface="Calibri"/>
            </a:endParaRPr>
          </a:p>
        </p:txBody>
      </p:sp>
    </p:spTree>
    <p:extLst>
      <p:ext uri="{BB962C8B-B14F-4D97-AF65-F5344CB8AC3E}">
        <p14:creationId xmlns:p14="http://schemas.microsoft.com/office/powerpoint/2010/main" val="3510093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04E884-B23C-457E-A14A-DB607E023B51}"/>
              </a:ext>
            </a:extLst>
          </p:cNvPr>
          <p:cNvSpPr>
            <a:spLocks noGrp="1"/>
          </p:cNvSpPr>
          <p:nvPr>
            <p:ph type="title"/>
          </p:nvPr>
        </p:nvSpPr>
        <p:spPr>
          <a:xfrm>
            <a:off x="959" y="-6450"/>
            <a:ext cx="11988799" cy="1342496"/>
          </a:xfrm>
        </p:spPr>
        <p:txBody>
          <a:bodyPr>
            <a:normAutofit/>
          </a:bodyPr>
          <a:lstStyle/>
          <a:p>
            <a:r>
              <a:rPr lang="en-GB" sz="3200" u="sng">
                <a:ea typeface="+mj-lt"/>
                <a:cs typeface="+mj-lt"/>
              </a:rPr>
              <a:t>Wednesday 8th May</a:t>
            </a:r>
            <a:br>
              <a:rPr lang="en-GB" sz="3200" u="sng">
                <a:ea typeface="+mj-lt"/>
                <a:cs typeface="+mj-lt"/>
              </a:rPr>
            </a:br>
            <a:r>
              <a:rPr lang="en-GB" sz="3200" u="sng">
                <a:ea typeface="+mj-lt"/>
                <a:cs typeface="+mj-lt"/>
              </a:rPr>
              <a:t>TBAT: write a balanced argument.</a:t>
            </a:r>
            <a:endParaRPr lang="en-US"/>
          </a:p>
        </p:txBody>
      </p:sp>
      <p:pic>
        <p:nvPicPr>
          <p:cNvPr id="2" name="Picture 1" descr="A screenshot of a document&#10;&#10;Description automatically generated">
            <a:extLst>
              <a:ext uri="{FF2B5EF4-FFF2-40B4-BE49-F238E27FC236}">
                <a16:creationId xmlns:a16="http://schemas.microsoft.com/office/drawing/2014/main" id="{1D62A3F4-76A2-764C-0309-7918417CAF58}"/>
              </a:ext>
            </a:extLst>
          </p:cNvPr>
          <p:cNvPicPr>
            <a:picLocks noChangeAspect="1"/>
          </p:cNvPicPr>
          <p:nvPr/>
        </p:nvPicPr>
        <p:blipFill>
          <a:blip r:embed="rId2"/>
          <a:stretch>
            <a:fillRect/>
          </a:stretch>
        </p:blipFill>
        <p:spPr>
          <a:xfrm>
            <a:off x="1533085" y="1170608"/>
            <a:ext cx="8938088" cy="5565914"/>
          </a:xfrm>
          <a:prstGeom prst="rect">
            <a:avLst/>
          </a:prstGeom>
        </p:spPr>
      </p:pic>
    </p:spTree>
    <p:extLst>
      <p:ext uri="{BB962C8B-B14F-4D97-AF65-F5344CB8AC3E}">
        <p14:creationId xmlns:p14="http://schemas.microsoft.com/office/powerpoint/2010/main" val="268781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44" y="126435"/>
            <a:ext cx="11947584" cy="718305"/>
          </a:xfrm>
        </p:spPr>
        <p:txBody>
          <a:bodyPr vert="horz" lIns="91440" tIns="45720" rIns="91440" bIns="45720" rtlCol="0" anchor="t">
            <a:normAutofit fontScale="90000"/>
          </a:bodyPr>
          <a:lstStyle/>
          <a:p>
            <a:pPr algn="l"/>
            <a:r>
              <a:rPr lang="en-GB" sz="4000" u="sng">
                <a:cs typeface="Calibri Light"/>
              </a:rPr>
              <a:t>Wednesday 8th May</a:t>
            </a:r>
            <a:br>
              <a:rPr lang="en-GB" sz="4000" u="sng">
                <a:cs typeface="Calibri Light"/>
              </a:rPr>
            </a:br>
            <a:r>
              <a:rPr lang="en-GB" sz="3600" u="sng">
                <a:ea typeface="+mj-lt"/>
                <a:cs typeface="Calibri Light"/>
              </a:rPr>
              <a:t>TBAT: </a:t>
            </a:r>
            <a:r>
              <a:rPr lang="en-GB" sz="3300" u="sng">
                <a:ea typeface="+mj-lt"/>
                <a:cs typeface="+mj-lt"/>
              </a:rPr>
              <a:t>develop the attacking skill of dribbling</a:t>
            </a:r>
            <a:r>
              <a:rPr lang="en-GB" sz="3600" u="sng">
                <a:ea typeface="+mj-lt"/>
                <a:cs typeface="+mj-lt"/>
              </a:rPr>
              <a:t>.</a:t>
            </a:r>
            <a:br>
              <a:rPr lang="en-GB" sz="3600" u="sng"/>
            </a:br>
            <a:br>
              <a:rPr lang="en-GB" sz="3600" u="sng"/>
            </a:br>
            <a:r>
              <a:rPr lang="en-GB" sz="3600">
                <a:ea typeface="+mj-lt"/>
                <a:cs typeface="+mj-lt"/>
                <a:hlinkClick r:id="rId2"/>
              </a:rPr>
              <a:t>Get Set 4 PE - Lesson Plan -2 for Year 3/4 Hockey (getset4education.co.uk)</a:t>
            </a:r>
            <a:br>
              <a:rPr lang="en-GB" sz="3600">
                <a:ea typeface="+mj-lt"/>
                <a:cs typeface="+mj-lt"/>
              </a:rPr>
            </a:br>
            <a:br>
              <a:rPr lang="en-GB" sz="3600"/>
            </a:br>
            <a:r>
              <a:rPr lang="en-GB" sz="3600">
                <a:solidFill>
                  <a:srgbClr val="000000"/>
                </a:solidFill>
              </a:rPr>
              <a:t>Partner talk:</a:t>
            </a:r>
            <a:br>
              <a:rPr lang="en-GB" sz="3600"/>
            </a:br>
            <a:br>
              <a:rPr lang="en-GB" sz="3600"/>
            </a:br>
            <a:r>
              <a:rPr lang="en-GB" sz="3600" b="1">
                <a:solidFill>
                  <a:srgbClr val="000000"/>
                </a:solidFill>
              </a:rPr>
              <a:t>What do you know about the sport: Hockey?</a:t>
            </a:r>
            <a:endParaRPr lang="en-GB" sz="3600">
              <a:solidFill>
                <a:srgbClr val="000000"/>
              </a:solidFill>
            </a:endParaRPr>
          </a:p>
          <a:p>
            <a:pPr algn="l"/>
            <a:br>
              <a:rPr lang="en-GB" sz="4000" u="sng">
                <a:cs typeface="Calibri Light"/>
              </a:rPr>
            </a:br>
            <a:br>
              <a:rPr lang="en-GB" sz="4000" u="sng">
                <a:cs typeface="Calibri Light"/>
              </a:rPr>
            </a:br>
            <a:endParaRPr lang="en-GB" sz="4000" u="sng">
              <a:cs typeface="Calibri Light"/>
            </a:endParaRPr>
          </a:p>
        </p:txBody>
      </p:sp>
      <p:pic>
        <p:nvPicPr>
          <p:cNvPr id="4" name="Picture 3" descr="What is Hockey? - Basic Rules of Hockey - Hockey Equipment">
            <a:extLst>
              <a:ext uri="{FF2B5EF4-FFF2-40B4-BE49-F238E27FC236}">
                <a16:creationId xmlns:a16="http://schemas.microsoft.com/office/drawing/2014/main" id="{34EC647D-35AE-223C-C9BE-C1968C691217}"/>
              </a:ext>
            </a:extLst>
          </p:cNvPr>
          <p:cNvPicPr>
            <a:picLocks noChangeAspect="1"/>
          </p:cNvPicPr>
          <p:nvPr/>
        </p:nvPicPr>
        <p:blipFill>
          <a:blip r:embed="rId3"/>
          <a:stretch>
            <a:fillRect/>
          </a:stretch>
        </p:blipFill>
        <p:spPr>
          <a:xfrm>
            <a:off x="6557618" y="4013200"/>
            <a:ext cx="5294243" cy="2663686"/>
          </a:xfrm>
          <a:prstGeom prst="rect">
            <a:avLst/>
          </a:prstGeom>
        </p:spPr>
      </p:pic>
    </p:spTree>
    <p:extLst>
      <p:ext uri="{BB962C8B-B14F-4D97-AF65-F5344CB8AC3E}">
        <p14:creationId xmlns:p14="http://schemas.microsoft.com/office/powerpoint/2010/main" val="1679524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drawing of a jar of peas&#10;&#10;Description automatically generated">
            <a:extLst>
              <a:ext uri="{FF2B5EF4-FFF2-40B4-BE49-F238E27FC236}">
                <a16:creationId xmlns:a16="http://schemas.microsoft.com/office/drawing/2014/main" id="{E21189B8-26DA-E54B-CA38-53A529985F0A}"/>
              </a:ext>
            </a:extLst>
          </p:cNvPr>
          <p:cNvPicPr>
            <a:picLocks noChangeAspect="1"/>
          </p:cNvPicPr>
          <p:nvPr/>
        </p:nvPicPr>
        <p:blipFill rotWithShape="1">
          <a:blip r:embed="rId2"/>
          <a:srcRect t="6096" r="-1" b="-1"/>
          <a:stretch/>
        </p:blipFill>
        <p:spPr>
          <a:xfrm>
            <a:off x="3523488" y="10"/>
            <a:ext cx="8668512" cy="6857990"/>
          </a:xfrm>
          <a:prstGeom prst="rect">
            <a:avLst/>
          </a:prstGeom>
        </p:spPr>
      </p:pic>
      <p:sp>
        <p:nvSpPr>
          <p:cNvPr id="4" name="TextBox 3">
            <a:extLst>
              <a:ext uri="{FF2B5EF4-FFF2-40B4-BE49-F238E27FC236}">
                <a16:creationId xmlns:a16="http://schemas.microsoft.com/office/drawing/2014/main" id="{9EE69924-7657-2443-BB28-EF5266571943}"/>
              </a:ext>
            </a:extLst>
          </p:cNvPr>
          <p:cNvSpPr txBox="1"/>
          <p:nvPr/>
        </p:nvSpPr>
        <p:spPr>
          <a:xfrm>
            <a:off x="477981" y="1122363"/>
            <a:ext cx="4023360" cy="320413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4400" u="sng">
                <a:latin typeface="+mj-lt"/>
                <a:ea typeface="+mj-ea"/>
                <a:cs typeface="+mj-cs"/>
              </a:rPr>
              <a:t>Wednesday 8th May</a:t>
            </a:r>
          </a:p>
          <a:p>
            <a:pPr>
              <a:lnSpc>
                <a:spcPct val="90000"/>
              </a:lnSpc>
              <a:spcBef>
                <a:spcPct val="0"/>
              </a:spcBef>
              <a:spcAft>
                <a:spcPts val="600"/>
              </a:spcAft>
            </a:pPr>
            <a:r>
              <a:rPr lang="en-US" sz="4400" u="sng">
                <a:latin typeface="+mj-lt"/>
                <a:ea typeface="+mj-ea"/>
                <a:cs typeface="+mj-cs"/>
              </a:rPr>
              <a:t>TBAT: create a simple 3D sculpture</a:t>
            </a:r>
          </a:p>
        </p:txBody>
      </p:sp>
    </p:spTree>
    <p:extLst>
      <p:ext uri="{BB962C8B-B14F-4D97-AF65-F5344CB8AC3E}">
        <p14:creationId xmlns:p14="http://schemas.microsoft.com/office/powerpoint/2010/main" val="1549634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EB28AC-0734-2994-97A9-F39DDDCE1ADC}"/>
              </a:ext>
            </a:extLst>
          </p:cNvPr>
          <p:cNvSpPr txBox="1"/>
          <p:nvPr/>
        </p:nvSpPr>
        <p:spPr>
          <a:xfrm>
            <a:off x="165651" y="124238"/>
            <a:ext cx="72058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a:latin typeface="Comic Sans MS"/>
              </a:rPr>
              <a:t>Option 1 – Block colour painting</a:t>
            </a:r>
          </a:p>
        </p:txBody>
      </p:sp>
      <p:pic>
        <p:nvPicPr>
          <p:cNvPr id="5" name="Picture 4" descr="A green paint on a white surface&#10;&#10;Description automatically generated">
            <a:extLst>
              <a:ext uri="{FF2B5EF4-FFF2-40B4-BE49-F238E27FC236}">
                <a16:creationId xmlns:a16="http://schemas.microsoft.com/office/drawing/2014/main" id="{C0516629-973A-9F7A-ADF6-07AB980D13A4}"/>
              </a:ext>
            </a:extLst>
          </p:cNvPr>
          <p:cNvPicPr>
            <a:picLocks noChangeAspect="1"/>
          </p:cNvPicPr>
          <p:nvPr/>
        </p:nvPicPr>
        <p:blipFill>
          <a:blip r:embed="rId2"/>
          <a:stretch>
            <a:fillRect/>
          </a:stretch>
        </p:blipFill>
        <p:spPr>
          <a:xfrm>
            <a:off x="312806" y="849449"/>
            <a:ext cx="3604039" cy="3392143"/>
          </a:xfrm>
          <a:prstGeom prst="rect">
            <a:avLst/>
          </a:prstGeom>
        </p:spPr>
      </p:pic>
      <p:pic>
        <p:nvPicPr>
          <p:cNvPr id="6" name="Picture 5" descr="A green jar with black lines&#10;&#10;Description automatically generated">
            <a:extLst>
              <a:ext uri="{FF2B5EF4-FFF2-40B4-BE49-F238E27FC236}">
                <a16:creationId xmlns:a16="http://schemas.microsoft.com/office/drawing/2014/main" id="{69CD1F2B-0B56-7C3A-1395-15A166721802}"/>
              </a:ext>
            </a:extLst>
          </p:cNvPr>
          <p:cNvPicPr>
            <a:picLocks noChangeAspect="1"/>
          </p:cNvPicPr>
          <p:nvPr/>
        </p:nvPicPr>
        <p:blipFill>
          <a:blip r:embed="rId3"/>
          <a:stretch>
            <a:fillRect/>
          </a:stretch>
        </p:blipFill>
        <p:spPr>
          <a:xfrm>
            <a:off x="4295775" y="845309"/>
            <a:ext cx="3600450" cy="3400425"/>
          </a:xfrm>
          <a:prstGeom prst="rect">
            <a:avLst/>
          </a:prstGeom>
        </p:spPr>
      </p:pic>
      <p:pic>
        <p:nvPicPr>
          <p:cNvPr id="7" name="Picture 6" descr="A green jar with black lines on it&#10;&#10;Description automatically generated">
            <a:extLst>
              <a:ext uri="{FF2B5EF4-FFF2-40B4-BE49-F238E27FC236}">
                <a16:creationId xmlns:a16="http://schemas.microsoft.com/office/drawing/2014/main" id="{1AF3F5A4-0027-5688-B089-C346BAECED04}"/>
              </a:ext>
            </a:extLst>
          </p:cNvPr>
          <p:cNvPicPr>
            <a:picLocks noChangeAspect="1"/>
          </p:cNvPicPr>
          <p:nvPr/>
        </p:nvPicPr>
        <p:blipFill>
          <a:blip r:embed="rId4"/>
          <a:stretch>
            <a:fillRect/>
          </a:stretch>
        </p:blipFill>
        <p:spPr>
          <a:xfrm>
            <a:off x="8183217" y="844480"/>
            <a:ext cx="2871305" cy="3379995"/>
          </a:xfrm>
          <a:prstGeom prst="rect">
            <a:avLst/>
          </a:prstGeom>
        </p:spPr>
      </p:pic>
      <p:sp>
        <p:nvSpPr>
          <p:cNvPr id="8" name="TextBox 7">
            <a:extLst>
              <a:ext uri="{FF2B5EF4-FFF2-40B4-BE49-F238E27FC236}">
                <a16:creationId xmlns:a16="http://schemas.microsoft.com/office/drawing/2014/main" id="{965459B5-ED8F-252D-8799-F3FA522A987B}"/>
              </a:ext>
            </a:extLst>
          </p:cNvPr>
          <p:cNvSpPr txBox="1"/>
          <p:nvPr/>
        </p:nvSpPr>
        <p:spPr>
          <a:xfrm>
            <a:off x="289891" y="4431195"/>
            <a:ext cx="368576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omic Sans MS"/>
                <a:cs typeface="Helvetica"/>
              </a:rPr>
              <a:t>Pay close attention to the silhouette of the jar. The paint will need to dry before you can add detail. Use a colour that features heavily on the tin. You may want to draw an outline of the silhouette first before painting if you like.</a:t>
            </a:r>
            <a:endParaRPr lang="en-US">
              <a:latin typeface="Comic Sans MS"/>
            </a:endParaRPr>
          </a:p>
        </p:txBody>
      </p:sp>
      <p:sp>
        <p:nvSpPr>
          <p:cNvPr id="9" name="TextBox 8">
            <a:extLst>
              <a:ext uri="{FF2B5EF4-FFF2-40B4-BE49-F238E27FC236}">
                <a16:creationId xmlns:a16="http://schemas.microsoft.com/office/drawing/2014/main" id="{E98BBDBB-CBAC-8BE2-B974-A4470B2F14F2}"/>
              </a:ext>
            </a:extLst>
          </p:cNvPr>
          <p:cNvSpPr txBox="1"/>
          <p:nvPr/>
        </p:nvSpPr>
        <p:spPr>
          <a:xfrm>
            <a:off x="4290391" y="4425674"/>
            <a:ext cx="356152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omic Sans MS"/>
                <a:cs typeface="Helvetica"/>
              </a:rPr>
              <a:t>Once the paint has dried, take a thick felt tip or marker pen to draw in the detail of the jar, remembering to include the food within the jar if you can see it. Use a handwriting pen/fine liner to create smaller detail like text.</a:t>
            </a:r>
            <a:endParaRPr lang="en-US">
              <a:latin typeface="Comic Sans MS"/>
            </a:endParaRPr>
          </a:p>
        </p:txBody>
      </p:sp>
      <p:sp>
        <p:nvSpPr>
          <p:cNvPr id="10" name="TextBox 9">
            <a:extLst>
              <a:ext uri="{FF2B5EF4-FFF2-40B4-BE49-F238E27FC236}">
                <a16:creationId xmlns:a16="http://schemas.microsoft.com/office/drawing/2014/main" id="{EDB070FC-3BE8-8DE8-4470-0752E7A8FE75}"/>
              </a:ext>
            </a:extLst>
          </p:cNvPr>
          <p:cNvSpPr txBox="1"/>
          <p:nvPr/>
        </p:nvSpPr>
        <p:spPr>
          <a:xfrm>
            <a:off x="8199782" y="4431195"/>
            <a:ext cx="374097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Comic Sans MS"/>
                <a:cs typeface="Helvetica"/>
              </a:rPr>
              <a:t>Draw four straight lines coming out from the top and bottom on each side of the drawing (without interrupting the painting). These lines will make the flaps that will make the tin stand. Cut along the lines. Try and keep your cutting as straight as possible so that the tin won’t be standing at an angle. Make sure that you cut around the top of the tin/jar lid to give it some depth.</a:t>
            </a:r>
            <a:endParaRPr lang="en-US" sz="1400">
              <a:latin typeface="Comic Sans MS"/>
            </a:endParaRPr>
          </a:p>
        </p:txBody>
      </p:sp>
    </p:spTree>
    <p:extLst>
      <p:ext uri="{BB962C8B-B14F-4D97-AF65-F5344CB8AC3E}">
        <p14:creationId xmlns:p14="http://schemas.microsoft.com/office/powerpoint/2010/main" val="636084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3260" y="4968552"/>
            <a:ext cx="12225130" cy="747059"/>
          </a:xfrm>
        </p:spPr>
        <p:txBody>
          <a:bodyPr>
            <a:normAutofit fontScale="90000"/>
          </a:bodyPr>
          <a:lstStyle/>
          <a:p>
            <a:pPr algn="l"/>
            <a:r>
              <a:rPr lang="en-GB" sz="3000" u="sng">
                <a:cs typeface="Calibri Light"/>
              </a:rPr>
              <a:t>Wednesday 8th May</a:t>
            </a:r>
            <a:br>
              <a:rPr lang="en-GB" sz="3000" u="sng">
                <a:cs typeface="Calibri Light"/>
              </a:rPr>
            </a:br>
            <a:r>
              <a:rPr lang="en-GB" sz="3000" u="sng">
                <a:ea typeface="+mj-lt"/>
                <a:cs typeface="+mj-lt"/>
              </a:rPr>
              <a:t>Music</a:t>
            </a:r>
            <a:br>
              <a:rPr lang="en-GB" sz="3000" u="sng">
                <a:ea typeface="+mj-lt"/>
                <a:cs typeface="+mj-lt"/>
              </a:rPr>
            </a:br>
            <a:br>
              <a:rPr lang="en-GB" sz="3000" u="sng">
                <a:ea typeface="+mj-lt"/>
                <a:cs typeface="+mj-lt"/>
              </a:rPr>
            </a:br>
            <a:r>
              <a:rPr lang="en-GB" sz="3000" u="sng">
                <a:ea typeface="+mj-lt"/>
                <a:cs typeface="+mj-lt"/>
              </a:rPr>
              <a:t>TBAT: Understand that melodies have phrases and explore layers and layering.</a:t>
            </a:r>
            <a:br>
              <a:rPr lang="en-GB" sz="4400" u="sng">
                <a:ea typeface="+mj-lt"/>
                <a:cs typeface="+mj-lt"/>
              </a:rPr>
            </a:br>
            <a:br>
              <a:rPr lang="en-GB" sz="4400" u="sng">
                <a:ea typeface="+mj-lt"/>
                <a:cs typeface="+mj-lt"/>
              </a:rPr>
            </a:br>
            <a:r>
              <a:rPr lang="en-GB" sz="4000">
                <a:solidFill>
                  <a:srgbClr val="0070C0"/>
                </a:solidFill>
                <a:latin typeface="Comic Sans MS"/>
                <a:ea typeface="+mj-lt"/>
                <a:cs typeface="+mj-lt"/>
              </a:rPr>
              <a:t>What is a melody?</a:t>
            </a:r>
            <a:br>
              <a:rPr lang="en-GB" sz="4000">
                <a:latin typeface="Comic Sans MS"/>
                <a:ea typeface="+mj-lt"/>
                <a:cs typeface="+mj-lt"/>
              </a:rPr>
            </a:br>
            <a:br>
              <a:rPr lang="en-GB" sz="4000">
                <a:latin typeface="Comic Sans MS"/>
                <a:ea typeface="+mj-lt"/>
                <a:cs typeface="+mj-lt"/>
              </a:rPr>
            </a:br>
            <a:r>
              <a:rPr lang="en-GB" sz="4000">
                <a:solidFill>
                  <a:srgbClr val="00B050"/>
                </a:solidFill>
                <a:latin typeface="Comic Sans MS"/>
                <a:ea typeface="+mj-lt"/>
                <a:cs typeface="+mj-lt"/>
              </a:rPr>
              <a:t>What is the difference between a chorus and a verse?</a:t>
            </a:r>
            <a:br>
              <a:rPr lang="en-GB" sz="3000">
                <a:solidFill>
                  <a:srgbClr val="00B050"/>
                </a:solidFill>
                <a:ea typeface="+mj-lt"/>
                <a:cs typeface="+mj-lt"/>
              </a:rPr>
            </a:br>
            <a:br>
              <a:rPr lang="en-GB" sz="3000">
                <a:solidFill>
                  <a:srgbClr val="00B050"/>
                </a:solidFill>
                <a:ea typeface="+mj-lt"/>
                <a:cs typeface="+mj-lt"/>
              </a:rPr>
            </a:br>
            <a:br>
              <a:rPr lang="en-GB" sz="3000">
                <a:ea typeface="+mj-lt"/>
                <a:cs typeface="+mj-lt"/>
              </a:rPr>
            </a:br>
            <a:r>
              <a:rPr lang="en-GB" sz="3000">
                <a:ea typeface="+mj-lt"/>
                <a:cs typeface="+mj-lt"/>
                <a:hlinkClick r:id="rId2"/>
              </a:rPr>
              <a:t>The Collins Hub Educator &gt; Library</a:t>
            </a:r>
            <a:br>
              <a:rPr lang="en-GB" sz="3000">
                <a:ea typeface="+mj-lt"/>
                <a:cs typeface="+mj-lt"/>
              </a:rPr>
            </a:br>
            <a:br>
              <a:rPr lang="en-GB" sz="3000">
                <a:ea typeface="+mj-lt"/>
                <a:cs typeface="+mj-lt"/>
              </a:rPr>
            </a:br>
            <a:r>
              <a:rPr lang="en-GB" sz="3000">
                <a:solidFill>
                  <a:srgbClr val="000000"/>
                </a:solidFill>
                <a:ea typeface="+mj-lt"/>
                <a:cs typeface="+mj-lt"/>
              </a:rPr>
              <a:t>Year 4 – Ancient Worlds – Lesson 1 – Amazing Egyptians</a:t>
            </a:r>
          </a:p>
        </p:txBody>
      </p:sp>
    </p:spTree>
    <p:extLst>
      <p:ext uri="{BB962C8B-B14F-4D97-AF65-F5344CB8AC3E}">
        <p14:creationId xmlns:p14="http://schemas.microsoft.com/office/powerpoint/2010/main" val="246536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053F10-716E-B9A1-CB00-18C7796A77EB}"/>
              </a:ext>
            </a:extLst>
          </p:cNvPr>
          <p:cNvSpPr txBox="1"/>
          <p:nvPr/>
        </p:nvSpPr>
        <p:spPr>
          <a:xfrm>
            <a:off x="165651" y="124238"/>
            <a:ext cx="72058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a:latin typeface="Comic Sans MS"/>
              </a:rPr>
              <a:t>Option 2 – Outline painting</a:t>
            </a:r>
          </a:p>
        </p:txBody>
      </p:sp>
      <p:pic>
        <p:nvPicPr>
          <p:cNvPr id="6" name="Picture 5">
            <a:extLst>
              <a:ext uri="{FF2B5EF4-FFF2-40B4-BE49-F238E27FC236}">
                <a16:creationId xmlns:a16="http://schemas.microsoft.com/office/drawing/2014/main" id="{1174F12C-69B8-0369-AFEC-01AEF5EE0133}"/>
              </a:ext>
            </a:extLst>
          </p:cNvPr>
          <p:cNvPicPr>
            <a:picLocks noChangeAspect="1"/>
          </p:cNvPicPr>
          <p:nvPr/>
        </p:nvPicPr>
        <p:blipFill>
          <a:blip r:embed="rId2"/>
          <a:stretch>
            <a:fillRect/>
          </a:stretch>
        </p:blipFill>
        <p:spPr>
          <a:xfrm>
            <a:off x="370439" y="705885"/>
            <a:ext cx="2428599" cy="3436317"/>
          </a:xfrm>
          <a:prstGeom prst="rect">
            <a:avLst/>
          </a:prstGeom>
        </p:spPr>
      </p:pic>
      <p:pic>
        <p:nvPicPr>
          <p:cNvPr id="7" name="Picture 6">
            <a:extLst>
              <a:ext uri="{FF2B5EF4-FFF2-40B4-BE49-F238E27FC236}">
                <a16:creationId xmlns:a16="http://schemas.microsoft.com/office/drawing/2014/main" id="{9C317241-2EA4-5C48-6187-1DFEBD37C096}"/>
              </a:ext>
            </a:extLst>
          </p:cNvPr>
          <p:cNvPicPr>
            <a:picLocks noChangeAspect="1"/>
          </p:cNvPicPr>
          <p:nvPr/>
        </p:nvPicPr>
        <p:blipFill>
          <a:blip r:embed="rId3"/>
          <a:stretch>
            <a:fillRect/>
          </a:stretch>
        </p:blipFill>
        <p:spPr>
          <a:xfrm>
            <a:off x="3054625" y="708508"/>
            <a:ext cx="2272749" cy="3431072"/>
          </a:xfrm>
          <a:prstGeom prst="rect">
            <a:avLst/>
          </a:prstGeom>
        </p:spPr>
      </p:pic>
      <p:pic>
        <p:nvPicPr>
          <p:cNvPr id="9" name="Picture 8" descr="A drawing of a can of peas&#10;&#10;Description automatically generated">
            <a:extLst>
              <a:ext uri="{FF2B5EF4-FFF2-40B4-BE49-F238E27FC236}">
                <a16:creationId xmlns:a16="http://schemas.microsoft.com/office/drawing/2014/main" id="{265E603F-E327-987B-695D-FBDDFCEF4F36}"/>
              </a:ext>
            </a:extLst>
          </p:cNvPr>
          <p:cNvPicPr>
            <a:picLocks noChangeAspect="1"/>
          </p:cNvPicPr>
          <p:nvPr/>
        </p:nvPicPr>
        <p:blipFill>
          <a:blip r:embed="rId4"/>
          <a:stretch>
            <a:fillRect/>
          </a:stretch>
        </p:blipFill>
        <p:spPr>
          <a:xfrm>
            <a:off x="5818601" y="122651"/>
            <a:ext cx="6010275" cy="2924175"/>
          </a:xfrm>
          <a:prstGeom prst="rect">
            <a:avLst/>
          </a:prstGeom>
        </p:spPr>
      </p:pic>
      <p:pic>
        <p:nvPicPr>
          <p:cNvPr id="10" name="Picture 9" descr="A hand holding a roll of paper towels&#10;&#10;Description automatically generated">
            <a:extLst>
              <a:ext uri="{FF2B5EF4-FFF2-40B4-BE49-F238E27FC236}">
                <a16:creationId xmlns:a16="http://schemas.microsoft.com/office/drawing/2014/main" id="{6EDD53AA-206F-68AB-8890-3593CFFA1546}"/>
              </a:ext>
            </a:extLst>
          </p:cNvPr>
          <p:cNvPicPr>
            <a:picLocks noChangeAspect="1"/>
          </p:cNvPicPr>
          <p:nvPr/>
        </p:nvPicPr>
        <p:blipFill>
          <a:blip r:embed="rId5"/>
          <a:stretch>
            <a:fillRect/>
          </a:stretch>
        </p:blipFill>
        <p:spPr>
          <a:xfrm>
            <a:off x="7024825" y="3433970"/>
            <a:ext cx="2162175" cy="2971800"/>
          </a:xfrm>
          <a:prstGeom prst="rect">
            <a:avLst/>
          </a:prstGeom>
        </p:spPr>
      </p:pic>
      <p:pic>
        <p:nvPicPr>
          <p:cNvPr id="11" name="Picture 10" descr="A close-up of a green label&#10;&#10;Description automatically generated">
            <a:extLst>
              <a:ext uri="{FF2B5EF4-FFF2-40B4-BE49-F238E27FC236}">
                <a16:creationId xmlns:a16="http://schemas.microsoft.com/office/drawing/2014/main" id="{74BBF64A-6CCE-DD91-96DA-492A03C4FA18}"/>
              </a:ext>
            </a:extLst>
          </p:cNvPr>
          <p:cNvPicPr>
            <a:picLocks noChangeAspect="1"/>
          </p:cNvPicPr>
          <p:nvPr/>
        </p:nvPicPr>
        <p:blipFill>
          <a:blip r:embed="rId6"/>
          <a:stretch>
            <a:fillRect/>
          </a:stretch>
        </p:blipFill>
        <p:spPr>
          <a:xfrm>
            <a:off x="9584565" y="2685980"/>
            <a:ext cx="2409825" cy="4048125"/>
          </a:xfrm>
          <a:prstGeom prst="rect">
            <a:avLst/>
          </a:prstGeom>
        </p:spPr>
      </p:pic>
      <p:sp>
        <p:nvSpPr>
          <p:cNvPr id="12" name="TextBox 11">
            <a:extLst>
              <a:ext uri="{FF2B5EF4-FFF2-40B4-BE49-F238E27FC236}">
                <a16:creationId xmlns:a16="http://schemas.microsoft.com/office/drawing/2014/main" id="{7C276059-7A8F-EDF3-7130-D01C6E94DA31}"/>
              </a:ext>
            </a:extLst>
          </p:cNvPr>
          <p:cNvSpPr txBox="1"/>
          <p:nvPr/>
        </p:nvSpPr>
        <p:spPr>
          <a:xfrm>
            <a:off x="165653" y="4152347"/>
            <a:ext cx="685799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latin typeface="Comic Sans MS"/>
                <a:cs typeface="Helvetica"/>
              </a:rPr>
              <a:t>Create a simple line painting, thinking about the outline of the object and focussing on the main bits of detail. Include text and the main areas of detail. Use some coloured pencil crayons and start thinking about darker areas and lighter areas of the tin. Draw four straight lines coming out from the top and bottom on each side of the drawing. These lines will make the flaps that will make the tin stand. Curl the flaps together so that when they look at the front of their object as little white can be seen as possible.</a:t>
            </a:r>
            <a:endParaRPr lang="en-US">
              <a:latin typeface="Comic Sans MS"/>
            </a:endParaRPr>
          </a:p>
        </p:txBody>
      </p:sp>
    </p:spTree>
    <p:extLst>
      <p:ext uri="{BB962C8B-B14F-4D97-AF65-F5344CB8AC3E}">
        <p14:creationId xmlns:p14="http://schemas.microsoft.com/office/powerpoint/2010/main" val="1503169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A7C3AF-441B-BD40-7B22-103E7A303B8B}"/>
              </a:ext>
            </a:extLst>
          </p:cNvPr>
          <p:cNvSpPr txBox="1"/>
          <p:nvPr/>
        </p:nvSpPr>
        <p:spPr>
          <a:xfrm>
            <a:off x="165651" y="124238"/>
            <a:ext cx="720586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a:latin typeface="Comic Sans MS"/>
              </a:rPr>
              <a:t>Option 3 – Collaging</a:t>
            </a:r>
          </a:p>
        </p:txBody>
      </p:sp>
      <p:pic>
        <p:nvPicPr>
          <p:cNvPr id="6" name="Picture 5" descr="A group of green paint&#10;&#10;Description automatically generated">
            <a:extLst>
              <a:ext uri="{FF2B5EF4-FFF2-40B4-BE49-F238E27FC236}">
                <a16:creationId xmlns:a16="http://schemas.microsoft.com/office/drawing/2014/main" id="{B2D1FE25-B9FF-266F-99B3-17317E60462D}"/>
              </a:ext>
            </a:extLst>
          </p:cNvPr>
          <p:cNvPicPr>
            <a:picLocks noChangeAspect="1"/>
          </p:cNvPicPr>
          <p:nvPr/>
        </p:nvPicPr>
        <p:blipFill>
          <a:blip r:embed="rId2"/>
          <a:stretch>
            <a:fillRect/>
          </a:stretch>
        </p:blipFill>
        <p:spPr>
          <a:xfrm>
            <a:off x="276939" y="807335"/>
            <a:ext cx="3188856" cy="2131580"/>
          </a:xfrm>
          <a:prstGeom prst="rect">
            <a:avLst/>
          </a:prstGeom>
        </p:spPr>
      </p:pic>
      <p:pic>
        <p:nvPicPr>
          <p:cNvPr id="7" name="Picture 6" descr="A blue green and yellow paint&#10;&#10;Description automatically generated">
            <a:extLst>
              <a:ext uri="{FF2B5EF4-FFF2-40B4-BE49-F238E27FC236}">
                <a16:creationId xmlns:a16="http://schemas.microsoft.com/office/drawing/2014/main" id="{8397B940-053D-3371-9D68-3B5FB58142A2}"/>
              </a:ext>
            </a:extLst>
          </p:cNvPr>
          <p:cNvPicPr>
            <a:picLocks noChangeAspect="1"/>
          </p:cNvPicPr>
          <p:nvPr/>
        </p:nvPicPr>
        <p:blipFill>
          <a:blip r:embed="rId3"/>
          <a:stretch>
            <a:fillRect/>
          </a:stretch>
        </p:blipFill>
        <p:spPr>
          <a:xfrm>
            <a:off x="3467100" y="779318"/>
            <a:ext cx="2209800" cy="2667000"/>
          </a:xfrm>
          <a:prstGeom prst="rect">
            <a:avLst/>
          </a:prstGeom>
        </p:spPr>
      </p:pic>
      <p:pic>
        <p:nvPicPr>
          <p:cNvPr id="8" name="Picture 7">
            <a:extLst>
              <a:ext uri="{FF2B5EF4-FFF2-40B4-BE49-F238E27FC236}">
                <a16:creationId xmlns:a16="http://schemas.microsoft.com/office/drawing/2014/main" id="{FECB9F49-2D09-949C-BA67-521B8D542446}"/>
              </a:ext>
            </a:extLst>
          </p:cNvPr>
          <p:cNvPicPr>
            <a:picLocks noChangeAspect="1"/>
          </p:cNvPicPr>
          <p:nvPr/>
        </p:nvPicPr>
        <p:blipFill>
          <a:blip r:embed="rId4"/>
          <a:stretch>
            <a:fillRect/>
          </a:stretch>
        </p:blipFill>
        <p:spPr>
          <a:xfrm>
            <a:off x="5686425" y="752186"/>
            <a:ext cx="2493241" cy="1913082"/>
          </a:xfrm>
          <a:prstGeom prst="rect">
            <a:avLst/>
          </a:prstGeom>
        </p:spPr>
      </p:pic>
      <p:pic>
        <p:nvPicPr>
          <p:cNvPr id="9" name="Picture 8" descr="A collage of green plants&#10;&#10;Description automatically generated">
            <a:extLst>
              <a:ext uri="{FF2B5EF4-FFF2-40B4-BE49-F238E27FC236}">
                <a16:creationId xmlns:a16="http://schemas.microsoft.com/office/drawing/2014/main" id="{AC8E4310-6053-BD14-3DCF-DF6DD2B0F5C1}"/>
              </a:ext>
            </a:extLst>
          </p:cNvPr>
          <p:cNvPicPr>
            <a:picLocks noChangeAspect="1"/>
          </p:cNvPicPr>
          <p:nvPr/>
        </p:nvPicPr>
        <p:blipFill>
          <a:blip r:embed="rId5"/>
          <a:stretch>
            <a:fillRect/>
          </a:stretch>
        </p:blipFill>
        <p:spPr>
          <a:xfrm>
            <a:off x="9866219" y="123711"/>
            <a:ext cx="2326410" cy="2663538"/>
          </a:xfrm>
          <a:prstGeom prst="rect">
            <a:avLst/>
          </a:prstGeom>
        </p:spPr>
      </p:pic>
      <p:pic>
        <p:nvPicPr>
          <p:cNvPr id="10" name="Picture 9">
            <a:extLst>
              <a:ext uri="{FF2B5EF4-FFF2-40B4-BE49-F238E27FC236}">
                <a16:creationId xmlns:a16="http://schemas.microsoft.com/office/drawing/2014/main" id="{6142E080-C70D-78CB-9F57-B68662E50FA1}"/>
              </a:ext>
            </a:extLst>
          </p:cNvPr>
          <p:cNvPicPr>
            <a:picLocks noChangeAspect="1"/>
          </p:cNvPicPr>
          <p:nvPr/>
        </p:nvPicPr>
        <p:blipFill>
          <a:blip r:embed="rId6"/>
          <a:stretch>
            <a:fillRect/>
          </a:stretch>
        </p:blipFill>
        <p:spPr>
          <a:xfrm>
            <a:off x="9551988" y="2945390"/>
            <a:ext cx="2486025" cy="3876675"/>
          </a:xfrm>
          <a:prstGeom prst="rect">
            <a:avLst/>
          </a:prstGeom>
        </p:spPr>
      </p:pic>
      <p:sp>
        <p:nvSpPr>
          <p:cNvPr id="11" name="TextBox 10">
            <a:extLst>
              <a:ext uri="{FF2B5EF4-FFF2-40B4-BE49-F238E27FC236}">
                <a16:creationId xmlns:a16="http://schemas.microsoft.com/office/drawing/2014/main" id="{1E64A773-D206-1251-314F-DF147F977B4F}"/>
              </a:ext>
            </a:extLst>
          </p:cNvPr>
          <p:cNvSpPr txBox="1"/>
          <p:nvPr/>
        </p:nvSpPr>
        <p:spPr>
          <a:xfrm>
            <a:off x="174988" y="3409222"/>
            <a:ext cx="915946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omic Sans MS"/>
                <a:cs typeface="Helvetica"/>
              </a:rPr>
              <a:t>Paint block </a:t>
            </a:r>
            <a:r>
              <a:rPr lang="en-US" sz="2400" err="1">
                <a:latin typeface="Comic Sans MS"/>
                <a:cs typeface="Helvetica"/>
              </a:rPr>
              <a:t>colours</a:t>
            </a:r>
            <a:r>
              <a:rPr lang="en-US" sz="2400">
                <a:latin typeface="Comic Sans MS"/>
                <a:cs typeface="Helvetica"/>
              </a:rPr>
              <a:t> within the background of your selected tin/jar. Next you will need to pick out bits of detail and cut shapes out of the painted sheets of paper. These will be used to create the detail within the tin or jar. Arrange your cut out bits until you are happy. Once you are happy with your composition you can glue all the pieces into place. Make sure that the glue reaches the edges so that bits don’t peel up. Add detail with pencil crayons and pens. Create the 2 large flaps either side of the tin, bend round and fasten with tape.</a:t>
            </a:r>
          </a:p>
        </p:txBody>
      </p:sp>
    </p:spTree>
    <p:extLst>
      <p:ext uri="{BB962C8B-B14F-4D97-AF65-F5344CB8AC3E}">
        <p14:creationId xmlns:p14="http://schemas.microsoft.com/office/powerpoint/2010/main" val="2472498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oes Canned Food Really Deserve a Bad Rap? | HowStuffWorks">
            <a:extLst>
              <a:ext uri="{FF2B5EF4-FFF2-40B4-BE49-F238E27FC236}">
                <a16:creationId xmlns:a16="http://schemas.microsoft.com/office/drawing/2014/main" id="{4AA7A356-2C00-93C2-88B8-0206D0DEC6A1}"/>
              </a:ext>
            </a:extLst>
          </p:cNvPr>
          <p:cNvPicPr>
            <a:picLocks noChangeAspect="1"/>
          </p:cNvPicPr>
          <p:nvPr/>
        </p:nvPicPr>
        <p:blipFill>
          <a:blip r:embed="rId2"/>
          <a:stretch>
            <a:fillRect/>
          </a:stretch>
        </p:blipFill>
        <p:spPr>
          <a:xfrm>
            <a:off x="-1524000" y="-857250"/>
            <a:ext cx="15240000" cy="8572500"/>
          </a:xfrm>
          <a:prstGeom prst="rect">
            <a:avLst/>
          </a:prstGeom>
        </p:spPr>
      </p:pic>
    </p:spTree>
    <p:extLst>
      <p:ext uri="{BB962C8B-B14F-4D97-AF65-F5344CB8AC3E}">
        <p14:creationId xmlns:p14="http://schemas.microsoft.com/office/powerpoint/2010/main" val="183265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7340-581E-C238-EC22-AA24748B93CE}"/>
              </a:ext>
            </a:extLst>
          </p:cNvPr>
          <p:cNvSpPr>
            <a:spLocks noGrp="1"/>
          </p:cNvSpPr>
          <p:nvPr>
            <p:ph type="title"/>
          </p:nvPr>
        </p:nvSpPr>
        <p:spPr>
          <a:xfrm>
            <a:off x="33868" y="198211"/>
            <a:ext cx="11912599" cy="1037696"/>
          </a:xfrm>
        </p:spPr>
        <p:txBody>
          <a:bodyPr>
            <a:normAutofit/>
          </a:bodyPr>
          <a:lstStyle/>
          <a:p>
            <a:r>
              <a:rPr lang="en-GB" sz="3200" u="sng">
                <a:cs typeface="Calibri Light"/>
              </a:rPr>
              <a:t>08.05.24</a:t>
            </a:r>
            <a:br>
              <a:rPr lang="en-GB" sz="3200" u="sng">
                <a:cs typeface="Calibri Light"/>
              </a:rPr>
            </a:br>
            <a:r>
              <a:rPr lang="en-GB" sz="3200" u="sng">
                <a:cs typeface="Calibri Light"/>
              </a:rPr>
              <a:t>TBAT: </a:t>
            </a:r>
            <a:r>
              <a:rPr lang="en-GB" sz="3200" u="sng">
                <a:ea typeface="+mj-lt"/>
                <a:cs typeface="+mj-lt"/>
              </a:rPr>
              <a:t>add and subtract 0·1 and 0·01.</a:t>
            </a:r>
            <a:endParaRPr lang="en-GB" sz="3200">
              <a:ea typeface="+mj-lt"/>
              <a:cs typeface="+mj-lt"/>
            </a:endParaRPr>
          </a:p>
          <a:p>
            <a:endParaRPr lang="en-GB" sz="3200" u="sng">
              <a:ea typeface="+mj-lt"/>
              <a:cs typeface="+mj-lt"/>
            </a:endParaRPr>
          </a:p>
        </p:txBody>
      </p:sp>
      <p:sp>
        <p:nvSpPr>
          <p:cNvPr id="3" name="Content Placeholder 2">
            <a:extLst>
              <a:ext uri="{FF2B5EF4-FFF2-40B4-BE49-F238E27FC236}">
                <a16:creationId xmlns:a16="http://schemas.microsoft.com/office/drawing/2014/main" id="{95A9D285-A221-EC0D-2284-E0E87991C06B}"/>
              </a:ext>
            </a:extLst>
          </p:cNvPr>
          <p:cNvSpPr>
            <a:spLocks noGrp="1"/>
          </p:cNvSpPr>
          <p:nvPr>
            <p:ph idx="1"/>
          </p:nvPr>
        </p:nvSpPr>
        <p:spPr>
          <a:xfrm>
            <a:off x="-7548" y="841416"/>
            <a:ext cx="12166480" cy="6126301"/>
          </a:xfrm>
        </p:spPr>
        <p:txBody>
          <a:bodyPr vert="horz" lIns="91440" tIns="45720" rIns="91440" bIns="45720" rtlCol="0" anchor="t">
            <a:normAutofit/>
          </a:bodyPr>
          <a:lstStyle/>
          <a:p>
            <a:pPr marL="0" indent="0" algn="ctr">
              <a:buNone/>
            </a:pPr>
            <a:r>
              <a:rPr lang="en-GB" sz="3600">
                <a:latin typeface="Comic Sans MS"/>
                <a:cs typeface="Calibri"/>
              </a:rPr>
              <a:t>3 in 3</a:t>
            </a:r>
            <a:endParaRPr lang="en-US" sz="3600">
              <a:latin typeface="Comic Sans MS"/>
              <a:cs typeface="Calibri"/>
            </a:endParaRPr>
          </a:p>
          <a:p>
            <a:pPr marL="0" indent="0">
              <a:lnSpc>
                <a:spcPct val="200000"/>
              </a:lnSpc>
              <a:buNone/>
            </a:pPr>
            <a:r>
              <a:rPr lang="en-GB" sz="3600">
                <a:latin typeface="Comic Sans MS"/>
                <a:cs typeface="Calibri"/>
              </a:rPr>
              <a:t>1. </a:t>
            </a:r>
            <a:r>
              <a:rPr lang="en-GB" sz="3600">
                <a:latin typeface="Comic Sans MS"/>
                <a:ea typeface="+mn-lt"/>
                <a:cs typeface="+mn-lt"/>
              </a:rPr>
              <a:t>5,132 + 2, 314 =</a:t>
            </a:r>
          </a:p>
          <a:p>
            <a:pPr marL="0" indent="0">
              <a:lnSpc>
                <a:spcPct val="200000"/>
              </a:lnSpc>
              <a:buNone/>
            </a:pPr>
            <a:r>
              <a:rPr lang="en-GB" sz="3600">
                <a:latin typeface="Comic Sans MS"/>
                <a:ea typeface="+mn-lt"/>
                <a:cs typeface="+mn-lt"/>
              </a:rPr>
              <a:t>2. 308 – 10 =</a:t>
            </a:r>
          </a:p>
          <a:p>
            <a:pPr marL="0" indent="0">
              <a:lnSpc>
                <a:spcPct val="200000"/>
              </a:lnSpc>
              <a:buNone/>
            </a:pPr>
            <a:r>
              <a:rPr lang="en-GB" sz="3600">
                <a:latin typeface="Comic Sans MS"/>
                <a:ea typeface="+mn-lt"/>
                <a:cs typeface="+mn-lt"/>
              </a:rPr>
              <a:t>3. 297 x 5 =</a:t>
            </a:r>
          </a:p>
          <a:p>
            <a:pPr marL="0" indent="0">
              <a:lnSpc>
                <a:spcPct val="200000"/>
              </a:lnSpc>
              <a:buNone/>
            </a:pPr>
            <a:endParaRPr lang="en-GB" sz="3600">
              <a:solidFill>
                <a:srgbClr val="FF0000"/>
              </a:solidFill>
              <a:latin typeface="Calibri Light"/>
              <a:ea typeface="+mn-lt"/>
              <a:cs typeface="+mn-lt"/>
            </a:endParaRPr>
          </a:p>
        </p:txBody>
      </p:sp>
      <p:pic>
        <p:nvPicPr>
          <p:cNvPr id="4" name="Picture 3" descr="A cartoon character with lightning and text&#10;&#10;Description automatically generated">
            <a:extLst>
              <a:ext uri="{FF2B5EF4-FFF2-40B4-BE49-F238E27FC236}">
                <a16:creationId xmlns:a16="http://schemas.microsoft.com/office/drawing/2014/main" id="{3A3B13AA-7822-F488-00F4-B658411CFA20}"/>
              </a:ext>
            </a:extLst>
          </p:cNvPr>
          <p:cNvPicPr>
            <a:picLocks noChangeAspect="1"/>
          </p:cNvPicPr>
          <p:nvPr/>
        </p:nvPicPr>
        <p:blipFill>
          <a:blip r:embed="rId2"/>
          <a:stretch>
            <a:fillRect/>
          </a:stretch>
        </p:blipFill>
        <p:spPr>
          <a:xfrm>
            <a:off x="5782641" y="3598932"/>
            <a:ext cx="5905500" cy="2686050"/>
          </a:xfrm>
          <a:prstGeom prst="rect">
            <a:avLst/>
          </a:prstGeom>
          <a:ln w="57150">
            <a:solidFill>
              <a:srgbClr val="FF0000"/>
            </a:solidFill>
          </a:ln>
        </p:spPr>
      </p:pic>
    </p:spTree>
    <p:extLst>
      <p:ext uri="{BB962C8B-B14F-4D97-AF65-F5344CB8AC3E}">
        <p14:creationId xmlns:p14="http://schemas.microsoft.com/office/powerpoint/2010/main" val="3621996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7340-581E-C238-EC22-AA24748B93CE}"/>
              </a:ext>
            </a:extLst>
          </p:cNvPr>
          <p:cNvSpPr>
            <a:spLocks noGrp="1"/>
          </p:cNvSpPr>
          <p:nvPr>
            <p:ph type="title"/>
          </p:nvPr>
        </p:nvSpPr>
        <p:spPr>
          <a:xfrm>
            <a:off x="33868" y="198211"/>
            <a:ext cx="11912599" cy="1037696"/>
          </a:xfrm>
        </p:spPr>
        <p:txBody>
          <a:bodyPr>
            <a:normAutofit/>
          </a:bodyPr>
          <a:lstStyle/>
          <a:p>
            <a:r>
              <a:rPr lang="en-GB" sz="3200" u="sng">
                <a:ea typeface="+mj-lt"/>
                <a:cs typeface="+mj-lt"/>
              </a:rPr>
              <a:t>08.05.24</a:t>
            </a:r>
            <a:br>
              <a:rPr lang="en-GB" sz="3200" u="sng">
                <a:cs typeface="Calibri Light"/>
              </a:rPr>
            </a:br>
            <a:r>
              <a:rPr lang="en-GB" sz="3200" u="sng">
                <a:cs typeface="Calibri Light"/>
              </a:rPr>
              <a:t>TBAT: </a:t>
            </a:r>
            <a:r>
              <a:rPr lang="en-GB" sz="3200" u="sng">
                <a:ea typeface="+mj-lt"/>
                <a:cs typeface="+mj-lt"/>
              </a:rPr>
              <a:t>add and subtract 0·1 and 0·01.</a:t>
            </a:r>
            <a:endParaRPr lang="en-GB" sz="3200">
              <a:ea typeface="+mj-lt"/>
              <a:cs typeface="+mj-lt"/>
            </a:endParaRPr>
          </a:p>
          <a:p>
            <a:endParaRPr lang="en-GB" sz="3200" u="sng">
              <a:ea typeface="+mj-lt"/>
              <a:cs typeface="+mj-lt"/>
            </a:endParaRPr>
          </a:p>
        </p:txBody>
      </p:sp>
      <p:pic>
        <p:nvPicPr>
          <p:cNvPr id="7" name="Picture 4" descr="A screenshot of a math challenge&#10;&#10;Description automatically generated">
            <a:extLst>
              <a:ext uri="{FF2B5EF4-FFF2-40B4-BE49-F238E27FC236}">
                <a16:creationId xmlns:a16="http://schemas.microsoft.com/office/drawing/2014/main" id="{3D0A4D68-33FA-2773-29CC-2D6460531A09}"/>
              </a:ext>
            </a:extLst>
          </p:cNvPr>
          <p:cNvPicPr>
            <a:picLocks noChangeAspect="1"/>
          </p:cNvPicPr>
          <p:nvPr/>
        </p:nvPicPr>
        <p:blipFill rotWithShape="1">
          <a:blip r:embed="rId2"/>
          <a:srcRect l="34574" t="11871" r="32979" b="10262"/>
          <a:stretch/>
        </p:blipFill>
        <p:spPr>
          <a:xfrm>
            <a:off x="4589252" y="1170129"/>
            <a:ext cx="3509959" cy="5570175"/>
          </a:xfrm>
          <a:prstGeom prst="rect">
            <a:avLst/>
          </a:prstGeom>
        </p:spPr>
      </p:pic>
    </p:spTree>
    <p:extLst>
      <p:ext uri="{BB962C8B-B14F-4D97-AF65-F5344CB8AC3E}">
        <p14:creationId xmlns:p14="http://schemas.microsoft.com/office/powerpoint/2010/main" val="2760474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7340-581E-C238-EC22-AA24748B93CE}"/>
              </a:ext>
            </a:extLst>
          </p:cNvPr>
          <p:cNvSpPr>
            <a:spLocks noGrp="1"/>
          </p:cNvSpPr>
          <p:nvPr>
            <p:ph type="title"/>
          </p:nvPr>
        </p:nvSpPr>
        <p:spPr>
          <a:xfrm>
            <a:off x="33868" y="34925"/>
            <a:ext cx="11912599" cy="1037696"/>
          </a:xfrm>
        </p:spPr>
        <p:txBody>
          <a:bodyPr>
            <a:normAutofit/>
          </a:bodyPr>
          <a:lstStyle/>
          <a:p>
            <a:r>
              <a:rPr lang="en-GB" sz="3200" u="sng">
                <a:ea typeface="+mj-lt"/>
                <a:cs typeface="+mj-lt"/>
              </a:rPr>
              <a:t>08.05.24</a:t>
            </a:r>
            <a:br>
              <a:rPr lang="en-GB" sz="2600" u="sng">
                <a:cs typeface="Calibri Light"/>
              </a:rPr>
            </a:br>
            <a:r>
              <a:rPr lang="en-GB" sz="2600" u="sng">
                <a:cs typeface="Calibri Light"/>
              </a:rPr>
              <a:t>TBAT: </a:t>
            </a:r>
            <a:r>
              <a:rPr lang="en-GB" sz="2600" u="sng">
                <a:ea typeface="+mj-lt"/>
                <a:cs typeface="+mj-lt"/>
              </a:rPr>
              <a:t>add and subtract 0·1 and 0·01.</a:t>
            </a:r>
            <a:endParaRPr lang="en-GB" sz="2600">
              <a:ea typeface="+mj-lt"/>
              <a:cs typeface="+mj-lt"/>
            </a:endParaRPr>
          </a:p>
          <a:p>
            <a:endParaRPr lang="en-GB" sz="3200" u="sng">
              <a:ea typeface="+mj-lt"/>
              <a:cs typeface="+mj-lt"/>
            </a:endParaRPr>
          </a:p>
        </p:txBody>
      </p:sp>
      <p:sp>
        <p:nvSpPr>
          <p:cNvPr id="8" name="Content Placeholder 7">
            <a:extLst>
              <a:ext uri="{FF2B5EF4-FFF2-40B4-BE49-F238E27FC236}">
                <a16:creationId xmlns:a16="http://schemas.microsoft.com/office/drawing/2014/main" id="{E8FF4121-857F-8CBB-0F9B-E266272E78C0}"/>
              </a:ext>
            </a:extLst>
          </p:cNvPr>
          <p:cNvSpPr>
            <a:spLocks noGrp="1"/>
          </p:cNvSpPr>
          <p:nvPr>
            <p:ph idx="1"/>
          </p:nvPr>
        </p:nvSpPr>
        <p:spPr>
          <a:xfrm>
            <a:off x="466725" y="1301750"/>
            <a:ext cx="10887075" cy="4875213"/>
          </a:xfrm>
        </p:spPr>
        <p:txBody>
          <a:bodyPr vert="horz" lIns="91440" tIns="45720" rIns="91440" bIns="45720" rtlCol="0" anchor="t">
            <a:normAutofit/>
          </a:bodyPr>
          <a:lstStyle/>
          <a:p>
            <a:pPr marL="0" indent="0">
              <a:buNone/>
            </a:pPr>
            <a:r>
              <a:rPr lang="en-GB" sz="4400" b="1">
                <a:solidFill>
                  <a:schemeClr val="accent1"/>
                </a:solidFill>
                <a:cs typeface="Calibri" panose="020F0502020204030204"/>
              </a:rPr>
              <a:t>3.9 + 0.1 =</a:t>
            </a:r>
          </a:p>
          <a:p>
            <a:pPr marL="0" indent="0">
              <a:buNone/>
            </a:pPr>
            <a:endParaRPr lang="en-GB" sz="4400" b="1">
              <a:cs typeface="Calibri" panose="020F0502020204030204"/>
            </a:endParaRPr>
          </a:p>
          <a:p>
            <a:pPr marL="0" indent="0">
              <a:buNone/>
            </a:pPr>
            <a:r>
              <a:rPr lang="en-GB" sz="4400" b="1">
                <a:solidFill>
                  <a:schemeClr val="accent6"/>
                </a:solidFill>
                <a:cs typeface="Calibri" panose="020F0502020204030204"/>
              </a:rPr>
              <a:t>5 – 0.1 =</a:t>
            </a:r>
          </a:p>
        </p:txBody>
      </p:sp>
      <p:pic>
        <p:nvPicPr>
          <p:cNvPr id="9" name="Picture 9" descr="A picture containing timeline&#10;&#10;Description automatically generated">
            <a:extLst>
              <a:ext uri="{FF2B5EF4-FFF2-40B4-BE49-F238E27FC236}">
                <a16:creationId xmlns:a16="http://schemas.microsoft.com/office/drawing/2014/main" id="{9FEFA35E-E863-2B7D-451A-1923BE25CA1E}"/>
              </a:ext>
            </a:extLst>
          </p:cNvPr>
          <p:cNvPicPr>
            <a:picLocks noChangeAspect="1"/>
          </p:cNvPicPr>
          <p:nvPr/>
        </p:nvPicPr>
        <p:blipFill>
          <a:blip r:embed="rId2"/>
          <a:stretch>
            <a:fillRect/>
          </a:stretch>
        </p:blipFill>
        <p:spPr>
          <a:xfrm>
            <a:off x="36972" y="3739680"/>
            <a:ext cx="11657034" cy="1428453"/>
          </a:xfrm>
          <a:prstGeom prst="rect">
            <a:avLst/>
          </a:prstGeom>
        </p:spPr>
      </p:pic>
    </p:spTree>
    <p:extLst>
      <p:ext uri="{BB962C8B-B14F-4D97-AF65-F5344CB8AC3E}">
        <p14:creationId xmlns:p14="http://schemas.microsoft.com/office/powerpoint/2010/main" val="34952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7340-581E-C238-EC22-AA24748B93CE}"/>
              </a:ext>
            </a:extLst>
          </p:cNvPr>
          <p:cNvSpPr>
            <a:spLocks noGrp="1"/>
          </p:cNvSpPr>
          <p:nvPr>
            <p:ph type="title"/>
          </p:nvPr>
        </p:nvSpPr>
        <p:spPr>
          <a:xfrm>
            <a:off x="33868" y="34925"/>
            <a:ext cx="11912599" cy="1037696"/>
          </a:xfrm>
        </p:spPr>
        <p:txBody>
          <a:bodyPr>
            <a:normAutofit/>
          </a:bodyPr>
          <a:lstStyle/>
          <a:p>
            <a:r>
              <a:rPr lang="en-GB" sz="3200" u="sng">
                <a:ea typeface="+mj-lt"/>
                <a:cs typeface="+mj-lt"/>
              </a:rPr>
              <a:t>08.05.24</a:t>
            </a:r>
            <a:br>
              <a:rPr lang="en-GB" sz="2600" u="sng">
                <a:cs typeface="Calibri Light"/>
              </a:rPr>
            </a:br>
            <a:r>
              <a:rPr lang="en-GB" sz="2600" u="sng">
                <a:cs typeface="Calibri Light"/>
              </a:rPr>
              <a:t>TBAT: </a:t>
            </a:r>
            <a:r>
              <a:rPr lang="en-GB" sz="2600" u="sng">
                <a:ea typeface="+mj-lt"/>
                <a:cs typeface="+mj-lt"/>
              </a:rPr>
              <a:t>add and subtract 0·1 and 0·01.</a:t>
            </a:r>
            <a:endParaRPr lang="en-GB" sz="2600">
              <a:ea typeface="+mj-lt"/>
              <a:cs typeface="+mj-lt"/>
            </a:endParaRPr>
          </a:p>
          <a:p>
            <a:endParaRPr lang="en-GB" sz="3200" u="sng">
              <a:ea typeface="+mj-lt"/>
              <a:cs typeface="+mj-lt"/>
            </a:endParaRPr>
          </a:p>
        </p:txBody>
      </p:sp>
      <p:sp>
        <p:nvSpPr>
          <p:cNvPr id="8" name="Content Placeholder 7">
            <a:extLst>
              <a:ext uri="{FF2B5EF4-FFF2-40B4-BE49-F238E27FC236}">
                <a16:creationId xmlns:a16="http://schemas.microsoft.com/office/drawing/2014/main" id="{E8FF4121-857F-8CBB-0F9B-E266272E78C0}"/>
              </a:ext>
            </a:extLst>
          </p:cNvPr>
          <p:cNvSpPr>
            <a:spLocks noGrp="1"/>
          </p:cNvSpPr>
          <p:nvPr>
            <p:ph idx="1"/>
          </p:nvPr>
        </p:nvSpPr>
        <p:spPr>
          <a:xfrm>
            <a:off x="581025" y="1492250"/>
            <a:ext cx="10772775" cy="4684713"/>
          </a:xfrm>
        </p:spPr>
        <p:txBody>
          <a:bodyPr vert="horz" lIns="91440" tIns="45720" rIns="91440" bIns="45720" rtlCol="0" anchor="t">
            <a:normAutofit/>
          </a:bodyPr>
          <a:lstStyle/>
          <a:p>
            <a:pPr marL="0" indent="0">
              <a:buNone/>
            </a:pPr>
            <a:r>
              <a:rPr lang="en-GB" sz="4400" b="1">
                <a:solidFill>
                  <a:schemeClr val="accent1"/>
                </a:solidFill>
                <a:cs typeface="Calibri" panose="020F0502020204030204"/>
              </a:rPr>
              <a:t>6.74 - 0.01 =</a:t>
            </a:r>
          </a:p>
          <a:p>
            <a:pPr marL="0" indent="0">
              <a:buNone/>
            </a:pPr>
            <a:endParaRPr lang="en-GB" sz="4400" b="1">
              <a:cs typeface="Calibri" panose="020F0502020204030204"/>
            </a:endParaRPr>
          </a:p>
          <a:p>
            <a:pPr marL="0" indent="0">
              <a:buNone/>
            </a:pPr>
            <a:r>
              <a:rPr lang="en-GB" sz="4400" b="1">
                <a:solidFill>
                  <a:schemeClr val="accent6"/>
                </a:solidFill>
                <a:cs typeface="Calibri" panose="020F0502020204030204"/>
              </a:rPr>
              <a:t>9.75 – 0.01 =</a:t>
            </a:r>
          </a:p>
          <a:p>
            <a:pPr marL="0" indent="0">
              <a:buNone/>
            </a:pPr>
            <a:endParaRPr lang="en-GB" sz="4400" b="1">
              <a:solidFill>
                <a:schemeClr val="accent6"/>
              </a:solidFill>
              <a:cs typeface="Calibri" panose="020F0502020204030204"/>
            </a:endParaRPr>
          </a:p>
          <a:p>
            <a:pPr marL="0" indent="0">
              <a:buNone/>
            </a:pPr>
            <a:r>
              <a:rPr lang="en-GB" sz="4400" b="1">
                <a:solidFill>
                  <a:srgbClr val="FF0000"/>
                </a:solidFill>
                <a:cs typeface="Calibri" panose="020F0502020204030204"/>
              </a:rPr>
              <a:t>8.01 - 0.1 =</a:t>
            </a:r>
            <a:endParaRPr lang="en-GB" sz="4400" b="1">
              <a:solidFill>
                <a:schemeClr val="accent6"/>
              </a:solidFill>
              <a:cs typeface="Calibri" panose="020F0502020204030204"/>
            </a:endParaRPr>
          </a:p>
        </p:txBody>
      </p:sp>
    </p:spTree>
    <p:extLst>
      <p:ext uri="{BB962C8B-B14F-4D97-AF65-F5344CB8AC3E}">
        <p14:creationId xmlns:p14="http://schemas.microsoft.com/office/powerpoint/2010/main" val="423080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7340-581E-C238-EC22-AA24748B93CE}"/>
              </a:ext>
            </a:extLst>
          </p:cNvPr>
          <p:cNvSpPr>
            <a:spLocks noGrp="1"/>
          </p:cNvSpPr>
          <p:nvPr>
            <p:ph type="title"/>
          </p:nvPr>
        </p:nvSpPr>
        <p:spPr>
          <a:xfrm>
            <a:off x="33868" y="34925"/>
            <a:ext cx="11912599" cy="1037696"/>
          </a:xfrm>
        </p:spPr>
        <p:txBody>
          <a:bodyPr>
            <a:normAutofit/>
          </a:bodyPr>
          <a:lstStyle/>
          <a:p>
            <a:r>
              <a:rPr lang="en-GB" sz="3200" u="sng">
                <a:ea typeface="+mj-lt"/>
                <a:cs typeface="+mj-lt"/>
              </a:rPr>
              <a:t>08.05.24</a:t>
            </a:r>
            <a:br>
              <a:rPr lang="en-GB" sz="2600" u="sng">
                <a:cs typeface="Calibri Light"/>
              </a:rPr>
            </a:br>
            <a:r>
              <a:rPr lang="en-GB" sz="2600" u="sng">
                <a:cs typeface="Calibri Light"/>
              </a:rPr>
              <a:t>TBAT: </a:t>
            </a:r>
            <a:r>
              <a:rPr lang="en-GB" sz="2600" u="sng">
                <a:ea typeface="+mj-lt"/>
                <a:cs typeface="+mj-lt"/>
              </a:rPr>
              <a:t>add and subtract 0·1 and 0·01.</a:t>
            </a:r>
            <a:endParaRPr lang="en-GB" sz="2600">
              <a:ea typeface="+mj-lt"/>
              <a:cs typeface="+mj-lt"/>
            </a:endParaRPr>
          </a:p>
          <a:p>
            <a:endParaRPr lang="en-GB" sz="3200" u="sng">
              <a:ea typeface="+mj-lt"/>
              <a:cs typeface="+mj-lt"/>
            </a:endParaRPr>
          </a:p>
        </p:txBody>
      </p:sp>
      <p:graphicFrame>
        <p:nvGraphicFramePr>
          <p:cNvPr id="5" name="Table 5">
            <a:extLst>
              <a:ext uri="{FF2B5EF4-FFF2-40B4-BE49-F238E27FC236}">
                <a16:creationId xmlns:a16="http://schemas.microsoft.com/office/drawing/2014/main" id="{C4B59640-4309-A484-A981-2C44811BF829}"/>
              </a:ext>
            </a:extLst>
          </p:cNvPr>
          <p:cNvGraphicFramePr>
            <a:graphicFrameLocks noGrp="1"/>
          </p:cNvGraphicFramePr>
          <p:nvPr>
            <p:ph idx="1"/>
          </p:nvPr>
        </p:nvGraphicFramePr>
        <p:xfrm>
          <a:off x="3133725" y="1492250"/>
          <a:ext cx="5684869" cy="4562525"/>
        </p:xfrm>
        <a:graphic>
          <a:graphicData uri="http://schemas.openxmlformats.org/drawingml/2006/table">
            <a:tbl>
              <a:tblPr firstRow="1" bandRow="1">
                <a:tableStyleId>{2D5ABB26-0587-4C30-8999-92F81FD0307C}</a:tableStyleId>
              </a:tblPr>
              <a:tblGrid>
                <a:gridCol w="2081485">
                  <a:extLst>
                    <a:ext uri="{9D8B030D-6E8A-4147-A177-3AD203B41FA5}">
                      <a16:colId xmlns:a16="http://schemas.microsoft.com/office/drawing/2014/main" val="672158285"/>
                    </a:ext>
                  </a:extLst>
                </a:gridCol>
                <a:gridCol w="1620585">
                  <a:extLst>
                    <a:ext uri="{9D8B030D-6E8A-4147-A177-3AD203B41FA5}">
                      <a16:colId xmlns:a16="http://schemas.microsoft.com/office/drawing/2014/main" val="1941107347"/>
                    </a:ext>
                  </a:extLst>
                </a:gridCol>
                <a:gridCol w="1982799">
                  <a:extLst>
                    <a:ext uri="{9D8B030D-6E8A-4147-A177-3AD203B41FA5}">
                      <a16:colId xmlns:a16="http://schemas.microsoft.com/office/drawing/2014/main" val="1260261799"/>
                    </a:ext>
                  </a:extLst>
                </a:gridCol>
              </a:tblGrid>
              <a:tr h="747913">
                <a:tc>
                  <a:txBody>
                    <a:bodyPr/>
                    <a:lstStyle/>
                    <a:p>
                      <a:endParaRPr lang="en-GB" sz="2400" b="1"/>
                    </a:p>
                  </a:txBody>
                  <a:tcP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GB" sz="2400" b="1"/>
                        <a:t>One tenth more</a:t>
                      </a:r>
                    </a:p>
                  </a:txBody>
                  <a:tcPr>
                    <a:lnL w="38100">
                      <a:solidFill>
                        <a:schemeClr val="tx1"/>
                      </a:solidFill>
                    </a:lnL>
                    <a:lnR w="38100">
                      <a:solidFill>
                        <a:schemeClr val="tx1"/>
                      </a:solidFill>
                    </a:lnR>
                    <a:lnT w="38100">
                      <a:solidFill>
                        <a:schemeClr val="tx1"/>
                      </a:solidFill>
                    </a:lnT>
                    <a:lnB w="38100">
                      <a:solidFill>
                        <a:schemeClr val="tx1"/>
                      </a:solidFill>
                    </a:lnB>
                  </a:tcPr>
                </a:tc>
                <a:tc>
                  <a:txBody>
                    <a:bodyPr/>
                    <a:lstStyle/>
                    <a:p>
                      <a:endParaRPr lang="en-GB" sz="2400" b="1"/>
                    </a:p>
                  </a:txBody>
                  <a:tcP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076619869"/>
                  </a:ext>
                </a:extLst>
              </a:tr>
              <a:tr h="747913">
                <a:tc>
                  <a:txBody>
                    <a:bodyPr/>
                    <a:lstStyle/>
                    <a:p>
                      <a:pPr algn="ctr"/>
                      <a:r>
                        <a:rPr lang="en-GB" sz="3600" b="1"/>
                        <a:t>3.7</a:t>
                      </a:r>
                    </a:p>
                  </a:txBody>
                  <a:tcP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endParaRPr lang="en-GB" sz="3600" b="1"/>
                    </a:p>
                  </a:txBody>
                  <a:tcP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endParaRPr lang="en-GB" sz="3600" b="1"/>
                    </a:p>
                  </a:txBody>
                  <a:tcP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182447704"/>
                  </a:ext>
                </a:extLst>
              </a:tr>
              <a:tr h="747913">
                <a:tc>
                  <a:txBody>
                    <a:bodyPr/>
                    <a:lstStyle/>
                    <a:p>
                      <a:pPr algn="ctr"/>
                      <a:r>
                        <a:rPr lang="en-GB" sz="3600" b="1"/>
                        <a:t>8.11</a:t>
                      </a:r>
                    </a:p>
                  </a:txBody>
                  <a:tcP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endParaRPr lang="en-GB" sz="3600" b="1"/>
                    </a:p>
                  </a:txBody>
                  <a:tcP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endParaRPr lang="en-GB" sz="3600" b="1"/>
                    </a:p>
                  </a:txBody>
                  <a:tcP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268540363"/>
                  </a:ext>
                </a:extLst>
              </a:tr>
              <a:tr h="747913">
                <a:tc>
                  <a:txBody>
                    <a:bodyPr/>
                    <a:lstStyle/>
                    <a:p>
                      <a:pPr algn="ctr"/>
                      <a:endParaRPr lang="en-GB" sz="3600" b="1"/>
                    </a:p>
                  </a:txBody>
                  <a:tcP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endParaRPr lang="en-GB" sz="3600" b="1"/>
                    </a:p>
                  </a:txBody>
                  <a:tcP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GB" sz="3600" b="1"/>
                        <a:t>9.2</a:t>
                      </a:r>
                    </a:p>
                  </a:txBody>
                  <a:tcP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376104731"/>
                  </a:ext>
                </a:extLst>
              </a:tr>
              <a:tr h="747913">
                <a:tc>
                  <a:txBody>
                    <a:bodyPr/>
                    <a:lstStyle/>
                    <a:p>
                      <a:pPr algn="ctr"/>
                      <a:r>
                        <a:rPr lang="en-GB" sz="3600" b="1"/>
                        <a:t>12.9</a:t>
                      </a:r>
                    </a:p>
                  </a:txBody>
                  <a:tcP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endParaRPr lang="en-GB" sz="3600" b="1"/>
                    </a:p>
                  </a:txBody>
                  <a:tcP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endParaRPr lang="en-GB" sz="3600" b="1"/>
                    </a:p>
                  </a:txBody>
                  <a:tcP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508159331"/>
                  </a:ext>
                </a:extLst>
              </a:tr>
              <a:tr h="747913">
                <a:tc>
                  <a:txBody>
                    <a:bodyPr/>
                    <a:lstStyle/>
                    <a:p>
                      <a:pPr algn="ctr"/>
                      <a:endParaRPr lang="en-GB" sz="3600" b="1"/>
                    </a:p>
                  </a:txBody>
                  <a:tcP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endParaRPr lang="en-GB" sz="3600" b="1"/>
                    </a:p>
                  </a:txBody>
                  <a:tcP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GB" sz="3600" b="1"/>
                        <a:t>10</a:t>
                      </a:r>
                    </a:p>
                  </a:txBody>
                  <a:tcP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774242050"/>
                  </a:ext>
                </a:extLst>
              </a:tr>
            </a:tbl>
          </a:graphicData>
        </a:graphic>
      </p:graphicFrame>
    </p:spTree>
    <p:extLst>
      <p:ext uri="{BB962C8B-B14F-4D97-AF65-F5344CB8AC3E}">
        <p14:creationId xmlns:p14="http://schemas.microsoft.com/office/powerpoint/2010/main" val="351574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7340-581E-C238-EC22-AA24748B93CE}"/>
              </a:ext>
            </a:extLst>
          </p:cNvPr>
          <p:cNvSpPr>
            <a:spLocks noGrp="1"/>
          </p:cNvSpPr>
          <p:nvPr>
            <p:ph type="title"/>
          </p:nvPr>
        </p:nvSpPr>
        <p:spPr>
          <a:xfrm>
            <a:off x="33868" y="34925"/>
            <a:ext cx="11912599" cy="1037696"/>
          </a:xfrm>
        </p:spPr>
        <p:txBody>
          <a:bodyPr>
            <a:normAutofit/>
          </a:bodyPr>
          <a:lstStyle/>
          <a:p>
            <a:r>
              <a:rPr lang="en-GB" sz="3200" u="sng">
                <a:ea typeface="+mj-lt"/>
                <a:cs typeface="+mj-lt"/>
              </a:rPr>
              <a:t>08.05.24</a:t>
            </a:r>
            <a:br>
              <a:rPr lang="en-GB" sz="2600" u="sng">
                <a:cs typeface="Calibri Light"/>
              </a:rPr>
            </a:br>
            <a:r>
              <a:rPr lang="en-GB" sz="2600" u="sng">
                <a:cs typeface="Calibri Light"/>
              </a:rPr>
              <a:t>TBAT: </a:t>
            </a:r>
            <a:r>
              <a:rPr lang="en-GB" sz="2600" u="sng">
                <a:ea typeface="+mj-lt"/>
                <a:cs typeface="+mj-lt"/>
              </a:rPr>
              <a:t>add and subtract 0·1 and 0·01.</a:t>
            </a:r>
            <a:endParaRPr lang="en-GB" sz="2600">
              <a:ea typeface="+mj-lt"/>
              <a:cs typeface="+mj-lt"/>
            </a:endParaRPr>
          </a:p>
          <a:p>
            <a:endParaRPr lang="en-GB" sz="3200" u="sng">
              <a:ea typeface="+mj-lt"/>
              <a:cs typeface="+mj-lt"/>
            </a:endParaRPr>
          </a:p>
        </p:txBody>
      </p:sp>
      <p:sp>
        <p:nvSpPr>
          <p:cNvPr id="5" name="Content Placeholder 4">
            <a:extLst>
              <a:ext uri="{FF2B5EF4-FFF2-40B4-BE49-F238E27FC236}">
                <a16:creationId xmlns:a16="http://schemas.microsoft.com/office/drawing/2014/main" id="{02E29B32-CAA3-643E-EC42-4BE507AC4B96}"/>
              </a:ext>
            </a:extLst>
          </p:cNvPr>
          <p:cNvSpPr>
            <a:spLocks noGrp="1"/>
          </p:cNvSpPr>
          <p:nvPr>
            <p:ph idx="1"/>
          </p:nvPr>
        </p:nvSpPr>
        <p:spPr>
          <a:xfrm>
            <a:off x="85725" y="1082675"/>
            <a:ext cx="7162800" cy="4694238"/>
          </a:xfrm>
        </p:spPr>
        <p:txBody>
          <a:bodyPr vert="horz" lIns="91440" tIns="45720" rIns="91440" bIns="45720" rtlCol="0" anchor="t">
            <a:normAutofit/>
          </a:bodyPr>
          <a:lstStyle/>
          <a:p>
            <a:pPr marL="0" indent="0">
              <a:buNone/>
            </a:pPr>
            <a:r>
              <a:rPr lang="en-GB" b="1">
                <a:solidFill>
                  <a:schemeClr val="accent1"/>
                </a:solidFill>
                <a:cs typeface="Calibri" panose="020F0502020204030204"/>
              </a:rPr>
              <a:t>What is one tenth more than 8.79?</a:t>
            </a:r>
          </a:p>
          <a:p>
            <a:pPr marL="0" indent="0">
              <a:buNone/>
            </a:pPr>
            <a:endParaRPr lang="en-GB" b="1">
              <a:cs typeface="Calibri" panose="020F0502020204030204"/>
            </a:endParaRPr>
          </a:p>
          <a:p>
            <a:pPr marL="0" indent="0">
              <a:buNone/>
            </a:pPr>
            <a:r>
              <a:rPr lang="en-GB" b="1">
                <a:solidFill>
                  <a:srgbClr val="00B050"/>
                </a:solidFill>
                <a:cs typeface="Calibri" panose="020F0502020204030204"/>
              </a:rPr>
              <a:t>What is one tenth less than 4.51?</a:t>
            </a:r>
          </a:p>
          <a:p>
            <a:pPr marL="0" indent="0">
              <a:buNone/>
            </a:pPr>
            <a:endParaRPr lang="en-GB" b="1">
              <a:cs typeface="Calibri" panose="020F0502020204030204"/>
            </a:endParaRPr>
          </a:p>
          <a:p>
            <a:pPr marL="0" indent="0">
              <a:buNone/>
            </a:pPr>
            <a:r>
              <a:rPr lang="en-GB" b="1">
                <a:solidFill>
                  <a:schemeClr val="accent1"/>
                </a:solidFill>
                <a:cs typeface="Calibri" panose="020F0502020204030204"/>
              </a:rPr>
              <a:t>What is one hundredth more than 8.79?</a:t>
            </a:r>
          </a:p>
          <a:p>
            <a:pPr marL="0" indent="0">
              <a:buNone/>
            </a:pPr>
            <a:endParaRPr lang="en-GB" b="1">
              <a:cs typeface="Calibri" panose="020F0502020204030204"/>
            </a:endParaRPr>
          </a:p>
          <a:p>
            <a:pPr marL="0" indent="0">
              <a:buNone/>
            </a:pPr>
            <a:r>
              <a:rPr lang="en-GB" b="1">
                <a:solidFill>
                  <a:srgbClr val="00B050"/>
                </a:solidFill>
                <a:cs typeface="Calibri" panose="020F0502020204030204"/>
              </a:rPr>
              <a:t>What is one hundredth less than 4.51?</a:t>
            </a:r>
          </a:p>
          <a:p>
            <a:pPr marL="0" indent="0">
              <a:buNone/>
            </a:pPr>
            <a:endParaRPr lang="en-GB">
              <a:cs typeface="Calibri" panose="020F0502020204030204"/>
            </a:endParaRPr>
          </a:p>
          <a:p>
            <a:pPr marL="0" indent="0">
              <a:buNone/>
            </a:pPr>
            <a:endParaRPr lang="en-GB">
              <a:cs typeface="Calibri" panose="020F0502020204030204"/>
            </a:endParaRPr>
          </a:p>
        </p:txBody>
      </p:sp>
      <p:sp>
        <p:nvSpPr>
          <p:cNvPr id="3" name="TextBox 2">
            <a:extLst>
              <a:ext uri="{FF2B5EF4-FFF2-40B4-BE49-F238E27FC236}">
                <a16:creationId xmlns:a16="http://schemas.microsoft.com/office/drawing/2014/main" id="{A3997158-5B74-BE5E-F9E7-E57530CB1C6E}"/>
              </a:ext>
            </a:extLst>
          </p:cNvPr>
          <p:cNvSpPr txBox="1"/>
          <p:nvPr/>
        </p:nvSpPr>
        <p:spPr>
          <a:xfrm>
            <a:off x="6457950" y="4276725"/>
            <a:ext cx="531495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solidFill>
                  <a:srgbClr val="FF0000"/>
                </a:solidFill>
                <a:cs typeface="Calibri"/>
              </a:rPr>
              <a:t>Isabella is thinking of a number.</a:t>
            </a:r>
            <a:endParaRPr lang="en-US" sz="2800">
              <a:cs typeface="Calibri"/>
            </a:endParaRPr>
          </a:p>
          <a:p>
            <a:pPr algn="ctr"/>
            <a:r>
              <a:rPr lang="en-GB" sz="2800" b="1">
                <a:solidFill>
                  <a:srgbClr val="FF0000"/>
                </a:solidFill>
                <a:cs typeface="Calibri"/>
              </a:rPr>
              <a:t>She adds one tenth.</a:t>
            </a:r>
          </a:p>
          <a:p>
            <a:pPr algn="ctr"/>
            <a:r>
              <a:rPr lang="en-GB" sz="2800" b="1">
                <a:solidFill>
                  <a:srgbClr val="FF0000"/>
                </a:solidFill>
                <a:cs typeface="Calibri"/>
              </a:rPr>
              <a:t>She subtracts one hundredth.</a:t>
            </a:r>
          </a:p>
          <a:p>
            <a:pPr algn="ctr"/>
            <a:r>
              <a:rPr lang="en-GB" sz="2800" b="1">
                <a:solidFill>
                  <a:srgbClr val="FF0000"/>
                </a:solidFill>
                <a:cs typeface="Calibri"/>
              </a:rPr>
              <a:t>She ends with 3.09. </a:t>
            </a:r>
          </a:p>
          <a:p>
            <a:pPr algn="ctr"/>
            <a:r>
              <a:rPr lang="en-GB" sz="2800" b="1">
                <a:solidFill>
                  <a:srgbClr val="FF0000"/>
                </a:solidFill>
                <a:cs typeface="Calibri"/>
              </a:rPr>
              <a:t>What number did she start with?</a:t>
            </a:r>
            <a:endParaRPr lang="en-GB" sz="2800"/>
          </a:p>
        </p:txBody>
      </p:sp>
    </p:spTree>
    <p:extLst>
      <p:ext uri="{BB962C8B-B14F-4D97-AF65-F5344CB8AC3E}">
        <p14:creationId xmlns:p14="http://schemas.microsoft.com/office/powerpoint/2010/main" val="204843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57340-581E-C238-EC22-AA24748B93CE}"/>
              </a:ext>
            </a:extLst>
          </p:cNvPr>
          <p:cNvSpPr>
            <a:spLocks noGrp="1"/>
          </p:cNvSpPr>
          <p:nvPr>
            <p:ph type="title"/>
          </p:nvPr>
        </p:nvSpPr>
        <p:spPr>
          <a:xfrm>
            <a:off x="-4232" y="-3175"/>
            <a:ext cx="5197474" cy="856721"/>
          </a:xfrm>
        </p:spPr>
        <p:txBody>
          <a:bodyPr vert="horz" lIns="91440" tIns="45720" rIns="91440" bIns="45720" rtlCol="0" anchor="ctr">
            <a:noAutofit/>
          </a:bodyPr>
          <a:lstStyle/>
          <a:p>
            <a:r>
              <a:rPr lang="en-GB" sz="3200" u="sng">
                <a:ea typeface="+mj-lt"/>
                <a:cs typeface="+mj-lt"/>
              </a:rPr>
              <a:t>08.05.24</a:t>
            </a:r>
            <a:br>
              <a:rPr lang="en-GB" sz="2600" u="sng">
                <a:cs typeface="Calibri Light"/>
              </a:rPr>
            </a:br>
            <a:r>
              <a:rPr lang="en-GB" sz="2600" u="sng">
                <a:cs typeface="Calibri Light"/>
              </a:rPr>
              <a:t>TBAT: </a:t>
            </a:r>
            <a:r>
              <a:rPr lang="en-GB" sz="2600" u="sng">
                <a:ea typeface="+mj-lt"/>
                <a:cs typeface="+mj-lt"/>
              </a:rPr>
              <a:t>add and subtract 0·1 and 0·01.</a:t>
            </a:r>
            <a:endParaRPr lang="en-US" sz="2600" u="sng">
              <a:ea typeface="+mj-lt"/>
              <a:cs typeface="+mj-lt"/>
            </a:endParaRPr>
          </a:p>
        </p:txBody>
      </p:sp>
      <p:sp>
        <p:nvSpPr>
          <p:cNvPr id="5" name="Content Placeholder 4">
            <a:extLst>
              <a:ext uri="{FF2B5EF4-FFF2-40B4-BE49-F238E27FC236}">
                <a16:creationId xmlns:a16="http://schemas.microsoft.com/office/drawing/2014/main" id="{02E29B32-CAA3-643E-EC42-4BE507AC4B96}"/>
              </a:ext>
            </a:extLst>
          </p:cNvPr>
          <p:cNvSpPr>
            <a:spLocks noGrp="1"/>
          </p:cNvSpPr>
          <p:nvPr>
            <p:ph idx="1"/>
          </p:nvPr>
        </p:nvSpPr>
        <p:spPr>
          <a:xfrm>
            <a:off x="66675" y="854075"/>
            <a:ext cx="4248150" cy="5389563"/>
          </a:xfrm>
          <a:solidFill>
            <a:schemeClr val="tx2">
              <a:lumMod val="20000"/>
              <a:lumOff val="80000"/>
            </a:schemeClr>
          </a:solidFill>
          <a:ln>
            <a:noFill/>
          </a:ln>
        </p:spPr>
        <p:txBody>
          <a:bodyPr vert="horz" lIns="91440" tIns="45720" rIns="91440" bIns="45720" rtlCol="0" anchor="t">
            <a:noAutofit/>
          </a:bodyPr>
          <a:lstStyle/>
          <a:p>
            <a:pPr marL="0" indent="0">
              <a:lnSpc>
                <a:spcPct val="150000"/>
              </a:lnSpc>
              <a:buNone/>
            </a:pPr>
            <a:r>
              <a:rPr lang="en-GB">
                <a:cs typeface="Calibri" panose="020F0502020204030204"/>
              </a:rPr>
              <a:t>1. </a:t>
            </a:r>
            <a:r>
              <a:rPr lang="en-GB">
                <a:ea typeface="+mn-lt"/>
                <a:cs typeface="+mn-lt"/>
              </a:rPr>
              <a:t>6·9 + 0·1 =</a:t>
            </a:r>
            <a:endParaRPr lang="en-US">
              <a:ea typeface="+mn-lt"/>
              <a:cs typeface="+mn-lt"/>
            </a:endParaRPr>
          </a:p>
          <a:p>
            <a:pPr marL="0" indent="0">
              <a:lnSpc>
                <a:spcPct val="150000"/>
              </a:lnSpc>
              <a:buNone/>
            </a:pPr>
            <a:r>
              <a:rPr lang="en-US">
                <a:cs typeface="Calibri"/>
              </a:rPr>
              <a:t>2. </a:t>
            </a:r>
            <a:r>
              <a:rPr lang="en-US">
                <a:ea typeface="+mn-lt"/>
                <a:cs typeface="+mn-lt"/>
              </a:rPr>
              <a:t>9·17 – 0·01 = </a:t>
            </a:r>
          </a:p>
          <a:p>
            <a:pPr>
              <a:lnSpc>
                <a:spcPct val="150000"/>
              </a:lnSpc>
              <a:buNone/>
            </a:pPr>
            <a:r>
              <a:rPr lang="en-US">
                <a:ea typeface="+mn-lt"/>
                <a:cs typeface="+mn-lt"/>
              </a:rPr>
              <a:t>3. ___ = 2·39 + 0·01</a:t>
            </a:r>
          </a:p>
          <a:p>
            <a:pPr marL="0" indent="0">
              <a:lnSpc>
                <a:spcPct val="150000"/>
              </a:lnSpc>
              <a:buNone/>
            </a:pPr>
            <a:r>
              <a:rPr lang="en-US">
                <a:ea typeface="+mn-lt"/>
                <a:cs typeface="+mn-lt"/>
              </a:rPr>
              <a:t>4. 8 – 0·01 = </a:t>
            </a:r>
          </a:p>
          <a:p>
            <a:pPr>
              <a:lnSpc>
                <a:spcPct val="150000"/>
              </a:lnSpc>
              <a:buNone/>
            </a:pPr>
            <a:r>
              <a:rPr lang="en-GB">
                <a:ea typeface="+mn-lt"/>
                <a:cs typeface="+mn-lt"/>
              </a:rPr>
              <a:t>5. ____ = 8·7 – 0·1</a:t>
            </a:r>
            <a:endParaRPr lang="en-GB">
              <a:cs typeface="Calibri"/>
            </a:endParaRPr>
          </a:p>
          <a:p>
            <a:pPr>
              <a:lnSpc>
                <a:spcPct val="150000"/>
              </a:lnSpc>
              <a:buNone/>
            </a:pPr>
            <a:r>
              <a:rPr lang="en-GB">
                <a:ea typeface="+mn-lt"/>
                <a:cs typeface="+mn-lt"/>
              </a:rPr>
              <a:t>6. 12·4 + 0·1 = </a:t>
            </a:r>
          </a:p>
          <a:p>
            <a:pPr>
              <a:lnSpc>
                <a:spcPct val="150000"/>
              </a:lnSpc>
              <a:buNone/>
            </a:pPr>
            <a:r>
              <a:rPr lang="en-GB">
                <a:ea typeface="+mn-lt"/>
                <a:cs typeface="+mn-lt"/>
              </a:rPr>
              <a:t>7. ____ = 8 – 0·1</a:t>
            </a:r>
            <a:endParaRPr lang="en-GB">
              <a:cs typeface="Calibri"/>
            </a:endParaRPr>
          </a:p>
        </p:txBody>
      </p:sp>
      <p:sp>
        <p:nvSpPr>
          <p:cNvPr id="3" name="TextBox 2">
            <a:extLst>
              <a:ext uri="{FF2B5EF4-FFF2-40B4-BE49-F238E27FC236}">
                <a16:creationId xmlns:a16="http://schemas.microsoft.com/office/drawing/2014/main" id="{F1645415-7FEA-557A-A2BD-AC7DEFA8EF4E}"/>
              </a:ext>
            </a:extLst>
          </p:cNvPr>
          <p:cNvSpPr txBox="1"/>
          <p:nvPr/>
        </p:nvSpPr>
        <p:spPr>
          <a:xfrm>
            <a:off x="5048250" y="95250"/>
            <a:ext cx="6867525" cy="67095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000" b="1">
                <a:solidFill>
                  <a:srgbClr val="FF0000"/>
                </a:solidFill>
              </a:rPr>
              <a:t>Challenge - </a:t>
            </a:r>
            <a:endParaRPr lang="en-US" sz="2000" b="1">
              <a:solidFill>
                <a:srgbClr val="FF0000"/>
              </a:solidFill>
              <a:cs typeface="Calibri"/>
            </a:endParaRPr>
          </a:p>
          <a:p>
            <a:pPr algn="ctr"/>
            <a:r>
              <a:rPr lang="en-GB" sz="2000">
                <a:solidFill>
                  <a:srgbClr val="000000"/>
                </a:solidFill>
                <a:cs typeface="Calibri"/>
              </a:rPr>
              <a:t>Write the ne</a:t>
            </a:r>
            <a:r>
              <a:rPr lang="en-GB" sz="2000">
                <a:cs typeface="Calibri"/>
              </a:rPr>
              <a:t>xt three numbers in these decimal sequences.</a:t>
            </a:r>
          </a:p>
          <a:p>
            <a:pPr>
              <a:lnSpc>
                <a:spcPct val="150000"/>
              </a:lnSpc>
            </a:pPr>
            <a:r>
              <a:rPr lang="en-GB" sz="2000">
                <a:cs typeface="Calibri"/>
              </a:rPr>
              <a:t>1. 3.7, 3.8, 3.9, ____, ____, ____.</a:t>
            </a:r>
          </a:p>
          <a:p>
            <a:pPr>
              <a:lnSpc>
                <a:spcPct val="150000"/>
              </a:lnSpc>
            </a:pPr>
            <a:r>
              <a:rPr lang="en-GB" sz="2000">
                <a:cs typeface="Calibri"/>
              </a:rPr>
              <a:t>2. 5.84, 5.83, 5.82, ____, ____, ____.</a:t>
            </a:r>
          </a:p>
          <a:p>
            <a:pPr>
              <a:lnSpc>
                <a:spcPct val="150000"/>
              </a:lnSpc>
            </a:pPr>
            <a:r>
              <a:rPr lang="en-GB" sz="2000">
                <a:cs typeface="Calibri"/>
              </a:rPr>
              <a:t>3. 1.12, 1.23, 1.34, ____, ____, ____. </a:t>
            </a:r>
          </a:p>
          <a:p>
            <a:pPr algn="ctr">
              <a:lnSpc>
                <a:spcPct val="150000"/>
              </a:lnSpc>
            </a:pPr>
            <a:r>
              <a:rPr lang="en-GB" sz="2000" b="1">
                <a:solidFill>
                  <a:srgbClr val="FF0000"/>
                </a:solidFill>
                <a:cs typeface="Calibri"/>
              </a:rPr>
              <a:t>Mastery Challenge -</a:t>
            </a:r>
          </a:p>
          <a:p>
            <a:pPr algn="ctr">
              <a:lnSpc>
                <a:spcPct val="150000"/>
              </a:lnSpc>
            </a:pPr>
            <a:r>
              <a:rPr lang="en-GB" sz="2000">
                <a:cs typeface="Calibri"/>
              </a:rPr>
              <a:t>Write your answer as a decimal and a fraction.</a:t>
            </a:r>
          </a:p>
          <a:p>
            <a:pPr algn="ctr">
              <a:lnSpc>
                <a:spcPct val="150000"/>
              </a:lnSpc>
            </a:pPr>
            <a:r>
              <a:rPr lang="en-GB" sz="2000">
                <a:cs typeface="Calibri"/>
              </a:rPr>
              <a:t>1. 5.67 + 1/10 =</a:t>
            </a:r>
          </a:p>
          <a:p>
            <a:pPr algn="ctr">
              <a:lnSpc>
                <a:spcPct val="150000"/>
              </a:lnSpc>
            </a:pPr>
            <a:r>
              <a:rPr lang="en-GB" sz="2000">
                <a:cs typeface="Calibri"/>
              </a:rPr>
              <a:t>2. 8.74 + 1/100 =</a:t>
            </a:r>
          </a:p>
          <a:p>
            <a:pPr algn="ctr">
              <a:lnSpc>
                <a:spcPct val="150000"/>
              </a:lnSpc>
            </a:pPr>
            <a:r>
              <a:rPr lang="en-GB" sz="2000">
                <a:cs typeface="Calibri"/>
              </a:rPr>
              <a:t>3. 1/10 + 1/100 + 0.99 =</a:t>
            </a:r>
          </a:p>
          <a:p>
            <a:pPr algn="ctr">
              <a:lnSpc>
                <a:spcPct val="150000"/>
              </a:lnSpc>
            </a:pPr>
            <a:r>
              <a:rPr lang="en-GB" sz="2000" b="1">
                <a:solidFill>
                  <a:srgbClr val="FF0000"/>
                </a:solidFill>
                <a:cs typeface="Calibri"/>
              </a:rPr>
              <a:t>Mastery Challenge with Greater Depth -</a:t>
            </a:r>
          </a:p>
          <a:p>
            <a:pPr algn="ctr"/>
            <a:r>
              <a:rPr lang="en-GB" sz="2000">
                <a:solidFill>
                  <a:schemeClr val="tx1">
                    <a:lumMod val="95000"/>
                    <a:lumOff val="5000"/>
                  </a:schemeClr>
                </a:solidFill>
                <a:ea typeface="+mn-lt"/>
                <a:cs typeface="+mn-lt"/>
              </a:rPr>
              <a:t>Ella is thinking of a number.</a:t>
            </a:r>
            <a:endParaRPr lang="en-US" sz="2000">
              <a:solidFill>
                <a:schemeClr val="tx1">
                  <a:lumMod val="95000"/>
                  <a:lumOff val="5000"/>
                </a:schemeClr>
              </a:solidFill>
              <a:ea typeface="+mn-lt"/>
              <a:cs typeface="+mn-lt"/>
            </a:endParaRPr>
          </a:p>
          <a:p>
            <a:pPr algn="ctr"/>
            <a:r>
              <a:rPr lang="en-GB" sz="2000">
                <a:solidFill>
                  <a:schemeClr val="tx1">
                    <a:lumMod val="95000"/>
                    <a:lumOff val="5000"/>
                  </a:schemeClr>
                </a:solidFill>
                <a:ea typeface="+mn-lt"/>
                <a:cs typeface="+mn-lt"/>
              </a:rPr>
              <a:t>She adds one tenth.</a:t>
            </a:r>
            <a:endParaRPr lang="en-US" sz="2000">
              <a:solidFill>
                <a:schemeClr val="tx1">
                  <a:lumMod val="95000"/>
                  <a:lumOff val="5000"/>
                </a:schemeClr>
              </a:solidFill>
              <a:ea typeface="+mn-lt"/>
              <a:cs typeface="+mn-lt"/>
            </a:endParaRPr>
          </a:p>
          <a:p>
            <a:pPr algn="ctr"/>
            <a:r>
              <a:rPr lang="en-GB" sz="2000">
                <a:solidFill>
                  <a:schemeClr val="tx1">
                    <a:lumMod val="95000"/>
                    <a:lumOff val="5000"/>
                  </a:schemeClr>
                </a:solidFill>
                <a:ea typeface="+mn-lt"/>
                <a:cs typeface="+mn-lt"/>
              </a:rPr>
              <a:t>She subtracts one hundredth.</a:t>
            </a:r>
            <a:endParaRPr lang="en-US" sz="2000">
              <a:solidFill>
                <a:schemeClr val="tx1">
                  <a:lumMod val="95000"/>
                  <a:lumOff val="5000"/>
                </a:schemeClr>
              </a:solidFill>
              <a:ea typeface="+mn-lt"/>
              <a:cs typeface="+mn-lt"/>
            </a:endParaRPr>
          </a:p>
          <a:p>
            <a:pPr algn="ctr"/>
            <a:r>
              <a:rPr lang="en-GB" sz="2000">
                <a:solidFill>
                  <a:schemeClr val="tx1">
                    <a:lumMod val="95000"/>
                    <a:lumOff val="5000"/>
                  </a:schemeClr>
                </a:solidFill>
                <a:ea typeface="+mn-lt"/>
                <a:cs typeface="+mn-lt"/>
              </a:rPr>
              <a:t>She adds 0.3.</a:t>
            </a:r>
            <a:endParaRPr lang="en-US" sz="2000">
              <a:solidFill>
                <a:schemeClr val="tx1">
                  <a:lumMod val="95000"/>
                  <a:lumOff val="5000"/>
                </a:schemeClr>
              </a:solidFill>
              <a:ea typeface="+mn-lt"/>
              <a:cs typeface="+mn-lt"/>
            </a:endParaRPr>
          </a:p>
          <a:p>
            <a:pPr algn="ctr"/>
            <a:r>
              <a:rPr lang="en-US" sz="2000">
                <a:solidFill>
                  <a:schemeClr val="tx1">
                    <a:lumMod val="95000"/>
                    <a:lumOff val="5000"/>
                  </a:schemeClr>
                </a:solidFill>
                <a:ea typeface="+mn-lt"/>
                <a:cs typeface="+mn-lt"/>
              </a:rPr>
              <a:t>She doubles it.</a:t>
            </a:r>
          </a:p>
          <a:p>
            <a:pPr algn="ctr"/>
            <a:r>
              <a:rPr lang="en-GB" sz="2000">
                <a:solidFill>
                  <a:schemeClr val="tx1">
                    <a:lumMod val="95000"/>
                    <a:lumOff val="5000"/>
                  </a:schemeClr>
                </a:solidFill>
                <a:ea typeface="+mn-lt"/>
                <a:cs typeface="+mn-lt"/>
              </a:rPr>
              <a:t>She ends with 7. What number did she start with?</a:t>
            </a:r>
            <a:endParaRPr lang="en-GB" sz="2000">
              <a:solidFill>
                <a:schemeClr val="tx1">
                  <a:lumMod val="95000"/>
                  <a:lumOff val="5000"/>
                </a:schemeClr>
              </a:solidFill>
              <a:cs typeface="Calibri"/>
            </a:endParaRPr>
          </a:p>
        </p:txBody>
      </p:sp>
    </p:spTree>
    <p:extLst>
      <p:ext uri="{BB962C8B-B14F-4D97-AF65-F5344CB8AC3E}">
        <p14:creationId xmlns:p14="http://schemas.microsoft.com/office/powerpoint/2010/main" val="2531669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CC782AB-410C-4518-B35D-4FBB34311B36}"/>
</file>

<file path=customXml/itemProps2.xml><?xml version="1.0" encoding="utf-8"?>
<ds:datastoreItem xmlns:ds="http://schemas.openxmlformats.org/officeDocument/2006/customXml" ds:itemID="{083921A7-DF7B-49D8-B9A4-18480FB0848E}"/>
</file>

<file path=customXml/itemProps3.xml><?xml version="1.0" encoding="utf-8"?>
<ds:datastoreItem xmlns:ds="http://schemas.openxmlformats.org/officeDocument/2006/customXml" ds:itemID="{4743A090-AFE0-4137-8066-F1444358E1D8}"/>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Wednesday 8th May Morning challenge                    </vt:lpstr>
      <vt:lpstr>Wednesday 8th May Music  TBAT: Understand that melodies have phrases and explore layers and layering.  What is a melody?  What is the difference between a chorus and a verse?   The Collins Hub Educator &gt; Library  Year 4 – Ancient Worlds – Lesson 1 – Amazing Egyptians</vt:lpstr>
      <vt:lpstr>08.05.24 TBAT: add and subtract 0·1 and 0·01. </vt:lpstr>
      <vt:lpstr>08.05.24 TBAT: add and subtract 0·1 and 0·01. </vt:lpstr>
      <vt:lpstr>08.05.24 TBAT: add and subtract 0·1 and 0·01. </vt:lpstr>
      <vt:lpstr>08.05.24 TBAT: add and subtract 0·1 and 0·01. </vt:lpstr>
      <vt:lpstr>08.05.24 TBAT: add and subtract 0·1 and 0·01. </vt:lpstr>
      <vt:lpstr>08.05.24 TBAT: add and subtract 0·1 and 0·01. </vt:lpstr>
      <vt:lpstr>08.05.24 TBAT: add and subtract 0·1 and 0·01.</vt:lpstr>
      <vt:lpstr>Wednesday 8th May TBAT: spell words with the prefix 'non'.</vt:lpstr>
      <vt:lpstr>Wednesday 8th May TBAT: write a balanced argument.</vt:lpstr>
      <vt:lpstr>Wednesday 8th May TBAT: write a balanced argument.</vt:lpstr>
      <vt:lpstr>Wednesday 8th May TBAT: write a balanced argument.</vt:lpstr>
      <vt:lpstr>Wednesday 8th May TBAT: write a balanced argument.</vt:lpstr>
      <vt:lpstr>Wednesday 8th May TBAT: write a balanced argument.</vt:lpstr>
      <vt:lpstr>Wednesday 8th May TBAT: write a balanced argument.</vt:lpstr>
      <vt:lpstr>Wednesday 8th May TBAT: develop the attacking skill of dribbling.  Get Set 4 PE - Lesson Plan -2 for Year 3/4 Hockey (getset4education.co.uk)  Partner talk:  What do you know about the sport: Hockey?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cp:revision>
  <dcterms:created xsi:type="dcterms:W3CDTF">2024-05-07T20:52:29Z</dcterms:created>
  <dcterms:modified xsi:type="dcterms:W3CDTF">2024-05-07T20:52:45Z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ies>
</file>