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740" r:id="rId2"/>
    <p:sldId id="795" r:id="rId3"/>
    <p:sldId id="796" r:id="rId4"/>
    <p:sldId id="797" r:id="rId5"/>
    <p:sldId id="798" r:id="rId6"/>
    <p:sldId id="799" r:id="rId7"/>
    <p:sldId id="800" r:id="rId8"/>
    <p:sldId id="801" r:id="rId9"/>
    <p:sldId id="802" r:id="rId10"/>
    <p:sldId id="680" r:id="rId11"/>
    <p:sldId id="614" r:id="rId12"/>
    <p:sldId id="681" r:id="rId13"/>
    <p:sldId id="682" r:id="rId14"/>
    <p:sldId id="683" r:id="rId15"/>
    <p:sldId id="684" r:id="rId16"/>
    <p:sldId id="685" r:id="rId17"/>
    <p:sldId id="686" r:id="rId18"/>
    <p:sldId id="398" r:id="rId19"/>
    <p:sldId id="803" r:id="rId20"/>
    <p:sldId id="804" r:id="rId21"/>
    <p:sldId id="805" r:id="rId22"/>
    <p:sldId id="806" r:id="rId23"/>
    <p:sldId id="807" r:id="rId24"/>
    <p:sldId id="808" r:id="rId25"/>
    <p:sldId id="809" r:id="rId26"/>
    <p:sldId id="811" r:id="rId27"/>
    <p:sldId id="812" r:id="rId28"/>
    <p:sldId id="810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3DA639-935D-74F2-6F79-10263F100106}" v="39" dt="2024-05-06T21:44:05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33DA639-935D-74F2-6F79-10263F100106}"/>
    <pc:docChg chg="addSld">
      <pc:chgData name="" userId="" providerId="" clId="Web-{333DA639-935D-74F2-6F79-10263F100106}" dt="2024-05-06T21:43:58.758" v="37"/>
      <pc:docMkLst>
        <pc:docMk/>
      </pc:docMkLst>
      <pc:sldChg chg="add">
        <pc:chgData name="" userId="" providerId="" clId="Web-{333DA639-935D-74F2-6F79-10263F100106}" dt="2024-05-06T21:43:58.633" v="28"/>
        <pc:sldMkLst>
          <pc:docMk/>
          <pc:sldMk cId="0" sldId="258"/>
        </pc:sldMkLst>
      </pc:sldChg>
      <pc:sldChg chg="add">
        <pc:chgData name="" userId="" providerId="" clId="Web-{333DA639-935D-74F2-6F79-10263F100106}" dt="2024-05-06T21:43:58.649" v="29"/>
        <pc:sldMkLst>
          <pc:docMk/>
          <pc:sldMk cId="0" sldId="259"/>
        </pc:sldMkLst>
      </pc:sldChg>
      <pc:sldChg chg="add">
        <pc:chgData name="" userId="" providerId="" clId="Web-{333DA639-935D-74F2-6F79-10263F100106}" dt="2024-05-06T21:43:58.664" v="30"/>
        <pc:sldMkLst>
          <pc:docMk/>
          <pc:sldMk cId="0" sldId="260"/>
        </pc:sldMkLst>
      </pc:sldChg>
      <pc:sldChg chg="add">
        <pc:chgData name="" userId="" providerId="" clId="Web-{333DA639-935D-74F2-6F79-10263F100106}" dt="2024-05-06T21:43:58.664" v="31"/>
        <pc:sldMkLst>
          <pc:docMk/>
          <pc:sldMk cId="0" sldId="261"/>
        </pc:sldMkLst>
      </pc:sldChg>
      <pc:sldChg chg="add">
        <pc:chgData name="" userId="" providerId="" clId="Web-{333DA639-935D-74F2-6F79-10263F100106}" dt="2024-05-06T21:43:58.680" v="32"/>
        <pc:sldMkLst>
          <pc:docMk/>
          <pc:sldMk cId="0" sldId="262"/>
        </pc:sldMkLst>
      </pc:sldChg>
      <pc:sldChg chg="add">
        <pc:chgData name="" userId="" providerId="" clId="Web-{333DA639-935D-74F2-6F79-10263F100106}" dt="2024-05-06T21:43:58.695" v="33"/>
        <pc:sldMkLst>
          <pc:docMk/>
          <pc:sldMk cId="0" sldId="263"/>
        </pc:sldMkLst>
      </pc:sldChg>
      <pc:sldChg chg="add">
        <pc:chgData name="" userId="" providerId="" clId="Web-{333DA639-935D-74F2-6F79-10263F100106}" dt="2024-05-06T21:43:58.711" v="34"/>
        <pc:sldMkLst>
          <pc:docMk/>
          <pc:sldMk cId="0" sldId="264"/>
        </pc:sldMkLst>
      </pc:sldChg>
      <pc:sldChg chg="add">
        <pc:chgData name="" userId="" providerId="" clId="Web-{333DA639-935D-74F2-6F79-10263F100106}" dt="2024-05-06T21:43:58.727" v="35"/>
        <pc:sldMkLst>
          <pc:docMk/>
          <pc:sldMk cId="0" sldId="265"/>
        </pc:sldMkLst>
      </pc:sldChg>
      <pc:sldChg chg="add">
        <pc:chgData name="" userId="" providerId="" clId="Web-{333DA639-935D-74F2-6F79-10263F100106}" dt="2024-05-06T21:43:58.742" v="36"/>
        <pc:sldMkLst>
          <pc:docMk/>
          <pc:sldMk cId="0" sldId="266"/>
        </pc:sldMkLst>
      </pc:sldChg>
      <pc:sldChg chg="add">
        <pc:chgData name="" userId="" providerId="" clId="Web-{333DA639-935D-74F2-6F79-10263F100106}" dt="2024-05-06T21:43:58.758" v="37"/>
        <pc:sldMkLst>
          <pc:docMk/>
          <pc:sldMk cId="0" sldId="267"/>
        </pc:sldMkLst>
      </pc:sldChg>
      <pc:sldChg chg="add">
        <pc:chgData name="" userId="" providerId="" clId="Web-{333DA639-935D-74F2-6F79-10263F100106}" dt="2024-05-06T21:43:58.508" v="17"/>
        <pc:sldMkLst>
          <pc:docMk/>
          <pc:sldMk cId="4293085458" sldId="398"/>
        </pc:sldMkLst>
      </pc:sldChg>
      <pc:sldChg chg="add">
        <pc:chgData name="" userId="" providerId="" clId="Web-{333DA639-935D-74F2-6F79-10263F100106}" dt="2024-05-06T21:43:58.445" v="10"/>
        <pc:sldMkLst>
          <pc:docMk/>
          <pc:sldMk cId="3356423841" sldId="614"/>
        </pc:sldMkLst>
      </pc:sldChg>
      <pc:sldChg chg="add">
        <pc:chgData name="" userId="" providerId="" clId="Web-{333DA639-935D-74F2-6F79-10263F100106}" dt="2024-05-06T21:43:58.430" v="9"/>
        <pc:sldMkLst>
          <pc:docMk/>
          <pc:sldMk cId="2112031471" sldId="680"/>
        </pc:sldMkLst>
      </pc:sldChg>
      <pc:sldChg chg="add">
        <pc:chgData name="" userId="" providerId="" clId="Web-{333DA639-935D-74F2-6F79-10263F100106}" dt="2024-05-06T21:43:58.445" v="11"/>
        <pc:sldMkLst>
          <pc:docMk/>
          <pc:sldMk cId="162106892" sldId="681"/>
        </pc:sldMkLst>
      </pc:sldChg>
      <pc:sldChg chg="add">
        <pc:chgData name="" userId="" providerId="" clId="Web-{333DA639-935D-74F2-6F79-10263F100106}" dt="2024-05-06T21:43:58.461" v="12"/>
        <pc:sldMkLst>
          <pc:docMk/>
          <pc:sldMk cId="608036845" sldId="682"/>
        </pc:sldMkLst>
      </pc:sldChg>
      <pc:sldChg chg="add">
        <pc:chgData name="" userId="" providerId="" clId="Web-{333DA639-935D-74F2-6F79-10263F100106}" dt="2024-05-06T21:43:58.477" v="13"/>
        <pc:sldMkLst>
          <pc:docMk/>
          <pc:sldMk cId="1038742898" sldId="683"/>
        </pc:sldMkLst>
      </pc:sldChg>
      <pc:sldChg chg="add">
        <pc:chgData name="" userId="" providerId="" clId="Web-{333DA639-935D-74F2-6F79-10263F100106}" dt="2024-05-06T21:43:58.477" v="14"/>
        <pc:sldMkLst>
          <pc:docMk/>
          <pc:sldMk cId="2312327092" sldId="684"/>
        </pc:sldMkLst>
      </pc:sldChg>
      <pc:sldChg chg="add">
        <pc:chgData name="" userId="" providerId="" clId="Web-{333DA639-935D-74F2-6F79-10263F100106}" dt="2024-05-06T21:43:58.492" v="15"/>
        <pc:sldMkLst>
          <pc:docMk/>
          <pc:sldMk cId="1761874677" sldId="685"/>
        </pc:sldMkLst>
      </pc:sldChg>
      <pc:sldChg chg="add">
        <pc:chgData name="" userId="" providerId="" clId="Web-{333DA639-935D-74F2-6F79-10263F100106}" dt="2024-05-06T21:43:58.508" v="16"/>
        <pc:sldMkLst>
          <pc:docMk/>
          <pc:sldMk cId="2751275701" sldId="686"/>
        </pc:sldMkLst>
      </pc:sldChg>
      <pc:sldChg chg="add">
        <pc:chgData name="" userId="" providerId="" clId="Web-{333DA639-935D-74F2-6F79-10263F100106}" dt="2024-05-06T21:43:57.914" v="0"/>
        <pc:sldMkLst>
          <pc:docMk/>
          <pc:sldMk cId="3963884139" sldId="740"/>
        </pc:sldMkLst>
      </pc:sldChg>
      <pc:sldChg chg="add">
        <pc:chgData name="" userId="" providerId="" clId="Web-{333DA639-935D-74F2-6F79-10263F100106}" dt="2024-05-06T21:43:58.320" v="1"/>
        <pc:sldMkLst>
          <pc:docMk/>
          <pc:sldMk cId="1745493726" sldId="795"/>
        </pc:sldMkLst>
      </pc:sldChg>
      <pc:sldChg chg="add">
        <pc:chgData name="" userId="" providerId="" clId="Web-{333DA639-935D-74F2-6F79-10263F100106}" dt="2024-05-06T21:43:58.336" v="2"/>
        <pc:sldMkLst>
          <pc:docMk/>
          <pc:sldMk cId="3953524330" sldId="796"/>
        </pc:sldMkLst>
      </pc:sldChg>
      <pc:sldChg chg="add">
        <pc:chgData name="" userId="" providerId="" clId="Web-{333DA639-935D-74F2-6F79-10263F100106}" dt="2024-05-06T21:43:58.352" v="3"/>
        <pc:sldMkLst>
          <pc:docMk/>
          <pc:sldMk cId="204335835" sldId="797"/>
        </pc:sldMkLst>
      </pc:sldChg>
      <pc:sldChg chg="add">
        <pc:chgData name="" userId="" providerId="" clId="Web-{333DA639-935D-74F2-6F79-10263F100106}" dt="2024-05-06T21:43:58.352" v="4"/>
        <pc:sldMkLst>
          <pc:docMk/>
          <pc:sldMk cId="1586346460" sldId="798"/>
        </pc:sldMkLst>
      </pc:sldChg>
      <pc:sldChg chg="add">
        <pc:chgData name="" userId="" providerId="" clId="Web-{333DA639-935D-74F2-6F79-10263F100106}" dt="2024-05-06T21:43:58.383" v="5"/>
        <pc:sldMkLst>
          <pc:docMk/>
          <pc:sldMk cId="3645586559" sldId="799"/>
        </pc:sldMkLst>
      </pc:sldChg>
      <pc:sldChg chg="add">
        <pc:chgData name="" userId="" providerId="" clId="Web-{333DA639-935D-74F2-6F79-10263F100106}" dt="2024-05-06T21:43:58.399" v="6"/>
        <pc:sldMkLst>
          <pc:docMk/>
          <pc:sldMk cId="1586017907" sldId="800"/>
        </pc:sldMkLst>
      </pc:sldChg>
      <pc:sldChg chg="add">
        <pc:chgData name="" userId="" providerId="" clId="Web-{333DA639-935D-74F2-6F79-10263F100106}" dt="2024-05-06T21:43:58.414" v="7"/>
        <pc:sldMkLst>
          <pc:docMk/>
          <pc:sldMk cId="3066731414" sldId="801"/>
        </pc:sldMkLst>
      </pc:sldChg>
      <pc:sldChg chg="add">
        <pc:chgData name="" userId="" providerId="" clId="Web-{333DA639-935D-74F2-6F79-10263F100106}" dt="2024-05-06T21:43:58.414" v="8"/>
        <pc:sldMkLst>
          <pc:docMk/>
          <pc:sldMk cId="2616210665" sldId="802"/>
        </pc:sldMkLst>
      </pc:sldChg>
      <pc:sldChg chg="add">
        <pc:chgData name="" userId="" providerId="" clId="Web-{333DA639-935D-74F2-6F79-10263F100106}" dt="2024-05-06T21:43:58.524" v="18"/>
        <pc:sldMkLst>
          <pc:docMk/>
          <pc:sldMk cId="4157438984" sldId="803"/>
        </pc:sldMkLst>
      </pc:sldChg>
      <pc:sldChg chg="add">
        <pc:chgData name="" userId="" providerId="" clId="Web-{333DA639-935D-74F2-6F79-10263F100106}" dt="2024-05-06T21:43:58.539" v="19"/>
        <pc:sldMkLst>
          <pc:docMk/>
          <pc:sldMk cId="3284278240" sldId="804"/>
        </pc:sldMkLst>
      </pc:sldChg>
      <pc:sldChg chg="add">
        <pc:chgData name="" userId="" providerId="" clId="Web-{333DA639-935D-74F2-6F79-10263F100106}" dt="2024-05-06T21:43:58.539" v="20"/>
        <pc:sldMkLst>
          <pc:docMk/>
          <pc:sldMk cId="2474378859" sldId="805"/>
        </pc:sldMkLst>
      </pc:sldChg>
      <pc:sldChg chg="add">
        <pc:chgData name="" userId="" providerId="" clId="Web-{333DA639-935D-74F2-6F79-10263F100106}" dt="2024-05-06T21:43:58.555" v="21"/>
        <pc:sldMkLst>
          <pc:docMk/>
          <pc:sldMk cId="3123143355" sldId="806"/>
        </pc:sldMkLst>
      </pc:sldChg>
      <pc:sldChg chg="add">
        <pc:chgData name="" userId="" providerId="" clId="Web-{333DA639-935D-74F2-6F79-10263F100106}" dt="2024-05-06T21:43:58.570" v="22"/>
        <pc:sldMkLst>
          <pc:docMk/>
          <pc:sldMk cId="2151794851" sldId="807"/>
        </pc:sldMkLst>
      </pc:sldChg>
      <pc:sldChg chg="add">
        <pc:chgData name="" userId="" providerId="" clId="Web-{333DA639-935D-74F2-6F79-10263F100106}" dt="2024-05-06T21:43:58.570" v="23"/>
        <pc:sldMkLst>
          <pc:docMk/>
          <pc:sldMk cId="1430370680" sldId="808"/>
        </pc:sldMkLst>
      </pc:sldChg>
      <pc:sldChg chg="add">
        <pc:chgData name="" userId="" providerId="" clId="Web-{333DA639-935D-74F2-6F79-10263F100106}" dt="2024-05-06T21:43:58.586" v="24"/>
        <pc:sldMkLst>
          <pc:docMk/>
          <pc:sldMk cId="679062740" sldId="809"/>
        </pc:sldMkLst>
      </pc:sldChg>
      <pc:sldChg chg="add">
        <pc:chgData name="" userId="" providerId="" clId="Web-{333DA639-935D-74F2-6F79-10263F100106}" dt="2024-05-06T21:43:58.617" v="27"/>
        <pc:sldMkLst>
          <pc:docMk/>
          <pc:sldMk cId="603587803" sldId="810"/>
        </pc:sldMkLst>
      </pc:sldChg>
      <pc:sldChg chg="add">
        <pc:chgData name="" userId="" providerId="" clId="Web-{333DA639-935D-74F2-6F79-10263F100106}" dt="2024-05-06T21:43:58.602" v="25"/>
        <pc:sldMkLst>
          <pc:docMk/>
          <pc:sldMk cId="3487023549" sldId="811"/>
        </pc:sldMkLst>
      </pc:sldChg>
      <pc:sldChg chg="add">
        <pc:chgData name="" userId="" providerId="" clId="Web-{333DA639-935D-74F2-6F79-10263F100106}" dt="2024-05-06T21:43:58.602" v="26"/>
        <pc:sldMkLst>
          <pc:docMk/>
          <pc:sldMk cId="2201481094" sldId="812"/>
        </pc:sldMkLst>
      </pc:sldChg>
      <pc:sldMasterChg chg="addSldLayout">
        <pc:chgData name="" userId="" providerId="" clId="Web-{333DA639-935D-74F2-6F79-10263F100106}" dt="2024-05-06T21:43:58.680" v="32"/>
        <pc:sldMasterMkLst>
          <pc:docMk/>
          <pc:sldMasterMk cId="2460954070" sldId="2147483660"/>
        </pc:sldMasterMkLst>
        <pc:sldLayoutChg chg="add">
          <pc:chgData name="" userId="" providerId="" clId="Web-{333DA639-935D-74F2-6F79-10263F100106}" dt="2024-05-06T21:43:58.336" v="2"/>
          <pc:sldLayoutMkLst>
            <pc:docMk/>
            <pc:sldMasterMk cId="2460954070" sldId="2147483660"/>
            <pc:sldLayoutMk cId="192962946" sldId="2147483672"/>
          </pc:sldLayoutMkLst>
        </pc:sldLayoutChg>
        <pc:sldLayoutChg chg="add">
          <pc:chgData name="" userId="" providerId="" clId="Web-{333DA639-935D-74F2-6F79-10263F100106}" dt="2024-05-06T21:43:58.633" v="28"/>
          <pc:sldLayoutMkLst>
            <pc:docMk/>
            <pc:sldMasterMk cId="2460954070" sldId="2147483660"/>
            <pc:sldLayoutMk cId="4186701801" sldId="2147483673"/>
          </pc:sldLayoutMkLst>
        </pc:sldLayoutChg>
        <pc:sldLayoutChg chg="add">
          <pc:chgData name="" userId="" providerId="" clId="Web-{333DA639-935D-74F2-6F79-10263F100106}" dt="2024-05-06T21:43:58.680" v="32"/>
          <pc:sldLayoutMkLst>
            <pc:docMk/>
            <pc:sldMasterMk cId="2460954070" sldId="2147483660"/>
            <pc:sldLayoutMk cId="2000299791" sldId="2147483674"/>
          </pc:sldLayoutMkLst>
        </pc:sldLayoutChg>
      </pc:sldMasterChg>
    </pc:docChg>
  </pc:docChgLst>
  <pc:docChgLst>
    <pc:chgData name="C Smith" userId="S::ksmith@ohacademy.co.uk::a7d4e140-2592-4cae-a0f0-2e5221e6ab9f" providerId="AD" clId="Web-{333DA639-935D-74F2-6F79-10263F100106}"/>
    <pc:docChg chg="delSld">
      <pc:chgData name="C Smith" userId="S::ksmith@ohacademy.co.uk::a7d4e140-2592-4cae-a0f0-2e5221e6ab9f" providerId="AD" clId="Web-{333DA639-935D-74F2-6F79-10263F100106}" dt="2024-05-06T21:44:05.087" v="0"/>
      <pc:docMkLst>
        <pc:docMk/>
      </pc:docMkLst>
      <pc:sldChg chg="del">
        <pc:chgData name="C Smith" userId="S::ksmith@ohacademy.co.uk::a7d4e140-2592-4cae-a0f0-2e5221e6ab9f" providerId="AD" clId="Web-{333DA639-935D-74F2-6F79-10263F100106}" dt="2024-05-06T21:44:05.087" v="0"/>
        <pc:sldMkLst>
          <pc:docMk/>
          <pc:sldMk cId="109857222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B0E6C-581E-4D31-9417-857292A5855A}" type="datetimeFigureOut"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A2149-F80E-4A3B-82E8-A3D28DEF91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cbbc/joinin/bp-children-in-need-bring-and-buy-sales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ollege-campus-building-university-75535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Kandinsky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Kandinsky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Kandinsky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cbbc/joinin/bp-children-in-need-bring-and-buy-sales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cbbc/joinin/bp-children-in-need-bring-and-buy-sales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564ad34c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564ad34c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Website image: </a:t>
            </a:r>
            <a:r>
              <a:rPr lang="en-GB" sz="1000" u="sng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www.bbc.co.uk/cbbc/joinin/bp-children-in-need-bring-and-buy-sales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564ad34c2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564ad34c2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564ad34c2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564ad34c2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https://pixabay.com/photos/college-campus-building-university-75535/</a:t>
            </a: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 (cropped)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0a9ac2ec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0a9ac2ec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564ad34c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564ad34c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You can access Chrome Music Lab: Kandinsky at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musiclab.chromeexperiments.com/Kandinsky</a:t>
            </a: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564ad34c2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564ad34c2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Website images: </a:t>
            </a:r>
            <a:r>
              <a:rPr lang="en-GB" sz="1000" u="sng">
                <a:solidFill>
                  <a:srgbClr val="3197A8"/>
                </a:solid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musiclab.chromeexperiments.com/Kandinsky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564ad34c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564ad34c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Website images: </a:t>
            </a:r>
            <a:r>
              <a:rPr lang="en-GB" sz="1000" u="sng">
                <a:solidFill>
                  <a:srgbClr val="3197A8"/>
                </a:solid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musiclab.chromeexperiments.com/Kandinsky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0a9ac2ec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0a9ac2ec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564ad34c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564ad34c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Website image: </a:t>
            </a:r>
            <a:r>
              <a:rPr lang="en-GB" sz="1000" u="sng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www.bbc.co.uk/cbbc/joinin/bp-children-in-need-bring-and-buy-sales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2fb0c2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2fb0c2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Website image: </a:t>
            </a:r>
            <a:r>
              <a:rPr lang="en-GB" sz="1000" u="sng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www.bbc.co.uk/cbbc/joinin/bp-children-in-need-bring-and-buy-sales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5"/>
          <p:cNvSpPr/>
          <p:nvPr/>
        </p:nvSpPr>
        <p:spPr>
          <a:xfrm>
            <a:off x="624418" y="457201"/>
            <a:ext cx="10943167" cy="5940425"/>
          </a:xfrm>
          <a:prstGeom prst="roundRect">
            <a:avLst>
              <a:gd name="adj" fmla="val 0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92962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70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29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pe.getset4education.co.uk/lesson/ks2/hockey/1?years=1002,1003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musiclab.chromeexperiments.co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ncce.io/paintbo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F8B8C-EE86-24AA-2EB4-14E997F53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6675-69CB-ABAB-FCE9-BD5E0FD5E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304" y="2914465"/>
            <a:ext cx="12225130" cy="747059"/>
          </a:xfrm>
        </p:spPr>
        <p:txBody>
          <a:bodyPr>
            <a:normAutofit fontScale="90000"/>
          </a:bodyPr>
          <a:lstStyle/>
          <a:p>
            <a:pPr algn="l"/>
            <a:r>
              <a:rPr lang="en-GB" sz="3000" u="sng" dirty="0">
                <a:cs typeface="Calibri Light"/>
              </a:rPr>
              <a:t>Tuesday 7th May</a:t>
            </a:r>
            <a:br>
              <a:rPr lang="en-GB" sz="3000" u="sng" dirty="0">
                <a:cs typeface="Calibri Light"/>
              </a:rPr>
            </a:br>
            <a:r>
              <a:rPr lang="en-GB" sz="3000" u="sng" dirty="0">
                <a:cs typeface="Calibri Light"/>
              </a:rPr>
              <a:t>Morning</a:t>
            </a:r>
            <a:r>
              <a:rPr lang="en-GB" sz="3000" u="sng" dirty="0">
                <a:ea typeface="+mj-lt"/>
                <a:cs typeface="+mj-lt"/>
              </a:rPr>
              <a:t> challenge </a:t>
            </a:r>
            <a:r>
              <a:rPr lang="en-GB" sz="4400" dirty="0">
                <a:ea typeface="+mj-lt"/>
                <a:cs typeface="+mj-lt"/>
              </a:rPr>
              <a:t> </a:t>
            </a:r>
            <a:r>
              <a:rPr lang="en-GB" sz="3000" dirty="0">
                <a:ea typeface="+mj-lt"/>
                <a:cs typeface="+mj-lt"/>
              </a:rPr>
              <a:t> </a:t>
            </a:r>
            <a:r>
              <a:rPr lang="en-GB" sz="4400" dirty="0">
                <a:ea typeface="+mj-lt"/>
                <a:cs typeface="+mj-lt"/>
              </a:rPr>
              <a:t> </a:t>
            </a:r>
            <a:r>
              <a:rPr lang="en-GB" sz="3000" dirty="0">
                <a:ea typeface="+mj-lt"/>
                <a:cs typeface="+mj-lt"/>
              </a:rPr>
              <a:t>           </a:t>
            </a:r>
            <a:br>
              <a:rPr lang="en-GB" sz="4400" u="sng" dirty="0">
                <a:ea typeface="+mj-lt"/>
                <a:cs typeface="+mj-lt"/>
              </a:rPr>
            </a:br>
            <a:br>
              <a:rPr lang="en-GB" sz="4400" u="sng" dirty="0">
                <a:ea typeface="+mj-lt"/>
                <a:cs typeface="+mj-lt"/>
              </a:rPr>
            </a:br>
            <a:br>
              <a:rPr lang="en-GB" sz="4400" u="sng" dirty="0">
                <a:ea typeface="+mj-lt"/>
                <a:cs typeface="+mj-lt"/>
              </a:rPr>
            </a:br>
            <a:br>
              <a:rPr lang="en-GB" sz="4400" u="sng" dirty="0">
                <a:ea typeface="+mj-lt"/>
                <a:cs typeface="+mj-lt"/>
              </a:rPr>
            </a:br>
            <a:br>
              <a:rPr lang="en-GB" sz="4400" u="sng" dirty="0">
                <a:ea typeface="+mj-lt"/>
                <a:cs typeface="+mj-lt"/>
              </a:rPr>
            </a:br>
            <a:endParaRPr lang="en-GB" sz="4400" u="sng">
              <a:ea typeface="+mj-lt"/>
              <a:cs typeface="+mj-lt"/>
            </a:endParaRPr>
          </a:p>
        </p:txBody>
      </p:sp>
      <p:pic>
        <p:nvPicPr>
          <p:cNvPr id="7" name="Picture 6" descr="A logo for a music band&#10;&#10;Description automatically generated">
            <a:extLst>
              <a:ext uri="{FF2B5EF4-FFF2-40B4-BE49-F238E27FC236}">
                <a16:creationId xmlns:a16="http://schemas.microsoft.com/office/drawing/2014/main" id="{84248787-1607-F2B2-850D-9299B3053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0" y="807118"/>
            <a:ext cx="2419350" cy="171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29E71-4249-2264-A58B-70506B1BCABD}"/>
              </a:ext>
            </a:extLst>
          </p:cNvPr>
          <p:cNvSpPr txBox="1"/>
          <p:nvPr/>
        </p:nvSpPr>
        <p:spPr>
          <a:xfrm>
            <a:off x="57078" y="2612279"/>
            <a:ext cx="2378313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cs typeface="Calibri"/>
              </a:rPr>
              <a:t>Is it your day for TTRS?</a:t>
            </a:r>
            <a:endParaRPr lang="en-US" b="1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02936-591B-7649-1D4F-35DF5C82B2CD}"/>
              </a:ext>
            </a:extLst>
          </p:cNvPr>
          <p:cNvSpPr txBox="1"/>
          <p:nvPr/>
        </p:nvSpPr>
        <p:spPr>
          <a:xfrm>
            <a:off x="7882835" y="30921"/>
            <a:ext cx="4797286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700">
                <a:latin typeface="Aptos Display"/>
              </a:rPr>
              <a:t>Check your answers:</a:t>
            </a:r>
            <a:endParaRPr lang="en-GB"/>
          </a:p>
        </p:txBody>
      </p:sp>
      <p:pic>
        <p:nvPicPr>
          <p:cNvPr id="3" name="Picture 2" descr="A table of multiplication tables&#10;&#10;Description automatically generated">
            <a:extLst>
              <a:ext uri="{FF2B5EF4-FFF2-40B4-BE49-F238E27FC236}">
                <a16:creationId xmlns:a16="http://schemas.microsoft.com/office/drawing/2014/main" id="{FDEEF0CB-430E-7371-91C7-66F9E218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266" y="0"/>
            <a:ext cx="5095469" cy="6858000"/>
          </a:xfrm>
          <a:prstGeom prst="rect">
            <a:avLst/>
          </a:prstGeom>
        </p:spPr>
      </p:pic>
      <p:pic>
        <p:nvPicPr>
          <p:cNvPr id="5" name="Picture 4" descr="A table of multiplication tables&#10;&#10;Description automatically generated">
            <a:extLst>
              <a:ext uri="{FF2B5EF4-FFF2-40B4-BE49-F238E27FC236}">
                <a16:creationId xmlns:a16="http://schemas.microsoft.com/office/drawing/2014/main" id="{66B35E05-510B-D43A-A9BD-708B90D77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663" y="839304"/>
            <a:ext cx="4272588" cy="5201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E4CB3B-56F9-177A-52BB-BB518CDB48ED}"/>
              </a:ext>
            </a:extLst>
          </p:cNvPr>
          <p:cNvSpPr/>
          <p:nvPr/>
        </p:nvSpPr>
        <p:spPr>
          <a:xfrm>
            <a:off x="7799456" y="717825"/>
            <a:ext cx="4472608" cy="5731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8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340-581E-C238-EC22-AA24748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8" y="34925"/>
            <a:ext cx="11912599" cy="1037696"/>
          </a:xfrm>
        </p:spPr>
        <p:txBody>
          <a:bodyPr>
            <a:normAutofit/>
          </a:bodyPr>
          <a:lstStyle/>
          <a:p>
            <a:r>
              <a:rPr lang="en-GB" sz="3200" u="sng" dirty="0">
                <a:cs typeface="Calibri Light"/>
              </a:rPr>
              <a:t>07.05.24</a:t>
            </a:r>
            <a:br>
              <a:rPr lang="en-GB" sz="3200" u="sng" dirty="0">
                <a:cs typeface="Calibri Light"/>
              </a:rPr>
            </a:br>
            <a:r>
              <a:rPr lang="en-GB" sz="3200" u="sng" dirty="0">
                <a:cs typeface="Calibri Light"/>
              </a:rPr>
              <a:t>TBAT: </a:t>
            </a:r>
            <a:r>
              <a:rPr lang="en-GB" sz="3200" u="sng" dirty="0">
                <a:ea typeface="+mj-lt"/>
                <a:cs typeface="+mj-lt"/>
              </a:rPr>
              <a:t>compare 2-place decimals in the context of lengths.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9D285-A221-EC0D-2284-E0E87991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220259"/>
            <a:ext cx="10515600" cy="4918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000" u="sng" dirty="0">
                <a:latin typeface="Comic Sans MS"/>
                <a:cs typeface="Calibri"/>
              </a:rPr>
              <a:t>3 in 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4400" dirty="0">
                <a:latin typeface="Comic Sans MS"/>
                <a:cs typeface="Calibri"/>
              </a:rPr>
              <a:t>1. 134 ÷ 100 =</a:t>
            </a:r>
            <a:endParaRPr lang="en-GB" sz="4400" dirty="0">
              <a:latin typeface="Comic Sans MS"/>
              <a:ea typeface="Calibri Light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4400" dirty="0">
                <a:latin typeface="Comic Sans MS"/>
                <a:cs typeface="Calibri"/>
              </a:rPr>
              <a:t>2. 1/3 of 18 =</a:t>
            </a:r>
            <a:endParaRPr lang="en-GB" sz="4400" dirty="0">
              <a:latin typeface="Comic Sans MS"/>
              <a:ea typeface="Calibri Light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4400" dirty="0">
                <a:latin typeface="Comic Sans MS"/>
                <a:cs typeface="Calibri"/>
              </a:rPr>
              <a:t>3. 179 x 6 =</a:t>
            </a:r>
            <a:endParaRPr lang="en-GB" sz="4400" dirty="0">
              <a:latin typeface="Comic Sans MS"/>
              <a:ea typeface="Calibri Light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4400" dirty="0">
              <a:solidFill>
                <a:srgbClr val="FF0000"/>
              </a:solidFill>
              <a:latin typeface="Calibri Light"/>
              <a:ea typeface="Calibri Light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4400">
              <a:latin typeface="Calibri Light"/>
              <a:ea typeface="Calibri Light"/>
              <a:cs typeface="Calibri"/>
            </a:endParaRPr>
          </a:p>
        </p:txBody>
      </p:sp>
      <p:pic>
        <p:nvPicPr>
          <p:cNvPr id="4" name="Picture 3" descr="A yellow lightning bolt with black text&#10;&#10;Description automatically generated">
            <a:extLst>
              <a:ext uri="{FF2B5EF4-FFF2-40B4-BE49-F238E27FC236}">
                <a16:creationId xmlns:a16="http://schemas.microsoft.com/office/drawing/2014/main" id="{24534A70-C791-57D8-679B-7C7CF475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546" y="3679557"/>
            <a:ext cx="5924550" cy="27717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203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A1B669D-8578-44E5-B2C0-E29AE608D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4" t="11871" r="32979" b="10262"/>
          <a:stretch/>
        </p:blipFill>
        <p:spPr>
          <a:xfrm>
            <a:off x="4589252" y="1170129"/>
            <a:ext cx="3509959" cy="55701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1F82235-C3D9-4B63-984A-A6FF1953B928}"/>
              </a:ext>
            </a:extLst>
          </p:cNvPr>
          <p:cNvSpPr txBox="1">
            <a:spLocks/>
          </p:cNvSpPr>
          <p:nvPr/>
        </p:nvSpPr>
        <p:spPr>
          <a:xfrm>
            <a:off x="0" y="1059"/>
            <a:ext cx="12192000" cy="978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u="sng" dirty="0">
                <a:ea typeface="+mj-lt"/>
                <a:cs typeface="+mj-lt"/>
              </a:rPr>
              <a:t>07.05.24</a:t>
            </a:r>
            <a:br>
              <a:rPr lang="en-GB" sz="3200" u="sng" dirty="0">
                <a:cs typeface="Calibri Light"/>
              </a:rPr>
            </a:br>
            <a:r>
              <a:rPr lang="en-GB" sz="3200" u="sng" dirty="0">
                <a:cs typeface="Calibri Light"/>
              </a:rPr>
              <a:t>TBAT: compare 2-place decimals in the context of lengths.</a:t>
            </a:r>
            <a:endParaRPr lang="en-US" dirty="0"/>
          </a:p>
          <a:p>
            <a:endParaRPr lang="en-GB" sz="2900" u="sng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642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340-581E-C238-EC22-AA24748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8" y="34925"/>
            <a:ext cx="11912599" cy="1037696"/>
          </a:xfrm>
        </p:spPr>
        <p:txBody>
          <a:bodyPr>
            <a:normAutofit/>
          </a:bodyPr>
          <a:lstStyle/>
          <a:p>
            <a:r>
              <a:rPr lang="en-GB" sz="3200" u="sng" dirty="0">
                <a:ea typeface="+mj-lt"/>
                <a:cs typeface="+mj-lt"/>
              </a:rPr>
              <a:t>07.05.24</a:t>
            </a:r>
            <a:br>
              <a:rPr lang="en-GB" sz="3200" u="sng" dirty="0">
                <a:cs typeface="Calibri Light"/>
              </a:rPr>
            </a:br>
            <a:r>
              <a:rPr lang="en-GB" sz="3200" u="sng" dirty="0">
                <a:cs typeface="Calibri Light"/>
              </a:rPr>
              <a:t>TBAT: </a:t>
            </a:r>
            <a:r>
              <a:rPr lang="en-GB" sz="3200" u="sng" dirty="0">
                <a:ea typeface="+mj-lt"/>
                <a:cs typeface="+mj-lt"/>
              </a:rPr>
              <a:t>compare 2-place decimals in the context of lengths.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ADCD3-FC4A-3BB5-2D29-F8A121B80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387475"/>
            <a:ext cx="11039475" cy="4789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sz="3200">
                <a:latin typeface="Calibri Light"/>
                <a:ea typeface="+mn-lt"/>
                <a:cs typeface="+mn-lt"/>
              </a:rPr>
              <a:t>Write down and compare these decimal numbers using &gt;, &lt; or =.</a:t>
            </a:r>
            <a:endParaRPr lang="en-US" sz="3200">
              <a:latin typeface="Calibri Light"/>
            </a:endParaRPr>
          </a:p>
          <a:p>
            <a:pPr marL="0" indent="0">
              <a:buNone/>
            </a:pPr>
            <a:endParaRPr lang="en-GB">
              <a:cs typeface="Calibri" panose="020F0502020204030204"/>
            </a:endParaRPr>
          </a:p>
        </p:txBody>
      </p:sp>
      <p:pic>
        <p:nvPicPr>
          <p:cNvPr id="7" name="Picture 7" descr="Diagram, shape&#10;&#10;Description automatically generated">
            <a:extLst>
              <a:ext uri="{FF2B5EF4-FFF2-40B4-BE49-F238E27FC236}">
                <a16:creationId xmlns:a16="http://schemas.microsoft.com/office/drawing/2014/main" id="{8C5BFA16-0F9D-469E-8F62-87F794728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2354724"/>
            <a:ext cx="9105900" cy="340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340-581E-C238-EC22-AA24748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8" y="34925"/>
            <a:ext cx="11912599" cy="1037696"/>
          </a:xfrm>
        </p:spPr>
        <p:txBody>
          <a:bodyPr>
            <a:normAutofit/>
          </a:bodyPr>
          <a:lstStyle/>
          <a:p>
            <a:r>
              <a:rPr lang="en-GB" sz="3200" u="sng" dirty="0">
                <a:ea typeface="+mj-lt"/>
                <a:cs typeface="+mj-lt"/>
              </a:rPr>
              <a:t>07.05.24</a:t>
            </a:r>
            <a:br>
              <a:rPr lang="en-GB" sz="3200" u="sng" dirty="0">
                <a:cs typeface="Calibri Light"/>
              </a:rPr>
            </a:br>
            <a:r>
              <a:rPr lang="en-GB" sz="3200" u="sng" dirty="0">
                <a:cs typeface="Calibri Light"/>
              </a:rPr>
              <a:t>TBAT: </a:t>
            </a:r>
            <a:r>
              <a:rPr lang="en-GB" sz="3200" u="sng" dirty="0">
                <a:ea typeface="+mj-lt"/>
                <a:cs typeface="+mj-lt"/>
              </a:rPr>
              <a:t>compare 2-place decimals in the context of lengths.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ADCD3-FC4A-3BB5-2D29-F8A121B80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387475"/>
            <a:ext cx="11039475" cy="4789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sz="3200">
                <a:latin typeface="Calibri Light"/>
                <a:ea typeface="+mn-lt"/>
                <a:cs typeface="+mn-lt"/>
              </a:rPr>
              <a:t>Compare these decimal numbers using &gt;, &lt; or =.</a:t>
            </a:r>
            <a:endParaRPr lang="en-US" sz="3200">
              <a:latin typeface="Calibri Light"/>
            </a:endParaRPr>
          </a:p>
          <a:p>
            <a:pPr marL="0" indent="0">
              <a:buNone/>
            </a:pPr>
            <a:endParaRPr lang="en-GB">
              <a:cs typeface="Calibri" panose="020F0502020204030204"/>
            </a:endParaRPr>
          </a:p>
        </p:txBody>
      </p:sp>
      <p:pic>
        <p:nvPicPr>
          <p:cNvPr id="3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7DC3FBB4-3857-38E4-13C8-1BA17470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42" y="2687137"/>
            <a:ext cx="10885116" cy="26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340-581E-C238-EC22-AA24748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8" y="34925"/>
            <a:ext cx="11912599" cy="1037696"/>
          </a:xfrm>
        </p:spPr>
        <p:txBody>
          <a:bodyPr>
            <a:normAutofit/>
          </a:bodyPr>
          <a:lstStyle/>
          <a:p>
            <a:r>
              <a:rPr lang="en-GB" sz="3200" u="sng" dirty="0">
                <a:ea typeface="+mj-lt"/>
                <a:cs typeface="+mj-lt"/>
              </a:rPr>
              <a:t>07.05.24</a:t>
            </a:r>
            <a:br>
              <a:rPr lang="en-GB" sz="3200" u="sng" dirty="0">
                <a:cs typeface="Calibri Light"/>
              </a:rPr>
            </a:br>
            <a:r>
              <a:rPr lang="en-GB" sz="3200" u="sng" dirty="0">
                <a:cs typeface="Calibri Light"/>
              </a:rPr>
              <a:t>TBAT: </a:t>
            </a:r>
            <a:r>
              <a:rPr lang="en-GB" sz="3200" u="sng" dirty="0">
                <a:ea typeface="+mj-lt"/>
                <a:cs typeface="+mj-lt"/>
              </a:rPr>
              <a:t>compare 2-place decimals in the context of lengths.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ADCD3-FC4A-3BB5-2D29-F8A121B80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00" y="1074324"/>
            <a:ext cx="11039475" cy="4789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sz="3200">
                <a:latin typeface="Calibri Light"/>
                <a:ea typeface="+mn-lt"/>
                <a:cs typeface="+mn-lt"/>
              </a:rPr>
              <a:t>Compare these decimal numbers using &gt;, &lt; or =.</a:t>
            </a:r>
            <a:endParaRPr lang="en-US" sz="3200">
              <a:latin typeface="Calibri Light"/>
            </a:endParaRPr>
          </a:p>
          <a:p>
            <a:pPr marL="0" indent="0">
              <a:buNone/>
            </a:pPr>
            <a:endParaRPr lang="en-GB">
              <a:cs typeface="Calibri" panose="020F0502020204030204"/>
            </a:endParaRPr>
          </a:p>
        </p:txBody>
      </p:sp>
      <p:pic>
        <p:nvPicPr>
          <p:cNvPr id="4" name="Picture 5" descr="Shape, polygon&#10;&#10;Description automatically generated">
            <a:extLst>
              <a:ext uri="{FF2B5EF4-FFF2-40B4-BE49-F238E27FC236}">
                <a16:creationId xmlns:a16="http://schemas.microsoft.com/office/drawing/2014/main" id="{646BFCF9-F975-76BF-DD12-ACA7C2A0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948" y="1653925"/>
            <a:ext cx="4632542" cy="48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42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340-581E-C238-EC22-AA24748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8" y="34925"/>
            <a:ext cx="11912599" cy="1037696"/>
          </a:xfrm>
        </p:spPr>
        <p:txBody>
          <a:bodyPr>
            <a:normAutofit/>
          </a:bodyPr>
          <a:lstStyle/>
          <a:p>
            <a:r>
              <a:rPr lang="en-GB" sz="3200" u="sng" dirty="0">
                <a:ea typeface="+mj-lt"/>
                <a:cs typeface="+mj-lt"/>
              </a:rPr>
              <a:t>07.05.24</a:t>
            </a:r>
            <a:br>
              <a:rPr lang="en-GB" sz="3200" u="sng" dirty="0">
                <a:cs typeface="Calibri Light"/>
              </a:rPr>
            </a:br>
            <a:r>
              <a:rPr lang="en-GB" sz="3200" u="sng" dirty="0">
                <a:cs typeface="Calibri Light"/>
              </a:rPr>
              <a:t>TBAT: </a:t>
            </a:r>
            <a:r>
              <a:rPr lang="en-GB" sz="3200" u="sng" dirty="0">
                <a:ea typeface="+mj-lt"/>
                <a:cs typeface="+mj-lt"/>
              </a:rPr>
              <a:t>compare 2-place decimals in the context of lengths.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9CB77-EBE8-267F-60B9-4999F4241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650"/>
            <a:ext cx="10515600" cy="4913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>
                <a:latin typeface="Calibri Light"/>
                <a:ea typeface="+mn-lt"/>
                <a:cs typeface="+mn-lt"/>
              </a:rPr>
              <a:t>Using digits from 1 to 9, make these statements correct.</a:t>
            </a:r>
            <a:endParaRPr lang="en-US">
              <a:latin typeface="Calibri Light"/>
              <a:ea typeface="+mn-lt"/>
              <a:cs typeface="+mn-lt"/>
            </a:endParaRPr>
          </a:p>
        </p:txBody>
      </p:sp>
      <p:pic>
        <p:nvPicPr>
          <p:cNvPr id="3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EA4C74E1-33F9-6C87-3843-100D1A4B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79" y="1909910"/>
            <a:ext cx="4778679" cy="467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2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340-581E-C238-EC22-AA24748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8" y="34925"/>
            <a:ext cx="11912599" cy="1037696"/>
          </a:xfrm>
        </p:spPr>
        <p:txBody>
          <a:bodyPr>
            <a:normAutofit/>
          </a:bodyPr>
          <a:lstStyle/>
          <a:p>
            <a:r>
              <a:rPr lang="en-GB" sz="3200" u="sng" dirty="0">
                <a:ea typeface="+mj-lt"/>
                <a:cs typeface="+mj-lt"/>
              </a:rPr>
              <a:t>07.05.24</a:t>
            </a:r>
            <a:br>
              <a:rPr lang="en-GB" sz="3200" u="sng" dirty="0">
                <a:cs typeface="Calibri Light"/>
              </a:rPr>
            </a:br>
            <a:r>
              <a:rPr lang="en-GB" sz="3200" u="sng" dirty="0">
                <a:cs typeface="Calibri Light"/>
              </a:rPr>
              <a:t>TBAT: </a:t>
            </a:r>
            <a:r>
              <a:rPr lang="en-GB" sz="3200" u="sng" dirty="0">
                <a:ea typeface="+mj-lt"/>
                <a:cs typeface="+mj-lt"/>
              </a:rPr>
              <a:t>compare 2-place decimals in the context of lengths.</a:t>
            </a:r>
            <a:endParaRPr lang="en-US" dirty="0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7DBACF5A-F336-F63B-F7B4-E7E915C67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387" y="1225028"/>
            <a:ext cx="8588266" cy="5098071"/>
          </a:xfrm>
        </p:spPr>
      </p:pic>
    </p:spTree>
    <p:extLst>
      <p:ext uri="{BB962C8B-B14F-4D97-AF65-F5344CB8AC3E}">
        <p14:creationId xmlns:p14="http://schemas.microsoft.com/office/powerpoint/2010/main" val="176187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340-581E-C238-EC22-AA24748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" y="11202"/>
            <a:ext cx="6219166" cy="103967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3200" u="sng" dirty="0">
                <a:ea typeface="+mj-lt"/>
                <a:cs typeface="+mj-lt"/>
              </a:rPr>
              <a:t>07.05.24</a:t>
            </a:r>
            <a:br>
              <a:rPr lang="en-GB" sz="2400" u="sng" dirty="0">
                <a:cs typeface="Calibri Light"/>
              </a:rPr>
            </a:br>
            <a:r>
              <a:rPr lang="en-GB" sz="2400" u="sng" dirty="0">
                <a:cs typeface="Calibri Light"/>
              </a:rPr>
              <a:t>TBAT: </a:t>
            </a:r>
            <a:r>
              <a:rPr lang="en-GB" sz="2400" u="sng" dirty="0">
                <a:ea typeface="+mj-lt"/>
                <a:cs typeface="+mj-lt"/>
              </a:rPr>
              <a:t>compare 2-place decimals in the context of lengths.</a:t>
            </a:r>
            <a:endParaRPr lang="en-US" sz="2400"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9CB77-EBE8-267F-60B9-4999F4241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295460"/>
            <a:ext cx="65627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>
                <a:cs typeface="Calibri" panose="020F0502020204030204"/>
              </a:rPr>
              <a:t>Write each child's jumps in ascending order.</a:t>
            </a: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76440912-C678-1BB3-9EA3-AAECB27A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2" y="1932925"/>
            <a:ext cx="6025149" cy="3719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86B3-5DB7-6113-1010-7FC637F1F6DD}"/>
              </a:ext>
            </a:extLst>
          </p:cNvPr>
          <p:cNvSpPr txBox="1"/>
          <p:nvPr/>
        </p:nvSpPr>
        <p:spPr>
          <a:xfrm>
            <a:off x="38100" y="5657131"/>
            <a:ext cx="60483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rgbClr val="FF0000"/>
                </a:solidFill>
              </a:rPr>
              <a:t>Challenge -</a:t>
            </a:r>
            <a:r>
              <a:rPr lang="en-GB" sz="2400"/>
              <a:t> </a:t>
            </a:r>
            <a:r>
              <a:rPr lang="en-GB" sz="2400">
                <a:ea typeface="+mn-lt"/>
                <a:cs typeface="+mn-lt"/>
              </a:rPr>
              <a:t>Ben thinks that 3·4 m is a shorter length than 3·04 m. Is he correct? Explain your reasoning.</a:t>
            </a:r>
            <a:endParaRPr lang="en-US" sz="2400">
              <a:ea typeface="+mn-lt"/>
              <a:cs typeface="+mn-lt"/>
            </a:endParaRP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26D68A90-45EF-F4D1-1B57-9999795F2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4070"/>
            <a:ext cx="3067050" cy="234168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7BBA887-E7B0-E698-7E41-3A95A7C0D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2508813"/>
            <a:ext cx="3248025" cy="4307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73DCE-857D-41E7-06FF-42251D9CA730}"/>
              </a:ext>
            </a:extLst>
          </p:cNvPr>
          <p:cNvSpPr txBox="1"/>
          <p:nvPr/>
        </p:nvSpPr>
        <p:spPr>
          <a:xfrm>
            <a:off x="6324600" y="238125"/>
            <a:ext cx="218122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rgbClr val="FF0000"/>
                </a:solidFill>
              </a:rPr>
              <a:t>Mastery -</a:t>
            </a:r>
            <a:endParaRPr lang="en-US" sz="2400" b="1">
              <a:solidFill>
                <a:srgbClr val="FF0000"/>
              </a:solidFill>
              <a:cs typeface="Calibri"/>
            </a:endParaRPr>
          </a:p>
          <a:p>
            <a:pPr algn="ctr"/>
            <a:endParaRPr lang="en-GB" sz="2400" b="1">
              <a:solidFill>
                <a:srgbClr val="FF0000"/>
              </a:solidFill>
              <a:cs typeface="Calibri"/>
            </a:endParaRPr>
          </a:p>
          <a:p>
            <a:pPr algn="ctr"/>
            <a:endParaRPr lang="en-GB" sz="2400" b="1">
              <a:solidFill>
                <a:srgbClr val="FF0000"/>
              </a:solidFill>
              <a:cs typeface="Calibri"/>
            </a:endParaRPr>
          </a:p>
          <a:p>
            <a:pPr algn="ctr"/>
            <a:endParaRPr lang="en-GB" sz="2400" b="1">
              <a:solidFill>
                <a:srgbClr val="FF0000"/>
              </a:solidFill>
              <a:cs typeface="Calibri"/>
            </a:endParaRPr>
          </a:p>
          <a:p>
            <a:pPr algn="ctr"/>
            <a:endParaRPr lang="en-GB" sz="2400" b="1">
              <a:solidFill>
                <a:srgbClr val="FF0000"/>
              </a:solidFill>
              <a:cs typeface="Calibri"/>
            </a:endParaRPr>
          </a:p>
          <a:p>
            <a:pPr algn="ctr"/>
            <a:endParaRPr lang="en-GB" sz="2400" b="1">
              <a:solidFill>
                <a:srgbClr val="FF0000"/>
              </a:solidFill>
              <a:cs typeface="Calibri"/>
            </a:endParaRPr>
          </a:p>
          <a:p>
            <a:pPr algn="ctr"/>
            <a:endParaRPr lang="en-GB" sz="2400" b="1">
              <a:solidFill>
                <a:srgbClr val="FF0000"/>
              </a:solidFill>
              <a:cs typeface="Calibri"/>
            </a:endParaRPr>
          </a:p>
          <a:p>
            <a:pPr algn="ctr"/>
            <a:r>
              <a:rPr lang="en-GB" sz="2400" b="1">
                <a:solidFill>
                  <a:srgbClr val="FF0000"/>
                </a:solidFill>
                <a:cs typeface="Calibri"/>
              </a:rPr>
              <a:t>Mastery with Greater Depth -</a:t>
            </a:r>
          </a:p>
        </p:txBody>
      </p:sp>
    </p:spTree>
    <p:extLst>
      <p:ext uri="{BB962C8B-B14F-4D97-AF65-F5344CB8AC3E}">
        <p14:creationId xmlns:p14="http://schemas.microsoft.com/office/powerpoint/2010/main" val="2751275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horizontal and diagonal joins.</a:t>
            </a:r>
            <a:br>
              <a:rPr lang="en-GB" sz="4400" u="sng" dirty="0">
                <a:cs typeface="Calibri Light"/>
              </a:rPr>
            </a:br>
            <a:br>
              <a:rPr lang="en-GB" sz="4400" u="sng" dirty="0">
                <a:cs typeface="Calibri Light"/>
              </a:rPr>
            </a:br>
            <a:endParaRPr lang="en-GB" sz="4000">
              <a:cs typeface="Calibri Light"/>
            </a:endParaRPr>
          </a:p>
        </p:txBody>
      </p:sp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98808AC-84D9-1A6D-06DF-6857DB884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95" y="1590547"/>
            <a:ext cx="5255131" cy="3932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3B802-FFA9-7C81-F0E9-B21DBE4A359B}"/>
              </a:ext>
            </a:extLst>
          </p:cNvPr>
          <p:cNvSpPr txBox="1"/>
          <p:nvPr/>
        </p:nvSpPr>
        <p:spPr>
          <a:xfrm>
            <a:off x="2896492" y="6023568"/>
            <a:ext cx="63212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>
                <a:solidFill>
                  <a:srgbClr val="FF0000"/>
                </a:solidFill>
                <a:cs typeface="Calibri"/>
              </a:rPr>
              <a:t>Can you find the definition of these words in the dictionary?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9C27F-0B40-DFD6-4A36-49238AB385DC}"/>
              </a:ext>
            </a:extLst>
          </p:cNvPr>
          <p:cNvSpPr txBox="1"/>
          <p:nvPr/>
        </p:nvSpPr>
        <p:spPr>
          <a:xfrm>
            <a:off x="59530" y="1577577"/>
            <a:ext cx="309562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dirty="0">
                <a:cs typeface="Calibri"/>
              </a:rPr>
              <a:t>Non-stick</a:t>
            </a:r>
          </a:p>
          <a:p>
            <a:endParaRPr lang="en-GB" sz="3600" dirty="0">
              <a:cs typeface="Calibri"/>
            </a:endParaRPr>
          </a:p>
          <a:p>
            <a:r>
              <a:rPr lang="en-GB" sz="3600" dirty="0">
                <a:cs typeface="Calibri"/>
              </a:rPr>
              <a:t>Non-stop</a:t>
            </a:r>
          </a:p>
          <a:p>
            <a:endParaRPr lang="en-GB" sz="3600" dirty="0">
              <a:cs typeface="Calibri"/>
            </a:endParaRPr>
          </a:p>
          <a:p>
            <a:r>
              <a:rPr lang="en-GB" sz="3600" dirty="0">
                <a:cs typeface="Calibri"/>
              </a:rPr>
              <a:t>Non-starter</a:t>
            </a:r>
          </a:p>
          <a:p>
            <a:endParaRPr lang="en-GB" sz="3600" dirty="0">
              <a:cs typeface="Calibri"/>
            </a:endParaRPr>
          </a:p>
          <a:p>
            <a:r>
              <a:rPr lang="en-GB" sz="3600" dirty="0">
                <a:cs typeface="Calibri"/>
              </a:rPr>
              <a:t>Nonsense</a:t>
            </a:r>
          </a:p>
          <a:p>
            <a:endParaRPr lang="en-GB" sz="36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31DB9-548B-4615-AB24-B27F00DE9583}"/>
              </a:ext>
            </a:extLst>
          </p:cNvPr>
          <p:cNvSpPr txBox="1"/>
          <p:nvPr/>
        </p:nvSpPr>
        <p:spPr>
          <a:xfrm>
            <a:off x="9102888" y="1577576"/>
            <a:ext cx="309562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cs typeface="Calibri"/>
              </a:rPr>
              <a:t>Non-fiction</a:t>
            </a:r>
          </a:p>
          <a:p>
            <a:endParaRPr lang="en-GB" sz="3600" dirty="0">
              <a:cs typeface="Calibri"/>
            </a:endParaRPr>
          </a:p>
          <a:p>
            <a:pPr algn="l"/>
            <a:r>
              <a:rPr lang="en-GB" sz="3600" dirty="0">
                <a:cs typeface="Calibri"/>
              </a:rPr>
              <a:t>Non-believer</a:t>
            </a:r>
            <a:endParaRPr lang="en-GB" dirty="0"/>
          </a:p>
          <a:p>
            <a:endParaRPr lang="en-GB" sz="3600" dirty="0">
              <a:cs typeface="Calibri"/>
            </a:endParaRPr>
          </a:p>
          <a:p>
            <a:r>
              <a:rPr lang="en-GB" sz="3600" dirty="0">
                <a:cs typeface="Calibri"/>
              </a:rPr>
              <a:t>Non-profit</a:t>
            </a:r>
          </a:p>
          <a:p>
            <a:endParaRPr lang="en-GB" sz="3600" dirty="0">
              <a:cs typeface="Calibri"/>
            </a:endParaRPr>
          </a:p>
          <a:p>
            <a:endParaRPr lang="en-GB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085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3 in 3</a:t>
            </a:r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4536AA6-CB94-C38D-1465-16951D996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834" y="1210435"/>
            <a:ext cx="4869898" cy="1897132"/>
          </a:xfrm>
          <a:prstGeom prst="rect">
            <a:avLst/>
          </a:prstGeom>
        </p:spPr>
      </p:pic>
      <p:pic>
        <p:nvPicPr>
          <p:cNvPr id="4" name="Picture 3" descr="A close-up of words&#10;&#10;Description automatically generated">
            <a:extLst>
              <a:ext uri="{FF2B5EF4-FFF2-40B4-BE49-F238E27FC236}">
                <a16:creationId xmlns:a16="http://schemas.microsoft.com/office/drawing/2014/main" id="{A49ADE35-4F64-96A6-59A9-A280564B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73" y="3215032"/>
            <a:ext cx="5869334" cy="1046371"/>
          </a:xfrm>
          <a:prstGeom prst="rect">
            <a:avLst/>
          </a:prstGeom>
        </p:spPr>
      </p:pic>
      <p:pic>
        <p:nvPicPr>
          <p:cNvPr id="5" name="Picture 4" descr="A screenshot of a test&#10;&#10;Description automatically generated">
            <a:extLst>
              <a:ext uri="{FF2B5EF4-FFF2-40B4-BE49-F238E27FC236}">
                <a16:creationId xmlns:a16="http://schemas.microsoft.com/office/drawing/2014/main" id="{58C9C3AA-8126-66C1-D09C-C66DF1CE0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382" y="4268787"/>
            <a:ext cx="5145848" cy="25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3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F8B8C-EE86-24AA-2EB4-14E997F53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6675-69CB-ABAB-FCE9-BD5E0FD5E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" y="5373886"/>
            <a:ext cx="12225130" cy="747059"/>
          </a:xfrm>
        </p:spPr>
        <p:txBody>
          <a:bodyPr>
            <a:normAutofit fontScale="90000"/>
          </a:bodyPr>
          <a:lstStyle/>
          <a:p>
            <a:pPr algn="l"/>
            <a:r>
              <a:rPr lang="en-GB" sz="3000" u="sng" dirty="0">
                <a:cs typeface="Calibri Light"/>
              </a:rPr>
              <a:t>Tuesday 7th May</a:t>
            </a:r>
            <a:br>
              <a:rPr lang="en-GB" sz="3000" u="sng" dirty="0">
                <a:cs typeface="Calibri Light"/>
              </a:rPr>
            </a:br>
            <a:r>
              <a:rPr lang="en-GB" sz="3000" u="sng" dirty="0">
                <a:cs typeface="Calibri Light"/>
              </a:rPr>
              <a:t>Class</a:t>
            </a:r>
            <a:r>
              <a:rPr lang="en-GB" sz="3000" u="sng" dirty="0">
                <a:ea typeface="+mj-lt"/>
                <a:cs typeface="Calibri Light"/>
              </a:rPr>
              <a:t> assembly</a:t>
            </a:r>
            <a:r>
              <a:rPr lang="en-GB" sz="3000" u="sng" dirty="0">
                <a:ea typeface="+mj-lt"/>
                <a:cs typeface="+mj-lt"/>
              </a:rPr>
              <a:t> </a:t>
            </a:r>
            <a:r>
              <a:rPr lang="en-GB" sz="4400" dirty="0">
                <a:ea typeface="+mj-lt"/>
                <a:cs typeface="+mj-lt"/>
              </a:rPr>
              <a:t> </a:t>
            </a:r>
            <a:r>
              <a:rPr lang="en-GB" sz="3000" dirty="0">
                <a:ea typeface="+mj-lt"/>
                <a:cs typeface="+mj-lt"/>
              </a:rPr>
              <a:t> </a:t>
            </a:r>
            <a:r>
              <a:rPr lang="en-GB" sz="4400" dirty="0">
                <a:ea typeface="+mj-lt"/>
                <a:cs typeface="+mj-lt"/>
              </a:rPr>
              <a:t> </a:t>
            </a:r>
            <a:r>
              <a:rPr lang="en-GB" sz="3000" dirty="0">
                <a:ea typeface="+mj-lt"/>
                <a:cs typeface="+mj-lt"/>
              </a:rPr>
              <a:t>           </a:t>
            </a:r>
            <a:br>
              <a:rPr lang="en-GB" sz="4400" u="sng" dirty="0">
                <a:ea typeface="+mj-lt"/>
                <a:cs typeface="+mj-lt"/>
              </a:rPr>
            </a:br>
            <a:br>
              <a:rPr lang="en-GB" sz="4400" u="sng" dirty="0">
                <a:ea typeface="+mj-lt"/>
                <a:cs typeface="+mj-lt"/>
              </a:rPr>
            </a:br>
            <a:r>
              <a:rPr lang="en-GB" sz="3000" dirty="0">
                <a:ea typeface="+mj-lt"/>
                <a:cs typeface="+mj-lt"/>
              </a:rPr>
              <a:t>Being a good friend:</a:t>
            </a:r>
            <a:br>
              <a:rPr lang="en-GB" sz="3000" dirty="0">
                <a:ea typeface="+mj-lt"/>
                <a:cs typeface="+mj-lt"/>
              </a:rPr>
            </a:br>
            <a:br>
              <a:rPr lang="en-GB" sz="3000" dirty="0">
                <a:ea typeface="+mj-lt"/>
                <a:cs typeface="+mj-lt"/>
              </a:rPr>
            </a:br>
            <a:br>
              <a:rPr lang="en-GB" sz="3000" dirty="0">
                <a:ea typeface="+mj-lt"/>
                <a:cs typeface="+mj-lt"/>
              </a:rPr>
            </a:br>
            <a:br>
              <a:rPr lang="en-GB" sz="3000" dirty="0">
                <a:ea typeface="+mj-lt"/>
                <a:cs typeface="+mj-lt"/>
              </a:rPr>
            </a:br>
            <a:br>
              <a:rPr lang="en-GB" sz="3000" dirty="0">
                <a:ea typeface="+mj-lt"/>
                <a:cs typeface="+mj-lt"/>
              </a:rPr>
            </a:br>
            <a:br>
              <a:rPr lang="en-GB" sz="3000" dirty="0">
                <a:ea typeface="+mj-lt"/>
                <a:cs typeface="+mj-lt"/>
              </a:rPr>
            </a:br>
            <a:r>
              <a:rPr lang="en-GB" sz="3000" dirty="0">
                <a:ea typeface="+mj-lt"/>
                <a:cs typeface="+mj-lt"/>
              </a:rPr>
              <a:t>What does it mean to be a good friend?</a:t>
            </a:r>
            <a:br>
              <a:rPr lang="en-GB" sz="4400" u="sng" dirty="0">
                <a:ea typeface="+mj-lt"/>
                <a:cs typeface="+mj-lt"/>
              </a:rPr>
            </a:br>
            <a:br>
              <a:rPr lang="en-GB" sz="4400" u="sng" dirty="0">
                <a:ea typeface="+mj-lt"/>
                <a:cs typeface="+mj-lt"/>
              </a:rPr>
            </a:br>
            <a:br>
              <a:rPr lang="en-GB" sz="4400" u="sng" dirty="0">
                <a:ea typeface="+mj-lt"/>
                <a:cs typeface="+mj-lt"/>
              </a:rPr>
            </a:br>
            <a:endParaRPr lang="en-GB" sz="4400" u="sng">
              <a:ea typeface="+mj-lt"/>
              <a:cs typeface="+mj-lt"/>
            </a:endParaRPr>
          </a:p>
        </p:txBody>
      </p:sp>
      <p:pic>
        <p:nvPicPr>
          <p:cNvPr id="10" name="Graphic 9" descr="Friendship Clip Art at Clker.com - vector clip art online ...">
            <a:extLst>
              <a:ext uri="{FF2B5EF4-FFF2-40B4-BE49-F238E27FC236}">
                <a16:creationId xmlns:a16="http://schemas.microsoft.com/office/drawing/2014/main" id="{A2ECC616-9FCA-9006-FBC4-9C69A7C39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069" y="-835"/>
            <a:ext cx="7530661" cy="32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3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r>
              <a:rPr lang="en-GB" sz="4000" dirty="0">
                <a:solidFill>
                  <a:srgbClr val="00B050"/>
                </a:solidFill>
                <a:cs typeface="Calibri Light"/>
              </a:rPr>
              <a:t>What is a coordinating conjunction? Give an example.</a:t>
            </a:r>
            <a:br>
              <a:rPr lang="en-GB" sz="4000" dirty="0">
                <a:solidFill>
                  <a:srgbClr val="00B050"/>
                </a:solidFill>
                <a:cs typeface="Calibri Light"/>
              </a:rPr>
            </a:br>
            <a:br>
              <a:rPr lang="en-GB" sz="4000" dirty="0">
                <a:solidFill>
                  <a:srgbClr val="00B050"/>
                </a:solidFill>
                <a:cs typeface="Calibri Light"/>
              </a:rPr>
            </a:br>
            <a:br>
              <a:rPr lang="en-GB" sz="4000" dirty="0">
                <a:cs typeface="Calibri Light"/>
              </a:rPr>
            </a:br>
            <a:r>
              <a:rPr lang="en-GB" sz="4000" dirty="0">
                <a:solidFill>
                  <a:srgbClr val="0070C0"/>
                </a:solidFill>
                <a:cs typeface="Calibri Light"/>
              </a:rPr>
              <a:t>What is a subordinating conjunction? Give an example.</a:t>
            </a:r>
            <a:br>
              <a:rPr lang="en-GB" sz="4000" dirty="0">
                <a:solidFill>
                  <a:srgbClr val="0070C0"/>
                </a:solidFill>
                <a:cs typeface="Calibri Light"/>
              </a:rPr>
            </a:br>
            <a:br>
              <a:rPr lang="en-GB" sz="4000" dirty="0">
                <a:solidFill>
                  <a:srgbClr val="0070C0"/>
                </a:solidFill>
                <a:cs typeface="Calibri Light"/>
              </a:rPr>
            </a:br>
            <a:br>
              <a:rPr lang="en-GB" sz="4000" dirty="0">
                <a:cs typeface="Calibri Light"/>
              </a:rPr>
            </a:br>
            <a:r>
              <a:rPr lang="en-GB" sz="4000" dirty="0">
                <a:solidFill>
                  <a:srgbClr val="FF0000"/>
                </a:solidFill>
                <a:cs typeface="Calibri Light"/>
              </a:rPr>
              <a:t>Explain why the sentence below is incorrect:</a:t>
            </a:r>
            <a:br>
              <a:rPr lang="en-GB" sz="4000" dirty="0">
                <a:solidFill>
                  <a:srgbClr val="FF0000"/>
                </a:solidFill>
                <a:cs typeface="Calibri Light"/>
              </a:rPr>
            </a:br>
            <a:br>
              <a:rPr lang="en-GB" sz="4000" dirty="0">
                <a:solidFill>
                  <a:srgbClr val="FF0000"/>
                </a:solidFill>
                <a:cs typeface="Calibri Light"/>
              </a:rPr>
            </a:br>
            <a:r>
              <a:rPr lang="en-GB" sz="4000" i="1" dirty="0">
                <a:solidFill>
                  <a:srgbClr val="FF0000"/>
                </a:solidFill>
                <a:cs typeface="Calibri Light"/>
              </a:rPr>
              <a:t>After, they played football it was time for art.</a:t>
            </a:r>
            <a:br>
              <a:rPr lang="en-GB" sz="4000" dirty="0">
                <a:cs typeface="Calibri Light"/>
              </a:rPr>
            </a:br>
            <a:endParaRPr lang="en-GB" sz="4000" dirty="0">
              <a:solidFill>
                <a:srgbClr val="FF000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427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endParaRPr lang="en-GB" sz="4000" u="sng" dirty="0">
              <a:cs typeface="Calibri Light"/>
            </a:endParaRPr>
          </a:p>
        </p:txBody>
      </p:sp>
      <p:pic>
        <p:nvPicPr>
          <p:cNvPr id="3" name="Picture 2" descr="A pink and white background with blue arrows and words&#10;&#10;Description automatically generated">
            <a:extLst>
              <a:ext uri="{FF2B5EF4-FFF2-40B4-BE49-F238E27FC236}">
                <a16:creationId xmlns:a16="http://schemas.microsoft.com/office/drawing/2014/main" id="{00F1DB7A-FAB0-20AF-5377-756C1FFA4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64" y="1175922"/>
            <a:ext cx="8837821" cy="55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78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endParaRPr lang="en-GB" sz="4000" u="sng" dirty="0">
              <a:cs typeface="Calibri Light"/>
            </a:endParaRPr>
          </a:p>
        </p:txBody>
      </p:sp>
      <p:pic>
        <p:nvPicPr>
          <p:cNvPr id="4" name="Picture 3" descr="A cartoon of a teddy bear and a bed with blue squares&#10;&#10;Description automatically generated">
            <a:extLst>
              <a:ext uri="{FF2B5EF4-FFF2-40B4-BE49-F238E27FC236}">
                <a16:creationId xmlns:a16="http://schemas.microsoft.com/office/drawing/2014/main" id="{453D2097-82A9-0A90-07D9-9C8D40588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239492"/>
            <a:ext cx="101155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3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endParaRPr lang="en-GB" sz="4000" u="sng" dirty="0">
              <a:cs typeface="Calibri Light"/>
            </a:endParaRPr>
          </a:p>
        </p:txBody>
      </p:sp>
      <p:pic>
        <p:nvPicPr>
          <p:cNvPr id="3" name="Picture 2" descr="A screenshot of a white board with black text&#10;&#10;Description automatically generated">
            <a:extLst>
              <a:ext uri="{FF2B5EF4-FFF2-40B4-BE49-F238E27FC236}">
                <a16:creationId xmlns:a16="http://schemas.microsoft.com/office/drawing/2014/main" id="{335D7D0C-111B-A32A-874A-B5DEE965F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46" y="1243219"/>
            <a:ext cx="10491029" cy="56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94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endParaRPr lang="en-GB" sz="4000" u="sng" dirty="0">
              <a:cs typeface="Calibri Light"/>
            </a:endParaRPr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C0F86E71-486C-B295-57A5-50F4F74A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35" y="1080398"/>
            <a:ext cx="9652967" cy="555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70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endParaRPr lang="en-GB" sz="4000" u="sng" dirty="0">
              <a:cs typeface="Calibri Light"/>
            </a:endParaRPr>
          </a:p>
        </p:txBody>
      </p:sp>
      <p:pic>
        <p:nvPicPr>
          <p:cNvPr id="4" name="Picture 3" descr="A chart with text on it&#10;&#10;Description automatically generated">
            <a:extLst>
              <a:ext uri="{FF2B5EF4-FFF2-40B4-BE49-F238E27FC236}">
                <a16:creationId xmlns:a16="http://schemas.microsoft.com/office/drawing/2014/main" id="{4C889679-8292-C591-98F7-08422B40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743" y="1347304"/>
            <a:ext cx="7630687" cy="5289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021489-6CA1-3366-2945-9EE5AF0E5936}"/>
              </a:ext>
            </a:extLst>
          </p:cNvPr>
          <p:cNvSpPr txBox="1"/>
          <p:nvPr/>
        </p:nvSpPr>
        <p:spPr>
          <a:xfrm>
            <a:off x="124239" y="1236870"/>
            <a:ext cx="3961847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Last week, we began to plan a balanced argument:</a:t>
            </a:r>
            <a:br>
              <a:rPr lang="en-US" sz="2200" dirty="0"/>
            </a:br>
            <a:br>
              <a:rPr lang="en-US" sz="2200" dirty="0"/>
            </a:br>
            <a:r>
              <a:rPr lang="en-US" sz="2200" b="1" dirty="0"/>
              <a:t>Should the Mayan Gods give their people chocolate?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dirty="0"/>
              <a:t>Using the ideas you generated last week (see flip chart For and Against) and come up with three sentences using subordinating clauses.</a:t>
            </a:r>
            <a:br>
              <a:rPr lang="en-US" sz="2200" dirty="0"/>
            </a:br>
            <a:br>
              <a:rPr lang="en-US" sz="2200" dirty="0"/>
            </a:br>
            <a:r>
              <a:rPr lang="en-US" sz="2200" i="1" dirty="0" err="1"/>
              <a:t>E.g</a:t>
            </a:r>
            <a:r>
              <a:rPr lang="en-US" sz="2200" i="1" dirty="0"/>
              <a:t> </a:t>
            </a:r>
            <a:br>
              <a:rPr lang="en-US" sz="2200" i="1" dirty="0"/>
            </a:br>
            <a:r>
              <a:rPr lang="en-US" sz="2200" i="1" dirty="0"/>
              <a:t>Although the Maya people work hard, the Gods deserve to keep chocolate as their own luxury.</a:t>
            </a:r>
          </a:p>
        </p:txBody>
      </p:sp>
    </p:spTree>
    <p:extLst>
      <p:ext uri="{BB962C8B-B14F-4D97-AF65-F5344CB8AC3E}">
        <p14:creationId xmlns:p14="http://schemas.microsoft.com/office/powerpoint/2010/main" val="679062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4000" u="sng" dirty="0">
                <a:cs typeface="Calibri Light"/>
              </a:rPr>
              <a:t>TBAT: use subordinating clauses correctly.</a:t>
            </a:r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endParaRPr lang="en-GB" sz="4000" u="sng" dirty="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21489-6CA1-3366-2945-9EE5AF0E5936}"/>
              </a:ext>
            </a:extLst>
          </p:cNvPr>
          <p:cNvSpPr txBox="1"/>
          <p:nvPr/>
        </p:nvSpPr>
        <p:spPr>
          <a:xfrm>
            <a:off x="124239" y="1236870"/>
            <a:ext cx="39618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Challenge:</a:t>
            </a:r>
          </a:p>
        </p:txBody>
      </p:sp>
      <p:pic>
        <p:nvPicPr>
          <p:cNvPr id="5" name="Picture 4" descr="A text on a white background&#10;&#10;Description automatically generated">
            <a:extLst>
              <a:ext uri="{FF2B5EF4-FFF2-40B4-BE49-F238E27FC236}">
                <a16:creationId xmlns:a16="http://schemas.microsoft.com/office/drawing/2014/main" id="{684B8BF3-2D66-1EE9-F702-E8CC6AB3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5" y="1852612"/>
            <a:ext cx="81248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23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" y="126435"/>
            <a:ext cx="11947584" cy="7183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GB" sz="4000" u="sng" dirty="0">
                <a:cs typeface="Calibri Light"/>
              </a:rPr>
              <a:t>Tuesday 7th May</a:t>
            </a:r>
            <a:br>
              <a:rPr lang="en-GB" sz="4000" u="sng" dirty="0">
                <a:cs typeface="Calibri Light"/>
              </a:rPr>
            </a:br>
            <a:r>
              <a:rPr lang="en-GB" sz="3600" u="sng" dirty="0">
                <a:cs typeface="Calibri Light"/>
              </a:rPr>
              <a:t>TBAT: </a:t>
            </a:r>
            <a:r>
              <a:rPr lang="en-GB" sz="3600" u="sng" dirty="0">
                <a:solidFill>
                  <a:srgbClr val="263339"/>
                </a:solidFill>
              </a:rPr>
              <a:t>develop sending and receiving the ball with accuracy and control.</a:t>
            </a:r>
            <a:br>
              <a:rPr lang="en-GB" sz="3600" u="sng" dirty="0">
                <a:solidFill>
                  <a:srgbClr val="263339"/>
                </a:solidFill>
              </a:rPr>
            </a:br>
            <a:br>
              <a:rPr lang="en-GB" sz="3600" u="sng" dirty="0"/>
            </a:br>
            <a:r>
              <a:rPr lang="en-GB" sz="3600" dirty="0">
                <a:ea typeface="+mj-lt"/>
                <a:cs typeface="+mj-lt"/>
                <a:hlinkClick r:id="rId2"/>
              </a:rPr>
              <a:t>Get Set 4 PE - Lesson Plan -1 for Year 3/4 Hockey (getset4education.co.uk)</a:t>
            </a:r>
            <a:br>
              <a:rPr lang="en-GB" sz="3600" dirty="0">
                <a:ea typeface="+mj-lt"/>
                <a:cs typeface="+mj-lt"/>
              </a:rPr>
            </a:br>
            <a:br>
              <a:rPr lang="en-GB" sz="3600" dirty="0">
                <a:solidFill>
                  <a:srgbClr val="000000"/>
                </a:solidFill>
              </a:rPr>
            </a:br>
            <a:r>
              <a:rPr lang="en-GB" sz="3600" dirty="0">
                <a:solidFill>
                  <a:srgbClr val="000000"/>
                </a:solidFill>
              </a:rPr>
              <a:t>Partner talk:</a:t>
            </a:r>
            <a:br>
              <a:rPr lang="en-GB" sz="3600" dirty="0">
                <a:solidFill>
                  <a:srgbClr val="000000"/>
                </a:solidFill>
              </a:rPr>
            </a:br>
            <a:br>
              <a:rPr lang="en-GB" sz="3600" dirty="0">
                <a:solidFill>
                  <a:srgbClr val="000000"/>
                </a:solidFill>
              </a:rPr>
            </a:br>
            <a:r>
              <a:rPr lang="en-GB" sz="3600" b="1" dirty="0">
                <a:solidFill>
                  <a:srgbClr val="000000"/>
                </a:solidFill>
              </a:rPr>
              <a:t>What do you know about the sport: Hockey?</a:t>
            </a:r>
            <a:endParaRPr lang="en-GB" sz="3600" dirty="0">
              <a:solidFill>
                <a:srgbClr val="000000"/>
              </a:solidFill>
            </a:endParaRPr>
          </a:p>
          <a:p>
            <a:pPr algn="l"/>
            <a:br>
              <a:rPr lang="en-GB" sz="4000" u="sng" dirty="0">
                <a:cs typeface="Calibri Light"/>
              </a:rPr>
            </a:br>
            <a:br>
              <a:rPr lang="en-GB" sz="4000" u="sng" dirty="0">
                <a:cs typeface="Calibri Light"/>
              </a:rPr>
            </a:br>
            <a:endParaRPr lang="en-GB" sz="4000" u="sng" dirty="0">
              <a:cs typeface="Calibri Light"/>
            </a:endParaRPr>
          </a:p>
        </p:txBody>
      </p:sp>
      <p:pic>
        <p:nvPicPr>
          <p:cNvPr id="4" name="Picture 3" descr="What is Hockey? - Basic Rules of Hockey - Hockey Equipment">
            <a:extLst>
              <a:ext uri="{FF2B5EF4-FFF2-40B4-BE49-F238E27FC236}">
                <a16:creationId xmlns:a16="http://schemas.microsoft.com/office/drawing/2014/main" id="{34EC647D-35AE-223C-C9BE-C1968C691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618" y="4013200"/>
            <a:ext cx="5294243" cy="26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81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948349-3303-52BF-F033-19787AF17A8A}"/>
              </a:ext>
            </a:extLst>
          </p:cNvPr>
          <p:cNvSpPr txBox="1"/>
          <p:nvPr/>
        </p:nvSpPr>
        <p:spPr>
          <a:xfrm>
            <a:off x="110434" y="55217"/>
            <a:ext cx="1191315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u="sng" dirty="0">
                <a:latin typeface="Comic Sans MS"/>
              </a:rPr>
              <a:t>Tuesday 7th May </a:t>
            </a:r>
          </a:p>
          <a:p>
            <a:r>
              <a:rPr lang="en-US" sz="2800" u="sng" dirty="0">
                <a:latin typeface="Comic Sans MS"/>
              </a:rPr>
              <a:t>TBAT: </a:t>
            </a:r>
            <a:r>
              <a:rPr lang="en-US" sz="2800" u="sng" dirty="0">
                <a:latin typeface="Comic Sans MS"/>
                <a:ea typeface="+mn-lt"/>
                <a:cs typeface="+mn-lt"/>
              </a:rPr>
              <a:t>describe how content can be added and accessed on the 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12C374-1326-FFCD-2E30-3F44E3D50CA1}"/>
              </a:ext>
            </a:extLst>
          </p:cNvPr>
          <p:cNvSpPr txBox="1"/>
          <p:nvPr/>
        </p:nvSpPr>
        <p:spPr>
          <a:xfrm>
            <a:off x="231912" y="1488108"/>
            <a:ext cx="1173369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Comic Sans MS"/>
              </a:rPr>
              <a:t>What does WWW stand for?</a:t>
            </a:r>
          </a:p>
          <a:p>
            <a:endParaRPr lang="en-US" sz="4800" dirty="0">
              <a:latin typeface="Comic Sans MS"/>
            </a:endParaRPr>
          </a:p>
          <a:p>
            <a:r>
              <a:rPr lang="en-US" sz="4800" dirty="0">
                <a:solidFill>
                  <a:srgbClr val="00B050"/>
                </a:solidFill>
                <a:latin typeface="Comic Sans MS"/>
              </a:rPr>
              <a:t>Name something you can share on the internet?</a:t>
            </a:r>
          </a:p>
          <a:p>
            <a:endParaRPr lang="en-US" sz="4800" dirty="0">
              <a:latin typeface="Comic Sans MS"/>
            </a:endParaRPr>
          </a:p>
          <a:p>
            <a:r>
              <a:rPr lang="en-US" sz="4800" dirty="0">
                <a:solidFill>
                  <a:srgbClr val="FF0000"/>
                </a:solidFill>
                <a:latin typeface="Comic Sans MS"/>
              </a:rPr>
              <a:t>What does .com stand for?</a:t>
            </a:r>
          </a:p>
        </p:txBody>
      </p:sp>
    </p:spTree>
    <p:extLst>
      <p:ext uri="{BB962C8B-B14F-4D97-AF65-F5344CB8AC3E}">
        <p14:creationId xmlns:p14="http://schemas.microsoft.com/office/powerpoint/2010/main" val="603587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Have a look at this website. What can you see on it?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What’s on a website?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851" y="2024567"/>
            <a:ext cx="8649368" cy="4508300"/>
          </a:xfrm>
          <a:prstGeom prst="rect">
            <a:avLst/>
          </a:prstGeom>
          <a:noFill/>
          <a:ln>
            <a:noFill/>
          </a:ln>
          <a:effectLst>
            <a:outerShdw blurRad="57150" dist="142875" dir="27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6998"/>
          <a:stretch/>
        </p:blipFill>
        <p:spPr>
          <a:xfrm>
            <a:off x="2208213" y="1824197"/>
            <a:ext cx="7772400" cy="474805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/>
          <p:nvPr/>
        </p:nvSpPr>
        <p:spPr>
          <a:xfrm>
            <a:off x="2208214" y="544514"/>
            <a:ext cx="77755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Friends…</a:t>
            </a:r>
            <a:endParaRPr sz="1400"/>
          </a:p>
        </p:txBody>
      </p:sp>
      <p:sp>
        <p:nvSpPr>
          <p:cNvPr id="45" name="Google Shape;45;p4"/>
          <p:cNvSpPr/>
          <p:nvPr/>
        </p:nvSpPr>
        <p:spPr>
          <a:xfrm>
            <a:off x="4578351" y="1316039"/>
            <a:ext cx="3032125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Play with us.</a:t>
            </a: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 with us.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to be our partners.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Compliment us.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us.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us laugh.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953524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Here are some common parts of a website: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What’s on a website?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851" y="2024567"/>
            <a:ext cx="8649368" cy="4508300"/>
          </a:xfrm>
          <a:prstGeom prst="rect">
            <a:avLst/>
          </a:prstGeom>
          <a:noFill/>
          <a:ln>
            <a:noFill/>
          </a:ln>
          <a:effectLst>
            <a:outerShdw blurRad="57150" dist="142875" dir="27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2" name="Google Shape;132;p23"/>
          <p:cNvSpPr txBox="1"/>
          <p:nvPr/>
        </p:nvSpPr>
        <p:spPr>
          <a:xfrm>
            <a:off x="10573100" y="1719067"/>
            <a:ext cx="2768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Links</a:t>
            </a:r>
            <a:endParaRPr sz="2489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10573100" y="2799600"/>
            <a:ext cx="2768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Video</a:t>
            </a:r>
            <a:endParaRPr sz="2489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10694633" y="5599200"/>
            <a:ext cx="2768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Text</a:t>
            </a:r>
            <a:endParaRPr sz="2489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5" name="Google Shape;135;p23"/>
          <p:cNvSpPr/>
          <p:nvPr/>
        </p:nvSpPr>
        <p:spPr>
          <a:xfrm>
            <a:off x="3633033" y="1988100"/>
            <a:ext cx="5590400" cy="811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cxnSp>
        <p:nvCxnSpPr>
          <p:cNvPr id="136" name="Google Shape;136;p23"/>
          <p:cNvCxnSpPr>
            <a:stCxn id="132" idx="1"/>
            <a:endCxn id="135" idx="3"/>
          </p:cNvCxnSpPr>
          <p:nvPr/>
        </p:nvCxnSpPr>
        <p:spPr>
          <a:xfrm flipH="1">
            <a:off x="9223500" y="1928467"/>
            <a:ext cx="1349600" cy="465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37" name="Google Shape;137;p23"/>
          <p:cNvSpPr/>
          <p:nvPr/>
        </p:nvSpPr>
        <p:spPr>
          <a:xfrm>
            <a:off x="3606233" y="2931467"/>
            <a:ext cx="4499600" cy="2478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cxnSp>
        <p:nvCxnSpPr>
          <p:cNvPr id="138" name="Google Shape;138;p23"/>
          <p:cNvCxnSpPr>
            <a:stCxn id="133" idx="1"/>
            <a:endCxn id="137" idx="3"/>
          </p:cNvCxnSpPr>
          <p:nvPr/>
        </p:nvCxnSpPr>
        <p:spPr>
          <a:xfrm flipH="1">
            <a:off x="8105900" y="3009000"/>
            <a:ext cx="2467200" cy="1162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39" name="Google Shape;139;p23"/>
          <p:cNvSpPr/>
          <p:nvPr/>
        </p:nvSpPr>
        <p:spPr>
          <a:xfrm>
            <a:off x="3606433" y="5590433"/>
            <a:ext cx="4499600" cy="94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cxnSp>
        <p:nvCxnSpPr>
          <p:cNvPr id="140" name="Google Shape;140;p23"/>
          <p:cNvCxnSpPr>
            <a:stCxn id="134" idx="1"/>
            <a:endCxn id="139" idx="3"/>
          </p:cNvCxnSpPr>
          <p:nvPr/>
        </p:nvCxnSpPr>
        <p:spPr>
          <a:xfrm flipH="1">
            <a:off x="8106233" y="5808600"/>
            <a:ext cx="2588400" cy="25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41" name="Google Shape;141;p23"/>
          <p:cNvSpPr/>
          <p:nvPr/>
        </p:nvSpPr>
        <p:spPr>
          <a:xfrm>
            <a:off x="2523267" y="1988100"/>
            <a:ext cx="859600" cy="811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cxnSp>
        <p:nvCxnSpPr>
          <p:cNvPr id="142" name="Google Shape;142;p23"/>
          <p:cNvCxnSpPr>
            <a:stCxn id="143" idx="3"/>
            <a:endCxn id="141" idx="1"/>
          </p:cNvCxnSpPr>
          <p:nvPr/>
        </p:nvCxnSpPr>
        <p:spPr>
          <a:xfrm flipV="1">
            <a:off x="1094300" y="2393900"/>
            <a:ext cx="1428967" cy="1673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43" name="Google Shape;143;p23"/>
          <p:cNvSpPr txBox="1"/>
          <p:nvPr/>
        </p:nvSpPr>
        <p:spPr>
          <a:xfrm>
            <a:off x="124266" y="2329763"/>
            <a:ext cx="970034" cy="46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Logo</a:t>
            </a:r>
            <a:endParaRPr sz="2489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>
            <a:off x="10507600" y="3718600"/>
            <a:ext cx="1684400" cy="56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1"/>
              <a:t>Image</a:t>
            </a:r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What’s on a website?</a:t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467" y="1356967"/>
            <a:ext cx="9118367" cy="4769099"/>
          </a:xfrm>
          <a:prstGeom prst="rect">
            <a:avLst/>
          </a:prstGeom>
          <a:noFill/>
          <a:ln>
            <a:noFill/>
          </a:ln>
          <a:effectLst>
            <a:outerShdw blurRad="57150" dist="142875" dir="27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2" name="Google Shape;152;p24"/>
          <p:cNvSpPr/>
          <p:nvPr/>
        </p:nvSpPr>
        <p:spPr>
          <a:xfrm>
            <a:off x="3559851" y="2764000"/>
            <a:ext cx="4499600" cy="2478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cxnSp>
        <p:nvCxnSpPr>
          <p:cNvPr id="153" name="Google Shape;153;p24"/>
          <p:cNvCxnSpPr>
            <a:endCxn id="152" idx="3"/>
          </p:cNvCxnSpPr>
          <p:nvPr/>
        </p:nvCxnSpPr>
        <p:spPr>
          <a:xfrm rot="10800000">
            <a:off x="8059451" y="4003400"/>
            <a:ext cx="2480000" cy="27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54" name="Google Shape;154;p24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5402400" cy="508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feature is most important in these types of websites?</a:t>
            </a:r>
            <a:endParaRPr/>
          </a:p>
          <a:p>
            <a:pPr marL="609585" lvl="0" indent="-457189" algn="l" rtl="0">
              <a:spcBef>
                <a:spcPts val="2133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Logo or title</a:t>
            </a:r>
            <a:endParaRPr/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Links to other websites/pages</a:t>
            </a:r>
            <a:endParaRPr/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Videos</a:t>
            </a:r>
            <a:endParaRPr/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Pictures</a:t>
            </a:r>
            <a:endParaRPr/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Text</a:t>
            </a: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Features of websites</a:t>
            </a:r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graphicFrame>
        <p:nvGraphicFramePr>
          <p:cNvPr id="162" name="Google Shape;162;p25"/>
          <p:cNvGraphicFramePr/>
          <p:nvPr/>
        </p:nvGraphicFramePr>
        <p:xfrm>
          <a:off x="6796467" y="1458633"/>
          <a:ext cx="4072600" cy="414279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7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Shopping</a:t>
                      </a:r>
                      <a:endParaRPr sz="2500">
                        <a:solidFill>
                          <a:srgbClr val="FFFFFF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Information</a:t>
                      </a:r>
                      <a:endParaRPr sz="2500">
                        <a:solidFill>
                          <a:srgbClr val="FFFFFF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0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News</a:t>
                      </a:r>
                      <a:endParaRPr sz="2500">
                        <a:solidFill>
                          <a:srgbClr val="FFFFFF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Could you add a picture of your school to your school’s website?</a:t>
            </a:r>
            <a:endParaRPr/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-GB"/>
              <a:t>Who could do this? </a:t>
            </a:r>
            <a:endParaRPr/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-GB"/>
              <a:t>Where does the picture go?</a:t>
            </a:r>
            <a:endParaRPr/>
          </a:p>
          <a:p>
            <a:pPr marL="0" lvl="0" indent="0" algn="l" rtl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GB"/>
              <a:t>Who could see the picture?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Adding content to the World Wide Web</a:t>
            </a: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5467" y="1560169"/>
            <a:ext cx="5462000" cy="3488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should you consider when adding content to the web?</a:t>
            </a:r>
            <a:endParaRPr/>
          </a:p>
          <a:p>
            <a:pPr marL="609585" lvl="0" indent="-457189" algn="l" rtl="0">
              <a:spcBef>
                <a:spcPts val="2133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Think/pair/share</a:t>
            </a:r>
            <a:endParaRPr/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Write down your ideas</a:t>
            </a:r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Adding content to the Web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201" y="1560167"/>
            <a:ext cx="4293625" cy="48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285" y="1356934"/>
            <a:ext cx="8564497" cy="46838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Chrome Music Lab: making music with drawings</a:t>
            </a:r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186" name="Google Shape;186;p28"/>
          <p:cNvSpPr txBox="1"/>
          <p:nvPr/>
        </p:nvSpPr>
        <p:spPr>
          <a:xfrm>
            <a:off x="2483667" y="6013367"/>
            <a:ext cx="76636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None/>
            </a:pPr>
            <a:r>
              <a:rPr lang="en-GB"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Go to </a:t>
            </a:r>
            <a:r>
              <a:rPr lang="en-GB" sz="24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Chrome Music Lab</a:t>
            </a:r>
            <a:r>
              <a:rPr lang="en-GB"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and click on the drawing.</a:t>
            </a:r>
            <a:endParaRPr sz="2489"/>
          </a:p>
        </p:txBody>
      </p:sp>
      <p:sp>
        <p:nvSpPr>
          <p:cNvPr id="187" name="Google Shape;187;p28"/>
          <p:cNvSpPr/>
          <p:nvPr/>
        </p:nvSpPr>
        <p:spPr>
          <a:xfrm>
            <a:off x="5827567" y="3853767"/>
            <a:ext cx="2245600" cy="2229200"/>
          </a:xfrm>
          <a:prstGeom prst="ellipse">
            <a:avLst/>
          </a:prstGeom>
          <a:noFill/>
          <a:ln w="76200" cap="flat" cmpd="sng">
            <a:solidFill>
              <a:srgbClr val="5B5BA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Try drawing lines at the top of the screen.</a:t>
            </a:r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Making sounds with drawing: pitch</a:t>
            </a:r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Try drawing lines at the bottom of the screen.</a:t>
            </a:r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414533" y="5624167"/>
            <a:ext cx="11210800" cy="113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What is this website enabling you to do?</a:t>
            </a: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l="734"/>
          <a:stretch/>
        </p:blipFill>
        <p:spPr>
          <a:xfrm>
            <a:off x="517433" y="2567933"/>
            <a:ext cx="5452736" cy="28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497" y="2567968"/>
            <a:ext cx="5506107" cy="28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Try drawing short lines.</a:t>
            </a:r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Making sounds with drawing: duration</a:t>
            </a: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Try drawing long lines.</a:t>
            </a: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1"/>
          </p:nvPr>
        </p:nvSpPr>
        <p:spPr>
          <a:xfrm>
            <a:off x="414533" y="5624167"/>
            <a:ext cx="11210800" cy="113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-GB"/>
              <a:t>Can you think of any other websites where you can create your own content?</a:t>
            </a:r>
            <a:endParaRPr/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01" y="2529733"/>
            <a:ext cx="5463335" cy="28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9" name="Google Shape;2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400" y="2529734"/>
            <a:ext cx="5482944" cy="28632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ncce.io/paintbox</a:t>
            </a:r>
            <a:r>
              <a:rPr lang="en-GB"/>
              <a:t> </a:t>
            </a:r>
            <a:endParaRPr/>
          </a:p>
          <a:p>
            <a:pPr marL="609585" lvl="0" indent="-457189" algn="l" rtl="0">
              <a:spcBef>
                <a:spcPts val="2133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Links</a:t>
            </a:r>
            <a:endParaRPr/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Project window</a:t>
            </a:r>
            <a:endParaRPr/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Comments</a:t>
            </a:r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is the content on this page generated?</a:t>
            </a:r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Plenary</a:t>
            </a:r>
            <a:endParaRPr/>
          </a:p>
        </p:txBody>
      </p:sp>
      <p:pic>
        <p:nvPicPr>
          <p:cNvPr id="217" name="Google Shape;21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1" y="2018901"/>
            <a:ext cx="5909065" cy="46096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1981200" y="1316039"/>
            <a:ext cx="8241030" cy="681037"/>
          </a:xfrm>
          <a:prstGeom prst="rect">
            <a:avLst/>
          </a:prstGeom>
          <a:solidFill>
            <a:srgbClr val="BBE5F8">
              <a:alpha val="69803"/>
            </a:srgbClr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2019617" y="1316039"/>
            <a:ext cx="7775575" cy="633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45720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you like to do with your friends?</a:t>
            </a:r>
            <a:endParaRPr sz="1400"/>
          </a:p>
        </p:txBody>
      </p:sp>
      <p:pic>
        <p:nvPicPr>
          <p:cNvPr id="52" name="Google Shape;52;p5" descr="A group of kids playing football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4110" y="2242123"/>
            <a:ext cx="7006591" cy="401421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5"/>
          <p:cNvSpPr/>
          <p:nvPr/>
        </p:nvSpPr>
        <p:spPr>
          <a:xfrm>
            <a:off x="2208214" y="544514"/>
            <a:ext cx="77755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Friends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0433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2208213" y="1796405"/>
            <a:ext cx="7775575" cy="160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Allow them time to talk. 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positive and encouraging questions. 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Nod and be interested. </a:t>
            </a:r>
            <a:endParaRPr sz="1400"/>
          </a:p>
        </p:txBody>
      </p:sp>
      <p:sp>
        <p:nvSpPr>
          <p:cNvPr id="59" name="Google Shape;59;p6"/>
          <p:cNvSpPr/>
          <p:nvPr/>
        </p:nvSpPr>
        <p:spPr>
          <a:xfrm>
            <a:off x="2208214" y="549276"/>
            <a:ext cx="77755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How to be a good listener </a:t>
            </a:r>
            <a:b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for your friend</a:t>
            </a:r>
            <a:endParaRPr sz="1400"/>
          </a:p>
        </p:txBody>
      </p:sp>
      <p:pic>
        <p:nvPicPr>
          <p:cNvPr id="60" name="Google Shape;60;p6" descr="A picture containing person, people, seate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3244"/>
          <a:stretch/>
        </p:blipFill>
        <p:spPr>
          <a:xfrm>
            <a:off x="1984214" y="3509788"/>
            <a:ext cx="8223573" cy="2901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34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/>
          <p:nvPr/>
        </p:nvSpPr>
        <p:spPr>
          <a:xfrm>
            <a:off x="1981200" y="1316039"/>
            <a:ext cx="8241030" cy="932709"/>
          </a:xfrm>
          <a:prstGeom prst="rect">
            <a:avLst/>
          </a:prstGeom>
          <a:solidFill>
            <a:srgbClr val="BBE5F8">
              <a:alpha val="69803"/>
            </a:srgbClr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2208213" y="1234720"/>
            <a:ext cx="7775575" cy="104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you feel when your friend compliments you?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you feel when you give someone a compliment?</a:t>
            </a:r>
            <a:endParaRPr sz="1400"/>
          </a:p>
        </p:txBody>
      </p:sp>
      <p:sp>
        <p:nvSpPr>
          <p:cNvPr id="67" name="Google Shape;67;p7"/>
          <p:cNvSpPr/>
          <p:nvPr/>
        </p:nvSpPr>
        <p:spPr>
          <a:xfrm>
            <a:off x="2208214" y="549276"/>
            <a:ext cx="77755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Friends</a:t>
            </a:r>
            <a:endParaRPr sz="1400"/>
          </a:p>
        </p:txBody>
      </p:sp>
      <p:pic>
        <p:nvPicPr>
          <p:cNvPr id="68" name="Google Shape;68;p7"/>
          <p:cNvPicPr preferRelativeResize="0"/>
          <p:nvPr/>
        </p:nvPicPr>
        <p:blipFill rotWithShape="1">
          <a:blip r:embed="rId3">
            <a:alphaModFix/>
          </a:blip>
          <a:srcRect b="42226"/>
          <a:stretch/>
        </p:blipFill>
        <p:spPr>
          <a:xfrm>
            <a:off x="4782572" y="2411731"/>
            <a:ext cx="4093124" cy="3999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58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2208214" y="1274763"/>
            <a:ext cx="7775575" cy="362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 your friend a compliment if they </a:t>
            </a: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feeling down. It could even </a:t>
            </a: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cheer them up!</a:t>
            </a:r>
            <a:endParaRPr sz="140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is a good idea to say ‘thank you’ when someone </a:t>
            </a: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pays you a compliment.</a:t>
            </a:r>
            <a:endParaRPr sz="140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sure what you say is </a:t>
            </a: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nice and genuine.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/>
          <p:nvPr/>
        </p:nvSpPr>
        <p:spPr>
          <a:xfrm>
            <a:off x="2208214" y="549276"/>
            <a:ext cx="77755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Compliments</a:t>
            </a:r>
            <a:endParaRPr sz="1400"/>
          </a:p>
        </p:txBody>
      </p:sp>
      <p:pic>
        <p:nvPicPr>
          <p:cNvPr id="75" name="Google Shape;75;p8" descr="A person with the mouth ope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3906" y="3449320"/>
            <a:ext cx="2715295" cy="297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4">
            <a:alphaModFix/>
          </a:blip>
          <a:srcRect b="64295"/>
          <a:stretch/>
        </p:blipFill>
        <p:spPr>
          <a:xfrm flipH="1">
            <a:off x="2154690" y="3342640"/>
            <a:ext cx="2057618" cy="3079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01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2208214" y="1149350"/>
            <a:ext cx="7775575" cy="296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think that all friends last forever?</a:t>
            </a:r>
            <a:endParaRPr sz="140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everyone be a friend?</a:t>
            </a:r>
            <a:endParaRPr sz="140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we be friends with someone all the time?</a:t>
            </a:r>
            <a:endParaRPr sz="140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Could you be friends with someone after you have had a falling out?</a:t>
            </a:r>
            <a:endParaRPr sz="14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2208214" y="549276"/>
            <a:ext cx="77755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Friends</a:t>
            </a:r>
            <a:endParaRPr sz="1400"/>
          </a:p>
        </p:txBody>
      </p:sp>
      <p:pic>
        <p:nvPicPr>
          <p:cNvPr id="83" name="Google Shape;83;p9" descr="A group of people posing for a phot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2" b="25331"/>
          <a:stretch/>
        </p:blipFill>
        <p:spPr>
          <a:xfrm>
            <a:off x="3418510" y="3780467"/>
            <a:ext cx="4836330" cy="3077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73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981200" y="1235400"/>
            <a:ext cx="8241030" cy="605756"/>
          </a:xfrm>
          <a:prstGeom prst="rect">
            <a:avLst/>
          </a:prstGeom>
          <a:solidFill>
            <a:srgbClr val="BBE5F8">
              <a:alpha val="69803"/>
            </a:srgbClr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2208213" y="1235401"/>
            <a:ext cx="7775575" cy="5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Try and remember how to be a good one!</a:t>
            </a:r>
            <a:endParaRPr sz="1400"/>
          </a:p>
        </p:txBody>
      </p:sp>
      <p:sp>
        <p:nvSpPr>
          <p:cNvPr id="90" name="Google Shape;90;p10"/>
          <p:cNvSpPr/>
          <p:nvPr/>
        </p:nvSpPr>
        <p:spPr>
          <a:xfrm>
            <a:off x="2208214" y="549276"/>
            <a:ext cx="77755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871A5"/>
                </a:solidFill>
                <a:latin typeface="Arial"/>
                <a:ea typeface="Arial"/>
                <a:cs typeface="Arial"/>
                <a:sym typeface="Arial"/>
              </a:rPr>
              <a:t>Friends</a:t>
            </a:r>
            <a:endParaRPr sz="1400"/>
          </a:p>
        </p:txBody>
      </p:sp>
      <p:pic>
        <p:nvPicPr>
          <p:cNvPr id="91" name="Google Shape;91;p10" descr="A picture containing text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36036"/>
          <a:stretch/>
        </p:blipFill>
        <p:spPr>
          <a:xfrm>
            <a:off x="4230130" y="2018834"/>
            <a:ext cx="3321708" cy="4388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210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8" ma:contentTypeDescription="Create a new document." ma:contentTypeScope="" ma:versionID="0cd5e201c5e6392a389a7288fb1eb275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c6dba6005af131f6ebb8b46ea4d332e1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A54AD4-154D-4B4D-BB9E-4722E3B81DB7}"/>
</file>

<file path=customXml/itemProps2.xml><?xml version="1.0" encoding="utf-8"?>
<ds:datastoreItem xmlns:ds="http://schemas.openxmlformats.org/officeDocument/2006/customXml" ds:itemID="{832C6E18-9ED8-4CE4-AC34-FC09DA9D388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Tuesday 7th May Morning challenge                    </vt:lpstr>
      <vt:lpstr>Tuesday 7th May Class assembly                 Being a good friend:      What does it mean to be a good friend?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07.05.24 TBAT: compare 2-place decimals in the context of lengths.</vt:lpstr>
      <vt:lpstr>PowerPoint Presentation</vt:lpstr>
      <vt:lpstr>07.05.24 TBAT: compare 2-place decimals in the context of lengths.</vt:lpstr>
      <vt:lpstr>07.05.24 TBAT: compare 2-place decimals in the context of lengths.</vt:lpstr>
      <vt:lpstr>07.05.24 TBAT: compare 2-place decimals in the context of lengths.</vt:lpstr>
      <vt:lpstr>07.05.24 TBAT: compare 2-place decimals in the context of lengths.</vt:lpstr>
      <vt:lpstr>07.05.24 TBAT: compare 2-place decimals in the context of lengths.</vt:lpstr>
      <vt:lpstr>07.05.24 TBAT: compare 2-place decimals in the context of lengths.</vt:lpstr>
      <vt:lpstr>Tuesday 7th May TBAT: use horizontal and diagonal joins.  </vt:lpstr>
      <vt:lpstr>Tuesday 7th May TBAT: use subordinating clauses correctly.  3 in 3</vt:lpstr>
      <vt:lpstr>Tuesday 7th May TBAT: use subordinating clauses correctly.  What is a coordinating conjunction? Give an example.   What is a subordinating conjunction? Give an example.   Explain why the sentence below is incorrect:  After, they played football it was time for art. </vt:lpstr>
      <vt:lpstr>Tuesday 7th May TBAT: use subordinating clauses correctly.  </vt:lpstr>
      <vt:lpstr>Tuesday 7th May TBAT: use subordinating clauses correctly.  </vt:lpstr>
      <vt:lpstr>Tuesday 7th May TBAT: use subordinating clauses correctly.  </vt:lpstr>
      <vt:lpstr>Tuesday 7th May TBAT: use subordinating clauses correctly.  </vt:lpstr>
      <vt:lpstr>Tuesday 7th May TBAT: use subordinating clauses correctly.  </vt:lpstr>
      <vt:lpstr>Tuesday 7th May TBAT: use subordinating clauses correctly.  </vt:lpstr>
      <vt:lpstr>Tuesday 7th May TBAT: develop sending and receiving the ball with accuracy and control.  Get Set 4 PE - Lesson Plan -1 for Year 3/4 Hockey (getset4education.co.uk)  Partner talk:  What do you know about the sport: Hockey?   </vt:lpstr>
      <vt:lpstr>PowerPoint Presentation</vt:lpstr>
      <vt:lpstr>What’s on a website?</vt:lpstr>
      <vt:lpstr>What’s on a website?</vt:lpstr>
      <vt:lpstr>What’s on a website?</vt:lpstr>
      <vt:lpstr>Features of websites</vt:lpstr>
      <vt:lpstr>Adding content to the World Wide Web</vt:lpstr>
      <vt:lpstr>Adding content to the Web</vt:lpstr>
      <vt:lpstr>Chrome Music Lab: making music with drawings</vt:lpstr>
      <vt:lpstr>Making sounds with drawing: pitch</vt:lpstr>
      <vt:lpstr>Making sounds with drawing: duration</vt:lpstr>
      <vt:lpstr>How is the content on this page generated?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</cp:revision>
  <dcterms:created xsi:type="dcterms:W3CDTF">2024-05-06T21:43:51Z</dcterms:created>
  <dcterms:modified xsi:type="dcterms:W3CDTF">2024-05-06T21:44:06Z</dcterms:modified>
</cp:coreProperties>
</file>