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849" r:id="rId2"/>
    <p:sldId id="497" r:id="rId3"/>
    <p:sldId id="851" r:id="rId4"/>
    <p:sldId id="850" r:id="rId5"/>
    <p:sldId id="353" r:id="rId6"/>
    <p:sldId id="852" r:id="rId7"/>
    <p:sldId id="351" r:id="rId8"/>
    <p:sldId id="853" r:id="rId9"/>
    <p:sldId id="854" r:id="rId10"/>
    <p:sldId id="410" r:id="rId11"/>
    <p:sldId id="855" r:id="rId12"/>
    <p:sldId id="856" r:id="rId13"/>
    <p:sldId id="857" r:id="rId14"/>
    <p:sldId id="858" r:id="rId15"/>
    <p:sldId id="859" r:id="rId1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FEBE1EA-EDD7-255F-B1B5-FCF7B49A3DC4}" v="16" dt="2024-05-02T22:54:50.64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 Smith" userId="S::ksmith@ohacademy.co.uk::a7d4e140-2592-4cae-a0f0-2e5221e6ab9f" providerId="AD" clId="Web-{9FEBE1EA-EDD7-255F-B1B5-FCF7B49A3DC4}"/>
    <pc:docChg chg="delSld">
      <pc:chgData name="C Smith" userId="S::ksmith@ohacademy.co.uk::a7d4e140-2592-4cae-a0f0-2e5221e6ab9f" providerId="AD" clId="Web-{9FEBE1EA-EDD7-255F-B1B5-FCF7B49A3DC4}" dt="2024-05-02T22:54:50.644" v="0"/>
      <pc:docMkLst>
        <pc:docMk/>
      </pc:docMkLst>
      <pc:sldChg chg="del">
        <pc:chgData name="C Smith" userId="S::ksmith@ohacademy.co.uk::a7d4e140-2592-4cae-a0f0-2e5221e6ab9f" providerId="AD" clId="Web-{9FEBE1EA-EDD7-255F-B1B5-FCF7B49A3DC4}" dt="2024-05-02T22:54:50.644" v="0"/>
        <pc:sldMkLst>
          <pc:docMk/>
          <pc:sldMk cId="109857222" sldId="256"/>
        </pc:sldMkLst>
      </pc:sldChg>
    </pc:docChg>
  </pc:docChgLst>
  <pc:docChgLst>
    <pc:chgData clId="Web-{9FEBE1EA-EDD7-255F-B1B5-FCF7B49A3DC4}"/>
    <pc:docChg chg="addSld">
      <pc:chgData name="" userId="" providerId="" clId="Web-{9FEBE1EA-EDD7-255F-B1B5-FCF7B49A3DC4}" dt="2024-05-02T22:54:41.722" v="14"/>
      <pc:docMkLst>
        <pc:docMk/>
      </pc:docMkLst>
      <pc:sldChg chg="add">
        <pc:chgData name="" userId="" providerId="" clId="Web-{9FEBE1EA-EDD7-255F-B1B5-FCF7B49A3DC4}" dt="2024-05-02T22:54:41.628" v="6"/>
        <pc:sldMkLst>
          <pc:docMk/>
          <pc:sldMk cId="89920395" sldId="351"/>
        </pc:sldMkLst>
      </pc:sldChg>
      <pc:sldChg chg="add">
        <pc:chgData name="" userId="" providerId="" clId="Web-{9FEBE1EA-EDD7-255F-B1B5-FCF7B49A3DC4}" dt="2024-05-02T22:54:41.612" v="4"/>
        <pc:sldMkLst>
          <pc:docMk/>
          <pc:sldMk cId="3310189946" sldId="353"/>
        </pc:sldMkLst>
      </pc:sldChg>
      <pc:sldChg chg="add">
        <pc:chgData name="" userId="" providerId="" clId="Web-{9FEBE1EA-EDD7-255F-B1B5-FCF7B49A3DC4}" dt="2024-05-02T22:54:41.675" v="9"/>
        <pc:sldMkLst>
          <pc:docMk/>
          <pc:sldMk cId="1893265799" sldId="410"/>
        </pc:sldMkLst>
      </pc:sldChg>
      <pc:sldChg chg="add">
        <pc:chgData name="" userId="" providerId="" clId="Web-{9FEBE1EA-EDD7-255F-B1B5-FCF7B49A3DC4}" dt="2024-05-02T22:54:41.581" v="1"/>
        <pc:sldMkLst>
          <pc:docMk/>
          <pc:sldMk cId="3412387144" sldId="497"/>
        </pc:sldMkLst>
      </pc:sldChg>
      <pc:sldChg chg="add">
        <pc:chgData name="" userId="" providerId="" clId="Web-{9FEBE1EA-EDD7-255F-B1B5-FCF7B49A3DC4}" dt="2024-05-02T22:54:41.565" v="0"/>
        <pc:sldMkLst>
          <pc:docMk/>
          <pc:sldMk cId="3076694252" sldId="849"/>
        </pc:sldMkLst>
      </pc:sldChg>
      <pc:sldChg chg="add">
        <pc:chgData name="" userId="" providerId="" clId="Web-{9FEBE1EA-EDD7-255F-B1B5-FCF7B49A3DC4}" dt="2024-05-02T22:54:41.597" v="3"/>
        <pc:sldMkLst>
          <pc:docMk/>
          <pc:sldMk cId="2326461676" sldId="850"/>
        </pc:sldMkLst>
      </pc:sldChg>
      <pc:sldChg chg="add">
        <pc:chgData name="" userId="" providerId="" clId="Web-{9FEBE1EA-EDD7-255F-B1B5-FCF7B49A3DC4}" dt="2024-05-02T22:54:41.597" v="2"/>
        <pc:sldMkLst>
          <pc:docMk/>
          <pc:sldMk cId="1129507556" sldId="851"/>
        </pc:sldMkLst>
      </pc:sldChg>
      <pc:sldChg chg="add">
        <pc:chgData name="" userId="" providerId="" clId="Web-{9FEBE1EA-EDD7-255F-B1B5-FCF7B49A3DC4}" dt="2024-05-02T22:54:41.628" v="5"/>
        <pc:sldMkLst>
          <pc:docMk/>
          <pc:sldMk cId="3513736004" sldId="852"/>
        </pc:sldMkLst>
      </pc:sldChg>
      <pc:sldChg chg="add">
        <pc:chgData name="" userId="" providerId="" clId="Web-{9FEBE1EA-EDD7-255F-B1B5-FCF7B49A3DC4}" dt="2024-05-02T22:54:41.643" v="7"/>
        <pc:sldMkLst>
          <pc:docMk/>
          <pc:sldMk cId="2801240875" sldId="853"/>
        </pc:sldMkLst>
      </pc:sldChg>
      <pc:sldChg chg="add">
        <pc:chgData name="" userId="" providerId="" clId="Web-{9FEBE1EA-EDD7-255F-B1B5-FCF7B49A3DC4}" dt="2024-05-02T22:54:41.659" v="8"/>
        <pc:sldMkLst>
          <pc:docMk/>
          <pc:sldMk cId="385675545" sldId="854"/>
        </pc:sldMkLst>
      </pc:sldChg>
      <pc:sldChg chg="add">
        <pc:chgData name="" userId="" providerId="" clId="Web-{9FEBE1EA-EDD7-255F-B1B5-FCF7B49A3DC4}" dt="2024-05-02T22:54:41.675" v="10"/>
        <pc:sldMkLst>
          <pc:docMk/>
          <pc:sldMk cId="3236706430" sldId="855"/>
        </pc:sldMkLst>
      </pc:sldChg>
      <pc:sldChg chg="add">
        <pc:chgData name="" userId="" providerId="" clId="Web-{9FEBE1EA-EDD7-255F-B1B5-FCF7B49A3DC4}" dt="2024-05-02T22:54:41.690" v="11"/>
        <pc:sldMkLst>
          <pc:docMk/>
          <pc:sldMk cId="3247230969" sldId="856"/>
        </pc:sldMkLst>
      </pc:sldChg>
      <pc:sldChg chg="add">
        <pc:chgData name="" userId="" providerId="" clId="Web-{9FEBE1EA-EDD7-255F-B1B5-FCF7B49A3DC4}" dt="2024-05-02T22:54:41.706" v="12"/>
        <pc:sldMkLst>
          <pc:docMk/>
          <pc:sldMk cId="3096793720" sldId="857"/>
        </pc:sldMkLst>
      </pc:sldChg>
      <pc:sldChg chg="add">
        <pc:chgData name="" userId="" providerId="" clId="Web-{9FEBE1EA-EDD7-255F-B1B5-FCF7B49A3DC4}" dt="2024-05-02T22:54:41.706" v="13"/>
        <pc:sldMkLst>
          <pc:docMk/>
          <pc:sldMk cId="1351913734" sldId="858"/>
        </pc:sldMkLst>
      </pc:sldChg>
      <pc:sldChg chg="add">
        <pc:chgData name="" userId="" providerId="" clId="Web-{9FEBE1EA-EDD7-255F-B1B5-FCF7B49A3DC4}" dt="2024-05-02T22:54:41.722" v="14"/>
        <pc:sldMkLst>
          <pc:docMk/>
          <pc:sldMk cId="3433578418" sldId="85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02/05/2024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02/05/2024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02/05/2024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GB" smtClean="0"/>
              <a:t>02/05/2024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athsframe.co.uk/en/resources/resource/115/sorting_3d_shapes_on_a_venn_diagra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a:extLst>
            <a:ext uri="{FF2B5EF4-FFF2-40B4-BE49-F238E27FC236}">
              <a16:creationId xmlns:a16="http://schemas.microsoft.com/office/drawing/2014/main" id="{172F8B8C-EE86-24AA-2EB4-14E997F538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7A6675-69CB-ABAB-FCE9-BD5E0FD5ED99}"/>
              </a:ext>
            </a:extLst>
          </p:cNvPr>
          <p:cNvSpPr>
            <a:spLocks noGrp="1"/>
          </p:cNvSpPr>
          <p:nvPr>
            <p:ph type="ctrTitle"/>
          </p:nvPr>
        </p:nvSpPr>
        <p:spPr>
          <a:xfrm>
            <a:off x="-14304" y="2914465"/>
            <a:ext cx="12225130" cy="747059"/>
          </a:xfrm>
        </p:spPr>
        <p:txBody>
          <a:bodyPr>
            <a:normAutofit fontScale="90000"/>
          </a:bodyPr>
          <a:lstStyle/>
          <a:p>
            <a:pPr algn="l"/>
            <a:r>
              <a:rPr lang="en-GB" sz="3000" u="sng">
                <a:cs typeface="Calibri Light"/>
              </a:rPr>
              <a:t>Friday 3rd May</a:t>
            </a:r>
            <a:br>
              <a:rPr lang="en-GB" sz="3000" u="sng">
                <a:cs typeface="Calibri Light"/>
              </a:rPr>
            </a:br>
            <a:r>
              <a:rPr lang="en-GB" sz="3000" u="sng">
                <a:cs typeface="Calibri Light"/>
              </a:rPr>
              <a:t>Morning</a:t>
            </a:r>
            <a:r>
              <a:rPr lang="en-GB" sz="3000" u="sng">
                <a:ea typeface="+mj-lt"/>
                <a:cs typeface="+mj-lt"/>
              </a:rPr>
              <a:t> challenge </a:t>
            </a:r>
            <a:r>
              <a:rPr lang="en-GB" sz="4400">
                <a:ea typeface="+mj-lt"/>
                <a:cs typeface="+mj-lt"/>
              </a:rPr>
              <a:t> </a:t>
            </a:r>
            <a:r>
              <a:rPr lang="en-GB" sz="3000">
                <a:ea typeface="+mj-lt"/>
                <a:cs typeface="+mj-lt"/>
              </a:rPr>
              <a:t> </a:t>
            </a:r>
            <a:r>
              <a:rPr lang="en-GB" sz="4400">
                <a:ea typeface="+mj-lt"/>
                <a:cs typeface="+mj-lt"/>
              </a:rPr>
              <a:t> </a:t>
            </a:r>
            <a:r>
              <a:rPr lang="en-GB" sz="3000">
                <a:ea typeface="+mj-lt"/>
                <a:cs typeface="+mj-lt"/>
              </a:rPr>
              <a:t>           </a:t>
            </a:r>
            <a:br>
              <a:rPr lang="en-GB" sz="4400" u="sng">
                <a:ea typeface="+mj-lt"/>
                <a:cs typeface="+mj-lt"/>
              </a:rPr>
            </a:br>
            <a:br>
              <a:rPr lang="en-GB" sz="4400" u="sng">
                <a:ea typeface="+mj-lt"/>
                <a:cs typeface="+mj-lt"/>
              </a:rPr>
            </a:br>
            <a:br>
              <a:rPr lang="en-GB" sz="4400" u="sng">
                <a:ea typeface="+mj-lt"/>
                <a:cs typeface="+mj-lt"/>
              </a:rPr>
            </a:br>
            <a:br>
              <a:rPr lang="en-GB" sz="4400" u="sng">
                <a:ea typeface="+mj-lt"/>
                <a:cs typeface="+mj-lt"/>
              </a:rPr>
            </a:br>
            <a:br>
              <a:rPr lang="en-GB" sz="4400" u="sng">
                <a:ea typeface="+mj-lt"/>
                <a:cs typeface="+mj-lt"/>
              </a:rPr>
            </a:br>
            <a:endParaRPr lang="en-GB" sz="4400" u="sng">
              <a:ea typeface="+mj-lt"/>
              <a:cs typeface="+mj-lt"/>
            </a:endParaRPr>
          </a:p>
        </p:txBody>
      </p:sp>
      <p:pic>
        <p:nvPicPr>
          <p:cNvPr id="7" name="Picture 6" descr="A logo for a music band&#10;&#10;Description automatically generated">
            <a:extLst>
              <a:ext uri="{FF2B5EF4-FFF2-40B4-BE49-F238E27FC236}">
                <a16:creationId xmlns:a16="http://schemas.microsoft.com/office/drawing/2014/main" id="{84248787-1607-F2B2-850D-9299B30533CC}"/>
              </a:ext>
            </a:extLst>
          </p:cNvPr>
          <p:cNvPicPr>
            <a:picLocks noChangeAspect="1"/>
          </p:cNvPicPr>
          <p:nvPr/>
        </p:nvPicPr>
        <p:blipFill>
          <a:blip r:embed="rId2"/>
          <a:stretch>
            <a:fillRect/>
          </a:stretch>
        </p:blipFill>
        <p:spPr>
          <a:xfrm>
            <a:off x="58160" y="807118"/>
            <a:ext cx="2419350" cy="1714500"/>
          </a:xfrm>
          <a:prstGeom prst="rect">
            <a:avLst/>
          </a:prstGeom>
        </p:spPr>
      </p:pic>
      <p:sp>
        <p:nvSpPr>
          <p:cNvPr id="9" name="TextBox 8">
            <a:extLst>
              <a:ext uri="{FF2B5EF4-FFF2-40B4-BE49-F238E27FC236}">
                <a16:creationId xmlns:a16="http://schemas.microsoft.com/office/drawing/2014/main" id="{EF029E71-4249-2264-A58B-70506B1BCABD}"/>
              </a:ext>
            </a:extLst>
          </p:cNvPr>
          <p:cNvSpPr txBox="1"/>
          <p:nvPr/>
        </p:nvSpPr>
        <p:spPr>
          <a:xfrm>
            <a:off x="57078" y="2612279"/>
            <a:ext cx="2378313" cy="830997"/>
          </a:xfrm>
          <a:prstGeom prst="rect">
            <a:avLst/>
          </a:prstGeom>
          <a:ln>
            <a:solidFill>
              <a:schemeClr val="tx1"/>
            </a:solidFill>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spAutoFit/>
          </a:bodyPr>
          <a:lstStyle>
            <a:defPPr>
              <a:defRPr lang="en-GB"/>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sz="2400" b="1">
                <a:cs typeface="Calibri"/>
              </a:rPr>
              <a:t>Is it your day for TTRS?</a:t>
            </a:r>
            <a:endParaRPr lang="en-US" b="1">
              <a:cs typeface="Calibri" panose="020F0502020204030204"/>
            </a:endParaRPr>
          </a:p>
        </p:txBody>
      </p:sp>
      <p:sp>
        <p:nvSpPr>
          <p:cNvPr id="4" name="TextBox 3">
            <a:extLst>
              <a:ext uri="{FF2B5EF4-FFF2-40B4-BE49-F238E27FC236}">
                <a16:creationId xmlns:a16="http://schemas.microsoft.com/office/drawing/2014/main" id="{80C9B449-2121-FA62-EFDD-9606F94DC5BC}"/>
              </a:ext>
            </a:extLst>
          </p:cNvPr>
          <p:cNvSpPr txBox="1"/>
          <p:nvPr/>
        </p:nvSpPr>
        <p:spPr>
          <a:xfrm>
            <a:off x="8156448" y="91440"/>
            <a:ext cx="393192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t>Check your answers:</a:t>
            </a:r>
          </a:p>
        </p:txBody>
      </p:sp>
      <p:pic>
        <p:nvPicPr>
          <p:cNvPr id="8" name="Picture 7" descr="A table of multiplication tables&#10;&#10;Description automatically generated">
            <a:extLst>
              <a:ext uri="{FF2B5EF4-FFF2-40B4-BE49-F238E27FC236}">
                <a16:creationId xmlns:a16="http://schemas.microsoft.com/office/drawing/2014/main" id="{00F74B82-D698-5CF8-E0BE-1C676921B261}"/>
              </a:ext>
            </a:extLst>
          </p:cNvPr>
          <p:cNvPicPr>
            <a:picLocks noChangeAspect="1"/>
          </p:cNvPicPr>
          <p:nvPr/>
        </p:nvPicPr>
        <p:blipFill>
          <a:blip r:embed="rId3"/>
          <a:stretch>
            <a:fillRect/>
          </a:stretch>
        </p:blipFill>
        <p:spPr>
          <a:xfrm>
            <a:off x="2845816" y="0"/>
            <a:ext cx="5241412" cy="6858000"/>
          </a:xfrm>
          <a:prstGeom prst="rect">
            <a:avLst/>
          </a:prstGeom>
        </p:spPr>
      </p:pic>
      <p:pic>
        <p:nvPicPr>
          <p:cNvPr id="10" name="Picture 9" descr="A table of multiplication tables&#10;&#10;Description automatically generated">
            <a:extLst>
              <a:ext uri="{FF2B5EF4-FFF2-40B4-BE49-F238E27FC236}">
                <a16:creationId xmlns:a16="http://schemas.microsoft.com/office/drawing/2014/main" id="{DA7C4200-8556-9170-6E13-682F60438D8F}"/>
              </a:ext>
            </a:extLst>
          </p:cNvPr>
          <p:cNvPicPr>
            <a:picLocks noChangeAspect="1"/>
          </p:cNvPicPr>
          <p:nvPr/>
        </p:nvPicPr>
        <p:blipFill>
          <a:blip r:embed="rId4"/>
          <a:stretch>
            <a:fillRect/>
          </a:stretch>
        </p:blipFill>
        <p:spPr>
          <a:xfrm>
            <a:off x="7851696" y="640521"/>
            <a:ext cx="4992085" cy="6051827"/>
          </a:xfrm>
          <a:prstGeom prst="rect">
            <a:avLst/>
          </a:prstGeom>
        </p:spPr>
      </p:pic>
      <p:sp>
        <p:nvSpPr>
          <p:cNvPr id="6" name="Rectangle: Rounded Corners 5">
            <a:extLst>
              <a:ext uri="{FF2B5EF4-FFF2-40B4-BE49-F238E27FC236}">
                <a16:creationId xmlns:a16="http://schemas.microsoft.com/office/drawing/2014/main" id="{02F1EE00-4323-709B-F59E-87E3984AEB4D}"/>
              </a:ext>
            </a:extLst>
          </p:cNvPr>
          <p:cNvSpPr/>
          <p:nvPr/>
        </p:nvSpPr>
        <p:spPr>
          <a:xfrm>
            <a:off x="7845552" y="533797"/>
            <a:ext cx="4553712" cy="616305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76694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47DB5-560D-FC0B-CFC1-CF48BD5A103B}"/>
              </a:ext>
            </a:extLst>
          </p:cNvPr>
          <p:cNvSpPr>
            <a:spLocks noGrp="1"/>
          </p:cNvSpPr>
          <p:nvPr>
            <p:ph type="title"/>
          </p:nvPr>
        </p:nvSpPr>
        <p:spPr>
          <a:xfrm>
            <a:off x="4314" y="49439"/>
            <a:ext cx="12010844" cy="1224922"/>
          </a:xfrm>
        </p:spPr>
        <p:txBody>
          <a:bodyPr vert="horz" lIns="91440" tIns="45720" rIns="91440" bIns="45720" rtlCol="0" anchor="t">
            <a:normAutofit fontScale="90000"/>
          </a:bodyPr>
          <a:lstStyle/>
          <a:p>
            <a:r>
              <a:rPr lang="en-GB" sz="4000" u="sng">
                <a:cs typeface="Calibri Light"/>
              </a:rPr>
              <a:t>Friday 3rd May</a:t>
            </a:r>
            <a:br>
              <a:rPr lang="en-GB" sz="4000">
                <a:cs typeface="Calibri Light"/>
              </a:rPr>
            </a:br>
            <a:r>
              <a:rPr lang="en-GB" sz="4000" u="sng">
                <a:cs typeface="Calibri Light"/>
              </a:rPr>
              <a:t>Spelling Test</a:t>
            </a:r>
            <a:br>
              <a:rPr lang="en-GB">
                <a:cs typeface="Calibri Light"/>
              </a:rPr>
            </a:br>
            <a:br>
              <a:rPr lang="en-GB">
                <a:cs typeface="Calibri Light"/>
              </a:rPr>
            </a:br>
            <a:r>
              <a:rPr lang="en-GB" sz="3100">
                <a:cs typeface="Calibri Light"/>
              </a:rPr>
              <a:t>1. exit</a:t>
            </a:r>
            <a:br>
              <a:rPr lang="en-GB" sz="3100">
                <a:cs typeface="Calibri Light"/>
              </a:rPr>
            </a:br>
            <a:r>
              <a:rPr lang="en-GB" sz="3100">
                <a:cs typeface="Calibri Light"/>
              </a:rPr>
              <a:t>2. extend</a:t>
            </a:r>
            <a:br>
              <a:rPr lang="en-GB" sz="3100">
                <a:cs typeface="Calibri Light"/>
              </a:rPr>
            </a:br>
            <a:r>
              <a:rPr lang="en-GB" sz="3100">
                <a:cs typeface="Calibri Light"/>
              </a:rPr>
              <a:t>3. explode</a:t>
            </a:r>
            <a:br>
              <a:rPr lang="en-GB" sz="3100">
                <a:cs typeface="Calibri Light"/>
              </a:rPr>
            </a:br>
            <a:r>
              <a:rPr lang="en-GB" sz="3100">
                <a:cs typeface="Calibri Light"/>
              </a:rPr>
              <a:t>4. excursion</a:t>
            </a:r>
            <a:br>
              <a:rPr lang="en-GB" sz="3100">
                <a:cs typeface="Calibri Light"/>
              </a:rPr>
            </a:br>
            <a:r>
              <a:rPr lang="en-GB" sz="3100">
                <a:cs typeface="Calibri Light"/>
              </a:rPr>
              <a:t>5. exchange</a:t>
            </a:r>
            <a:br>
              <a:rPr lang="en-GB" sz="3100">
                <a:cs typeface="Calibri Light"/>
              </a:rPr>
            </a:br>
            <a:r>
              <a:rPr lang="en-GB" sz="3100">
                <a:cs typeface="Calibri Light"/>
              </a:rPr>
              <a:t>6. exclaim</a:t>
            </a:r>
            <a:br>
              <a:rPr lang="en-GB" sz="3100">
                <a:cs typeface="Calibri Light"/>
              </a:rPr>
            </a:br>
            <a:r>
              <a:rPr lang="en-GB" sz="3100">
                <a:cs typeface="Calibri Light"/>
              </a:rPr>
              <a:t>7. expel</a:t>
            </a:r>
            <a:br>
              <a:rPr lang="en-GB" sz="3100">
                <a:cs typeface="Calibri Light"/>
              </a:rPr>
            </a:br>
            <a:r>
              <a:rPr lang="en-GB" sz="3100">
                <a:cs typeface="Calibri Light"/>
              </a:rPr>
              <a:t>8. external</a:t>
            </a:r>
            <a:br>
              <a:rPr lang="en-GB" sz="3100">
                <a:cs typeface="Calibri Light"/>
              </a:rPr>
            </a:br>
            <a:r>
              <a:rPr lang="en-GB" sz="3100">
                <a:cs typeface="Calibri Light"/>
              </a:rPr>
              <a:t>9. Exterior</a:t>
            </a:r>
            <a:br>
              <a:rPr lang="en-GB" sz="3100">
                <a:cs typeface="Calibri Light"/>
              </a:rPr>
            </a:br>
            <a:r>
              <a:rPr lang="en-GB" sz="3100">
                <a:cs typeface="Calibri Light"/>
              </a:rPr>
              <a:t>10. Export</a:t>
            </a:r>
            <a:br>
              <a:rPr lang="en-GB">
                <a:cs typeface="Calibri Light"/>
              </a:rPr>
            </a:br>
            <a:endParaRPr lang="en-GB"/>
          </a:p>
        </p:txBody>
      </p:sp>
      <p:sp>
        <p:nvSpPr>
          <p:cNvPr id="3" name="Rectangle 2">
            <a:extLst>
              <a:ext uri="{FF2B5EF4-FFF2-40B4-BE49-F238E27FC236}">
                <a16:creationId xmlns:a16="http://schemas.microsoft.com/office/drawing/2014/main" id="{1178D96F-5491-FFE6-C53D-AB483D341D31}"/>
              </a:ext>
            </a:extLst>
          </p:cNvPr>
          <p:cNvSpPr/>
          <p:nvPr/>
        </p:nvSpPr>
        <p:spPr>
          <a:xfrm>
            <a:off x="54744" y="1500374"/>
            <a:ext cx="2993571" cy="44196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Spelling Bee Stock Illustration - Download Image Now - Bee, Spelling Bee,  Competition - iStock">
            <a:extLst>
              <a:ext uri="{FF2B5EF4-FFF2-40B4-BE49-F238E27FC236}">
                <a16:creationId xmlns:a16="http://schemas.microsoft.com/office/drawing/2014/main" id="{C79783D9-E7E9-93ED-2906-A8251F240994}"/>
              </a:ext>
            </a:extLst>
          </p:cNvPr>
          <p:cNvPicPr>
            <a:picLocks noChangeAspect="1"/>
          </p:cNvPicPr>
          <p:nvPr/>
        </p:nvPicPr>
        <p:blipFill>
          <a:blip r:embed="rId2"/>
          <a:stretch>
            <a:fillRect/>
          </a:stretch>
        </p:blipFill>
        <p:spPr>
          <a:xfrm>
            <a:off x="5373138" y="1273225"/>
            <a:ext cx="5277810" cy="4421985"/>
          </a:xfrm>
          <a:prstGeom prst="rect">
            <a:avLst/>
          </a:prstGeom>
        </p:spPr>
      </p:pic>
    </p:spTree>
    <p:extLst>
      <p:ext uri="{BB962C8B-B14F-4D97-AF65-F5344CB8AC3E}">
        <p14:creationId xmlns:p14="http://schemas.microsoft.com/office/powerpoint/2010/main" val="18932657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04E884-B23C-457E-A14A-DB607E023B51}"/>
              </a:ext>
            </a:extLst>
          </p:cNvPr>
          <p:cNvSpPr>
            <a:spLocks noGrp="1"/>
          </p:cNvSpPr>
          <p:nvPr>
            <p:ph type="title"/>
          </p:nvPr>
        </p:nvSpPr>
        <p:spPr>
          <a:xfrm>
            <a:off x="97415" y="2616417"/>
            <a:ext cx="11988799" cy="1342496"/>
          </a:xfrm>
        </p:spPr>
        <p:txBody>
          <a:bodyPr vert="horz" lIns="91440" tIns="45720" rIns="91440" bIns="45720" rtlCol="0" anchor="ctr">
            <a:noAutofit/>
          </a:bodyPr>
          <a:lstStyle/>
          <a:p>
            <a:r>
              <a:rPr lang="en-GB" sz="2400" u="sng" dirty="0">
                <a:latin typeface="Comic Sans MS"/>
                <a:cs typeface="Calibri Light"/>
              </a:rPr>
              <a:t>Friday 3rd May</a:t>
            </a:r>
            <a:br>
              <a:rPr lang="en-GB" sz="2400" u="sng" dirty="0">
                <a:latin typeface="Comic Sans MS"/>
                <a:cs typeface="Calibri Light"/>
              </a:rPr>
            </a:br>
            <a:r>
              <a:rPr lang="en-GB" sz="2400" u="sng" dirty="0">
                <a:latin typeface="Comic Sans MS"/>
                <a:cs typeface="Calibri Light"/>
              </a:rPr>
              <a:t>TBAT: write a paragraph of a balanced argument.</a:t>
            </a:r>
            <a:br>
              <a:rPr lang="en-GB" sz="2400" u="sng" dirty="0">
                <a:latin typeface="Comic Sans MS"/>
                <a:cs typeface="Calibri Light"/>
              </a:rPr>
            </a:br>
            <a:br>
              <a:rPr lang="en-GB" sz="2400" u="sng" dirty="0">
                <a:latin typeface="Comic Sans MS"/>
                <a:cs typeface="Calibri Light"/>
              </a:rPr>
            </a:br>
            <a:r>
              <a:rPr lang="en-GB" sz="2400" u="sng" dirty="0">
                <a:latin typeface="Comic Sans MS"/>
                <a:cs typeface="Calibri Light"/>
              </a:rPr>
              <a:t>3 in 3</a:t>
            </a:r>
            <a:br>
              <a:rPr lang="en-GB" sz="2400" u="sng" dirty="0">
                <a:latin typeface="Comic Sans MS"/>
                <a:cs typeface="Calibri Light"/>
              </a:rPr>
            </a:br>
            <a:br>
              <a:rPr lang="en-US" sz="2400" dirty="0">
                <a:latin typeface="Comic Sans MS"/>
              </a:rPr>
            </a:br>
            <a:r>
              <a:rPr lang="en-GB" sz="2400" dirty="0">
                <a:solidFill>
                  <a:srgbClr val="0D0D0D"/>
                </a:solidFill>
                <a:latin typeface="Comic Sans MS"/>
                <a:ea typeface="+mj-lt"/>
                <a:cs typeface="+mj-lt"/>
              </a:rPr>
              <a:t>Imagine a world where the Mayan gods ponder whether to bestow upon their people the divine gift of chocolate. On one hand, chocolate is a delicious and cherished treat, bringing joy and pleasure to those who indulge in its sweet embrace. However, on the other hand, there are concerns about the potential health risks and societal implications of granting access to this decadent delicacy. In this balanced argument, we will explore both sides of the debate to determine whether the Mayan gods should indeed share their sacred chocolate with their people.</a:t>
            </a:r>
            <a:br>
              <a:rPr lang="en-GB" sz="2400" dirty="0">
                <a:latin typeface="Comic Sans MS"/>
                <a:ea typeface="+mj-lt"/>
                <a:cs typeface="+mj-lt"/>
              </a:rPr>
            </a:br>
            <a:br>
              <a:rPr lang="en-GB" sz="2400" dirty="0">
                <a:latin typeface="Comic Sans MS"/>
                <a:ea typeface="+mj-lt"/>
                <a:cs typeface="+mj-lt"/>
              </a:rPr>
            </a:br>
            <a:r>
              <a:rPr lang="en-GB" sz="2400" dirty="0">
                <a:solidFill>
                  <a:srgbClr val="0D0D0D"/>
                </a:solidFill>
                <a:latin typeface="Comic Sans MS"/>
                <a:cs typeface="Calibri Light"/>
              </a:rPr>
              <a:t>1. Find and copy a word which means indulgent.</a:t>
            </a:r>
            <a:br>
              <a:rPr lang="en-GB" sz="2400" dirty="0">
                <a:solidFill>
                  <a:srgbClr val="0D0D0D"/>
                </a:solidFill>
                <a:latin typeface="Comic Sans MS"/>
                <a:cs typeface="Calibri Light"/>
              </a:rPr>
            </a:br>
            <a:br>
              <a:rPr lang="en-GB" sz="2400" dirty="0">
                <a:latin typeface="Comic Sans MS"/>
                <a:cs typeface="Calibri Light"/>
              </a:rPr>
            </a:br>
            <a:r>
              <a:rPr lang="en-GB" sz="2400" dirty="0">
                <a:solidFill>
                  <a:srgbClr val="0D0D0D"/>
                </a:solidFill>
                <a:latin typeface="Comic Sans MS"/>
                <a:cs typeface="Calibri Light"/>
              </a:rPr>
              <a:t>2. Find one reason </a:t>
            </a:r>
            <a:r>
              <a:rPr lang="en-GB" sz="2400" b="1" dirty="0">
                <a:solidFill>
                  <a:srgbClr val="0D0D0D"/>
                </a:solidFill>
                <a:latin typeface="Comic Sans MS"/>
                <a:cs typeface="Calibri Light"/>
              </a:rPr>
              <a:t>for </a:t>
            </a:r>
            <a:r>
              <a:rPr lang="en-GB" sz="2400" dirty="0">
                <a:solidFill>
                  <a:srgbClr val="0D0D0D"/>
                </a:solidFill>
                <a:latin typeface="Comic Sans MS"/>
                <a:cs typeface="Calibri Light"/>
              </a:rPr>
              <a:t>giving the Mayan people chocolate.</a:t>
            </a:r>
            <a:br>
              <a:rPr lang="en-GB" sz="2400" dirty="0">
                <a:latin typeface="Comic Sans MS"/>
                <a:cs typeface="Calibri Light"/>
              </a:rPr>
            </a:br>
            <a:br>
              <a:rPr lang="en-GB" sz="2400" dirty="0">
                <a:latin typeface="Comic Sans MS"/>
                <a:cs typeface="Calibri Light"/>
              </a:rPr>
            </a:br>
            <a:r>
              <a:rPr lang="en-GB" sz="2400" dirty="0">
                <a:solidFill>
                  <a:srgbClr val="0D0D0D"/>
                </a:solidFill>
                <a:latin typeface="Comic Sans MS"/>
                <a:cs typeface="Calibri Light"/>
              </a:rPr>
              <a:t>3. Find one reason </a:t>
            </a:r>
            <a:r>
              <a:rPr lang="en-GB" sz="2400" b="1" dirty="0">
                <a:solidFill>
                  <a:srgbClr val="0D0D0D"/>
                </a:solidFill>
                <a:latin typeface="Comic Sans MS"/>
                <a:cs typeface="Calibri Light"/>
              </a:rPr>
              <a:t>against </a:t>
            </a:r>
            <a:r>
              <a:rPr lang="en-GB" sz="2400" dirty="0">
                <a:solidFill>
                  <a:srgbClr val="0D0D0D"/>
                </a:solidFill>
                <a:latin typeface="Comic Sans MS"/>
                <a:cs typeface="Calibri Light"/>
              </a:rPr>
              <a:t>giving the Mayan people chocolate.</a:t>
            </a:r>
          </a:p>
        </p:txBody>
      </p:sp>
    </p:spTree>
    <p:extLst>
      <p:ext uri="{BB962C8B-B14F-4D97-AF65-F5344CB8AC3E}">
        <p14:creationId xmlns:p14="http://schemas.microsoft.com/office/powerpoint/2010/main" val="3236706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04E884-B23C-457E-A14A-DB607E023B51}"/>
              </a:ext>
            </a:extLst>
          </p:cNvPr>
          <p:cNvSpPr>
            <a:spLocks noGrp="1"/>
          </p:cNvSpPr>
          <p:nvPr>
            <p:ph type="title"/>
          </p:nvPr>
        </p:nvSpPr>
        <p:spPr>
          <a:xfrm>
            <a:off x="97415" y="2616417"/>
            <a:ext cx="11988799" cy="1342496"/>
          </a:xfrm>
        </p:spPr>
        <p:txBody>
          <a:bodyPr vert="horz" lIns="91440" tIns="45720" rIns="91440" bIns="45720" rtlCol="0" anchor="ctr">
            <a:noAutofit/>
          </a:bodyPr>
          <a:lstStyle/>
          <a:p>
            <a:r>
              <a:rPr lang="en-GB" sz="2400" u="sng" dirty="0">
                <a:latin typeface="Comic Sans MS"/>
                <a:cs typeface="Calibri Light"/>
              </a:rPr>
              <a:t>Friday 3rd May</a:t>
            </a:r>
            <a:br>
              <a:rPr lang="en-GB" sz="2400" u="sng" dirty="0">
                <a:latin typeface="Comic Sans MS"/>
                <a:cs typeface="Calibri Light"/>
              </a:rPr>
            </a:br>
            <a:r>
              <a:rPr lang="en-GB" sz="2400" u="sng" dirty="0">
                <a:latin typeface="Comic Sans MS"/>
                <a:cs typeface="Calibri Light"/>
              </a:rPr>
              <a:t>TBAT: write a paragraph of a balanced argument.</a:t>
            </a:r>
            <a:br>
              <a:rPr lang="en-GB" sz="2400" u="sng" dirty="0">
                <a:latin typeface="Comic Sans MS"/>
                <a:cs typeface="Calibri Light"/>
              </a:rPr>
            </a:br>
            <a:br>
              <a:rPr lang="en-GB" sz="2400" u="sng" dirty="0">
                <a:latin typeface="Comic Sans MS"/>
                <a:cs typeface="Calibri Light"/>
              </a:rPr>
            </a:br>
            <a:r>
              <a:rPr lang="en-GB" sz="2400" dirty="0">
                <a:solidFill>
                  <a:srgbClr val="0070C0"/>
                </a:solidFill>
                <a:latin typeface="Comic Sans MS"/>
                <a:cs typeface="Calibri Light"/>
              </a:rPr>
              <a:t>Tell your partner as many reasons as you can remember </a:t>
            </a:r>
            <a:r>
              <a:rPr lang="en-GB" sz="2400" b="1" dirty="0">
                <a:solidFill>
                  <a:srgbClr val="0070C0"/>
                </a:solidFill>
                <a:latin typeface="Comic Sans MS"/>
                <a:cs typeface="Calibri Light"/>
              </a:rPr>
              <a:t>FOR </a:t>
            </a:r>
            <a:r>
              <a:rPr lang="en-GB" sz="2400" dirty="0">
                <a:solidFill>
                  <a:srgbClr val="0070C0"/>
                </a:solidFill>
                <a:latin typeface="Comic Sans MS"/>
                <a:cs typeface="Calibri Light"/>
              </a:rPr>
              <a:t>the Mayan people receiving chocolate from their Gods.</a:t>
            </a:r>
            <a:br>
              <a:rPr lang="en-GB" sz="2400" dirty="0">
                <a:solidFill>
                  <a:srgbClr val="0070C0"/>
                </a:solidFill>
                <a:latin typeface="Comic Sans MS"/>
                <a:cs typeface="Calibri Light"/>
              </a:rPr>
            </a:br>
            <a:br>
              <a:rPr lang="en-GB" sz="2400" dirty="0">
                <a:latin typeface="Comic Sans MS"/>
                <a:cs typeface="Calibri Light"/>
              </a:rPr>
            </a:br>
            <a:br>
              <a:rPr lang="en-GB" sz="2400" dirty="0">
                <a:latin typeface="Comic Sans MS"/>
                <a:cs typeface="Calibri Light"/>
              </a:rPr>
            </a:br>
            <a:br>
              <a:rPr lang="en-GB" sz="2400" dirty="0">
                <a:latin typeface="Comic Sans MS"/>
                <a:cs typeface="Calibri Light"/>
              </a:rPr>
            </a:br>
            <a:r>
              <a:rPr lang="en-GB" sz="2400" dirty="0">
                <a:solidFill>
                  <a:srgbClr val="00B050"/>
                </a:solidFill>
                <a:latin typeface="Comic Sans MS"/>
                <a:cs typeface="Calibri Light"/>
              </a:rPr>
              <a:t>Tell your partner as many reasons as you can remember</a:t>
            </a:r>
            <a:r>
              <a:rPr lang="en-GB" sz="2400" b="1" dirty="0">
                <a:solidFill>
                  <a:srgbClr val="00B050"/>
                </a:solidFill>
                <a:latin typeface="Comic Sans MS"/>
                <a:cs typeface="Calibri Light"/>
              </a:rPr>
              <a:t> AGAINST </a:t>
            </a:r>
            <a:r>
              <a:rPr lang="en-GB" sz="2400" dirty="0">
                <a:solidFill>
                  <a:srgbClr val="00B050"/>
                </a:solidFill>
                <a:latin typeface="Comic Sans MS"/>
                <a:cs typeface="Calibri Light"/>
              </a:rPr>
              <a:t>the Mayan people receiving chocolate from their Gods.</a:t>
            </a:r>
            <a:br>
              <a:rPr lang="en-GB" sz="2400" dirty="0">
                <a:solidFill>
                  <a:srgbClr val="00B050"/>
                </a:solidFill>
                <a:latin typeface="Comic Sans MS"/>
                <a:cs typeface="Calibri Light"/>
              </a:rPr>
            </a:br>
            <a:br>
              <a:rPr lang="en-GB" sz="2400" dirty="0">
                <a:solidFill>
                  <a:srgbClr val="00B050"/>
                </a:solidFill>
                <a:latin typeface="Comic Sans MS"/>
                <a:cs typeface="Calibri Light"/>
              </a:rPr>
            </a:br>
            <a:br>
              <a:rPr lang="en-GB" sz="2400" dirty="0">
                <a:latin typeface="Comic Sans MS"/>
                <a:cs typeface="Calibri Light"/>
              </a:rPr>
            </a:br>
            <a:br>
              <a:rPr lang="en-GB" sz="2400" dirty="0">
                <a:latin typeface="Comic Sans MS"/>
                <a:cs typeface="Calibri Light"/>
              </a:rPr>
            </a:br>
            <a:r>
              <a:rPr lang="en-GB" sz="2400" dirty="0">
                <a:solidFill>
                  <a:srgbClr val="FF0000"/>
                </a:solidFill>
                <a:latin typeface="Comic Sans MS"/>
                <a:cs typeface="Calibri Light"/>
              </a:rPr>
              <a:t>Explain the purpose of a balanced argument.</a:t>
            </a:r>
            <a:br>
              <a:rPr lang="en-GB" sz="2400" dirty="0">
                <a:solidFill>
                  <a:srgbClr val="FF0000"/>
                </a:solidFill>
                <a:latin typeface="Comic Sans MS"/>
                <a:cs typeface="Calibri Light"/>
              </a:rPr>
            </a:br>
            <a:endParaRPr lang="en-GB" sz="2400" dirty="0">
              <a:solidFill>
                <a:srgbClr val="FF0000"/>
              </a:solidFill>
              <a:latin typeface="Comic Sans MS"/>
              <a:cs typeface="Calibri Light"/>
            </a:endParaRPr>
          </a:p>
        </p:txBody>
      </p:sp>
    </p:spTree>
    <p:extLst>
      <p:ext uri="{BB962C8B-B14F-4D97-AF65-F5344CB8AC3E}">
        <p14:creationId xmlns:p14="http://schemas.microsoft.com/office/powerpoint/2010/main" val="3247230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04E884-B23C-457E-A14A-DB607E023B51}"/>
              </a:ext>
            </a:extLst>
          </p:cNvPr>
          <p:cNvSpPr>
            <a:spLocks noGrp="1"/>
          </p:cNvSpPr>
          <p:nvPr>
            <p:ph type="title"/>
          </p:nvPr>
        </p:nvSpPr>
        <p:spPr>
          <a:xfrm>
            <a:off x="97415" y="2616417"/>
            <a:ext cx="11988799" cy="1342496"/>
          </a:xfrm>
        </p:spPr>
        <p:txBody>
          <a:bodyPr vert="horz" lIns="91440" tIns="45720" rIns="91440" bIns="45720" rtlCol="0" anchor="ctr">
            <a:noAutofit/>
          </a:bodyPr>
          <a:lstStyle/>
          <a:p>
            <a:r>
              <a:rPr lang="en-GB" sz="2400" u="sng" dirty="0">
                <a:latin typeface="Comic Sans MS"/>
                <a:cs typeface="Calibri Light"/>
              </a:rPr>
              <a:t>Friday 3rd May</a:t>
            </a:r>
            <a:br>
              <a:rPr lang="en-GB" sz="2400" u="sng" dirty="0">
                <a:latin typeface="Comic Sans MS"/>
                <a:cs typeface="Calibri Light"/>
              </a:rPr>
            </a:br>
            <a:r>
              <a:rPr lang="en-GB" sz="2400" u="sng" dirty="0">
                <a:latin typeface="Comic Sans MS"/>
                <a:cs typeface="Calibri Light"/>
              </a:rPr>
              <a:t>TBAT: write a paragraph of a balanced argument.</a:t>
            </a:r>
            <a:br>
              <a:rPr lang="en-GB" sz="2400" u="sng" dirty="0">
                <a:latin typeface="Comic Sans MS"/>
                <a:cs typeface="Calibri Light"/>
              </a:rPr>
            </a:br>
            <a:br>
              <a:rPr lang="en-GB" sz="2400" u="sng" dirty="0">
                <a:latin typeface="Comic Sans MS"/>
                <a:cs typeface="Calibri Light"/>
              </a:rPr>
            </a:br>
            <a:br>
              <a:rPr lang="en-GB" sz="2400" u="sng" dirty="0">
                <a:latin typeface="Comic Sans MS"/>
                <a:cs typeface="Calibri Light"/>
              </a:rPr>
            </a:br>
            <a:r>
              <a:rPr lang="en-GB" sz="2400" dirty="0">
                <a:latin typeface="Comic Sans MS"/>
                <a:cs typeface="Calibri Light"/>
              </a:rPr>
              <a:t>Today, we are going to write one paragraph based on what we practised orally yesterday.</a:t>
            </a:r>
            <a:br>
              <a:rPr lang="en-GB" sz="2400" dirty="0">
                <a:latin typeface="Comic Sans MS"/>
                <a:cs typeface="Calibri Light"/>
              </a:rPr>
            </a:br>
            <a:br>
              <a:rPr lang="en-GB" sz="2400" dirty="0">
                <a:latin typeface="Comic Sans MS"/>
                <a:cs typeface="Calibri Light"/>
              </a:rPr>
            </a:br>
            <a:r>
              <a:rPr lang="en-GB" sz="2400" dirty="0">
                <a:latin typeface="Comic Sans MS"/>
                <a:cs typeface="Calibri Light"/>
              </a:rPr>
              <a:t>You are going to write one paragraph for </a:t>
            </a:r>
            <a:r>
              <a:rPr lang="en-GB" sz="2400" b="1" dirty="0">
                <a:latin typeface="Comic Sans MS"/>
                <a:cs typeface="Calibri Light"/>
              </a:rPr>
              <a:t>or </a:t>
            </a:r>
            <a:r>
              <a:rPr lang="en-GB" sz="2400" dirty="0">
                <a:latin typeface="Comic Sans MS"/>
                <a:cs typeface="Calibri Light"/>
              </a:rPr>
              <a:t>one paragraph against.</a:t>
            </a:r>
            <a:br>
              <a:rPr lang="en-GB" sz="2400" dirty="0">
                <a:latin typeface="Comic Sans MS"/>
                <a:cs typeface="Calibri Light"/>
              </a:rPr>
            </a:br>
            <a:br>
              <a:rPr lang="en-GB" sz="2400" dirty="0">
                <a:latin typeface="Comic Sans MS"/>
                <a:cs typeface="Calibri Light"/>
              </a:rPr>
            </a:br>
            <a:r>
              <a:rPr lang="en-GB" sz="3600" dirty="0">
                <a:solidFill>
                  <a:srgbClr val="000000"/>
                </a:solidFill>
                <a:ea typeface="+mj-lt"/>
                <a:cs typeface="+mj-lt"/>
              </a:rPr>
              <a:t>SHOULD THE MAYAN GODS GIVE THEIR PEOPLE CHOCOLATE?</a:t>
            </a:r>
            <a:br>
              <a:rPr lang="en-GB" sz="3600" dirty="0">
                <a:solidFill>
                  <a:srgbClr val="000000"/>
                </a:solidFill>
                <a:ea typeface="+mj-lt"/>
                <a:cs typeface="+mj-lt"/>
              </a:rPr>
            </a:br>
            <a:br>
              <a:rPr lang="en-GB" sz="3600" dirty="0">
                <a:ea typeface="+mj-lt"/>
                <a:cs typeface="+mj-lt"/>
              </a:rPr>
            </a:br>
            <a:r>
              <a:rPr lang="en-GB" sz="3600" dirty="0">
                <a:solidFill>
                  <a:schemeClr val="tx2">
                    <a:lumMod val="75000"/>
                    <a:lumOff val="25000"/>
                  </a:schemeClr>
                </a:solidFill>
                <a:ea typeface="+mj-lt"/>
                <a:cs typeface="+mj-lt"/>
              </a:rPr>
              <a:t>For  </a:t>
            </a:r>
            <a:r>
              <a:rPr lang="en-GB" sz="3600" dirty="0">
                <a:solidFill>
                  <a:srgbClr val="000000"/>
                </a:solidFill>
                <a:ea typeface="+mj-lt"/>
                <a:cs typeface="+mj-lt"/>
              </a:rPr>
              <a:t>                                                                        </a:t>
            </a:r>
            <a:r>
              <a:rPr lang="en-GB" sz="3600" dirty="0">
                <a:solidFill>
                  <a:srgbClr val="00B050"/>
                </a:solidFill>
                <a:ea typeface="+mj-lt"/>
                <a:cs typeface="+mj-lt"/>
              </a:rPr>
              <a:t>Against</a:t>
            </a:r>
            <a:br>
              <a:rPr lang="en-GB" sz="3600" dirty="0">
                <a:solidFill>
                  <a:srgbClr val="00B050"/>
                </a:solidFill>
                <a:ea typeface="+mj-lt"/>
                <a:cs typeface="+mj-lt"/>
              </a:rPr>
            </a:br>
            <a:br>
              <a:rPr lang="en-GB" sz="3600" dirty="0">
                <a:ea typeface="+mj-lt"/>
                <a:cs typeface="+mj-lt"/>
              </a:rPr>
            </a:br>
            <a:r>
              <a:rPr lang="en-GB" sz="3000" i="1" dirty="0">
                <a:latin typeface="Aptos Display"/>
                <a:cs typeface="Calibri Light"/>
              </a:rPr>
              <a:t>Recap your words from yesterday (you each spoke for 30 seconds)</a:t>
            </a:r>
          </a:p>
        </p:txBody>
      </p:sp>
    </p:spTree>
    <p:extLst>
      <p:ext uri="{BB962C8B-B14F-4D97-AF65-F5344CB8AC3E}">
        <p14:creationId xmlns:p14="http://schemas.microsoft.com/office/powerpoint/2010/main" val="3096793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04E884-B23C-457E-A14A-DB607E023B51}"/>
              </a:ext>
            </a:extLst>
          </p:cNvPr>
          <p:cNvSpPr>
            <a:spLocks noGrp="1"/>
          </p:cNvSpPr>
          <p:nvPr>
            <p:ph type="title"/>
          </p:nvPr>
        </p:nvSpPr>
        <p:spPr>
          <a:xfrm>
            <a:off x="959" y="841632"/>
            <a:ext cx="11988799" cy="1342496"/>
          </a:xfrm>
        </p:spPr>
        <p:txBody>
          <a:bodyPr vert="horz" lIns="91440" tIns="45720" rIns="91440" bIns="45720" rtlCol="0" anchor="ctr">
            <a:noAutofit/>
          </a:bodyPr>
          <a:lstStyle/>
          <a:p>
            <a:r>
              <a:rPr lang="en-GB" sz="2400" u="sng" dirty="0">
                <a:latin typeface="Comic Sans MS"/>
                <a:cs typeface="Calibri Light"/>
              </a:rPr>
              <a:t>Friday 3rd May</a:t>
            </a:r>
            <a:br>
              <a:rPr lang="en-GB" sz="2400" u="sng" dirty="0">
                <a:latin typeface="Comic Sans MS"/>
                <a:cs typeface="Calibri Light"/>
              </a:rPr>
            </a:br>
            <a:r>
              <a:rPr lang="en-GB" sz="2400" u="sng" dirty="0">
                <a:latin typeface="Comic Sans MS"/>
                <a:cs typeface="Calibri Light"/>
              </a:rPr>
              <a:t>TBAT: write a paragraph of a balanced argument.</a:t>
            </a:r>
            <a:br>
              <a:rPr lang="en-GB" sz="2400" u="sng" dirty="0">
                <a:latin typeface="Comic Sans MS"/>
                <a:cs typeface="Calibri Light"/>
              </a:rPr>
            </a:br>
            <a:br>
              <a:rPr lang="en-GB" sz="2400" u="sng" dirty="0">
                <a:latin typeface="Comic Sans MS"/>
                <a:cs typeface="Calibri Light"/>
              </a:rPr>
            </a:br>
            <a:r>
              <a:rPr lang="en-GB" sz="2400" i="1" u="sng" dirty="0">
                <a:latin typeface="Comic Sans MS"/>
                <a:cs typeface="Calibri Light"/>
              </a:rPr>
              <a:t>Share write</a:t>
            </a:r>
            <a:br>
              <a:rPr lang="en-GB" sz="2400" u="sng" dirty="0">
                <a:latin typeface="Comic Sans MS"/>
                <a:cs typeface="Calibri Light"/>
              </a:rPr>
            </a:br>
            <a:br>
              <a:rPr lang="en-GB" sz="2400" u="sng" dirty="0">
                <a:latin typeface="Comic Sans MS"/>
                <a:cs typeface="Calibri Light"/>
              </a:rPr>
            </a:br>
            <a:r>
              <a:rPr lang="en-GB" sz="2400" dirty="0">
                <a:latin typeface="Comic Sans MS"/>
                <a:cs typeface="Calibri Light"/>
              </a:rPr>
              <a:t>Can you include</a:t>
            </a:r>
            <a:br>
              <a:rPr lang="en-GB" sz="2400" dirty="0">
                <a:latin typeface="Comic Sans MS"/>
                <a:cs typeface="Calibri Light"/>
              </a:rPr>
            </a:br>
            <a:r>
              <a:rPr lang="en-GB" sz="2400" dirty="0">
                <a:latin typeface="Comic Sans MS"/>
                <a:cs typeface="Calibri Light"/>
              </a:rPr>
              <a:t>features from </a:t>
            </a:r>
            <a:br>
              <a:rPr lang="en-GB" sz="2400" dirty="0">
                <a:latin typeface="Comic Sans MS"/>
                <a:cs typeface="Calibri Light"/>
              </a:rPr>
            </a:br>
            <a:r>
              <a:rPr lang="en-GB" sz="2400" dirty="0">
                <a:latin typeface="Comic Sans MS"/>
                <a:cs typeface="Calibri Light"/>
              </a:rPr>
              <a:t>this knowledge</a:t>
            </a:r>
            <a:br>
              <a:rPr lang="en-GB" sz="2400" dirty="0">
                <a:latin typeface="Comic Sans MS"/>
                <a:cs typeface="Calibri Light"/>
              </a:rPr>
            </a:br>
            <a:r>
              <a:rPr lang="en-GB" sz="2400" dirty="0">
                <a:latin typeface="Comic Sans MS"/>
                <a:cs typeface="Calibri Light"/>
              </a:rPr>
              <a:t> organiser?</a:t>
            </a:r>
            <a:endParaRPr lang="en-GB" sz="2400" u="sng" dirty="0">
              <a:latin typeface="Comic Sans MS"/>
              <a:cs typeface="Calibri Light"/>
            </a:endParaRPr>
          </a:p>
        </p:txBody>
      </p:sp>
      <p:pic>
        <p:nvPicPr>
          <p:cNvPr id="3" name="Picture 2" descr="A screenshot of a computer screen&#10;&#10;Description automatically generated">
            <a:extLst>
              <a:ext uri="{FF2B5EF4-FFF2-40B4-BE49-F238E27FC236}">
                <a16:creationId xmlns:a16="http://schemas.microsoft.com/office/drawing/2014/main" id="{A8FAC329-CF60-10E2-96D7-B6EB7D2FC717}"/>
              </a:ext>
            </a:extLst>
          </p:cNvPr>
          <p:cNvPicPr>
            <a:picLocks noChangeAspect="1"/>
          </p:cNvPicPr>
          <p:nvPr/>
        </p:nvPicPr>
        <p:blipFill>
          <a:blip r:embed="rId2"/>
          <a:stretch>
            <a:fillRect/>
          </a:stretch>
        </p:blipFill>
        <p:spPr>
          <a:xfrm>
            <a:off x="2261147" y="843358"/>
            <a:ext cx="9642014" cy="6018695"/>
          </a:xfrm>
          <a:prstGeom prst="rect">
            <a:avLst/>
          </a:prstGeom>
        </p:spPr>
      </p:pic>
    </p:spTree>
    <p:extLst>
      <p:ext uri="{BB962C8B-B14F-4D97-AF65-F5344CB8AC3E}">
        <p14:creationId xmlns:p14="http://schemas.microsoft.com/office/powerpoint/2010/main" val="1351913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904E884-B23C-457E-A14A-DB607E023B51}"/>
              </a:ext>
            </a:extLst>
          </p:cNvPr>
          <p:cNvSpPr>
            <a:spLocks noGrp="1"/>
          </p:cNvSpPr>
          <p:nvPr>
            <p:ph type="title"/>
          </p:nvPr>
        </p:nvSpPr>
        <p:spPr>
          <a:xfrm>
            <a:off x="959" y="2606771"/>
            <a:ext cx="11988799" cy="1342496"/>
          </a:xfrm>
        </p:spPr>
        <p:txBody>
          <a:bodyPr vert="horz" lIns="91440" tIns="45720" rIns="91440" bIns="45720" rtlCol="0" anchor="ctr">
            <a:noAutofit/>
          </a:bodyPr>
          <a:lstStyle/>
          <a:p>
            <a:r>
              <a:rPr lang="en-GB" sz="2400" u="sng" dirty="0">
                <a:latin typeface="Comic Sans MS"/>
                <a:cs typeface="Calibri Light"/>
              </a:rPr>
              <a:t>Friday 3rd May</a:t>
            </a:r>
            <a:br>
              <a:rPr lang="en-GB" sz="2400" u="sng" dirty="0">
                <a:latin typeface="Comic Sans MS"/>
                <a:cs typeface="Calibri Light"/>
              </a:rPr>
            </a:br>
            <a:r>
              <a:rPr lang="en-GB" sz="2400" u="sng" dirty="0">
                <a:latin typeface="Comic Sans MS"/>
                <a:cs typeface="Calibri Light"/>
              </a:rPr>
              <a:t>TBAT: write a paragraph of a balanced argument.</a:t>
            </a:r>
            <a:br>
              <a:rPr lang="en-GB" sz="2400" u="sng" dirty="0">
                <a:latin typeface="Comic Sans MS"/>
                <a:cs typeface="Calibri Light"/>
              </a:rPr>
            </a:br>
            <a:br>
              <a:rPr lang="en-GB" sz="2400" u="sng" dirty="0">
                <a:latin typeface="Comic Sans MS"/>
                <a:cs typeface="Calibri Light"/>
              </a:rPr>
            </a:br>
            <a:r>
              <a:rPr lang="en-GB" sz="1800" dirty="0">
                <a:solidFill>
                  <a:srgbClr val="002060"/>
                </a:solidFill>
                <a:latin typeface="Comic Sans MS"/>
                <a:ea typeface="+mj-lt"/>
                <a:cs typeface="+mj-lt"/>
              </a:rPr>
              <a:t>Should the Mayan gods bestow the gift of chocolate upon their people? Yes, indeed! Chocolate, with its rich and delicious flavour, has been cherished by civilizations throughout history, and the Mayan people would surely benefit from its divine taste. Firstly, chocolate is not just a delightful treat, but it also holds cultural significance for the Mayans, who have long revered cacao as a sacred symbol of wealth and prosperity. By sharing chocolate with their people, the Mayan gods would honour this tradition and strengthen the bond between the divine and the mortal realm. Moreover, chocolate is known to have various health benefits, such as improving mood and boosting energy levels, which could enhance the well-being of the Mayan people. With its heavenly taste and positive effects, chocolate would undoubtedly be a welcome addition to the lives of the Mayan people, making it a gift worth giving.</a:t>
            </a:r>
            <a:br>
              <a:rPr lang="en-GB" sz="1800" dirty="0">
                <a:solidFill>
                  <a:srgbClr val="002060"/>
                </a:solidFill>
                <a:latin typeface="Comic Sans MS"/>
                <a:ea typeface="+mj-lt"/>
                <a:cs typeface="+mj-lt"/>
              </a:rPr>
            </a:br>
            <a:br>
              <a:rPr lang="en-GB" sz="1800" dirty="0">
                <a:latin typeface="Comic Sans MS"/>
                <a:cs typeface="Calibri Light"/>
              </a:rPr>
            </a:br>
            <a:br>
              <a:rPr lang="en-US" sz="1800" dirty="0">
                <a:solidFill>
                  <a:srgbClr val="00B050"/>
                </a:solidFill>
                <a:latin typeface="Comic Sans MS"/>
              </a:rPr>
            </a:br>
            <a:r>
              <a:rPr lang="en-GB" sz="1800" dirty="0">
                <a:solidFill>
                  <a:srgbClr val="00B050"/>
                </a:solidFill>
                <a:latin typeface="Comic Sans MS"/>
                <a:ea typeface="+mj-lt"/>
                <a:cs typeface="+mj-lt"/>
              </a:rPr>
              <a:t>While the idea of the Mayan gods giving chocolate to their people may sound appealing, there are reasons to argue against it, especially considering the gifts and blessings the gods have already bestowed upon the Mayan civilization. Throughout history, the Mayan gods have provided their people with abundant resources, fertile lands, and spiritual guidance, nurturing a thriving and prosperous society. In light of these generous gifts, some may argue that the addition of chocolate is unnecessary and potentially frivolous. Instead of asking for more, perhaps the Mayan people should focus on appreciating and making the most of the blessings they have already received. Moreover, introducing chocolate could potentially disrupt the delicate balance of the Mayan way of life and lead to unforeseen consequences. By maintaining gratitude for the gifts they have already received, the Mayan people can continue to thrive and honour the legacy of their gods without the need for additional indulgences like chocolate.</a:t>
            </a:r>
            <a:endParaRPr lang="en-GB" sz="1800" dirty="0">
              <a:solidFill>
                <a:srgbClr val="00B050"/>
              </a:solidFill>
              <a:latin typeface="Comic Sans MS"/>
              <a:cs typeface="Calibri Light"/>
            </a:endParaRPr>
          </a:p>
        </p:txBody>
      </p:sp>
    </p:spTree>
    <p:extLst>
      <p:ext uri="{BB962C8B-B14F-4D97-AF65-F5344CB8AC3E}">
        <p14:creationId xmlns:p14="http://schemas.microsoft.com/office/powerpoint/2010/main" val="3433578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7D241-2D55-69F2-A0C7-FC482E635E4D}"/>
              </a:ext>
            </a:extLst>
          </p:cNvPr>
          <p:cNvSpPr>
            <a:spLocks noGrp="1"/>
          </p:cNvSpPr>
          <p:nvPr>
            <p:ph type="title"/>
          </p:nvPr>
        </p:nvSpPr>
        <p:spPr>
          <a:xfrm>
            <a:off x="85725" y="79375"/>
            <a:ext cx="10515600" cy="1001713"/>
          </a:xfrm>
        </p:spPr>
        <p:txBody>
          <a:bodyPr>
            <a:normAutofit/>
          </a:bodyPr>
          <a:lstStyle/>
          <a:p>
            <a:r>
              <a:rPr lang="en-GB" sz="3200" u="sng">
                <a:latin typeface="Arial"/>
                <a:cs typeface="Arial"/>
              </a:rPr>
              <a:t>03.05.24</a:t>
            </a:r>
            <a:br>
              <a:rPr lang="en-GB" sz="3200" u="sng">
                <a:cs typeface="Calibri Light"/>
              </a:rPr>
            </a:br>
            <a:r>
              <a:rPr lang="en-GB" sz="3200" u="sng">
                <a:cs typeface="Calibri Light"/>
              </a:rPr>
              <a:t>TIMES</a:t>
            </a:r>
            <a:r>
              <a:rPr lang="en-GB" sz="3200" u="sng">
                <a:ea typeface="+mj-lt"/>
                <a:cs typeface="+mj-lt"/>
              </a:rPr>
              <a:t> TABLES OLYMPICS</a:t>
            </a:r>
            <a:r>
              <a:rPr lang="en" sz="3200" u="sng">
                <a:ea typeface="+mj-lt"/>
                <a:cs typeface="+mj-lt"/>
              </a:rPr>
              <a:t>.</a:t>
            </a:r>
            <a:endParaRPr lang="en-GB" sz="3200" u="sng">
              <a:ea typeface="+mj-lt"/>
              <a:cs typeface="+mj-lt"/>
            </a:endParaRPr>
          </a:p>
        </p:txBody>
      </p:sp>
      <p:pic>
        <p:nvPicPr>
          <p:cNvPr id="4" name="Picture 3" descr="A table of multiplication tables&#10;&#10;Description automatically generated">
            <a:extLst>
              <a:ext uri="{FF2B5EF4-FFF2-40B4-BE49-F238E27FC236}">
                <a16:creationId xmlns:a16="http://schemas.microsoft.com/office/drawing/2014/main" id="{328E7AE9-2CB2-64A5-FC8C-DAE2AA2A1898}"/>
              </a:ext>
            </a:extLst>
          </p:cNvPr>
          <p:cNvPicPr>
            <a:picLocks noChangeAspect="1"/>
          </p:cNvPicPr>
          <p:nvPr/>
        </p:nvPicPr>
        <p:blipFill>
          <a:blip r:embed="rId2"/>
          <a:stretch>
            <a:fillRect/>
          </a:stretch>
        </p:blipFill>
        <p:spPr>
          <a:xfrm>
            <a:off x="274128" y="1185088"/>
            <a:ext cx="5211650" cy="5495822"/>
          </a:xfrm>
          <a:prstGeom prst="rect">
            <a:avLst/>
          </a:prstGeom>
        </p:spPr>
      </p:pic>
      <p:sp>
        <p:nvSpPr>
          <p:cNvPr id="5" name="TextBox 4">
            <a:extLst>
              <a:ext uri="{FF2B5EF4-FFF2-40B4-BE49-F238E27FC236}">
                <a16:creationId xmlns:a16="http://schemas.microsoft.com/office/drawing/2014/main" id="{90D4321C-412A-C57C-4CE6-FD14EBDBB6B6}"/>
              </a:ext>
            </a:extLst>
          </p:cNvPr>
          <p:cNvSpPr txBox="1"/>
          <p:nvPr/>
        </p:nvSpPr>
        <p:spPr>
          <a:xfrm>
            <a:off x="6385209" y="124976"/>
            <a:ext cx="5258873" cy="65556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a:latin typeface="Comic Sans MS"/>
                <a:ea typeface="Calibri"/>
                <a:cs typeface="Calibri"/>
              </a:rPr>
              <a:t>-4 minutes to complete</a:t>
            </a:r>
            <a:br>
              <a:rPr lang="en-GB" sz="3000">
                <a:latin typeface="Comic Sans MS"/>
                <a:ea typeface="Calibri"/>
                <a:cs typeface="Calibri"/>
              </a:rPr>
            </a:br>
            <a:br>
              <a:rPr lang="en-GB" sz="3000">
                <a:latin typeface="Comic Sans MS"/>
                <a:ea typeface="Calibri"/>
                <a:cs typeface="Calibri"/>
              </a:rPr>
            </a:br>
            <a:r>
              <a:rPr lang="en-GB" sz="3000">
                <a:latin typeface="Comic Sans MS"/>
                <a:ea typeface="Calibri"/>
                <a:cs typeface="Calibri"/>
              </a:rPr>
              <a:t>-Some are on 2s,5s and 10s.</a:t>
            </a:r>
            <a:br>
              <a:rPr lang="en-GB" sz="3000">
                <a:latin typeface="Comic Sans MS"/>
                <a:ea typeface="Calibri"/>
                <a:cs typeface="Calibri"/>
              </a:rPr>
            </a:br>
            <a:br>
              <a:rPr lang="en-GB" sz="3000">
                <a:latin typeface="Comic Sans MS"/>
                <a:ea typeface="Calibri"/>
                <a:cs typeface="Calibri"/>
              </a:rPr>
            </a:br>
            <a:r>
              <a:rPr lang="en-GB" sz="3000">
                <a:latin typeface="Comic Sans MS"/>
                <a:ea typeface="Calibri"/>
                <a:cs typeface="Calibri"/>
              </a:rPr>
              <a:t>-Some are moving on to 3s and 6s.</a:t>
            </a:r>
            <a:endParaRPr lang="en-US"/>
          </a:p>
          <a:p>
            <a:endParaRPr lang="en-GB" sz="3000">
              <a:latin typeface="Comic Sans MS"/>
              <a:ea typeface="Calibri"/>
              <a:cs typeface="Calibri"/>
            </a:endParaRPr>
          </a:p>
          <a:p>
            <a:r>
              <a:rPr lang="en-GB" sz="3000">
                <a:latin typeface="Comic Sans MS"/>
                <a:ea typeface="Calibri"/>
                <a:cs typeface="Calibri"/>
              </a:rPr>
              <a:t>-Some are moving on to 4s and 8s.</a:t>
            </a:r>
            <a:endParaRPr lang="en-GB">
              <a:latin typeface="Calibri" panose="020F0502020204030204"/>
              <a:ea typeface="Calibri"/>
              <a:cs typeface="Calibri"/>
            </a:endParaRPr>
          </a:p>
          <a:p>
            <a:endParaRPr lang="en-GB" sz="3000">
              <a:latin typeface="Comic Sans MS"/>
              <a:ea typeface="Calibri"/>
              <a:cs typeface="Calibri"/>
            </a:endParaRPr>
          </a:p>
          <a:p>
            <a:r>
              <a:rPr lang="en-GB" sz="3000">
                <a:latin typeface="Comic Sans MS"/>
                <a:ea typeface="Calibri"/>
                <a:cs typeface="Calibri"/>
              </a:rPr>
              <a:t>-Some are moving on to 7s and 9s.</a:t>
            </a:r>
            <a:br>
              <a:rPr lang="en-GB" sz="3000">
                <a:latin typeface="Comic Sans MS"/>
                <a:ea typeface="Calibri"/>
                <a:cs typeface="Calibri"/>
              </a:rPr>
            </a:br>
            <a:br>
              <a:rPr lang="en-GB" sz="3000">
                <a:latin typeface="Comic Sans MS"/>
                <a:ea typeface="Calibri"/>
                <a:cs typeface="Calibri"/>
              </a:rPr>
            </a:br>
            <a:r>
              <a:rPr lang="en-GB" sz="3000">
                <a:latin typeface="Comic Sans MS"/>
                <a:ea typeface="Calibri"/>
                <a:cs typeface="Calibri"/>
              </a:rPr>
              <a:t>-Please collect scores</a:t>
            </a:r>
            <a:endParaRPr lang="en-GB">
              <a:cs typeface="Calibri"/>
            </a:endParaRPr>
          </a:p>
        </p:txBody>
      </p:sp>
    </p:spTree>
    <p:extLst>
      <p:ext uri="{BB962C8B-B14F-4D97-AF65-F5344CB8AC3E}">
        <p14:creationId xmlns:p14="http://schemas.microsoft.com/office/powerpoint/2010/main" val="3412387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3363" y="51858"/>
            <a:ext cx="12237928" cy="1325563"/>
          </a:xfrm>
        </p:spPr>
        <p:txBody>
          <a:bodyPr vert="horz" lIns="91440" tIns="45720" rIns="91440" bIns="45720" rtlCol="0" anchor="ctr">
            <a:noAutofit/>
          </a:bodyPr>
          <a:lstStyle/>
          <a:p>
            <a:r>
              <a:rPr lang="en-GB" sz="3200" u="sng">
                <a:cs typeface="Calibri Light"/>
              </a:rPr>
              <a:t>03.05.24</a:t>
            </a:r>
            <a:br>
              <a:rPr lang="en-GB" sz="3200" u="sng">
                <a:cs typeface="Calibri Light"/>
              </a:rPr>
            </a:br>
            <a:r>
              <a:rPr lang="en-GB" sz="3200" u="sng">
                <a:cs typeface="Calibri Light"/>
              </a:rPr>
              <a:t>TBAT: </a:t>
            </a:r>
            <a:r>
              <a:rPr lang="en-GB" sz="3200" u="sng">
                <a:ea typeface="+mj-lt"/>
                <a:cs typeface="+mj-lt"/>
              </a:rPr>
              <a:t>Identify 3D shapes and sort based on their properties.</a:t>
            </a:r>
            <a:endParaRPr lang="en-GB" sz="3200" u="sng">
              <a:cs typeface="Calibri Light"/>
            </a:endParaRPr>
          </a:p>
        </p:txBody>
      </p:sp>
      <p:sp>
        <p:nvSpPr>
          <p:cNvPr id="3" name="Content Placeholder 2">
            <a:extLst>
              <a:ext uri="{FF2B5EF4-FFF2-40B4-BE49-F238E27FC236}">
                <a16:creationId xmlns:a16="http://schemas.microsoft.com/office/drawing/2014/main" id="{BDCE8A27-1A84-02EC-A207-0759F7C5CFBB}"/>
              </a:ext>
            </a:extLst>
          </p:cNvPr>
          <p:cNvSpPr>
            <a:spLocks noGrp="1"/>
          </p:cNvSpPr>
          <p:nvPr>
            <p:ph idx="1"/>
          </p:nvPr>
        </p:nvSpPr>
        <p:spPr>
          <a:xfrm>
            <a:off x="323850" y="1539875"/>
            <a:ext cx="5789130" cy="5141913"/>
          </a:xfrm>
        </p:spPr>
        <p:txBody>
          <a:bodyPr vert="horz" lIns="91440" tIns="45720" rIns="91440" bIns="45720" rtlCol="0" anchor="t">
            <a:noAutofit/>
          </a:bodyPr>
          <a:lstStyle/>
          <a:p>
            <a:pPr marL="0" indent="0" algn="ctr">
              <a:lnSpc>
                <a:spcPct val="110000"/>
              </a:lnSpc>
              <a:buNone/>
            </a:pPr>
            <a:r>
              <a:rPr lang="en-GB" sz="3200" u="sng">
                <a:latin typeface="Comic Sans MS"/>
                <a:cs typeface="Calibri" panose="020F0502020204030204"/>
              </a:rPr>
              <a:t>3 in 3</a:t>
            </a:r>
            <a:endParaRPr lang="en-US" sz="3200">
              <a:latin typeface="Comic Sans MS"/>
            </a:endParaRPr>
          </a:p>
          <a:p>
            <a:pPr marL="0" indent="0">
              <a:lnSpc>
                <a:spcPct val="110000"/>
              </a:lnSpc>
              <a:buNone/>
            </a:pPr>
            <a:r>
              <a:rPr lang="en-GB" sz="3200">
                <a:latin typeface="Comic Sans MS"/>
                <a:cs typeface="Calibri"/>
              </a:rPr>
              <a:t>1. 7.2 X 100 =</a:t>
            </a:r>
            <a:endParaRPr lang="en-GB" sz="3200">
              <a:latin typeface="Comic Sans MS"/>
              <a:ea typeface="+mn-lt"/>
              <a:cs typeface="+mn-lt"/>
            </a:endParaRPr>
          </a:p>
          <a:p>
            <a:pPr marL="0" indent="0">
              <a:lnSpc>
                <a:spcPct val="110000"/>
              </a:lnSpc>
              <a:buNone/>
            </a:pPr>
            <a:r>
              <a:rPr lang="en-GB" sz="3200">
                <a:latin typeface="Comic Sans MS"/>
                <a:cs typeface="Calibri"/>
              </a:rPr>
              <a:t>2. 296 ÷ 8 = </a:t>
            </a:r>
            <a:endParaRPr lang="en-GB" sz="3200">
              <a:latin typeface="Comic Sans MS"/>
              <a:ea typeface="+mn-lt"/>
              <a:cs typeface="+mn-lt"/>
            </a:endParaRPr>
          </a:p>
          <a:p>
            <a:pPr marL="0" indent="0">
              <a:lnSpc>
                <a:spcPct val="110000"/>
              </a:lnSpc>
              <a:buNone/>
            </a:pPr>
            <a:r>
              <a:rPr lang="en-GB" sz="3200">
                <a:latin typeface="Comic Sans MS"/>
                <a:ea typeface="+mn-lt"/>
                <a:cs typeface="+mn-lt"/>
              </a:rPr>
              <a:t>3. Round this number to the nearest 100 - 2733</a:t>
            </a:r>
          </a:p>
        </p:txBody>
      </p:sp>
      <p:pic>
        <p:nvPicPr>
          <p:cNvPr id="5" name="Picture 4" descr="A yellow lightning bolt and black text&#10;&#10;Description automatically generated">
            <a:extLst>
              <a:ext uri="{FF2B5EF4-FFF2-40B4-BE49-F238E27FC236}">
                <a16:creationId xmlns:a16="http://schemas.microsoft.com/office/drawing/2014/main" id="{65735BC6-235B-A741-84AD-9233D055C377}"/>
              </a:ext>
            </a:extLst>
          </p:cNvPr>
          <p:cNvPicPr>
            <a:picLocks noChangeAspect="1"/>
          </p:cNvPicPr>
          <p:nvPr/>
        </p:nvPicPr>
        <p:blipFill>
          <a:blip r:embed="rId2"/>
          <a:stretch>
            <a:fillRect/>
          </a:stretch>
        </p:blipFill>
        <p:spPr>
          <a:xfrm>
            <a:off x="6093377" y="3962055"/>
            <a:ext cx="5924550" cy="2600325"/>
          </a:xfrm>
          <a:prstGeom prst="rect">
            <a:avLst/>
          </a:prstGeom>
          <a:ln w="57150">
            <a:solidFill>
              <a:srgbClr val="FF0000"/>
            </a:solidFill>
          </a:ln>
        </p:spPr>
      </p:pic>
    </p:spTree>
    <p:extLst>
      <p:ext uri="{BB962C8B-B14F-4D97-AF65-F5344CB8AC3E}">
        <p14:creationId xmlns:p14="http://schemas.microsoft.com/office/powerpoint/2010/main" val="112950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pic>
        <p:nvPicPr>
          <p:cNvPr id="7" name="Picture 4" descr="A screenshot of a math challenge&#10;&#10;Description automatically generated">
            <a:extLst>
              <a:ext uri="{FF2B5EF4-FFF2-40B4-BE49-F238E27FC236}">
                <a16:creationId xmlns:a16="http://schemas.microsoft.com/office/drawing/2014/main" id="{9332681F-AC34-0D9A-CE2E-BCA5478051D4}"/>
              </a:ext>
            </a:extLst>
          </p:cNvPr>
          <p:cNvPicPr>
            <a:picLocks noChangeAspect="1"/>
          </p:cNvPicPr>
          <p:nvPr/>
        </p:nvPicPr>
        <p:blipFill rotWithShape="1">
          <a:blip r:embed="rId2"/>
          <a:srcRect l="34574" t="11871" r="32979" b="10262"/>
          <a:stretch/>
        </p:blipFill>
        <p:spPr>
          <a:xfrm>
            <a:off x="4340272" y="1285082"/>
            <a:ext cx="3509959" cy="5570175"/>
          </a:xfrm>
          <a:prstGeom prst="rect">
            <a:avLst/>
          </a:prstGeom>
        </p:spPr>
      </p:pic>
      <p:sp>
        <p:nvSpPr>
          <p:cNvPr id="6" name="Title 1">
            <a:extLst>
              <a:ext uri="{FF2B5EF4-FFF2-40B4-BE49-F238E27FC236}">
                <a16:creationId xmlns:a16="http://schemas.microsoft.com/office/drawing/2014/main" id="{84709144-9AE7-509F-3D9C-7B11312EE2B2}"/>
              </a:ext>
            </a:extLst>
          </p:cNvPr>
          <p:cNvSpPr txBox="1">
            <a:spLocks/>
          </p:cNvSpPr>
          <p:nvPr/>
        </p:nvSpPr>
        <p:spPr>
          <a:xfrm>
            <a:off x="-3363" y="51858"/>
            <a:ext cx="12237928"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u="sng">
                <a:cs typeface="Calibri Light"/>
              </a:rPr>
              <a:t>03.05.24</a:t>
            </a:r>
            <a:br>
              <a:rPr lang="en-GB" sz="3200" u="sng">
                <a:cs typeface="Calibri Light"/>
              </a:rPr>
            </a:br>
            <a:r>
              <a:rPr lang="en-GB" sz="3200" u="sng">
                <a:cs typeface="Calibri Light"/>
              </a:rPr>
              <a:t>TBAT:</a:t>
            </a:r>
            <a:r>
              <a:rPr lang="en-GB" sz="3200" u="sng">
                <a:ea typeface="+mj-lt"/>
                <a:cs typeface="Calibri Light"/>
              </a:rPr>
              <a:t> </a:t>
            </a:r>
            <a:r>
              <a:rPr lang="en-GB" sz="3200" u="sng">
                <a:ea typeface="+mj-lt"/>
                <a:cs typeface="+mj-lt"/>
              </a:rPr>
              <a:t>Identify 3D shapes and sort based on their properties.</a:t>
            </a:r>
            <a:endParaRPr lang="en-GB" sz="3200" u="sng">
              <a:cs typeface="Calibri Light"/>
            </a:endParaRPr>
          </a:p>
        </p:txBody>
      </p:sp>
    </p:spTree>
    <p:extLst>
      <p:ext uri="{BB962C8B-B14F-4D97-AF65-F5344CB8AC3E}">
        <p14:creationId xmlns:p14="http://schemas.microsoft.com/office/powerpoint/2010/main" val="2326461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48829" y="-334"/>
            <a:ext cx="10515600" cy="1325563"/>
          </a:xfrm>
        </p:spPr>
        <p:txBody>
          <a:bodyPr>
            <a:normAutofit/>
          </a:bodyPr>
          <a:lstStyle/>
          <a:p>
            <a:r>
              <a:rPr lang="en-GB" sz="3200" u="sng">
                <a:ea typeface="+mj-lt"/>
                <a:cs typeface="+mj-lt"/>
              </a:rPr>
              <a:t>03.05.24</a:t>
            </a:r>
            <a:br>
              <a:rPr lang="en-GB" sz="3200" u="sng">
                <a:ea typeface="+mj-lt"/>
                <a:cs typeface="+mj-lt"/>
              </a:rPr>
            </a:br>
            <a:r>
              <a:rPr lang="en-GB" sz="3200" u="sng">
                <a:ea typeface="+mj-lt"/>
                <a:cs typeface="+mj-lt"/>
              </a:rPr>
              <a:t>TBAT: Identify 3D shapes and sort based on their properties.</a:t>
            </a:r>
            <a:endParaRPr lang="en-US" sz="3200">
              <a:cs typeface="Calibri Light" panose="020F0302020204030204"/>
            </a:endParaRPr>
          </a:p>
        </p:txBody>
      </p:sp>
      <p:sp>
        <p:nvSpPr>
          <p:cNvPr id="5" name="Content Placeholder 4">
            <a:extLst>
              <a:ext uri="{FF2B5EF4-FFF2-40B4-BE49-F238E27FC236}">
                <a16:creationId xmlns:a16="http://schemas.microsoft.com/office/drawing/2014/main" id="{C405CEC1-6410-F56E-5EFC-90DB30AD258B}"/>
              </a:ext>
            </a:extLst>
          </p:cNvPr>
          <p:cNvSpPr>
            <a:spLocks noGrp="1"/>
          </p:cNvSpPr>
          <p:nvPr>
            <p:ph idx="1"/>
          </p:nvPr>
        </p:nvSpPr>
        <p:spPr>
          <a:xfrm>
            <a:off x="419100" y="1387475"/>
            <a:ext cx="10515600" cy="4351338"/>
          </a:xfrm>
        </p:spPr>
        <p:txBody>
          <a:bodyPr vert="horz" lIns="91440" tIns="45720" rIns="91440" bIns="45720" rtlCol="0" anchor="t">
            <a:normAutofit/>
          </a:bodyPr>
          <a:lstStyle/>
          <a:p>
            <a:pPr marL="0" indent="0">
              <a:buNone/>
            </a:pPr>
            <a:r>
              <a:rPr lang="en-GB" i="1">
                <a:cs typeface="Calibri" panose="020F0502020204030204"/>
              </a:rPr>
              <a:t>Match the key vocabulary to its definition.</a:t>
            </a:r>
          </a:p>
        </p:txBody>
      </p:sp>
      <p:sp>
        <p:nvSpPr>
          <p:cNvPr id="3" name="TextBox 2">
            <a:extLst>
              <a:ext uri="{FF2B5EF4-FFF2-40B4-BE49-F238E27FC236}">
                <a16:creationId xmlns:a16="http://schemas.microsoft.com/office/drawing/2014/main" id="{DBF07945-AE77-25D5-511C-88EDA0F70718}"/>
              </a:ext>
            </a:extLst>
          </p:cNvPr>
          <p:cNvSpPr txBox="1"/>
          <p:nvPr/>
        </p:nvSpPr>
        <p:spPr>
          <a:xfrm>
            <a:off x="3914775" y="2533650"/>
            <a:ext cx="8096250"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a:solidFill>
                  <a:srgbClr val="231F20"/>
                </a:solidFill>
                <a:latin typeface="Calibri"/>
                <a:cs typeface="Calibri"/>
              </a:rPr>
              <a:t>a flat surface on a 3D shape. For example a cube has 6.</a:t>
            </a:r>
          </a:p>
          <a:p>
            <a:endParaRPr lang="en-US" sz="2800">
              <a:solidFill>
                <a:srgbClr val="231F20"/>
              </a:solidFill>
              <a:latin typeface="Calibri"/>
              <a:cs typeface="Calibri"/>
            </a:endParaRPr>
          </a:p>
          <a:p>
            <a:r>
              <a:rPr lang="en-US" sz="2800">
                <a:solidFill>
                  <a:srgbClr val="231F20"/>
                </a:solidFill>
                <a:latin typeface="Calibri"/>
                <a:cs typeface="Calibri"/>
              </a:rPr>
              <a:t>where two faces meet. For example a cube has 12.</a:t>
            </a:r>
          </a:p>
          <a:p>
            <a:endParaRPr lang="en-US" sz="2800">
              <a:solidFill>
                <a:srgbClr val="231F20"/>
              </a:solidFill>
              <a:latin typeface="Calibri"/>
              <a:cs typeface="Calibri"/>
            </a:endParaRPr>
          </a:p>
          <a:p>
            <a:r>
              <a:rPr lang="en-US" sz="2800">
                <a:solidFill>
                  <a:srgbClr val="231F20"/>
                </a:solidFill>
                <a:latin typeface="Calibri"/>
                <a:cs typeface="Calibri"/>
              </a:rPr>
              <a:t> a corner where edges meet (the plural is vertices). For example a cube has 8.</a:t>
            </a:r>
          </a:p>
        </p:txBody>
      </p:sp>
      <p:sp>
        <p:nvSpPr>
          <p:cNvPr id="4" name="TextBox 3">
            <a:extLst>
              <a:ext uri="{FF2B5EF4-FFF2-40B4-BE49-F238E27FC236}">
                <a16:creationId xmlns:a16="http://schemas.microsoft.com/office/drawing/2014/main" id="{6A6F18BD-2B77-38BF-7A40-10AC300CAFB5}"/>
              </a:ext>
            </a:extLst>
          </p:cNvPr>
          <p:cNvSpPr txBox="1"/>
          <p:nvPr/>
        </p:nvSpPr>
        <p:spPr>
          <a:xfrm>
            <a:off x="419100" y="2047875"/>
            <a:ext cx="2076450"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a:solidFill>
                  <a:srgbClr val="231F20"/>
                </a:solidFill>
                <a:latin typeface="Calibri"/>
                <a:cs typeface="Calibri"/>
              </a:rPr>
              <a:t>Edges</a:t>
            </a:r>
            <a:endParaRPr lang="en-US"/>
          </a:p>
          <a:p>
            <a:pPr algn="ctr"/>
            <a:endParaRPr lang="en-US" sz="3600" b="1">
              <a:solidFill>
                <a:srgbClr val="231F20"/>
              </a:solidFill>
              <a:latin typeface="Calibri"/>
              <a:cs typeface="Calibri"/>
            </a:endParaRPr>
          </a:p>
          <a:p>
            <a:pPr algn="ctr"/>
            <a:endParaRPr lang="en-US" sz="3600" b="1">
              <a:solidFill>
                <a:srgbClr val="231F20"/>
              </a:solidFill>
              <a:latin typeface="Calibri"/>
              <a:cs typeface="Calibri"/>
            </a:endParaRPr>
          </a:p>
          <a:p>
            <a:pPr algn="ctr"/>
            <a:r>
              <a:rPr lang="en-US" sz="3600" b="1">
                <a:solidFill>
                  <a:srgbClr val="231F20"/>
                </a:solidFill>
                <a:latin typeface="Calibri"/>
                <a:cs typeface="Calibri"/>
              </a:rPr>
              <a:t>Vertices</a:t>
            </a:r>
          </a:p>
          <a:p>
            <a:pPr algn="ctr"/>
            <a:endParaRPr lang="en-US" sz="3600" b="1">
              <a:solidFill>
                <a:srgbClr val="231F20"/>
              </a:solidFill>
              <a:latin typeface="Calibri"/>
              <a:cs typeface="Calibri"/>
            </a:endParaRPr>
          </a:p>
          <a:p>
            <a:pPr algn="ctr"/>
            <a:endParaRPr lang="en-US" sz="3600" b="1">
              <a:solidFill>
                <a:srgbClr val="231F20"/>
              </a:solidFill>
              <a:latin typeface="Calibri"/>
              <a:cs typeface="Calibri"/>
            </a:endParaRPr>
          </a:p>
          <a:p>
            <a:pPr algn="ctr"/>
            <a:r>
              <a:rPr lang="en-US" sz="3600" b="1">
                <a:solidFill>
                  <a:srgbClr val="231F20"/>
                </a:solidFill>
                <a:latin typeface="Calibri"/>
                <a:cs typeface="Calibri"/>
              </a:rPr>
              <a:t>Faces </a:t>
            </a:r>
          </a:p>
        </p:txBody>
      </p:sp>
    </p:spTree>
    <p:extLst>
      <p:ext uri="{BB962C8B-B14F-4D97-AF65-F5344CB8AC3E}">
        <p14:creationId xmlns:p14="http://schemas.microsoft.com/office/powerpoint/2010/main" val="3310189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59267" y="51858"/>
            <a:ext cx="10515600" cy="925513"/>
          </a:xfrm>
        </p:spPr>
        <p:txBody>
          <a:bodyPr>
            <a:normAutofit fontScale="90000"/>
          </a:bodyPr>
          <a:lstStyle/>
          <a:p>
            <a:r>
              <a:rPr lang="en-GB" sz="3600" u="sng">
                <a:ea typeface="+mj-lt"/>
                <a:cs typeface="+mj-lt"/>
              </a:rPr>
              <a:t>03.05.24</a:t>
            </a:r>
            <a:br>
              <a:rPr lang="en-GB" sz="3200" u="sng">
                <a:cs typeface="Calibri Light"/>
              </a:rPr>
            </a:br>
            <a:r>
              <a:rPr lang="en-GB" sz="3200" u="sng">
                <a:ea typeface="+mj-lt"/>
                <a:cs typeface="+mj-lt"/>
              </a:rPr>
              <a:t>TBAT: Identify 3D shapes and sort based on their properties.</a:t>
            </a:r>
            <a:endParaRPr lang="en-GB" sz="3200" u="sng">
              <a:cs typeface="Calibri Light"/>
            </a:endParaRPr>
          </a:p>
        </p:txBody>
      </p:sp>
      <p:pic>
        <p:nvPicPr>
          <p:cNvPr id="9" name="Picture 9" descr="Shape, polygon&#10;&#10;Description automatically generated">
            <a:extLst>
              <a:ext uri="{FF2B5EF4-FFF2-40B4-BE49-F238E27FC236}">
                <a16:creationId xmlns:a16="http://schemas.microsoft.com/office/drawing/2014/main" id="{028493E0-7BB4-E623-38D8-A2E9F5336510}"/>
              </a:ext>
            </a:extLst>
          </p:cNvPr>
          <p:cNvPicPr>
            <a:picLocks noGrp="1" noChangeAspect="1"/>
          </p:cNvPicPr>
          <p:nvPr>
            <p:ph idx="1"/>
          </p:nvPr>
        </p:nvPicPr>
        <p:blipFill rotWithShape="1">
          <a:blip r:embed="rId2"/>
          <a:srcRect l="10152" t="16786" r="6768" b="5276"/>
          <a:stretch/>
        </p:blipFill>
        <p:spPr>
          <a:xfrm>
            <a:off x="349071" y="1261954"/>
            <a:ext cx="7829797" cy="5176296"/>
          </a:xfrm>
        </p:spPr>
      </p:pic>
      <p:sp>
        <p:nvSpPr>
          <p:cNvPr id="10" name="TextBox 9">
            <a:extLst>
              <a:ext uri="{FF2B5EF4-FFF2-40B4-BE49-F238E27FC236}">
                <a16:creationId xmlns:a16="http://schemas.microsoft.com/office/drawing/2014/main" id="{6A33A9BE-FAD6-D18B-25B4-0D603BD34D67}"/>
              </a:ext>
            </a:extLst>
          </p:cNvPr>
          <p:cNvSpPr txBox="1"/>
          <p:nvPr/>
        </p:nvSpPr>
        <p:spPr>
          <a:xfrm>
            <a:off x="8263003" y="1415441"/>
            <a:ext cx="3818350"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200" b="1">
                <a:solidFill>
                  <a:schemeClr val="accent1"/>
                </a:solidFill>
                <a:latin typeface="Calibri"/>
                <a:cs typeface="Calibri"/>
              </a:rPr>
              <a:t>Identify three real-life objects that are cylinder-shaped.</a:t>
            </a:r>
            <a:endParaRPr lang="en-US" sz="3200">
              <a:solidFill>
                <a:schemeClr val="accent1"/>
              </a:solidFill>
              <a:latin typeface="Calibri"/>
              <a:cs typeface="Calibri" panose="020F0502020204030204"/>
            </a:endParaRPr>
          </a:p>
          <a:p>
            <a:pPr algn="ctr"/>
            <a:endParaRPr lang="en-US" sz="3200" b="1">
              <a:latin typeface="Calibri"/>
              <a:cs typeface="Calibri"/>
            </a:endParaRPr>
          </a:p>
          <a:p>
            <a:pPr algn="ctr"/>
            <a:endParaRPr lang="en-US" sz="3200" b="1">
              <a:latin typeface="Calibri"/>
              <a:cs typeface="Calibri"/>
            </a:endParaRPr>
          </a:p>
          <a:p>
            <a:pPr algn="ctr"/>
            <a:r>
              <a:rPr lang="en-US" sz="3200" b="1">
                <a:solidFill>
                  <a:schemeClr val="accent6"/>
                </a:solidFill>
                <a:latin typeface="Calibri"/>
                <a:cs typeface="Calibri"/>
              </a:rPr>
              <a:t>Identify 2 real-life objects that are cone-shaped.</a:t>
            </a:r>
            <a:endParaRPr lang="en-US" sz="3200">
              <a:solidFill>
                <a:schemeClr val="accent6"/>
              </a:solidFill>
              <a:latin typeface="Calibri"/>
              <a:cs typeface="Calibri"/>
            </a:endParaRPr>
          </a:p>
        </p:txBody>
      </p:sp>
    </p:spTree>
    <p:extLst>
      <p:ext uri="{BB962C8B-B14F-4D97-AF65-F5344CB8AC3E}">
        <p14:creationId xmlns:p14="http://schemas.microsoft.com/office/powerpoint/2010/main" val="3513736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59267" y="51858"/>
            <a:ext cx="10515600" cy="906463"/>
          </a:xfrm>
        </p:spPr>
        <p:txBody>
          <a:bodyPr>
            <a:normAutofit fontScale="90000"/>
          </a:bodyPr>
          <a:lstStyle/>
          <a:p>
            <a:r>
              <a:rPr lang="en-GB" sz="3600" u="sng">
                <a:ea typeface="+mj-lt"/>
                <a:cs typeface="+mj-lt"/>
              </a:rPr>
              <a:t>03.05.24</a:t>
            </a:r>
            <a:br>
              <a:rPr lang="en-GB" sz="3200" u="sng">
                <a:cs typeface="Calibri Light"/>
              </a:rPr>
            </a:br>
            <a:r>
              <a:rPr lang="en-GB" sz="3200" u="sng">
                <a:ea typeface="+mj-lt"/>
                <a:cs typeface="+mj-lt"/>
              </a:rPr>
              <a:t>TBAT: Identify 3D shapes and sort based on their properties.</a:t>
            </a:r>
            <a:endParaRPr lang="en-GB" sz="3200" u="sng">
              <a:cs typeface="Calibri Light" panose="020F0302020204030204"/>
            </a:endParaRPr>
          </a:p>
        </p:txBody>
      </p:sp>
      <p:sp>
        <p:nvSpPr>
          <p:cNvPr id="5" name="Content Placeholder 4">
            <a:extLst>
              <a:ext uri="{FF2B5EF4-FFF2-40B4-BE49-F238E27FC236}">
                <a16:creationId xmlns:a16="http://schemas.microsoft.com/office/drawing/2014/main" id="{C405CEC1-6410-F56E-5EFC-90DB30AD258B}"/>
              </a:ext>
            </a:extLst>
          </p:cNvPr>
          <p:cNvSpPr>
            <a:spLocks noGrp="1"/>
          </p:cNvSpPr>
          <p:nvPr>
            <p:ph idx="1"/>
          </p:nvPr>
        </p:nvSpPr>
        <p:spPr>
          <a:xfrm>
            <a:off x="304800" y="1063625"/>
            <a:ext cx="10515600" cy="4351338"/>
          </a:xfrm>
        </p:spPr>
        <p:txBody>
          <a:bodyPr vert="horz" lIns="91440" tIns="45720" rIns="91440" bIns="45720" rtlCol="0" anchor="t">
            <a:normAutofit/>
          </a:bodyPr>
          <a:lstStyle/>
          <a:p>
            <a:pPr marL="0" indent="0">
              <a:buNone/>
            </a:pPr>
            <a:r>
              <a:rPr lang="en-GB">
                <a:cs typeface="Calibri" panose="020F0502020204030204"/>
              </a:rPr>
              <a:t>What shape am I?</a:t>
            </a:r>
          </a:p>
        </p:txBody>
      </p:sp>
      <p:sp>
        <p:nvSpPr>
          <p:cNvPr id="8" name="TextBox 7">
            <a:extLst>
              <a:ext uri="{FF2B5EF4-FFF2-40B4-BE49-F238E27FC236}">
                <a16:creationId xmlns:a16="http://schemas.microsoft.com/office/drawing/2014/main" id="{FFF33414-FAEE-9D31-FF21-5B0B646D9966}"/>
              </a:ext>
            </a:extLst>
          </p:cNvPr>
          <p:cNvSpPr txBox="1"/>
          <p:nvPr/>
        </p:nvSpPr>
        <p:spPr>
          <a:xfrm>
            <a:off x="909833" y="1679923"/>
            <a:ext cx="274319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solidFill>
                  <a:schemeClr val="accent1"/>
                </a:solidFill>
              </a:rPr>
              <a:t>2 faces</a:t>
            </a:r>
            <a:endParaRPr lang="en-GB" sz="4000" b="1">
              <a:solidFill>
                <a:schemeClr val="accent1"/>
              </a:solidFill>
              <a:cs typeface="Calibri"/>
            </a:endParaRPr>
          </a:p>
          <a:p>
            <a:pPr algn="ctr"/>
            <a:r>
              <a:rPr lang="en-GB" sz="4000" b="1">
                <a:solidFill>
                  <a:schemeClr val="accent1"/>
                </a:solidFill>
                <a:cs typeface="Calibri"/>
              </a:rPr>
              <a:t>1 edge</a:t>
            </a:r>
          </a:p>
          <a:p>
            <a:pPr algn="ctr"/>
            <a:r>
              <a:rPr lang="en-GB" sz="4000" b="1">
                <a:solidFill>
                  <a:schemeClr val="accent1"/>
                </a:solidFill>
                <a:cs typeface="Calibri"/>
              </a:rPr>
              <a:t>1 vertex</a:t>
            </a:r>
          </a:p>
        </p:txBody>
      </p:sp>
      <p:sp>
        <p:nvSpPr>
          <p:cNvPr id="9" name="TextBox 8">
            <a:extLst>
              <a:ext uri="{FF2B5EF4-FFF2-40B4-BE49-F238E27FC236}">
                <a16:creationId xmlns:a16="http://schemas.microsoft.com/office/drawing/2014/main" id="{CEE5942E-9126-8BBC-19EE-0CA33AE71A1D}"/>
              </a:ext>
            </a:extLst>
          </p:cNvPr>
          <p:cNvSpPr txBox="1"/>
          <p:nvPr/>
        </p:nvSpPr>
        <p:spPr>
          <a:xfrm>
            <a:off x="4721008" y="1718022"/>
            <a:ext cx="274319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solidFill>
                  <a:schemeClr val="accent6"/>
                </a:solidFill>
              </a:rPr>
              <a:t>1 face</a:t>
            </a:r>
            <a:endParaRPr lang="en-GB" sz="4000" b="1">
              <a:solidFill>
                <a:schemeClr val="accent6"/>
              </a:solidFill>
              <a:cs typeface="Calibri"/>
            </a:endParaRPr>
          </a:p>
          <a:p>
            <a:pPr algn="ctr"/>
            <a:r>
              <a:rPr lang="en-GB" sz="4000" b="1">
                <a:solidFill>
                  <a:schemeClr val="accent6"/>
                </a:solidFill>
                <a:cs typeface="Calibri"/>
              </a:rPr>
              <a:t>1 edge</a:t>
            </a:r>
          </a:p>
          <a:p>
            <a:pPr algn="ctr"/>
            <a:r>
              <a:rPr lang="en-GB" sz="4000" b="1">
                <a:solidFill>
                  <a:schemeClr val="accent6"/>
                </a:solidFill>
                <a:cs typeface="Calibri"/>
              </a:rPr>
              <a:t>0 vertices</a:t>
            </a:r>
          </a:p>
        </p:txBody>
      </p:sp>
      <p:sp>
        <p:nvSpPr>
          <p:cNvPr id="10" name="TextBox 9">
            <a:extLst>
              <a:ext uri="{FF2B5EF4-FFF2-40B4-BE49-F238E27FC236}">
                <a16:creationId xmlns:a16="http://schemas.microsoft.com/office/drawing/2014/main" id="{79AEBA86-9D31-69B9-5F1F-B8531DE0D8D8}"/>
              </a:ext>
            </a:extLst>
          </p:cNvPr>
          <p:cNvSpPr txBox="1"/>
          <p:nvPr/>
        </p:nvSpPr>
        <p:spPr>
          <a:xfrm>
            <a:off x="8529832" y="1756123"/>
            <a:ext cx="2743199"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4000" b="1">
                <a:solidFill>
                  <a:srgbClr val="FF0000"/>
                </a:solidFill>
              </a:rPr>
              <a:t>6 faces</a:t>
            </a:r>
            <a:endParaRPr lang="en-GB" sz="4000" b="1">
              <a:solidFill>
                <a:srgbClr val="FF0000"/>
              </a:solidFill>
              <a:cs typeface="Calibri"/>
            </a:endParaRPr>
          </a:p>
          <a:p>
            <a:pPr algn="ctr"/>
            <a:r>
              <a:rPr lang="en-GB" sz="4000" b="1">
                <a:solidFill>
                  <a:srgbClr val="FF0000"/>
                </a:solidFill>
                <a:cs typeface="Calibri"/>
              </a:rPr>
              <a:t>12 edges</a:t>
            </a:r>
            <a:endParaRPr lang="en-GB" sz="4000" b="1">
              <a:solidFill>
                <a:srgbClr val="FF0000"/>
              </a:solidFill>
              <a:ea typeface="Calibri"/>
              <a:cs typeface="Calibri"/>
            </a:endParaRPr>
          </a:p>
          <a:p>
            <a:pPr algn="ctr"/>
            <a:r>
              <a:rPr lang="en-GB" sz="4000" b="1">
                <a:solidFill>
                  <a:srgbClr val="FF0000"/>
                </a:solidFill>
                <a:cs typeface="Calibri"/>
              </a:rPr>
              <a:t>8 vertices</a:t>
            </a:r>
            <a:endParaRPr lang="en-GB" sz="4000" b="1">
              <a:solidFill>
                <a:srgbClr val="FF0000"/>
              </a:solidFill>
              <a:ea typeface="Calibri"/>
              <a:cs typeface="Calibri"/>
            </a:endParaRPr>
          </a:p>
        </p:txBody>
      </p:sp>
    </p:spTree>
    <p:extLst>
      <p:ext uri="{BB962C8B-B14F-4D97-AF65-F5344CB8AC3E}">
        <p14:creationId xmlns:p14="http://schemas.microsoft.com/office/powerpoint/2010/main" val="89920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59267" y="51858"/>
            <a:ext cx="10515600" cy="1325563"/>
          </a:xfrm>
        </p:spPr>
        <p:txBody>
          <a:bodyPr vert="horz" lIns="91440" tIns="45720" rIns="91440" bIns="45720" rtlCol="0" anchor="ctr">
            <a:noAutofit/>
          </a:bodyPr>
          <a:lstStyle/>
          <a:p>
            <a:r>
              <a:rPr lang="en-GB" sz="3200" u="sng">
                <a:ea typeface="+mj-lt"/>
                <a:cs typeface="+mj-lt"/>
              </a:rPr>
              <a:t>03.05.24</a:t>
            </a:r>
            <a:br>
              <a:rPr lang="en-GB" sz="3200" u="sng">
                <a:cs typeface="Calibri Light"/>
              </a:rPr>
            </a:br>
            <a:r>
              <a:rPr lang="en-GB" sz="3200" u="sng">
                <a:ea typeface="+mj-lt"/>
                <a:cs typeface="+mj-lt"/>
              </a:rPr>
              <a:t>TBAT: Identify 3D shapes and sort based on their properties.</a:t>
            </a:r>
            <a:endParaRPr lang="en-GB" sz="3200" u="sng">
              <a:cs typeface="Calibri Light"/>
            </a:endParaRPr>
          </a:p>
        </p:txBody>
      </p:sp>
      <p:sp>
        <p:nvSpPr>
          <p:cNvPr id="5" name="Content Placeholder 4">
            <a:extLst>
              <a:ext uri="{FF2B5EF4-FFF2-40B4-BE49-F238E27FC236}">
                <a16:creationId xmlns:a16="http://schemas.microsoft.com/office/drawing/2014/main" id="{C405CEC1-6410-F56E-5EFC-90DB30AD258B}"/>
              </a:ext>
            </a:extLst>
          </p:cNvPr>
          <p:cNvSpPr>
            <a:spLocks noGrp="1"/>
          </p:cNvSpPr>
          <p:nvPr>
            <p:ph idx="1"/>
          </p:nvPr>
        </p:nvSpPr>
        <p:spPr>
          <a:xfrm>
            <a:off x="838200" y="5740008"/>
            <a:ext cx="10515600" cy="436955"/>
          </a:xfrm>
        </p:spPr>
        <p:txBody>
          <a:bodyPr vert="horz" lIns="91440" tIns="45720" rIns="91440" bIns="45720" rtlCol="0" anchor="t">
            <a:normAutofit fontScale="92500" lnSpcReduction="10000"/>
          </a:bodyPr>
          <a:lstStyle/>
          <a:p>
            <a:pPr marL="0" indent="0">
              <a:buNone/>
            </a:pPr>
            <a:r>
              <a:rPr lang="en-GB">
                <a:ea typeface="+mn-lt"/>
                <a:cs typeface="+mn-lt"/>
                <a:hlinkClick r:id="rId2"/>
              </a:rPr>
              <a:t>Sorting 3D Shapes on a Venn Diagram - Mathsframe</a:t>
            </a:r>
            <a:endParaRPr lang="en-GB">
              <a:cs typeface="Calibri" panose="020F0502020204030204"/>
            </a:endParaRPr>
          </a:p>
        </p:txBody>
      </p:sp>
      <p:pic>
        <p:nvPicPr>
          <p:cNvPr id="3" name="Picture 3" descr="Shape&#10;&#10;Description automatically generated">
            <a:extLst>
              <a:ext uri="{FF2B5EF4-FFF2-40B4-BE49-F238E27FC236}">
                <a16:creationId xmlns:a16="http://schemas.microsoft.com/office/drawing/2014/main" id="{6DAA18C7-AA54-A1B6-34F3-9126508E1885}"/>
              </a:ext>
            </a:extLst>
          </p:cNvPr>
          <p:cNvPicPr>
            <a:picLocks noChangeAspect="1"/>
          </p:cNvPicPr>
          <p:nvPr/>
        </p:nvPicPr>
        <p:blipFill>
          <a:blip r:embed="rId3"/>
          <a:stretch>
            <a:fillRect/>
          </a:stretch>
        </p:blipFill>
        <p:spPr>
          <a:xfrm>
            <a:off x="1415441" y="1412536"/>
            <a:ext cx="9371555" cy="4032926"/>
          </a:xfrm>
          <a:prstGeom prst="rect">
            <a:avLst/>
          </a:prstGeom>
        </p:spPr>
      </p:pic>
    </p:spTree>
    <p:extLst>
      <p:ext uri="{BB962C8B-B14F-4D97-AF65-F5344CB8AC3E}">
        <p14:creationId xmlns:p14="http://schemas.microsoft.com/office/powerpoint/2010/main" val="2801240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7DA4F-7EA5-19E4-1A12-677B253CB21C}"/>
              </a:ext>
            </a:extLst>
          </p:cNvPr>
          <p:cNvSpPr>
            <a:spLocks noGrp="1"/>
          </p:cNvSpPr>
          <p:nvPr>
            <p:ph type="title"/>
          </p:nvPr>
        </p:nvSpPr>
        <p:spPr>
          <a:xfrm>
            <a:off x="59267" y="51858"/>
            <a:ext cx="10515600" cy="906463"/>
          </a:xfrm>
        </p:spPr>
        <p:txBody>
          <a:bodyPr>
            <a:normAutofit fontScale="90000"/>
          </a:bodyPr>
          <a:lstStyle/>
          <a:p>
            <a:r>
              <a:rPr lang="en-GB" sz="3600" u="sng">
                <a:ea typeface="+mj-lt"/>
                <a:cs typeface="+mj-lt"/>
              </a:rPr>
              <a:t>03.05.24</a:t>
            </a:r>
            <a:br>
              <a:rPr lang="en-GB" sz="3200" u="sng">
                <a:cs typeface="Calibri Light"/>
              </a:rPr>
            </a:br>
            <a:r>
              <a:rPr lang="en-GB" sz="3200" u="sng">
                <a:cs typeface="Calibri Light"/>
              </a:rPr>
              <a:t>TBAT: Identify 3D shapes and sort based</a:t>
            </a:r>
            <a:r>
              <a:rPr lang="en-GB" sz="3200" u="sng">
                <a:ea typeface="+mj-lt"/>
                <a:cs typeface="+mj-lt"/>
              </a:rPr>
              <a:t> on their properties.</a:t>
            </a:r>
            <a:endParaRPr lang="en-GB" sz="3200" u="sng">
              <a:cs typeface="Calibri Light" panose="020F0302020204030204"/>
            </a:endParaRPr>
          </a:p>
        </p:txBody>
      </p:sp>
      <p:sp>
        <p:nvSpPr>
          <p:cNvPr id="5" name="Content Placeholder 4">
            <a:extLst>
              <a:ext uri="{FF2B5EF4-FFF2-40B4-BE49-F238E27FC236}">
                <a16:creationId xmlns:a16="http://schemas.microsoft.com/office/drawing/2014/main" id="{C405CEC1-6410-F56E-5EFC-90DB30AD258B}"/>
              </a:ext>
            </a:extLst>
          </p:cNvPr>
          <p:cNvSpPr>
            <a:spLocks noGrp="1"/>
          </p:cNvSpPr>
          <p:nvPr>
            <p:ph idx="1"/>
          </p:nvPr>
        </p:nvSpPr>
        <p:spPr>
          <a:xfrm>
            <a:off x="6922717" y="1304751"/>
            <a:ext cx="5098094" cy="5437188"/>
          </a:xfrm>
        </p:spPr>
        <p:txBody>
          <a:bodyPr vert="horz" lIns="91440" tIns="45720" rIns="91440" bIns="45720" rtlCol="0" anchor="t">
            <a:normAutofit/>
          </a:bodyPr>
          <a:lstStyle/>
          <a:p>
            <a:pPr marL="0" indent="0">
              <a:buNone/>
            </a:pPr>
            <a:r>
              <a:rPr lang="en-GB" sz="2400" b="1">
                <a:solidFill>
                  <a:srgbClr val="FF0000"/>
                </a:solidFill>
                <a:cs typeface="Calibri" panose="020F0502020204030204"/>
              </a:rPr>
              <a:t>Mastery -</a:t>
            </a:r>
            <a:endParaRPr lang="en-US" sz="2400" b="1">
              <a:solidFill>
                <a:srgbClr val="FF0000"/>
              </a:solidFill>
              <a:ea typeface="Calibri"/>
              <a:cs typeface="Calibri"/>
            </a:endParaRPr>
          </a:p>
          <a:p>
            <a:pPr marL="0" indent="0">
              <a:buNone/>
            </a:pPr>
            <a:endParaRPr lang="en-GB" sz="2400" b="1">
              <a:solidFill>
                <a:srgbClr val="FF0000"/>
              </a:solidFill>
              <a:ea typeface="Calibri"/>
              <a:cs typeface="Calibri" panose="020F0502020204030204"/>
            </a:endParaRPr>
          </a:p>
          <a:p>
            <a:pPr marL="0" indent="0">
              <a:buNone/>
            </a:pPr>
            <a:endParaRPr lang="en-GB" sz="2400" b="1">
              <a:solidFill>
                <a:srgbClr val="FF0000"/>
              </a:solidFill>
              <a:ea typeface="Calibri"/>
              <a:cs typeface="Calibri" panose="020F0502020204030204"/>
            </a:endParaRPr>
          </a:p>
          <a:p>
            <a:pPr marL="0" indent="0">
              <a:buNone/>
            </a:pPr>
            <a:endParaRPr lang="en-GB" sz="2400" b="1">
              <a:solidFill>
                <a:srgbClr val="FF0000"/>
              </a:solidFill>
              <a:ea typeface="Calibri"/>
              <a:cs typeface="Calibri" panose="020F0502020204030204"/>
            </a:endParaRPr>
          </a:p>
          <a:p>
            <a:pPr marL="0" indent="0">
              <a:buNone/>
            </a:pPr>
            <a:endParaRPr lang="en-GB" sz="2400" b="1">
              <a:solidFill>
                <a:srgbClr val="FF0000"/>
              </a:solidFill>
              <a:ea typeface="Calibri"/>
              <a:cs typeface="Calibri" panose="020F0502020204030204"/>
            </a:endParaRPr>
          </a:p>
          <a:p>
            <a:pPr marL="0" indent="0">
              <a:buNone/>
            </a:pPr>
            <a:endParaRPr lang="en-GB" sz="2400" b="1">
              <a:solidFill>
                <a:srgbClr val="FF0000"/>
              </a:solidFill>
              <a:ea typeface="Calibri"/>
              <a:cs typeface="Calibri" panose="020F0502020204030204"/>
            </a:endParaRPr>
          </a:p>
          <a:p>
            <a:pPr marL="0" indent="0">
              <a:buNone/>
            </a:pPr>
            <a:endParaRPr lang="en-GB" sz="2400" b="1">
              <a:solidFill>
                <a:srgbClr val="FF0000"/>
              </a:solidFill>
              <a:cs typeface="Calibri" panose="020F0502020204030204"/>
            </a:endParaRPr>
          </a:p>
          <a:p>
            <a:pPr marL="0" indent="0">
              <a:buNone/>
            </a:pPr>
            <a:r>
              <a:rPr lang="en-GB" sz="2400" b="1">
                <a:solidFill>
                  <a:srgbClr val="FF0000"/>
                </a:solidFill>
                <a:cs typeface="Calibri" panose="020F0502020204030204"/>
              </a:rPr>
              <a:t>Mastery with Greater Depth - </a:t>
            </a:r>
            <a:endParaRPr lang="en-GB" sz="2400" b="1">
              <a:solidFill>
                <a:srgbClr val="FF0000"/>
              </a:solidFill>
              <a:ea typeface="Calibri"/>
              <a:cs typeface="Calibri" panose="020F0502020204030204"/>
            </a:endParaRPr>
          </a:p>
          <a:p>
            <a:pPr marL="0" indent="0">
              <a:buNone/>
            </a:pPr>
            <a:r>
              <a:rPr lang="en-GB" sz="2400">
                <a:cs typeface="Calibri" panose="020F0502020204030204"/>
              </a:rPr>
              <a:t>Create a Carroll diagram using your own criteria to sort 3D shapes.</a:t>
            </a:r>
            <a:endParaRPr lang="en-GB" sz="2400" b="1">
              <a:cs typeface="Calibri" panose="020F0502020204030204"/>
            </a:endParaRPr>
          </a:p>
        </p:txBody>
      </p:sp>
      <p:graphicFrame>
        <p:nvGraphicFramePr>
          <p:cNvPr id="3" name="Table 7">
            <a:extLst>
              <a:ext uri="{FF2B5EF4-FFF2-40B4-BE49-F238E27FC236}">
                <a16:creationId xmlns:a16="http://schemas.microsoft.com/office/drawing/2014/main" id="{0FCD5B0E-FA1B-52F3-2C87-2848F78ACA7E}"/>
              </a:ext>
            </a:extLst>
          </p:cNvPr>
          <p:cNvGraphicFramePr>
            <a:graphicFrameLocks noGrp="1"/>
          </p:cNvGraphicFramePr>
          <p:nvPr/>
        </p:nvGraphicFramePr>
        <p:xfrm>
          <a:off x="156574" y="1503122"/>
          <a:ext cx="6663292" cy="2948832"/>
        </p:xfrm>
        <a:graphic>
          <a:graphicData uri="http://schemas.openxmlformats.org/drawingml/2006/table">
            <a:tbl>
              <a:tblPr firstRow="1" bandRow="1">
                <a:tableStyleId>{5C22544A-7EE6-4342-B048-85BDC9FD1C3A}</a:tableStyleId>
              </a:tblPr>
              <a:tblGrid>
                <a:gridCol w="1573976">
                  <a:extLst>
                    <a:ext uri="{9D8B030D-6E8A-4147-A177-3AD203B41FA5}">
                      <a16:colId xmlns:a16="http://schemas.microsoft.com/office/drawing/2014/main" val="2925163120"/>
                    </a:ext>
                  </a:extLst>
                </a:gridCol>
                <a:gridCol w="2432511">
                  <a:extLst>
                    <a:ext uri="{9D8B030D-6E8A-4147-A177-3AD203B41FA5}">
                      <a16:colId xmlns:a16="http://schemas.microsoft.com/office/drawing/2014/main" val="291314969"/>
                    </a:ext>
                  </a:extLst>
                </a:gridCol>
                <a:gridCol w="2656805">
                  <a:extLst>
                    <a:ext uri="{9D8B030D-6E8A-4147-A177-3AD203B41FA5}">
                      <a16:colId xmlns:a16="http://schemas.microsoft.com/office/drawing/2014/main" val="2480117344"/>
                    </a:ext>
                  </a:extLst>
                </a:gridCol>
              </a:tblGrid>
              <a:tr h="574771">
                <a:tc>
                  <a:txBody>
                    <a:bodyPr/>
                    <a:lstStyle/>
                    <a:p>
                      <a:pPr algn="ctr"/>
                      <a:endParaRPr lang="en-GB" b="0">
                        <a:solidFill>
                          <a:schemeClr val="tx1"/>
                        </a:solidFill>
                        <a:latin typeface="Calibri Ligh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lvl="0" algn="ctr">
                        <a:buNone/>
                      </a:pPr>
                      <a:r>
                        <a:rPr lang="en-GB" b="0">
                          <a:solidFill>
                            <a:schemeClr val="tx1"/>
                          </a:solidFill>
                          <a:latin typeface="Calibri Light"/>
                        </a:rPr>
                        <a:t>Even number of faces</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r>
                        <a:rPr lang="en-GB" b="0">
                          <a:solidFill>
                            <a:schemeClr val="tx1"/>
                          </a:solidFill>
                          <a:latin typeface="Calibri Light"/>
                        </a:rPr>
                        <a:t>Odd number of faces</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extLst>
                  <a:ext uri="{0D108BD9-81ED-4DB2-BD59-A6C34878D82A}">
                    <a16:rowId xmlns:a16="http://schemas.microsoft.com/office/drawing/2014/main" val="3289350784"/>
                  </a:ext>
                </a:extLst>
              </a:tr>
              <a:tr h="862157">
                <a:tc>
                  <a:txBody>
                    <a:bodyPr/>
                    <a:lstStyle/>
                    <a:p>
                      <a:pPr algn="ctr"/>
                      <a:r>
                        <a:rPr lang="en-GB" b="0">
                          <a:solidFill>
                            <a:schemeClr val="tx1"/>
                          </a:solidFill>
                          <a:latin typeface="Calibri Light"/>
                        </a:rPr>
                        <a:t>Curved face(s)</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endParaRPr lang="en-GB" b="0">
                        <a:solidFill>
                          <a:schemeClr val="tx1"/>
                        </a:solidFill>
                        <a:latin typeface="Calibri Ligh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endParaRPr lang="en-GB" b="0">
                        <a:solidFill>
                          <a:schemeClr val="tx1"/>
                        </a:solidFill>
                        <a:latin typeface="Calibri Ligh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053002767"/>
                  </a:ext>
                </a:extLst>
              </a:tr>
              <a:tr h="1511904">
                <a:tc>
                  <a:txBody>
                    <a:bodyPr/>
                    <a:lstStyle/>
                    <a:p>
                      <a:pPr algn="ctr"/>
                      <a:r>
                        <a:rPr lang="en-GB" b="0">
                          <a:solidFill>
                            <a:schemeClr val="tx1"/>
                          </a:solidFill>
                          <a:latin typeface="Calibri Light"/>
                        </a:rPr>
                        <a:t>No curved faces</a:t>
                      </a:r>
                    </a:p>
                  </a:txBody>
                  <a:tcPr>
                    <a:lnL w="12700">
                      <a:solidFill>
                        <a:schemeClr val="tx1"/>
                      </a:solidFill>
                    </a:lnL>
                    <a:lnR w="12700">
                      <a:solidFill>
                        <a:schemeClr val="tx1"/>
                      </a:solidFill>
                    </a:lnR>
                    <a:lnT w="12700">
                      <a:solidFill>
                        <a:schemeClr val="tx1"/>
                      </a:solidFill>
                    </a:lnT>
                    <a:lnB w="12700">
                      <a:solidFill>
                        <a:schemeClr val="tx1"/>
                      </a:solidFill>
                    </a:lnB>
                    <a:solidFill>
                      <a:schemeClr val="bg2"/>
                    </a:solidFill>
                  </a:tcPr>
                </a:tc>
                <a:tc>
                  <a:txBody>
                    <a:bodyPr/>
                    <a:lstStyle/>
                    <a:p>
                      <a:pPr algn="ctr"/>
                      <a:endParaRPr lang="en-GB">
                        <a:latin typeface="Calibri Ligh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tc>
                  <a:txBody>
                    <a:bodyPr/>
                    <a:lstStyle/>
                    <a:p>
                      <a:pPr algn="ctr"/>
                      <a:endParaRPr lang="en-GB">
                        <a:latin typeface="Calibri Light"/>
                      </a:endParaRPr>
                    </a:p>
                  </a:txBody>
                  <a:tcPr>
                    <a:lnL w="12700">
                      <a:solidFill>
                        <a:schemeClr val="tx1"/>
                      </a:solidFill>
                    </a:lnL>
                    <a:lnR w="12700">
                      <a:solidFill>
                        <a:schemeClr val="tx1"/>
                      </a:solidFill>
                    </a:lnR>
                    <a:lnT w="12700">
                      <a:solidFill>
                        <a:schemeClr val="tx1"/>
                      </a:solidFill>
                    </a:lnT>
                    <a:lnB w="12700">
                      <a:solidFill>
                        <a:schemeClr val="tx1"/>
                      </a:solidFill>
                    </a:lnB>
                    <a:solidFill>
                      <a:schemeClr val="bg1"/>
                    </a:solidFill>
                  </a:tcPr>
                </a:tc>
                <a:extLst>
                  <a:ext uri="{0D108BD9-81ED-4DB2-BD59-A6C34878D82A}">
                    <a16:rowId xmlns:a16="http://schemas.microsoft.com/office/drawing/2014/main" val="3905583525"/>
                  </a:ext>
                </a:extLst>
              </a:tr>
            </a:tbl>
          </a:graphicData>
        </a:graphic>
      </p:graphicFrame>
      <p:sp>
        <p:nvSpPr>
          <p:cNvPr id="4" name="TextBox 3">
            <a:extLst>
              <a:ext uri="{FF2B5EF4-FFF2-40B4-BE49-F238E27FC236}">
                <a16:creationId xmlns:a16="http://schemas.microsoft.com/office/drawing/2014/main" id="{D151D8C7-CE4D-A440-663B-3504F62F493D}"/>
              </a:ext>
            </a:extLst>
          </p:cNvPr>
          <p:cNvSpPr txBox="1"/>
          <p:nvPr/>
        </p:nvSpPr>
        <p:spPr>
          <a:xfrm>
            <a:off x="58847" y="802055"/>
            <a:ext cx="6755310" cy="44935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200"/>
              <a:t>Which 3D shapes can you place on this Carroll diagram?</a:t>
            </a:r>
          </a:p>
          <a:p>
            <a:endParaRPr lang="en-GB" sz="2400">
              <a:ea typeface="Calibri"/>
              <a:cs typeface="Calibri"/>
            </a:endParaRPr>
          </a:p>
          <a:p>
            <a:endParaRPr lang="en-GB" sz="2400">
              <a:ea typeface="Calibri"/>
              <a:cs typeface="Calibri"/>
            </a:endParaRPr>
          </a:p>
          <a:p>
            <a:endParaRPr lang="en-GB" sz="2400">
              <a:ea typeface="Calibri"/>
              <a:cs typeface="Calibri"/>
            </a:endParaRPr>
          </a:p>
          <a:p>
            <a:endParaRPr lang="en-GB" sz="2400">
              <a:ea typeface="Calibri"/>
              <a:cs typeface="Calibri"/>
            </a:endParaRPr>
          </a:p>
          <a:p>
            <a:endParaRPr lang="en-GB" sz="2400">
              <a:ea typeface="Calibri"/>
              <a:cs typeface="Calibri"/>
            </a:endParaRPr>
          </a:p>
          <a:p>
            <a:endParaRPr lang="en-GB" sz="2400">
              <a:ea typeface="Calibri"/>
              <a:cs typeface="Calibri"/>
            </a:endParaRPr>
          </a:p>
          <a:p>
            <a:endParaRPr lang="en-GB" sz="2400">
              <a:ea typeface="Calibri"/>
              <a:cs typeface="Calibri"/>
            </a:endParaRPr>
          </a:p>
          <a:p>
            <a:endParaRPr lang="en-GB" sz="2400">
              <a:ea typeface="Calibri"/>
              <a:cs typeface="Calibri"/>
            </a:endParaRPr>
          </a:p>
          <a:p>
            <a:endParaRPr lang="en-GB" sz="2400">
              <a:ea typeface="Calibri"/>
              <a:cs typeface="Calibri"/>
            </a:endParaRPr>
          </a:p>
          <a:p>
            <a:r>
              <a:rPr lang="en-GB" sz="2400" b="1">
                <a:solidFill>
                  <a:srgbClr val="FF0000"/>
                </a:solidFill>
                <a:ea typeface="Calibri"/>
                <a:cs typeface="Calibri"/>
              </a:rPr>
              <a:t>Challenge -</a:t>
            </a:r>
            <a:r>
              <a:rPr lang="en-GB" sz="2400" b="1">
                <a:ea typeface="Calibri"/>
                <a:cs typeface="Calibri"/>
              </a:rPr>
              <a:t> </a:t>
            </a:r>
            <a:r>
              <a:rPr lang="en-GB" sz="2400">
                <a:ea typeface="+mn-lt"/>
                <a:cs typeface="+mn-lt"/>
              </a:rPr>
              <a:t>Here is the net of a cube. Draw the net of a square-based pyramid. </a:t>
            </a:r>
            <a:endParaRPr lang="en-GB" sz="2400">
              <a:ea typeface="Calibri"/>
              <a:cs typeface="Calibri"/>
            </a:endParaRPr>
          </a:p>
        </p:txBody>
      </p:sp>
      <p:pic>
        <p:nvPicPr>
          <p:cNvPr id="6" name="Picture 6" descr="Diagram&#10;&#10;Description automatically generated">
            <a:extLst>
              <a:ext uri="{FF2B5EF4-FFF2-40B4-BE49-F238E27FC236}">
                <a16:creationId xmlns:a16="http://schemas.microsoft.com/office/drawing/2014/main" id="{6841945B-5EF6-8B80-F847-9B12F180E0DC}"/>
              </a:ext>
            </a:extLst>
          </p:cNvPr>
          <p:cNvPicPr>
            <a:picLocks noChangeAspect="1"/>
          </p:cNvPicPr>
          <p:nvPr/>
        </p:nvPicPr>
        <p:blipFill>
          <a:blip r:embed="rId2"/>
          <a:stretch>
            <a:fillRect/>
          </a:stretch>
        </p:blipFill>
        <p:spPr>
          <a:xfrm>
            <a:off x="8334375" y="1306409"/>
            <a:ext cx="3686175" cy="3073607"/>
          </a:xfrm>
          <a:prstGeom prst="rect">
            <a:avLst/>
          </a:prstGeom>
        </p:spPr>
      </p:pic>
      <p:pic>
        <p:nvPicPr>
          <p:cNvPr id="7" name="Picture 7" descr="Chart&#10;&#10;Description automatically generated">
            <a:extLst>
              <a:ext uri="{FF2B5EF4-FFF2-40B4-BE49-F238E27FC236}">
                <a16:creationId xmlns:a16="http://schemas.microsoft.com/office/drawing/2014/main" id="{1B01226A-B9CA-0952-9F92-ADCA592267F4}"/>
              </a:ext>
            </a:extLst>
          </p:cNvPr>
          <p:cNvPicPr>
            <a:picLocks noChangeAspect="1"/>
          </p:cNvPicPr>
          <p:nvPr/>
        </p:nvPicPr>
        <p:blipFill rotWithShape="1">
          <a:blip r:embed="rId3"/>
          <a:srcRect t="7907" r="8333" b="465"/>
          <a:stretch/>
        </p:blipFill>
        <p:spPr>
          <a:xfrm>
            <a:off x="4363278" y="5300989"/>
            <a:ext cx="1916321" cy="1436368"/>
          </a:xfrm>
          <a:prstGeom prst="rect">
            <a:avLst/>
          </a:prstGeom>
        </p:spPr>
      </p:pic>
    </p:spTree>
    <p:extLst>
      <p:ext uri="{BB962C8B-B14F-4D97-AF65-F5344CB8AC3E}">
        <p14:creationId xmlns:p14="http://schemas.microsoft.com/office/powerpoint/2010/main" val="385675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DABC899185B74BB2030808D3385A9C" ma:contentTypeVersion="18" ma:contentTypeDescription="Create a new document." ma:contentTypeScope="" ma:versionID="0cd5e201c5e6392a389a7288fb1eb275">
  <xsd:schema xmlns:xsd="http://www.w3.org/2001/XMLSchema" xmlns:xs="http://www.w3.org/2001/XMLSchema" xmlns:p="http://schemas.microsoft.com/office/2006/metadata/properties" xmlns:ns2="5519ec2d-3025-400a-aa14-bba49a7e18f3" xmlns:ns3="e255f982-5f1f-41c7-871f-7a91432a5484" targetNamespace="http://schemas.microsoft.com/office/2006/metadata/properties" ma:root="true" ma:fieldsID="c6dba6005af131f6ebb8b46ea4d332e1" ns2:_="" ns3:_="">
    <xsd:import namespace="5519ec2d-3025-400a-aa14-bba49a7e18f3"/>
    <xsd:import namespace="e255f982-5f1f-41c7-871f-7a91432a548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19ec2d-3025-400a-aa14-bba49a7e18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c6e421-0895-41c1-badf-596bff0fe7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55f982-5f1f-41c7-871f-7a91432a548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8320c33-d570-4e0b-b288-e2b6c8d43477}" ma:internalName="TaxCatchAll" ma:showField="CatchAllData" ma:web="e255f982-5f1f-41c7-871f-7a91432a54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55f982-5f1f-41c7-871f-7a91432a5484" xsi:nil="true"/>
    <lcf76f155ced4ddcb4097134ff3c332f xmlns="5519ec2d-3025-400a-aa14-bba49a7e18f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5DEB40-0429-4FC9-A61C-787045044490}"/>
</file>

<file path=customXml/itemProps2.xml><?xml version="1.0" encoding="utf-8"?>
<ds:datastoreItem xmlns:ds="http://schemas.openxmlformats.org/officeDocument/2006/customXml" ds:itemID="{109D716A-7801-43EA-9664-11EA5C0A6559}"/>
</file>

<file path=customXml/itemProps3.xml><?xml version="1.0" encoding="utf-8"?>
<ds:datastoreItem xmlns:ds="http://schemas.openxmlformats.org/officeDocument/2006/customXml" ds:itemID="{4251CAD3-B4F9-4F9C-8843-D4195C99E91C}"/>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Friday 3rd May Morning challenge                    </vt:lpstr>
      <vt:lpstr>03.05.24 TIMES TABLES OLYMPICS.</vt:lpstr>
      <vt:lpstr>03.05.24 TBAT: Identify 3D shapes and sort based on their properties.</vt:lpstr>
      <vt:lpstr>PowerPoint Presentation</vt:lpstr>
      <vt:lpstr>03.05.24 TBAT: Identify 3D shapes and sort based on their properties.</vt:lpstr>
      <vt:lpstr>03.05.24 TBAT: Identify 3D shapes and sort based on their properties.</vt:lpstr>
      <vt:lpstr>03.05.24 TBAT: Identify 3D shapes and sort based on their properties.</vt:lpstr>
      <vt:lpstr>03.05.24 TBAT: Identify 3D shapes and sort based on their properties.</vt:lpstr>
      <vt:lpstr>03.05.24 TBAT: Identify 3D shapes and sort based on their properties.</vt:lpstr>
      <vt:lpstr>Friday 3rd May Spelling Test  1. exit 2. extend 3. explode 4. excursion 5. exchange 6. exclaim 7. expel 8. external 9. Exterior 10. Export </vt:lpstr>
      <vt:lpstr>Friday 3rd May TBAT: write a paragraph of a balanced argument.  3 in 3  Imagine a world where the Mayan gods ponder whether to bestow upon their people the divine gift of chocolate. On one hand, chocolate is a delicious and cherished treat, bringing joy and pleasure to those who indulge in its sweet embrace. However, on the other hand, there are concerns about the potential health risks and societal implications of granting access to this decadent delicacy. In this balanced argument, we will explore both sides of the debate to determine whether the Mayan gods should indeed share their sacred chocolate with their people.  1. Find and copy a word which means indulgent.  2. Find one reason for giving the Mayan people chocolate.  3. Find one reason against giving the Mayan people chocolate.</vt:lpstr>
      <vt:lpstr>Friday 3rd May TBAT: write a paragraph of a balanced argument.  Tell your partner as many reasons as you can remember FOR the Mayan people receiving chocolate from their Gods.    Tell your partner as many reasons as you can remember AGAINST the Mayan people receiving chocolate from their Gods.    Explain the purpose of a balanced argument. </vt:lpstr>
      <vt:lpstr>Friday 3rd May TBAT: write a paragraph of a balanced argument.   Today, we are going to write one paragraph based on what we practised orally yesterday.  You are going to write one paragraph for or one paragraph against.  SHOULD THE MAYAN GODS GIVE THEIR PEOPLE CHOCOLATE?  For                                                                          Against  Recap your words from yesterday (you each spoke for 30 seconds)</vt:lpstr>
      <vt:lpstr>Friday 3rd May TBAT: write a paragraph of a balanced argument.  Share write  Can you include features from  this knowledge  organiser?</vt:lpstr>
      <vt:lpstr>Friday 3rd May TBAT: write a paragraph of a balanced argument.  Should the Mayan gods bestow the gift of chocolate upon their people? Yes, indeed! Chocolate, with its rich and delicious flavour, has been cherished by civilizations throughout history, and the Mayan people would surely benefit from its divine taste. Firstly, chocolate is not just a delightful treat, but it also holds cultural significance for the Mayans, who have long revered cacao as a sacred symbol of wealth and prosperity. By sharing chocolate with their people, the Mayan gods would honour this tradition and strengthen the bond between the divine and the mortal realm. Moreover, chocolate is known to have various health benefits, such as improving mood and boosting energy levels, which could enhance the well-being of the Mayan people. With its heavenly taste and positive effects, chocolate would undoubtedly be a welcome addition to the lives of the Mayan people, making it a gift worth giving.   While the idea of the Mayan gods giving chocolate to their people may sound appealing, there are reasons to argue against it, especially considering the gifts and blessings the gods have already bestowed upon the Mayan civilization. Throughout history, the Mayan gods have provided their people with abundant resources, fertile lands, and spiritual guidance, nurturing a thriving and prosperous society. In light of these generous gifts, some may argue that the addition of chocolate is unnecessary and potentially frivolous. Instead of asking for more, perhaps the Mayan people should focus on appreciating and making the most of the blessings they have already received. Moreover, introducing chocolate could potentially disrupt the delicate balance of the Mayan way of life and lead to unforeseen consequences. By maintaining gratitude for the gifts they have already received, the Mayan people can continue to thrive and honour the legacy of their gods without the need for additional indulgences like chocolate.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cp:revision>
  <dcterms:created xsi:type="dcterms:W3CDTF">2024-05-02T22:54:37Z</dcterms:created>
  <dcterms:modified xsi:type="dcterms:W3CDTF">2024-05-02T22:54:51Z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0x01010098DABC899185B74BB2030808D3385A9C</vt:lpwstr>
  </property>
</Properties>
</file>