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759" r:id="rId2"/>
    <p:sldId id="548" r:id="rId3"/>
    <p:sldId id="665" r:id="rId4"/>
    <p:sldId id="666" r:id="rId5"/>
    <p:sldId id="667" r:id="rId6"/>
    <p:sldId id="668" r:id="rId7"/>
    <p:sldId id="669" r:id="rId8"/>
    <p:sldId id="670" r:id="rId9"/>
    <p:sldId id="671" r:id="rId10"/>
    <p:sldId id="760" r:id="rId11"/>
    <p:sldId id="761" r:id="rId12"/>
    <p:sldId id="319" r:id="rId13"/>
    <p:sldId id="320" r:id="rId14"/>
    <p:sldId id="321" r:id="rId15"/>
    <p:sldId id="323" r:id="rId16"/>
    <p:sldId id="322" r:id="rId17"/>
    <p:sldId id="816" r:id="rId18"/>
    <p:sldId id="468" r:id="rId19"/>
    <p:sldId id="815" r:id="rId20"/>
    <p:sldId id="843" r:id="rId21"/>
    <p:sldId id="846" r:id="rId22"/>
    <p:sldId id="847" r:id="rId23"/>
    <p:sldId id="848" r:id="rId24"/>
    <p:sldId id="844" r:id="rId25"/>
    <p:sldId id="829" r:id="rId26"/>
    <p:sldId id="830" r:id="rId27"/>
    <p:sldId id="831" r:id="rId28"/>
    <p:sldId id="841" r:id="rId29"/>
    <p:sldId id="842" r:id="rId30"/>
    <p:sldId id="832" r:id="rId31"/>
    <p:sldId id="840" r:id="rId32"/>
    <p:sldId id="833" r:id="rId33"/>
    <p:sldId id="834" r:id="rId34"/>
    <p:sldId id="839" r:id="rId35"/>
    <p:sldId id="835" r:id="rId36"/>
    <p:sldId id="836" r:id="rId37"/>
    <p:sldId id="837" r:id="rId38"/>
    <p:sldId id="838" r:id="rId39"/>
    <p:sldId id="652" r:id="rId40"/>
    <p:sldId id="653" r:id="rId41"/>
    <p:sldId id="654" r:id="rId42"/>
    <p:sldId id="655" r:id="rId43"/>
    <p:sldId id="656" r:id="rId44"/>
    <p:sldId id="657" r:id="rId45"/>
    <p:sldId id="658" r:id="rId46"/>
    <p:sldId id="638" r:id="rId4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4B9F6-65BA-82A5-B392-8124C074297C}" v="47" dt="2024-05-01T19:04:37.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Smith" userId="S::ksmith@ohacademy.co.uk::a7d4e140-2592-4cae-a0f0-2e5221e6ab9f" providerId="AD" clId="Web-{6514B9F6-65BA-82A5-B392-8124C074297C}"/>
    <pc:docChg chg="addSld delSld">
      <pc:chgData name="C Smith" userId="S::ksmith@ohacademy.co.uk::a7d4e140-2592-4cae-a0f0-2e5221e6ab9f" providerId="AD" clId="Web-{6514B9F6-65BA-82A5-B392-8124C074297C}" dt="2024-05-01T19:04:37.385" v="46"/>
      <pc:docMkLst>
        <pc:docMk/>
      </pc:docMkLst>
      <pc:sldChg chg="del">
        <pc:chgData name="C Smith" userId="S::ksmith@ohacademy.co.uk::a7d4e140-2592-4cae-a0f0-2e5221e6ab9f" providerId="AD" clId="Web-{6514B9F6-65BA-82A5-B392-8124C074297C}" dt="2024-05-01T19:04:37.385" v="46"/>
        <pc:sldMkLst>
          <pc:docMk/>
          <pc:sldMk cId="109857222" sldId="256"/>
        </pc:sldMkLst>
      </pc:sldChg>
      <pc:sldChg chg="add">
        <pc:chgData name="C Smith" userId="S::ksmith@ohacademy.co.uk::a7d4e140-2592-4cae-a0f0-2e5221e6ab9f" providerId="AD" clId="Web-{6514B9F6-65BA-82A5-B392-8124C074297C}" dt="2024-05-01T19:04:34.338" v="11"/>
        <pc:sldMkLst>
          <pc:docMk/>
          <pc:sldMk cId="3796788873" sldId="319"/>
        </pc:sldMkLst>
      </pc:sldChg>
      <pc:sldChg chg="add">
        <pc:chgData name="C Smith" userId="S::ksmith@ohacademy.co.uk::a7d4e140-2592-4cae-a0f0-2e5221e6ab9f" providerId="AD" clId="Web-{6514B9F6-65BA-82A5-B392-8124C074297C}" dt="2024-05-01T19:04:34.353" v="12"/>
        <pc:sldMkLst>
          <pc:docMk/>
          <pc:sldMk cId="3074532413" sldId="320"/>
        </pc:sldMkLst>
      </pc:sldChg>
      <pc:sldChg chg="add">
        <pc:chgData name="C Smith" userId="S::ksmith@ohacademy.co.uk::a7d4e140-2592-4cae-a0f0-2e5221e6ab9f" providerId="AD" clId="Web-{6514B9F6-65BA-82A5-B392-8124C074297C}" dt="2024-05-01T19:04:34.369" v="13"/>
        <pc:sldMkLst>
          <pc:docMk/>
          <pc:sldMk cId="3029415453" sldId="321"/>
        </pc:sldMkLst>
      </pc:sldChg>
      <pc:sldChg chg="add">
        <pc:chgData name="C Smith" userId="S::ksmith@ohacademy.co.uk::a7d4e140-2592-4cae-a0f0-2e5221e6ab9f" providerId="AD" clId="Web-{6514B9F6-65BA-82A5-B392-8124C074297C}" dt="2024-05-01T19:04:34.400" v="15"/>
        <pc:sldMkLst>
          <pc:docMk/>
          <pc:sldMk cId="3268579481" sldId="322"/>
        </pc:sldMkLst>
      </pc:sldChg>
      <pc:sldChg chg="add">
        <pc:chgData name="C Smith" userId="S::ksmith@ohacademy.co.uk::a7d4e140-2592-4cae-a0f0-2e5221e6ab9f" providerId="AD" clId="Web-{6514B9F6-65BA-82A5-B392-8124C074297C}" dt="2024-05-01T19:04:34.384" v="14"/>
        <pc:sldMkLst>
          <pc:docMk/>
          <pc:sldMk cId="985784042" sldId="323"/>
        </pc:sldMkLst>
      </pc:sldChg>
      <pc:sldChg chg="add">
        <pc:chgData name="C Smith" userId="S::ksmith@ohacademy.co.uk::a7d4e140-2592-4cae-a0f0-2e5221e6ab9f" providerId="AD" clId="Web-{6514B9F6-65BA-82A5-B392-8124C074297C}" dt="2024-05-01T19:04:34.431" v="17"/>
        <pc:sldMkLst>
          <pc:docMk/>
          <pc:sldMk cId="2181327646" sldId="468"/>
        </pc:sldMkLst>
      </pc:sldChg>
      <pc:sldChg chg="add">
        <pc:chgData name="C Smith" userId="S::ksmith@ohacademy.co.uk::a7d4e140-2592-4cae-a0f0-2e5221e6ab9f" providerId="AD" clId="Web-{6514B9F6-65BA-82A5-B392-8124C074297C}" dt="2024-05-01T19:04:34.166" v="1"/>
        <pc:sldMkLst>
          <pc:docMk/>
          <pc:sldMk cId="2967085003" sldId="548"/>
        </pc:sldMkLst>
      </pc:sldChg>
      <pc:sldChg chg="add">
        <pc:chgData name="C Smith" userId="S::ksmith@ohacademy.co.uk::a7d4e140-2592-4cae-a0f0-2e5221e6ab9f" providerId="AD" clId="Web-{6514B9F6-65BA-82A5-B392-8124C074297C}" dt="2024-05-01T19:04:34.791" v="45"/>
        <pc:sldMkLst>
          <pc:docMk/>
          <pc:sldMk cId="4194177449" sldId="638"/>
        </pc:sldMkLst>
      </pc:sldChg>
      <pc:sldChg chg="add">
        <pc:chgData name="C Smith" userId="S::ksmith@ohacademy.co.uk::a7d4e140-2592-4cae-a0f0-2e5221e6ab9f" providerId="AD" clId="Web-{6514B9F6-65BA-82A5-B392-8124C074297C}" dt="2024-05-01T19:04:34.713" v="38"/>
        <pc:sldMkLst>
          <pc:docMk/>
          <pc:sldMk cId="3473204478" sldId="652"/>
        </pc:sldMkLst>
      </pc:sldChg>
      <pc:sldChg chg="add">
        <pc:chgData name="C Smith" userId="S::ksmith@ohacademy.co.uk::a7d4e140-2592-4cae-a0f0-2e5221e6ab9f" providerId="AD" clId="Web-{6514B9F6-65BA-82A5-B392-8124C074297C}" dt="2024-05-01T19:04:34.728" v="39"/>
        <pc:sldMkLst>
          <pc:docMk/>
          <pc:sldMk cId="3192279894" sldId="653"/>
        </pc:sldMkLst>
      </pc:sldChg>
      <pc:sldChg chg="add">
        <pc:chgData name="C Smith" userId="S::ksmith@ohacademy.co.uk::a7d4e140-2592-4cae-a0f0-2e5221e6ab9f" providerId="AD" clId="Web-{6514B9F6-65BA-82A5-B392-8124C074297C}" dt="2024-05-01T19:04:34.728" v="40"/>
        <pc:sldMkLst>
          <pc:docMk/>
          <pc:sldMk cId="1562089488" sldId="654"/>
        </pc:sldMkLst>
      </pc:sldChg>
      <pc:sldChg chg="add">
        <pc:chgData name="C Smith" userId="S::ksmith@ohacademy.co.uk::a7d4e140-2592-4cae-a0f0-2e5221e6ab9f" providerId="AD" clId="Web-{6514B9F6-65BA-82A5-B392-8124C074297C}" dt="2024-05-01T19:04:34.744" v="41"/>
        <pc:sldMkLst>
          <pc:docMk/>
          <pc:sldMk cId="1290514385" sldId="655"/>
        </pc:sldMkLst>
      </pc:sldChg>
      <pc:sldChg chg="add">
        <pc:chgData name="C Smith" userId="S::ksmith@ohacademy.co.uk::a7d4e140-2592-4cae-a0f0-2e5221e6ab9f" providerId="AD" clId="Web-{6514B9F6-65BA-82A5-B392-8124C074297C}" dt="2024-05-01T19:04:34.760" v="42"/>
        <pc:sldMkLst>
          <pc:docMk/>
          <pc:sldMk cId="2472746628" sldId="656"/>
        </pc:sldMkLst>
      </pc:sldChg>
      <pc:sldChg chg="add">
        <pc:chgData name="C Smith" userId="S::ksmith@ohacademy.co.uk::a7d4e140-2592-4cae-a0f0-2e5221e6ab9f" providerId="AD" clId="Web-{6514B9F6-65BA-82A5-B392-8124C074297C}" dt="2024-05-01T19:04:34.760" v="43"/>
        <pc:sldMkLst>
          <pc:docMk/>
          <pc:sldMk cId="2088007590" sldId="657"/>
        </pc:sldMkLst>
      </pc:sldChg>
      <pc:sldChg chg="add">
        <pc:chgData name="C Smith" userId="S::ksmith@ohacademy.co.uk::a7d4e140-2592-4cae-a0f0-2e5221e6ab9f" providerId="AD" clId="Web-{6514B9F6-65BA-82A5-B392-8124C074297C}" dt="2024-05-01T19:04:34.775" v="44"/>
        <pc:sldMkLst>
          <pc:docMk/>
          <pc:sldMk cId="2851040764" sldId="658"/>
        </pc:sldMkLst>
      </pc:sldChg>
      <pc:sldChg chg="add">
        <pc:chgData name="C Smith" userId="S::ksmith@ohacademy.co.uk::a7d4e140-2592-4cae-a0f0-2e5221e6ab9f" providerId="AD" clId="Web-{6514B9F6-65BA-82A5-B392-8124C074297C}" dt="2024-05-01T19:04:34.181" v="2"/>
        <pc:sldMkLst>
          <pc:docMk/>
          <pc:sldMk cId="1957921034" sldId="665"/>
        </pc:sldMkLst>
      </pc:sldChg>
      <pc:sldChg chg="add">
        <pc:chgData name="C Smith" userId="S::ksmith@ohacademy.co.uk::a7d4e140-2592-4cae-a0f0-2e5221e6ab9f" providerId="AD" clId="Web-{6514B9F6-65BA-82A5-B392-8124C074297C}" dt="2024-05-01T19:04:34.197" v="3"/>
        <pc:sldMkLst>
          <pc:docMk/>
          <pc:sldMk cId="3546149165" sldId="666"/>
        </pc:sldMkLst>
      </pc:sldChg>
      <pc:sldChg chg="add">
        <pc:chgData name="C Smith" userId="S::ksmith@ohacademy.co.uk::a7d4e140-2592-4cae-a0f0-2e5221e6ab9f" providerId="AD" clId="Web-{6514B9F6-65BA-82A5-B392-8124C074297C}" dt="2024-05-01T19:04:34.213" v="4"/>
        <pc:sldMkLst>
          <pc:docMk/>
          <pc:sldMk cId="1990576349" sldId="667"/>
        </pc:sldMkLst>
      </pc:sldChg>
      <pc:sldChg chg="add">
        <pc:chgData name="C Smith" userId="S::ksmith@ohacademy.co.uk::a7d4e140-2592-4cae-a0f0-2e5221e6ab9f" providerId="AD" clId="Web-{6514B9F6-65BA-82A5-B392-8124C074297C}" dt="2024-05-01T19:04:34.244" v="5"/>
        <pc:sldMkLst>
          <pc:docMk/>
          <pc:sldMk cId="2851820902" sldId="668"/>
        </pc:sldMkLst>
      </pc:sldChg>
      <pc:sldChg chg="add">
        <pc:chgData name="C Smith" userId="S::ksmith@ohacademy.co.uk::a7d4e140-2592-4cae-a0f0-2e5221e6ab9f" providerId="AD" clId="Web-{6514B9F6-65BA-82A5-B392-8124C074297C}" dt="2024-05-01T19:04:34.259" v="6"/>
        <pc:sldMkLst>
          <pc:docMk/>
          <pc:sldMk cId="650478006" sldId="669"/>
        </pc:sldMkLst>
      </pc:sldChg>
      <pc:sldChg chg="add">
        <pc:chgData name="C Smith" userId="S::ksmith@ohacademy.co.uk::a7d4e140-2592-4cae-a0f0-2e5221e6ab9f" providerId="AD" clId="Web-{6514B9F6-65BA-82A5-B392-8124C074297C}" dt="2024-05-01T19:04:34.275" v="7"/>
        <pc:sldMkLst>
          <pc:docMk/>
          <pc:sldMk cId="1000134872" sldId="670"/>
        </pc:sldMkLst>
      </pc:sldChg>
      <pc:sldChg chg="add">
        <pc:chgData name="C Smith" userId="S::ksmith@ohacademy.co.uk::a7d4e140-2592-4cae-a0f0-2e5221e6ab9f" providerId="AD" clId="Web-{6514B9F6-65BA-82A5-B392-8124C074297C}" dt="2024-05-01T19:04:34.291" v="8"/>
        <pc:sldMkLst>
          <pc:docMk/>
          <pc:sldMk cId="2927066140" sldId="671"/>
        </pc:sldMkLst>
      </pc:sldChg>
      <pc:sldChg chg="add">
        <pc:chgData name="C Smith" userId="S::ksmith@ohacademy.co.uk::a7d4e140-2592-4cae-a0f0-2e5221e6ab9f" providerId="AD" clId="Web-{6514B9F6-65BA-82A5-B392-8124C074297C}" dt="2024-05-01T19:04:34.150" v="0"/>
        <pc:sldMkLst>
          <pc:docMk/>
          <pc:sldMk cId="2203762108" sldId="759"/>
        </pc:sldMkLst>
      </pc:sldChg>
      <pc:sldChg chg="add">
        <pc:chgData name="C Smith" userId="S::ksmith@ohacademy.co.uk::a7d4e140-2592-4cae-a0f0-2e5221e6ab9f" providerId="AD" clId="Web-{6514B9F6-65BA-82A5-B392-8124C074297C}" dt="2024-05-01T19:04:34.306" v="9"/>
        <pc:sldMkLst>
          <pc:docMk/>
          <pc:sldMk cId="887920819" sldId="760"/>
        </pc:sldMkLst>
      </pc:sldChg>
      <pc:sldChg chg="add">
        <pc:chgData name="C Smith" userId="S::ksmith@ohacademy.co.uk::a7d4e140-2592-4cae-a0f0-2e5221e6ab9f" providerId="AD" clId="Web-{6514B9F6-65BA-82A5-B392-8124C074297C}" dt="2024-05-01T19:04:34.322" v="10"/>
        <pc:sldMkLst>
          <pc:docMk/>
          <pc:sldMk cId="2031783003" sldId="761"/>
        </pc:sldMkLst>
      </pc:sldChg>
      <pc:sldChg chg="add">
        <pc:chgData name="C Smith" userId="S::ksmith@ohacademy.co.uk::a7d4e140-2592-4cae-a0f0-2e5221e6ab9f" providerId="AD" clId="Web-{6514B9F6-65BA-82A5-B392-8124C074297C}" dt="2024-05-01T19:04:34.447" v="18"/>
        <pc:sldMkLst>
          <pc:docMk/>
          <pc:sldMk cId="1757309588" sldId="815"/>
        </pc:sldMkLst>
      </pc:sldChg>
      <pc:sldChg chg="add">
        <pc:chgData name="C Smith" userId="S::ksmith@ohacademy.co.uk::a7d4e140-2592-4cae-a0f0-2e5221e6ab9f" providerId="AD" clId="Web-{6514B9F6-65BA-82A5-B392-8124C074297C}" dt="2024-05-01T19:04:34.416" v="16"/>
        <pc:sldMkLst>
          <pc:docMk/>
          <pc:sldMk cId="2097657744" sldId="816"/>
        </pc:sldMkLst>
      </pc:sldChg>
      <pc:sldChg chg="add">
        <pc:chgData name="C Smith" userId="S::ksmith@ohacademy.co.uk::a7d4e140-2592-4cae-a0f0-2e5221e6ab9f" providerId="AD" clId="Web-{6514B9F6-65BA-82A5-B392-8124C074297C}" dt="2024-05-01T19:04:34.525" v="24"/>
        <pc:sldMkLst>
          <pc:docMk/>
          <pc:sldMk cId="2599946311" sldId="829"/>
        </pc:sldMkLst>
      </pc:sldChg>
      <pc:sldChg chg="add">
        <pc:chgData name="C Smith" userId="S::ksmith@ohacademy.co.uk::a7d4e140-2592-4cae-a0f0-2e5221e6ab9f" providerId="AD" clId="Web-{6514B9F6-65BA-82A5-B392-8124C074297C}" dt="2024-05-01T19:04:34.541" v="25"/>
        <pc:sldMkLst>
          <pc:docMk/>
          <pc:sldMk cId="1881248889" sldId="830"/>
        </pc:sldMkLst>
      </pc:sldChg>
      <pc:sldChg chg="add">
        <pc:chgData name="C Smith" userId="S::ksmith@ohacademy.co.uk::a7d4e140-2592-4cae-a0f0-2e5221e6ab9f" providerId="AD" clId="Web-{6514B9F6-65BA-82A5-B392-8124C074297C}" dt="2024-05-01T19:04:34.541" v="26"/>
        <pc:sldMkLst>
          <pc:docMk/>
          <pc:sldMk cId="3374794350" sldId="831"/>
        </pc:sldMkLst>
      </pc:sldChg>
      <pc:sldChg chg="add">
        <pc:chgData name="C Smith" userId="S::ksmith@ohacademy.co.uk::a7d4e140-2592-4cae-a0f0-2e5221e6ab9f" providerId="AD" clId="Web-{6514B9F6-65BA-82A5-B392-8124C074297C}" dt="2024-05-01T19:04:34.588" v="29"/>
        <pc:sldMkLst>
          <pc:docMk/>
          <pc:sldMk cId="3930084250" sldId="832"/>
        </pc:sldMkLst>
      </pc:sldChg>
      <pc:sldChg chg="add">
        <pc:chgData name="C Smith" userId="S::ksmith@ohacademy.co.uk::a7d4e140-2592-4cae-a0f0-2e5221e6ab9f" providerId="AD" clId="Web-{6514B9F6-65BA-82A5-B392-8124C074297C}" dt="2024-05-01T19:04:34.603" v="31"/>
        <pc:sldMkLst>
          <pc:docMk/>
          <pc:sldMk cId="3288831484" sldId="833"/>
        </pc:sldMkLst>
      </pc:sldChg>
      <pc:sldChg chg="add">
        <pc:chgData name="C Smith" userId="S::ksmith@ohacademy.co.uk::a7d4e140-2592-4cae-a0f0-2e5221e6ab9f" providerId="AD" clId="Web-{6514B9F6-65BA-82A5-B392-8124C074297C}" dt="2024-05-01T19:04:34.619" v="32"/>
        <pc:sldMkLst>
          <pc:docMk/>
          <pc:sldMk cId="1297830530" sldId="834"/>
        </pc:sldMkLst>
      </pc:sldChg>
      <pc:sldChg chg="add">
        <pc:chgData name="C Smith" userId="S::ksmith@ohacademy.co.uk::a7d4e140-2592-4cae-a0f0-2e5221e6ab9f" providerId="AD" clId="Web-{6514B9F6-65BA-82A5-B392-8124C074297C}" dt="2024-05-01T19:04:34.650" v="34"/>
        <pc:sldMkLst>
          <pc:docMk/>
          <pc:sldMk cId="1587626162" sldId="835"/>
        </pc:sldMkLst>
      </pc:sldChg>
      <pc:sldChg chg="add">
        <pc:chgData name="C Smith" userId="S::ksmith@ohacademy.co.uk::a7d4e140-2592-4cae-a0f0-2e5221e6ab9f" providerId="AD" clId="Web-{6514B9F6-65BA-82A5-B392-8124C074297C}" dt="2024-05-01T19:04:34.666" v="35"/>
        <pc:sldMkLst>
          <pc:docMk/>
          <pc:sldMk cId="857787037" sldId="836"/>
        </pc:sldMkLst>
      </pc:sldChg>
      <pc:sldChg chg="add">
        <pc:chgData name="C Smith" userId="S::ksmith@ohacademy.co.uk::a7d4e140-2592-4cae-a0f0-2e5221e6ab9f" providerId="AD" clId="Web-{6514B9F6-65BA-82A5-B392-8124C074297C}" dt="2024-05-01T19:04:34.681" v="36"/>
        <pc:sldMkLst>
          <pc:docMk/>
          <pc:sldMk cId="2952211501" sldId="837"/>
        </pc:sldMkLst>
      </pc:sldChg>
      <pc:sldChg chg="add">
        <pc:chgData name="C Smith" userId="S::ksmith@ohacademy.co.uk::a7d4e140-2592-4cae-a0f0-2e5221e6ab9f" providerId="AD" clId="Web-{6514B9F6-65BA-82A5-B392-8124C074297C}" dt="2024-05-01T19:04:34.697" v="37"/>
        <pc:sldMkLst>
          <pc:docMk/>
          <pc:sldMk cId="332557660" sldId="838"/>
        </pc:sldMkLst>
      </pc:sldChg>
      <pc:sldChg chg="add">
        <pc:chgData name="C Smith" userId="S::ksmith@ohacademy.co.uk::a7d4e140-2592-4cae-a0f0-2e5221e6ab9f" providerId="AD" clId="Web-{6514B9F6-65BA-82A5-B392-8124C074297C}" dt="2024-05-01T19:04:34.635" v="33"/>
        <pc:sldMkLst>
          <pc:docMk/>
          <pc:sldMk cId="1172950731" sldId="839"/>
        </pc:sldMkLst>
      </pc:sldChg>
      <pc:sldChg chg="add">
        <pc:chgData name="C Smith" userId="S::ksmith@ohacademy.co.uk::a7d4e140-2592-4cae-a0f0-2e5221e6ab9f" providerId="AD" clId="Web-{6514B9F6-65BA-82A5-B392-8124C074297C}" dt="2024-05-01T19:04:34.603" v="30"/>
        <pc:sldMkLst>
          <pc:docMk/>
          <pc:sldMk cId="2381019750" sldId="840"/>
        </pc:sldMkLst>
      </pc:sldChg>
      <pc:sldChg chg="add">
        <pc:chgData name="C Smith" userId="S::ksmith@ohacademy.co.uk::a7d4e140-2592-4cae-a0f0-2e5221e6ab9f" providerId="AD" clId="Web-{6514B9F6-65BA-82A5-B392-8124C074297C}" dt="2024-05-01T19:04:34.556" v="27"/>
        <pc:sldMkLst>
          <pc:docMk/>
          <pc:sldMk cId="2377539947" sldId="841"/>
        </pc:sldMkLst>
      </pc:sldChg>
      <pc:sldChg chg="add">
        <pc:chgData name="C Smith" userId="S::ksmith@ohacademy.co.uk::a7d4e140-2592-4cae-a0f0-2e5221e6ab9f" providerId="AD" clId="Web-{6514B9F6-65BA-82A5-B392-8124C074297C}" dt="2024-05-01T19:04:34.572" v="28"/>
        <pc:sldMkLst>
          <pc:docMk/>
          <pc:sldMk cId="73622397" sldId="842"/>
        </pc:sldMkLst>
      </pc:sldChg>
      <pc:sldChg chg="add">
        <pc:chgData name="C Smith" userId="S::ksmith@ohacademy.co.uk::a7d4e140-2592-4cae-a0f0-2e5221e6ab9f" providerId="AD" clId="Web-{6514B9F6-65BA-82A5-B392-8124C074297C}" dt="2024-05-01T19:04:34.463" v="19"/>
        <pc:sldMkLst>
          <pc:docMk/>
          <pc:sldMk cId="798135918" sldId="843"/>
        </pc:sldMkLst>
      </pc:sldChg>
      <pc:sldChg chg="add">
        <pc:chgData name="C Smith" userId="S::ksmith@ohacademy.co.uk::a7d4e140-2592-4cae-a0f0-2e5221e6ab9f" providerId="AD" clId="Web-{6514B9F6-65BA-82A5-B392-8124C074297C}" dt="2024-05-01T19:04:34.510" v="23"/>
        <pc:sldMkLst>
          <pc:docMk/>
          <pc:sldMk cId="2464579350" sldId="844"/>
        </pc:sldMkLst>
      </pc:sldChg>
      <pc:sldChg chg="add">
        <pc:chgData name="C Smith" userId="S::ksmith@ohacademy.co.uk::a7d4e140-2592-4cae-a0f0-2e5221e6ab9f" providerId="AD" clId="Web-{6514B9F6-65BA-82A5-B392-8124C074297C}" dt="2024-05-01T19:04:34.478" v="20"/>
        <pc:sldMkLst>
          <pc:docMk/>
          <pc:sldMk cId="2471536610" sldId="846"/>
        </pc:sldMkLst>
      </pc:sldChg>
      <pc:sldChg chg="add">
        <pc:chgData name="C Smith" userId="S::ksmith@ohacademy.co.uk::a7d4e140-2592-4cae-a0f0-2e5221e6ab9f" providerId="AD" clId="Web-{6514B9F6-65BA-82A5-B392-8124C074297C}" dt="2024-05-01T19:04:34.494" v="21"/>
        <pc:sldMkLst>
          <pc:docMk/>
          <pc:sldMk cId="2203987354" sldId="847"/>
        </pc:sldMkLst>
      </pc:sldChg>
      <pc:sldChg chg="add">
        <pc:chgData name="C Smith" userId="S::ksmith@ohacademy.co.uk::a7d4e140-2592-4cae-a0f0-2e5221e6ab9f" providerId="AD" clId="Web-{6514B9F6-65BA-82A5-B392-8124C074297C}" dt="2024-05-01T19:04:34.494" v="22"/>
        <pc:sldMkLst>
          <pc:docMk/>
          <pc:sldMk cId="4229314784" sldId="8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6AB79-76C5-449B-AD0F-F1F66E14D104}" type="datetimeFigureOut">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5C611-CBD7-4A19-8346-992481B4447E}" type="slidenum">
              <a:t>‹#›</a:t>
            </a:fld>
            <a:endParaRPr lang="en-GB"/>
          </a:p>
        </p:txBody>
      </p:sp>
    </p:spTree>
    <p:extLst>
      <p:ext uri="{BB962C8B-B14F-4D97-AF65-F5344CB8AC3E}">
        <p14:creationId xmlns:p14="http://schemas.microsoft.com/office/powerpoint/2010/main" val="193885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artsafe.org.uk/aed-location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Get the pupils to visit </a:t>
            </a:r>
            <a:r>
              <a:rPr lang="en-GB">
                <a:hlinkClick r:id="rId3"/>
              </a:rPr>
              <a:t>AED Defibrillator UK Locations | Find an AED / Defibrillator (heartsafe.org.uk)</a:t>
            </a:r>
            <a:endParaRPr lang="en-GB"/>
          </a:p>
          <a:p>
            <a:r>
              <a:rPr lang="en-GB"/>
              <a:t>This has a map with defibrillator locations across the UK.</a:t>
            </a:r>
          </a:p>
        </p:txBody>
      </p:sp>
      <p:sp>
        <p:nvSpPr>
          <p:cNvPr id="4" name="Slide Number Placeholder 3"/>
          <p:cNvSpPr>
            <a:spLocks noGrp="1"/>
          </p:cNvSpPr>
          <p:nvPr>
            <p:ph type="sldNum" sz="quarter" idx="5"/>
          </p:nvPr>
        </p:nvSpPr>
        <p:spPr/>
        <p:txBody>
          <a:bodyPr/>
          <a:lstStyle/>
          <a:p>
            <a:fld id="{CC35CA20-A24B-0D42-9BE4-3C0B4C9D1D74}" type="slidenum">
              <a:rPr lang="en-US" smtClean="0"/>
              <a:t>46</a:t>
            </a:fld>
            <a:endParaRPr lang="en-US"/>
          </a:p>
        </p:txBody>
      </p:sp>
    </p:spTree>
    <p:extLst>
      <p:ext uri="{BB962C8B-B14F-4D97-AF65-F5344CB8AC3E}">
        <p14:creationId xmlns:p14="http://schemas.microsoft.com/office/powerpoint/2010/main" val="113767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instructions are:</a:t>
            </a:r>
          </a:p>
          <a:p>
            <a:r>
              <a:rPr lang="en-US"/>
              <a:t>1. With the patient lying on their back, place the nearest arm to you at a right angle to their body.</a:t>
            </a:r>
            <a:endParaRPr lang="en-US">
              <a:cs typeface="Calibri"/>
            </a:endParaRPr>
          </a:p>
          <a:p>
            <a:r>
              <a:rPr lang="en-US"/>
              <a:t>2. Move the other arm across the chest with the back of the hand underneath the patient’s cheek.</a:t>
            </a:r>
            <a:endParaRPr lang="en-US">
              <a:cs typeface="Calibri"/>
            </a:endParaRPr>
          </a:p>
          <a:p>
            <a:r>
              <a:rPr lang="en-US"/>
              <a:t>3. Bend the leg furthest away to you until the foot is flat on the floor.</a:t>
            </a:r>
            <a:endParaRPr lang="en-US">
              <a:cs typeface="Calibri"/>
            </a:endParaRPr>
          </a:p>
          <a:p>
            <a:r>
              <a:rPr lang="en-US"/>
              <a:t>4. Holding the bent leg and with your hand underneath the patient’s cheek, roll the patient onto their side.</a:t>
            </a:r>
            <a:endParaRPr lang="en-US">
              <a:cs typeface="Calibri"/>
            </a:endParaRPr>
          </a:p>
          <a:p>
            <a:r>
              <a:rPr lang="en-US"/>
              <a:t>5. Tilt their head back to open their airways.</a:t>
            </a:r>
            <a:endParaRPr lang="en-GB"/>
          </a:p>
        </p:txBody>
      </p:sp>
      <p:sp>
        <p:nvSpPr>
          <p:cNvPr id="4" name="Slide Number Placeholder 3"/>
          <p:cNvSpPr>
            <a:spLocks noGrp="1"/>
          </p:cNvSpPr>
          <p:nvPr>
            <p:ph type="sldNum" sz="quarter" idx="5"/>
          </p:nvPr>
        </p:nvSpPr>
        <p:spPr/>
        <p:txBody>
          <a:bodyPr/>
          <a:lstStyle/>
          <a:p>
            <a:fld id="{85782010-1986-4AA5-BE9D-9D263ED145F8}" type="slidenum">
              <a:rPr lang="en-GB"/>
              <a:t>47</a:t>
            </a:fld>
            <a:endParaRPr lang="en-GB"/>
          </a:p>
        </p:txBody>
      </p:sp>
    </p:spTree>
    <p:extLst>
      <p:ext uri="{BB962C8B-B14F-4D97-AF65-F5344CB8AC3E}">
        <p14:creationId xmlns:p14="http://schemas.microsoft.com/office/powerpoint/2010/main" val="172468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01/05/2024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01/05/2024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01/05/2024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bbc.co.uk/teach/class-clips-video/pshe-ks3-how-to-administer-cpr/zrkgyd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youtu.be/UFvL7wTFzl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heartsafe.org.uk/aed-location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14304" y="2914465"/>
            <a:ext cx="12225130" cy="747059"/>
          </a:xfrm>
        </p:spPr>
        <p:txBody>
          <a:bodyPr>
            <a:normAutofit fontScale="90000"/>
          </a:bodyPr>
          <a:lstStyle/>
          <a:p>
            <a:pPr algn="l"/>
            <a:r>
              <a:rPr lang="en-GB" sz="3000" u="sng">
                <a:cs typeface="Calibri Light"/>
              </a:rPr>
              <a:t>Thursday 2nd May</a:t>
            </a:r>
            <a:br>
              <a:rPr lang="en-GB" sz="3000" u="sng">
                <a:cs typeface="Calibri Light"/>
              </a:rPr>
            </a:br>
            <a:r>
              <a:rPr lang="en-GB" sz="3000" u="sng">
                <a:cs typeface="Calibri Light"/>
              </a:rPr>
              <a:t>Morning</a:t>
            </a:r>
            <a:r>
              <a:rPr lang="en-GB" sz="3000" u="sng">
                <a:ea typeface="+mj-lt"/>
                <a:cs typeface="+mj-lt"/>
              </a:rPr>
              <a:t> challenge </a:t>
            </a:r>
            <a:r>
              <a:rPr lang="en-GB" sz="4400">
                <a:ea typeface="+mj-lt"/>
                <a:cs typeface="+mj-lt"/>
              </a:rPr>
              <a:t> </a:t>
            </a:r>
            <a:r>
              <a:rPr lang="en-GB" sz="3000">
                <a:ea typeface="+mj-lt"/>
                <a:cs typeface="+mj-lt"/>
              </a:rPr>
              <a:t> </a:t>
            </a:r>
            <a:r>
              <a:rPr lang="en-GB" sz="4400">
                <a:ea typeface="+mj-lt"/>
                <a:cs typeface="+mj-lt"/>
              </a:rPr>
              <a:t> </a:t>
            </a:r>
            <a:r>
              <a:rPr lang="en-GB" sz="3000">
                <a:ea typeface="+mj-lt"/>
                <a:cs typeface="+mj-lt"/>
              </a:rPr>
              <a:t>           </a:t>
            </a: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endParaRPr lang="en-GB" sz="4400" u="sng">
              <a:ea typeface="+mj-lt"/>
              <a:cs typeface="+mj-lt"/>
            </a:endParaRPr>
          </a:p>
        </p:txBody>
      </p:sp>
      <p:pic>
        <p:nvPicPr>
          <p:cNvPr id="7" name="Picture 6" descr="A logo for a music band&#10;&#10;Description automatically generated">
            <a:extLst>
              <a:ext uri="{FF2B5EF4-FFF2-40B4-BE49-F238E27FC236}">
                <a16:creationId xmlns:a16="http://schemas.microsoft.com/office/drawing/2014/main" id="{84248787-1607-F2B2-850D-9299B30533CC}"/>
              </a:ext>
            </a:extLst>
          </p:cNvPr>
          <p:cNvPicPr>
            <a:picLocks noChangeAspect="1"/>
          </p:cNvPicPr>
          <p:nvPr/>
        </p:nvPicPr>
        <p:blipFill>
          <a:blip r:embed="rId2"/>
          <a:stretch>
            <a:fillRect/>
          </a:stretch>
        </p:blipFill>
        <p:spPr>
          <a:xfrm>
            <a:off x="58160" y="807118"/>
            <a:ext cx="2419350" cy="1714500"/>
          </a:xfrm>
          <a:prstGeom prst="rect">
            <a:avLst/>
          </a:prstGeom>
        </p:spPr>
      </p:pic>
      <p:sp>
        <p:nvSpPr>
          <p:cNvPr id="9" name="TextBox 8">
            <a:extLst>
              <a:ext uri="{FF2B5EF4-FFF2-40B4-BE49-F238E27FC236}">
                <a16:creationId xmlns:a16="http://schemas.microsoft.com/office/drawing/2014/main" id="{EF029E71-4249-2264-A58B-70506B1BCABD}"/>
              </a:ext>
            </a:extLst>
          </p:cNvPr>
          <p:cNvSpPr txBox="1"/>
          <p:nvPr/>
        </p:nvSpPr>
        <p:spPr>
          <a:xfrm>
            <a:off x="57078" y="2612279"/>
            <a:ext cx="2378313" cy="830997"/>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b="1">
                <a:cs typeface="Calibri"/>
              </a:rPr>
              <a:t>Is it your day for TTRS?</a:t>
            </a:r>
            <a:endParaRPr lang="en-US" b="1">
              <a:cs typeface="Calibri" panose="020F0502020204030204"/>
            </a:endParaRPr>
          </a:p>
        </p:txBody>
      </p:sp>
      <p:pic>
        <p:nvPicPr>
          <p:cNvPr id="3" name="Picture 2" descr="A table of multiplication tables&#10;&#10;Description automatically generated">
            <a:extLst>
              <a:ext uri="{FF2B5EF4-FFF2-40B4-BE49-F238E27FC236}">
                <a16:creationId xmlns:a16="http://schemas.microsoft.com/office/drawing/2014/main" id="{1D4B3B9A-B354-8BA8-C07F-EEA2AB914601}"/>
              </a:ext>
            </a:extLst>
          </p:cNvPr>
          <p:cNvPicPr>
            <a:picLocks noChangeAspect="1"/>
          </p:cNvPicPr>
          <p:nvPr/>
        </p:nvPicPr>
        <p:blipFill>
          <a:blip r:embed="rId3"/>
          <a:stretch>
            <a:fillRect/>
          </a:stretch>
        </p:blipFill>
        <p:spPr>
          <a:xfrm>
            <a:off x="2997258" y="0"/>
            <a:ext cx="5031264" cy="6858000"/>
          </a:xfrm>
          <a:prstGeom prst="rect">
            <a:avLst/>
          </a:prstGeom>
        </p:spPr>
      </p:pic>
      <p:sp>
        <p:nvSpPr>
          <p:cNvPr id="4" name="TextBox 3">
            <a:extLst>
              <a:ext uri="{FF2B5EF4-FFF2-40B4-BE49-F238E27FC236}">
                <a16:creationId xmlns:a16="http://schemas.microsoft.com/office/drawing/2014/main" id="{80C9B449-2121-FA62-EFDD-9606F94DC5BC}"/>
              </a:ext>
            </a:extLst>
          </p:cNvPr>
          <p:cNvSpPr txBox="1"/>
          <p:nvPr/>
        </p:nvSpPr>
        <p:spPr>
          <a:xfrm>
            <a:off x="8156448" y="91440"/>
            <a:ext cx="39319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Check your answers:</a:t>
            </a:r>
          </a:p>
        </p:txBody>
      </p:sp>
      <p:pic>
        <p:nvPicPr>
          <p:cNvPr id="5" name="Picture 4" descr="A table of multiplication tables&#10;&#10;Description automatically generated">
            <a:extLst>
              <a:ext uri="{FF2B5EF4-FFF2-40B4-BE49-F238E27FC236}">
                <a16:creationId xmlns:a16="http://schemas.microsoft.com/office/drawing/2014/main" id="{52C5F99D-7567-53B1-D573-A7892F7F7FBA}"/>
              </a:ext>
            </a:extLst>
          </p:cNvPr>
          <p:cNvPicPr>
            <a:picLocks noChangeAspect="1"/>
          </p:cNvPicPr>
          <p:nvPr/>
        </p:nvPicPr>
        <p:blipFill>
          <a:blip r:embed="rId4"/>
          <a:stretch>
            <a:fillRect/>
          </a:stretch>
        </p:blipFill>
        <p:spPr>
          <a:xfrm>
            <a:off x="7933685" y="749808"/>
            <a:ext cx="4371351" cy="5833872"/>
          </a:xfrm>
          <a:prstGeom prst="rect">
            <a:avLst/>
          </a:prstGeom>
        </p:spPr>
      </p:pic>
      <p:sp>
        <p:nvSpPr>
          <p:cNvPr id="6" name="Rectangle: Rounded Corners 5">
            <a:extLst>
              <a:ext uri="{FF2B5EF4-FFF2-40B4-BE49-F238E27FC236}">
                <a16:creationId xmlns:a16="http://schemas.microsoft.com/office/drawing/2014/main" id="{02F1EE00-4323-709B-F59E-87E3984AEB4D}"/>
              </a:ext>
            </a:extLst>
          </p:cNvPr>
          <p:cNvSpPr/>
          <p:nvPr/>
        </p:nvSpPr>
        <p:spPr>
          <a:xfrm>
            <a:off x="7845552" y="566928"/>
            <a:ext cx="4553712" cy="61630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3762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3363" y="51858"/>
            <a:ext cx="12237928" cy="1325563"/>
          </a:xfrm>
        </p:spPr>
        <p:txBody>
          <a:bodyPr vert="horz" lIns="91440" tIns="45720" rIns="91440" bIns="45720" rtlCol="0" anchor="ctr">
            <a:noAutofit/>
          </a:bodyPr>
          <a:lstStyle/>
          <a:p>
            <a:r>
              <a:rPr lang="en-GB" sz="3200" u="sng">
                <a:cs typeface="Calibri Light"/>
              </a:rPr>
              <a:t>02.05.24</a:t>
            </a:r>
            <a:br>
              <a:rPr lang="en-GB" sz="3200" u="sng">
                <a:cs typeface="Calibri Light"/>
              </a:rPr>
            </a:br>
            <a:r>
              <a:rPr lang="en-GB" sz="3200" u="sng">
                <a:cs typeface="Calibri Light"/>
              </a:rPr>
              <a:t>TBAT: </a:t>
            </a:r>
            <a:r>
              <a:rPr lang="en-GB" sz="3200" u="sng">
                <a:ea typeface="+mj-lt"/>
                <a:cs typeface="+mj-lt"/>
              </a:rPr>
              <a:t>sort 2D shapes according to properties including types of quadrilaterals and triangles.</a:t>
            </a:r>
            <a:endParaRPr lang="en-GB" sz="3200" u="sng">
              <a:cs typeface="Calibri Light"/>
            </a:endParaRPr>
          </a:p>
        </p:txBody>
      </p:sp>
      <p:sp>
        <p:nvSpPr>
          <p:cNvPr id="3" name="Content Placeholder 2">
            <a:extLst>
              <a:ext uri="{FF2B5EF4-FFF2-40B4-BE49-F238E27FC236}">
                <a16:creationId xmlns:a16="http://schemas.microsoft.com/office/drawing/2014/main" id="{BDCE8A27-1A84-02EC-A207-0759F7C5CFBB}"/>
              </a:ext>
            </a:extLst>
          </p:cNvPr>
          <p:cNvSpPr>
            <a:spLocks noGrp="1"/>
          </p:cNvSpPr>
          <p:nvPr>
            <p:ph idx="1"/>
          </p:nvPr>
        </p:nvSpPr>
        <p:spPr>
          <a:xfrm>
            <a:off x="323850" y="1539875"/>
            <a:ext cx="5789130" cy="5141913"/>
          </a:xfrm>
        </p:spPr>
        <p:txBody>
          <a:bodyPr vert="horz" lIns="91440" tIns="45720" rIns="91440" bIns="45720" rtlCol="0" anchor="t">
            <a:noAutofit/>
          </a:bodyPr>
          <a:lstStyle/>
          <a:p>
            <a:pPr marL="0" indent="0" algn="ctr">
              <a:lnSpc>
                <a:spcPct val="110000"/>
              </a:lnSpc>
              <a:buNone/>
            </a:pPr>
            <a:r>
              <a:rPr lang="en-GB" u="sng">
                <a:latin typeface="Comic Sans MS"/>
                <a:cs typeface="Calibri" panose="020F0502020204030204"/>
              </a:rPr>
              <a:t>3 in 3</a:t>
            </a:r>
            <a:endParaRPr lang="en-US">
              <a:latin typeface="Comic Sans MS"/>
            </a:endParaRPr>
          </a:p>
          <a:p>
            <a:pPr marL="0" indent="0">
              <a:lnSpc>
                <a:spcPct val="110000"/>
              </a:lnSpc>
              <a:buNone/>
            </a:pPr>
            <a:r>
              <a:rPr lang="en-GB">
                <a:latin typeface="Comic Sans MS"/>
                <a:cs typeface="Calibri"/>
              </a:rPr>
              <a:t>1. </a:t>
            </a:r>
            <a:r>
              <a:rPr lang="en-GB">
                <a:latin typeface="Comic Sans MS"/>
                <a:ea typeface="+mn-lt"/>
                <a:cs typeface="+mn-lt"/>
              </a:rPr>
              <a:t>____= 4,580 + 1,000</a:t>
            </a:r>
          </a:p>
          <a:p>
            <a:pPr marL="0" indent="0">
              <a:lnSpc>
                <a:spcPct val="110000"/>
              </a:lnSpc>
              <a:buNone/>
            </a:pPr>
            <a:r>
              <a:rPr lang="en-GB">
                <a:latin typeface="Comic Sans MS"/>
                <a:cs typeface="Calibri"/>
              </a:rPr>
              <a:t>2. </a:t>
            </a:r>
            <a:r>
              <a:rPr lang="en-GB">
                <a:latin typeface="Comic Sans MS"/>
                <a:ea typeface="+mn-lt"/>
                <a:cs typeface="+mn-lt"/>
              </a:rPr>
              <a:t>3/5 of 55 =</a:t>
            </a:r>
          </a:p>
          <a:p>
            <a:pPr marL="0" indent="0">
              <a:lnSpc>
                <a:spcPct val="110000"/>
              </a:lnSpc>
              <a:buNone/>
            </a:pPr>
            <a:r>
              <a:rPr lang="en-GB">
                <a:latin typeface="Comic Sans MS"/>
                <a:ea typeface="+mn-lt"/>
                <a:cs typeface="+mn-lt"/>
              </a:rPr>
              <a:t>3. Round these decimals to the nearest whole number. </a:t>
            </a:r>
          </a:p>
          <a:p>
            <a:pPr marL="0" indent="0" algn="ctr">
              <a:lnSpc>
                <a:spcPct val="110000"/>
              </a:lnSpc>
              <a:buNone/>
            </a:pPr>
            <a:r>
              <a:rPr lang="en-GB" b="1">
                <a:latin typeface="Comic Sans MS"/>
                <a:ea typeface="+mn-lt"/>
                <a:cs typeface="+mn-lt"/>
              </a:rPr>
              <a:t>3.1</a:t>
            </a:r>
          </a:p>
          <a:p>
            <a:pPr marL="0" indent="0" algn="ctr">
              <a:lnSpc>
                <a:spcPct val="110000"/>
              </a:lnSpc>
              <a:buNone/>
            </a:pPr>
            <a:r>
              <a:rPr lang="en-GB" b="1">
                <a:latin typeface="Comic Sans MS"/>
                <a:ea typeface="+mn-lt"/>
                <a:cs typeface="+mn-lt"/>
              </a:rPr>
              <a:t>1.5</a:t>
            </a:r>
          </a:p>
          <a:p>
            <a:pPr marL="0" indent="0" algn="ctr">
              <a:lnSpc>
                <a:spcPct val="110000"/>
              </a:lnSpc>
              <a:buNone/>
            </a:pPr>
            <a:r>
              <a:rPr lang="en-GB" b="1">
                <a:latin typeface="Comic Sans MS"/>
                <a:ea typeface="+mn-lt"/>
                <a:cs typeface="+mn-lt"/>
              </a:rPr>
              <a:t>4.8</a:t>
            </a:r>
          </a:p>
          <a:p>
            <a:pPr marL="0" indent="0" algn="ctr">
              <a:lnSpc>
                <a:spcPct val="110000"/>
              </a:lnSpc>
              <a:buNone/>
            </a:pPr>
            <a:r>
              <a:rPr lang="en-GB" b="1">
                <a:latin typeface="Comic Sans MS"/>
                <a:ea typeface="+mn-lt"/>
                <a:cs typeface="+mn-lt"/>
              </a:rPr>
              <a:t>6.2</a:t>
            </a:r>
          </a:p>
        </p:txBody>
      </p:sp>
      <p:pic>
        <p:nvPicPr>
          <p:cNvPr id="4" name="Picture 3" descr="A yellow lightning bolt and black text&#10;&#10;Description automatically generated">
            <a:extLst>
              <a:ext uri="{FF2B5EF4-FFF2-40B4-BE49-F238E27FC236}">
                <a16:creationId xmlns:a16="http://schemas.microsoft.com/office/drawing/2014/main" id="{99D0B6B4-457F-3316-E219-C337AE41202F}"/>
              </a:ext>
            </a:extLst>
          </p:cNvPr>
          <p:cNvPicPr>
            <a:picLocks noChangeAspect="1"/>
          </p:cNvPicPr>
          <p:nvPr/>
        </p:nvPicPr>
        <p:blipFill>
          <a:blip r:embed="rId2"/>
          <a:stretch>
            <a:fillRect/>
          </a:stretch>
        </p:blipFill>
        <p:spPr>
          <a:xfrm>
            <a:off x="5642483" y="4380638"/>
            <a:ext cx="6377332" cy="2308777"/>
          </a:xfrm>
          <a:prstGeom prst="rect">
            <a:avLst/>
          </a:prstGeom>
          <a:ln w="57150">
            <a:solidFill>
              <a:srgbClr val="FF0000"/>
            </a:solidFill>
          </a:ln>
        </p:spPr>
      </p:pic>
    </p:spTree>
    <p:extLst>
      <p:ext uri="{BB962C8B-B14F-4D97-AF65-F5344CB8AC3E}">
        <p14:creationId xmlns:p14="http://schemas.microsoft.com/office/powerpoint/2010/main" val="88792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3363" y="51858"/>
            <a:ext cx="12237928" cy="1325563"/>
          </a:xfrm>
        </p:spPr>
        <p:txBody>
          <a:bodyPr vert="horz" lIns="91440" tIns="45720" rIns="91440" bIns="45720" rtlCol="0" anchor="ctr">
            <a:noAutofit/>
          </a:bodyPr>
          <a:lstStyle/>
          <a:p>
            <a:r>
              <a:rPr lang="en-GB" sz="3200" u="sng">
                <a:ea typeface="+mj-lt"/>
                <a:cs typeface="+mj-lt"/>
              </a:rPr>
              <a:t>02.05.24</a:t>
            </a:r>
            <a:br>
              <a:rPr lang="en-GB" sz="3200" u="sng">
                <a:cs typeface="Calibri Light"/>
              </a:rPr>
            </a:br>
            <a:r>
              <a:rPr lang="en-GB" sz="3200" u="sng">
                <a:cs typeface="Calibri Light"/>
              </a:rPr>
              <a:t>TBAT: </a:t>
            </a:r>
            <a:r>
              <a:rPr lang="en-GB" sz="3200" u="sng">
                <a:ea typeface="+mj-lt"/>
                <a:cs typeface="+mj-lt"/>
              </a:rPr>
              <a:t>sort 2D shapes according to properties including types of quadrilaterals and triangles.</a:t>
            </a:r>
            <a:endParaRPr lang="en-GB" sz="3200" u="sng">
              <a:cs typeface="Calibri Light"/>
            </a:endParaRPr>
          </a:p>
        </p:txBody>
      </p:sp>
      <p:pic>
        <p:nvPicPr>
          <p:cNvPr id="7" name="Picture 4" descr="A screenshot of a math challenge&#10;&#10;Description automatically generated">
            <a:extLst>
              <a:ext uri="{FF2B5EF4-FFF2-40B4-BE49-F238E27FC236}">
                <a16:creationId xmlns:a16="http://schemas.microsoft.com/office/drawing/2014/main" id="{9332681F-AC34-0D9A-CE2E-BCA5478051D4}"/>
              </a:ext>
            </a:extLst>
          </p:cNvPr>
          <p:cNvPicPr>
            <a:picLocks noChangeAspect="1"/>
          </p:cNvPicPr>
          <p:nvPr/>
        </p:nvPicPr>
        <p:blipFill rotWithShape="1">
          <a:blip r:embed="rId2"/>
          <a:srcRect l="34574" t="11871" r="32979" b="10262"/>
          <a:stretch/>
        </p:blipFill>
        <p:spPr>
          <a:xfrm>
            <a:off x="4958707" y="1020038"/>
            <a:ext cx="3509959" cy="5570175"/>
          </a:xfrm>
          <a:prstGeom prst="rect">
            <a:avLst/>
          </a:prstGeom>
        </p:spPr>
      </p:pic>
    </p:spTree>
    <p:extLst>
      <p:ext uri="{BB962C8B-B14F-4D97-AF65-F5344CB8AC3E}">
        <p14:creationId xmlns:p14="http://schemas.microsoft.com/office/powerpoint/2010/main" val="203178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3363" y="51858"/>
            <a:ext cx="12237928" cy="1325563"/>
          </a:xfrm>
        </p:spPr>
        <p:txBody>
          <a:bodyPr vert="horz" lIns="91440" tIns="45720" rIns="91440" bIns="45720" rtlCol="0" anchor="ctr">
            <a:noAutofit/>
          </a:bodyPr>
          <a:lstStyle/>
          <a:p>
            <a:r>
              <a:rPr lang="en-GB" sz="3200" u="sng">
                <a:ea typeface="+mj-lt"/>
                <a:cs typeface="+mj-lt"/>
              </a:rPr>
              <a:t>02.05.24</a:t>
            </a:r>
            <a:br>
              <a:rPr lang="en-GB" sz="3200" u="sng">
                <a:cs typeface="Calibri Light"/>
              </a:rPr>
            </a:br>
            <a:r>
              <a:rPr lang="en-GB" sz="3200" u="sng">
                <a:cs typeface="Calibri Light"/>
              </a:rPr>
              <a:t>TBAT: </a:t>
            </a:r>
            <a:r>
              <a:rPr lang="en-GB" sz="3200" u="sng">
                <a:ea typeface="+mj-lt"/>
                <a:cs typeface="+mj-lt"/>
              </a:rPr>
              <a:t>sort 2D shapes according to properties including types of quadrilaterals and triangles</a:t>
            </a:r>
            <a:r>
              <a:rPr lang="en-GB" sz="3200" u="sng">
                <a:cs typeface="Calibri Light"/>
              </a:rPr>
              <a:t> </a:t>
            </a:r>
            <a:r>
              <a:rPr lang="en-GB" sz="3200" u="sng">
                <a:ea typeface="+mj-lt"/>
                <a:cs typeface="+mj-lt"/>
              </a:rPr>
              <a:t>.</a:t>
            </a:r>
            <a:endParaRPr lang="en-GB" sz="3200" u="sng">
              <a:cs typeface="Calibri Light"/>
            </a:endParaRPr>
          </a:p>
        </p:txBody>
      </p:sp>
      <p:sp>
        <p:nvSpPr>
          <p:cNvPr id="5" name="Content Placeholder 4">
            <a:extLst>
              <a:ext uri="{FF2B5EF4-FFF2-40B4-BE49-F238E27FC236}">
                <a16:creationId xmlns:a16="http://schemas.microsoft.com/office/drawing/2014/main" id="{A9537F07-C04B-97D4-5EB8-F46BFB743E84}"/>
              </a:ext>
            </a:extLst>
          </p:cNvPr>
          <p:cNvSpPr>
            <a:spLocks noGrp="1"/>
          </p:cNvSpPr>
          <p:nvPr>
            <p:ph idx="1"/>
          </p:nvPr>
        </p:nvSpPr>
        <p:spPr>
          <a:xfrm>
            <a:off x="0" y="3463925"/>
            <a:ext cx="5505450" cy="2151063"/>
          </a:xfrm>
        </p:spPr>
        <p:txBody>
          <a:bodyPr vert="horz" lIns="91440" tIns="45720" rIns="91440" bIns="45720" rtlCol="0" anchor="t">
            <a:normAutofit fontScale="92500"/>
          </a:bodyPr>
          <a:lstStyle/>
          <a:p>
            <a:pPr>
              <a:buNone/>
            </a:pPr>
            <a:r>
              <a:rPr lang="en-US" b="1">
                <a:solidFill>
                  <a:schemeClr val="accent1"/>
                </a:solidFill>
                <a:ea typeface="+mn-lt"/>
                <a:cs typeface="+mn-lt"/>
              </a:rPr>
              <a:t>Which shape matches the description?</a:t>
            </a:r>
          </a:p>
          <a:p>
            <a:pPr>
              <a:buNone/>
            </a:pPr>
            <a:r>
              <a:rPr lang="en-US" b="1">
                <a:solidFill>
                  <a:schemeClr val="accent1"/>
                </a:solidFill>
                <a:ea typeface="+mn-lt"/>
                <a:cs typeface="+mn-lt"/>
              </a:rPr>
              <a:t>• More than 4 sides </a:t>
            </a:r>
          </a:p>
          <a:p>
            <a:pPr>
              <a:buNone/>
            </a:pPr>
            <a:r>
              <a:rPr lang="en-US" b="1">
                <a:solidFill>
                  <a:schemeClr val="accent1"/>
                </a:solidFill>
                <a:ea typeface="+mn-lt"/>
                <a:cs typeface="+mn-lt"/>
              </a:rPr>
              <a:t>• 5 lines of symmetry </a:t>
            </a:r>
          </a:p>
          <a:p>
            <a:pPr>
              <a:buNone/>
            </a:pPr>
            <a:r>
              <a:rPr lang="en-US" b="1">
                <a:solidFill>
                  <a:schemeClr val="accent1"/>
                </a:solidFill>
                <a:ea typeface="+mn-lt"/>
                <a:cs typeface="+mn-lt"/>
              </a:rPr>
              <a:t>• All obtuse angles </a:t>
            </a:r>
            <a:endParaRPr lang="en-US" b="1">
              <a:solidFill>
                <a:schemeClr val="accent1"/>
              </a:solidFill>
              <a:ea typeface="Calibri"/>
              <a:cs typeface="Calibri"/>
            </a:endParaRPr>
          </a:p>
        </p:txBody>
      </p:sp>
      <p:pic>
        <p:nvPicPr>
          <p:cNvPr id="6" name="Picture 6" descr="Shape, polygon&#10;&#10;Description automatically generated">
            <a:extLst>
              <a:ext uri="{FF2B5EF4-FFF2-40B4-BE49-F238E27FC236}">
                <a16:creationId xmlns:a16="http://schemas.microsoft.com/office/drawing/2014/main" id="{DE5F5D82-2A70-DFE1-B40A-06EF24B2374E}"/>
              </a:ext>
            </a:extLst>
          </p:cNvPr>
          <p:cNvPicPr>
            <a:picLocks noChangeAspect="1"/>
          </p:cNvPicPr>
          <p:nvPr/>
        </p:nvPicPr>
        <p:blipFill>
          <a:blip r:embed="rId2"/>
          <a:stretch>
            <a:fillRect/>
          </a:stretch>
        </p:blipFill>
        <p:spPr>
          <a:xfrm>
            <a:off x="62108" y="5380739"/>
            <a:ext cx="6052158" cy="1263246"/>
          </a:xfrm>
          <a:prstGeom prst="rect">
            <a:avLst/>
          </a:prstGeom>
        </p:spPr>
      </p:pic>
      <p:sp>
        <p:nvSpPr>
          <p:cNvPr id="7" name="TextBox 6">
            <a:extLst>
              <a:ext uri="{FF2B5EF4-FFF2-40B4-BE49-F238E27FC236}">
                <a16:creationId xmlns:a16="http://schemas.microsoft.com/office/drawing/2014/main" id="{A78D5F47-AC6B-F2E5-5CE3-5E1F5C998731}"/>
              </a:ext>
            </a:extLst>
          </p:cNvPr>
          <p:cNvSpPr txBox="1"/>
          <p:nvPr/>
        </p:nvSpPr>
        <p:spPr>
          <a:xfrm>
            <a:off x="6610350" y="1000125"/>
            <a:ext cx="5534025"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solidFill>
                  <a:schemeClr val="accent6"/>
                </a:solidFill>
              </a:rPr>
              <a:t>Which matches the description?</a:t>
            </a:r>
            <a:endParaRPr lang="en-US" sz="2600" b="1">
              <a:solidFill>
                <a:schemeClr val="accent6"/>
              </a:solidFill>
              <a:ea typeface="Calibri"/>
              <a:cs typeface="Calibri"/>
            </a:endParaRPr>
          </a:p>
          <a:p>
            <a:r>
              <a:rPr lang="en-US" sz="2600" b="1">
                <a:solidFill>
                  <a:schemeClr val="accent6"/>
                </a:solidFill>
              </a:rPr>
              <a:t>• More than 3 sides</a:t>
            </a:r>
            <a:endParaRPr lang="en-US" sz="2600" b="1">
              <a:solidFill>
                <a:schemeClr val="accent6"/>
              </a:solidFill>
              <a:ea typeface="Calibri"/>
              <a:cs typeface="Calibri"/>
            </a:endParaRPr>
          </a:p>
          <a:p>
            <a:r>
              <a:rPr lang="en-US" sz="2600" b="1">
                <a:solidFill>
                  <a:schemeClr val="accent6"/>
                </a:solidFill>
              </a:rPr>
              <a:t>• 2 lines of symmetry </a:t>
            </a:r>
            <a:endParaRPr lang="en-US" sz="2600" b="1">
              <a:solidFill>
                <a:schemeClr val="accent6"/>
              </a:solidFill>
              <a:ea typeface="Calibri"/>
              <a:cs typeface="Calibri"/>
            </a:endParaRPr>
          </a:p>
          <a:p>
            <a:r>
              <a:rPr lang="en-US" sz="2600" b="1">
                <a:solidFill>
                  <a:schemeClr val="accent6"/>
                </a:solidFill>
              </a:rPr>
              <a:t>• 2 acute and 2 obtuse angles </a:t>
            </a:r>
            <a:endParaRPr lang="en-US" sz="2600" b="1">
              <a:solidFill>
                <a:schemeClr val="accent6"/>
              </a:solidFill>
              <a:ea typeface="Calibri"/>
              <a:cs typeface="Calibri"/>
            </a:endParaRPr>
          </a:p>
        </p:txBody>
      </p:sp>
      <p:pic>
        <p:nvPicPr>
          <p:cNvPr id="8" name="Picture 8" descr="A picture containing text, clipart&#10;&#10;Description automatically generated">
            <a:extLst>
              <a:ext uri="{FF2B5EF4-FFF2-40B4-BE49-F238E27FC236}">
                <a16:creationId xmlns:a16="http://schemas.microsoft.com/office/drawing/2014/main" id="{34CA4F50-23C6-9719-47DB-BD1439B03600}"/>
              </a:ext>
            </a:extLst>
          </p:cNvPr>
          <p:cNvPicPr>
            <a:picLocks noChangeAspect="1"/>
          </p:cNvPicPr>
          <p:nvPr/>
        </p:nvPicPr>
        <p:blipFill>
          <a:blip r:embed="rId3"/>
          <a:stretch>
            <a:fillRect/>
          </a:stretch>
        </p:blipFill>
        <p:spPr>
          <a:xfrm>
            <a:off x="6486525" y="2771799"/>
            <a:ext cx="4943475" cy="1200102"/>
          </a:xfrm>
          <a:prstGeom prst="rect">
            <a:avLst/>
          </a:prstGeom>
        </p:spPr>
      </p:pic>
    </p:spTree>
    <p:extLst>
      <p:ext uri="{BB962C8B-B14F-4D97-AF65-F5344CB8AC3E}">
        <p14:creationId xmlns:p14="http://schemas.microsoft.com/office/powerpoint/2010/main" val="379678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3363" y="51858"/>
            <a:ext cx="12237928" cy="1325563"/>
          </a:xfrm>
        </p:spPr>
        <p:txBody>
          <a:bodyPr vert="horz" lIns="91440" tIns="45720" rIns="91440" bIns="45720" rtlCol="0" anchor="ctr">
            <a:noAutofit/>
          </a:bodyPr>
          <a:lstStyle/>
          <a:p>
            <a:r>
              <a:rPr lang="en-GB" sz="3200" u="sng">
                <a:ea typeface="+mj-lt"/>
                <a:cs typeface="+mj-lt"/>
              </a:rPr>
              <a:t>02.05.24</a:t>
            </a:r>
            <a:br>
              <a:rPr lang="en-GB" sz="3200" u="sng">
                <a:cs typeface="Calibri Light"/>
              </a:rPr>
            </a:br>
            <a:r>
              <a:rPr lang="en-GB" sz="3200" u="sng">
                <a:cs typeface="Calibri Light"/>
              </a:rPr>
              <a:t>TBAT: </a:t>
            </a:r>
            <a:r>
              <a:rPr lang="en-GB" sz="3200" u="sng">
                <a:ea typeface="+mj-lt"/>
                <a:cs typeface="+mj-lt"/>
              </a:rPr>
              <a:t>sort 2D shapes according to properties including types of quadrilaterals and triangles</a:t>
            </a:r>
            <a:r>
              <a:rPr lang="en-GB" sz="3200" u="sng">
                <a:cs typeface="Calibri Light"/>
              </a:rPr>
              <a:t> </a:t>
            </a:r>
            <a:r>
              <a:rPr lang="en-GB" sz="3200" u="sng">
                <a:ea typeface="+mj-lt"/>
                <a:cs typeface="+mj-lt"/>
              </a:rPr>
              <a:t>.</a:t>
            </a:r>
            <a:endParaRPr lang="en-GB" sz="3200" u="sng">
              <a:cs typeface="Calibri Light"/>
            </a:endParaRPr>
          </a:p>
        </p:txBody>
      </p:sp>
      <p:sp>
        <p:nvSpPr>
          <p:cNvPr id="5" name="Content Placeholder 4">
            <a:extLst>
              <a:ext uri="{FF2B5EF4-FFF2-40B4-BE49-F238E27FC236}">
                <a16:creationId xmlns:a16="http://schemas.microsoft.com/office/drawing/2014/main" id="{A9537F07-C04B-97D4-5EB8-F46BFB743E84}"/>
              </a:ext>
            </a:extLst>
          </p:cNvPr>
          <p:cNvSpPr>
            <a:spLocks noGrp="1"/>
          </p:cNvSpPr>
          <p:nvPr>
            <p:ph idx="1"/>
          </p:nvPr>
        </p:nvSpPr>
        <p:spPr>
          <a:xfrm>
            <a:off x="848638" y="1710803"/>
            <a:ext cx="10515600" cy="4351338"/>
          </a:xfrm>
        </p:spPr>
        <p:txBody>
          <a:bodyPr vert="horz" lIns="91440" tIns="45720" rIns="91440" bIns="45720" rtlCol="0" anchor="t">
            <a:normAutofit/>
          </a:bodyPr>
          <a:lstStyle/>
          <a:p>
            <a:pPr>
              <a:buNone/>
            </a:pPr>
            <a:r>
              <a:rPr lang="en-US">
                <a:ea typeface="Calibri"/>
                <a:cs typeface="Calibri"/>
              </a:rPr>
              <a:t>Which shapes could the letters represent in the Venn diagram? </a:t>
            </a:r>
            <a:endParaRPr lang="en-US"/>
          </a:p>
        </p:txBody>
      </p:sp>
      <p:pic>
        <p:nvPicPr>
          <p:cNvPr id="3" name="Picture 3" descr="Diagram, venn diagram&#10;&#10;Description automatically generated">
            <a:extLst>
              <a:ext uri="{FF2B5EF4-FFF2-40B4-BE49-F238E27FC236}">
                <a16:creationId xmlns:a16="http://schemas.microsoft.com/office/drawing/2014/main" id="{13E5958C-2C6C-D24E-FB6E-C3F72B8B5D0C}"/>
              </a:ext>
            </a:extLst>
          </p:cNvPr>
          <p:cNvPicPr>
            <a:picLocks noChangeAspect="1"/>
          </p:cNvPicPr>
          <p:nvPr/>
        </p:nvPicPr>
        <p:blipFill rotWithShape="1">
          <a:blip r:embed="rId2"/>
          <a:srcRect t="22768" r="380" b="-446"/>
          <a:stretch/>
        </p:blipFill>
        <p:spPr>
          <a:xfrm>
            <a:off x="3200400" y="2338799"/>
            <a:ext cx="6354880" cy="4255578"/>
          </a:xfrm>
          <a:prstGeom prst="rect">
            <a:avLst/>
          </a:prstGeom>
        </p:spPr>
      </p:pic>
    </p:spTree>
    <p:extLst>
      <p:ext uri="{BB962C8B-B14F-4D97-AF65-F5344CB8AC3E}">
        <p14:creationId xmlns:p14="http://schemas.microsoft.com/office/powerpoint/2010/main" val="307453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3363" y="51858"/>
            <a:ext cx="12237928" cy="1325563"/>
          </a:xfrm>
        </p:spPr>
        <p:txBody>
          <a:bodyPr vert="horz" lIns="91440" tIns="45720" rIns="91440" bIns="45720" rtlCol="0" anchor="ctr">
            <a:noAutofit/>
          </a:bodyPr>
          <a:lstStyle/>
          <a:p>
            <a:r>
              <a:rPr lang="en-GB" sz="3200" u="sng">
                <a:ea typeface="+mj-lt"/>
                <a:cs typeface="+mj-lt"/>
              </a:rPr>
              <a:t>02.05.24</a:t>
            </a:r>
            <a:br>
              <a:rPr lang="en-GB" sz="3200" u="sng">
                <a:cs typeface="Calibri Light"/>
              </a:rPr>
            </a:br>
            <a:r>
              <a:rPr lang="en-GB" sz="3200" u="sng">
                <a:cs typeface="Calibri Light"/>
              </a:rPr>
              <a:t>TBAT: </a:t>
            </a:r>
            <a:r>
              <a:rPr lang="en-GB" sz="3200" u="sng">
                <a:ea typeface="+mj-lt"/>
                <a:cs typeface="+mj-lt"/>
              </a:rPr>
              <a:t>sort 2D shapes according to properties including types of quadrilaterals and triangles</a:t>
            </a:r>
            <a:r>
              <a:rPr lang="en-GB" sz="3200" u="sng">
                <a:cs typeface="Calibri Light"/>
              </a:rPr>
              <a:t> </a:t>
            </a:r>
            <a:r>
              <a:rPr lang="en-GB" sz="3200" u="sng">
                <a:ea typeface="+mj-lt"/>
                <a:cs typeface="+mj-lt"/>
              </a:rPr>
              <a:t>.</a:t>
            </a:r>
            <a:endParaRPr lang="en-GB" sz="3200" u="sng">
              <a:cs typeface="Calibri Light"/>
            </a:endParaRPr>
          </a:p>
        </p:txBody>
      </p:sp>
      <p:pic>
        <p:nvPicPr>
          <p:cNvPr id="3" name="Picture 3" descr="A picture containing table&#10;&#10;Description automatically generated">
            <a:extLst>
              <a:ext uri="{FF2B5EF4-FFF2-40B4-BE49-F238E27FC236}">
                <a16:creationId xmlns:a16="http://schemas.microsoft.com/office/drawing/2014/main" id="{6CADA2E5-3A67-7889-A55F-3DE3075173CB}"/>
              </a:ext>
            </a:extLst>
          </p:cNvPr>
          <p:cNvPicPr>
            <a:picLocks noGrp="1" noChangeAspect="1"/>
          </p:cNvPicPr>
          <p:nvPr>
            <p:ph idx="1"/>
          </p:nvPr>
        </p:nvPicPr>
        <p:blipFill>
          <a:blip r:embed="rId2"/>
          <a:stretch>
            <a:fillRect/>
          </a:stretch>
        </p:blipFill>
        <p:spPr>
          <a:xfrm>
            <a:off x="2027259" y="1869912"/>
            <a:ext cx="8127043" cy="4471530"/>
          </a:xfrm>
        </p:spPr>
      </p:pic>
    </p:spTree>
    <p:extLst>
      <p:ext uri="{BB962C8B-B14F-4D97-AF65-F5344CB8AC3E}">
        <p14:creationId xmlns:p14="http://schemas.microsoft.com/office/powerpoint/2010/main" val="302941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3363" y="51858"/>
            <a:ext cx="12237928" cy="1325563"/>
          </a:xfrm>
        </p:spPr>
        <p:txBody>
          <a:bodyPr vert="horz" lIns="91440" tIns="45720" rIns="91440" bIns="45720" rtlCol="0" anchor="ctr">
            <a:noAutofit/>
          </a:bodyPr>
          <a:lstStyle/>
          <a:p>
            <a:r>
              <a:rPr lang="en-GB" sz="3200" u="sng">
                <a:ea typeface="+mj-lt"/>
                <a:cs typeface="+mj-lt"/>
              </a:rPr>
              <a:t>02.05.24</a:t>
            </a:r>
            <a:br>
              <a:rPr lang="en-GB" sz="3200" u="sng">
                <a:cs typeface="Calibri Light"/>
              </a:rPr>
            </a:br>
            <a:r>
              <a:rPr lang="en-GB" sz="3200" u="sng">
                <a:cs typeface="Calibri Light"/>
              </a:rPr>
              <a:t>TBAT: </a:t>
            </a:r>
            <a:r>
              <a:rPr lang="en-GB" sz="3200" u="sng">
                <a:ea typeface="+mj-lt"/>
                <a:cs typeface="+mj-lt"/>
              </a:rPr>
              <a:t>sort 2D shapes according to properties including types of quadrilaterals and triangles</a:t>
            </a:r>
            <a:r>
              <a:rPr lang="en-GB" sz="3200" u="sng">
                <a:cs typeface="Calibri Light"/>
              </a:rPr>
              <a:t> </a:t>
            </a:r>
            <a:r>
              <a:rPr lang="en-GB" sz="3200" u="sng">
                <a:ea typeface="+mj-lt"/>
                <a:cs typeface="+mj-lt"/>
              </a:rPr>
              <a:t>.</a:t>
            </a:r>
            <a:endParaRPr lang="en-GB" sz="3200" u="sng">
              <a:cs typeface="Calibri Light"/>
            </a:endParaRPr>
          </a:p>
        </p:txBody>
      </p:sp>
      <p:pic>
        <p:nvPicPr>
          <p:cNvPr id="6" name="Picture 6" descr="Graphical user interface, text, letter&#10;&#10;Description automatically generated">
            <a:extLst>
              <a:ext uri="{FF2B5EF4-FFF2-40B4-BE49-F238E27FC236}">
                <a16:creationId xmlns:a16="http://schemas.microsoft.com/office/drawing/2014/main" id="{A203C183-CFF7-F014-6031-19FA72ED231E}"/>
              </a:ext>
            </a:extLst>
          </p:cNvPr>
          <p:cNvPicPr>
            <a:picLocks noGrp="1" noChangeAspect="1"/>
          </p:cNvPicPr>
          <p:nvPr>
            <p:ph idx="1"/>
          </p:nvPr>
        </p:nvPicPr>
        <p:blipFill>
          <a:blip r:embed="rId2"/>
          <a:stretch>
            <a:fillRect/>
          </a:stretch>
        </p:blipFill>
        <p:spPr>
          <a:xfrm>
            <a:off x="1216590" y="2115605"/>
            <a:ext cx="9763125" cy="2619375"/>
          </a:xfrm>
        </p:spPr>
      </p:pic>
    </p:spTree>
    <p:extLst>
      <p:ext uri="{BB962C8B-B14F-4D97-AF65-F5344CB8AC3E}">
        <p14:creationId xmlns:p14="http://schemas.microsoft.com/office/powerpoint/2010/main" val="985784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3363" y="-334"/>
            <a:ext cx="12237928" cy="761892"/>
          </a:xfrm>
        </p:spPr>
        <p:txBody>
          <a:bodyPr vert="horz" lIns="91440" tIns="45720" rIns="91440" bIns="45720" rtlCol="0" anchor="ctr">
            <a:noAutofit/>
          </a:bodyPr>
          <a:lstStyle/>
          <a:p>
            <a:r>
              <a:rPr lang="en-GB" sz="3200" u="sng">
                <a:ea typeface="+mj-lt"/>
                <a:cs typeface="+mj-lt"/>
              </a:rPr>
              <a:t>02.05.24</a:t>
            </a:r>
            <a:br>
              <a:rPr lang="en-GB" sz="2400" u="sng">
                <a:cs typeface="Calibri Light"/>
              </a:rPr>
            </a:br>
            <a:r>
              <a:rPr lang="en-GB" sz="2400" u="sng">
                <a:cs typeface="Calibri Light"/>
              </a:rPr>
              <a:t>TBAT: </a:t>
            </a:r>
            <a:r>
              <a:rPr lang="en-GB" sz="2400" u="sng">
                <a:ea typeface="+mj-lt"/>
                <a:cs typeface="+mj-lt"/>
              </a:rPr>
              <a:t>sort 2D shapes according to properties including types of quadrilaterals and triangles</a:t>
            </a:r>
            <a:r>
              <a:rPr lang="en-GB" sz="2400" u="sng">
                <a:cs typeface="Calibri Light"/>
              </a:rPr>
              <a:t> </a:t>
            </a:r>
            <a:r>
              <a:rPr lang="en-GB" sz="2400" u="sng">
                <a:ea typeface="+mj-lt"/>
                <a:cs typeface="+mj-lt"/>
              </a:rPr>
              <a:t>.</a:t>
            </a:r>
            <a:endParaRPr lang="en-GB" sz="2400" u="sng">
              <a:cs typeface="Calibri Light"/>
            </a:endParaRPr>
          </a:p>
        </p:txBody>
      </p:sp>
      <p:sp>
        <p:nvSpPr>
          <p:cNvPr id="5" name="Content Placeholder 4">
            <a:extLst>
              <a:ext uri="{FF2B5EF4-FFF2-40B4-BE49-F238E27FC236}">
                <a16:creationId xmlns:a16="http://schemas.microsoft.com/office/drawing/2014/main" id="{A9537F07-C04B-97D4-5EB8-F46BFB743E84}"/>
              </a:ext>
            </a:extLst>
          </p:cNvPr>
          <p:cNvSpPr>
            <a:spLocks noGrp="1"/>
          </p:cNvSpPr>
          <p:nvPr>
            <p:ph idx="1"/>
          </p:nvPr>
        </p:nvSpPr>
        <p:spPr>
          <a:xfrm>
            <a:off x="5792505" y="761956"/>
            <a:ext cx="6168416" cy="6149214"/>
          </a:xfrm>
        </p:spPr>
        <p:txBody>
          <a:bodyPr vert="horz" lIns="91440" tIns="45720" rIns="91440" bIns="45720" rtlCol="0" anchor="t">
            <a:normAutofit/>
          </a:bodyPr>
          <a:lstStyle/>
          <a:p>
            <a:pPr marL="0" indent="0" algn="ctr">
              <a:buNone/>
            </a:pPr>
            <a:r>
              <a:rPr lang="en-GB" b="1">
                <a:solidFill>
                  <a:srgbClr val="FF0000"/>
                </a:solidFill>
                <a:ea typeface="Calibri" panose="020F0502020204030204"/>
                <a:cs typeface="Calibri" panose="020F0502020204030204"/>
              </a:rPr>
              <a:t>Challenge -</a:t>
            </a:r>
            <a:r>
              <a:rPr lang="en-GB">
                <a:ea typeface="Calibri" panose="020F0502020204030204"/>
                <a:cs typeface="Calibri" panose="020F0502020204030204"/>
              </a:rPr>
              <a:t> </a:t>
            </a:r>
            <a:r>
              <a:rPr lang="en-GB">
                <a:ea typeface="+mn-lt"/>
                <a:cs typeface="+mn-lt"/>
              </a:rPr>
              <a:t>Always, sometimes, never? Quadrilaterals have 2 pairs of parallel lines. Explain your answer and draw shapes to prove it.</a:t>
            </a:r>
            <a:endParaRPr lang="en-US">
              <a:ea typeface="+mn-lt"/>
              <a:cs typeface="+mn-lt"/>
            </a:endParaRPr>
          </a:p>
          <a:p>
            <a:pPr marL="0" indent="0">
              <a:buNone/>
            </a:pPr>
            <a:r>
              <a:rPr lang="en-GB" b="1">
                <a:solidFill>
                  <a:srgbClr val="FF0000"/>
                </a:solidFill>
                <a:ea typeface="Calibri" panose="020F0502020204030204"/>
                <a:cs typeface="Calibri" panose="020F0502020204030204"/>
              </a:rPr>
              <a:t>Mastery Challenge -</a:t>
            </a:r>
          </a:p>
          <a:p>
            <a:pPr marL="0" indent="0">
              <a:buNone/>
            </a:pPr>
            <a:endParaRPr lang="en-GB" b="1">
              <a:solidFill>
                <a:srgbClr val="FF0000"/>
              </a:solidFill>
              <a:ea typeface="Calibri" panose="020F0502020204030204"/>
              <a:cs typeface="Calibri" panose="020F0502020204030204"/>
            </a:endParaRPr>
          </a:p>
          <a:p>
            <a:pPr marL="0" indent="0">
              <a:buNone/>
            </a:pPr>
            <a:endParaRPr lang="en-GB" b="1">
              <a:solidFill>
                <a:srgbClr val="FF0000"/>
              </a:solidFill>
              <a:ea typeface="Calibri" panose="020F0502020204030204"/>
              <a:cs typeface="Calibri" panose="020F0502020204030204"/>
            </a:endParaRPr>
          </a:p>
          <a:p>
            <a:pPr marL="0" indent="0">
              <a:buNone/>
            </a:pPr>
            <a:endParaRPr lang="en-GB" b="1">
              <a:solidFill>
                <a:srgbClr val="FF0000"/>
              </a:solidFill>
              <a:ea typeface="Calibri" panose="020F0502020204030204"/>
              <a:cs typeface="Calibri" panose="020F0502020204030204"/>
            </a:endParaRPr>
          </a:p>
          <a:p>
            <a:pPr marL="0" indent="0">
              <a:buNone/>
            </a:pPr>
            <a:endParaRPr lang="en-GB" b="1">
              <a:solidFill>
                <a:srgbClr val="FF0000"/>
              </a:solidFill>
              <a:ea typeface="Calibri" panose="020F0502020204030204"/>
              <a:cs typeface="Calibri" panose="020F0502020204030204"/>
            </a:endParaRPr>
          </a:p>
          <a:p>
            <a:pPr marL="0" indent="0">
              <a:buNone/>
            </a:pPr>
            <a:endParaRPr lang="en-GB" b="1">
              <a:solidFill>
                <a:srgbClr val="FF0000"/>
              </a:solidFill>
              <a:ea typeface="Calibri" panose="020F0502020204030204"/>
              <a:cs typeface="Calibri" panose="020F0502020204030204"/>
            </a:endParaRPr>
          </a:p>
          <a:p>
            <a:pPr marL="0" indent="0">
              <a:buNone/>
            </a:pPr>
            <a:r>
              <a:rPr lang="en-GB" b="1">
                <a:solidFill>
                  <a:srgbClr val="FF0000"/>
                </a:solidFill>
                <a:ea typeface="Calibri" panose="020F0502020204030204"/>
                <a:cs typeface="Calibri" panose="020F0502020204030204"/>
              </a:rPr>
              <a:t>Mastery Challenge with Greater Depth – </a:t>
            </a:r>
            <a:r>
              <a:rPr lang="en-GB">
                <a:ea typeface="Calibri" panose="020F0502020204030204"/>
                <a:cs typeface="Calibri" panose="020F0502020204030204"/>
              </a:rPr>
              <a:t>Create a Carroll diagram using your own criteria.</a:t>
            </a:r>
          </a:p>
        </p:txBody>
      </p:sp>
      <p:pic>
        <p:nvPicPr>
          <p:cNvPr id="3" name="Picture 3" descr="Diagram, venn diagram&#10;&#10;Description automatically generated">
            <a:extLst>
              <a:ext uri="{FF2B5EF4-FFF2-40B4-BE49-F238E27FC236}">
                <a16:creationId xmlns:a16="http://schemas.microsoft.com/office/drawing/2014/main" id="{09462911-3D5E-358F-AACD-DB696DEC6086}"/>
              </a:ext>
            </a:extLst>
          </p:cNvPr>
          <p:cNvPicPr>
            <a:picLocks noChangeAspect="1"/>
          </p:cNvPicPr>
          <p:nvPr/>
        </p:nvPicPr>
        <p:blipFill>
          <a:blip r:embed="rId2"/>
          <a:stretch>
            <a:fillRect/>
          </a:stretch>
        </p:blipFill>
        <p:spPr>
          <a:xfrm>
            <a:off x="9215711" y="2685530"/>
            <a:ext cx="2931090" cy="2786711"/>
          </a:xfrm>
          <a:prstGeom prst="rect">
            <a:avLst/>
          </a:prstGeom>
        </p:spPr>
      </p:pic>
      <p:graphicFrame>
        <p:nvGraphicFramePr>
          <p:cNvPr id="4" name="Table 7">
            <a:extLst>
              <a:ext uri="{FF2B5EF4-FFF2-40B4-BE49-F238E27FC236}">
                <a16:creationId xmlns:a16="http://schemas.microsoft.com/office/drawing/2014/main" id="{81874546-7223-E43C-1287-ADD909A401AE}"/>
              </a:ext>
            </a:extLst>
          </p:cNvPr>
          <p:cNvGraphicFramePr>
            <a:graphicFrameLocks noGrp="1"/>
          </p:cNvGraphicFramePr>
          <p:nvPr/>
        </p:nvGraphicFramePr>
        <p:xfrm>
          <a:off x="19050" y="1905000"/>
          <a:ext cx="5815132" cy="2316208"/>
        </p:xfrm>
        <a:graphic>
          <a:graphicData uri="http://schemas.openxmlformats.org/drawingml/2006/table">
            <a:tbl>
              <a:tblPr firstRow="1" bandRow="1">
                <a:tableStyleId>{5C22544A-7EE6-4342-B048-85BDC9FD1C3A}</a:tableStyleId>
              </a:tblPr>
              <a:tblGrid>
                <a:gridCol w="1484198">
                  <a:extLst>
                    <a:ext uri="{9D8B030D-6E8A-4147-A177-3AD203B41FA5}">
                      <a16:colId xmlns:a16="http://schemas.microsoft.com/office/drawing/2014/main" val="2925163120"/>
                    </a:ext>
                  </a:extLst>
                </a:gridCol>
                <a:gridCol w="1831354">
                  <a:extLst>
                    <a:ext uri="{9D8B030D-6E8A-4147-A177-3AD203B41FA5}">
                      <a16:colId xmlns:a16="http://schemas.microsoft.com/office/drawing/2014/main" val="291314969"/>
                    </a:ext>
                  </a:extLst>
                </a:gridCol>
                <a:gridCol w="2499580">
                  <a:extLst>
                    <a:ext uri="{9D8B030D-6E8A-4147-A177-3AD203B41FA5}">
                      <a16:colId xmlns:a16="http://schemas.microsoft.com/office/drawing/2014/main" val="2480117344"/>
                    </a:ext>
                  </a:extLst>
                </a:gridCol>
              </a:tblGrid>
              <a:tr h="528845">
                <a:tc>
                  <a:txBody>
                    <a:bodyPr/>
                    <a:lstStyle/>
                    <a:p>
                      <a:pPr algn="ctr"/>
                      <a:endParaRPr lang="en-GB" b="0">
                        <a:solidFill>
                          <a:schemeClr val="tx1"/>
                        </a:solidFill>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GB" b="0">
                          <a:solidFill>
                            <a:schemeClr val="tx1"/>
                          </a:solidFill>
                          <a:latin typeface="Calibri Light"/>
                        </a:rPr>
                        <a:t>Regular</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r>
                        <a:rPr lang="en-GB" b="0">
                          <a:solidFill>
                            <a:schemeClr val="tx1"/>
                          </a:solidFill>
                          <a:latin typeface="Calibri Light"/>
                        </a:rPr>
                        <a:t>Irregular</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289350784"/>
                  </a:ext>
                </a:extLst>
              </a:tr>
              <a:tr h="799145">
                <a:tc>
                  <a:txBody>
                    <a:bodyPr/>
                    <a:lstStyle/>
                    <a:p>
                      <a:pPr algn="ctr"/>
                      <a:r>
                        <a:rPr lang="en-GB" b="0">
                          <a:solidFill>
                            <a:schemeClr val="tx1"/>
                          </a:solidFill>
                          <a:latin typeface="Calibri Light"/>
                        </a:rPr>
                        <a:t>Quadrilateral</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endParaRPr lang="en-GB" b="0">
                        <a:solidFill>
                          <a:schemeClr val="tx1"/>
                        </a:solidFill>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endParaRPr lang="en-GB" b="0">
                        <a:solidFill>
                          <a:schemeClr val="tx1"/>
                        </a:solidFill>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53002767"/>
                  </a:ext>
                </a:extLst>
              </a:tr>
              <a:tr h="988218">
                <a:tc>
                  <a:txBody>
                    <a:bodyPr/>
                    <a:lstStyle/>
                    <a:p>
                      <a:pPr algn="ctr"/>
                      <a:r>
                        <a:rPr lang="en-GB" b="0">
                          <a:solidFill>
                            <a:schemeClr val="tx1"/>
                          </a:solidFill>
                          <a:latin typeface="Calibri Light"/>
                        </a:rPr>
                        <a:t>Not a quadrilateral</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endParaRPr lang="en-GB">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endParaRPr lang="en-GB">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905583525"/>
                  </a:ext>
                </a:extLst>
              </a:tr>
            </a:tbl>
          </a:graphicData>
        </a:graphic>
      </p:graphicFrame>
      <p:sp>
        <p:nvSpPr>
          <p:cNvPr id="7" name="TextBox 6">
            <a:extLst>
              <a:ext uri="{FF2B5EF4-FFF2-40B4-BE49-F238E27FC236}">
                <a16:creationId xmlns:a16="http://schemas.microsoft.com/office/drawing/2014/main" id="{DF7DC793-B575-988D-F8D4-843B4C6205A8}"/>
              </a:ext>
            </a:extLst>
          </p:cNvPr>
          <p:cNvSpPr txBox="1"/>
          <p:nvPr/>
        </p:nvSpPr>
        <p:spPr>
          <a:xfrm>
            <a:off x="142875" y="762000"/>
            <a:ext cx="5410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ea typeface="Calibri"/>
                <a:cs typeface="Calibri"/>
              </a:rPr>
              <a:t>Which 2D shapes can you sort into the Carroll diagram? </a:t>
            </a:r>
            <a:endParaRPr lang="en-US">
              <a:ea typeface="Calibri"/>
              <a:cs typeface="Calibri"/>
            </a:endParaRPr>
          </a:p>
          <a:p>
            <a:pPr algn="ctr"/>
            <a:r>
              <a:rPr lang="en-GB" sz="2400">
                <a:ea typeface="Calibri"/>
                <a:cs typeface="Calibri"/>
              </a:rPr>
              <a:t>Write the names of the shapes.</a:t>
            </a:r>
            <a:endParaRPr lang="en-US">
              <a:cs typeface="Calibri"/>
            </a:endParaRPr>
          </a:p>
        </p:txBody>
      </p:sp>
      <p:sp>
        <p:nvSpPr>
          <p:cNvPr id="8" name="TextBox 7">
            <a:extLst>
              <a:ext uri="{FF2B5EF4-FFF2-40B4-BE49-F238E27FC236}">
                <a16:creationId xmlns:a16="http://schemas.microsoft.com/office/drawing/2014/main" id="{626084E0-A484-5940-2A63-16666158D3B9}"/>
              </a:ext>
            </a:extLst>
          </p:cNvPr>
          <p:cNvSpPr txBox="1"/>
          <p:nvPr/>
        </p:nvSpPr>
        <p:spPr>
          <a:xfrm>
            <a:off x="38100" y="4257675"/>
            <a:ext cx="33147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a:t>Square</a:t>
            </a:r>
            <a:endParaRPr lang="en-US" sz="2400">
              <a:cs typeface="Calibri" panose="020F0502020204030204"/>
            </a:endParaRPr>
          </a:p>
          <a:p>
            <a:pPr marL="285750" indent="-285750" algn="l">
              <a:buFont typeface="Arial"/>
              <a:buChar char="•"/>
            </a:pPr>
            <a:r>
              <a:rPr lang="en-GB" sz="2400">
                <a:cs typeface="Calibri"/>
              </a:rPr>
              <a:t>Rhombus</a:t>
            </a:r>
          </a:p>
          <a:p>
            <a:pPr marL="285750" indent="-285750">
              <a:buFont typeface="Arial"/>
              <a:buChar char="•"/>
            </a:pPr>
            <a:r>
              <a:rPr lang="en-GB" sz="2400">
                <a:cs typeface="Calibri"/>
              </a:rPr>
              <a:t>Kite</a:t>
            </a:r>
          </a:p>
          <a:p>
            <a:pPr marL="285750" indent="-285750">
              <a:buFont typeface="Arial"/>
              <a:buChar char="•"/>
            </a:pPr>
            <a:r>
              <a:rPr lang="en-GB" sz="2400">
                <a:cs typeface="Calibri"/>
              </a:rPr>
              <a:t>Right-angled triangle</a:t>
            </a:r>
          </a:p>
          <a:p>
            <a:pPr marL="285750" indent="-285750">
              <a:buFont typeface="Arial"/>
              <a:buChar char="•"/>
            </a:pPr>
            <a:r>
              <a:rPr lang="en-GB" sz="2400">
                <a:cs typeface="Calibri"/>
              </a:rPr>
              <a:t>Isosceles triangle</a:t>
            </a:r>
          </a:p>
          <a:p>
            <a:pPr marL="285750" indent="-285750">
              <a:buFont typeface="Arial"/>
              <a:buChar char="•"/>
            </a:pPr>
            <a:r>
              <a:rPr lang="en-GB" sz="2400">
                <a:cs typeface="Calibri"/>
              </a:rPr>
              <a:t>Equilateral triangle</a:t>
            </a:r>
          </a:p>
          <a:p>
            <a:pPr marL="285750" indent="-285750">
              <a:buFont typeface="Arial"/>
              <a:buChar char="•"/>
            </a:pPr>
            <a:r>
              <a:rPr lang="en-GB" sz="2400">
                <a:cs typeface="Calibri"/>
              </a:rPr>
              <a:t>pentagon</a:t>
            </a:r>
          </a:p>
        </p:txBody>
      </p:sp>
    </p:spTree>
    <p:extLst>
      <p:ext uri="{BB962C8B-B14F-4D97-AF65-F5344CB8AC3E}">
        <p14:creationId xmlns:p14="http://schemas.microsoft.com/office/powerpoint/2010/main" val="326857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59" y="108569"/>
            <a:ext cx="11988799" cy="1342496"/>
          </a:xfrm>
        </p:spPr>
        <p:txBody>
          <a:bodyPr>
            <a:normAutofit/>
          </a:bodyPr>
          <a:lstStyle/>
          <a:p>
            <a:r>
              <a:rPr lang="en-GB" sz="4000" u="sng">
                <a:cs typeface="Calibri Light"/>
              </a:rPr>
              <a:t>Thursday 2nd May</a:t>
            </a:r>
            <a:br>
              <a:rPr lang="en-GB" sz="4000" u="sng">
                <a:cs typeface="Calibri Light"/>
              </a:rPr>
            </a:br>
            <a:r>
              <a:rPr lang="en-GB" sz="4000" u="sng">
                <a:cs typeface="Calibri Light"/>
              </a:rPr>
              <a:t>TBAT: spell words with the prefix 'ex'.</a:t>
            </a:r>
            <a:endParaRPr lang="en-US"/>
          </a:p>
        </p:txBody>
      </p:sp>
      <p:sp>
        <p:nvSpPr>
          <p:cNvPr id="5" name="TextBox 4">
            <a:extLst>
              <a:ext uri="{FF2B5EF4-FFF2-40B4-BE49-F238E27FC236}">
                <a16:creationId xmlns:a16="http://schemas.microsoft.com/office/drawing/2014/main" id="{AA7B104B-1B8F-C6BC-383A-E7AFF7B02947}"/>
              </a:ext>
            </a:extLst>
          </p:cNvPr>
          <p:cNvSpPr txBox="1"/>
          <p:nvPr/>
        </p:nvSpPr>
        <p:spPr>
          <a:xfrm>
            <a:off x="2178" y="1485878"/>
            <a:ext cx="1162975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i="1" u="sng">
                <a:cs typeface="Calibri"/>
              </a:rPr>
              <a:t>Dictation</a:t>
            </a:r>
          </a:p>
          <a:p>
            <a:endParaRPr lang="en-GB" sz="4400" i="1">
              <a:cs typeface="Calibri"/>
            </a:endParaRPr>
          </a:p>
          <a:p>
            <a:endParaRPr lang="en-GB" sz="3200" i="1">
              <a:cs typeface="Calibri"/>
            </a:endParaRPr>
          </a:p>
        </p:txBody>
      </p:sp>
    </p:spTree>
    <p:extLst>
      <p:ext uri="{BB962C8B-B14F-4D97-AF65-F5344CB8AC3E}">
        <p14:creationId xmlns:p14="http://schemas.microsoft.com/office/powerpoint/2010/main" val="209765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59" y="-250865"/>
            <a:ext cx="11988799" cy="1342496"/>
          </a:xfrm>
        </p:spPr>
        <p:txBody>
          <a:bodyPr>
            <a:normAutofit/>
          </a:bodyPr>
          <a:lstStyle/>
          <a:p>
            <a:r>
              <a:rPr lang="en-GB" sz="3200" u="sng">
                <a:ea typeface="+mj-lt"/>
                <a:cs typeface="+mj-lt"/>
              </a:rPr>
              <a:t>Thursday 2nd May</a:t>
            </a:r>
            <a:br>
              <a:rPr lang="en-GB" sz="3200" u="sng">
                <a:ea typeface="+mj-lt"/>
                <a:cs typeface="+mj-lt"/>
              </a:rPr>
            </a:br>
            <a:r>
              <a:rPr lang="en-GB" sz="3200" u="sng">
                <a:ea typeface="+mj-lt"/>
                <a:cs typeface="+mj-lt"/>
              </a:rPr>
              <a:t>TBAT: spell words with the prefix 'ex'.</a:t>
            </a:r>
            <a:endParaRPr lang="en-US" sz="3200"/>
          </a:p>
        </p:txBody>
      </p:sp>
      <p:sp>
        <p:nvSpPr>
          <p:cNvPr id="5" name="TextBox 4">
            <a:extLst>
              <a:ext uri="{FF2B5EF4-FFF2-40B4-BE49-F238E27FC236}">
                <a16:creationId xmlns:a16="http://schemas.microsoft.com/office/drawing/2014/main" id="{AA7B104B-1B8F-C6BC-383A-E7AFF7B02947}"/>
              </a:ext>
            </a:extLst>
          </p:cNvPr>
          <p:cNvSpPr txBox="1"/>
          <p:nvPr/>
        </p:nvSpPr>
        <p:spPr>
          <a:xfrm>
            <a:off x="88442" y="1083311"/>
            <a:ext cx="11629758"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i="1">
                <a:cs typeface="Calibri"/>
              </a:rPr>
              <a:t>Dictation</a:t>
            </a:r>
          </a:p>
          <a:p>
            <a:r>
              <a:rPr lang="en-GB" sz="3600" i="1">
                <a:solidFill>
                  <a:srgbClr val="000000"/>
                </a:solidFill>
                <a:cs typeface="Calibri"/>
              </a:rPr>
              <a:t>The children went on an </a:t>
            </a:r>
            <a:r>
              <a:rPr lang="en-GB" sz="3600" i="1" u="sng">
                <a:solidFill>
                  <a:srgbClr val="000000"/>
                </a:solidFill>
                <a:cs typeface="Calibri"/>
              </a:rPr>
              <a:t>excursion</a:t>
            </a:r>
            <a:r>
              <a:rPr lang="en-GB" sz="3600" i="1">
                <a:solidFill>
                  <a:srgbClr val="000000"/>
                </a:solidFill>
                <a:cs typeface="Calibri"/>
              </a:rPr>
              <a:t> and wanted to </a:t>
            </a:r>
            <a:r>
              <a:rPr lang="en-GB" sz="3600" i="1" u="sng">
                <a:solidFill>
                  <a:srgbClr val="000000"/>
                </a:solidFill>
                <a:cs typeface="Calibri"/>
              </a:rPr>
              <a:t>extend</a:t>
            </a:r>
            <a:r>
              <a:rPr lang="en-GB" sz="3600" i="1">
                <a:solidFill>
                  <a:srgbClr val="000000"/>
                </a:solidFill>
                <a:cs typeface="Calibri"/>
              </a:rPr>
              <a:t> their trip. They had to </a:t>
            </a:r>
            <a:r>
              <a:rPr lang="en-GB" sz="3600" i="1" u="sng">
                <a:solidFill>
                  <a:srgbClr val="000000"/>
                </a:solidFill>
                <a:cs typeface="Calibri"/>
              </a:rPr>
              <a:t>exchange</a:t>
            </a:r>
            <a:r>
              <a:rPr lang="en-GB" sz="3600" i="1">
                <a:solidFill>
                  <a:srgbClr val="000000"/>
                </a:solidFill>
                <a:cs typeface="Calibri"/>
              </a:rPr>
              <a:t> some pounds for dollars.</a:t>
            </a:r>
            <a:endParaRPr lang="en-GB" sz="3600">
              <a:solidFill>
                <a:srgbClr val="000000"/>
              </a:solidFill>
              <a:cs typeface="Calibri"/>
            </a:endParaRPr>
          </a:p>
          <a:p>
            <a:endParaRPr lang="en-GB" sz="3600">
              <a:solidFill>
                <a:srgbClr val="000000"/>
              </a:solidFill>
              <a:cs typeface="Calibri"/>
            </a:endParaRPr>
          </a:p>
          <a:p>
            <a:r>
              <a:rPr lang="en-GB" sz="3600" i="1">
                <a:solidFill>
                  <a:srgbClr val="000000"/>
                </a:solidFill>
                <a:cs typeface="Calibri"/>
              </a:rPr>
              <a:t>The headteacher had to tell a child to </a:t>
            </a:r>
            <a:r>
              <a:rPr lang="en-GB" sz="3600" i="1" u="sng">
                <a:solidFill>
                  <a:srgbClr val="000000"/>
                </a:solidFill>
                <a:cs typeface="Calibri"/>
              </a:rPr>
              <a:t>exit</a:t>
            </a:r>
            <a:r>
              <a:rPr lang="en-GB" sz="3600" i="1">
                <a:solidFill>
                  <a:srgbClr val="000000"/>
                </a:solidFill>
                <a:cs typeface="Calibri"/>
              </a:rPr>
              <a:t> the hall. </a:t>
            </a:r>
            <a:endParaRPr lang="en-US" sz="3600">
              <a:solidFill>
                <a:srgbClr val="000000"/>
              </a:solidFill>
              <a:cs typeface="Calibri"/>
            </a:endParaRPr>
          </a:p>
          <a:p>
            <a:endParaRPr lang="en-GB" sz="3600">
              <a:solidFill>
                <a:srgbClr val="000000"/>
              </a:solidFill>
              <a:cs typeface="Calibri"/>
            </a:endParaRPr>
          </a:p>
          <a:p>
            <a:r>
              <a:rPr lang="en-GB" sz="3600" i="1">
                <a:solidFill>
                  <a:srgbClr val="000000"/>
                </a:solidFill>
                <a:cs typeface="Calibri"/>
              </a:rPr>
              <a:t>The </a:t>
            </a:r>
            <a:r>
              <a:rPr lang="en-GB" sz="3600" i="1" u="sng">
                <a:solidFill>
                  <a:srgbClr val="000000"/>
                </a:solidFill>
                <a:cs typeface="Calibri"/>
              </a:rPr>
              <a:t>external</a:t>
            </a:r>
            <a:r>
              <a:rPr lang="en-GB" sz="3600" i="1">
                <a:solidFill>
                  <a:srgbClr val="000000"/>
                </a:solidFill>
                <a:cs typeface="Calibri"/>
              </a:rPr>
              <a:t> building was yellow.</a:t>
            </a:r>
            <a:endParaRPr lang="en-GB" sz="3600"/>
          </a:p>
          <a:p>
            <a:endParaRPr lang="en-GB" sz="2400">
              <a:solidFill>
                <a:srgbClr val="FF0000"/>
              </a:solidFill>
              <a:cs typeface="Calibri"/>
            </a:endParaRPr>
          </a:p>
          <a:p>
            <a:r>
              <a:rPr lang="en-GB" sz="2400">
                <a:solidFill>
                  <a:srgbClr val="FF0000"/>
                </a:solidFill>
                <a:cs typeface="Calibri"/>
              </a:rPr>
              <a:t>Challenge</a:t>
            </a:r>
            <a:endParaRPr lang="en-GB" sz="2400" i="1">
              <a:solidFill>
                <a:srgbClr val="000000"/>
              </a:solidFill>
              <a:cs typeface="Calibri"/>
            </a:endParaRPr>
          </a:p>
          <a:p>
            <a:r>
              <a:rPr lang="en-GB" sz="2400">
                <a:solidFill>
                  <a:srgbClr val="FF0000"/>
                </a:solidFill>
                <a:cs typeface="Calibri"/>
              </a:rPr>
              <a:t>Write your own sentence using at least two of our spelling words from this week (they must be in the same sentence).</a:t>
            </a:r>
          </a:p>
          <a:p>
            <a:endParaRPr lang="en-GB" sz="3600" i="1">
              <a:cs typeface="Calibri"/>
            </a:endParaRPr>
          </a:p>
        </p:txBody>
      </p:sp>
    </p:spTree>
    <p:extLst>
      <p:ext uri="{BB962C8B-B14F-4D97-AF65-F5344CB8AC3E}">
        <p14:creationId xmlns:p14="http://schemas.microsoft.com/office/powerpoint/2010/main" val="2181327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140305" y="5067943"/>
            <a:ext cx="12225130" cy="747059"/>
          </a:xfrm>
        </p:spPr>
        <p:txBody>
          <a:bodyPr>
            <a:normAutofit fontScale="90000"/>
          </a:bodyPr>
          <a:lstStyle/>
          <a:p>
            <a:pPr algn="l"/>
            <a:r>
              <a:rPr lang="en-GB" sz="3000" u="sng" dirty="0">
                <a:cs typeface="Calibri Light"/>
              </a:rPr>
              <a:t>Thursday 2nd May</a:t>
            </a:r>
            <a:br>
              <a:rPr lang="en-GB" sz="3000" u="sng" dirty="0">
                <a:ea typeface="+mj-lt"/>
                <a:cs typeface="Calibri Light"/>
              </a:rPr>
            </a:br>
            <a:r>
              <a:rPr lang="en-GB" sz="3000" u="sng" dirty="0">
                <a:ea typeface="+mj-lt"/>
                <a:cs typeface="+mj-lt"/>
              </a:rPr>
              <a:t>TBAT: participate in a debate.</a:t>
            </a:r>
            <a:br>
              <a:rPr lang="en-GB" sz="3000" dirty="0">
                <a:ea typeface="+mj-lt"/>
                <a:cs typeface="+mj-lt"/>
              </a:rPr>
            </a:br>
            <a:br>
              <a:rPr lang="en-GB" sz="3000" dirty="0">
                <a:ea typeface="+mj-lt"/>
                <a:cs typeface="+mj-lt"/>
              </a:rPr>
            </a:br>
            <a:br>
              <a:rPr lang="en-GB" sz="3000" dirty="0">
                <a:ea typeface="+mj-lt"/>
                <a:cs typeface="+mj-lt"/>
              </a:rPr>
            </a:br>
            <a:r>
              <a:rPr lang="en-GB" sz="3000" dirty="0">
                <a:ea typeface="+mj-lt"/>
                <a:cs typeface="+mj-lt"/>
              </a:rPr>
              <a:t>3 in 3</a:t>
            </a:r>
            <a:br>
              <a:rPr lang="en-GB" sz="3000" dirty="0">
                <a:ea typeface="+mj-lt"/>
                <a:cs typeface="+mj-lt"/>
              </a:rPr>
            </a:br>
            <a:br>
              <a:rPr lang="en-GB" sz="3000" dirty="0">
                <a:ea typeface="+mj-lt"/>
                <a:cs typeface="+mj-lt"/>
              </a:rPr>
            </a:br>
            <a:r>
              <a:rPr lang="en-GB" sz="2700" dirty="0">
                <a:ea typeface="+mj-lt"/>
                <a:cs typeface="+mj-lt"/>
              </a:rPr>
              <a:t>1. What is the argument in this text?</a:t>
            </a:r>
            <a:br>
              <a:rPr lang="en-GB" sz="2700" dirty="0">
                <a:ea typeface="+mj-lt"/>
                <a:cs typeface="+mj-lt"/>
              </a:rPr>
            </a:br>
            <a:br>
              <a:rPr lang="en-GB" sz="2700" dirty="0">
                <a:ea typeface="+mj-lt"/>
                <a:cs typeface="+mj-lt"/>
              </a:rPr>
            </a:br>
            <a:r>
              <a:rPr lang="en-GB" sz="2700" dirty="0">
                <a:ea typeface="+mj-lt"/>
                <a:cs typeface="+mj-lt"/>
              </a:rPr>
              <a:t>2. What are the reasons against?</a:t>
            </a:r>
            <a:br>
              <a:rPr lang="en-GB" sz="2700" dirty="0">
                <a:ea typeface="+mj-lt"/>
                <a:cs typeface="+mj-lt"/>
              </a:rPr>
            </a:br>
            <a:br>
              <a:rPr lang="en-GB" sz="2700" dirty="0">
                <a:ea typeface="+mj-lt"/>
                <a:cs typeface="+mj-lt"/>
              </a:rPr>
            </a:br>
            <a:r>
              <a:rPr lang="en-GB" sz="2700" dirty="0">
                <a:ea typeface="+mj-lt"/>
                <a:cs typeface="+mj-lt"/>
              </a:rPr>
              <a:t>3. What are the reasons for?  </a:t>
            </a:r>
            <a:br>
              <a:rPr lang="en-GB" sz="2700" dirty="0">
                <a:ea typeface="+mj-lt"/>
                <a:cs typeface="+mj-lt"/>
              </a:rPr>
            </a:br>
            <a:br>
              <a:rPr lang="en-GB" sz="2700" dirty="0">
                <a:ea typeface="+mj-lt"/>
                <a:cs typeface="+mj-lt"/>
              </a:rPr>
            </a:br>
            <a:r>
              <a:rPr lang="en-GB" sz="2700" dirty="0">
                <a:solidFill>
                  <a:srgbClr val="FF0000"/>
                </a:solidFill>
                <a:ea typeface="+mj-lt"/>
                <a:cs typeface="+mj-lt"/>
              </a:rPr>
              <a:t>CH:</a:t>
            </a:r>
            <a:br>
              <a:rPr lang="en-GB" sz="2700" dirty="0">
                <a:solidFill>
                  <a:srgbClr val="FF0000"/>
                </a:solidFill>
                <a:ea typeface="+mj-lt"/>
                <a:cs typeface="+mj-lt"/>
              </a:rPr>
            </a:br>
            <a:r>
              <a:rPr lang="en-GB" sz="2700" dirty="0">
                <a:solidFill>
                  <a:srgbClr val="FF0000"/>
                </a:solidFill>
                <a:ea typeface="+mj-lt"/>
                <a:cs typeface="+mj-lt"/>
              </a:rPr>
              <a:t>What side would you be on? Why? </a:t>
            </a:r>
            <a:r>
              <a:rPr lang="en-GB" sz="2700" dirty="0">
                <a:ea typeface="+mj-lt"/>
                <a:cs typeface="+mj-lt"/>
              </a:rPr>
              <a:t>         </a:t>
            </a:r>
            <a:br>
              <a:rPr lang="en-GB" sz="4400" u="sng" dirty="0">
                <a:ea typeface="+mj-lt"/>
                <a:cs typeface="+mj-lt"/>
              </a:rPr>
            </a:br>
            <a:endParaRPr lang="en-GB" sz="3000">
              <a:ea typeface="+mj-lt"/>
              <a:cs typeface="+mj-lt"/>
            </a:endParaRPr>
          </a:p>
        </p:txBody>
      </p:sp>
      <p:pic>
        <p:nvPicPr>
          <p:cNvPr id="4" name="Picture 3" descr="A yellow paper with black text&#10;&#10;Description automatically generated">
            <a:extLst>
              <a:ext uri="{FF2B5EF4-FFF2-40B4-BE49-F238E27FC236}">
                <a16:creationId xmlns:a16="http://schemas.microsoft.com/office/drawing/2014/main" id="{F332C8F8-F701-515A-6AE5-A464D5422068}"/>
              </a:ext>
            </a:extLst>
          </p:cNvPr>
          <p:cNvPicPr>
            <a:picLocks noChangeAspect="1"/>
          </p:cNvPicPr>
          <p:nvPr/>
        </p:nvPicPr>
        <p:blipFill>
          <a:blip r:embed="rId2"/>
          <a:stretch>
            <a:fillRect/>
          </a:stretch>
        </p:blipFill>
        <p:spPr>
          <a:xfrm>
            <a:off x="6047631" y="0"/>
            <a:ext cx="6143971" cy="6858000"/>
          </a:xfrm>
          <a:prstGeom prst="rect">
            <a:avLst/>
          </a:prstGeom>
        </p:spPr>
      </p:pic>
    </p:spTree>
    <p:extLst>
      <p:ext uri="{BB962C8B-B14F-4D97-AF65-F5344CB8AC3E}">
        <p14:creationId xmlns:p14="http://schemas.microsoft.com/office/powerpoint/2010/main" val="175730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 y="-1457"/>
            <a:ext cx="12076981" cy="991474"/>
          </a:xfrm>
        </p:spPr>
        <p:txBody>
          <a:bodyPr vert="horz" lIns="91440" tIns="45720" rIns="91440" bIns="45720" rtlCol="0" anchor="t">
            <a:normAutofit fontScale="90000"/>
          </a:bodyPr>
          <a:lstStyle/>
          <a:p>
            <a:pPr algn="l">
              <a:lnSpc>
                <a:spcPct val="100000"/>
              </a:lnSpc>
              <a:spcBef>
                <a:spcPts val="0"/>
              </a:spcBef>
            </a:pPr>
            <a:r>
              <a:rPr lang="en" sz="3600" u="sng">
                <a:ea typeface="+mj-lt"/>
                <a:cs typeface="+mj-lt"/>
              </a:rPr>
              <a:t>Thursday 2nd May</a:t>
            </a:r>
            <a:endParaRPr lang="en-US" sz="3600">
              <a:ea typeface="+mj-lt"/>
              <a:cs typeface="+mj-lt"/>
            </a:endParaRPr>
          </a:p>
          <a:p>
            <a:pPr algn="l">
              <a:lnSpc>
                <a:spcPct val="100000"/>
              </a:lnSpc>
              <a:spcBef>
                <a:spcPts val="0"/>
              </a:spcBef>
            </a:pPr>
            <a:r>
              <a:rPr lang="en" sz="3600" u="sng">
                <a:ea typeface="+mj-lt"/>
                <a:cs typeface="+mj-lt"/>
              </a:rPr>
              <a:t>TBAT: understand what </a:t>
            </a:r>
            <a:r>
              <a:rPr lang="en-GB" sz="3600" u="sng">
                <a:ea typeface="+mj-lt"/>
                <a:cs typeface="+mj-lt"/>
              </a:rPr>
              <a:t>sawm and zakat are.</a:t>
            </a:r>
            <a:br>
              <a:rPr lang="en-GB" sz="3600" b="1">
                <a:cs typeface="+mj-lt"/>
              </a:rPr>
            </a:br>
            <a:br>
              <a:rPr lang="en-GB" sz="3600" b="1">
                <a:cs typeface="+mj-lt"/>
              </a:rPr>
            </a:br>
            <a:br>
              <a:rPr lang="en-GB" sz="4900">
                <a:cs typeface="Calibri Light"/>
              </a:rPr>
            </a:br>
            <a:r>
              <a:rPr lang="en" sz="4400">
                <a:solidFill>
                  <a:srgbClr val="00B050"/>
                </a:solidFill>
                <a:cs typeface="Calibri Light"/>
              </a:rPr>
              <a:t>What do the five pillars of Islam represent?</a:t>
            </a:r>
            <a:br>
              <a:rPr lang="en" sz="4400">
                <a:cs typeface="Calibri Light"/>
              </a:rPr>
            </a:br>
            <a:br>
              <a:rPr lang="en" sz="4400">
                <a:cs typeface="Calibri Light"/>
              </a:rPr>
            </a:br>
            <a:r>
              <a:rPr lang="en" sz="4400">
                <a:solidFill>
                  <a:srgbClr val="0070C0"/>
                </a:solidFill>
                <a:cs typeface="Calibri Light"/>
              </a:rPr>
              <a:t>What language are the pillars written in?</a:t>
            </a:r>
            <a:br>
              <a:rPr lang="en" sz="4400">
                <a:cs typeface="Calibri Light"/>
              </a:rPr>
            </a:br>
            <a:br>
              <a:rPr lang="en" sz="4400">
                <a:cs typeface="Calibri Light"/>
              </a:rPr>
            </a:br>
            <a:r>
              <a:rPr lang="en" sz="4400">
                <a:solidFill>
                  <a:srgbClr val="FF0000"/>
                </a:solidFill>
                <a:cs typeface="Calibri Light"/>
              </a:rPr>
              <a:t>When do Muslims pray?</a:t>
            </a:r>
            <a:br>
              <a:rPr lang="en-GB" sz="4400" u="sng">
                <a:cs typeface="Calibri Light"/>
              </a:rPr>
            </a:br>
            <a:br>
              <a:rPr lang="en-GB" sz="4000" u="sng">
                <a:cs typeface="Calibri Light"/>
              </a:rPr>
            </a:br>
            <a:br>
              <a:rPr lang="en-GB" sz="4400" u="sng">
                <a:cs typeface="Calibri Light"/>
              </a:rPr>
            </a:br>
            <a:br>
              <a:rPr lang="en-GB" sz="4400" u="sng">
                <a:cs typeface="Calibri Light"/>
              </a:rPr>
            </a:br>
            <a:endParaRPr lang="en-GB" sz="4400" u="sng">
              <a:cs typeface="Calibri Light"/>
            </a:endParaRPr>
          </a:p>
        </p:txBody>
      </p:sp>
    </p:spTree>
    <p:extLst>
      <p:ext uri="{BB962C8B-B14F-4D97-AF65-F5344CB8AC3E}">
        <p14:creationId xmlns:p14="http://schemas.microsoft.com/office/powerpoint/2010/main" val="2967085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3260" y="4979596"/>
            <a:ext cx="12225130" cy="747059"/>
          </a:xfrm>
        </p:spPr>
        <p:txBody>
          <a:bodyPr>
            <a:normAutofit fontScale="90000"/>
          </a:bodyPr>
          <a:lstStyle/>
          <a:p>
            <a:pPr algn="l"/>
            <a:r>
              <a:rPr lang="en-GB" sz="3000" u="sng">
                <a:cs typeface="Calibri Light"/>
              </a:rPr>
              <a:t>Thursday 2nd May</a:t>
            </a:r>
            <a:br>
              <a:rPr lang="en-GB" sz="3000" u="sng">
                <a:ea typeface="+mj-lt"/>
                <a:cs typeface="Calibri Light"/>
              </a:rPr>
            </a:br>
            <a:r>
              <a:rPr lang="en-GB" sz="3000" u="sng">
                <a:ea typeface="+mj-lt"/>
                <a:cs typeface="+mj-lt"/>
              </a:rPr>
              <a:t>TBAT: participate in a debate.</a:t>
            </a:r>
            <a:br>
              <a:rPr lang="en-GB" sz="3000">
                <a:ea typeface="+mj-lt"/>
                <a:cs typeface="+mj-lt"/>
              </a:rPr>
            </a:br>
            <a:r>
              <a:rPr lang="en-GB" sz="3000">
                <a:ea typeface="+mj-lt"/>
                <a:cs typeface="+mj-lt"/>
              </a:rPr>
              <a:t>          </a:t>
            </a:r>
            <a:br>
              <a:rPr lang="en-GB" sz="4400" u="sng">
                <a:ea typeface="+mj-lt"/>
                <a:cs typeface="+mj-lt"/>
              </a:rPr>
            </a:br>
            <a:br>
              <a:rPr lang="en-GB" sz="4400" u="sng">
                <a:ea typeface="+mj-lt"/>
                <a:cs typeface="+mj-lt"/>
              </a:rPr>
            </a:br>
            <a:r>
              <a:rPr lang="en-GB" sz="3000">
                <a:solidFill>
                  <a:srgbClr val="0070C0"/>
                </a:solidFill>
                <a:ea typeface="+mj-lt"/>
                <a:cs typeface="+mj-lt"/>
              </a:rPr>
              <a:t>What is a balanced argument?</a:t>
            </a:r>
            <a:br>
              <a:rPr lang="en-GB" sz="3000">
                <a:ea typeface="+mj-lt"/>
                <a:cs typeface="+mj-lt"/>
              </a:rPr>
            </a:br>
            <a:br>
              <a:rPr lang="en-GB" sz="3000">
                <a:ea typeface="+mj-lt"/>
                <a:cs typeface="+mj-lt"/>
              </a:rPr>
            </a:br>
            <a:br>
              <a:rPr lang="en-GB" sz="3000">
                <a:ea typeface="+mj-lt"/>
                <a:cs typeface="+mj-lt"/>
              </a:rPr>
            </a:br>
            <a:br>
              <a:rPr lang="en-GB" sz="3000">
                <a:ea typeface="+mj-lt"/>
                <a:cs typeface="+mj-lt"/>
              </a:rPr>
            </a:br>
            <a:r>
              <a:rPr lang="en-GB" sz="3000">
                <a:solidFill>
                  <a:srgbClr val="00B050"/>
                </a:solidFill>
                <a:ea typeface="+mj-lt"/>
                <a:cs typeface="+mj-lt"/>
              </a:rPr>
              <a:t>True or false – You should give your own opinion before the conclusion of a balanced argument.</a:t>
            </a:r>
            <a:br>
              <a:rPr lang="en-GB" sz="3000">
                <a:ea typeface="+mj-lt"/>
                <a:cs typeface="+mj-lt"/>
              </a:rPr>
            </a:br>
            <a:br>
              <a:rPr lang="en-GB" sz="3000">
                <a:ea typeface="+mj-lt"/>
                <a:cs typeface="+mj-lt"/>
              </a:rPr>
            </a:br>
            <a:br>
              <a:rPr lang="en-GB" sz="3000">
                <a:ea typeface="+mj-lt"/>
                <a:cs typeface="+mj-lt"/>
              </a:rPr>
            </a:br>
            <a:br>
              <a:rPr lang="en-GB" sz="3000">
                <a:ea typeface="+mj-lt"/>
                <a:cs typeface="+mj-lt"/>
              </a:rPr>
            </a:br>
            <a:r>
              <a:rPr lang="en-GB" sz="3000">
                <a:solidFill>
                  <a:srgbClr val="FF0000"/>
                </a:solidFill>
                <a:ea typeface="+mj-lt"/>
                <a:cs typeface="+mj-lt"/>
              </a:rPr>
              <a:t>Explain the purpose of a balanced argument.</a:t>
            </a:r>
          </a:p>
        </p:txBody>
      </p:sp>
    </p:spTree>
    <p:extLst>
      <p:ext uri="{BB962C8B-B14F-4D97-AF65-F5344CB8AC3E}">
        <p14:creationId xmlns:p14="http://schemas.microsoft.com/office/powerpoint/2010/main" val="798135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36390" y="3433509"/>
            <a:ext cx="12225130" cy="747059"/>
          </a:xfrm>
        </p:spPr>
        <p:txBody>
          <a:bodyPr>
            <a:normAutofit fontScale="90000"/>
          </a:bodyPr>
          <a:lstStyle/>
          <a:p>
            <a:r>
              <a:rPr lang="en-GB" sz="3000" u="sng">
                <a:cs typeface="Calibri Light"/>
              </a:rPr>
              <a:t>Thursday 2nd May</a:t>
            </a:r>
            <a:br>
              <a:rPr lang="en-GB" sz="3000" u="sng">
                <a:ea typeface="+mj-lt"/>
                <a:cs typeface="Calibri Light"/>
              </a:rPr>
            </a:br>
            <a:r>
              <a:rPr lang="en-GB" sz="3000" u="sng">
                <a:ea typeface="+mj-lt"/>
                <a:cs typeface="+mj-lt"/>
              </a:rPr>
              <a:t>TBAT: participate in a debate.</a:t>
            </a:r>
            <a:br>
              <a:rPr lang="en-GB" sz="3000">
                <a:ea typeface="+mj-lt"/>
                <a:cs typeface="+mj-lt"/>
              </a:rPr>
            </a:br>
            <a:r>
              <a:rPr lang="en-GB" sz="3000">
                <a:ea typeface="+mj-lt"/>
                <a:cs typeface="+mj-lt"/>
              </a:rPr>
              <a:t>      </a:t>
            </a:r>
            <a:br>
              <a:rPr lang="en-GB" sz="3000">
                <a:ea typeface="+mj-lt"/>
                <a:cs typeface="+mj-lt"/>
              </a:rPr>
            </a:br>
            <a:r>
              <a:rPr lang="en-GB" sz="8000">
                <a:ea typeface="+mj-lt"/>
                <a:cs typeface="+mj-lt"/>
              </a:rPr>
              <a:t>SHOULD THE MAYAN GODS GIVE THEIR PEOPLE CHOCOLATE?</a:t>
            </a:r>
          </a:p>
        </p:txBody>
      </p:sp>
      <p:pic>
        <p:nvPicPr>
          <p:cNvPr id="3" name="Picture 2" descr="300+ Mayan Chocolate Illustrations Stock Illustrations, Royalty-Free Vector  Graphics &amp; Clip Art - iStock">
            <a:extLst>
              <a:ext uri="{FF2B5EF4-FFF2-40B4-BE49-F238E27FC236}">
                <a16:creationId xmlns:a16="http://schemas.microsoft.com/office/drawing/2014/main" id="{A1D5A0A9-F74C-9624-39CC-11BAFFBA9D82}"/>
              </a:ext>
            </a:extLst>
          </p:cNvPr>
          <p:cNvPicPr>
            <a:picLocks noChangeAspect="1"/>
          </p:cNvPicPr>
          <p:nvPr/>
        </p:nvPicPr>
        <p:blipFill>
          <a:blip r:embed="rId2"/>
          <a:stretch>
            <a:fillRect/>
          </a:stretch>
        </p:blipFill>
        <p:spPr>
          <a:xfrm>
            <a:off x="3948529" y="4183115"/>
            <a:ext cx="4294941" cy="2478465"/>
          </a:xfrm>
          <a:prstGeom prst="rect">
            <a:avLst/>
          </a:prstGeom>
        </p:spPr>
      </p:pic>
    </p:spTree>
    <p:extLst>
      <p:ext uri="{BB962C8B-B14F-4D97-AF65-F5344CB8AC3E}">
        <p14:creationId xmlns:p14="http://schemas.microsoft.com/office/powerpoint/2010/main" val="247153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3260" y="2439596"/>
            <a:ext cx="12225130" cy="747059"/>
          </a:xfrm>
        </p:spPr>
        <p:txBody>
          <a:bodyPr>
            <a:normAutofit fontScale="90000"/>
          </a:bodyPr>
          <a:lstStyle/>
          <a:p>
            <a:r>
              <a:rPr lang="en-GB" sz="3000" u="sng">
                <a:cs typeface="Calibri Light"/>
              </a:rPr>
              <a:t>Thursday 2nd May</a:t>
            </a:r>
            <a:br>
              <a:rPr lang="en-GB" sz="3000" u="sng">
                <a:ea typeface="+mj-lt"/>
                <a:cs typeface="Calibri Light"/>
              </a:rPr>
            </a:br>
            <a:r>
              <a:rPr lang="en-GB" sz="3000" u="sng">
                <a:ea typeface="+mj-lt"/>
                <a:cs typeface="+mj-lt"/>
              </a:rPr>
              <a:t>TBAT: participate in a debate.</a:t>
            </a:r>
            <a:br>
              <a:rPr lang="en-GB" sz="3000">
                <a:ea typeface="+mj-lt"/>
                <a:cs typeface="+mj-lt"/>
              </a:rPr>
            </a:br>
            <a:r>
              <a:rPr lang="en-GB" sz="3000">
                <a:ea typeface="+mj-lt"/>
                <a:cs typeface="+mj-lt"/>
              </a:rPr>
              <a:t>      </a:t>
            </a:r>
            <a:br>
              <a:rPr lang="en-GB" sz="3000">
                <a:ea typeface="+mj-lt"/>
                <a:cs typeface="+mj-lt"/>
              </a:rPr>
            </a:br>
            <a:r>
              <a:rPr lang="en-GB" sz="4000">
                <a:ea typeface="+mj-lt"/>
                <a:cs typeface="+mj-lt"/>
              </a:rPr>
              <a:t>SHOULD THE MAYAN GODS GIVE THEIR PEOPLE CHOCOLATE?</a:t>
            </a:r>
            <a:br>
              <a:rPr lang="en-GB" sz="4000">
                <a:ea typeface="+mj-lt"/>
                <a:cs typeface="+mj-lt"/>
              </a:rPr>
            </a:br>
            <a:br>
              <a:rPr lang="en-GB" sz="4000">
                <a:ea typeface="+mj-lt"/>
                <a:cs typeface="+mj-lt"/>
              </a:rPr>
            </a:br>
            <a:r>
              <a:rPr lang="en-GB" sz="4000">
                <a:solidFill>
                  <a:srgbClr val="0070C0"/>
                </a:solidFill>
                <a:ea typeface="+mj-lt"/>
                <a:cs typeface="+mj-lt"/>
              </a:rPr>
              <a:t>For                                                                          </a:t>
            </a:r>
            <a:r>
              <a:rPr lang="en-GB" sz="4000">
                <a:solidFill>
                  <a:srgbClr val="00B050"/>
                </a:solidFill>
                <a:ea typeface="+mj-lt"/>
                <a:cs typeface="+mj-lt"/>
              </a:rPr>
              <a:t>Against</a:t>
            </a:r>
            <a:endParaRPr lang="en-GB" sz="4000">
              <a:ea typeface="+mj-lt"/>
              <a:cs typeface="+mj-lt"/>
            </a:endParaRPr>
          </a:p>
        </p:txBody>
      </p:sp>
      <p:pic>
        <p:nvPicPr>
          <p:cNvPr id="3" name="Picture 2" descr="300+ Mayan Chocolate Illustrations Stock Illustrations, Royalty-Free Vector  Graphics &amp; Clip Art - iStock">
            <a:extLst>
              <a:ext uri="{FF2B5EF4-FFF2-40B4-BE49-F238E27FC236}">
                <a16:creationId xmlns:a16="http://schemas.microsoft.com/office/drawing/2014/main" id="{A1D5A0A9-F74C-9624-39CC-11BAFFBA9D82}"/>
              </a:ext>
            </a:extLst>
          </p:cNvPr>
          <p:cNvPicPr>
            <a:picLocks noChangeAspect="1"/>
          </p:cNvPicPr>
          <p:nvPr/>
        </p:nvPicPr>
        <p:blipFill>
          <a:blip r:embed="rId2"/>
          <a:stretch>
            <a:fillRect/>
          </a:stretch>
        </p:blipFill>
        <p:spPr>
          <a:xfrm>
            <a:off x="3948529" y="4183115"/>
            <a:ext cx="4294941" cy="2478465"/>
          </a:xfrm>
          <a:prstGeom prst="rect">
            <a:avLst/>
          </a:prstGeom>
        </p:spPr>
      </p:pic>
    </p:spTree>
    <p:extLst>
      <p:ext uri="{BB962C8B-B14F-4D97-AF65-F5344CB8AC3E}">
        <p14:creationId xmlns:p14="http://schemas.microsoft.com/office/powerpoint/2010/main" val="2203987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3260" y="3190553"/>
            <a:ext cx="12225130" cy="747059"/>
          </a:xfrm>
        </p:spPr>
        <p:txBody>
          <a:bodyPr>
            <a:normAutofit fontScale="90000"/>
          </a:bodyPr>
          <a:lstStyle/>
          <a:p>
            <a:r>
              <a:rPr lang="en-GB" sz="3000" u="sng">
                <a:cs typeface="Calibri Light"/>
              </a:rPr>
              <a:t>Thursday 2nd May</a:t>
            </a:r>
            <a:br>
              <a:rPr lang="en-GB" sz="3000" u="sng">
                <a:ea typeface="+mj-lt"/>
                <a:cs typeface="Calibri Light"/>
              </a:rPr>
            </a:br>
            <a:r>
              <a:rPr lang="en-GB" sz="3000" u="sng">
                <a:ea typeface="+mj-lt"/>
                <a:cs typeface="+mj-lt"/>
              </a:rPr>
              <a:t>TBAT: participate in a debate.</a:t>
            </a:r>
            <a:br>
              <a:rPr lang="en-GB" sz="3000">
                <a:ea typeface="+mj-lt"/>
                <a:cs typeface="+mj-lt"/>
              </a:rPr>
            </a:br>
            <a:r>
              <a:rPr lang="en-GB" sz="3000">
                <a:ea typeface="+mj-lt"/>
                <a:cs typeface="+mj-lt"/>
              </a:rPr>
              <a:t>      </a:t>
            </a:r>
            <a:br>
              <a:rPr lang="en-GB" sz="3000">
                <a:ea typeface="+mj-lt"/>
                <a:cs typeface="+mj-lt"/>
              </a:rPr>
            </a:br>
            <a:r>
              <a:rPr lang="en-GB" sz="4000">
                <a:ea typeface="+mj-lt"/>
                <a:cs typeface="+mj-lt"/>
              </a:rPr>
              <a:t>SHOULD THE MAYAN GODS GIVE THEIR PEOPLE CHOCOLATE?</a:t>
            </a:r>
            <a:br>
              <a:rPr lang="en-GB" sz="4000">
                <a:ea typeface="+mj-lt"/>
                <a:cs typeface="+mj-lt"/>
              </a:rPr>
            </a:br>
            <a:r>
              <a:rPr lang="en-GB" sz="4000">
                <a:solidFill>
                  <a:srgbClr val="0070C0"/>
                </a:solidFill>
                <a:ea typeface="+mj-lt"/>
                <a:cs typeface="+mj-lt"/>
              </a:rPr>
              <a:t>For                                                                          </a:t>
            </a:r>
            <a:r>
              <a:rPr lang="en-GB" sz="4000">
                <a:solidFill>
                  <a:srgbClr val="00B050"/>
                </a:solidFill>
                <a:ea typeface="+mj-lt"/>
                <a:cs typeface="+mj-lt"/>
              </a:rPr>
              <a:t>Against</a:t>
            </a:r>
            <a:br>
              <a:rPr lang="en-GB" sz="4000">
                <a:solidFill>
                  <a:srgbClr val="00B050"/>
                </a:solidFill>
                <a:ea typeface="+mj-lt"/>
                <a:cs typeface="+mj-lt"/>
              </a:rPr>
            </a:br>
            <a:br>
              <a:rPr lang="en-GB" sz="4000">
                <a:ea typeface="+mj-lt"/>
                <a:cs typeface="+mj-lt"/>
              </a:rPr>
            </a:br>
            <a:r>
              <a:rPr lang="en-GB" sz="4000">
                <a:ea typeface="+mj-lt"/>
                <a:cs typeface="+mj-lt"/>
              </a:rPr>
              <a:t>Stand in two lines facing each other (different partner to your B/G partner) and tell them your reason.</a:t>
            </a:r>
          </a:p>
        </p:txBody>
      </p:sp>
      <p:pic>
        <p:nvPicPr>
          <p:cNvPr id="3" name="Picture 2" descr="300+ Mayan Chocolate Illustrations Stock Illustrations, Royalty-Free Vector  Graphics &amp; Clip Art - iStock">
            <a:extLst>
              <a:ext uri="{FF2B5EF4-FFF2-40B4-BE49-F238E27FC236}">
                <a16:creationId xmlns:a16="http://schemas.microsoft.com/office/drawing/2014/main" id="{A1D5A0A9-F74C-9624-39CC-11BAFFBA9D82}"/>
              </a:ext>
            </a:extLst>
          </p:cNvPr>
          <p:cNvPicPr>
            <a:picLocks noChangeAspect="1"/>
          </p:cNvPicPr>
          <p:nvPr/>
        </p:nvPicPr>
        <p:blipFill>
          <a:blip r:embed="rId2"/>
          <a:stretch>
            <a:fillRect/>
          </a:stretch>
        </p:blipFill>
        <p:spPr>
          <a:xfrm>
            <a:off x="3948529" y="4183115"/>
            <a:ext cx="4294941" cy="2478465"/>
          </a:xfrm>
          <a:prstGeom prst="rect">
            <a:avLst/>
          </a:prstGeom>
        </p:spPr>
      </p:pic>
    </p:spTree>
    <p:extLst>
      <p:ext uri="{BB962C8B-B14F-4D97-AF65-F5344CB8AC3E}">
        <p14:creationId xmlns:p14="http://schemas.microsoft.com/office/powerpoint/2010/main" val="4229314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3260" y="3058030"/>
            <a:ext cx="12225130" cy="747059"/>
          </a:xfrm>
        </p:spPr>
        <p:txBody>
          <a:bodyPr>
            <a:normAutofit fontScale="90000"/>
          </a:bodyPr>
          <a:lstStyle/>
          <a:p>
            <a:pPr algn="l"/>
            <a:r>
              <a:rPr lang="en-GB" sz="3000" u="sng">
                <a:cs typeface="Calibri Light"/>
              </a:rPr>
              <a:t>Thursday 2nd May</a:t>
            </a:r>
            <a:br>
              <a:rPr lang="en-GB" sz="3000" u="sng">
                <a:ea typeface="+mj-lt"/>
                <a:cs typeface="Calibri Light"/>
              </a:rPr>
            </a:br>
            <a:r>
              <a:rPr lang="en-GB" sz="3000" u="sng">
                <a:ea typeface="+mj-lt"/>
                <a:cs typeface="+mj-lt"/>
              </a:rPr>
              <a:t>TBAT: participate in a debate.</a:t>
            </a:r>
            <a:br>
              <a:rPr lang="en-GB" sz="3000">
                <a:ea typeface="+mj-lt"/>
                <a:cs typeface="+mj-lt"/>
              </a:rPr>
            </a:br>
            <a:r>
              <a:rPr lang="en-GB" sz="3000">
                <a:ea typeface="+mj-lt"/>
                <a:cs typeface="+mj-lt"/>
              </a:rPr>
              <a:t>           </a:t>
            </a: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endParaRPr lang="en-GB" sz="3000">
              <a:ea typeface="+mj-lt"/>
              <a:cs typeface="+mj-lt"/>
            </a:endParaRPr>
          </a:p>
        </p:txBody>
      </p:sp>
      <p:pic>
        <p:nvPicPr>
          <p:cNvPr id="5" name="Picture 4" descr="A screenshot of a computer screen&#10;&#10;Description automatically generated">
            <a:extLst>
              <a:ext uri="{FF2B5EF4-FFF2-40B4-BE49-F238E27FC236}">
                <a16:creationId xmlns:a16="http://schemas.microsoft.com/office/drawing/2014/main" id="{BFB8DB6C-7D55-A39B-E5D5-F07966FE96EA}"/>
              </a:ext>
            </a:extLst>
          </p:cNvPr>
          <p:cNvPicPr>
            <a:picLocks noChangeAspect="1"/>
          </p:cNvPicPr>
          <p:nvPr/>
        </p:nvPicPr>
        <p:blipFill>
          <a:blip r:embed="rId2"/>
          <a:stretch>
            <a:fillRect/>
          </a:stretch>
        </p:blipFill>
        <p:spPr>
          <a:xfrm>
            <a:off x="2550514" y="795130"/>
            <a:ext cx="9642014" cy="6018695"/>
          </a:xfrm>
          <a:prstGeom prst="rect">
            <a:avLst/>
          </a:prstGeom>
        </p:spPr>
      </p:pic>
      <p:sp>
        <p:nvSpPr>
          <p:cNvPr id="3" name="TextBox 2">
            <a:extLst>
              <a:ext uri="{FF2B5EF4-FFF2-40B4-BE49-F238E27FC236}">
                <a16:creationId xmlns:a16="http://schemas.microsoft.com/office/drawing/2014/main" id="{145B73F2-8FDA-E7F9-C7EF-A23370185991}"/>
              </a:ext>
            </a:extLst>
          </p:cNvPr>
          <p:cNvSpPr txBox="1"/>
          <p:nvPr/>
        </p:nvSpPr>
        <p:spPr>
          <a:xfrm>
            <a:off x="154608" y="905565"/>
            <a:ext cx="2401956"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In your pairs, you are going to take it turns to argue your reason.</a:t>
            </a:r>
            <a:br>
              <a:rPr lang="en-GB" dirty="0"/>
            </a:br>
            <a:br>
              <a:rPr lang="en-GB" dirty="0"/>
            </a:br>
            <a:r>
              <a:rPr lang="en-GB" dirty="0"/>
              <a:t>Can you use the sentence starters on the board?</a:t>
            </a:r>
            <a:br>
              <a:rPr lang="en-GB" dirty="0"/>
            </a:br>
            <a:br>
              <a:rPr lang="en-GB" dirty="0"/>
            </a:br>
            <a:r>
              <a:rPr lang="en-GB" dirty="0"/>
              <a:t>Be prepared to share.</a:t>
            </a:r>
            <a:br>
              <a:rPr lang="en-GB" dirty="0"/>
            </a:br>
            <a:br>
              <a:rPr lang="en-GB" dirty="0"/>
            </a:br>
            <a:r>
              <a:rPr lang="en-GB" i="1" dirty="0"/>
              <a:t>Share write an example together:</a:t>
            </a:r>
            <a:br>
              <a:rPr lang="en-GB" i="1" dirty="0"/>
            </a:br>
            <a:br>
              <a:rPr lang="en-GB" i="1" dirty="0"/>
            </a:br>
            <a:r>
              <a:rPr lang="en-GB" i="1" dirty="0"/>
              <a:t>No one can deny that the Gods were good to the Mayan people, </a:t>
            </a:r>
            <a:r>
              <a:rPr lang="en-GB" b="1" i="1" dirty="0"/>
              <a:t>but </a:t>
            </a:r>
            <a:r>
              <a:rPr lang="en-GB" i="1" dirty="0"/>
              <a:t>do they really deserve chocolate? Perhaps the Gods want to keep some luxury for themselves.</a:t>
            </a:r>
            <a:r>
              <a:rPr lang="en-GB" dirty="0"/>
              <a:t> </a:t>
            </a:r>
            <a:endParaRPr lang="en-GB" b="1" dirty="0"/>
          </a:p>
        </p:txBody>
      </p:sp>
    </p:spTree>
    <p:extLst>
      <p:ext uri="{BB962C8B-B14F-4D97-AF65-F5344CB8AC3E}">
        <p14:creationId xmlns:p14="http://schemas.microsoft.com/office/powerpoint/2010/main" val="2464579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0AEB1D-ECF2-779A-B9B3-E25F7DE6B8A1}"/>
              </a:ext>
            </a:extLst>
          </p:cNvPr>
          <p:cNvSpPr txBox="1"/>
          <p:nvPr/>
        </p:nvSpPr>
        <p:spPr>
          <a:xfrm>
            <a:off x="96630" y="138043"/>
            <a:ext cx="1199597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latin typeface="Comic Sans MS"/>
              </a:rPr>
              <a:t>Thursday 2nd May</a:t>
            </a:r>
          </a:p>
          <a:p>
            <a:r>
              <a:rPr lang="en-GB" sz="2800" u="sng">
                <a:latin typeface="Comic Sans MS"/>
              </a:rPr>
              <a:t>Q: How are sounds made?</a:t>
            </a:r>
          </a:p>
        </p:txBody>
      </p:sp>
      <p:pic>
        <p:nvPicPr>
          <p:cNvPr id="5" name="Picture 4" descr="A white text on a white background&#10;&#10;Description automatically generated">
            <a:extLst>
              <a:ext uri="{FF2B5EF4-FFF2-40B4-BE49-F238E27FC236}">
                <a16:creationId xmlns:a16="http://schemas.microsoft.com/office/drawing/2014/main" id="{CCEDFB77-7115-C96B-DBEA-2C6B52D4A2EE}"/>
              </a:ext>
            </a:extLst>
          </p:cNvPr>
          <p:cNvPicPr>
            <a:picLocks noChangeAspect="1"/>
          </p:cNvPicPr>
          <p:nvPr/>
        </p:nvPicPr>
        <p:blipFill>
          <a:blip r:embed="rId2"/>
          <a:stretch>
            <a:fillRect/>
          </a:stretch>
        </p:blipFill>
        <p:spPr>
          <a:xfrm>
            <a:off x="999574" y="1100689"/>
            <a:ext cx="10203897" cy="4380533"/>
          </a:xfrm>
          <a:prstGeom prst="rect">
            <a:avLst/>
          </a:prstGeom>
        </p:spPr>
      </p:pic>
      <p:sp>
        <p:nvSpPr>
          <p:cNvPr id="7" name="TextBox 6">
            <a:extLst>
              <a:ext uri="{FF2B5EF4-FFF2-40B4-BE49-F238E27FC236}">
                <a16:creationId xmlns:a16="http://schemas.microsoft.com/office/drawing/2014/main" id="{206DA2C5-AF7F-0F2D-F7F1-96A23585D218}"/>
              </a:ext>
            </a:extLst>
          </p:cNvPr>
          <p:cNvSpPr txBox="1"/>
          <p:nvPr/>
        </p:nvSpPr>
        <p:spPr>
          <a:xfrm>
            <a:off x="196021" y="5480325"/>
            <a:ext cx="1180271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sz="2400">
                <a:latin typeface="Comic Sans MS"/>
              </a:rPr>
              <a:t>What vibrates inside your ear to send the sound signals into your body?</a:t>
            </a:r>
          </a:p>
          <a:p>
            <a:pPr marL="342900" indent="-342900">
              <a:buAutoNum type="arabicPeriod"/>
            </a:pPr>
            <a:r>
              <a:rPr lang="en-GB" sz="2400">
                <a:latin typeface="Comic Sans MS"/>
              </a:rPr>
              <a:t>What do all sounds have in common?</a:t>
            </a:r>
          </a:p>
          <a:p>
            <a:pPr marL="342900" indent="-342900">
              <a:buAutoNum type="arabicPeriod"/>
            </a:pPr>
            <a:r>
              <a:rPr lang="en-GB" sz="2400">
                <a:latin typeface="Comic Sans MS"/>
              </a:rPr>
              <a:t>What are sound waves?</a:t>
            </a:r>
          </a:p>
        </p:txBody>
      </p:sp>
    </p:spTree>
    <p:extLst>
      <p:ext uri="{BB962C8B-B14F-4D97-AF65-F5344CB8AC3E}">
        <p14:creationId xmlns:p14="http://schemas.microsoft.com/office/powerpoint/2010/main" val="2599946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artoon&#10;&#10;Description automatically generated">
            <a:extLst>
              <a:ext uri="{FF2B5EF4-FFF2-40B4-BE49-F238E27FC236}">
                <a16:creationId xmlns:a16="http://schemas.microsoft.com/office/drawing/2014/main" id="{D5098D59-F74F-3EA8-BA73-0E9044B0021A}"/>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881248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video game&#10;&#10;Description automatically generated">
            <a:extLst>
              <a:ext uri="{FF2B5EF4-FFF2-40B4-BE49-F238E27FC236}">
                <a16:creationId xmlns:a16="http://schemas.microsoft.com/office/drawing/2014/main" id="{106C6FB0-CB62-49A3-169F-3BEF77AB316F}"/>
              </a:ext>
            </a:extLst>
          </p:cNvPr>
          <p:cNvPicPr>
            <a:picLocks noChangeAspect="1"/>
          </p:cNvPicPr>
          <p:nvPr/>
        </p:nvPicPr>
        <p:blipFill rotWithShape="1">
          <a:blip r:embed="rId2"/>
          <a:srcRect t="461"/>
          <a:stretch/>
        </p:blipFill>
        <p:spPr>
          <a:xfrm>
            <a:off x="20" y="1282"/>
            <a:ext cx="12191980" cy="6856718"/>
          </a:xfrm>
          <a:prstGeom prst="rect">
            <a:avLst/>
          </a:prstGeom>
        </p:spPr>
      </p:pic>
    </p:spTree>
    <p:extLst>
      <p:ext uri="{BB962C8B-B14F-4D97-AF65-F5344CB8AC3E}">
        <p14:creationId xmlns:p14="http://schemas.microsoft.com/office/powerpoint/2010/main" val="3374794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84834BBC-B3EC-D484-3298-E4C7F420E731}"/>
              </a:ext>
            </a:extLst>
          </p:cNvPr>
          <p:cNvPicPr>
            <a:picLocks noChangeAspect="1"/>
          </p:cNvPicPr>
          <p:nvPr/>
        </p:nvPicPr>
        <p:blipFill rotWithShape="1">
          <a:blip r:embed="rId2"/>
          <a:srcRect l="889" r="-1" b="-1"/>
          <a:stretch/>
        </p:blipFill>
        <p:spPr>
          <a:xfrm>
            <a:off x="20" y="10"/>
            <a:ext cx="12191980" cy="6857990"/>
          </a:xfrm>
          <a:prstGeom prst="rect">
            <a:avLst/>
          </a:prstGeom>
        </p:spPr>
      </p:pic>
    </p:spTree>
    <p:extLst>
      <p:ext uri="{BB962C8B-B14F-4D97-AF65-F5344CB8AC3E}">
        <p14:creationId xmlns:p14="http://schemas.microsoft.com/office/powerpoint/2010/main" val="2377539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9A6E53-001A-849A-389E-3A13B9259ADB}"/>
              </a:ext>
            </a:extLst>
          </p:cNvPr>
          <p:cNvPicPr>
            <a:picLocks noChangeAspect="1"/>
          </p:cNvPicPr>
          <p:nvPr/>
        </p:nvPicPr>
        <p:blipFill>
          <a:blip r:embed="rId2"/>
          <a:stretch>
            <a:fillRect/>
          </a:stretch>
        </p:blipFill>
        <p:spPr>
          <a:xfrm>
            <a:off x="3824950" y="0"/>
            <a:ext cx="4542100" cy="6858000"/>
          </a:xfrm>
          <a:prstGeom prst="rect">
            <a:avLst/>
          </a:prstGeom>
        </p:spPr>
      </p:pic>
    </p:spTree>
    <p:extLst>
      <p:ext uri="{BB962C8B-B14F-4D97-AF65-F5344CB8AC3E}">
        <p14:creationId xmlns:p14="http://schemas.microsoft.com/office/powerpoint/2010/main" val="7362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 y="-1457"/>
            <a:ext cx="12076981" cy="991474"/>
          </a:xfrm>
        </p:spPr>
        <p:txBody>
          <a:bodyPr vert="horz" lIns="91440" tIns="45720" rIns="91440" bIns="45720" rtlCol="0" anchor="t">
            <a:normAutofit fontScale="90000"/>
          </a:bodyPr>
          <a:lstStyle/>
          <a:p>
            <a:pPr algn="l">
              <a:lnSpc>
                <a:spcPct val="100000"/>
              </a:lnSpc>
              <a:spcBef>
                <a:spcPts val="0"/>
              </a:spcBef>
            </a:pPr>
            <a:r>
              <a:rPr lang="en" sz="3600" u="sng">
                <a:ea typeface="+mj-lt"/>
                <a:cs typeface="+mj-lt"/>
              </a:rPr>
              <a:t>Thursday 2nd May</a:t>
            </a:r>
            <a:endParaRPr lang="en-US" sz="3600">
              <a:ea typeface="+mj-lt"/>
              <a:cs typeface="+mj-lt"/>
            </a:endParaRPr>
          </a:p>
          <a:p>
            <a:pPr algn="l">
              <a:lnSpc>
                <a:spcPct val="100000"/>
              </a:lnSpc>
              <a:spcBef>
                <a:spcPts val="0"/>
              </a:spcBef>
            </a:pPr>
            <a:r>
              <a:rPr lang="en" sz="3600" u="sng">
                <a:ea typeface="+mj-lt"/>
                <a:cs typeface="+mj-lt"/>
              </a:rPr>
              <a:t>TBAT: understand what </a:t>
            </a:r>
            <a:r>
              <a:rPr lang="en-GB" sz="3600" u="sng">
                <a:ea typeface="+mj-lt"/>
                <a:cs typeface="+mj-lt"/>
              </a:rPr>
              <a:t>sawm and zakat are.</a:t>
            </a:r>
            <a:br>
              <a:rPr lang="en-GB" sz="3600" b="1">
                <a:cs typeface="+mj-lt"/>
              </a:rPr>
            </a:br>
            <a:br>
              <a:rPr lang="en-GB" sz="4400" u="sng">
                <a:cs typeface="+mj-lt"/>
              </a:rPr>
            </a:br>
            <a:br>
              <a:rPr lang="en-GB" sz="4000" u="sng">
                <a:cs typeface="Calibri Light"/>
              </a:rPr>
            </a:br>
            <a:br>
              <a:rPr lang="en-GB" sz="4400" u="sng">
                <a:cs typeface="Calibri Light"/>
              </a:rPr>
            </a:br>
            <a:br>
              <a:rPr lang="en-GB" sz="4400" u="sng">
                <a:cs typeface="Calibri Light"/>
              </a:rPr>
            </a:br>
            <a:endParaRPr lang="en-GB" sz="4400" u="sng">
              <a:cs typeface="Calibri Light"/>
            </a:endParaRPr>
          </a:p>
        </p:txBody>
      </p:sp>
      <p:pic>
        <p:nvPicPr>
          <p:cNvPr id="3" name="Picture 3">
            <a:extLst>
              <a:ext uri="{FF2B5EF4-FFF2-40B4-BE49-F238E27FC236}">
                <a16:creationId xmlns:a16="http://schemas.microsoft.com/office/drawing/2014/main" id="{74001DEE-EBD3-64AE-8C46-2D73F91E0BAD}"/>
              </a:ext>
            </a:extLst>
          </p:cNvPr>
          <p:cNvPicPr>
            <a:picLocks noChangeAspect="1"/>
          </p:cNvPicPr>
          <p:nvPr/>
        </p:nvPicPr>
        <p:blipFill>
          <a:blip r:embed="rId2"/>
          <a:stretch>
            <a:fillRect/>
          </a:stretch>
        </p:blipFill>
        <p:spPr>
          <a:xfrm>
            <a:off x="205317" y="1183413"/>
            <a:ext cx="5928783" cy="5486006"/>
          </a:xfrm>
          <a:prstGeom prst="rect">
            <a:avLst/>
          </a:prstGeom>
        </p:spPr>
      </p:pic>
      <p:sp>
        <p:nvSpPr>
          <p:cNvPr id="4" name="TextBox 3">
            <a:extLst>
              <a:ext uri="{FF2B5EF4-FFF2-40B4-BE49-F238E27FC236}">
                <a16:creationId xmlns:a16="http://schemas.microsoft.com/office/drawing/2014/main" id="{29E3D811-F364-6772-D843-B763592FBEAE}"/>
              </a:ext>
            </a:extLst>
          </p:cNvPr>
          <p:cNvSpPr txBox="1"/>
          <p:nvPr/>
        </p:nvSpPr>
        <p:spPr>
          <a:xfrm>
            <a:off x="6514041" y="1524000"/>
            <a:ext cx="560069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Gill Sans MT"/>
              </a:rPr>
              <a:t>Remember, this half-term we are looking at the Five Pillars of Islam.</a:t>
            </a:r>
            <a:endParaRPr lang="en-US" sz="3200">
              <a:latin typeface="Gill Sans MT"/>
            </a:endParaRPr>
          </a:p>
          <a:p>
            <a:endParaRPr lang="en-GB" sz="3200">
              <a:latin typeface="Gill Sans MT"/>
            </a:endParaRPr>
          </a:p>
          <a:p>
            <a:r>
              <a:rPr lang="en-GB" sz="3200">
                <a:latin typeface="Gill Sans MT"/>
              </a:rPr>
              <a:t>Five beliefs and practices that support Muslims’ faith.</a:t>
            </a:r>
            <a:endParaRPr lang="en-US" sz="3200">
              <a:latin typeface="Gill Sans MT"/>
            </a:endParaRPr>
          </a:p>
          <a:p>
            <a:endParaRPr lang="en-GB" sz="3200">
              <a:latin typeface="Gill Sans MT"/>
            </a:endParaRPr>
          </a:p>
          <a:p>
            <a:r>
              <a:rPr lang="en-GB" sz="3200">
                <a:latin typeface="Gill Sans MT"/>
              </a:rPr>
              <a:t>Today we are looking at </a:t>
            </a:r>
            <a:r>
              <a:rPr lang="en-GB" sz="3200" b="1">
                <a:latin typeface="Gill Sans MT"/>
              </a:rPr>
              <a:t>sawm </a:t>
            </a:r>
            <a:r>
              <a:rPr lang="en-GB" sz="3200">
                <a:latin typeface="Gill Sans MT"/>
              </a:rPr>
              <a:t>and </a:t>
            </a:r>
            <a:r>
              <a:rPr lang="en-GB" sz="3200" b="1">
                <a:latin typeface="Gill Sans MT"/>
              </a:rPr>
              <a:t>zakat </a:t>
            </a:r>
            <a:r>
              <a:rPr lang="en-GB" sz="3200">
                <a:latin typeface="Gill Sans MT"/>
              </a:rPr>
              <a:t>– fasting and giving to charity</a:t>
            </a:r>
            <a:endParaRPr lang="en-GB" sz="3200"/>
          </a:p>
        </p:txBody>
      </p:sp>
    </p:spTree>
    <p:extLst>
      <p:ext uri="{BB962C8B-B14F-4D97-AF65-F5344CB8AC3E}">
        <p14:creationId xmlns:p14="http://schemas.microsoft.com/office/powerpoint/2010/main" val="1957921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6FD65F-AD64-2B6F-7186-0647106728E0}"/>
              </a:ext>
            </a:extLst>
          </p:cNvPr>
          <p:cNvPicPr>
            <a:picLocks noChangeAspect="1"/>
          </p:cNvPicPr>
          <p:nvPr/>
        </p:nvPicPr>
        <p:blipFill rotWithShape="1">
          <a:blip r:embed="rId2"/>
          <a:srcRect t="461"/>
          <a:stretch/>
        </p:blipFill>
        <p:spPr>
          <a:xfrm>
            <a:off x="20" y="1282"/>
            <a:ext cx="12191980" cy="6856718"/>
          </a:xfrm>
          <a:prstGeom prst="rect">
            <a:avLst/>
          </a:prstGeom>
        </p:spPr>
      </p:pic>
    </p:spTree>
    <p:extLst>
      <p:ext uri="{BB962C8B-B14F-4D97-AF65-F5344CB8AC3E}">
        <p14:creationId xmlns:p14="http://schemas.microsoft.com/office/powerpoint/2010/main" val="3930084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sorting activity chart&#10;&#10;Description automatically generated">
            <a:extLst>
              <a:ext uri="{FF2B5EF4-FFF2-40B4-BE49-F238E27FC236}">
                <a16:creationId xmlns:a16="http://schemas.microsoft.com/office/drawing/2014/main" id="{4AC19394-83FC-583C-0826-2ECF601032D1}"/>
              </a:ext>
            </a:extLst>
          </p:cNvPr>
          <p:cNvPicPr>
            <a:picLocks noChangeAspect="1"/>
          </p:cNvPicPr>
          <p:nvPr/>
        </p:nvPicPr>
        <p:blipFill rotWithShape="1">
          <a:blip r:embed="rId2"/>
          <a:srcRect b="21603"/>
          <a:stretch/>
        </p:blipFill>
        <p:spPr>
          <a:xfrm>
            <a:off x="20" y="10"/>
            <a:ext cx="12191980" cy="6857990"/>
          </a:xfrm>
          <a:prstGeom prst="rect">
            <a:avLst/>
          </a:prstGeom>
        </p:spPr>
      </p:pic>
    </p:spTree>
    <p:extLst>
      <p:ext uri="{BB962C8B-B14F-4D97-AF65-F5344CB8AC3E}">
        <p14:creationId xmlns:p14="http://schemas.microsoft.com/office/powerpoint/2010/main" val="2381019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83DFA9-A949-A3EA-BC88-4782AC94A290}"/>
              </a:ext>
            </a:extLst>
          </p:cNvPr>
          <p:cNvPicPr>
            <a:picLocks noChangeAspect="1"/>
          </p:cNvPicPr>
          <p:nvPr/>
        </p:nvPicPr>
        <p:blipFill rotWithShape="1">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3288831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 shot of a game&#10;&#10;Description automatically generated">
            <a:extLst>
              <a:ext uri="{FF2B5EF4-FFF2-40B4-BE49-F238E27FC236}">
                <a16:creationId xmlns:a16="http://schemas.microsoft.com/office/drawing/2014/main" id="{CF6C34D4-4C7B-0DBE-DCB2-D28FD74D748B}"/>
              </a:ext>
            </a:extLst>
          </p:cNvPr>
          <p:cNvPicPr>
            <a:picLocks noChangeAspect="1"/>
          </p:cNvPicPr>
          <p:nvPr/>
        </p:nvPicPr>
        <p:blipFill rotWithShape="1">
          <a:blip r:embed="rId2"/>
          <a:srcRect l="559" r="313" b="1"/>
          <a:stretch/>
        </p:blipFill>
        <p:spPr>
          <a:xfrm>
            <a:off x="20" y="1282"/>
            <a:ext cx="12191980" cy="6856718"/>
          </a:xfrm>
          <a:prstGeom prst="rect">
            <a:avLst/>
          </a:prstGeom>
        </p:spPr>
      </p:pic>
    </p:spTree>
    <p:extLst>
      <p:ext uri="{BB962C8B-B14F-4D97-AF65-F5344CB8AC3E}">
        <p14:creationId xmlns:p14="http://schemas.microsoft.com/office/powerpoint/2010/main" val="1297830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7B1B1D-543E-FD3E-3D53-3A7A95DD780F}"/>
              </a:ext>
            </a:extLst>
          </p:cNvPr>
          <p:cNvPicPr>
            <a:picLocks noChangeAspect="1"/>
          </p:cNvPicPr>
          <p:nvPr/>
        </p:nvPicPr>
        <p:blipFill>
          <a:blip r:embed="rId2"/>
          <a:stretch>
            <a:fillRect/>
          </a:stretch>
        </p:blipFill>
        <p:spPr>
          <a:xfrm>
            <a:off x="3688042" y="0"/>
            <a:ext cx="4815916" cy="6858000"/>
          </a:xfrm>
          <a:prstGeom prst="rect">
            <a:avLst/>
          </a:prstGeom>
        </p:spPr>
      </p:pic>
    </p:spTree>
    <p:extLst>
      <p:ext uri="{BB962C8B-B14F-4D97-AF65-F5344CB8AC3E}">
        <p14:creationId xmlns:p14="http://schemas.microsoft.com/office/powerpoint/2010/main" val="1172950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FCD83B-9F2F-7599-E40A-CE8B4E5EB72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87626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artoon characters on a white background&#10;&#10;Description automatically generated">
            <a:extLst>
              <a:ext uri="{FF2B5EF4-FFF2-40B4-BE49-F238E27FC236}">
                <a16:creationId xmlns:a16="http://schemas.microsoft.com/office/drawing/2014/main" id="{35F54CCC-008A-E4B1-8C0A-738DAA7B76B5}"/>
              </a:ext>
            </a:extLst>
          </p:cNvPr>
          <p:cNvPicPr>
            <a:picLocks noChangeAspect="1"/>
          </p:cNvPicPr>
          <p:nvPr/>
        </p:nvPicPr>
        <p:blipFill rotWithShape="1">
          <a:blip r:embed="rId2"/>
          <a:srcRect l="871" r="1" b="1"/>
          <a:stretch/>
        </p:blipFill>
        <p:spPr>
          <a:xfrm>
            <a:off x="20" y="1282"/>
            <a:ext cx="12191980" cy="6856718"/>
          </a:xfrm>
          <a:prstGeom prst="rect">
            <a:avLst/>
          </a:prstGeom>
        </p:spPr>
      </p:pic>
    </p:spTree>
    <p:extLst>
      <p:ext uri="{BB962C8B-B14F-4D97-AF65-F5344CB8AC3E}">
        <p14:creationId xmlns:p14="http://schemas.microsoft.com/office/powerpoint/2010/main" val="857787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C9194B-8173-23B2-8DAF-6837A74D5CAC}"/>
              </a:ext>
            </a:extLst>
          </p:cNvPr>
          <p:cNvPicPr>
            <a:picLocks noChangeAspect="1"/>
          </p:cNvPicPr>
          <p:nvPr/>
        </p:nvPicPr>
        <p:blipFill rotWithShape="1">
          <a:blip r:embed="rId2"/>
          <a:srcRect t="461"/>
          <a:stretch/>
        </p:blipFill>
        <p:spPr>
          <a:xfrm>
            <a:off x="20" y="1282"/>
            <a:ext cx="12191980" cy="6856718"/>
          </a:xfrm>
          <a:prstGeom prst="rect">
            <a:avLst/>
          </a:prstGeom>
        </p:spPr>
      </p:pic>
    </p:spTree>
    <p:extLst>
      <p:ext uri="{BB962C8B-B14F-4D97-AF65-F5344CB8AC3E}">
        <p14:creationId xmlns:p14="http://schemas.microsoft.com/office/powerpoint/2010/main" val="2952211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descr="A group of musical instruments&#10;&#10;Description automatically generated">
            <a:extLst>
              <a:ext uri="{FF2B5EF4-FFF2-40B4-BE49-F238E27FC236}">
                <a16:creationId xmlns:a16="http://schemas.microsoft.com/office/drawing/2014/main" id="{84E0B485-A782-1CF2-A2B2-26200D857127}"/>
              </a:ext>
            </a:extLst>
          </p:cNvPr>
          <p:cNvPicPr>
            <a:picLocks noChangeAspect="1"/>
          </p:cNvPicPr>
          <p:nvPr/>
        </p:nvPicPr>
        <p:blipFill>
          <a:blip r:embed="rId2"/>
          <a:stretch>
            <a:fillRect/>
          </a:stretch>
        </p:blipFill>
        <p:spPr>
          <a:xfrm>
            <a:off x="1124095" y="-4185"/>
            <a:ext cx="9932265" cy="6866370"/>
          </a:xfrm>
          <a:prstGeom prst="rect">
            <a:avLst/>
          </a:prstGeom>
        </p:spPr>
      </p:pic>
    </p:spTree>
    <p:extLst>
      <p:ext uri="{BB962C8B-B14F-4D97-AF65-F5344CB8AC3E}">
        <p14:creationId xmlns:p14="http://schemas.microsoft.com/office/powerpoint/2010/main" val="332557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95D9-A711-7EF0-D860-ECEFA995A58A}"/>
              </a:ext>
            </a:extLst>
          </p:cNvPr>
          <p:cNvSpPr>
            <a:spLocks noGrp="1"/>
          </p:cNvSpPr>
          <p:nvPr>
            <p:ph type="title"/>
          </p:nvPr>
        </p:nvSpPr>
        <p:spPr>
          <a:xfrm>
            <a:off x="156713" y="90928"/>
            <a:ext cx="11958263" cy="6999484"/>
          </a:xfrm>
        </p:spPr>
        <p:txBody>
          <a:bodyPr vert="horz" lIns="91440" tIns="45720" rIns="91440" bIns="45720" rtlCol="0" anchor="t">
            <a:normAutofit/>
          </a:bodyPr>
          <a:lstStyle/>
          <a:p>
            <a:r>
              <a:rPr lang="en-GB" sz="4000" u="sng">
                <a:cs typeface="Calibri Light"/>
              </a:rPr>
              <a:t>Thursday 2nd May</a:t>
            </a:r>
            <a:br>
              <a:rPr lang="en-GB" sz="4000" u="sng">
                <a:cs typeface="Calibri Light"/>
              </a:rPr>
            </a:br>
            <a:r>
              <a:rPr lang="en-GB" sz="4000" u="sng">
                <a:cs typeface="Calibri Light"/>
              </a:rPr>
              <a:t>TBAT: know how to put somebody in the recovery position and understand CPR.</a:t>
            </a:r>
            <a:br>
              <a:rPr lang="en-GB" sz="3600" u="sng">
                <a:cs typeface="Calibri Light"/>
              </a:rPr>
            </a:br>
            <a:br>
              <a:rPr lang="en-GB" sz="3600" u="sng">
                <a:cs typeface="Calibri Light"/>
              </a:rPr>
            </a:br>
            <a:r>
              <a:rPr lang="en-GB" sz="3200">
                <a:solidFill>
                  <a:schemeClr val="accent1"/>
                </a:solidFill>
                <a:cs typeface="Calibri Light"/>
              </a:rPr>
              <a:t>How can you treat somebody with burns or scalds?</a:t>
            </a:r>
            <a:br>
              <a:rPr lang="en-GB" sz="3200">
                <a:cs typeface="Calibri Light"/>
              </a:rPr>
            </a:br>
            <a:br>
              <a:rPr lang="en-GB" sz="3200">
                <a:cs typeface="Calibri Light"/>
              </a:rPr>
            </a:br>
            <a:r>
              <a:rPr lang="en-GB" sz="3200">
                <a:solidFill>
                  <a:srgbClr val="00B050"/>
                </a:solidFill>
                <a:cs typeface="Calibri Light"/>
              </a:rPr>
              <a:t>How can you treat somebody with a head injury?</a:t>
            </a:r>
            <a:br>
              <a:rPr lang="en-GB" sz="3200">
                <a:cs typeface="Calibri Light"/>
              </a:rPr>
            </a:br>
            <a:br>
              <a:rPr lang="en-GB" sz="3200">
                <a:cs typeface="Calibri Light"/>
              </a:rPr>
            </a:br>
            <a:r>
              <a:rPr lang="en-GB" sz="3200">
                <a:solidFill>
                  <a:srgbClr val="FF0000"/>
                </a:solidFill>
                <a:cs typeface="Calibri Light"/>
              </a:rPr>
              <a:t>Explain what you would need to do if the first aid becomes an emergency. Why?</a:t>
            </a:r>
            <a:br>
              <a:rPr lang="en-GB" sz="3600">
                <a:cs typeface="Calibri Light"/>
              </a:rPr>
            </a:br>
            <a:br>
              <a:rPr lang="en-GB" u="sng">
                <a:cs typeface="Calibri Light"/>
              </a:rPr>
            </a:br>
            <a:endParaRPr lang="en-GB" u="sng">
              <a:cs typeface="Calibri Light"/>
            </a:endParaRPr>
          </a:p>
        </p:txBody>
      </p:sp>
    </p:spTree>
    <p:extLst>
      <p:ext uri="{BB962C8B-B14F-4D97-AF65-F5344CB8AC3E}">
        <p14:creationId xmlns:p14="http://schemas.microsoft.com/office/powerpoint/2010/main" val="347320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 y="-1457"/>
            <a:ext cx="12076981" cy="991474"/>
          </a:xfrm>
        </p:spPr>
        <p:txBody>
          <a:bodyPr vert="horz" lIns="91440" tIns="45720" rIns="91440" bIns="45720" rtlCol="0" anchor="t">
            <a:normAutofit fontScale="90000"/>
          </a:bodyPr>
          <a:lstStyle/>
          <a:p>
            <a:pPr algn="l">
              <a:lnSpc>
                <a:spcPct val="100000"/>
              </a:lnSpc>
              <a:spcBef>
                <a:spcPts val="0"/>
              </a:spcBef>
            </a:pPr>
            <a:r>
              <a:rPr lang="en" sz="3600" u="sng">
                <a:ea typeface="+mj-lt"/>
                <a:cs typeface="+mj-lt"/>
              </a:rPr>
              <a:t>Thursday 2nd May</a:t>
            </a:r>
            <a:endParaRPr lang="en-US" sz="3600">
              <a:ea typeface="+mj-lt"/>
              <a:cs typeface="+mj-lt"/>
            </a:endParaRPr>
          </a:p>
          <a:p>
            <a:pPr algn="l">
              <a:lnSpc>
                <a:spcPct val="100000"/>
              </a:lnSpc>
              <a:spcBef>
                <a:spcPts val="0"/>
              </a:spcBef>
            </a:pPr>
            <a:r>
              <a:rPr lang="en" sz="3600" u="sng">
                <a:ea typeface="+mj-lt"/>
                <a:cs typeface="+mj-lt"/>
              </a:rPr>
              <a:t>TBAT: understand what </a:t>
            </a:r>
            <a:r>
              <a:rPr lang="en-GB" sz="3600" u="sng">
                <a:ea typeface="+mj-lt"/>
                <a:cs typeface="+mj-lt"/>
              </a:rPr>
              <a:t>sawm and zakat are.</a:t>
            </a:r>
            <a:br>
              <a:rPr lang="en-GB" sz="3600" b="1">
                <a:cs typeface="+mj-lt"/>
              </a:rPr>
            </a:br>
            <a:br>
              <a:rPr lang="en-GB" sz="4400" u="sng">
                <a:cs typeface="+mj-lt"/>
              </a:rPr>
            </a:br>
            <a:br>
              <a:rPr lang="en-GB" sz="4000" u="sng">
                <a:cs typeface="Calibri Light"/>
              </a:rPr>
            </a:br>
            <a:br>
              <a:rPr lang="en-GB" sz="4400" u="sng">
                <a:cs typeface="Calibri Light"/>
              </a:rPr>
            </a:br>
            <a:br>
              <a:rPr lang="en-GB" sz="4400" u="sng">
                <a:cs typeface="Calibri Light"/>
              </a:rPr>
            </a:br>
            <a:endParaRPr lang="en-GB" sz="4400" u="sng">
              <a:cs typeface="Calibri Light"/>
            </a:endParaRPr>
          </a:p>
        </p:txBody>
      </p:sp>
      <p:sp>
        <p:nvSpPr>
          <p:cNvPr id="4" name="TextBox 3">
            <a:extLst>
              <a:ext uri="{FF2B5EF4-FFF2-40B4-BE49-F238E27FC236}">
                <a16:creationId xmlns:a16="http://schemas.microsoft.com/office/drawing/2014/main" id="{29E3D811-F364-6772-D843-B763592FBEAE}"/>
              </a:ext>
            </a:extLst>
          </p:cNvPr>
          <p:cNvSpPr txBox="1"/>
          <p:nvPr/>
        </p:nvSpPr>
        <p:spPr>
          <a:xfrm>
            <a:off x="3443955" y="1524000"/>
            <a:ext cx="864869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Gill Sans MT"/>
              </a:rPr>
              <a:t>Sawm</a:t>
            </a:r>
            <a:r>
              <a:rPr lang="en-GB" sz="3600">
                <a:latin typeface="Gill Sans MT"/>
              </a:rPr>
              <a:t> is the Arabic word for fasting.</a:t>
            </a:r>
            <a:endParaRPr lang="en-US" sz="3600">
              <a:latin typeface="Gill Sans MT"/>
            </a:endParaRPr>
          </a:p>
          <a:p>
            <a:endParaRPr lang="en-GB" sz="3600">
              <a:latin typeface="Gill Sans MT"/>
            </a:endParaRPr>
          </a:p>
          <a:p>
            <a:r>
              <a:rPr lang="en-GB" sz="3600">
                <a:latin typeface="Gill Sans MT"/>
              </a:rPr>
              <a:t>Fasting is the act of </a:t>
            </a:r>
            <a:r>
              <a:rPr lang="en-GB" sz="3600" b="1">
                <a:latin typeface="Gill Sans MT"/>
              </a:rPr>
              <a:t>not eating or drinking for a set period of time</a:t>
            </a:r>
            <a:r>
              <a:rPr lang="en-GB" sz="3600">
                <a:latin typeface="Gill Sans MT"/>
              </a:rPr>
              <a:t>.</a:t>
            </a:r>
            <a:endParaRPr lang="en-US" sz="3600">
              <a:latin typeface="Gill Sans MT"/>
            </a:endParaRPr>
          </a:p>
          <a:p>
            <a:endParaRPr lang="en-GB" sz="3600">
              <a:latin typeface="Gill Sans MT"/>
            </a:endParaRPr>
          </a:p>
          <a:p>
            <a:r>
              <a:rPr lang="en-GB" sz="3600">
                <a:latin typeface="Gill Sans MT"/>
              </a:rPr>
              <a:t>Muslims fast at different times for different reasons. It could be for a day or, in the case of Ramadan, the fasting could be for a much longer period.</a:t>
            </a:r>
            <a:endParaRPr lang="en-GB" sz="3600"/>
          </a:p>
        </p:txBody>
      </p:sp>
      <p:pic>
        <p:nvPicPr>
          <p:cNvPr id="5" name="Picture 5" descr="A picture containing text, sign, clipart&#10;&#10;Description automatically generated">
            <a:extLst>
              <a:ext uri="{FF2B5EF4-FFF2-40B4-BE49-F238E27FC236}">
                <a16:creationId xmlns:a16="http://schemas.microsoft.com/office/drawing/2014/main" id="{CB60E811-12D2-4569-1F40-C84E76786261}"/>
              </a:ext>
            </a:extLst>
          </p:cNvPr>
          <p:cNvPicPr>
            <a:picLocks noChangeAspect="1"/>
          </p:cNvPicPr>
          <p:nvPr/>
        </p:nvPicPr>
        <p:blipFill>
          <a:blip r:embed="rId2"/>
          <a:stretch>
            <a:fillRect/>
          </a:stretch>
        </p:blipFill>
        <p:spPr>
          <a:xfrm>
            <a:off x="300567" y="1765732"/>
            <a:ext cx="2743200" cy="2733869"/>
          </a:xfrm>
          <a:prstGeom prst="rect">
            <a:avLst/>
          </a:prstGeom>
        </p:spPr>
      </p:pic>
    </p:spTree>
    <p:extLst>
      <p:ext uri="{BB962C8B-B14F-4D97-AF65-F5344CB8AC3E}">
        <p14:creationId xmlns:p14="http://schemas.microsoft.com/office/powerpoint/2010/main" val="3546149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95D9-A711-7EF0-D860-ECEFA995A58A}"/>
              </a:ext>
            </a:extLst>
          </p:cNvPr>
          <p:cNvSpPr>
            <a:spLocks noGrp="1"/>
          </p:cNvSpPr>
          <p:nvPr>
            <p:ph type="title"/>
          </p:nvPr>
        </p:nvSpPr>
        <p:spPr>
          <a:xfrm>
            <a:off x="4313" y="210671"/>
            <a:ext cx="12154617" cy="6400770"/>
          </a:xfrm>
        </p:spPr>
        <p:txBody>
          <a:bodyPr vert="horz" lIns="91440" tIns="45720" rIns="91440" bIns="45720" rtlCol="0" anchor="t">
            <a:normAutofit/>
          </a:bodyPr>
          <a:lstStyle/>
          <a:p>
            <a:r>
              <a:rPr lang="en-GB" sz="2800" u="sng">
                <a:cs typeface="Calibri Light"/>
              </a:rPr>
              <a:t>Thursday 2nd May</a:t>
            </a:r>
            <a:br>
              <a:rPr lang="en-GB" sz="2800" u="sng">
                <a:cs typeface="Calibri Light"/>
              </a:rPr>
            </a:br>
            <a:r>
              <a:rPr lang="en-GB" sz="2800" u="sng">
                <a:cs typeface="Calibri Light"/>
              </a:rPr>
              <a:t>TBAT: know how to put somebody in the recovery position and understand CPR.</a:t>
            </a:r>
            <a:br>
              <a:rPr lang="en-GB" sz="3200" u="sng">
                <a:cs typeface="Calibri Light"/>
              </a:rPr>
            </a:br>
            <a:br>
              <a:rPr lang="en-GB" sz="3200" u="sng">
                <a:cs typeface="Calibri Light"/>
              </a:rPr>
            </a:br>
            <a:r>
              <a:rPr lang="en-GB" sz="2800">
                <a:cs typeface="Calibri Light"/>
              </a:rPr>
              <a:t>Do you know the meaning of any of these words or do you know what these things are and what they do?</a:t>
            </a:r>
            <a:br>
              <a:rPr lang="en-GB" sz="3200" u="sng">
                <a:cs typeface="Calibri Light"/>
              </a:rPr>
            </a:br>
            <a:br>
              <a:rPr lang="en-GB" sz="3600">
                <a:cs typeface="Calibri Light"/>
              </a:rPr>
            </a:br>
            <a:br>
              <a:rPr lang="en-GB" u="sng">
                <a:cs typeface="Calibri Light"/>
              </a:rPr>
            </a:br>
            <a:endParaRPr lang="en-GB" u="sng">
              <a:cs typeface="Calibri Light"/>
            </a:endParaRPr>
          </a:p>
        </p:txBody>
      </p:sp>
      <p:pic>
        <p:nvPicPr>
          <p:cNvPr id="4" name="Picture 4" descr="Chart&#10;&#10;Description automatically generated">
            <a:extLst>
              <a:ext uri="{FF2B5EF4-FFF2-40B4-BE49-F238E27FC236}">
                <a16:creationId xmlns:a16="http://schemas.microsoft.com/office/drawing/2014/main" id="{6AD488E3-287C-E987-D76F-7D3A179466C2}"/>
              </a:ext>
            </a:extLst>
          </p:cNvPr>
          <p:cNvPicPr>
            <a:picLocks noChangeAspect="1"/>
          </p:cNvPicPr>
          <p:nvPr/>
        </p:nvPicPr>
        <p:blipFill>
          <a:blip r:embed="rId2"/>
          <a:stretch>
            <a:fillRect/>
          </a:stretch>
        </p:blipFill>
        <p:spPr>
          <a:xfrm>
            <a:off x="2078966" y="2505926"/>
            <a:ext cx="8019690" cy="4347810"/>
          </a:xfrm>
          <a:prstGeom prst="rect">
            <a:avLst/>
          </a:prstGeom>
        </p:spPr>
      </p:pic>
    </p:spTree>
    <p:extLst>
      <p:ext uri="{BB962C8B-B14F-4D97-AF65-F5344CB8AC3E}">
        <p14:creationId xmlns:p14="http://schemas.microsoft.com/office/powerpoint/2010/main" val="3192279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95D9-A711-7EF0-D860-ECEFA995A58A}"/>
              </a:ext>
            </a:extLst>
          </p:cNvPr>
          <p:cNvSpPr>
            <a:spLocks noGrp="1"/>
          </p:cNvSpPr>
          <p:nvPr>
            <p:ph type="title"/>
          </p:nvPr>
        </p:nvSpPr>
        <p:spPr>
          <a:xfrm>
            <a:off x="4313" y="210671"/>
            <a:ext cx="7582617" cy="6415147"/>
          </a:xfrm>
        </p:spPr>
        <p:txBody>
          <a:bodyPr vert="horz" lIns="91440" tIns="45720" rIns="91440" bIns="45720" rtlCol="0" anchor="t">
            <a:normAutofit/>
          </a:bodyPr>
          <a:lstStyle/>
          <a:p>
            <a:pPr>
              <a:spcBef>
                <a:spcPts val="1051"/>
              </a:spcBef>
            </a:pPr>
            <a:r>
              <a:rPr lang="en-GB" sz="2800" u="sng">
                <a:cs typeface="Calibri Light"/>
              </a:rPr>
              <a:t>Thursday 2nd May</a:t>
            </a:r>
            <a:br>
              <a:rPr lang="en-GB" sz="2800" u="sng">
                <a:cs typeface="Calibri Light"/>
              </a:rPr>
            </a:br>
            <a:r>
              <a:rPr lang="en-GB" sz="2800" u="sng">
                <a:cs typeface="Calibri Light"/>
              </a:rPr>
              <a:t>TBAT: know how to put somebody in the recovery position and understand CPR.</a:t>
            </a:r>
            <a:br>
              <a:rPr lang="en-GB" sz="3200" u="sng">
                <a:cs typeface="Calibri Light"/>
              </a:rPr>
            </a:br>
            <a:br>
              <a:rPr lang="en-GB" sz="3200" u="sng">
                <a:cs typeface="Calibri Light"/>
              </a:rPr>
            </a:br>
            <a:br>
              <a:rPr lang="en-GB" sz="3200" u="sng">
                <a:cs typeface="Calibri Light"/>
              </a:rPr>
            </a:br>
            <a:r>
              <a:rPr lang="en-GB" sz="2800">
                <a:solidFill>
                  <a:srgbClr val="00B050"/>
                </a:solidFill>
                <a:latin typeface="Arial"/>
                <a:cs typeface="Arial"/>
              </a:rPr>
              <a:t>Resuscitation</a:t>
            </a:r>
            <a:r>
              <a:rPr lang="en-GB" sz="2800">
                <a:latin typeface="Arial"/>
                <a:cs typeface="Arial"/>
              </a:rPr>
              <a:t> can save someone life!</a:t>
            </a:r>
            <a:endParaRPr lang="en-US" sz="2800">
              <a:latin typeface="Arial"/>
              <a:cs typeface="Arial"/>
            </a:endParaRPr>
          </a:p>
          <a:p>
            <a:pPr>
              <a:spcBef>
                <a:spcPts val="1051"/>
              </a:spcBef>
            </a:pPr>
            <a:r>
              <a:rPr lang="en-GB" sz="2800">
                <a:latin typeface="Arial"/>
                <a:cs typeface="Arial"/>
              </a:rPr>
              <a:t>If someone goes into </a:t>
            </a:r>
            <a:r>
              <a:rPr lang="en-GB" sz="2800">
                <a:solidFill>
                  <a:srgbClr val="00B050"/>
                </a:solidFill>
                <a:latin typeface="Arial"/>
                <a:cs typeface="Arial"/>
              </a:rPr>
              <a:t>cardiac arrest</a:t>
            </a:r>
            <a:r>
              <a:rPr lang="en-GB" sz="2800">
                <a:latin typeface="Arial"/>
                <a:cs typeface="Arial"/>
              </a:rPr>
              <a:t> this means that their heart has stopped beating and oxygen can’t get around their body.</a:t>
            </a:r>
            <a:endParaRPr lang="en-US" sz="2800">
              <a:latin typeface="Arial"/>
              <a:cs typeface="Arial"/>
            </a:endParaRPr>
          </a:p>
          <a:p>
            <a:pPr>
              <a:spcBef>
                <a:spcPts val="1051"/>
              </a:spcBef>
            </a:pPr>
            <a:r>
              <a:rPr lang="en-GB" sz="2800">
                <a:solidFill>
                  <a:srgbClr val="00B050"/>
                </a:solidFill>
                <a:latin typeface="Arial"/>
                <a:cs typeface="Arial"/>
              </a:rPr>
              <a:t>Resuscitation</a:t>
            </a:r>
            <a:r>
              <a:rPr lang="en-GB" sz="2800">
                <a:latin typeface="Arial"/>
                <a:cs typeface="Arial"/>
              </a:rPr>
              <a:t> or </a:t>
            </a:r>
            <a:r>
              <a:rPr lang="en-GB" sz="2800">
                <a:solidFill>
                  <a:srgbClr val="00B050"/>
                </a:solidFill>
                <a:latin typeface="Arial"/>
                <a:cs typeface="Arial"/>
              </a:rPr>
              <a:t>CPR</a:t>
            </a:r>
            <a:r>
              <a:rPr lang="en-GB" sz="2800">
                <a:latin typeface="Arial"/>
                <a:cs typeface="Arial"/>
              </a:rPr>
              <a:t> is used to help them.  </a:t>
            </a:r>
            <a:endParaRPr lang="en-US" sz="2800">
              <a:latin typeface="Arial"/>
              <a:cs typeface="Arial"/>
            </a:endParaRPr>
          </a:p>
          <a:p>
            <a:pPr>
              <a:spcBef>
                <a:spcPts val="1051"/>
              </a:spcBef>
            </a:pPr>
            <a:r>
              <a:rPr lang="en-GB" sz="2800">
                <a:latin typeface="Arial"/>
                <a:cs typeface="Arial"/>
              </a:rPr>
              <a:t>A </a:t>
            </a:r>
            <a:r>
              <a:rPr lang="en-GB" sz="2800">
                <a:solidFill>
                  <a:srgbClr val="00B050"/>
                </a:solidFill>
                <a:latin typeface="Arial"/>
                <a:cs typeface="Arial"/>
              </a:rPr>
              <a:t>defibrillator</a:t>
            </a:r>
            <a:r>
              <a:rPr lang="en-GB" sz="2800">
                <a:latin typeface="Arial"/>
                <a:cs typeface="Arial"/>
              </a:rPr>
              <a:t>, which is also known as an </a:t>
            </a:r>
            <a:r>
              <a:rPr lang="en-GB" sz="2800">
                <a:solidFill>
                  <a:srgbClr val="00B050"/>
                </a:solidFill>
                <a:latin typeface="Arial"/>
                <a:cs typeface="Arial"/>
              </a:rPr>
              <a:t>AED </a:t>
            </a:r>
            <a:r>
              <a:rPr lang="en-GB" sz="2800">
                <a:latin typeface="Arial"/>
                <a:cs typeface="Arial"/>
              </a:rPr>
              <a:t>is a special machine that can get a heart pumping again</a:t>
            </a:r>
            <a:r>
              <a:rPr lang="en-GB" sz="2400">
                <a:latin typeface="Arial"/>
                <a:cs typeface="Arial"/>
              </a:rPr>
              <a:t>.</a:t>
            </a:r>
            <a:endParaRPr lang="en-GB" sz="3600">
              <a:cs typeface="Calibri Light"/>
            </a:endParaRPr>
          </a:p>
        </p:txBody>
      </p:sp>
      <p:pic>
        <p:nvPicPr>
          <p:cNvPr id="3" name="Picture 4">
            <a:extLst>
              <a:ext uri="{FF2B5EF4-FFF2-40B4-BE49-F238E27FC236}">
                <a16:creationId xmlns:a16="http://schemas.microsoft.com/office/drawing/2014/main" id="{5B5B26C9-A46A-5618-779E-D90671C27ADC}"/>
              </a:ext>
            </a:extLst>
          </p:cNvPr>
          <p:cNvPicPr>
            <a:picLocks noChangeAspect="1"/>
          </p:cNvPicPr>
          <p:nvPr/>
        </p:nvPicPr>
        <p:blipFill>
          <a:blip r:embed="rId2"/>
          <a:stretch>
            <a:fillRect/>
          </a:stretch>
        </p:blipFill>
        <p:spPr>
          <a:xfrm>
            <a:off x="7829910" y="590519"/>
            <a:ext cx="4008407" cy="5375036"/>
          </a:xfrm>
          <a:prstGeom prst="rect">
            <a:avLst/>
          </a:prstGeom>
        </p:spPr>
      </p:pic>
    </p:spTree>
    <p:extLst>
      <p:ext uri="{BB962C8B-B14F-4D97-AF65-F5344CB8AC3E}">
        <p14:creationId xmlns:p14="http://schemas.microsoft.com/office/powerpoint/2010/main" val="1562089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95D9-A711-7EF0-D860-ECEFA995A58A}"/>
              </a:ext>
            </a:extLst>
          </p:cNvPr>
          <p:cNvSpPr>
            <a:spLocks noGrp="1"/>
          </p:cNvSpPr>
          <p:nvPr>
            <p:ph type="title"/>
          </p:nvPr>
        </p:nvSpPr>
        <p:spPr>
          <a:xfrm>
            <a:off x="4313" y="210671"/>
            <a:ext cx="12053975" cy="6415147"/>
          </a:xfrm>
        </p:spPr>
        <p:txBody>
          <a:bodyPr vert="horz" lIns="91440" tIns="45720" rIns="91440" bIns="45720" rtlCol="0" anchor="t">
            <a:normAutofit/>
          </a:bodyPr>
          <a:lstStyle/>
          <a:p>
            <a:pPr>
              <a:spcBef>
                <a:spcPts val="1051"/>
              </a:spcBef>
            </a:pPr>
            <a:r>
              <a:rPr lang="en-GB" sz="2800" u="sng">
                <a:cs typeface="Calibri Light"/>
              </a:rPr>
              <a:t>Thursday 2nd May</a:t>
            </a:r>
            <a:br>
              <a:rPr lang="en-GB" sz="2800" u="sng">
                <a:cs typeface="Calibri Light"/>
              </a:rPr>
            </a:br>
            <a:r>
              <a:rPr lang="en-GB" sz="2800" u="sng">
                <a:cs typeface="Calibri Light"/>
              </a:rPr>
              <a:t>TBAT: know how to put somebody in the recovery position and understand CPR.</a:t>
            </a:r>
            <a:br>
              <a:rPr lang="en-GB" sz="3200" u="sng">
                <a:cs typeface="Calibri Light"/>
              </a:rPr>
            </a:br>
            <a:br>
              <a:rPr lang="en-GB" sz="3200" u="sng">
                <a:cs typeface="Calibri Light"/>
              </a:rPr>
            </a:br>
            <a:r>
              <a:rPr lang="en-GB" sz="2600">
                <a:latin typeface="Arial"/>
                <a:cs typeface="Arial"/>
              </a:rPr>
              <a:t>The official meaning of </a:t>
            </a:r>
            <a:r>
              <a:rPr lang="en-GB" sz="2600">
                <a:solidFill>
                  <a:srgbClr val="00B050"/>
                </a:solidFill>
                <a:latin typeface="Arial"/>
                <a:cs typeface="Arial"/>
              </a:rPr>
              <a:t>CPR</a:t>
            </a:r>
            <a:r>
              <a:rPr lang="en-GB" sz="2600">
                <a:latin typeface="Arial"/>
                <a:cs typeface="Arial"/>
              </a:rPr>
              <a:t> is </a:t>
            </a:r>
            <a:r>
              <a:rPr lang="en-GB" sz="2600">
                <a:solidFill>
                  <a:srgbClr val="00B050"/>
                </a:solidFill>
                <a:latin typeface="Arial"/>
                <a:cs typeface="Arial"/>
              </a:rPr>
              <a:t>cardiopulmonary resuscitation. </a:t>
            </a:r>
            <a:r>
              <a:rPr lang="en-GB" sz="2600">
                <a:latin typeface="Arial"/>
                <a:cs typeface="Arial"/>
              </a:rPr>
              <a:t>But, there is an easier way to remember it:</a:t>
            </a:r>
            <a:br>
              <a:rPr lang="en-GB" sz="3200" u="sng">
                <a:cs typeface="Calibri Light"/>
              </a:rPr>
            </a:br>
            <a:endParaRPr lang="en-GB" sz="2800">
              <a:latin typeface="Arial"/>
              <a:cs typeface="Arial"/>
            </a:endParaRPr>
          </a:p>
        </p:txBody>
      </p:sp>
      <p:pic>
        <p:nvPicPr>
          <p:cNvPr id="4" name="Picture 4" descr="Graphical user interface, text, application&#10;&#10;Description automatically generated">
            <a:extLst>
              <a:ext uri="{FF2B5EF4-FFF2-40B4-BE49-F238E27FC236}">
                <a16:creationId xmlns:a16="http://schemas.microsoft.com/office/drawing/2014/main" id="{825F77AB-EEBA-0891-7D71-2C10DB265212}"/>
              </a:ext>
            </a:extLst>
          </p:cNvPr>
          <p:cNvPicPr>
            <a:picLocks noChangeAspect="1"/>
          </p:cNvPicPr>
          <p:nvPr/>
        </p:nvPicPr>
        <p:blipFill>
          <a:blip r:embed="rId2"/>
          <a:stretch>
            <a:fillRect/>
          </a:stretch>
        </p:blipFill>
        <p:spPr>
          <a:xfrm>
            <a:off x="2050211" y="2366777"/>
            <a:ext cx="7976558" cy="4496710"/>
          </a:xfrm>
          <a:prstGeom prst="rect">
            <a:avLst/>
          </a:prstGeom>
        </p:spPr>
      </p:pic>
    </p:spTree>
    <p:extLst>
      <p:ext uri="{BB962C8B-B14F-4D97-AF65-F5344CB8AC3E}">
        <p14:creationId xmlns:p14="http://schemas.microsoft.com/office/powerpoint/2010/main" val="1290514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95D9-A711-7EF0-D860-ECEFA995A58A}"/>
              </a:ext>
            </a:extLst>
          </p:cNvPr>
          <p:cNvSpPr>
            <a:spLocks noGrp="1"/>
          </p:cNvSpPr>
          <p:nvPr>
            <p:ph type="title"/>
          </p:nvPr>
        </p:nvSpPr>
        <p:spPr>
          <a:xfrm>
            <a:off x="4313" y="210671"/>
            <a:ext cx="12053975" cy="6415147"/>
          </a:xfrm>
        </p:spPr>
        <p:txBody>
          <a:bodyPr vert="horz" lIns="91440" tIns="45720" rIns="91440" bIns="45720" rtlCol="0" anchor="t">
            <a:normAutofit/>
          </a:bodyPr>
          <a:lstStyle/>
          <a:p>
            <a:pPr algn="ctr">
              <a:spcBef>
                <a:spcPts val="1051"/>
              </a:spcBef>
            </a:pPr>
            <a:r>
              <a:rPr lang="en-GB" sz="2800" u="sng">
                <a:cs typeface="Calibri Light"/>
              </a:rPr>
              <a:t>Thursday 2nd May</a:t>
            </a:r>
            <a:br>
              <a:rPr lang="en-GB" sz="2800" u="sng">
                <a:cs typeface="Calibri Light"/>
              </a:rPr>
            </a:br>
            <a:r>
              <a:rPr lang="en-GB" sz="2800" u="sng">
                <a:cs typeface="Calibri Light"/>
              </a:rPr>
              <a:t>TBAT: know how to put somebody in the recovery position and understand CPR.</a:t>
            </a:r>
            <a:br>
              <a:rPr lang="en-GB" sz="3200" u="sng">
                <a:cs typeface="Calibri Light"/>
              </a:rPr>
            </a:br>
            <a:br>
              <a:rPr lang="en-GB" sz="3200" u="sng">
                <a:cs typeface="Calibri Light"/>
              </a:rPr>
            </a:br>
            <a:br>
              <a:rPr lang="en-GB" sz="3200" u="sng">
                <a:cs typeface="Calibri Light"/>
              </a:rPr>
            </a:br>
            <a:r>
              <a:rPr lang="en-GB" sz="3600">
                <a:latin typeface="Calibri Light"/>
                <a:cs typeface="Calibri Light"/>
              </a:rPr>
              <a:t>Watch the video below on how to perform CPR.</a:t>
            </a:r>
            <a:br>
              <a:rPr lang="en-GB" sz="3600" u="sng">
                <a:latin typeface="Calibri Light"/>
                <a:cs typeface="Calibri Light"/>
              </a:rPr>
            </a:br>
            <a:br>
              <a:rPr lang="en-GB" sz="3600" u="sng">
                <a:latin typeface="Calibri Light"/>
                <a:cs typeface="Calibri Light"/>
              </a:rPr>
            </a:br>
            <a:r>
              <a:rPr lang="en-GB" sz="3600">
                <a:solidFill>
                  <a:srgbClr val="0563C1"/>
                </a:solidFill>
                <a:latin typeface="Calibri"/>
                <a:cs typeface="Calibri"/>
                <a:hlinkClick r:id="rId2"/>
              </a:rPr>
              <a:t>How to administer CPR - BBC Teach</a:t>
            </a:r>
            <a:endParaRPr lang="en-GB" sz="3600">
              <a:latin typeface="Arial"/>
              <a:cs typeface="Arial"/>
            </a:endParaRPr>
          </a:p>
        </p:txBody>
      </p:sp>
    </p:spTree>
    <p:extLst>
      <p:ext uri="{BB962C8B-B14F-4D97-AF65-F5344CB8AC3E}">
        <p14:creationId xmlns:p14="http://schemas.microsoft.com/office/powerpoint/2010/main" val="2472746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95D9-A711-7EF0-D860-ECEFA995A58A}"/>
              </a:ext>
            </a:extLst>
          </p:cNvPr>
          <p:cNvSpPr>
            <a:spLocks noGrp="1"/>
          </p:cNvSpPr>
          <p:nvPr>
            <p:ph type="title"/>
          </p:nvPr>
        </p:nvSpPr>
        <p:spPr>
          <a:xfrm>
            <a:off x="4313" y="3842"/>
            <a:ext cx="12053975" cy="6415147"/>
          </a:xfrm>
        </p:spPr>
        <p:txBody>
          <a:bodyPr vert="horz" lIns="91440" tIns="45720" rIns="91440" bIns="45720" rtlCol="0" anchor="t">
            <a:normAutofit fontScale="90000"/>
          </a:bodyPr>
          <a:lstStyle/>
          <a:p>
            <a:pPr>
              <a:lnSpc>
                <a:spcPct val="100000"/>
              </a:lnSpc>
              <a:spcBef>
                <a:spcPts val="0"/>
              </a:spcBef>
            </a:pPr>
            <a:r>
              <a:rPr lang="en-GB" sz="2800" u="sng">
                <a:cs typeface="Calibri Light"/>
              </a:rPr>
              <a:t>Thursday 2nd May</a:t>
            </a:r>
            <a:br>
              <a:rPr lang="en-GB" sz="2800" u="sng">
                <a:cs typeface="Calibri Light"/>
              </a:rPr>
            </a:br>
            <a:r>
              <a:rPr lang="en-GB" sz="2800" u="sng">
                <a:cs typeface="Calibri Light"/>
              </a:rPr>
              <a:t>TBAT: know how to put somebody in the recovery position and understand CPR.</a:t>
            </a:r>
            <a:br>
              <a:rPr lang="en-GB" sz="3200" u="sng">
                <a:cs typeface="Calibri Light"/>
              </a:rPr>
            </a:br>
            <a:br>
              <a:rPr lang="en-GB" sz="3200" u="sng">
                <a:cs typeface="Calibri Light"/>
              </a:rPr>
            </a:br>
            <a:r>
              <a:rPr lang="en-GB" sz="2000" b="1">
                <a:solidFill>
                  <a:srgbClr val="000000"/>
                </a:solidFill>
                <a:latin typeface="Calibri"/>
                <a:cs typeface="Calibri"/>
              </a:rPr>
              <a:t>How to use a defibrillator: </a:t>
            </a:r>
            <a:r>
              <a:rPr lang="en-GB" sz="2000">
                <a:solidFill>
                  <a:srgbClr val="000000"/>
                </a:solidFill>
                <a:latin typeface="Calibri"/>
                <a:cs typeface="Calibri"/>
                <a:hlinkClick r:id="rId2"/>
              </a:rPr>
              <a:t>https://youtu.be/UFvL7wTFzl0</a:t>
            </a:r>
            <a:endParaRPr lang="en-GB" sz="2000">
              <a:solidFill>
                <a:srgbClr val="000000"/>
              </a:solidFill>
              <a:latin typeface="Calibri"/>
              <a:cs typeface="Calibri"/>
            </a:endParaRPr>
          </a:p>
          <a:p>
            <a:pPr>
              <a:lnSpc>
                <a:spcPct val="100000"/>
              </a:lnSpc>
              <a:spcBef>
                <a:spcPts val="0"/>
              </a:spcBef>
            </a:pPr>
            <a:endParaRPr lang="en-GB" sz="1300" u="sng">
              <a:solidFill>
                <a:srgbClr val="000000"/>
              </a:solidFill>
              <a:latin typeface="Calibri"/>
              <a:cs typeface="Calibri"/>
            </a:endParaRPr>
          </a:p>
          <a:p>
            <a:pPr>
              <a:lnSpc>
                <a:spcPct val="100000"/>
              </a:lnSpc>
              <a:spcBef>
                <a:spcPts val="0"/>
              </a:spcBef>
            </a:pPr>
            <a:r>
              <a:rPr lang="en-GB" sz="1300" b="1" u="sng">
                <a:solidFill>
                  <a:srgbClr val="000000"/>
                </a:solidFill>
                <a:latin typeface="Calibri"/>
                <a:cs typeface="Calibri"/>
              </a:rPr>
              <a:t>Things we still need to remember if we need to use a defibrillator.</a:t>
            </a:r>
            <a:endParaRPr lang="en-GB" sz="1300" b="1" u="sng">
              <a:solidFill>
                <a:srgbClr val="000000"/>
              </a:solidFill>
              <a:latin typeface="Calibri"/>
              <a:ea typeface="Calibri"/>
              <a:cs typeface="Calibri"/>
            </a:endParaRPr>
          </a:p>
          <a:p>
            <a:pPr>
              <a:lnSpc>
                <a:spcPct val="100000"/>
              </a:lnSpc>
              <a:spcBef>
                <a:spcPts val="0"/>
              </a:spcBef>
            </a:pPr>
            <a:endParaRPr lang="en-GB" sz="1800">
              <a:solidFill>
                <a:srgbClr val="363636"/>
              </a:solidFill>
              <a:latin typeface="Calibri"/>
              <a:cs typeface="Calibri"/>
            </a:endParaRPr>
          </a:p>
          <a:p>
            <a:pPr>
              <a:lnSpc>
                <a:spcPct val="100000"/>
              </a:lnSpc>
              <a:spcBef>
                <a:spcPts val="0"/>
              </a:spcBef>
            </a:pPr>
            <a:r>
              <a:rPr lang="en-GB" sz="1800" b="1">
                <a:solidFill>
                  <a:srgbClr val="363636"/>
                </a:solidFill>
                <a:latin typeface="Calibri"/>
                <a:cs typeface="Calibri"/>
              </a:rPr>
              <a:t>Do I still need to do CPR if I use a defibrillator?</a:t>
            </a:r>
            <a:endParaRPr lang="en-US" sz="1800">
              <a:solidFill>
                <a:srgbClr val="363636"/>
              </a:solidFill>
              <a:latin typeface="Calibri"/>
              <a:cs typeface="Calibri"/>
            </a:endParaRPr>
          </a:p>
          <a:p>
            <a:pPr>
              <a:lnSpc>
                <a:spcPct val="100000"/>
              </a:lnSpc>
              <a:spcBef>
                <a:spcPts val="0"/>
              </a:spcBef>
            </a:pPr>
            <a:r>
              <a:rPr lang="en-GB" sz="1800">
                <a:solidFill>
                  <a:srgbClr val="363636"/>
                </a:solidFill>
                <a:latin typeface="Calibri"/>
                <a:cs typeface="Calibri"/>
              </a:rPr>
              <a:t>Yes. The defibrillator will indicate when to start and stop CPR, and guide you through how to do CPR.</a:t>
            </a:r>
            <a:endParaRPr lang="en-US" sz="1800">
              <a:solidFill>
                <a:srgbClr val="363636"/>
              </a:solidFill>
              <a:latin typeface="Calibri"/>
              <a:cs typeface="Calibri"/>
            </a:endParaRPr>
          </a:p>
          <a:p>
            <a:pPr>
              <a:lnSpc>
                <a:spcPct val="100000"/>
              </a:lnSpc>
              <a:spcBef>
                <a:spcPts val="0"/>
              </a:spcBef>
            </a:pPr>
            <a:r>
              <a:rPr lang="en-GB" sz="1800" b="1">
                <a:solidFill>
                  <a:srgbClr val="000000"/>
                </a:solidFill>
                <a:latin typeface="Calibri"/>
                <a:cs typeface="Calibri"/>
              </a:rPr>
              <a:t>Important:</a:t>
            </a:r>
            <a:r>
              <a:rPr lang="en-GB" sz="1800">
                <a:solidFill>
                  <a:srgbClr val="363636"/>
                </a:solidFill>
                <a:latin typeface="Calibri"/>
                <a:cs typeface="Calibri"/>
              </a:rPr>
              <a:t> do not touch the casualty when the defibrillator administers a shock.</a:t>
            </a:r>
            <a:endParaRPr lang="en-US" sz="1800">
              <a:solidFill>
                <a:srgbClr val="363636"/>
              </a:solidFill>
              <a:latin typeface="Calibri"/>
              <a:cs typeface="Calibri"/>
            </a:endParaRPr>
          </a:p>
          <a:p>
            <a:pPr>
              <a:lnSpc>
                <a:spcPct val="100000"/>
              </a:lnSpc>
              <a:spcBef>
                <a:spcPts val="0"/>
              </a:spcBef>
            </a:pPr>
            <a:endParaRPr lang="en-GB" sz="1800">
              <a:solidFill>
                <a:srgbClr val="363636"/>
              </a:solidFill>
              <a:latin typeface="Calibri"/>
              <a:cs typeface="Calibri"/>
            </a:endParaRPr>
          </a:p>
          <a:p>
            <a:pPr>
              <a:lnSpc>
                <a:spcPct val="100000"/>
              </a:lnSpc>
              <a:spcBef>
                <a:spcPts val="0"/>
              </a:spcBef>
            </a:pPr>
            <a:r>
              <a:rPr lang="en-GB" sz="1800" b="1">
                <a:solidFill>
                  <a:srgbClr val="363636"/>
                </a:solidFill>
                <a:latin typeface="Calibri"/>
                <a:cs typeface="Calibri"/>
              </a:rPr>
              <a:t>Do you have to be trained to use a defibrillator?</a:t>
            </a:r>
            <a:endParaRPr lang="en-US" sz="1800">
              <a:solidFill>
                <a:srgbClr val="363636"/>
              </a:solidFill>
              <a:latin typeface="Calibri"/>
              <a:cs typeface="Calibri"/>
            </a:endParaRPr>
          </a:p>
          <a:p>
            <a:pPr>
              <a:lnSpc>
                <a:spcPct val="100000"/>
              </a:lnSpc>
              <a:spcBef>
                <a:spcPts val="0"/>
              </a:spcBef>
            </a:pPr>
            <a:r>
              <a:rPr lang="en-GB" sz="1800">
                <a:solidFill>
                  <a:srgbClr val="363636"/>
                </a:solidFill>
                <a:latin typeface="Calibri"/>
                <a:cs typeface="Calibri"/>
              </a:rPr>
              <a:t>No – the defibrillator will guide you through what to do with simple voice instructions and visual prompts. However, we would encourage everyone to take defibrillator training to ensure they are familiar with the device and ready to act confidently in an emergency.</a:t>
            </a:r>
            <a:endParaRPr lang="en-US" sz="1800">
              <a:solidFill>
                <a:srgbClr val="363636"/>
              </a:solidFill>
              <a:latin typeface="Calibri"/>
              <a:cs typeface="Calibri"/>
            </a:endParaRPr>
          </a:p>
          <a:p>
            <a:pPr>
              <a:lnSpc>
                <a:spcPct val="100000"/>
              </a:lnSpc>
              <a:spcBef>
                <a:spcPts val="0"/>
              </a:spcBef>
            </a:pPr>
            <a:r>
              <a:rPr lang="en-GB" sz="1800">
                <a:solidFill>
                  <a:srgbClr val="363636"/>
                </a:solidFill>
                <a:latin typeface="Calibri"/>
                <a:cs typeface="Calibri"/>
              </a:rPr>
              <a:t>Anyone can safely use a defibrillator. Do not wait for the emergency services to arrive to start treating the casualty.</a:t>
            </a:r>
            <a:endParaRPr lang="en-US" sz="1800">
              <a:solidFill>
                <a:srgbClr val="363636"/>
              </a:solidFill>
              <a:latin typeface="Calibri"/>
              <a:cs typeface="Calibri"/>
            </a:endParaRPr>
          </a:p>
          <a:p>
            <a:pPr>
              <a:lnSpc>
                <a:spcPct val="100000"/>
              </a:lnSpc>
              <a:spcBef>
                <a:spcPts val="0"/>
              </a:spcBef>
            </a:pPr>
            <a:endParaRPr lang="en-GB" sz="1800">
              <a:solidFill>
                <a:srgbClr val="363636"/>
              </a:solidFill>
              <a:latin typeface="Calibri"/>
              <a:cs typeface="Calibri"/>
            </a:endParaRPr>
          </a:p>
          <a:p>
            <a:pPr>
              <a:lnSpc>
                <a:spcPct val="100000"/>
              </a:lnSpc>
              <a:spcBef>
                <a:spcPts val="0"/>
              </a:spcBef>
            </a:pPr>
            <a:r>
              <a:rPr lang="en-GB" sz="1800" b="1">
                <a:solidFill>
                  <a:srgbClr val="363636"/>
                </a:solidFill>
                <a:latin typeface="Calibri"/>
                <a:cs typeface="Calibri"/>
              </a:rPr>
              <a:t>Can you hurt someone by using a defibrillator?</a:t>
            </a:r>
            <a:endParaRPr lang="en-US" sz="1800">
              <a:solidFill>
                <a:srgbClr val="363636"/>
              </a:solidFill>
              <a:latin typeface="Calibri"/>
              <a:cs typeface="Calibri"/>
            </a:endParaRPr>
          </a:p>
          <a:p>
            <a:pPr>
              <a:lnSpc>
                <a:spcPct val="100000"/>
              </a:lnSpc>
              <a:spcBef>
                <a:spcPts val="0"/>
              </a:spcBef>
            </a:pPr>
            <a:r>
              <a:rPr lang="en-GB" sz="1800">
                <a:solidFill>
                  <a:srgbClr val="363636"/>
                </a:solidFill>
                <a:latin typeface="Calibri"/>
                <a:cs typeface="Calibri"/>
              </a:rPr>
              <a:t>No. If a person is not in cardiac arrest the device will not administer a shock, even if you press the button, as it has detected a heartbeat.</a:t>
            </a:r>
            <a:endParaRPr lang="en-US" sz="1800">
              <a:solidFill>
                <a:srgbClr val="363636"/>
              </a:solidFill>
              <a:latin typeface="Calibri"/>
              <a:cs typeface="Calibri"/>
            </a:endParaRPr>
          </a:p>
          <a:p>
            <a:pPr>
              <a:lnSpc>
                <a:spcPct val="100000"/>
              </a:lnSpc>
              <a:spcBef>
                <a:spcPts val="0"/>
              </a:spcBef>
            </a:pPr>
            <a:r>
              <a:rPr lang="en-GB" sz="1800">
                <a:solidFill>
                  <a:srgbClr val="363636"/>
                </a:solidFill>
                <a:latin typeface="Calibri"/>
                <a:cs typeface="Calibri"/>
              </a:rPr>
              <a:t>By using a defibrillator, you increase their chances of survival.</a:t>
            </a:r>
            <a:endParaRPr lang="en-US" sz="1800">
              <a:solidFill>
                <a:srgbClr val="363636"/>
              </a:solidFill>
              <a:latin typeface="Calibri"/>
              <a:cs typeface="Calibri"/>
            </a:endParaRPr>
          </a:p>
          <a:p>
            <a:pPr>
              <a:lnSpc>
                <a:spcPct val="100000"/>
              </a:lnSpc>
              <a:spcBef>
                <a:spcPts val="0"/>
              </a:spcBef>
            </a:pPr>
            <a:endParaRPr lang="en-GB" sz="1800">
              <a:solidFill>
                <a:srgbClr val="363636"/>
              </a:solidFill>
              <a:latin typeface="Calibri"/>
              <a:cs typeface="Calibri"/>
            </a:endParaRPr>
          </a:p>
          <a:p>
            <a:pPr>
              <a:lnSpc>
                <a:spcPct val="100000"/>
              </a:lnSpc>
              <a:spcBef>
                <a:spcPts val="0"/>
              </a:spcBef>
            </a:pPr>
            <a:r>
              <a:rPr lang="en-GB" sz="1800" b="1">
                <a:solidFill>
                  <a:srgbClr val="363636"/>
                </a:solidFill>
                <a:latin typeface="Calibri"/>
                <a:cs typeface="Calibri"/>
              </a:rPr>
              <a:t>Who can you use a defibrillator on?</a:t>
            </a:r>
            <a:endParaRPr lang="en-US" sz="1800">
              <a:solidFill>
                <a:srgbClr val="363636"/>
              </a:solidFill>
              <a:latin typeface="Calibri"/>
              <a:cs typeface="Calibri"/>
            </a:endParaRPr>
          </a:p>
          <a:p>
            <a:pPr>
              <a:lnSpc>
                <a:spcPct val="100000"/>
              </a:lnSpc>
              <a:spcBef>
                <a:spcPts val="0"/>
              </a:spcBef>
            </a:pPr>
            <a:r>
              <a:rPr lang="en-GB" sz="1800">
                <a:solidFill>
                  <a:srgbClr val="363636"/>
                </a:solidFill>
                <a:latin typeface="Calibri"/>
                <a:cs typeface="Calibri"/>
              </a:rPr>
              <a:t>Yes, standard defibrillator pads are suitable for use on children over the age of eight.</a:t>
            </a:r>
            <a:endParaRPr lang="en-US" sz="1800">
              <a:solidFill>
                <a:srgbClr val="363636"/>
              </a:solidFill>
              <a:latin typeface="Calibri"/>
              <a:cs typeface="Calibri"/>
            </a:endParaRPr>
          </a:p>
          <a:p>
            <a:pPr>
              <a:lnSpc>
                <a:spcPct val="100000"/>
              </a:lnSpc>
              <a:spcBef>
                <a:spcPts val="0"/>
              </a:spcBef>
            </a:pPr>
            <a:r>
              <a:rPr lang="en-GB" sz="1800">
                <a:solidFill>
                  <a:srgbClr val="363636"/>
                </a:solidFill>
                <a:latin typeface="Calibri"/>
                <a:cs typeface="Calibri"/>
              </a:rPr>
              <a:t>For children aged between one and eight years, use a paediatric defibrillator or standard defibrillator with paediatric pads. The paediatric pads adjust the current delivered during defibrillation. In an emergency, if a defibrillator with adult pads is the only device available, then it can be used.</a:t>
            </a:r>
            <a:endParaRPr lang="en-US" sz="1800">
              <a:solidFill>
                <a:srgbClr val="363636"/>
              </a:solidFill>
              <a:latin typeface="Calibri"/>
              <a:cs typeface="Calibri"/>
            </a:endParaRPr>
          </a:p>
          <a:p>
            <a:pPr>
              <a:lnSpc>
                <a:spcPct val="100000"/>
              </a:lnSpc>
              <a:spcBef>
                <a:spcPts val="0"/>
              </a:spcBef>
            </a:pPr>
            <a:endParaRPr lang="en-GB" sz="1800">
              <a:solidFill>
                <a:srgbClr val="363636"/>
              </a:solidFill>
              <a:latin typeface="Calibri"/>
              <a:cs typeface="Calibri"/>
            </a:endParaRPr>
          </a:p>
        </p:txBody>
      </p:sp>
    </p:spTree>
    <p:extLst>
      <p:ext uri="{BB962C8B-B14F-4D97-AF65-F5344CB8AC3E}">
        <p14:creationId xmlns:p14="http://schemas.microsoft.com/office/powerpoint/2010/main" val="2088007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2ED0-8CE4-4955-A954-61828EBE0DCC}"/>
              </a:ext>
            </a:extLst>
          </p:cNvPr>
          <p:cNvSpPr>
            <a:spLocks noGrp="1"/>
          </p:cNvSpPr>
          <p:nvPr>
            <p:ph type="title"/>
          </p:nvPr>
        </p:nvSpPr>
        <p:spPr>
          <a:xfrm>
            <a:off x="4109319" y="331966"/>
            <a:ext cx="5930032" cy="1484959"/>
          </a:xfrm>
        </p:spPr>
        <p:txBody>
          <a:bodyPr>
            <a:normAutofit/>
          </a:bodyPr>
          <a:lstStyle/>
          <a:p>
            <a:pPr algn="r"/>
            <a:r>
              <a:rPr lang="en-GB" sz="3600"/>
              <a:t>Where are the AEDs in my local area?</a:t>
            </a:r>
          </a:p>
        </p:txBody>
      </p:sp>
      <p:sp>
        <p:nvSpPr>
          <p:cNvPr id="6" name="TextBox 5">
            <a:extLst>
              <a:ext uri="{FF2B5EF4-FFF2-40B4-BE49-F238E27FC236}">
                <a16:creationId xmlns:a16="http://schemas.microsoft.com/office/drawing/2014/main" id="{C30DC1C1-D7D7-4F7C-BDBA-9EA92A1D7594}"/>
              </a:ext>
            </a:extLst>
          </p:cNvPr>
          <p:cNvSpPr txBox="1"/>
          <p:nvPr/>
        </p:nvSpPr>
        <p:spPr>
          <a:xfrm>
            <a:off x="6061336" y="1551564"/>
            <a:ext cx="4564748" cy="5078313"/>
          </a:xfrm>
          <a:prstGeom prst="rect">
            <a:avLst/>
          </a:prstGeom>
          <a:noFill/>
        </p:spPr>
        <p:txBody>
          <a:bodyPr wrap="square" lIns="91440" tIns="45720" rIns="91440" bIns="45720" rtlCol="0" anchor="t">
            <a:spAutoFit/>
          </a:bodyPr>
          <a:lstStyle/>
          <a:p>
            <a:r>
              <a:rPr lang="en-GB" sz="2800">
                <a:latin typeface="Arial"/>
                <a:cs typeface="Arial"/>
              </a:rPr>
              <a:t>Find out where your nearest defibrillators are.</a:t>
            </a:r>
          </a:p>
          <a:p>
            <a:r>
              <a:rPr lang="en-GB" sz="2800">
                <a:latin typeface="Arial" panose="020B0604020202020204" pitchFamily="34" charset="0"/>
                <a:cs typeface="Arial" panose="020B0604020202020204" pitchFamily="34" charset="0"/>
              </a:rPr>
              <a:t>Once you have found them, mark them onto the map.</a:t>
            </a:r>
          </a:p>
          <a:p>
            <a:endParaRPr lang="en-GB" sz="2800">
              <a:latin typeface="Arial"/>
              <a:cs typeface="Arial"/>
            </a:endParaRPr>
          </a:p>
          <a:p>
            <a:r>
              <a:rPr lang="en-GB" sz="2800">
                <a:latin typeface="Arial"/>
                <a:cs typeface="Arial"/>
              </a:rPr>
              <a:t>Visit </a:t>
            </a:r>
            <a:r>
              <a:rPr lang="en-GB" sz="2800">
                <a:ea typeface="+mn-lt"/>
                <a:cs typeface="+mn-lt"/>
                <a:hlinkClick r:id="rId3"/>
              </a:rPr>
              <a:t>AED Defibrillator UK Locations | Find an AED / Defibrillator (heartsafe.org.uk)</a:t>
            </a:r>
            <a:endParaRPr lang="en-GB" sz="2800">
              <a:ea typeface="+mn-lt"/>
              <a:cs typeface="+mn-lt"/>
            </a:endParaRPr>
          </a:p>
          <a:p>
            <a:r>
              <a:rPr lang="en-GB">
                <a:latin typeface="Arial" panose="020B0604020202020204" pitchFamily="34" charset="0"/>
                <a:cs typeface="Arial" panose="020B0604020202020204" pitchFamily="34" charset="0"/>
              </a:rPr>
              <a:t>  </a:t>
            </a:r>
          </a:p>
          <a:p>
            <a:pPr algn="ctr"/>
            <a:r>
              <a:rPr lang="en-GB" b="1">
                <a:solidFill>
                  <a:srgbClr val="FF0000"/>
                </a:solidFill>
                <a:latin typeface="Arial"/>
                <a:cs typeface="Arial"/>
              </a:rPr>
              <a:t>Challenge – If you are at Gorleston beach, where is your nearest defibrillator?</a:t>
            </a:r>
            <a:endParaRPr lang="en-GB" b="1">
              <a:solidFill>
                <a:srgbClr val="FF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A043162-6FCC-4CB6-B688-53C8A7529E68}"/>
              </a:ext>
            </a:extLst>
          </p:cNvPr>
          <p:cNvPicPr>
            <a:picLocks noChangeAspect="1"/>
          </p:cNvPicPr>
          <p:nvPr/>
        </p:nvPicPr>
        <p:blipFill>
          <a:blip r:embed="rId4"/>
          <a:stretch>
            <a:fillRect/>
          </a:stretch>
        </p:blipFill>
        <p:spPr>
          <a:xfrm>
            <a:off x="681441" y="1816226"/>
            <a:ext cx="4972865" cy="3943720"/>
          </a:xfrm>
          <a:prstGeom prst="rect">
            <a:avLst/>
          </a:prstGeom>
        </p:spPr>
      </p:pic>
    </p:spTree>
    <p:extLst>
      <p:ext uri="{BB962C8B-B14F-4D97-AF65-F5344CB8AC3E}">
        <p14:creationId xmlns:p14="http://schemas.microsoft.com/office/powerpoint/2010/main" val="2851040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 y="-1457"/>
            <a:ext cx="12076981" cy="991474"/>
          </a:xfrm>
        </p:spPr>
        <p:txBody>
          <a:bodyPr vert="horz" lIns="91440" tIns="45720" rIns="91440" bIns="45720" rtlCol="0" anchor="t">
            <a:normAutofit fontScale="90000"/>
          </a:bodyPr>
          <a:lstStyle/>
          <a:p>
            <a:pPr algn="l">
              <a:lnSpc>
                <a:spcPct val="100000"/>
              </a:lnSpc>
              <a:spcBef>
                <a:spcPts val="0"/>
              </a:spcBef>
            </a:pPr>
            <a:r>
              <a:rPr lang="en-GB" sz="2800" u="sng">
                <a:ea typeface="+mj-lt"/>
                <a:cs typeface="+mj-lt"/>
              </a:rPr>
              <a:t>Thursday 2nd May</a:t>
            </a:r>
            <a:br>
              <a:rPr lang="en-GB" sz="2800" u="sng">
                <a:ea typeface="+mj-lt"/>
                <a:cs typeface="+mj-lt"/>
              </a:rPr>
            </a:br>
            <a:r>
              <a:rPr lang="en-GB" sz="2800" u="sng">
                <a:ea typeface="+mj-lt"/>
                <a:cs typeface="+mj-lt"/>
              </a:rPr>
              <a:t>TBAT: know how to put somebody in the recovery position and understand CPR.</a:t>
            </a:r>
            <a:br>
              <a:rPr lang="en" sz="3600" u="sng">
                <a:cs typeface="+mj-lt"/>
              </a:rPr>
            </a:br>
            <a:br>
              <a:rPr lang="en" sz="3600" u="sng">
                <a:cs typeface="+mj-lt"/>
              </a:rPr>
            </a:br>
            <a:br>
              <a:rPr lang="en-GB" sz="3600" b="1">
                <a:cs typeface="+mj-lt"/>
              </a:rPr>
            </a:br>
            <a:br>
              <a:rPr lang="en-GB" sz="3600" b="1">
                <a:cs typeface="+mj-lt"/>
              </a:rPr>
            </a:br>
            <a:br>
              <a:rPr lang="en-GB" sz="4000">
                <a:cs typeface="Calibri Light"/>
              </a:rPr>
            </a:br>
            <a:br>
              <a:rPr lang="en" sz="3600" u="sng">
                <a:cs typeface="Calibri Light"/>
              </a:rPr>
            </a:br>
            <a:br>
              <a:rPr lang="en-GB" sz="4000">
                <a:cs typeface="Calibri Light"/>
              </a:rPr>
            </a:br>
            <a:br>
              <a:rPr lang="en-GB" sz="4400" u="sng">
                <a:cs typeface="Calibri Light"/>
              </a:rPr>
            </a:br>
            <a:br>
              <a:rPr lang="en-GB" sz="4000" u="sng">
                <a:cs typeface="Calibri Light"/>
              </a:rPr>
            </a:br>
            <a:r>
              <a:rPr lang="en-GB" sz="1800">
                <a:latin typeface="Arial"/>
                <a:cs typeface="Arial"/>
              </a:rPr>
              <a:t> </a:t>
            </a:r>
            <a:br>
              <a:rPr lang="en-GB" sz="4400" u="sng">
                <a:cs typeface="Calibri Light"/>
              </a:rPr>
            </a:br>
            <a:br>
              <a:rPr lang="en-GB" sz="4400" u="sng">
                <a:cs typeface="Calibri Light"/>
              </a:rPr>
            </a:br>
            <a:endParaRPr lang="en-GB" sz="4400" u="sng">
              <a:cs typeface="Calibri Light"/>
            </a:endParaRPr>
          </a:p>
        </p:txBody>
      </p:sp>
      <p:pic>
        <p:nvPicPr>
          <p:cNvPr id="3" name="Picture 4" descr="Diagram&#10;&#10;Description automatically generated">
            <a:extLst>
              <a:ext uri="{FF2B5EF4-FFF2-40B4-BE49-F238E27FC236}">
                <a16:creationId xmlns:a16="http://schemas.microsoft.com/office/drawing/2014/main" id="{75559F17-0333-BAA4-2D62-5C4C9C4A73E3}"/>
              </a:ext>
            </a:extLst>
          </p:cNvPr>
          <p:cNvPicPr>
            <a:picLocks noChangeAspect="1"/>
          </p:cNvPicPr>
          <p:nvPr/>
        </p:nvPicPr>
        <p:blipFill>
          <a:blip r:embed="rId3"/>
          <a:stretch>
            <a:fillRect/>
          </a:stretch>
        </p:blipFill>
        <p:spPr>
          <a:xfrm>
            <a:off x="129309" y="2380536"/>
            <a:ext cx="5756563" cy="3713290"/>
          </a:xfrm>
          <a:prstGeom prst="rect">
            <a:avLst/>
          </a:prstGeom>
        </p:spPr>
      </p:pic>
      <p:sp>
        <p:nvSpPr>
          <p:cNvPr id="5" name="TextBox 4">
            <a:extLst>
              <a:ext uri="{FF2B5EF4-FFF2-40B4-BE49-F238E27FC236}">
                <a16:creationId xmlns:a16="http://schemas.microsoft.com/office/drawing/2014/main" id="{596704C8-9F1C-F789-DB4B-EE9F0F48FA24}"/>
              </a:ext>
            </a:extLst>
          </p:cNvPr>
          <p:cNvSpPr txBox="1"/>
          <p:nvPr/>
        </p:nvSpPr>
        <p:spPr>
          <a:xfrm>
            <a:off x="6038150" y="779441"/>
            <a:ext cx="54448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cs typeface="Calibri"/>
              </a:rPr>
              <a:t>Talk partners</a:t>
            </a:r>
          </a:p>
          <a:p>
            <a:endParaRPr lang="en-GB" sz="2400">
              <a:cs typeface="Calibri"/>
            </a:endParaRPr>
          </a:p>
          <a:p>
            <a:r>
              <a:rPr lang="en-GB" sz="2400">
                <a:cs typeface="Calibri"/>
              </a:rPr>
              <a:t>What does the word </a:t>
            </a:r>
            <a:r>
              <a:rPr lang="en-US" sz="2400">
                <a:cs typeface="Calibri"/>
              </a:rPr>
              <a:t>unconscious’ mean?</a:t>
            </a:r>
            <a:endParaRPr lang="en-GB" sz="2400">
              <a:cs typeface="Calibri"/>
            </a:endParaRPr>
          </a:p>
        </p:txBody>
      </p:sp>
      <p:sp>
        <p:nvSpPr>
          <p:cNvPr id="6" name="TextBox 5">
            <a:extLst>
              <a:ext uri="{FF2B5EF4-FFF2-40B4-BE49-F238E27FC236}">
                <a16:creationId xmlns:a16="http://schemas.microsoft.com/office/drawing/2014/main" id="{8B22494C-D61B-F3E7-B1EF-EFCBAD97E8B3}"/>
              </a:ext>
            </a:extLst>
          </p:cNvPr>
          <p:cNvSpPr txBox="1"/>
          <p:nvPr/>
        </p:nvSpPr>
        <p:spPr>
          <a:xfrm>
            <a:off x="6026625" y="2162322"/>
            <a:ext cx="616065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With your partner, you will put each other into the recovery position.</a:t>
            </a:r>
          </a:p>
          <a:p>
            <a:endParaRPr lang="en-US" sz="2400">
              <a:cs typeface="Calibri"/>
            </a:endParaRPr>
          </a:p>
          <a:p>
            <a:r>
              <a:rPr lang="en-US" sz="2400">
                <a:cs typeface="Calibri"/>
              </a:rPr>
              <a:t>As I read the instructions of putting someone into the recovery position, you will  follow the steps. Let me demonstrate with one of you first. </a:t>
            </a:r>
          </a:p>
          <a:p>
            <a:endParaRPr lang="en-US" sz="2400">
              <a:cs typeface="Calibri"/>
            </a:endParaRPr>
          </a:p>
          <a:p>
            <a:r>
              <a:rPr lang="en-US" sz="2400">
                <a:cs typeface="Calibri"/>
              </a:rPr>
              <a:t>When you have completed it, you should check your partner looks like the person in the picture. Then swap and let your partner have a go.</a:t>
            </a:r>
          </a:p>
        </p:txBody>
      </p:sp>
    </p:spTree>
    <p:extLst>
      <p:ext uri="{BB962C8B-B14F-4D97-AF65-F5344CB8AC3E}">
        <p14:creationId xmlns:p14="http://schemas.microsoft.com/office/powerpoint/2010/main" val="419417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 y="-1457"/>
            <a:ext cx="12076981" cy="991474"/>
          </a:xfrm>
        </p:spPr>
        <p:txBody>
          <a:bodyPr vert="horz" lIns="91440" tIns="45720" rIns="91440" bIns="45720" rtlCol="0" anchor="t">
            <a:normAutofit fontScale="90000"/>
          </a:bodyPr>
          <a:lstStyle/>
          <a:p>
            <a:pPr algn="l">
              <a:lnSpc>
                <a:spcPct val="100000"/>
              </a:lnSpc>
              <a:spcBef>
                <a:spcPts val="0"/>
              </a:spcBef>
            </a:pPr>
            <a:r>
              <a:rPr lang="en" sz="3600" u="sng">
                <a:ea typeface="+mj-lt"/>
                <a:cs typeface="+mj-lt"/>
              </a:rPr>
              <a:t>Thursday 2nd May</a:t>
            </a:r>
            <a:endParaRPr lang="en-US" sz="3600">
              <a:ea typeface="+mj-lt"/>
              <a:cs typeface="+mj-lt"/>
            </a:endParaRPr>
          </a:p>
          <a:p>
            <a:pPr algn="l">
              <a:lnSpc>
                <a:spcPct val="100000"/>
              </a:lnSpc>
              <a:spcBef>
                <a:spcPts val="0"/>
              </a:spcBef>
            </a:pPr>
            <a:r>
              <a:rPr lang="en" sz="3600" u="sng">
                <a:ea typeface="+mj-lt"/>
                <a:cs typeface="+mj-lt"/>
              </a:rPr>
              <a:t>TBAT: understand what </a:t>
            </a:r>
            <a:r>
              <a:rPr lang="en-GB" sz="3600" u="sng">
                <a:ea typeface="+mj-lt"/>
                <a:cs typeface="+mj-lt"/>
              </a:rPr>
              <a:t>sawm and zakat are.</a:t>
            </a:r>
            <a:br>
              <a:rPr lang="en-GB" sz="3600" b="1">
                <a:cs typeface="+mj-lt"/>
              </a:rPr>
            </a:br>
            <a:br>
              <a:rPr lang="en-GB" sz="4400" u="sng">
                <a:cs typeface="+mj-lt"/>
              </a:rPr>
            </a:br>
            <a:br>
              <a:rPr lang="en-GB" sz="4000" u="sng">
                <a:cs typeface="Calibri Light"/>
              </a:rPr>
            </a:br>
            <a:br>
              <a:rPr lang="en-GB" sz="4400" u="sng">
                <a:cs typeface="Calibri Light"/>
              </a:rPr>
            </a:br>
            <a:br>
              <a:rPr lang="en-GB" sz="4400" u="sng">
                <a:cs typeface="Calibri Light"/>
              </a:rPr>
            </a:br>
            <a:endParaRPr lang="en-GB" sz="4400" u="sng">
              <a:cs typeface="Calibri Light"/>
            </a:endParaRPr>
          </a:p>
        </p:txBody>
      </p:sp>
      <p:sp>
        <p:nvSpPr>
          <p:cNvPr id="4" name="TextBox 3">
            <a:extLst>
              <a:ext uri="{FF2B5EF4-FFF2-40B4-BE49-F238E27FC236}">
                <a16:creationId xmlns:a16="http://schemas.microsoft.com/office/drawing/2014/main" id="{29E3D811-F364-6772-D843-B763592FBEAE}"/>
              </a:ext>
            </a:extLst>
          </p:cNvPr>
          <p:cNvSpPr txBox="1"/>
          <p:nvPr/>
        </p:nvSpPr>
        <p:spPr>
          <a:xfrm>
            <a:off x="4934825" y="1524000"/>
            <a:ext cx="714678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Gill Sans MT"/>
              </a:rPr>
              <a:t>Why is this such an important part of Islam?</a:t>
            </a:r>
            <a:endParaRPr lang="en-US" sz="2800">
              <a:latin typeface="Gill Sans MT"/>
            </a:endParaRPr>
          </a:p>
          <a:p>
            <a:endParaRPr lang="en-GB" sz="2800">
              <a:latin typeface="Gill Sans MT"/>
            </a:endParaRPr>
          </a:p>
          <a:p>
            <a:r>
              <a:rPr lang="en-GB" sz="2800">
                <a:latin typeface="Gill Sans MT"/>
              </a:rPr>
              <a:t>Some other religions do encourage fasting but it is one of the five most important practices in Islam.</a:t>
            </a:r>
            <a:endParaRPr lang="en-US" sz="2800">
              <a:latin typeface="Gill Sans MT"/>
            </a:endParaRPr>
          </a:p>
          <a:p>
            <a:endParaRPr lang="en-GB" sz="2800">
              <a:latin typeface="Gill Sans MT"/>
            </a:endParaRPr>
          </a:p>
          <a:p>
            <a:r>
              <a:rPr lang="en-GB" sz="2800">
                <a:latin typeface="Gill Sans MT"/>
              </a:rPr>
              <a:t>Think about how you would feel if you didn’t eat or drink all day from sunrise until sunset.</a:t>
            </a:r>
            <a:endParaRPr lang="en-US" sz="2800">
              <a:latin typeface="Gill Sans MT"/>
            </a:endParaRPr>
          </a:p>
          <a:p>
            <a:endParaRPr lang="en-GB" sz="2800">
              <a:latin typeface="Gill Sans MT"/>
            </a:endParaRPr>
          </a:p>
          <a:p>
            <a:r>
              <a:rPr lang="en-GB" sz="2800" b="1" i="1">
                <a:latin typeface="Gill Sans MT"/>
              </a:rPr>
              <a:t>Why might a Muslim choose to do this as part of their religion?</a:t>
            </a:r>
            <a:endParaRPr lang="en-GB" sz="2800"/>
          </a:p>
        </p:txBody>
      </p:sp>
      <p:pic>
        <p:nvPicPr>
          <p:cNvPr id="3" name="Picture 5">
            <a:extLst>
              <a:ext uri="{FF2B5EF4-FFF2-40B4-BE49-F238E27FC236}">
                <a16:creationId xmlns:a16="http://schemas.microsoft.com/office/drawing/2014/main" id="{233D6A33-98A0-4EC5-3ED0-6F9F7C1DF083}"/>
              </a:ext>
            </a:extLst>
          </p:cNvPr>
          <p:cNvPicPr>
            <a:picLocks noChangeAspect="1"/>
          </p:cNvPicPr>
          <p:nvPr/>
        </p:nvPicPr>
        <p:blipFill>
          <a:blip r:embed="rId2"/>
          <a:stretch>
            <a:fillRect/>
          </a:stretch>
        </p:blipFill>
        <p:spPr>
          <a:xfrm>
            <a:off x="163443" y="1244322"/>
            <a:ext cx="4499113" cy="5098226"/>
          </a:xfrm>
          <a:prstGeom prst="rect">
            <a:avLst/>
          </a:prstGeom>
        </p:spPr>
      </p:pic>
    </p:spTree>
    <p:extLst>
      <p:ext uri="{BB962C8B-B14F-4D97-AF65-F5344CB8AC3E}">
        <p14:creationId xmlns:p14="http://schemas.microsoft.com/office/powerpoint/2010/main" val="1990576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 y="-1457"/>
            <a:ext cx="12076981" cy="991474"/>
          </a:xfrm>
        </p:spPr>
        <p:txBody>
          <a:bodyPr vert="horz" lIns="91440" tIns="45720" rIns="91440" bIns="45720" rtlCol="0" anchor="t">
            <a:normAutofit fontScale="90000"/>
          </a:bodyPr>
          <a:lstStyle/>
          <a:p>
            <a:pPr algn="l">
              <a:lnSpc>
                <a:spcPct val="100000"/>
              </a:lnSpc>
              <a:spcBef>
                <a:spcPts val="0"/>
              </a:spcBef>
            </a:pPr>
            <a:br>
              <a:rPr lang="en-GB" sz="3600" b="1">
                <a:cs typeface="+mj-lt"/>
              </a:rPr>
            </a:br>
            <a:br>
              <a:rPr lang="en-GB" sz="4400" u="sng">
                <a:cs typeface="+mj-lt"/>
              </a:rPr>
            </a:br>
            <a:br>
              <a:rPr lang="en-GB" sz="4000" u="sng">
                <a:cs typeface="Calibri Light"/>
              </a:rPr>
            </a:br>
            <a:br>
              <a:rPr lang="en-GB" sz="4400" u="sng">
                <a:cs typeface="Calibri Light"/>
              </a:rPr>
            </a:br>
            <a:br>
              <a:rPr lang="en-GB" sz="4400" u="sng">
                <a:cs typeface="Calibri Light"/>
              </a:rPr>
            </a:br>
            <a:endParaRPr lang="en-GB" sz="4400" u="sng">
              <a:cs typeface="Calibri Light"/>
            </a:endParaRPr>
          </a:p>
        </p:txBody>
      </p:sp>
      <p:pic>
        <p:nvPicPr>
          <p:cNvPr id="5" name="Picture 5" descr="Diagram, schematic&#10;&#10;Description automatically generated">
            <a:extLst>
              <a:ext uri="{FF2B5EF4-FFF2-40B4-BE49-F238E27FC236}">
                <a16:creationId xmlns:a16="http://schemas.microsoft.com/office/drawing/2014/main" id="{F3F883D0-D2A0-D8C2-73F9-51C091E61EC5}"/>
              </a:ext>
            </a:extLst>
          </p:cNvPr>
          <p:cNvPicPr>
            <a:picLocks noChangeAspect="1"/>
          </p:cNvPicPr>
          <p:nvPr/>
        </p:nvPicPr>
        <p:blipFill>
          <a:blip r:embed="rId2"/>
          <a:stretch>
            <a:fillRect/>
          </a:stretch>
        </p:blipFill>
        <p:spPr>
          <a:xfrm>
            <a:off x="2107097" y="-4063"/>
            <a:ext cx="7447720" cy="6866126"/>
          </a:xfrm>
          <a:prstGeom prst="rect">
            <a:avLst/>
          </a:prstGeom>
        </p:spPr>
      </p:pic>
    </p:spTree>
    <p:extLst>
      <p:ext uri="{BB962C8B-B14F-4D97-AF65-F5344CB8AC3E}">
        <p14:creationId xmlns:p14="http://schemas.microsoft.com/office/powerpoint/2010/main" val="285182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 y="-1457"/>
            <a:ext cx="12076981" cy="991474"/>
          </a:xfrm>
        </p:spPr>
        <p:txBody>
          <a:bodyPr vert="horz" lIns="91440" tIns="45720" rIns="91440" bIns="45720" rtlCol="0" anchor="t">
            <a:normAutofit fontScale="90000"/>
          </a:bodyPr>
          <a:lstStyle/>
          <a:p>
            <a:pPr algn="l">
              <a:lnSpc>
                <a:spcPct val="100000"/>
              </a:lnSpc>
              <a:spcBef>
                <a:spcPts val="0"/>
              </a:spcBef>
            </a:pPr>
            <a:br>
              <a:rPr lang="en-GB" sz="3600" b="1">
                <a:cs typeface="+mj-lt"/>
              </a:rPr>
            </a:br>
            <a:br>
              <a:rPr lang="en-GB" sz="4400" u="sng">
                <a:cs typeface="+mj-lt"/>
              </a:rPr>
            </a:br>
            <a:br>
              <a:rPr lang="en-GB" sz="4000" u="sng">
                <a:cs typeface="Calibri Light"/>
              </a:rPr>
            </a:br>
            <a:br>
              <a:rPr lang="en-GB" sz="4400" u="sng">
                <a:cs typeface="Calibri Light"/>
              </a:rPr>
            </a:br>
            <a:br>
              <a:rPr lang="en-GB" sz="4400" u="sng">
                <a:cs typeface="Calibri Light"/>
              </a:rPr>
            </a:br>
            <a:endParaRPr lang="en-GB" sz="4400" u="sng">
              <a:cs typeface="Calibri Light"/>
            </a:endParaRPr>
          </a:p>
        </p:txBody>
      </p:sp>
      <p:sp>
        <p:nvSpPr>
          <p:cNvPr id="3" name="TextBox 2">
            <a:extLst>
              <a:ext uri="{FF2B5EF4-FFF2-40B4-BE49-F238E27FC236}">
                <a16:creationId xmlns:a16="http://schemas.microsoft.com/office/drawing/2014/main" id="{34C12ABA-06A0-3514-BBAD-A2070E771810}"/>
              </a:ext>
            </a:extLst>
          </p:cNvPr>
          <p:cNvSpPr txBox="1"/>
          <p:nvPr/>
        </p:nvSpPr>
        <p:spPr>
          <a:xfrm>
            <a:off x="501097" y="614293"/>
            <a:ext cx="696180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latin typeface="Gill Sans MT"/>
              </a:rPr>
              <a:t>A big part of sawm is giving something up to show how seriously you take your religion. This is called ‘making a sacrifice’.</a:t>
            </a:r>
            <a:endParaRPr lang="en-US" sz="3600">
              <a:latin typeface="Gill Sans MT"/>
            </a:endParaRPr>
          </a:p>
          <a:p>
            <a:endParaRPr lang="en-GB" sz="3600">
              <a:latin typeface="Gill Sans MT"/>
            </a:endParaRPr>
          </a:p>
          <a:p>
            <a:r>
              <a:rPr lang="en-GB" sz="3600">
                <a:latin typeface="Gill Sans MT"/>
              </a:rPr>
              <a:t>Zakat is another form of sacrifice.</a:t>
            </a:r>
            <a:endParaRPr lang="en-US" sz="3600">
              <a:latin typeface="Gill Sans MT"/>
            </a:endParaRPr>
          </a:p>
          <a:p>
            <a:endParaRPr lang="en-GB" sz="3600">
              <a:latin typeface="Gill Sans MT"/>
            </a:endParaRPr>
          </a:p>
          <a:p>
            <a:r>
              <a:rPr lang="en-GB" sz="3600" b="1">
                <a:latin typeface="Gill Sans MT"/>
              </a:rPr>
              <a:t>Zakat</a:t>
            </a:r>
            <a:r>
              <a:rPr lang="en-GB" sz="3600">
                <a:latin typeface="Gill Sans MT"/>
              </a:rPr>
              <a:t> is the requirement for all Muslims to give some of their income to charity every year.</a:t>
            </a:r>
            <a:endParaRPr lang="en-GB" sz="3600"/>
          </a:p>
        </p:txBody>
      </p:sp>
      <p:pic>
        <p:nvPicPr>
          <p:cNvPr id="4" name="Picture 5" descr="A picture containing text, person&#10;&#10;Description automatically generated">
            <a:extLst>
              <a:ext uri="{FF2B5EF4-FFF2-40B4-BE49-F238E27FC236}">
                <a16:creationId xmlns:a16="http://schemas.microsoft.com/office/drawing/2014/main" id="{56345701-87CD-A928-8BDA-BB985898B0B8}"/>
              </a:ext>
            </a:extLst>
          </p:cNvPr>
          <p:cNvPicPr>
            <a:picLocks noChangeAspect="1"/>
          </p:cNvPicPr>
          <p:nvPr/>
        </p:nvPicPr>
        <p:blipFill>
          <a:blip r:embed="rId2"/>
          <a:stretch>
            <a:fillRect/>
          </a:stretch>
        </p:blipFill>
        <p:spPr>
          <a:xfrm>
            <a:off x="7474226" y="2464706"/>
            <a:ext cx="4554330" cy="2624327"/>
          </a:xfrm>
          <a:prstGeom prst="rect">
            <a:avLst/>
          </a:prstGeom>
        </p:spPr>
      </p:pic>
    </p:spTree>
    <p:extLst>
      <p:ext uri="{BB962C8B-B14F-4D97-AF65-F5344CB8AC3E}">
        <p14:creationId xmlns:p14="http://schemas.microsoft.com/office/powerpoint/2010/main" val="65047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 y="-1457"/>
            <a:ext cx="12076981" cy="991474"/>
          </a:xfrm>
        </p:spPr>
        <p:txBody>
          <a:bodyPr vert="horz" lIns="91440" tIns="45720" rIns="91440" bIns="45720" rtlCol="0" anchor="t">
            <a:normAutofit fontScale="90000"/>
          </a:bodyPr>
          <a:lstStyle/>
          <a:p>
            <a:pPr algn="l">
              <a:lnSpc>
                <a:spcPct val="100000"/>
              </a:lnSpc>
              <a:spcBef>
                <a:spcPts val="0"/>
              </a:spcBef>
            </a:pPr>
            <a:r>
              <a:rPr lang="en" sz="3600" u="sng">
                <a:ea typeface="+mj-lt"/>
                <a:cs typeface="+mj-lt"/>
              </a:rPr>
              <a:t>Thursday 2nd May</a:t>
            </a:r>
            <a:endParaRPr lang="en-US" sz="3600">
              <a:ea typeface="+mj-lt"/>
              <a:cs typeface="+mj-lt"/>
            </a:endParaRPr>
          </a:p>
          <a:p>
            <a:pPr algn="l">
              <a:lnSpc>
                <a:spcPct val="100000"/>
              </a:lnSpc>
              <a:spcBef>
                <a:spcPts val="0"/>
              </a:spcBef>
            </a:pPr>
            <a:r>
              <a:rPr lang="en" sz="3600" u="sng">
                <a:ea typeface="+mj-lt"/>
                <a:cs typeface="+mj-lt"/>
              </a:rPr>
              <a:t>TBAT: understand what </a:t>
            </a:r>
            <a:r>
              <a:rPr lang="en-GB" sz="3600" u="sng">
                <a:ea typeface="+mj-lt"/>
                <a:cs typeface="+mj-lt"/>
              </a:rPr>
              <a:t>sawm and zakat are.</a:t>
            </a:r>
            <a:br>
              <a:rPr lang="en-GB" sz="3600" b="1">
                <a:cs typeface="+mj-lt"/>
              </a:rPr>
            </a:br>
            <a:br>
              <a:rPr lang="en-GB" sz="4400" u="sng">
                <a:cs typeface="+mj-lt"/>
              </a:rPr>
            </a:br>
            <a:br>
              <a:rPr lang="en-GB" sz="4000" u="sng">
                <a:cs typeface="Calibri Light"/>
              </a:rPr>
            </a:br>
            <a:br>
              <a:rPr lang="en-GB" sz="4400" u="sng">
                <a:cs typeface="Calibri Light"/>
              </a:rPr>
            </a:br>
            <a:br>
              <a:rPr lang="en-GB" sz="4400" u="sng">
                <a:cs typeface="Calibri Light"/>
              </a:rPr>
            </a:br>
            <a:endParaRPr lang="en-GB" sz="4400" u="sng">
              <a:cs typeface="Calibri Light"/>
            </a:endParaRPr>
          </a:p>
        </p:txBody>
      </p:sp>
      <p:sp>
        <p:nvSpPr>
          <p:cNvPr id="4" name="TextBox 3">
            <a:extLst>
              <a:ext uri="{FF2B5EF4-FFF2-40B4-BE49-F238E27FC236}">
                <a16:creationId xmlns:a16="http://schemas.microsoft.com/office/drawing/2014/main" id="{29E3D811-F364-6772-D843-B763592FBEAE}"/>
              </a:ext>
            </a:extLst>
          </p:cNvPr>
          <p:cNvSpPr txBox="1"/>
          <p:nvPr/>
        </p:nvSpPr>
        <p:spPr>
          <a:xfrm>
            <a:off x="5210911" y="1214783"/>
            <a:ext cx="6859656"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Gill Sans MT"/>
              </a:rPr>
              <a:t>This helps to create a sense of </a:t>
            </a:r>
            <a:r>
              <a:rPr lang="en-GB" sz="3200" b="1">
                <a:latin typeface="Gill Sans MT"/>
              </a:rPr>
              <a:t>community</a:t>
            </a:r>
            <a:r>
              <a:rPr lang="en-GB" sz="3200">
                <a:latin typeface="Gill Sans MT"/>
              </a:rPr>
              <a:t> because everyone helps those in need.</a:t>
            </a:r>
            <a:endParaRPr lang="en-US" sz="3200">
              <a:latin typeface="Gill Sans MT"/>
            </a:endParaRPr>
          </a:p>
          <a:p>
            <a:endParaRPr lang="en-GB" sz="3200">
              <a:latin typeface="Gill Sans MT"/>
            </a:endParaRPr>
          </a:p>
          <a:p>
            <a:r>
              <a:rPr lang="en-GB" sz="3200">
                <a:latin typeface="Gill Sans MT"/>
              </a:rPr>
              <a:t>It also makes sure the poorest and neediest in society don’t get forgotten.</a:t>
            </a:r>
            <a:endParaRPr lang="en-US" sz="3200">
              <a:latin typeface="Gill Sans MT"/>
            </a:endParaRPr>
          </a:p>
          <a:p>
            <a:br>
              <a:rPr lang="en-US" sz="3200">
                <a:latin typeface="Gill Sans MT"/>
              </a:rPr>
            </a:br>
            <a:r>
              <a:rPr lang="en-GB" sz="3200">
                <a:latin typeface="Gill Sans MT"/>
              </a:rPr>
              <a:t>For Muslims it shows they care for all of </a:t>
            </a:r>
            <a:r>
              <a:rPr lang="en-GB" sz="3200" b="1">
                <a:latin typeface="Gill Sans MT"/>
              </a:rPr>
              <a:t>God’s creation </a:t>
            </a:r>
            <a:r>
              <a:rPr lang="en-GB" sz="3200">
                <a:latin typeface="Gill Sans MT"/>
              </a:rPr>
              <a:t>– that could be their neighbours or people in need on the other side of the world.</a:t>
            </a:r>
            <a:endParaRPr lang="en-GB" sz="3200"/>
          </a:p>
        </p:txBody>
      </p:sp>
      <p:pic>
        <p:nvPicPr>
          <p:cNvPr id="5" name="Picture 5" descr="A picture containing text, person, smiling, posing&#10;&#10;Description automatically generated">
            <a:extLst>
              <a:ext uri="{FF2B5EF4-FFF2-40B4-BE49-F238E27FC236}">
                <a16:creationId xmlns:a16="http://schemas.microsoft.com/office/drawing/2014/main" id="{3A1AE7AA-A679-8133-5A95-208AF302D0D9}"/>
              </a:ext>
            </a:extLst>
          </p:cNvPr>
          <p:cNvPicPr>
            <a:picLocks noChangeAspect="1"/>
          </p:cNvPicPr>
          <p:nvPr/>
        </p:nvPicPr>
        <p:blipFill>
          <a:blip r:embed="rId2"/>
          <a:stretch>
            <a:fillRect/>
          </a:stretch>
        </p:blipFill>
        <p:spPr>
          <a:xfrm>
            <a:off x="119270" y="1151835"/>
            <a:ext cx="4896678" cy="4907721"/>
          </a:xfrm>
          <a:prstGeom prst="rect">
            <a:avLst/>
          </a:prstGeom>
        </p:spPr>
      </p:pic>
    </p:spTree>
    <p:extLst>
      <p:ext uri="{BB962C8B-B14F-4D97-AF65-F5344CB8AC3E}">
        <p14:creationId xmlns:p14="http://schemas.microsoft.com/office/powerpoint/2010/main" val="100013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 y="-1457"/>
            <a:ext cx="12076981" cy="991474"/>
          </a:xfrm>
        </p:spPr>
        <p:txBody>
          <a:bodyPr vert="horz" lIns="91440" tIns="45720" rIns="91440" bIns="45720" rtlCol="0" anchor="t">
            <a:normAutofit fontScale="90000"/>
          </a:bodyPr>
          <a:lstStyle/>
          <a:p>
            <a:pPr algn="l">
              <a:lnSpc>
                <a:spcPct val="100000"/>
              </a:lnSpc>
              <a:spcBef>
                <a:spcPts val="0"/>
              </a:spcBef>
            </a:pPr>
            <a:r>
              <a:rPr lang="en" sz="3600" u="sng">
                <a:ea typeface="+mj-lt"/>
                <a:cs typeface="+mj-lt"/>
              </a:rPr>
              <a:t>Thursday 2nd May</a:t>
            </a:r>
            <a:endParaRPr lang="en-US" sz="3600">
              <a:ea typeface="+mj-lt"/>
              <a:cs typeface="+mj-lt"/>
            </a:endParaRPr>
          </a:p>
          <a:p>
            <a:pPr algn="l">
              <a:lnSpc>
                <a:spcPct val="100000"/>
              </a:lnSpc>
              <a:spcBef>
                <a:spcPts val="0"/>
              </a:spcBef>
            </a:pPr>
            <a:r>
              <a:rPr lang="en" sz="3600" u="sng">
                <a:ea typeface="+mj-lt"/>
                <a:cs typeface="+mj-lt"/>
              </a:rPr>
              <a:t>TBAT: understand what </a:t>
            </a:r>
            <a:r>
              <a:rPr lang="en-GB" sz="3600" u="sng">
                <a:ea typeface="+mj-lt"/>
                <a:cs typeface="+mj-lt"/>
              </a:rPr>
              <a:t>sawm and zakat are.</a:t>
            </a:r>
            <a:br>
              <a:rPr lang="en-GB" sz="3600" b="1">
                <a:cs typeface="+mj-lt"/>
              </a:rPr>
            </a:br>
            <a:br>
              <a:rPr lang="en-GB" sz="4400" u="sng">
                <a:cs typeface="+mj-lt"/>
              </a:rPr>
            </a:br>
            <a:br>
              <a:rPr lang="en-GB" sz="4000" u="sng">
                <a:cs typeface="Calibri Light"/>
              </a:rPr>
            </a:br>
            <a:br>
              <a:rPr lang="en-GB" sz="4400" u="sng">
                <a:cs typeface="Calibri Light"/>
              </a:rPr>
            </a:br>
            <a:br>
              <a:rPr lang="en-GB" sz="4400" u="sng">
                <a:cs typeface="Calibri Light"/>
              </a:rPr>
            </a:br>
            <a:endParaRPr lang="en-GB" sz="4400" u="sng">
              <a:cs typeface="Calibri Light"/>
            </a:endParaRPr>
          </a:p>
        </p:txBody>
      </p:sp>
      <p:sp>
        <p:nvSpPr>
          <p:cNvPr id="4" name="TextBox 3">
            <a:extLst>
              <a:ext uri="{FF2B5EF4-FFF2-40B4-BE49-F238E27FC236}">
                <a16:creationId xmlns:a16="http://schemas.microsoft.com/office/drawing/2014/main" id="{29E3D811-F364-6772-D843-B763592FBEAE}"/>
              </a:ext>
            </a:extLst>
          </p:cNvPr>
          <p:cNvSpPr txBox="1"/>
          <p:nvPr/>
        </p:nvSpPr>
        <p:spPr>
          <a:xfrm>
            <a:off x="418042" y="1214783"/>
            <a:ext cx="11663568" cy="56784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3200">
                <a:latin typeface="Gill Sans MT"/>
              </a:rPr>
              <a:t>Talk about these in pairs before writing them in your book.</a:t>
            </a:r>
            <a:endParaRPr lang="en-US" sz="3200">
              <a:latin typeface="Gill Sans MT"/>
            </a:endParaRPr>
          </a:p>
          <a:p>
            <a:pPr>
              <a:lnSpc>
                <a:spcPct val="90000"/>
              </a:lnSpc>
              <a:spcBef>
                <a:spcPts val="1000"/>
              </a:spcBef>
            </a:pPr>
            <a:endParaRPr lang="en-GB" sz="3200">
              <a:latin typeface="Gill Sans MT"/>
            </a:endParaRPr>
          </a:p>
          <a:p>
            <a:pPr>
              <a:lnSpc>
                <a:spcPct val="90000"/>
              </a:lnSpc>
              <a:spcBef>
                <a:spcPts val="1000"/>
              </a:spcBef>
            </a:pPr>
            <a:endParaRPr lang="en-GB" sz="3200">
              <a:latin typeface="Gill Sans MT"/>
            </a:endParaRPr>
          </a:p>
          <a:p>
            <a:pPr>
              <a:lnSpc>
                <a:spcPct val="90000"/>
              </a:lnSpc>
              <a:spcBef>
                <a:spcPts val="1000"/>
              </a:spcBef>
            </a:pPr>
            <a:r>
              <a:rPr lang="en-GB" sz="3200">
                <a:latin typeface="Gill Sans MT"/>
              </a:rPr>
              <a:t>Muslims fast because …</a:t>
            </a:r>
            <a:endParaRPr lang="en-US" sz="3200">
              <a:latin typeface="Gill Sans MT"/>
            </a:endParaRPr>
          </a:p>
          <a:p>
            <a:pPr>
              <a:lnSpc>
                <a:spcPct val="90000"/>
              </a:lnSpc>
              <a:spcBef>
                <a:spcPts val="1000"/>
              </a:spcBef>
            </a:pPr>
            <a:endParaRPr lang="en-GB" sz="3200">
              <a:latin typeface="Gill Sans MT"/>
            </a:endParaRPr>
          </a:p>
          <a:p>
            <a:pPr>
              <a:lnSpc>
                <a:spcPct val="90000"/>
              </a:lnSpc>
              <a:spcBef>
                <a:spcPts val="1000"/>
              </a:spcBef>
            </a:pPr>
            <a:r>
              <a:rPr lang="en-GB" sz="3200">
                <a:latin typeface="Gill Sans MT"/>
              </a:rPr>
              <a:t>Muslims fast so …</a:t>
            </a:r>
            <a:endParaRPr lang="en-US" sz="3200">
              <a:latin typeface="Gill Sans MT"/>
            </a:endParaRPr>
          </a:p>
          <a:p>
            <a:pPr>
              <a:lnSpc>
                <a:spcPct val="90000"/>
              </a:lnSpc>
              <a:spcBef>
                <a:spcPts val="1000"/>
              </a:spcBef>
            </a:pPr>
            <a:endParaRPr lang="en-GB" sz="3200">
              <a:latin typeface="Gill Sans MT"/>
            </a:endParaRPr>
          </a:p>
          <a:p>
            <a:pPr>
              <a:lnSpc>
                <a:spcPct val="90000"/>
              </a:lnSpc>
              <a:spcBef>
                <a:spcPts val="1000"/>
              </a:spcBef>
            </a:pPr>
            <a:r>
              <a:rPr lang="en-GB" sz="3200">
                <a:latin typeface="Gill Sans MT"/>
              </a:rPr>
              <a:t>Muslims give zakat because …</a:t>
            </a:r>
            <a:endParaRPr lang="en-US" sz="3200">
              <a:latin typeface="Gill Sans MT"/>
            </a:endParaRPr>
          </a:p>
          <a:p>
            <a:pPr>
              <a:lnSpc>
                <a:spcPct val="90000"/>
              </a:lnSpc>
              <a:spcBef>
                <a:spcPts val="1000"/>
              </a:spcBef>
            </a:pPr>
            <a:endParaRPr lang="en-GB" sz="3200">
              <a:latin typeface="Gill Sans MT"/>
            </a:endParaRPr>
          </a:p>
          <a:p>
            <a:pPr>
              <a:lnSpc>
                <a:spcPct val="90000"/>
              </a:lnSpc>
              <a:spcBef>
                <a:spcPts val="1000"/>
              </a:spcBef>
            </a:pPr>
            <a:r>
              <a:rPr lang="en-GB" sz="3200">
                <a:latin typeface="Gill Sans MT"/>
              </a:rPr>
              <a:t>Muslims give zakat so …</a:t>
            </a:r>
            <a:endParaRPr lang="en-GB" sz="3200"/>
          </a:p>
        </p:txBody>
      </p:sp>
    </p:spTree>
    <p:extLst>
      <p:ext uri="{BB962C8B-B14F-4D97-AF65-F5344CB8AC3E}">
        <p14:creationId xmlns:p14="http://schemas.microsoft.com/office/powerpoint/2010/main" val="2927066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BF0B47-2A2C-46E9-A64F-9DFB00C3204A}"/>
</file>

<file path=customXml/itemProps2.xml><?xml version="1.0" encoding="utf-8"?>
<ds:datastoreItem xmlns:ds="http://schemas.openxmlformats.org/officeDocument/2006/customXml" ds:itemID="{89E97C47-EA30-4C99-8D1F-957601D8B8BF}"/>
</file>

<file path=customXml/itemProps3.xml><?xml version="1.0" encoding="utf-8"?>
<ds:datastoreItem xmlns:ds="http://schemas.openxmlformats.org/officeDocument/2006/customXml" ds:itemID="{157BC04F-6796-4276-9408-724210AEF716}"/>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Thursday 2nd May Morning challenge                    </vt:lpstr>
      <vt:lpstr>Thursday 2nd May TBAT: understand what sawm and zakat are.   What do the five pillars of Islam represent?  What language are the pillars written in?  When do Muslims pray?    </vt:lpstr>
      <vt:lpstr>Thursday 2nd May TBAT: understand what sawm and zakat are.     </vt:lpstr>
      <vt:lpstr>Thursday 2nd May TBAT: understand what sawm and zakat are.     </vt:lpstr>
      <vt:lpstr>Thursday 2nd May TBAT: understand what sawm and zakat are.     </vt:lpstr>
      <vt:lpstr>     </vt:lpstr>
      <vt:lpstr>     </vt:lpstr>
      <vt:lpstr>Thursday 2nd May TBAT: understand what sawm and zakat are.     </vt:lpstr>
      <vt:lpstr>Thursday 2nd May TBAT: understand what sawm and zakat are.     </vt:lpstr>
      <vt:lpstr>02.05.24 TBAT: sort 2D shapes according to properties including types of quadrilaterals and triangles.</vt:lpstr>
      <vt:lpstr>02.05.24 TBAT: sort 2D shapes according to properties including types of quadrilaterals and triangles.</vt:lpstr>
      <vt:lpstr>02.05.24 TBAT: sort 2D shapes according to properties including types of quadrilaterals and triangles .</vt:lpstr>
      <vt:lpstr>02.05.24 TBAT: sort 2D shapes according to properties including types of quadrilaterals and triangles .</vt:lpstr>
      <vt:lpstr>02.05.24 TBAT: sort 2D shapes according to properties including types of quadrilaterals and triangles .</vt:lpstr>
      <vt:lpstr>02.05.24 TBAT: sort 2D shapes according to properties including types of quadrilaterals and triangles .</vt:lpstr>
      <vt:lpstr>02.05.24 TBAT: sort 2D shapes according to properties including types of quadrilaterals and triangles .</vt:lpstr>
      <vt:lpstr>Thursday 2nd May TBAT: spell words with the prefix 'ex'.</vt:lpstr>
      <vt:lpstr>Thursday 2nd May TBAT: spell words with the prefix 'ex'.</vt:lpstr>
      <vt:lpstr>Thursday 2nd May TBAT: participate in a debate.   3 in 3  1. What is the argument in this text?  2. What are the reasons against?  3. What are the reasons for?    CH: What side would you be on? Why?           </vt:lpstr>
      <vt:lpstr>Thursday 2nd May TBAT: participate in a debate.             What is a balanced argument?    True or false – You should give your own opinion before the conclusion of a balanced argument.    Explain the purpose of a balanced argument.</vt:lpstr>
      <vt:lpstr>Thursday 2nd May TBAT: participate in a debate.        SHOULD THE MAYAN GODS GIVE THEIR PEOPLE CHOCOLATE?</vt:lpstr>
      <vt:lpstr>Thursday 2nd May TBAT: participate in a debate.        SHOULD THE MAYAN GODS GIVE THEIR PEOPLE CHOCOLATE?  For                                                                          Against</vt:lpstr>
      <vt:lpstr>Thursday 2nd May TBAT: participate in a debate.        SHOULD THE MAYAN GODS GIVE THEIR PEOPLE CHOCOLATE? For                                                                          Against  Stand in two lines facing each other (different partner to your B/G partner) and tell them your reason.</vt:lpstr>
      <vt:lpstr>Thursday 2nd May TBAT: participate in a debate.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Thursday 2nd May TBAT: know how to put somebody in the recovery position and understand CPR.  How can you treat somebody with burns or scalds?  How can you treat somebody with a head injury?  Explain what you would need to do if the first aid becomes an emergency. Why?  </vt:lpstr>
      <vt:lpstr>Thursday 2nd May TBAT: know how to put somebody in the recovery position and understand CPR.  Do you know the meaning of any of these words or do you know what these things are and what they do?   </vt:lpstr>
      <vt:lpstr>Thursday 2nd May TBAT: know how to put somebody in the recovery position and understand CPR.   Resuscitation can save someone life! If someone goes into cardiac arrest this means that their heart has stopped beating and oxygen can’t get around their body. Resuscitation or CPR is used to help them.   A defibrillator, which is also known as an AED is a special machine that can get a heart pumping again.</vt:lpstr>
      <vt:lpstr>Thursday 2nd May TBAT: know how to put somebody in the recovery position and understand CPR.  The official meaning of CPR is cardiopulmonary resuscitation. But, there is an easier way to remember it: </vt:lpstr>
      <vt:lpstr>Thursday 2nd May TBAT: know how to put somebody in the recovery position and understand CPR.   Watch the video below on how to perform CPR.  How to administer CPR - BBC Teach</vt:lpstr>
      <vt:lpstr>Thursday 2nd May TBAT: know how to put somebody in the recovery position and understand CPR.  How to use a defibrillator: https://youtu.be/UFvL7wTFzl0  Things we still need to remember if we need to use a defibrillator.  Do I still need to do CPR if I use a defibrillator? Yes. The defibrillator will indicate when to start and stop CPR, and guide you through how to do CPR. Important: do not touch the casualty when the defibrillator administers a shock.  Do you have to be trained to use a defibrillator? No – the defibrillator will guide you through what to do with simple voice instructions and visual prompts. However, we would encourage everyone to take defibrillator training to ensure they are familiar with the device and ready to act confidently in an emergency. Anyone can safely use a defibrillator. Do not wait for the emergency services to arrive to start treating the casualty.  Can you hurt someone by using a defibrillator? No. If a person is not in cardiac arrest the device will not administer a shock, even if you press the button, as it has detected a heartbeat. By using a defibrillator, you increase their chances of survival.  Who can you use a defibrillator on? Yes, standard defibrillator pads are suitable for use on children over the age of eight. For children aged between one and eight years, use a paediatric defibrillator or standard defibrillator with paediatric pads. The paediatric pads adjust the current delivered during defibrillation. In an emergency, if a defibrillator with adult pads is the only device available, then it can be used. </vt:lpstr>
      <vt:lpstr>Where are the AEDs in my local area?</vt:lpstr>
      <vt:lpstr>Thursday 2nd May TBAT: know how to put somebody in the recovery position and understand CPR.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cp:revision>
  <dcterms:created xsi:type="dcterms:W3CDTF">2024-05-01T19:03:57Z</dcterms:created>
  <dcterms:modified xsi:type="dcterms:W3CDTF">2024-05-01T19:04:45Z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ies>
</file>