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44" r:id="rId2"/>
    <p:sldId id="810" r:id="rId3"/>
    <p:sldId id="259" r:id="rId4"/>
    <p:sldId id="745" r:id="rId5"/>
    <p:sldId id="300" r:id="rId6"/>
    <p:sldId id="301" r:id="rId7"/>
    <p:sldId id="302" r:id="rId8"/>
    <p:sldId id="303" r:id="rId9"/>
    <p:sldId id="304" r:id="rId10"/>
    <p:sldId id="305" r:id="rId11"/>
    <p:sldId id="746" r:id="rId12"/>
    <p:sldId id="338" r:id="rId13"/>
    <p:sldId id="813" r:id="rId14"/>
    <p:sldId id="817" r:id="rId15"/>
    <p:sldId id="818" r:id="rId16"/>
    <p:sldId id="819" r:id="rId17"/>
    <p:sldId id="820" r:id="rId18"/>
    <p:sldId id="821" r:id="rId19"/>
    <p:sldId id="822" r:id="rId20"/>
    <p:sldId id="823" r:id="rId21"/>
    <p:sldId id="824" r:id="rId22"/>
    <p:sldId id="825" r:id="rId23"/>
    <p:sldId id="826" r:id="rId24"/>
    <p:sldId id="827" r:id="rId25"/>
    <p:sldId id="828" r:id="rId26"/>
    <p:sldId id="758" r:id="rId27"/>
    <p:sldId id="811" r:id="rId28"/>
    <p:sldId id="812" r:id="rId29"/>
    <p:sldId id="814" r:id="rId3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60272-CC16-6E1E-20D5-C8341AD500BC}" v="30" dt="2024-04-30T20:17:00.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8460272-CC16-6E1E-20D5-C8341AD500BC}"/>
    <pc:docChg chg="addSld">
      <pc:chgData name="" userId="" providerId="" clId="Web-{98460272-CC16-6E1E-20D5-C8341AD500BC}" dt="2024-04-30T20:16:57.006" v="28"/>
      <pc:docMkLst>
        <pc:docMk/>
      </pc:docMkLst>
      <pc:sldChg chg="add">
        <pc:chgData name="" userId="" providerId="" clId="Web-{98460272-CC16-6E1E-20D5-C8341AD500BC}" dt="2024-04-30T20:16:56.647" v="2"/>
        <pc:sldMkLst>
          <pc:docMk/>
          <pc:sldMk cId="2749379589" sldId="259"/>
        </pc:sldMkLst>
      </pc:sldChg>
      <pc:sldChg chg="add">
        <pc:chgData name="" userId="" providerId="" clId="Web-{98460272-CC16-6E1E-20D5-C8341AD500BC}" dt="2024-04-30T20:16:56.678" v="4"/>
        <pc:sldMkLst>
          <pc:docMk/>
          <pc:sldMk cId="3240655901" sldId="300"/>
        </pc:sldMkLst>
      </pc:sldChg>
      <pc:sldChg chg="add">
        <pc:chgData name="" userId="" providerId="" clId="Web-{98460272-CC16-6E1E-20D5-C8341AD500BC}" dt="2024-04-30T20:16:56.694" v="5"/>
        <pc:sldMkLst>
          <pc:docMk/>
          <pc:sldMk cId="3508887429" sldId="301"/>
        </pc:sldMkLst>
      </pc:sldChg>
      <pc:sldChg chg="add">
        <pc:chgData name="" userId="" providerId="" clId="Web-{98460272-CC16-6E1E-20D5-C8341AD500BC}" dt="2024-04-30T20:16:56.709" v="6"/>
        <pc:sldMkLst>
          <pc:docMk/>
          <pc:sldMk cId="3371449633" sldId="302"/>
        </pc:sldMkLst>
      </pc:sldChg>
      <pc:sldChg chg="add">
        <pc:chgData name="" userId="" providerId="" clId="Web-{98460272-CC16-6E1E-20D5-C8341AD500BC}" dt="2024-04-30T20:16:56.725" v="7"/>
        <pc:sldMkLst>
          <pc:docMk/>
          <pc:sldMk cId="232409763" sldId="303"/>
        </pc:sldMkLst>
      </pc:sldChg>
      <pc:sldChg chg="add">
        <pc:chgData name="" userId="" providerId="" clId="Web-{98460272-CC16-6E1E-20D5-C8341AD500BC}" dt="2024-04-30T20:16:56.741" v="8"/>
        <pc:sldMkLst>
          <pc:docMk/>
          <pc:sldMk cId="4031495067" sldId="304"/>
        </pc:sldMkLst>
      </pc:sldChg>
      <pc:sldChg chg="add">
        <pc:chgData name="" userId="" providerId="" clId="Web-{98460272-CC16-6E1E-20D5-C8341AD500BC}" dt="2024-04-30T20:16:56.756" v="9"/>
        <pc:sldMkLst>
          <pc:docMk/>
          <pc:sldMk cId="3386264040" sldId="305"/>
        </pc:sldMkLst>
      </pc:sldChg>
      <pc:sldChg chg="add">
        <pc:chgData name="" userId="" providerId="" clId="Web-{98460272-CC16-6E1E-20D5-C8341AD500BC}" dt="2024-04-30T20:16:56.788" v="11"/>
        <pc:sldMkLst>
          <pc:docMk/>
          <pc:sldMk cId="1906662632" sldId="338"/>
        </pc:sldMkLst>
      </pc:sldChg>
      <pc:sldChg chg="add">
        <pc:chgData name="" userId="" providerId="" clId="Web-{98460272-CC16-6E1E-20D5-C8341AD500BC}" dt="2024-04-30T20:16:56.616" v="0"/>
        <pc:sldMkLst>
          <pc:docMk/>
          <pc:sldMk cId="1893237494" sldId="744"/>
        </pc:sldMkLst>
      </pc:sldChg>
      <pc:sldChg chg="add">
        <pc:chgData name="" userId="" providerId="" clId="Web-{98460272-CC16-6E1E-20D5-C8341AD500BC}" dt="2024-04-30T20:16:56.663" v="3"/>
        <pc:sldMkLst>
          <pc:docMk/>
          <pc:sldMk cId="985923171" sldId="745"/>
        </pc:sldMkLst>
      </pc:sldChg>
      <pc:sldChg chg="add">
        <pc:chgData name="" userId="" providerId="" clId="Web-{98460272-CC16-6E1E-20D5-C8341AD500BC}" dt="2024-04-30T20:16:56.772" v="10"/>
        <pc:sldMkLst>
          <pc:docMk/>
          <pc:sldMk cId="4237342440" sldId="746"/>
        </pc:sldMkLst>
      </pc:sldChg>
      <pc:sldChg chg="add">
        <pc:chgData name="" userId="" providerId="" clId="Web-{98460272-CC16-6E1E-20D5-C8341AD500BC}" dt="2024-04-30T20:16:56.959" v="25"/>
        <pc:sldMkLst>
          <pc:docMk/>
          <pc:sldMk cId="1549634355" sldId="758"/>
        </pc:sldMkLst>
      </pc:sldChg>
      <pc:sldChg chg="add">
        <pc:chgData name="" userId="" providerId="" clId="Web-{98460272-CC16-6E1E-20D5-C8341AD500BC}" dt="2024-04-30T20:16:56.631" v="1"/>
        <pc:sldMkLst>
          <pc:docMk/>
          <pc:sldMk cId="2844128185" sldId="810"/>
        </pc:sldMkLst>
      </pc:sldChg>
      <pc:sldChg chg="add">
        <pc:chgData name="" userId="" providerId="" clId="Web-{98460272-CC16-6E1E-20D5-C8341AD500BC}" dt="2024-04-30T20:16:56.975" v="26"/>
        <pc:sldMkLst>
          <pc:docMk/>
          <pc:sldMk cId="636084409" sldId="811"/>
        </pc:sldMkLst>
      </pc:sldChg>
      <pc:sldChg chg="add">
        <pc:chgData name="" userId="" providerId="" clId="Web-{98460272-CC16-6E1E-20D5-C8341AD500BC}" dt="2024-04-30T20:16:56.991" v="27"/>
        <pc:sldMkLst>
          <pc:docMk/>
          <pc:sldMk cId="1503169364" sldId="812"/>
        </pc:sldMkLst>
      </pc:sldChg>
      <pc:sldChg chg="add">
        <pc:chgData name="" userId="" providerId="" clId="Web-{98460272-CC16-6E1E-20D5-C8341AD500BC}" dt="2024-04-30T20:16:56.788" v="12"/>
        <pc:sldMkLst>
          <pc:docMk/>
          <pc:sldMk cId="3516132246" sldId="813"/>
        </pc:sldMkLst>
      </pc:sldChg>
      <pc:sldChg chg="add">
        <pc:chgData name="" userId="" providerId="" clId="Web-{98460272-CC16-6E1E-20D5-C8341AD500BC}" dt="2024-04-30T20:16:57.006" v="28"/>
        <pc:sldMkLst>
          <pc:docMk/>
          <pc:sldMk cId="2472498896" sldId="814"/>
        </pc:sldMkLst>
      </pc:sldChg>
      <pc:sldChg chg="add">
        <pc:chgData name="" userId="" providerId="" clId="Web-{98460272-CC16-6E1E-20D5-C8341AD500BC}" dt="2024-04-30T20:16:56.803" v="13"/>
        <pc:sldMkLst>
          <pc:docMk/>
          <pc:sldMk cId="3204950805" sldId="817"/>
        </pc:sldMkLst>
      </pc:sldChg>
      <pc:sldChg chg="add">
        <pc:chgData name="" userId="" providerId="" clId="Web-{98460272-CC16-6E1E-20D5-C8341AD500BC}" dt="2024-04-30T20:16:56.819" v="14"/>
        <pc:sldMkLst>
          <pc:docMk/>
          <pc:sldMk cId="2624969610" sldId="818"/>
        </pc:sldMkLst>
      </pc:sldChg>
      <pc:sldChg chg="add">
        <pc:chgData name="" userId="" providerId="" clId="Web-{98460272-CC16-6E1E-20D5-C8341AD500BC}" dt="2024-04-30T20:16:56.834" v="15"/>
        <pc:sldMkLst>
          <pc:docMk/>
          <pc:sldMk cId="2040263965" sldId="819"/>
        </pc:sldMkLst>
      </pc:sldChg>
      <pc:sldChg chg="add">
        <pc:chgData name="" userId="" providerId="" clId="Web-{98460272-CC16-6E1E-20D5-C8341AD500BC}" dt="2024-04-30T20:16:56.834" v="16"/>
        <pc:sldMkLst>
          <pc:docMk/>
          <pc:sldMk cId="2201254538" sldId="820"/>
        </pc:sldMkLst>
      </pc:sldChg>
      <pc:sldChg chg="add">
        <pc:chgData name="" userId="" providerId="" clId="Web-{98460272-CC16-6E1E-20D5-C8341AD500BC}" dt="2024-04-30T20:16:56.850" v="17"/>
        <pc:sldMkLst>
          <pc:docMk/>
          <pc:sldMk cId="2182648991" sldId="821"/>
        </pc:sldMkLst>
      </pc:sldChg>
      <pc:sldChg chg="add">
        <pc:chgData name="" userId="" providerId="" clId="Web-{98460272-CC16-6E1E-20D5-C8341AD500BC}" dt="2024-04-30T20:16:56.866" v="18"/>
        <pc:sldMkLst>
          <pc:docMk/>
          <pc:sldMk cId="3537380971" sldId="822"/>
        </pc:sldMkLst>
      </pc:sldChg>
      <pc:sldChg chg="add">
        <pc:chgData name="" userId="" providerId="" clId="Web-{98460272-CC16-6E1E-20D5-C8341AD500BC}" dt="2024-04-30T20:16:56.881" v="19"/>
        <pc:sldMkLst>
          <pc:docMk/>
          <pc:sldMk cId="317834121" sldId="823"/>
        </pc:sldMkLst>
      </pc:sldChg>
      <pc:sldChg chg="add">
        <pc:chgData name="" userId="" providerId="" clId="Web-{98460272-CC16-6E1E-20D5-C8341AD500BC}" dt="2024-04-30T20:16:56.897" v="20"/>
        <pc:sldMkLst>
          <pc:docMk/>
          <pc:sldMk cId="1583842189" sldId="824"/>
        </pc:sldMkLst>
      </pc:sldChg>
      <pc:sldChg chg="add">
        <pc:chgData name="" userId="" providerId="" clId="Web-{98460272-CC16-6E1E-20D5-C8341AD500BC}" dt="2024-04-30T20:16:56.913" v="21"/>
        <pc:sldMkLst>
          <pc:docMk/>
          <pc:sldMk cId="490007231" sldId="825"/>
        </pc:sldMkLst>
      </pc:sldChg>
      <pc:sldChg chg="add">
        <pc:chgData name="" userId="" providerId="" clId="Web-{98460272-CC16-6E1E-20D5-C8341AD500BC}" dt="2024-04-30T20:16:56.913" v="22"/>
        <pc:sldMkLst>
          <pc:docMk/>
          <pc:sldMk cId="3813018161" sldId="826"/>
        </pc:sldMkLst>
      </pc:sldChg>
      <pc:sldChg chg="add">
        <pc:chgData name="" userId="" providerId="" clId="Web-{98460272-CC16-6E1E-20D5-C8341AD500BC}" dt="2024-04-30T20:16:56.928" v="23"/>
        <pc:sldMkLst>
          <pc:docMk/>
          <pc:sldMk cId="1155884398" sldId="827"/>
        </pc:sldMkLst>
      </pc:sldChg>
      <pc:sldChg chg="add">
        <pc:chgData name="" userId="" providerId="" clId="Web-{98460272-CC16-6E1E-20D5-C8341AD500BC}" dt="2024-04-30T20:16:56.944" v="24"/>
        <pc:sldMkLst>
          <pc:docMk/>
          <pc:sldMk cId="888953623" sldId="828"/>
        </pc:sldMkLst>
      </pc:sldChg>
    </pc:docChg>
  </pc:docChgLst>
  <pc:docChgLst>
    <pc:chgData name="C Smith" userId="S::ksmith@ohacademy.co.uk::a7d4e140-2592-4cae-a0f0-2e5221e6ab9f" providerId="AD" clId="Web-{98460272-CC16-6E1E-20D5-C8341AD500BC}"/>
    <pc:docChg chg="delSld">
      <pc:chgData name="C Smith" userId="S::ksmith@ohacademy.co.uk::a7d4e140-2592-4cae-a0f0-2e5221e6ab9f" providerId="AD" clId="Web-{98460272-CC16-6E1E-20D5-C8341AD500BC}" dt="2024-04-30T20:17:00.272" v="0"/>
      <pc:docMkLst>
        <pc:docMk/>
      </pc:docMkLst>
      <pc:sldChg chg="del">
        <pc:chgData name="C Smith" userId="S::ksmith@ohacademy.co.uk::a7d4e140-2592-4cae-a0f0-2e5221e6ab9f" providerId="AD" clId="Web-{98460272-CC16-6E1E-20D5-C8341AD500BC}" dt="2024-04-30T20:17:00.272" v="0"/>
        <pc:sldMkLst>
          <pc:docMk/>
          <pc:sldMk cId="109857222"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30/04/2024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30/04/2024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30/04/2024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30/04/2024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30/04/2024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primaryteacher.collinshub.co.uk/educator.html?s=qh2ZmR2XwgTM2QzXzFGcvlWd5RncldXc#course_library&amp;service=FederatedRhapsode&amp;service_name=Music%20Express&amp;content_type=package&amp;content_id=12512&amp;module_id=35631"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pe.getset4education.co.uk/lesson/ks2/rounders/6?years=1002,100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72F8B8C-EE86-24AA-2EB4-14E997F53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A6675-69CB-ABAB-FCE9-BD5E0FD5ED99}"/>
              </a:ext>
            </a:extLst>
          </p:cNvPr>
          <p:cNvSpPr>
            <a:spLocks noGrp="1"/>
          </p:cNvSpPr>
          <p:nvPr>
            <p:ph type="ctrTitle"/>
          </p:nvPr>
        </p:nvSpPr>
        <p:spPr>
          <a:xfrm>
            <a:off x="-14304" y="2914465"/>
            <a:ext cx="12225130" cy="747059"/>
          </a:xfrm>
        </p:spPr>
        <p:txBody>
          <a:bodyPr>
            <a:normAutofit fontScale="90000"/>
          </a:bodyPr>
          <a:lstStyle/>
          <a:p>
            <a:pPr algn="l"/>
            <a:r>
              <a:rPr lang="en-GB" sz="3000" u="sng">
                <a:cs typeface="Calibri Light"/>
              </a:rPr>
              <a:t>Wednesday 1st May</a:t>
            </a:r>
            <a:br>
              <a:rPr lang="en-GB" sz="3000" u="sng">
                <a:cs typeface="Calibri Light"/>
              </a:rPr>
            </a:br>
            <a:r>
              <a:rPr lang="en-GB" sz="3000" u="sng">
                <a:cs typeface="Calibri Light"/>
              </a:rPr>
              <a:t>Morning</a:t>
            </a:r>
            <a:r>
              <a:rPr lang="en-GB" sz="3000" u="sng">
                <a:ea typeface="+mj-lt"/>
                <a:cs typeface="+mj-lt"/>
              </a:rPr>
              <a:t> challenge </a:t>
            </a:r>
            <a:r>
              <a:rPr lang="en-GB" sz="4400">
                <a:ea typeface="+mj-lt"/>
                <a:cs typeface="+mj-lt"/>
              </a:rPr>
              <a:t> </a:t>
            </a:r>
            <a:r>
              <a:rPr lang="en-GB" sz="3000">
                <a:ea typeface="+mj-lt"/>
                <a:cs typeface="+mj-lt"/>
              </a:rPr>
              <a:t> </a:t>
            </a:r>
            <a:r>
              <a:rPr lang="en-GB" sz="4400">
                <a:ea typeface="+mj-lt"/>
                <a:cs typeface="+mj-lt"/>
              </a:rPr>
              <a:t> </a:t>
            </a:r>
            <a:r>
              <a:rPr lang="en-GB" sz="3000">
                <a:ea typeface="+mj-lt"/>
                <a:cs typeface="+mj-lt"/>
              </a:rPr>
              <a:t>           </a:t>
            </a:r>
            <a:br>
              <a:rPr lang="en-GB" sz="4400" u="sng">
                <a:ea typeface="+mj-lt"/>
                <a:cs typeface="+mj-lt"/>
              </a:rPr>
            </a:br>
            <a:br>
              <a:rPr lang="en-GB" sz="4400" u="sng">
                <a:ea typeface="+mj-lt"/>
                <a:cs typeface="+mj-lt"/>
              </a:rPr>
            </a:br>
            <a:br>
              <a:rPr lang="en-GB" sz="4400" u="sng">
                <a:ea typeface="+mj-lt"/>
                <a:cs typeface="+mj-lt"/>
              </a:rPr>
            </a:br>
            <a:br>
              <a:rPr lang="en-GB" sz="4400" u="sng">
                <a:ea typeface="+mj-lt"/>
                <a:cs typeface="+mj-lt"/>
              </a:rPr>
            </a:br>
            <a:br>
              <a:rPr lang="en-GB" sz="4400" u="sng">
                <a:ea typeface="+mj-lt"/>
                <a:cs typeface="+mj-lt"/>
              </a:rPr>
            </a:br>
            <a:endParaRPr lang="en-GB" sz="4400" u="sng">
              <a:ea typeface="+mj-lt"/>
              <a:cs typeface="+mj-lt"/>
            </a:endParaRPr>
          </a:p>
        </p:txBody>
      </p:sp>
      <p:pic>
        <p:nvPicPr>
          <p:cNvPr id="7" name="Picture 6" descr="A logo for a music band&#10;&#10;Description automatically generated">
            <a:extLst>
              <a:ext uri="{FF2B5EF4-FFF2-40B4-BE49-F238E27FC236}">
                <a16:creationId xmlns:a16="http://schemas.microsoft.com/office/drawing/2014/main" id="{84248787-1607-F2B2-850D-9299B30533CC}"/>
              </a:ext>
            </a:extLst>
          </p:cNvPr>
          <p:cNvPicPr>
            <a:picLocks noChangeAspect="1"/>
          </p:cNvPicPr>
          <p:nvPr/>
        </p:nvPicPr>
        <p:blipFill>
          <a:blip r:embed="rId2"/>
          <a:stretch>
            <a:fillRect/>
          </a:stretch>
        </p:blipFill>
        <p:spPr>
          <a:xfrm>
            <a:off x="58160" y="807118"/>
            <a:ext cx="2419350" cy="1714500"/>
          </a:xfrm>
          <a:prstGeom prst="rect">
            <a:avLst/>
          </a:prstGeom>
        </p:spPr>
      </p:pic>
      <p:sp>
        <p:nvSpPr>
          <p:cNvPr id="9" name="TextBox 8">
            <a:extLst>
              <a:ext uri="{FF2B5EF4-FFF2-40B4-BE49-F238E27FC236}">
                <a16:creationId xmlns:a16="http://schemas.microsoft.com/office/drawing/2014/main" id="{EF029E71-4249-2264-A58B-70506B1BCABD}"/>
              </a:ext>
            </a:extLst>
          </p:cNvPr>
          <p:cNvSpPr txBox="1"/>
          <p:nvPr/>
        </p:nvSpPr>
        <p:spPr>
          <a:xfrm>
            <a:off x="57078" y="2612279"/>
            <a:ext cx="2378313" cy="830997"/>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2400" b="1">
                <a:cs typeface="Calibri"/>
              </a:rPr>
              <a:t>Is it your day for TTRS?</a:t>
            </a:r>
            <a:endParaRPr lang="en-US" b="1">
              <a:cs typeface="Calibri" panose="020F0502020204030204"/>
            </a:endParaRPr>
          </a:p>
        </p:txBody>
      </p:sp>
      <p:pic>
        <p:nvPicPr>
          <p:cNvPr id="3" name="Picture 2" descr="A table of multiplication tables&#10;&#10;Description automatically generated">
            <a:extLst>
              <a:ext uri="{FF2B5EF4-FFF2-40B4-BE49-F238E27FC236}">
                <a16:creationId xmlns:a16="http://schemas.microsoft.com/office/drawing/2014/main" id="{1268C5D0-4321-2EF1-CE5F-F8BD67A90F5A}"/>
              </a:ext>
            </a:extLst>
          </p:cNvPr>
          <p:cNvPicPr>
            <a:picLocks noChangeAspect="1"/>
          </p:cNvPicPr>
          <p:nvPr/>
        </p:nvPicPr>
        <p:blipFill>
          <a:blip r:embed="rId3"/>
          <a:stretch>
            <a:fillRect/>
          </a:stretch>
        </p:blipFill>
        <p:spPr>
          <a:xfrm>
            <a:off x="2723321" y="220717"/>
            <a:ext cx="4932324" cy="6637283"/>
          </a:xfrm>
          <a:prstGeom prst="rect">
            <a:avLst/>
          </a:prstGeom>
        </p:spPr>
      </p:pic>
      <p:sp>
        <p:nvSpPr>
          <p:cNvPr id="4" name="TextBox 3">
            <a:extLst>
              <a:ext uri="{FF2B5EF4-FFF2-40B4-BE49-F238E27FC236}">
                <a16:creationId xmlns:a16="http://schemas.microsoft.com/office/drawing/2014/main" id="{C9BD9450-D69A-BE5A-3DAE-960ADF728EA9}"/>
              </a:ext>
            </a:extLst>
          </p:cNvPr>
          <p:cNvSpPr txBox="1"/>
          <p:nvPr/>
        </p:nvSpPr>
        <p:spPr>
          <a:xfrm>
            <a:off x="8302624" y="158750"/>
            <a:ext cx="3698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Check your answers:</a:t>
            </a:r>
          </a:p>
        </p:txBody>
      </p:sp>
      <p:pic>
        <p:nvPicPr>
          <p:cNvPr id="5" name="Picture 4" descr="A table of multiplication tables&#10;&#10;Description automatically generated">
            <a:extLst>
              <a:ext uri="{FF2B5EF4-FFF2-40B4-BE49-F238E27FC236}">
                <a16:creationId xmlns:a16="http://schemas.microsoft.com/office/drawing/2014/main" id="{D561F379-984A-A102-8188-B26FC1D701F6}"/>
              </a:ext>
            </a:extLst>
          </p:cNvPr>
          <p:cNvPicPr>
            <a:picLocks noChangeAspect="1"/>
          </p:cNvPicPr>
          <p:nvPr/>
        </p:nvPicPr>
        <p:blipFill>
          <a:blip r:embed="rId4"/>
          <a:stretch>
            <a:fillRect/>
          </a:stretch>
        </p:blipFill>
        <p:spPr>
          <a:xfrm>
            <a:off x="7549415" y="809295"/>
            <a:ext cx="4876079" cy="5859518"/>
          </a:xfrm>
          <a:prstGeom prst="rect">
            <a:avLst/>
          </a:prstGeom>
        </p:spPr>
      </p:pic>
      <p:sp>
        <p:nvSpPr>
          <p:cNvPr id="6" name="Rectangle: Rounded Corners 5">
            <a:extLst>
              <a:ext uri="{FF2B5EF4-FFF2-40B4-BE49-F238E27FC236}">
                <a16:creationId xmlns:a16="http://schemas.microsoft.com/office/drawing/2014/main" id="{E2405147-7E66-DFF1-F9CF-95B3B1EA159A}"/>
              </a:ext>
            </a:extLst>
          </p:cNvPr>
          <p:cNvSpPr/>
          <p:nvPr/>
        </p:nvSpPr>
        <p:spPr>
          <a:xfrm>
            <a:off x="7604125" y="793750"/>
            <a:ext cx="4745420" cy="60014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3237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887413"/>
          </a:xfrm>
        </p:spPr>
        <p:txBody>
          <a:bodyPr vert="horz" lIns="91440" tIns="45720" rIns="91440" bIns="45720" rtlCol="0" anchor="ctr">
            <a:noAutofit/>
          </a:bodyPr>
          <a:lstStyle/>
          <a:p>
            <a:r>
              <a:rPr lang="en-GB" sz="3200" u="sng">
                <a:ea typeface="+mj-lt"/>
                <a:cs typeface="+mj-lt"/>
              </a:rPr>
              <a:t>01.05.24</a:t>
            </a:r>
            <a:br>
              <a:rPr lang="en-GB" sz="2400" u="sng">
                <a:cs typeface="Calibri Light"/>
              </a:rPr>
            </a:br>
            <a:r>
              <a:rPr lang="en-GB" sz="2400" u="sng">
                <a:cs typeface="Calibri Light"/>
              </a:rPr>
              <a:t>TBAT: </a:t>
            </a:r>
            <a:r>
              <a:rPr lang="en-GB" sz="2400" u="sng">
                <a:ea typeface="+mj-lt"/>
                <a:cs typeface="+mj-lt"/>
              </a:rPr>
              <a:t>recognise, name and classify 2D shapes identifying regular and irregular polygons.</a:t>
            </a:r>
            <a:endParaRPr lang="en-GB" sz="2400" u="sng">
              <a:cs typeface="Calibri Light"/>
            </a:endParaRPr>
          </a:p>
        </p:txBody>
      </p:sp>
      <p:sp>
        <p:nvSpPr>
          <p:cNvPr id="6" name="Content Placeholder 5">
            <a:extLst>
              <a:ext uri="{FF2B5EF4-FFF2-40B4-BE49-F238E27FC236}">
                <a16:creationId xmlns:a16="http://schemas.microsoft.com/office/drawing/2014/main" id="{0A771B56-1F52-8DCE-38D7-518C76193580}"/>
              </a:ext>
            </a:extLst>
          </p:cNvPr>
          <p:cNvSpPr>
            <a:spLocks noGrp="1"/>
          </p:cNvSpPr>
          <p:nvPr>
            <p:ph idx="1"/>
          </p:nvPr>
        </p:nvSpPr>
        <p:spPr>
          <a:xfrm>
            <a:off x="57150" y="863600"/>
            <a:ext cx="6305550" cy="3970338"/>
          </a:xfrm>
        </p:spPr>
        <p:txBody>
          <a:bodyPr vert="horz" lIns="91440" tIns="45720" rIns="91440" bIns="45720" rtlCol="0" anchor="t">
            <a:normAutofit/>
          </a:bodyPr>
          <a:lstStyle/>
          <a:p>
            <a:pPr marL="0" indent="0">
              <a:buNone/>
            </a:pPr>
            <a:r>
              <a:rPr lang="en-GB">
                <a:cs typeface="Calibri" panose="020F0502020204030204"/>
              </a:rPr>
              <a:t>Sort the shapes into the Carroll diagram.</a:t>
            </a:r>
          </a:p>
        </p:txBody>
      </p:sp>
      <p:graphicFrame>
        <p:nvGraphicFramePr>
          <p:cNvPr id="7" name="Table 7">
            <a:extLst>
              <a:ext uri="{FF2B5EF4-FFF2-40B4-BE49-F238E27FC236}">
                <a16:creationId xmlns:a16="http://schemas.microsoft.com/office/drawing/2014/main" id="{CCC84AFF-D5A4-46E7-0187-3EDA5B04E4AA}"/>
              </a:ext>
            </a:extLst>
          </p:cNvPr>
          <p:cNvGraphicFramePr>
            <a:graphicFrameLocks noGrp="1"/>
          </p:cNvGraphicFramePr>
          <p:nvPr/>
        </p:nvGraphicFramePr>
        <p:xfrm>
          <a:off x="59055" y="1360551"/>
          <a:ext cx="6323214" cy="2929872"/>
        </p:xfrm>
        <a:graphic>
          <a:graphicData uri="http://schemas.openxmlformats.org/drawingml/2006/table">
            <a:tbl>
              <a:tblPr firstRow="1" bandRow="1">
                <a:tableStyleId>{5C22544A-7EE6-4342-B048-85BDC9FD1C3A}</a:tableStyleId>
              </a:tblPr>
              <a:tblGrid>
                <a:gridCol w="1006383">
                  <a:extLst>
                    <a:ext uri="{9D8B030D-6E8A-4147-A177-3AD203B41FA5}">
                      <a16:colId xmlns:a16="http://schemas.microsoft.com/office/drawing/2014/main" val="2925163120"/>
                    </a:ext>
                  </a:extLst>
                </a:gridCol>
                <a:gridCol w="2598859">
                  <a:extLst>
                    <a:ext uri="{9D8B030D-6E8A-4147-A177-3AD203B41FA5}">
                      <a16:colId xmlns:a16="http://schemas.microsoft.com/office/drawing/2014/main" val="291314969"/>
                    </a:ext>
                  </a:extLst>
                </a:gridCol>
                <a:gridCol w="2717972">
                  <a:extLst>
                    <a:ext uri="{9D8B030D-6E8A-4147-A177-3AD203B41FA5}">
                      <a16:colId xmlns:a16="http://schemas.microsoft.com/office/drawing/2014/main" val="2480117344"/>
                    </a:ext>
                  </a:extLst>
                </a:gridCol>
              </a:tblGrid>
              <a:tr h="462612">
                <a:tc>
                  <a:txBody>
                    <a:bodyPr/>
                    <a:lstStyle/>
                    <a:p>
                      <a:pPr algn="ctr"/>
                      <a:endParaRPr lang="en-GB" b="0">
                        <a:solidFill>
                          <a:schemeClr val="tx1"/>
                        </a:solidFill>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GB" b="0">
                          <a:solidFill>
                            <a:schemeClr val="tx1"/>
                          </a:solidFill>
                          <a:latin typeface="Calibri Light"/>
                        </a:rPr>
                        <a:t>Regular Polygon</a:t>
                      </a:r>
                      <a:endParaRPr lang="en-US" b="0">
                        <a:solidFill>
                          <a:schemeClr val="tx1"/>
                        </a:solidFill>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algn="ctr"/>
                      <a:r>
                        <a:rPr lang="en-GB" b="0">
                          <a:solidFill>
                            <a:schemeClr val="tx1"/>
                          </a:solidFill>
                          <a:latin typeface="Calibri Light"/>
                        </a:rPr>
                        <a:t>Irregular polygon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289350784"/>
                  </a:ext>
                </a:extLst>
              </a:tr>
              <a:tr h="1233630">
                <a:tc>
                  <a:txBody>
                    <a:bodyPr/>
                    <a:lstStyle/>
                    <a:p>
                      <a:pPr algn="ctr"/>
                      <a:r>
                        <a:rPr lang="en-GB" b="0">
                          <a:solidFill>
                            <a:schemeClr val="tx1"/>
                          </a:solidFill>
                          <a:latin typeface="Calibri Light"/>
                        </a:rPr>
                        <a:t>Odd number of sides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algn="ctr"/>
                      <a:endParaRPr lang="en-GB" b="0">
                        <a:solidFill>
                          <a:schemeClr val="tx1"/>
                        </a:solidFill>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GB" b="0">
                        <a:solidFill>
                          <a:schemeClr val="tx1"/>
                        </a:solidFill>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53002767"/>
                  </a:ext>
                </a:extLst>
              </a:tr>
              <a:tr h="1233630">
                <a:tc>
                  <a:txBody>
                    <a:bodyPr/>
                    <a:lstStyle/>
                    <a:p>
                      <a:pPr algn="ctr"/>
                      <a:r>
                        <a:rPr lang="en-GB" b="0">
                          <a:solidFill>
                            <a:schemeClr val="tx1"/>
                          </a:solidFill>
                          <a:latin typeface="Calibri Light"/>
                        </a:rPr>
                        <a:t>Even number of sides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algn="ctr"/>
                      <a:endParaRPr lang="en-GB">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GB">
                        <a:latin typeface="Calibri Ligh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05583525"/>
                  </a:ext>
                </a:extLst>
              </a:tr>
            </a:tbl>
          </a:graphicData>
        </a:graphic>
      </p:graphicFrame>
      <p:pic>
        <p:nvPicPr>
          <p:cNvPr id="15" name="Picture 15" descr="Shape&#10;&#10;Description automatically generated">
            <a:extLst>
              <a:ext uri="{FF2B5EF4-FFF2-40B4-BE49-F238E27FC236}">
                <a16:creationId xmlns:a16="http://schemas.microsoft.com/office/drawing/2014/main" id="{4E0D3B82-241D-9B07-7F2B-62BF9D3EA115}"/>
              </a:ext>
            </a:extLst>
          </p:cNvPr>
          <p:cNvPicPr>
            <a:picLocks noChangeAspect="1"/>
          </p:cNvPicPr>
          <p:nvPr/>
        </p:nvPicPr>
        <p:blipFill>
          <a:blip r:embed="rId2"/>
          <a:stretch>
            <a:fillRect/>
          </a:stretch>
        </p:blipFill>
        <p:spPr>
          <a:xfrm>
            <a:off x="257175" y="4481513"/>
            <a:ext cx="1028700" cy="942975"/>
          </a:xfrm>
          <a:prstGeom prst="rect">
            <a:avLst/>
          </a:prstGeom>
        </p:spPr>
      </p:pic>
      <p:pic>
        <p:nvPicPr>
          <p:cNvPr id="16" name="Picture 16" descr="A picture containing text, toiletry, cosmetic&#10;&#10;Description automatically generated">
            <a:extLst>
              <a:ext uri="{FF2B5EF4-FFF2-40B4-BE49-F238E27FC236}">
                <a16:creationId xmlns:a16="http://schemas.microsoft.com/office/drawing/2014/main" id="{009F9D4E-75D1-75E7-379B-51B3F09C6C4A}"/>
              </a:ext>
            </a:extLst>
          </p:cNvPr>
          <p:cNvPicPr>
            <a:picLocks noChangeAspect="1"/>
          </p:cNvPicPr>
          <p:nvPr/>
        </p:nvPicPr>
        <p:blipFill>
          <a:blip r:embed="rId3"/>
          <a:stretch>
            <a:fillRect/>
          </a:stretch>
        </p:blipFill>
        <p:spPr>
          <a:xfrm>
            <a:off x="4435454" y="4511915"/>
            <a:ext cx="962025" cy="923925"/>
          </a:xfrm>
          <a:prstGeom prst="rect">
            <a:avLst/>
          </a:prstGeom>
        </p:spPr>
      </p:pic>
      <p:pic>
        <p:nvPicPr>
          <p:cNvPr id="17" name="Picture 17" descr="Shape, polygon&#10;&#10;Description automatically generated">
            <a:extLst>
              <a:ext uri="{FF2B5EF4-FFF2-40B4-BE49-F238E27FC236}">
                <a16:creationId xmlns:a16="http://schemas.microsoft.com/office/drawing/2014/main" id="{371B64A9-FB64-42EE-E7A3-751124A7479C}"/>
              </a:ext>
            </a:extLst>
          </p:cNvPr>
          <p:cNvPicPr>
            <a:picLocks noChangeAspect="1"/>
          </p:cNvPicPr>
          <p:nvPr/>
        </p:nvPicPr>
        <p:blipFill>
          <a:blip r:embed="rId4"/>
          <a:stretch>
            <a:fillRect/>
          </a:stretch>
        </p:blipFill>
        <p:spPr>
          <a:xfrm>
            <a:off x="1388888" y="4507152"/>
            <a:ext cx="1209675" cy="933450"/>
          </a:xfrm>
          <a:prstGeom prst="rect">
            <a:avLst/>
          </a:prstGeom>
        </p:spPr>
      </p:pic>
      <p:pic>
        <p:nvPicPr>
          <p:cNvPr id="18" name="Picture 18">
            <a:extLst>
              <a:ext uri="{FF2B5EF4-FFF2-40B4-BE49-F238E27FC236}">
                <a16:creationId xmlns:a16="http://schemas.microsoft.com/office/drawing/2014/main" id="{AC817035-FE35-22BB-1498-B040A88A4F0B}"/>
              </a:ext>
            </a:extLst>
          </p:cNvPr>
          <p:cNvPicPr>
            <a:picLocks noChangeAspect="1"/>
          </p:cNvPicPr>
          <p:nvPr/>
        </p:nvPicPr>
        <p:blipFill>
          <a:blip r:embed="rId5"/>
          <a:stretch>
            <a:fillRect/>
          </a:stretch>
        </p:blipFill>
        <p:spPr>
          <a:xfrm>
            <a:off x="4438911" y="5617467"/>
            <a:ext cx="1143000" cy="904875"/>
          </a:xfrm>
          <a:prstGeom prst="rect">
            <a:avLst/>
          </a:prstGeom>
        </p:spPr>
      </p:pic>
      <p:pic>
        <p:nvPicPr>
          <p:cNvPr id="19" name="Picture 19" descr="Shape, square&#10;&#10;Description automatically generated">
            <a:extLst>
              <a:ext uri="{FF2B5EF4-FFF2-40B4-BE49-F238E27FC236}">
                <a16:creationId xmlns:a16="http://schemas.microsoft.com/office/drawing/2014/main" id="{8863DC55-23C0-6825-ADC1-7F6CA25C16DB}"/>
              </a:ext>
            </a:extLst>
          </p:cNvPr>
          <p:cNvPicPr>
            <a:picLocks noChangeAspect="1"/>
          </p:cNvPicPr>
          <p:nvPr/>
        </p:nvPicPr>
        <p:blipFill>
          <a:blip r:embed="rId6"/>
          <a:stretch>
            <a:fillRect/>
          </a:stretch>
        </p:blipFill>
        <p:spPr>
          <a:xfrm>
            <a:off x="3278818" y="4480600"/>
            <a:ext cx="895350" cy="923925"/>
          </a:xfrm>
          <a:prstGeom prst="rect">
            <a:avLst/>
          </a:prstGeom>
        </p:spPr>
      </p:pic>
      <p:pic>
        <p:nvPicPr>
          <p:cNvPr id="20" name="Picture 20" descr="A picture containing text, clipart&#10;&#10;Description automatically generated">
            <a:extLst>
              <a:ext uri="{FF2B5EF4-FFF2-40B4-BE49-F238E27FC236}">
                <a16:creationId xmlns:a16="http://schemas.microsoft.com/office/drawing/2014/main" id="{D9A38D35-3A4F-073D-7488-D8DA460BD70C}"/>
              </a:ext>
            </a:extLst>
          </p:cNvPr>
          <p:cNvPicPr>
            <a:picLocks noChangeAspect="1"/>
          </p:cNvPicPr>
          <p:nvPr/>
        </p:nvPicPr>
        <p:blipFill>
          <a:blip r:embed="rId7"/>
          <a:stretch>
            <a:fillRect/>
          </a:stretch>
        </p:blipFill>
        <p:spPr>
          <a:xfrm>
            <a:off x="3558110" y="5681010"/>
            <a:ext cx="733425" cy="923925"/>
          </a:xfrm>
          <a:prstGeom prst="rect">
            <a:avLst/>
          </a:prstGeom>
        </p:spPr>
      </p:pic>
      <p:pic>
        <p:nvPicPr>
          <p:cNvPr id="21" name="Picture 21" descr="Shape, polygon&#10;&#10;Description automatically generated">
            <a:extLst>
              <a:ext uri="{FF2B5EF4-FFF2-40B4-BE49-F238E27FC236}">
                <a16:creationId xmlns:a16="http://schemas.microsoft.com/office/drawing/2014/main" id="{298671A0-2F7B-A7CD-2AE5-80F6D86C41DA}"/>
              </a:ext>
            </a:extLst>
          </p:cNvPr>
          <p:cNvPicPr>
            <a:picLocks noChangeAspect="1"/>
          </p:cNvPicPr>
          <p:nvPr/>
        </p:nvPicPr>
        <p:blipFill>
          <a:blip r:embed="rId8"/>
          <a:stretch>
            <a:fillRect/>
          </a:stretch>
        </p:blipFill>
        <p:spPr>
          <a:xfrm>
            <a:off x="806754" y="5727526"/>
            <a:ext cx="933450" cy="914400"/>
          </a:xfrm>
          <a:prstGeom prst="rect">
            <a:avLst/>
          </a:prstGeom>
        </p:spPr>
      </p:pic>
      <p:pic>
        <p:nvPicPr>
          <p:cNvPr id="22" name="Picture 22" descr="A picture containing worktable, table, furniture, clipart&#10;&#10;Description automatically generated">
            <a:extLst>
              <a:ext uri="{FF2B5EF4-FFF2-40B4-BE49-F238E27FC236}">
                <a16:creationId xmlns:a16="http://schemas.microsoft.com/office/drawing/2014/main" id="{07C41207-9E3D-D9DF-E10E-4F1A4B8A84C3}"/>
              </a:ext>
            </a:extLst>
          </p:cNvPr>
          <p:cNvPicPr>
            <a:picLocks noChangeAspect="1"/>
          </p:cNvPicPr>
          <p:nvPr/>
        </p:nvPicPr>
        <p:blipFill>
          <a:blip r:embed="rId9"/>
          <a:stretch>
            <a:fillRect/>
          </a:stretch>
        </p:blipFill>
        <p:spPr>
          <a:xfrm>
            <a:off x="2084605" y="5618184"/>
            <a:ext cx="1133475" cy="1028700"/>
          </a:xfrm>
          <a:prstGeom prst="rect">
            <a:avLst/>
          </a:prstGeom>
        </p:spPr>
      </p:pic>
    </p:spTree>
    <p:extLst>
      <p:ext uri="{BB962C8B-B14F-4D97-AF65-F5344CB8AC3E}">
        <p14:creationId xmlns:p14="http://schemas.microsoft.com/office/powerpoint/2010/main" val="3386264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887413"/>
          </a:xfrm>
        </p:spPr>
        <p:txBody>
          <a:bodyPr vert="horz" lIns="91440" tIns="45720" rIns="91440" bIns="45720" rtlCol="0" anchor="ctr">
            <a:noAutofit/>
          </a:bodyPr>
          <a:lstStyle/>
          <a:p>
            <a:r>
              <a:rPr lang="en-GB" sz="3200" u="sng">
                <a:ea typeface="+mj-lt"/>
                <a:cs typeface="+mj-lt"/>
              </a:rPr>
              <a:t>01.05.24</a:t>
            </a:r>
            <a:br>
              <a:rPr lang="en-GB" sz="2400" u="sng">
                <a:cs typeface="Calibri Light"/>
              </a:rPr>
            </a:br>
            <a:r>
              <a:rPr lang="en-GB" sz="2400" u="sng">
                <a:cs typeface="Calibri Light"/>
              </a:rPr>
              <a:t>TBAT: </a:t>
            </a:r>
            <a:r>
              <a:rPr lang="en-GB" sz="2400" u="sng">
                <a:ea typeface="+mj-lt"/>
                <a:cs typeface="+mj-lt"/>
              </a:rPr>
              <a:t>recognise, name and classify 2D shapes identifying regular and irregular polygons.</a:t>
            </a:r>
            <a:endParaRPr lang="en-GB" sz="2400" u="sng">
              <a:cs typeface="Calibri Light"/>
            </a:endParaRPr>
          </a:p>
        </p:txBody>
      </p:sp>
      <p:pic>
        <p:nvPicPr>
          <p:cNvPr id="5" name="Picture 4" descr="A yellow square with black text&#10;&#10;Description automatically generated">
            <a:extLst>
              <a:ext uri="{FF2B5EF4-FFF2-40B4-BE49-F238E27FC236}">
                <a16:creationId xmlns:a16="http://schemas.microsoft.com/office/drawing/2014/main" id="{287793E9-C993-7035-B5C2-C2BB121632D1}"/>
              </a:ext>
            </a:extLst>
          </p:cNvPr>
          <p:cNvPicPr>
            <a:picLocks noChangeAspect="1"/>
          </p:cNvPicPr>
          <p:nvPr/>
        </p:nvPicPr>
        <p:blipFill>
          <a:blip r:embed="rId2"/>
          <a:stretch>
            <a:fillRect/>
          </a:stretch>
        </p:blipFill>
        <p:spPr>
          <a:xfrm>
            <a:off x="344626" y="1268690"/>
            <a:ext cx="5185880" cy="1659145"/>
          </a:xfrm>
          <a:prstGeom prst="rect">
            <a:avLst/>
          </a:prstGeom>
        </p:spPr>
      </p:pic>
      <p:sp>
        <p:nvSpPr>
          <p:cNvPr id="8" name="TextBox 7">
            <a:extLst>
              <a:ext uri="{FF2B5EF4-FFF2-40B4-BE49-F238E27FC236}">
                <a16:creationId xmlns:a16="http://schemas.microsoft.com/office/drawing/2014/main" id="{78E349AD-BF33-2B5C-40E4-A8DCCC50D103}"/>
              </a:ext>
            </a:extLst>
          </p:cNvPr>
          <p:cNvSpPr txBox="1"/>
          <p:nvPr/>
        </p:nvSpPr>
        <p:spPr>
          <a:xfrm>
            <a:off x="209826" y="900044"/>
            <a:ext cx="4472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u="sng">
                <a:solidFill>
                  <a:srgbClr val="FF0000"/>
                </a:solidFill>
                <a:latin typeface="Comic Sans MS"/>
              </a:rPr>
              <a:t>Challenge</a:t>
            </a:r>
          </a:p>
        </p:txBody>
      </p:sp>
      <p:pic>
        <p:nvPicPr>
          <p:cNvPr id="9" name="Picture 8" descr="A white background with black text&#10;&#10;Description automatically generated">
            <a:extLst>
              <a:ext uri="{FF2B5EF4-FFF2-40B4-BE49-F238E27FC236}">
                <a16:creationId xmlns:a16="http://schemas.microsoft.com/office/drawing/2014/main" id="{CEDA894C-92A7-8BA1-224A-0CD4055E8AF5}"/>
              </a:ext>
            </a:extLst>
          </p:cNvPr>
          <p:cNvPicPr>
            <a:picLocks noChangeAspect="1"/>
          </p:cNvPicPr>
          <p:nvPr/>
        </p:nvPicPr>
        <p:blipFill>
          <a:blip r:embed="rId3"/>
          <a:stretch>
            <a:fillRect/>
          </a:stretch>
        </p:blipFill>
        <p:spPr>
          <a:xfrm>
            <a:off x="347869" y="3264383"/>
            <a:ext cx="5996610" cy="1952626"/>
          </a:xfrm>
          <a:prstGeom prst="rect">
            <a:avLst/>
          </a:prstGeom>
        </p:spPr>
      </p:pic>
      <p:sp>
        <p:nvSpPr>
          <p:cNvPr id="10" name="TextBox 9">
            <a:extLst>
              <a:ext uri="{FF2B5EF4-FFF2-40B4-BE49-F238E27FC236}">
                <a16:creationId xmlns:a16="http://schemas.microsoft.com/office/drawing/2014/main" id="{01AED72F-6299-90FF-7044-76F6CC98B10D}"/>
              </a:ext>
            </a:extLst>
          </p:cNvPr>
          <p:cNvSpPr txBox="1"/>
          <p:nvPr/>
        </p:nvSpPr>
        <p:spPr>
          <a:xfrm>
            <a:off x="342347" y="2965174"/>
            <a:ext cx="4472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u="sng">
                <a:solidFill>
                  <a:srgbClr val="FF0000"/>
                </a:solidFill>
                <a:latin typeface="Comic Sans MS"/>
              </a:rPr>
              <a:t>Mastery</a:t>
            </a:r>
          </a:p>
        </p:txBody>
      </p:sp>
      <p:pic>
        <p:nvPicPr>
          <p:cNvPr id="11" name="Picture 10" descr="A white background with black text&#10;&#10;Description automatically generated">
            <a:extLst>
              <a:ext uri="{FF2B5EF4-FFF2-40B4-BE49-F238E27FC236}">
                <a16:creationId xmlns:a16="http://schemas.microsoft.com/office/drawing/2014/main" id="{012BEF85-A2E5-1946-73AC-1C6D9E8D557D}"/>
              </a:ext>
            </a:extLst>
          </p:cNvPr>
          <p:cNvPicPr>
            <a:picLocks noChangeAspect="1"/>
          </p:cNvPicPr>
          <p:nvPr/>
        </p:nvPicPr>
        <p:blipFill>
          <a:blip r:embed="rId4"/>
          <a:stretch>
            <a:fillRect/>
          </a:stretch>
        </p:blipFill>
        <p:spPr>
          <a:xfrm>
            <a:off x="348904" y="5604081"/>
            <a:ext cx="7927146" cy="1226792"/>
          </a:xfrm>
          <a:prstGeom prst="rect">
            <a:avLst/>
          </a:prstGeom>
        </p:spPr>
      </p:pic>
      <p:sp>
        <p:nvSpPr>
          <p:cNvPr id="12" name="TextBox 11">
            <a:extLst>
              <a:ext uri="{FF2B5EF4-FFF2-40B4-BE49-F238E27FC236}">
                <a16:creationId xmlns:a16="http://schemas.microsoft.com/office/drawing/2014/main" id="{E1A27C6F-7E77-41C1-81D3-760D4D82AD45}"/>
              </a:ext>
            </a:extLst>
          </p:cNvPr>
          <p:cNvSpPr txBox="1"/>
          <p:nvPr/>
        </p:nvSpPr>
        <p:spPr>
          <a:xfrm>
            <a:off x="353390" y="5207000"/>
            <a:ext cx="4472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solidFill>
                  <a:srgbClr val="FF0000"/>
                </a:solidFill>
                <a:latin typeface="Comic Sans MS"/>
              </a:rPr>
              <a:t>Mastery with greater depth</a:t>
            </a:r>
          </a:p>
        </p:txBody>
      </p:sp>
    </p:spTree>
    <p:extLst>
      <p:ext uri="{BB962C8B-B14F-4D97-AF65-F5344CB8AC3E}">
        <p14:creationId xmlns:p14="http://schemas.microsoft.com/office/powerpoint/2010/main" val="423734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959" y="-6450"/>
            <a:ext cx="11988799" cy="1342496"/>
          </a:xfrm>
        </p:spPr>
        <p:txBody>
          <a:bodyPr>
            <a:normAutofit/>
          </a:bodyPr>
          <a:lstStyle/>
          <a:p>
            <a:r>
              <a:rPr lang="en-GB" sz="3200" u="sng">
                <a:ea typeface="+mj-lt"/>
                <a:cs typeface="+mj-lt"/>
              </a:rPr>
              <a:t>Wednesday 1st May</a:t>
            </a:r>
            <a:br>
              <a:rPr lang="en-GB" sz="3200" u="sng">
                <a:ea typeface="+mj-lt"/>
                <a:cs typeface="+mj-lt"/>
              </a:rPr>
            </a:br>
            <a:r>
              <a:rPr lang="en-GB" sz="3200" u="sng">
                <a:ea typeface="+mj-lt"/>
                <a:cs typeface="+mj-lt"/>
              </a:rPr>
              <a:t>TBAT: spell words with the prefix 'ex'.</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53115" y="1171629"/>
            <a:ext cx="938216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0000"/>
                </a:solidFill>
                <a:cs typeface="Calibri"/>
              </a:rPr>
              <a:t>The spelling thief has taken away some of the letters from our spellings. Fill in the missing letters to complete the words.</a:t>
            </a:r>
          </a:p>
          <a:p>
            <a:endParaRPr lang="en-GB" sz="2400">
              <a:solidFill>
                <a:srgbClr val="000000"/>
              </a:solidFill>
              <a:cs typeface="Calibri"/>
            </a:endParaRPr>
          </a:p>
          <a:p>
            <a:r>
              <a:rPr lang="en-GB" sz="2800">
                <a:solidFill>
                  <a:srgbClr val="000000"/>
                </a:solidFill>
                <a:cs typeface="Calibri"/>
              </a:rPr>
              <a:t>__xi__</a:t>
            </a:r>
          </a:p>
          <a:p>
            <a:endParaRPr lang="en-GB" sz="2800">
              <a:solidFill>
                <a:srgbClr val="000000"/>
              </a:solidFill>
              <a:cs typeface="Calibri"/>
            </a:endParaRPr>
          </a:p>
          <a:p>
            <a:r>
              <a:rPr lang="en-GB" sz="2800">
                <a:solidFill>
                  <a:srgbClr val="000000"/>
                </a:solidFill>
                <a:cs typeface="Calibri"/>
              </a:rPr>
              <a:t>Ex__</a:t>
            </a:r>
            <a:r>
              <a:rPr lang="en-GB" sz="2800" err="1">
                <a:solidFill>
                  <a:srgbClr val="000000"/>
                </a:solidFill>
                <a:cs typeface="Calibri"/>
              </a:rPr>
              <a:t>en</a:t>
            </a:r>
            <a:r>
              <a:rPr lang="en-GB" sz="2800">
                <a:solidFill>
                  <a:srgbClr val="000000"/>
                </a:solidFill>
                <a:cs typeface="Calibri"/>
              </a:rPr>
              <a:t>__</a:t>
            </a:r>
          </a:p>
          <a:p>
            <a:endParaRPr lang="en-GB" sz="2800">
              <a:solidFill>
                <a:srgbClr val="000000"/>
              </a:solidFill>
              <a:cs typeface="Calibri"/>
            </a:endParaRPr>
          </a:p>
          <a:p>
            <a:r>
              <a:rPr lang="en-GB" sz="2800">
                <a:solidFill>
                  <a:srgbClr val="000000"/>
                </a:solidFill>
                <a:cs typeface="Calibri"/>
              </a:rPr>
              <a:t>E__</a:t>
            </a:r>
            <a:r>
              <a:rPr lang="en-GB" sz="2800" err="1">
                <a:solidFill>
                  <a:srgbClr val="000000"/>
                </a:solidFill>
                <a:cs typeface="Calibri"/>
              </a:rPr>
              <a:t>plo</a:t>
            </a:r>
            <a:r>
              <a:rPr lang="en-GB" sz="2800">
                <a:solidFill>
                  <a:srgbClr val="000000"/>
                </a:solidFill>
                <a:cs typeface="Calibri"/>
              </a:rPr>
              <a:t>__e</a:t>
            </a:r>
          </a:p>
          <a:p>
            <a:endParaRPr lang="en-GB" sz="2800">
              <a:solidFill>
                <a:srgbClr val="000000"/>
              </a:solidFill>
              <a:cs typeface="Calibri"/>
            </a:endParaRPr>
          </a:p>
          <a:p>
            <a:r>
              <a:rPr lang="en-GB" sz="2800" err="1">
                <a:solidFill>
                  <a:srgbClr val="000000"/>
                </a:solidFill>
                <a:cs typeface="Calibri"/>
              </a:rPr>
              <a:t>E__po__t</a:t>
            </a:r>
          </a:p>
          <a:p>
            <a:endParaRPr lang="en-GB" sz="2800">
              <a:solidFill>
                <a:srgbClr val="000000"/>
              </a:solidFill>
              <a:cs typeface="Calibri"/>
            </a:endParaRPr>
          </a:p>
          <a:p>
            <a:r>
              <a:rPr lang="en-GB" sz="2800">
                <a:solidFill>
                  <a:srgbClr val="000000"/>
                </a:solidFill>
                <a:cs typeface="Calibri"/>
              </a:rPr>
              <a:t>__</a:t>
            </a:r>
            <a:r>
              <a:rPr lang="en-GB" sz="2800" err="1">
                <a:solidFill>
                  <a:srgbClr val="000000"/>
                </a:solidFill>
                <a:cs typeface="Calibri"/>
              </a:rPr>
              <a:t>xpe</a:t>
            </a:r>
            <a:r>
              <a:rPr lang="en-GB" sz="2800">
                <a:solidFill>
                  <a:srgbClr val="000000"/>
                </a:solidFill>
                <a:cs typeface="Calibri"/>
              </a:rPr>
              <a:t>__</a:t>
            </a:r>
          </a:p>
          <a:p>
            <a:endParaRPr lang="en-GB" sz="2800">
              <a:solidFill>
                <a:srgbClr val="000000"/>
              </a:solidFill>
              <a:cs typeface="Calibri"/>
            </a:endParaRPr>
          </a:p>
          <a:p>
            <a:endParaRPr lang="en-GB" sz="3200">
              <a:solidFill>
                <a:srgbClr val="000000"/>
              </a:solidFill>
              <a:cs typeface="Calibri"/>
            </a:endParaRPr>
          </a:p>
          <a:p>
            <a:endParaRPr lang="en-GB" sz="2400">
              <a:solidFill>
                <a:srgbClr val="FF0000"/>
              </a:solidFill>
              <a:cs typeface="Calibri"/>
            </a:endParaRPr>
          </a:p>
          <a:p>
            <a:r>
              <a:rPr lang="en-GB" sz="2400">
                <a:solidFill>
                  <a:srgbClr val="FF0000"/>
                </a:solidFill>
                <a:cs typeface="Calibri"/>
              </a:rPr>
              <a:t>     </a:t>
            </a:r>
            <a:endParaRPr lang="en-GB">
              <a:cs typeface="Calibri"/>
            </a:endParaRPr>
          </a:p>
        </p:txBody>
      </p:sp>
      <p:sp>
        <p:nvSpPr>
          <p:cNvPr id="3" name="TextBox 2">
            <a:extLst>
              <a:ext uri="{FF2B5EF4-FFF2-40B4-BE49-F238E27FC236}">
                <a16:creationId xmlns:a16="http://schemas.microsoft.com/office/drawing/2014/main" id="{26166F7C-5DA5-3E99-3654-6934BABDFA92}"/>
              </a:ext>
            </a:extLst>
          </p:cNvPr>
          <p:cNvSpPr txBox="1"/>
          <p:nvPr/>
        </p:nvSpPr>
        <p:spPr>
          <a:xfrm>
            <a:off x="5277968" y="3758994"/>
            <a:ext cx="670584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a:solidFill>
                  <a:srgbClr val="FF0000"/>
                </a:solidFill>
                <a:latin typeface="Calibri"/>
              </a:rPr>
              <a:t>Challenge: Unjumble the words to create some of our spelling words. Once unjumbled, use the words in a sentence.</a:t>
            </a:r>
            <a:endParaRPr lang="en-GB" sz="2500">
              <a:solidFill>
                <a:srgbClr val="FF0000"/>
              </a:solidFill>
              <a:latin typeface="Calibri"/>
              <a:cs typeface="Calibri"/>
            </a:endParaRPr>
          </a:p>
          <a:p>
            <a:endParaRPr lang="en-GB" sz="2500">
              <a:solidFill>
                <a:srgbClr val="FF0000"/>
              </a:solidFill>
              <a:cs typeface="Calibri"/>
            </a:endParaRPr>
          </a:p>
          <a:p>
            <a:r>
              <a:rPr lang="en-GB" sz="3600" err="1">
                <a:solidFill>
                  <a:srgbClr val="FF0000"/>
                </a:solidFill>
                <a:cs typeface="Calibri"/>
              </a:rPr>
              <a:t>riorexte</a:t>
            </a:r>
            <a:r>
              <a:rPr lang="en-GB" sz="3600">
                <a:solidFill>
                  <a:srgbClr val="FF0000"/>
                </a:solidFill>
                <a:cs typeface="Calibri"/>
              </a:rPr>
              <a:t>      </a:t>
            </a:r>
            <a:r>
              <a:rPr lang="en-GB" sz="3600" err="1">
                <a:solidFill>
                  <a:srgbClr val="FF0000"/>
                </a:solidFill>
                <a:cs typeface="Calibri"/>
              </a:rPr>
              <a:t>terexnal</a:t>
            </a:r>
            <a:r>
              <a:rPr lang="en-GB" sz="3600">
                <a:solidFill>
                  <a:srgbClr val="FF0000"/>
                </a:solidFill>
                <a:cs typeface="Calibri"/>
              </a:rPr>
              <a:t>     </a:t>
            </a:r>
            <a:r>
              <a:rPr lang="en-GB" sz="3600" err="1">
                <a:solidFill>
                  <a:srgbClr val="FF0000"/>
                </a:solidFill>
                <a:cs typeface="Calibri"/>
              </a:rPr>
              <a:t>curexsion</a:t>
            </a:r>
          </a:p>
          <a:p>
            <a:endParaRPr lang="en-GB" sz="3600">
              <a:solidFill>
                <a:srgbClr val="FF0000"/>
              </a:solidFill>
              <a:cs typeface="Calibri"/>
            </a:endParaRPr>
          </a:p>
        </p:txBody>
      </p:sp>
      <p:pic>
        <p:nvPicPr>
          <p:cNvPr id="4" name="Picture 6">
            <a:extLst>
              <a:ext uri="{FF2B5EF4-FFF2-40B4-BE49-F238E27FC236}">
                <a16:creationId xmlns:a16="http://schemas.microsoft.com/office/drawing/2014/main" id="{ED238DE8-59AE-D4B8-49BC-ECF6FC5594ED}"/>
              </a:ext>
            </a:extLst>
          </p:cNvPr>
          <p:cNvPicPr>
            <a:picLocks noChangeAspect="1"/>
          </p:cNvPicPr>
          <p:nvPr/>
        </p:nvPicPr>
        <p:blipFill>
          <a:blip r:embed="rId2"/>
          <a:stretch>
            <a:fillRect/>
          </a:stretch>
        </p:blipFill>
        <p:spPr>
          <a:xfrm>
            <a:off x="9885872" y="352084"/>
            <a:ext cx="1938068" cy="2430095"/>
          </a:xfrm>
          <a:prstGeom prst="rect">
            <a:avLst/>
          </a:prstGeom>
        </p:spPr>
      </p:pic>
    </p:spTree>
    <p:extLst>
      <p:ext uri="{BB962C8B-B14F-4D97-AF65-F5344CB8AC3E}">
        <p14:creationId xmlns:p14="http://schemas.microsoft.com/office/powerpoint/2010/main" val="190666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959" y="-6450"/>
            <a:ext cx="11988799" cy="1342496"/>
          </a:xfrm>
        </p:spPr>
        <p:txBody>
          <a:bodyPr>
            <a:normAutofit/>
          </a:bodyPr>
          <a:lstStyle/>
          <a:p>
            <a:r>
              <a:rPr lang="en-GB" sz="3200" u="sng">
                <a:ea typeface="+mj-lt"/>
                <a:cs typeface="+mj-lt"/>
              </a:rPr>
              <a:t>Wednesday 1st May</a:t>
            </a:r>
            <a:br>
              <a:rPr lang="en-GB" sz="3200" u="sng">
                <a:ea typeface="+mj-lt"/>
                <a:cs typeface="+mj-lt"/>
              </a:rPr>
            </a:br>
            <a:r>
              <a:rPr lang="en-GB" sz="3200" u="sng">
                <a:ea typeface="+mj-lt"/>
                <a:cs typeface="+mj-lt"/>
              </a:rPr>
              <a:t>TBAT: Know the features of a balanced 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8942" y="1171629"/>
            <a:ext cx="1185590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rgbClr val="000000"/>
                </a:solidFill>
                <a:cs typeface="Calibri"/>
              </a:rPr>
              <a:t>3 in 3</a:t>
            </a: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br>
              <a:rPr lang="en-GB" sz="2400" u="sng" dirty="0">
                <a:cs typeface="Calibri"/>
              </a:rPr>
            </a:br>
            <a:r>
              <a:rPr lang="en-GB" sz="2400" dirty="0">
                <a:cs typeface="Calibri"/>
              </a:rPr>
              <a:t>1. Find and copy a </a:t>
            </a:r>
            <a:r>
              <a:rPr lang="en-GB" sz="2400" b="1" dirty="0">
                <a:cs typeface="Calibri"/>
              </a:rPr>
              <a:t>subordinating conjunction </a:t>
            </a:r>
            <a:r>
              <a:rPr lang="en-GB" sz="2400" dirty="0">
                <a:cs typeface="Calibri"/>
              </a:rPr>
              <a:t>in the text.</a:t>
            </a:r>
            <a:br>
              <a:rPr lang="en-GB" sz="2400" dirty="0">
                <a:cs typeface="Calibri"/>
              </a:rPr>
            </a:br>
            <a:r>
              <a:rPr lang="en-GB" sz="2400" dirty="0">
                <a:cs typeface="Calibri"/>
              </a:rPr>
              <a:t>2. How long should people between the ages of 5 and 18 be exercising for each day?</a:t>
            </a:r>
            <a:br>
              <a:rPr lang="en-GB" sz="2400" dirty="0">
                <a:cs typeface="Calibri"/>
              </a:rPr>
            </a:br>
            <a:r>
              <a:rPr lang="en-GB" sz="2400" dirty="0">
                <a:cs typeface="Calibri"/>
              </a:rPr>
              <a:t>3. Summarise this paragraph. Is it for or against the banning of homework?</a:t>
            </a:r>
            <a:endParaRPr lang="en-GB" sz="2400" u="sng" dirty="0">
              <a:cs typeface="Calibri"/>
            </a:endParaRPr>
          </a:p>
          <a:p>
            <a:r>
              <a:rPr lang="en-GB" sz="2400" dirty="0">
                <a:solidFill>
                  <a:srgbClr val="FF0000"/>
                </a:solidFill>
                <a:cs typeface="Calibri"/>
              </a:rPr>
              <a:t>     </a:t>
            </a:r>
            <a:endParaRPr lang="en-GB" dirty="0">
              <a:cs typeface="Calibri"/>
            </a:endParaRPr>
          </a:p>
        </p:txBody>
      </p:sp>
      <p:pic>
        <p:nvPicPr>
          <p:cNvPr id="2" name="Picture 1" descr="A close up of a text&#10;&#10;Description automatically generated">
            <a:extLst>
              <a:ext uri="{FF2B5EF4-FFF2-40B4-BE49-F238E27FC236}">
                <a16:creationId xmlns:a16="http://schemas.microsoft.com/office/drawing/2014/main" id="{36BE42C7-5B17-5801-8847-E5862440CBEB}"/>
              </a:ext>
            </a:extLst>
          </p:cNvPr>
          <p:cNvPicPr>
            <a:picLocks noChangeAspect="1"/>
          </p:cNvPicPr>
          <p:nvPr/>
        </p:nvPicPr>
        <p:blipFill>
          <a:blip r:embed="rId2"/>
          <a:stretch>
            <a:fillRect/>
          </a:stretch>
        </p:blipFill>
        <p:spPr>
          <a:xfrm>
            <a:off x="1207008" y="1172068"/>
            <a:ext cx="10984992" cy="4050568"/>
          </a:xfrm>
          <a:prstGeom prst="rect">
            <a:avLst/>
          </a:prstGeom>
        </p:spPr>
      </p:pic>
    </p:spTree>
    <p:extLst>
      <p:ext uri="{BB962C8B-B14F-4D97-AF65-F5344CB8AC3E}">
        <p14:creationId xmlns:p14="http://schemas.microsoft.com/office/powerpoint/2010/main" val="351613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959" y="-6450"/>
            <a:ext cx="11988799" cy="1342496"/>
          </a:xfrm>
        </p:spPr>
        <p:txBody>
          <a:bodyPr>
            <a:normAutofit/>
          </a:bodyPr>
          <a:lstStyle/>
          <a:p>
            <a:r>
              <a:rPr lang="en-GB" sz="3200" u="sng">
                <a:ea typeface="+mj-lt"/>
                <a:cs typeface="+mj-lt"/>
              </a:rPr>
              <a:t>Wednesday 1st May</a:t>
            </a:r>
            <a:br>
              <a:rPr lang="en-GB" sz="3200" u="sng">
                <a:ea typeface="+mj-lt"/>
                <a:cs typeface="+mj-lt"/>
              </a:rPr>
            </a:br>
            <a:r>
              <a:rPr lang="en-GB" sz="3200" u="sng">
                <a:ea typeface="+mj-lt"/>
                <a:cs typeface="+mj-lt"/>
              </a:rPr>
              <a:t>TBAT: Know the features of a balanced 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53115" y="1171629"/>
            <a:ext cx="9382166"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r>
              <a:rPr lang="en-GB" sz="2800">
                <a:solidFill>
                  <a:srgbClr val="0070C0"/>
                </a:solidFill>
                <a:cs typeface="Calibri"/>
              </a:rPr>
              <a:t>What are the four purposes for writing?</a:t>
            </a:r>
            <a:br>
              <a:rPr lang="en-GB" sz="2800">
                <a:cs typeface="Calibri"/>
              </a:rPr>
            </a:br>
            <a:br>
              <a:rPr lang="en-GB" sz="2800">
                <a:cs typeface="Calibri"/>
              </a:rPr>
            </a:br>
            <a:endParaRPr lang="en-GB" sz="2800">
              <a:cs typeface="Calibri"/>
            </a:endParaRPr>
          </a:p>
          <a:p>
            <a:br>
              <a:rPr lang="en-GB" sz="2800">
                <a:cs typeface="Calibri"/>
              </a:rPr>
            </a:br>
            <a:r>
              <a:rPr lang="en-GB" sz="2800">
                <a:solidFill>
                  <a:srgbClr val="00B050"/>
                </a:solidFill>
                <a:cs typeface="Calibri"/>
              </a:rPr>
              <a:t>What is the purpose of writing a balanced argument?</a:t>
            </a:r>
            <a:br>
              <a:rPr lang="en-GB" sz="2800">
                <a:cs typeface="Calibri"/>
              </a:rPr>
            </a:br>
            <a:br>
              <a:rPr lang="en-GB" sz="2800">
                <a:cs typeface="Calibri"/>
              </a:rPr>
            </a:br>
            <a:br>
              <a:rPr lang="en-GB" sz="2800">
                <a:cs typeface="Calibri"/>
              </a:rPr>
            </a:br>
            <a:endParaRPr lang="en-GB" sz="2800">
              <a:cs typeface="Calibri"/>
            </a:endParaRPr>
          </a:p>
          <a:p>
            <a:endParaRPr lang="en-GB" sz="2800">
              <a:cs typeface="Calibri"/>
            </a:endParaRPr>
          </a:p>
          <a:p>
            <a:r>
              <a:rPr lang="en-GB" sz="2800">
                <a:solidFill>
                  <a:srgbClr val="FF0000"/>
                </a:solidFill>
                <a:cs typeface="Calibri"/>
              </a:rPr>
              <a:t>Explain what is meant by a </a:t>
            </a:r>
            <a:r>
              <a:rPr lang="en-GB" sz="2800" b="1">
                <a:solidFill>
                  <a:srgbClr val="FF0000"/>
                </a:solidFill>
                <a:cs typeface="Calibri"/>
              </a:rPr>
              <a:t>balanced </a:t>
            </a:r>
            <a:r>
              <a:rPr lang="en-GB" sz="2800">
                <a:solidFill>
                  <a:srgbClr val="FF0000"/>
                </a:solidFill>
                <a:cs typeface="Calibri"/>
              </a:rPr>
              <a:t>argument.</a:t>
            </a:r>
          </a:p>
          <a:p>
            <a:r>
              <a:rPr lang="en-GB" sz="2800">
                <a:solidFill>
                  <a:srgbClr val="FF0000"/>
                </a:solidFill>
                <a:cs typeface="Calibri"/>
              </a:rPr>
              <a:t>     </a:t>
            </a:r>
            <a:endParaRPr lang="en-GB" sz="2800">
              <a:cs typeface="Calibri"/>
            </a:endParaRPr>
          </a:p>
        </p:txBody>
      </p:sp>
    </p:spTree>
    <p:extLst>
      <p:ext uri="{BB962C8B-B14F-4D97-AF65-F5344CB8AC3E}">
        <p14:creationId xmlns:p14="http://schemas.microsoft.com/office/powerpoint/2010/main" val="3204950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2" name="Picture 1" descr="A graphic of a balance scale&#10;&#10;Description automatically generated">
            <a:extLst>
              <a:ext uri="{FF2B5EF4-FFF2-40B4-BE49-F238E27FC236}">
                <a16:creationId xmlns:a16="http://schemas.microsoft.com/office/drawing/2014/main" id="{CD50C850-4234-B790-B7D5-9B946E48C3EF}"/>
              </a:ext>
            </a:extLst>
          </p:cNvPr>
          <p:cNvPicPr>
            <a:picLocks noChangeAspect="1"/>
          </p:cNvPicPr>
          <p:nvPr/>
        </p:nvPicPr>
        <p:blipFill>
          <a:blip r:embed="rId2"/>
          <a:stretch>
            <a:fillRect/>
          </a:stretch>
        </p:blipFill>
        <p:spPr>
          <a:xfrm>
            <a:off x="2188526" y="528182"/>
            <a:ext cx="8712610" cy="6134746"/>
          </a:xfrm>
          <a:prstGeom prst="rect">
            <a:avLst/>
          </a:prstGeom>
        </p:spPr>
      </p:pic>
    </p:spTree>
    <p:extLst>
      <p:ext uri="{BB962C8B-B14F-4D97-AF65-F5344CB8AC3E}">
        <p14:creationId xmlns:p14="http://schemas.microsoft.com/office/powerpoint/2010/main" val="262496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3" name="Picture 2" descr="A screenshot of a text box&#10;&#10;Description automatically generated">
            <a:extLst>
              <a:ext uri="{FF2B5EF4-FFF2-40B4-BE49-F238E27FC236}">
                <a16:creationId xmlns:a16="http://schemas.microsoft.com/office/drawing/2014/main" id="{C1E572EF-47ED-B044-6242-F11B49160BB2}"/>
              </a:ext>
            </a:extLst>
          </p:cNvPr>
          <p:cNvPicPr>
            <a:picLocks noChangeAspect="1"/>
          </p:cNvPicPr>
          <p:nvPr/>
        </p:nvPicPr>
        <p:blipFill>
          <a:blip r:embed="rId2"/>
          <a:stretch>
            <a:fillRect/>
          </a:stretch>
        </p:blipFill>
        <p:spPr>
          <a:xfrm>
            <a:off x="2160042" y="524256"/>
            <a:ext cx="8585147" cy="6333744"/>
          </a:xfrm>
          <a:prstGeom prst="rect">
            <a:avLst/>
          </a:prstGeom>
        </p:spPr>
      </p:pic>
    </p:spTree>
    <p:extLst>
      <p:ext uri="{BB962C8B-B14F-4D97-AF65-F5344CB8AC3E}">
        <p14:creationId xmlns:p14="http://schemas.microsoft.com/office/powerpoint/2010/main" val="204026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2" name="Picture 1" descr="A cartoon of two people&#10;&#10;Description automatically generated">
            <a:extLst>
              <a:ext uri="{FF2B5EF4-FFF2-40B4-BE49-F238E27FC236}">
                <a16:creationId xmlns:a16="http://schemas.microsoft.com/office/drawing/2014/main" id="{A45B1E69-E660-A690-66D0-BF128727C4B4}"/>
              </a:ext>
            </a:extLst>
          </p:cNvPr>
          <p:cNvPicPr>
            <a:picLocks noChangeAspect="1"/>
          </p:cNvPicPr>
          <p:nvPr/>
        </p:nvPicPr>
        <p:blipFill>
          <a:blip r:embed="rId2"/>
          <a:stretch>
            <a:fillRect/>
          </a:stretch>
        </p:blipFill>
        <p:spPr>
          <a:xfrm>
            <a:off x="3049011" y="243840"/>
            <a:ext cx="8689841" cy="6347848"/>
          </a:xfrm>
          <a:prstGeom prst="rect">
            <a:avLst/>
          </a:prstGeom>
        </p:spPr>
      </p:pic>
    </p:spTree>
    <p:extLst>
      <p:ext uri="{BB962C8B-B14F-4D97-AF65-F5344CB8AC3E}">
        <p14:creationId xmlns:p14="http://schemas.microsoft.com/office/powerpoint/2010/main" val="2201254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3" name="Picture 2">
            <a:extLst>
              <a:ext uri="{FF2B5EF4-FFF2-40B4-BE49-F238E27FC236}">
                <a16:creationId xmlns:a16="http://schemas.microsoft.com/office/drawing/2014/main" id="{AEE4CE7D-8E6B-0E9D-95A2-BB2A31956859}"/>
              </a:ext>
            </a:extLst>
          </p:cNvPr>
          <p:cNvPicPr>
            <a:picLocks noChangeAspect="1"/>
          </p:cNvPicPr>
          <p:nvPr/>
        </p:nvPicPr>
        <p:blipFill>
          <a:blip r:embed="rId2"/>
          <a:stretch>
            <a:fillRect/>
          </a:stretch>
        </p:blipFill>
        <p:spPr>
          <a:xfrm>
            <a:off x="3206743" y="529525"/>
            <a:ext cx="8671532" cy="6296187"/>
          </a:xfrm>
          <a:prstGeom prst="rect">
            <a:avLst/>
          </a:prstGeom>
        </p:spPr>
      </p:pic>
    </p:spTree>
    <p:extLst>
      <p:ext uri="{BB962C8B-B14F-4D97-AF65-F5344CB8AC3E}">
        <p14:creationId xmlns:p14="http://schemas.microsoft.com/office/powerpoint/2010/main" val="2182648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2" name="Picture 1">
            <a:extLst>
              <a:ext uri="{FF2B5EF4-FFF2-40B4-BE49-F238E27FC236}">
                <a16:creationId xmlns:a16="http://schemas.microsoft.com/office/drawing/2014/main" id="{BD883709-A58A-06CA-286F-5CEB1D32DDCE}"/>
              </a:ext>
            </a:extLst>
          </p:cNvPr>
          <p:cNvPicPr>
            <a:picLocks noChangeAspect="1"/>
          </p:cNvPicPr>
          <p:nvPr/>
        </p:nvPicPr>
        <p:blipFill>
          <a:blip r:embed="rId2"/>
          <a:stretch>
            <a:fillRect/>
          </a:stretch>
        </p:blipFill>
        <p:spPr>
          <a:xfrm>
            <a:off x="3365431" y="258305"/>
            <a:ext cx="8664121" cy="6347848"/>
          </a:xfrm>
          <a:prstGeom prst="rect">
            <a:avLst/>
          </a:prstGeom>
        </p:spPr>
      </p:pic>
    </p:spTree>
    <p:extLst>
      <p:ext uri="{BB962C8B-B14F-4D97-AF65-F5344CB8AC3E}">
        <p14:creationId xmlns:p14="http://schemas.microsoft.com/office/powerpoint/2010/main" val="353738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72F8B8C-EE86-24AA-2EB4-14E997F53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A6675-69CB-ABAB-FCE9-BD5E0FD5ED99}"/>
              </a:ext>
            </a:extLst>
          </p:cNvPr>
          <p:cNvSpPr>
            <a:spLocks noGrp="1"/>
          </p:cNvSpPr>
          <p:nvPr>
            <p:ph type="ctrTitle"/>
          </p:nvPr>
        </p:nvSpPr>
        <p:spPr>
          <a:xfrm>
            <a:off x="-2112" y="5182177"/>
            <a:ext cx="12225130" cy="747059"/>
          </a:xfrm>
        </p:spPr>
        <p:txBody>
          <a:bodyPr>
            <a:normAutofit fontScale="90000"/>
          </a:bodyPr>
          <a:lstStyle/>
          <a:p>
            <a:pPr algn="l"/>
            <a:r>
              <a:rPr lang="en-GB" sz="3000" u="sng">
                <a:cs typeface="Calibri Light"/>
              </a:rPr>
              <a:t>Wednesday 1st May</a:t>
            </a:r>
            <a:br>
              <a:rPr lang="en-GB" sz="3000" u="sng">
                <a:cs typeface="Calibri Light"/>
              </a:rPr>
            </a:br>
            <a:r>
              <a:rPr lang="en-GB" sz="4400" u="sng">
                <a:ea typeface="+mj-lt"/>
                <a:cs typeface="+mj-lt"/>
              </a:rPr>
              <a:t>TBAT: Perform repeating patterns.</a:t>
            </a:r>
            <a:br>
              <a:rPr lang="en-GB" sz="4400" u="sng">
                <a:ea typeface="+mj-lt"/>
                <a:cs typeface="+mj-lt"/>
              </a:rPr>
            </a:br>
            <a:br>
              <a:rPr lang="en-GB" sz="4400" u="sng">
                <a:ea typeface="+mj-lt"/>
                <a:cs typeface="+mj-lt"/>
              </a:rPr>
            </a:br>
            <a:r>
              <a:rPr lang="en-GB" sz="3000">
                <a:solidFill>
                  <a:srgbClr val="00B050"/>
                </a:solidFill>
                <a:ea typeface="+mj-lt"/>
                <a:cs typeface="+mj-lt"/>
              </a:rPr>
              <a:t>What does the word</a:t>
            </a:r>
            <a:r>
              <a:rPr lang="en-GB" sz="3000" b="1">
                <a:solidFill>
                  <a:srgbClr val="00B050"/>
                </a:solidFill>
                <a:ea typeface="+mj-lt"/>
                <a:cs typeface="+mj-lt"/>
              </a:rPr>
              <a:t> repeat </a:t>
            </a:r>
            <a:r>
              <a:rPr lang="en-GB" sz="3000">
                <a:solidFill>
                  <a:srgbClr val="00B050"/>
                </a:solidFill>
                <a:ea typeface="+mj-lt"/>
                <a:cs typeface="+mj-lt"/>
              </a:rPr>
              <a:t>mean?        </a:t>
            </a:r>
            <a:br>
              <a:rPr lang="en-GB" sz="4400" u="sng">
                <a:ea typeface="+mj-lt"/>
                <a:cs typeface="+mj-lt"/>
              </a:rPr>
            </a:br>
            <a:br>
              <a:rPr lang="en-GB" sz="4400" u="sng">
                <a:ea typeface="+mj-lt"/>
                <a:cs typeface="+mj-lt"/>
              </a:rPr>
            </a:br>
            <a:br>
              <a:rPr lang="en-GB" sz="4400" u="sng">
                <a:ea typeface="+mj-lt"/>
                <a:cs typeface="+mj-lt"/>
              </a:rPr>
            </a:br>
            <a:r>
              <a:rPr lang="en-GB" sz="3000">
                <a:solidFill>
                  <a:srgbClr val="002060"/>
                </a:solidFill>
                <a:ea typeface="+mj-lt"/>
                <a:cs typeface="+mj-lt"/>
              </a:rPr>
              <a:t>What is a </a:t>
            </a:r>
            <a:r>
              <a:rPr lang="en-GB" sz="3000" b="1">
                <a:solidFill>
                  <a:srgbClr val="002060"/>
                </a:solidFill>
                <a:ea typeface="+mj-lt"/>
                <a:cs typeface="+mj-lt"/>
              </a:rPr>
              <a:t>pattern?</a:t>
            </a:r>
            <a:br>
              <a:rPr lang="en-GB" sz="3000" b="1">
                <a:solidFill>
                  <a:srgbClr val="002060"/>
                </a:solidFill>
                <a:ea typeface="+mj-lt"/>
                <a:cs typeface="+mj-lt"/>
              </a:rPr>
            </a:br>
            <a:br>
              <a:rPr lang="en-GB" sz="3000" b="1">
                <a:solidFill>
                  <a:srgbClr val="002060"/>
                </a:solidFill>
                <a:ea typeface="+mj-lt"/>
                <a:cs typeface="+mj-lt"/>
              </a:rPr>
            </a:br>
            <a:br>
              <a:rPr lang="en-GB" sz="3000" b="1">
                <a:solidFill>
                  <a:srgbClr val="002060"/>
                </a:solidFill>
                <a:ea typeface="+mj-lt"/>
                <a:cs typeface="+mj-lt"/>
              </a:rPr>
            </a:br>
            <a:r>
              <a:rPr lang="en-GB" sz="3000">
                <a:solidFill>
                  <a:srgbClr val="FF0000"/>
                </a:solidFill>
                <a:ea typeface="+mj-lt"/>
                <a:cs typeface="+mj-lt"/>
              </a:rPr>
              <a:t>Can you create your own clapping pattern to share with the class.</a:t>
            </a:r>
            <a:br>
              <a:rPr lang="en-GB" sz="3000">
                <a:solidFill>
                  <a:srgbClr val="FF0000"/>
                </a:solidFill>
                <a:ea typeface="+mj-lt"/>
                <a:cs typeface="+mj-lt"/>
              </a:rPr>
            </a:br>
            <a:br>
              <a:rPr lang="en-GB" sz="4400" u="sng">
                <a:ea typeface="+mj-lt"/>
                <a:cs typeface="+mj-lt"/>
              </a:rPr>
            </a:br>
            <a:r>
              <a:rPr lang="en-GB" sz="2800">
                <a:ea typeface="+mj-lt"/>
                <a:cs typeface="+mj-lt"/>
                <a:hlinkClick r:id="rId2"/>
              </a:rPr>
              <a:t>The Collins Hub Educator &gt; Library</a:t>
            </a:r>
            <a:br>
              <a:rPr lang="en-GB" sz="2800">
                <a:ea typeface="+mj-lt"/>
                <a:cs typeface="+mj-lt"/>
              </a:rPr>
            </a:br>
            <a:r>
              <a:rPr lang="en-GB" sz="2800">
                <a:ea typeface="+mj-lt"/>
                <a:cs typeface="+mj-lt"/>
              </a:rPr>
              <a:t>Recycling Bhangra</a:t>
            </a:r>
            <a:endParaRPr lang="en-GB" sz="2800" u="sng">
              <a:ea typeface="+mj-lt"/>
              <a:cs typeface="+mj-lt"/>
            </a:endParaRPr>
          </a:p>
        </p:txBody>
      </p:sp>
    </p:spTree>
    <p:extLst>
      <p:ext uri="{BB962C8B-B14F-4D97-AF65-F5344CB8AC3E}">
        <p14:creationId xmlns:p14="http://schemas.microsoft.com/office/powerpoint/2010/main" val="2844128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3" name="Picture 2">
            <a:extLst>
              <a:ext uri="{FF2B5EF4-FFF2-40B4-BE49-F238E27FC236}">
                <a16:creationId xmlns:a16="http://schemas.microsoft.com/office/drawing/2014/main" id="{B5607CEF-E48D-88CC-A778-35F9D11E0A1E}"/>
              </a:ext>
            </a:extLst>
          </p:cNvPr>
          <p:cNvPicPr>
            <a:picLocks noChangeAspect="1"/>
          </p:cNvPicPr>
          <p:nvPr/>
        </p:nvPicPr>
        <p:blipFill>
          <a:blip r:embed="rId2"/>
          <a:stretch>
            <a:fillRect/>
          </a:stretch>
        </p:blipFill>
        <p:spPr>
          <a:xfrm>
            <a:off x="2963438" y="164592"/>
            <a:ext cx="9227780" cy="6858000"/>
          </a:xfrm>
          <a:prstGeom prst="rect">
            <a:avLst/>
          </a:prstGeom>
        </p:spPr>
      </p:pic>
    </p:spTree>
    <p:extLst>
      <p:ext uri="{BB962C8B-B14F-4D97-AF65-F5344CB8AC3E}">
        <p14:creationId xmlns:p14="http://schemas.microsoft.com/office/powerpoint/2010/main" val="31783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a:cs typeface="Calibri"/>
              </a:rPr>
            </a:br>
            <a:endParaRPr lang="en-GB" sz="2800">
              <a:cs typeface="Calibri"/>
            </a:endParaRPr>
          </a:p>
          <a:p>
            <a:r>
              <a:rPr lang="en-GB" sz="2800">
                <a:solidFill>
                  <a:srgbClr val="FF0000"/>
                </a:solidFill>
                <a:cs typeface="Calibri"/>
              </a:rPr>
              <a:t>     </a:t>
            </a:r>
            <a:endParaRPr lang="en-GB" sz="2800">
              <a:cs typeface="Calibri"/>
            </a:endParaRPr>
          </a:p>
        </p:txBody>
      </p:sp>
      <p:pic>
        <p:nvPicPr>
          <p:cNvPr id="2" name="Picture 1" descr="A cartoon of two kids&#10;&#10;Description automatically generated">
            <a:extLst>
              <a:ext uri="{FF2B5EF4-FFF2-40B4-BE49-F238E27FC236}">
                <a16:creationId xmlns:a16="http://schemas.microsoft.com/office/drawing/2014/main" id="{8F207092-9CBE-98D2-AA44-C0E5CD873BD2}"/>
              </a:ext>
            </a:extLst>
          </p:cNvPr>
          <p:cNvPicPr>
            <a:picLocks noChangeAspect="1"/>
          </p:cNvPicPr>
          <p:nvPr/>
        </p:nvPicPr>
        <p:blipFill>
          <a:blip r:embed="rId2"/>
          <a:stretch>
            <a:fillRect/>
          </a:stretch>
        </p:blipFill>
        <p:spPr>
          <a:xfrm>
            <a:off x="3042616" y="526291"/>
            <a:ext cx="8701984" cy="6247157"/>
          </a:xfrm>
          <a:prstGeom prst="rect">
            <a:avLst/>
          </a:prstGeom>
        </p:spPr>
      </p:pic>
    </p:spTree>
    <p:extLst>
      <p:ext uri="{BB962C8B-B14F-4D97-AF65-F5344CB8AC3E}">
        <p14:creationId xmlns:p14="http://schemas.microsoft.com/office/powerpoint/2010/main" val="1583842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dirty="0">
                <a:cs typeface="Calibri"/>
              </a:rPr>
            </a:br>
            <a:br>
              <a:rPr lang="en-GB" sz="2400" dirty="0">
                <a:cs typeface="Calibri"/>
              </a:rPr>
            </a:br>
            <a:br>
              <a:rPr lang="en-GB" sz="2400" dirty="0">
                <a:cs typeface="Calibri"/>
              </a:rPr>
            </a:br>
            <a:br>
              <a:rPr lang="en-GB" sz="2400" dirty="0">
                <a:cs typeface="Calibri"/>
              </a:rPr>
            </a:br>
            <a:r>
              <a:rPr lang="en-GB" sz="2800" dirty="0">
                <a:cs typeface="Calibri"/>
              </a:rPr>
              <a:t>Look at the</a:t>
            </a:r>
            <a:br>
              <a:rPr lang="en-GB" sz="2800" dirty="0">
                <a:cs typeface="Calibri"/>
              </a:rPr>
            </a:br>
            <a:r>
              <a:rPr lang="en-GB" sz="2800" dirty="0">
                <a:cs typeface="Calibri"/>
              </a:rPr>
              <a:t>example you</a:t>
            </a:r>
            <a:br>
              <a:rPr lang="en-GB" sz="2800" dirty="0">
                <a:cs typeface="Calibri"/>
              </a:rPr>
            </a:br>
            <a:r>
              <a:rPr lang="en-GB" sz="2800" dirty="0">
                <a:cs typeface="Calibri"/>
              </a:rPr>
              <a:t>have been given.</a:t>
            </a:r>
            <a:br>
              <a:rPr lang="en-GB" sz="2800" dirty="0">
                <a:cs typeface="Calibri"/>
              </a:rPr>
            </a:br>
            <a:br>
              <a:rPr lang="en-GB" sz="2800" dirty="0">
                <a:cs typeface="Calibri"/>
              </a:rPr>
            </a:br>
            <a:r>
              <a:rPr lang="en-GB" sz="2800" dirty="0">
                <a:cs typeface="Calibri"/>
              </a:rPr>
              <a:t>Can you find </a:t>
            </a:r>
            <a:br>
              <a:rPr lang="en-GB" sz="2800" dirty="0">
                <a:cs typeface="Calibri"/>
              </a:rPr>
            </a:br>
            <a:r>
              <a:rPr lang="en-GB" sz="2800" dirty="0">
                <a:cs typeface="Calibri"/>
              </a:rPr>
              <a:t>these features?</a:t>
            </a:r>
          </a:p>
          <a:p>
            <a:r>
              <a:rPr lang="en-GB" sz="2800" dirty="0">
                <a:solidFill>
                  <a:srgbClr val="FF0000"/>
                </a:solidFill>
                <a:cs typeface="Calibri"/>
              </a:rPr>
              <a:t>     </a:t>
            </a:r>
            <a:endParaRPr lang="en-GB" sz="2800" dirty="0">
              <a:cs typeface="Calibri"/>
            </a:endParaRPr>
          </a:p>
        </p:txBody>
      </p:sp>
      <p:pic>
        <p:nvPicPr>
          <p:cNvPr id="3" name="Picture 2" descr="A checklist with text and images&#10;&#10;Description automatically generated">
            <a:extLst>
              <a:ext uri="{FF2B5EF4-FFF2-40B4-BE49-F238E27FC236}">
                <a16:creationId xmlns:a16="http://schemas.microsoft.com/office/drawing/2014/main" id="{60BF8F51-B17B-5FFC-A376-5A987F7C2077}"/>
              </a:ext>
            </a:extLst>
          </p:cNvPr>
          <p:cNvPicPr>
            <a:picLocks noChangeAspect="1"/>
          </p:cNvPicPr>
          <p:nvPr/>
        </p:nvPicPr>
        <p:blipFill>
          <a:blip r:embed="rId2"/>
          <a:stretch>
            <a:fillRect/>
          </a:stretch>
        </p:blipFill>
        <p:spPr>
          <a:xfrm>
            <a:off x="2868958" y="66813"/>
            <a:ext cx="9170780" cy="6724373"/>
          </a:xfrm>
          <a:prstGeom prst="rect">
            <a:avLst/>
          </a:prstGeom>
        </p:spPr>
      </p:pic>
    </p:spTree>
    <p:extLst>
      <p:ext uri="{BB962C8B-B14F-4D97-AF65-F5344CB8AC3E}">
        <p14:creationId xmlns:p14="http://schemas.microsoft.com/office/powerpoint/2010/main" val="490007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fontScale="90000"/>
          </a:bodyPr>
          <a:lstStyle/>
          <a:p>
            <a:r>
              <a:rPr lang="en-GB" sz="3200" u="sng">
                <a:ea typeface="+mj-lt"/>
                <a:cs typeface="+mj-lt"/>
              </a:rPr>
              <a:t>Wednesday 1st May</a:t>
            </a:r>
            <a:br>
              <a:rPr lang="en-GB" sz="3200" u="sng">
                <a:ea typeface="+mj-lt"/>
                <a:cs typeface="+mj-lt"/>
              </a:rPr>
            </a:br>
            <a:r>
              <a:rPr lang="en-GB" sz="3200" u="sng">
                <a:ea typeface="+mj-lt"/>
                <a:cs typeface="+mj-lt"/>
              </a:rPr>
              <a:t>TBAT: Know </a:t>
            </a:r>
            <a:br>
              <a:rPr lang="en-GB" sz="3200" u="sng">
                <a:ea typeface="+mj-lt"/>
                <a:cs typeface="+mj-lt"/>
              </a:rPr>
            </a:br>
            <a:r>
              <a:rPr lang="en-GB" sz="3200" u="sng">
                <a:ea typeface="+mj-lt"/>
                <a:cs typeface="+mj-lt"/>
              </a:rPr>
              <a:t>the features </a:t>
            </a:r>
            <a:br>
              <a:rPr lang="en-GB" sz="3200" u="sng">
                <a:ea typeface="+mj-lt"/>
                <a:cs typeface="+mj-lt"/>
              </a:rPr>
            </a:br>
            <a:r>
              <a:rPr lang="en-GB" sz="3200" u="sng">
                <a:ea typeface="+mj-lt"/>
                <a:cs typeface="+mj-lt"/>
              </a:rPr>
              <a:t>of a balanced </a:t>
            </a:r>
            <a:br>
              <a:rPr lang="en-GB" sz="3200" u="sng">
                <a:ea typeface="+mj-lt"/>
                <a:cs typeface="+mj-lt"/>
              </a:rPr>
            </a:br>
            <a:r>
              <a:rPr lang="en-GB" sz="3200" u="sng">
                <a:ea typeface="+mj-lt"/>
                <a:cs typeface="+mj-lt"/>
              </a:rPr>
              <a:t>argument.</a:t>
            </a:r>
            <a:endParaRPr lang="en-US" sz="320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14370" y="1320154"/>
            <a:ext cx="9420911"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dirty="0">
                <a:cs typeface="Calibri"/>
              </a:rPr>
            </a:br>
            <a:br>
              <a:rPr lang="en-GB" sz="2400" dirty="0">
                <a:cs typeface="Calibri"/>
              </a:rPr>
            </a:br>
            <a:br>
              <a:rPr lang="en-GB" sz="2400" dirty="0">
                <a:cs typeface="Calibri"/>
              </a:rPr>
            </a:br>
            <a:br>
              <a:rPr lang="en-GB" sz="2400" dirty="0">
                <a:cs typeface="Calibri"/>
              </a:rPr>
            </a:br>
            <a:endParaRPr lang="en-GB" sz="2800">
              <a:cs typeface="Calibri"/>
            </a:endParaRPr>
          </a:p>
          <a:p>
            <a:r>
              <a:rPr lang="en-GB" sz="2800" dirty="0">
                <a:solidFill>
                  <a:srgbClr val="FF0000"/>
                </a:solidFill>
                <a:cs typeface="Calibri"/>
              </a:rPr>
              <a:t>     </a:t>
            </a:r>
            <a:endParaRPr lang="en-GB" sz="2800" dirty="0">
              <a:cs typeface="Calibri"/>
            </a:endParaRPr>
          </a:p>
        </p:txBody>
      </p:sp>
      <p:pic>
        <p:nvPicPr>
          <p:cNvPr id="2" name="Picture 1" descr="A close-up of a text&#10;&#10;Description automatically generated">
            <a:extLst>
              <a:ext uri="{FF2B5EF4-FFF2-40B4-BE49-F238E27FC236}">
                <a16:creationId xmlns:a16="http://schemas.microsoft.com/office/drawing/2014/main" id="{2836B61C-437C-CFE1-B215-FFC34AF3E520}"/>
              </a:ext>
            </a:extLst>
          </p:cNvPr>
          <p:cNvPicPr>
            <a:picLocks noChangeAspect="1"/>
          </p:cNvPicPr>
          <p:nvPr/>
        </p:nvPicPr>
        <p:blipFill>
          <a:blip r:embed="rId2"/>
          <a:stretch>
            <a:fillRect/>
          </a:stretch>
        </p:blipFill>
        <p:spPr>
          <a:xfrm>
            <a:off x="5482535" y="-2691"/>
            <a:ext cx="6549886" cy="6852340"/>
          </a:xfrm>
          <a:prstGeom prst="rect">
            <a:avLst/>
          </a:prstGeom>
        </p:spPr>
      </p:pic>
      <p:pic>
        <p:nvPicPr>
          <p:cNvPr id="4" name="Picture 3" descr="A yellow and orange text&#10;&#10;Description automatically generated">
            <a:extLst>
              <a:ext uri="{FF2B5EF4-FFF2-40B4-BE49-F238E27FC236}">
                <a16:creationId xmlns:a16="http://schemas.microsoft.com/office/drawing/2014/main" id="{07FD18C9-AD2B-CAA6-E387-F80202B286B4}"/>
              </a:ext>
            </a:extLst>
          </p:cNvPr>
          <p:cNvPicPr>
            <a:picLocks noChangeAspect="1"/>
          </p:cNvPicPr>
          <p:nvPr/>
        </p:nvPicPr>
        <p:blipFill>
          <a:blip r:embed="rId3"/>
          <a:stretch>
            <a:fillRect/>
          </a:stretch>
        </p:blipFill>
        <p:spPr>
          <a:xfrm>
            <a:off x="5660" y="2529785"/>
            <a:ext cx="5311637" cy="3002170"/>
          </a:xfrm>
          <a:prstGeom prst="rect">
            <a:avLst/>
          </a:prstGeom>
        </p:spPr>
      </p:pic>
    </p:spTree>
    <p:extLst>
      <p:ext uri="{BB962C8B-B14F-4D97-AF65-F5344CB8AC3E}">
        <p14:creationId xmlns:p14="http://schemas.microsoft.com/office/powerpoint/2010/main" val="381301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4E884-B23C-457E-A14A-DB607E023B51}"/>
              </a:ext>
            </a:extLst>
          </p:cNvPr>
          <p:cNvSpPr>
            <a:spLocks noGrp="1"/>
          </p:cNvSpPr>
          <p:nvPr>
            <p:ph type="title"/>
          </p:nvPr>
        </p:nvSpPr>
        <p:spPr>
          <a:xfrm>
            <a:off x="-1572" y="526485"/>
            <a:ext cx="12034002" cy="1187513"/>
          </a:xfrm>
        </p:spPr>
        <p:txBody>
          <a:bodyPr>
            <a:normAutofit/>
          </a:bodyPr>
          <a:lstStyle/>
          <a:p>
            <a:r>
              <a:rPr lang="en-GB" sz="3200" u="sng" dirty="0">
                <a:ea typeface="+mj-lt"/>
                <a:cs typeface="+mj-lt"/>
              </a:rPr>
              <a:t>Wednesday 1st May</a:t>
            </a:r>
            <a:br>
              <a:rPr lang="en-GB" sz="3200" u="sng" dirty="0">
                <a:ea typeface="+mj-lt"/>
                <a:cs typeface="+mj-lt"/>
              </a:rPr>
            </a:br>
            <a:r>
              <a:rPr lang="en-GB" sz="3200" u="sng" dirty="0">
                <a:ea typeface="+mj-lt"/>
                <a:cs typeface="+mj-lt"/>
              </a:rPr>
              <a:t>TBAT: Know the features of a balanced argument.</a:t>
            </a:r>
            <a:endParaRPr lang="en-US" sz="3200" dirty="0">
              <a:cs typeface="Calibri Light"/>
            </a:endParaRPr>
          </a:p>
        </p:txBody>
      </p:sp>
      <p:sp>
        <p:nvSpPr>
          <p:cNvPr id="5" name="TextBox 4">
            <a:extLst>
              <a:ext uri="{FF2B5EF4-FFF2-40B4-BE49-F238E27FC236}">
                <a16:creationId xmlns:a16="http://schemas.microsoft.com/office/drawing/2014/main" id="{AA7B104B-1B8F-C6BC-383A-E7AFF7B02947}"/>
              </a:ext>
            </a:extLst>
          </p:cNvPr>
          <p:cNvSpPr txBox="1"/>
          <p:nvPr/>
        </p:nvSpPr>
        <p:spPr>
          <a:xfrm>
            <a:off x="3327" y="1320154"/>
            <a:ext cx="1220386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400" dirty="0">
                <a:cs typeface="Calibri"/>
              </a:rPr>
            </a:br>
            <a:r>
              <a:rPr lang="en-GB" sz="2400" u="sng" dirty="0">
                <a:cs typeface="Calibri"/>
              </a:rPr>
              <a:t>Independent</a:t>
            </a:r>
            <a:br>
              <a:rPr lang="en-GB" sz="2400" dirty="0">
                <a:cs typeface="Calibri"/>
              </a:rPr>
            </a:br>
            <a:br>
              <a:rPr lang="en-GB" sz="2400" dirty="0">
                <a:cs typeface="Calibri"/>
              </a:rPr>
            </a:br>
            <a:r>
              <a:rPr lang="en-GB" sz="2400" dirty="0">
                <a:cs typeface="Calibri"/>
              </a:rPr>
              <a:t>Think of your own argument – remember it must be balanced!</a:t>
            </a:r>
            <a:br>
              <a:rPr lang="en-GB" sz="2400" dirty="0">
                <a:cs typeface="Calibri"/>
              </a:rPr>
            </a:br>
            <a:r>
              <a:rPr lang="en-GB" sz="2400" dirty="0">
                <a:cs typeface="Calibri"/>
              </a:rPr>
              <a:t>Then think of 3 positives and 3 negatives (for and against) to support your argument. </a:t>
            </a:r>
            <a:br>
              <a:rPr lang="en-GB" sz="2400" dirty="0">
                <a:cs typeface="Calibri"/>
              </a:rPr>
            </a:br>
            <a:br>
              <a:rPr lang="en-GB" sz="2400" dirty="0">
                <a:cs typeface="Calibri"/>
              </a:rPr>
            </a:br>
            <a:br>
              <a:rPr lang="en-GB" sz="2400" dirty="0">
                <a:cs typeface="Calibri"/>
              </a:rPr>
            </a:br>
            <a:br>
              <a:rPr lang="en-GB" sz="2400" dirty="0">
                <a:cs typeface="Calibri"/>
              </a:rPr>
            </a:br>
            <a:br>
              <a:rPr lang="en-GB" sz="2400" dirty="0">
                <a:cs typeface="Calibri"/>
              </a:rPr>
            </a:br>
            <a:br>
              <a:rPr lang="en-GB" sz="2400" dirty="0">
                <a:cs typeface="Calibri"/>
              </a:rPr>
            </a:br>
            <a:br>
              <a:rPr lang="en-GB" sz="2400" dirty="0">
                <a:cs typeface="Calibri"/>
              </a:rPr>
            </a:br>
            <a:br>
              <a:rPr lang="en-GB" sz="2400" dirty="0">
                <a:cs typeface="Calibri"/>
              </a:rPr>
            </a:br>
            <a:r>
              <a:rPr lang="en-GB" sz="2400" u="sng" dirty="0">
                <a:solidFill>
                  <a:srgbClr val="FF0000"/>
                </a:solidFill>
                <a:cs typeface="Calibri"/>
              </a:rPr>
              <a:t>Challenge:</a:t>
            </a:r>
            <a:br>
              <a:rPr lang="en-GB" sz="2400" dirty="0">
                <a:solidFill>
                  <a:srgbClr val="FF0000"/>
                </a:solidFill>
                <a:cs typeface="Calibri"/>
              </a:rPr>
            </a:br>
            <a:r>
              <a:rPr lang="en-GB" sz="2400" dirty="0">
                <a:solidFill>
                  <a:srgbClr val="FF0000"/>
                </a:solidFill>
                <a:cs typeface="Calibri"/>
              </a:rPr>
              <a:t>Can you write a sentence to support your argument using a subordinating conjunction?</a:t>
            </a:r>
          </a:p>
        </p:txBody>
      </p:sp>
      <p:pic>
        <p:nvPicPr>
          <p:cNvPr id="3" name="Picture 2" descr="A close up of black text&#10;&#10;Description automatically generated">
            <a:extLst>
              <a:ext uri="{FF2B5EF4-FFF2-40B4-BE49-F238E27FC236}">
                <a16:creationId xmlns:a16="http://schemas.microsoft.com/office/drawing/2014/main" id="{42831D7F-969E-E445-F13B-A59D25A0C154}"/>
              </a:ext>
            </a:extLst>
          </p:cNvPr>
          <p:cNvPicPr>
            <a:picLocks noChangeAspect="1"/>
          </p:cNvPicPr>
          <p:nvPr/>
        </p:nvPicPr>
        <p:blipFill>
          <a:blip r:embed="rId2"/>
          <a:stretch>
            <a:fillRect/>
          </a:stretch>
        </p:blipFill>
        <p:spPr>
          <a:xfrm>
            <a:off x="1716018" y="3434384"/>
            <a:ext cx="8329267" cy="1932884"/>
          </a:xfrm>
          <a:prstGeom prst="rect">
            <a:avLst/>
          </a:prstGeom>
        </p:spPr>
      </p:pic>
    </p:spTree>
    <p:extLst>
      <p:ext uri="{BB962C8B-B14F-4D97-AF65-F5344CB8AC3E}">
        <p14:creationId xmlns:p14="http://schemas.microsoft.com/office/powerpoint/2010/main" val="1155884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F46123-E67E-8E6E-D76F-8BD44F5BC538}"/>
              </a:ext>
            </a:extLst>
          </p:cNvPr>
          <p:cNvSpPr txBox="1"/>
          <p:nvPr/>
        </p:nvSpPr>
        <p:spPr>
          <a:xfrm>
            <a:off x="96630" y="138042"/>
            <a:ext cx="1194076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Wednesday 1st May</a:t>
            </a:r>
          </a:p>
          <a:p>
            <a:r>
              <a:rPr lang="en-GB" sz="2800" u="sng" dirty="0">
                <a:latin typeface="Comic Sans MS"/>
              </a:rPr>
              <a:t>TBAT: apply skills and knowledge to compete in a tournament.</a:t>
            </a:r>
          </a:p>
          <a:p>
            <a:endParaRPr lang="en-GB" sz="2800" u="sng" dirty="0">
              <a:latin typeface="Comic Sans MS"/>
            </a:endParaRPr>
          </a:p>
          <a:p>
            <a:br>
              <a:rPr lang="en-GB" sz="2800" u="sng" dirty="0">
                <a:latin typeface="Comic Sans MS"/>
              </a:rPr>
            </a:br>
            <a:r>
              <a:rPr lang="en-GB" sz="2800" dirty="0">
                <a:solidFill>
                  <a:schemeClr val="tx2">
                    <a:lumMod val="75000"/>
                    <a:lumOff val="25000"/>
                  </a:schemeClr>
                </a:solidFill>
                <a:latin typeface="Comic Sans MS"/>
              </a:rPr>
              <a:t>What is the role of a fielder?</a:t>
            </a:r>
            <a:br>
              <a:rPr lang="en-GB" sz="2800" dirty="0">
                <a:latin typeface="Comic Sans MS"/>
              </a:rPr>
            </a:br>
            <a:br>
              <a:rPr lang="en-GB" sz="2800" dirty="0">
                <a:latin typeface="Comic Sans MS"/>
              </a:rPr>
            </a:br>
            <a:br>
              <a:rPr lang="en-GB" sz="2800" dirty="0">
                <a:latin typeface="Comic Sans MS"/>
              </a:rPr>
            </a:br>
            <a:r>
              <a:rPr lang="en-GB" sz="2800" dirty="0">
                <a:solidFill>
                  <a:srgbClr val="00B050"/>
                </a:solidFill>
                <a:latin typeface="Comic Sans MS"/>
              </a:rPr>
              <a:t>What are some of the rules in rounders?</a:t>
            </a:r>
            <a:br>
              <a:rPr lang="en-GB" sz="2800" dirty="0">
                <a:latin typeface="Comic Sans MS"/>
              </a:rPr>
            </a:br>
            <a:br>
              <a:rPr lang="en-GB" sz="2800" dirty="0">
                <a:latin typeface="Comic Sans MS"/>
              </a:rPr>
            </a:br>
            <a:br>
              <a:rPr lang="en-GB" sz="2800" dirty="0">
                <a:latin typeface="Comic Sans MS"/>
              </a:rPr>
            </a:br>
            <a:r>
              <a:rPr lang="en-GB" sz="2800">
                <a:solidFill>
                  <a:srgbClr val="FF0000"/>
                </a:solidFill>
                <a:latin typeface="Comic Sans MS"/>
              </a:rPr>
              <a:t>Explain why it is important to watch the person in front of you.</a:t>
            </a:r>
            <a:br>
              <a:rPr lang="en-GB" sz="2800" dirty="0">
                <a:latin typeface="Comic Sans MS"/>
              </a:rPr>
            </a:br>
            <a:br>
              <a:rPr lang="en-GB" sz="2800" dirty="0">
                <a:latin typeface="Comic Sans MS"/>
              </a:rPr>
            </a:br>
            <a:r>
              <a:rPr lang="en-GB" sz="2800" dirty="0">
                <a:ea typeface="+mn-lt"/>
                <a:cs typeface="+mn-lt"/>
                <a:hlinkClick r:id="rId2"/>
              </a:rPr>
              <a:t>Get Set 4 PE - Lesson Plan -6 for Year 3/4 Rounders (getset4education.co.uk)</a:t>
            </a:r>
            <a:endParaRPr lang="en-GB" sz="2800">
              <a:solidFill>
                <a:srgbClr val="FF0000"/>
              </a:solidFill>
              <a:latin typeface="Comic Sans MS"/>
            </a:endParaRPr>
          </a:p>
        </p:txBody>
      </p:sp>
    </p:spTree>
    <p:extLst>
      <p:ext uri="{BB962C8B-B14F-4D97-AF65-F5344CB8AC3E}">
        <p14:creationId xmlns:p14="http://schemas.microsoft.com/office/powerpoint/2010/main" val="88895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rawing of a jar of peas&#10;&#10;Description automatically generated">
            <a:extLst>
              <a:ext uri="{FF2B5EF4-FFF2-40B4-BE49-F238E27FC236}">
                <a16:creationId xmlns:a16="http://schemas.microsoft.com/office/drawing/2014/main" id="{E21189B8-26DA-E54B-CA38-53A529985F0A}"/>
              </a:ext>
            </a:extLst>
          </p:cNvPr>
          <p:cNvPicPr>
            <a:picLocks noChangeAspect="1"/>
          </p:cNvPicPr>
          <p:nvPr/>
        </p:nvPicPr>
        <p:blipFill rotWithShape="1">
          <a:blip r:embed="rId2"/>
          <a:srcRect t="6096" r="-1" b="-1"/>
          <a:stretch/>
        </p:blipFill>
        <p:spPr>
          <a:xfrm>
            <a:off x="3523488" y="10"/>
            <a:ext cx="8668512" cy="6857990"/>
          </a:xfrm>
          <a:prstGeom prst="rect">
            <a:avLst/>
          </a:prstGeom>
        </p:spPr>
      </p:pic>
      <p:sp>
        <p:nvSpPr>
          <p:cNvPr id="4" name="TextBox 3">
            <a:extLst>
              <a:ext uri="{FF2B5EF4-FFF2-40B4-BE49-F238E27FC236}">
                <a16:creationId xmlns:a16="http://schemas.microsoft.com/office/drawing/2014/main" id="{9EE69924-7657-2443-BB28-EF5266571943}"/>
              </a:ext>
            </a:extLst>
          </p:cNvPr>
          <p:cNvSpPr txBox="1"/>
          <p:nvPr/>
        </p:nvSpPr>
        <p:spPr>
          <a:xfrm>
            <a:off x="477981" y="1122363"/>
            <a:ext cx="4023360" cy="320413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u="sng">
                <a:solidFill>
                  <a:schemeClr val="bg1"/>
                </a:solidFill>
                <a:latin typeface="+mj-lt"/>
                <a:ea typeface="+mj-ea"/>
                <a:cs typeface="+mj-cs"/>
              </a:rPr>
              <a:t>Wednesday 1st May</a:t>
            </a:r>
          </a:p>
          <a:p>
            <a:pPr>
              <a:lnSpc>
                <a:spcPct val="90000"/>
              </a:lnSpc>
              <a:spcBef>
                <a:spcPct val="0"/>
              </a:spcBef>
              <a:spcAft>
                <a:spcPts val="600"/>
              </a:spcAft>
            </a:pPr>
            <a:r>
              <a:rPr lang="en-US" sz="4400" u="sng">
                <a:solidFill>
                  <a:schemeClr val="bg1"/>
                </a:solidFill>
                <a:latin typeface="+mj-lt"/>
                <a:ea typeface="+mj-ea"/>
                <a:cs typeface="+mj-cs"/>
              </a:rPr>
              <a:t>TBAT: create a simple 3D sculpture</a:t>
            </a:r>
          </a:p>
        </p:txBody>
      </p:sp>
    </p:spTree>
    <p:extLst>
      <p:ext uri="{BB962C8B-B14F-4D97-AF65-F5344CB8AC3E}">
        <p14:creationId xmlns:p14="http://schemas.microsoft.com/office/powerpoint/2010/main" val="1549634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EB28AC-0734-2994-97A9-F39DDDCE1ADC}"/>
              </a:ext>
            </a:extLst>
          </p:cNvPr>
          <p:cNvSpPr txBox="1"/>
          <p:nvPr/>
        </p:nvSpPr>
        <p:spPr>
          <a:xfrm>
            <a:off x="165651" y="124238"/>
            <a:ext cx="72058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rPr>
              <a:t>Option 1 – Block colour painting</a:t>
            </a:r>
          </a:p>
        </p:txBody>
      </p:sp>
      <p:pic>
        <p:nvPicPr>
          <p:cNvPr id="5" name="Picture 4" descr="A green paint on a white surface&#10;&#10;Description automatically generated">
            <a:extLst>
              <a:ext uri="{FF2B5EF4-FFF2-40B4-BE49-F238E27FC236}">
                <a16:creationId xmlns:a16="http://schemas.microsoft.com/office/drawing/2014/main" id="{C0516629-973A-9F7A-ADF6-07AB980D13A4}"/>
              </a:ext>
            </a:extLst>
          </p:cNvPr>
          <p:cNvPicPr>
            <a:picLocks noChangeAspect="1"/>
          </p:cNvPicPr>
          <p:nvPr/>
        </p:nvPicPr>
        <p:blipFill>
          <a:blip r:embed="rId2"/>
          <a:stretch>
            <a:fillRect/>
          </a:stretch>
        </p:blipFill>
        <p:spPr>
          <a:xfrm>
            <a:off x="312806" y="849449"/>
            <a:ext cx="3604039" cy="3392143"/>
          </a:xfrm>
          <a:prstGeom prst="rect">
            <a:avLst/>
          </a:prstGeom>
        </p:spPr>
      </p:pic>
      <p:pic>
        <p:nvPicPr>
          <p:cNvPr id="6" name="Picture 5" descr="A green jar with black lines&#10;&#10;Description automatically generated">
            <a:extLst>
              <a:ext uri="{FF2B5EF4-FFF2-40B4-BE49-F238E27FC236}">
                <a16:creationId xmlns:a16="http://schemas.microsoft.com/office/drawing/2014/main" id="{69CD1F2B-0B56-7C3A-1395-15A166721802}"/>
              </a:ext>
            </a:extLst>
          </p:cNvPr>
          <p:cNvPicPr>
            <a:picLocks noChangeAspect="1"/>
          </p:cNvPicPr>
          <p:nvPr/>
        </p:nvPicPr>
        <p:blipFill>
          <a:blip r:embed="rId3"/>
          <a:stretch>
            <a:fillRect/>
          </a:stretch>
        </p:blipFill>
        <p:spPr>
          <a:xfrm>
            <a:off x="4295775" y="845309"/>
            <a:ext cx="3600450" cy="3400425"/>
          </a:xfrm>
          <a:prstGeom prst="rect">
            <a:avLst/>
          </a:prstGeom>
        </p:spPr>
      </p:pic>
      <p:pic>
        <p:nvPicPr>
          <p:cNvPr id="7" name="Picture 6" descr="A green jar with black lines on it&#10;&#10;Description automatically generated">
            <a:extLst>
              <a:ext uri="{FF2B5EF4-FFF2-40B4-BE49-F238E27FC236}">
                <a16:creationId xmlns:a16="http://schemas.microsoft.com/office/drawing/2014/main" id="{1AF3F5A4-0027-5688-B089-C346BAECED04}"/>
              </a:ext>
            </a:extLst>
          </p:cNvPr>
          <p:cNvPicPr>
            <a:picLocks noChangeAspect="1"/>
          </p:cNvPicPr>
          <p:nvPr/>
        </p:nvPicPr>
        <p:blipFill>
          <a:blip r:embed="rId4"/>
          <a:stretch>
            <a:fillRect/>
          </a:stretch>
        </p:blipFill>
        <p:spPr>
          <a:xfrm>
            <a:off x="8183217" y="844480"/>
            <a:ext cx="2871305" cy="3379995"/>
          </a:xfrm>
          <a:prstGeom prst="rect">
            <a:avLst/>
          </a:prstGeom>
        </p:spPr>
      </p:pic>
      <p:sp>
        <p:nvSpPr>
          <p:cNvPr id="8" name="TextBox 7">
            <a:extLst>
              <a:ext uri="{FF2B5EF4-FFF2-40B4-BE49-F238E27FC236}">
                <a16:creationId xmlns:a16="http://schemas.microsoft.com/office/drawing/2014/main" id="{965459B5-ED8F-252D-8799-F3FA522A987B}"/>
              </a:ext>
            </a:extLst>
          </p:cNvPr>
          <p:cNvSpPr txBox="1"/>
          <p:nvPr/>
        </p:nvSpPr>
        <p:spPr>
          <a:xfrm>
            <a:off x="289891" y="4431195"/>
            <a:ext cx="36857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omic Sans MS"/>
                <a:cs typeface="Helvetica"/>
              </a:rPr>
              <a:t>Pay close attention to the silhouette of the jar. The paint will need to dry before you can add detail. Use a colour that features heavily on the tin. You may want to draw an outline of the silhouette first before painting if you like.</a:t>
            </a:r>
            <a:endParaRPr lang="en-US">
              <a:latin typeface="Comic Sans MS"/>
            </a:endParaRPr>
          </a:p>
        </p:txBody>
      </p:sp>
      <p:sp>
        <p:nvSpPr>
          <p:cNvPr id="9" name="TextBox 8">
            <a:extLst>
              <a:ext uri="{FF2B5EF4-FFF2-40B4-BE49-F238E27FC236}">
                <a16:creationId xmlns:a16="http://schemas.microsoft.com/office/drawing/2014/main" id="{E98BBDBB-CBAC-8BE2-B974-A4470B2F14F2}"/>
              </a:ext>
            </a:extLst>
          </p:cNvPr>
          <p:cNvSpPr txBox="1"/>
          <p:nvPr/>
        </p:nvSpPr>
        <p:spPr>
          <a:xfrm>
            <a:off x="4290391" y="4425674"/>
            <a:ext cx="356152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omic Sans MS"/>
                <a:cs typeface="Helvetica"/>
              </a:rPr>
              <a:t>Once the paint has dried, take a thick felt tip or marker pen to draw in the detail of the jar, remembering to include the food within the jar if you can see it. Use a handwriting pen/fine liner to create smaller detail like text.</a:t>
            </a:r>
            <a:endParaRPr lang="en-US">
              <a:latin typeface="Comic Sans MS"/>
            </a:endParaRPr>
          </a:p>
        </p:txBody>
      </p:sp>
      <p:sp>
        <p:nvSpPr>
          <p:cNvPr id="10" name="TextBox 9">
            <a:extLst>
              <a:ext uri="{FF2B5EF4-FFF2-40B4-BE49-F238E27FC236}">
                <a16:creationId xmlns:a16="http://schemas.microsoft.com/office/drawing/2014/main" id="{EDB070FC-3BE8-8DE8-4470-0752E7A8FE75}"/>
              </a:ext>
            </a:extLst>
          </p:cNvPr>
          <p:cNvSpPr txBox="1"/>
          <p:nvPr/>
        </p:nvSpPr>
        <p:spPr>
          <a:xfrm>
            <a:off x="8199782" y="4431195"/>
            <a:ext cx="374097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Comic Sans MS"/>
                <a:cs typeface="Helvetica"/>
              </a:rPr>
              <a:t>Draw four straight lines coming out from the top and bottom on each side of the drawing (without interrupting the painting). These lines will make the flaps that will make the tin stand. Cut along the lines. Try and keep your cutting as straight as possible so that the tin won’t be standing at an angle. Make sure that you cut around the top of the tin/jar lid to give it some depth.</a:t>
            </a:r>
            <a:endParaRPr lang="en-US" sz="1400">
              <a:latin typeface="Comic Sans MS"/>
            </a:endParaRPr>
          </a:p>
        </p:txBody>
      </p:sp>
    </p:spTree>
    <p:extLst>
      <p:ext uri="{BB962C8B-B14F-4D97-AF65-F5344CB8AC3E}">
        <p14:creationId xmlns:p14="http://schemas.microsoft.com/office/powerpoint/2010/main" val="636084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053F10-716E-B9A1-CB00-18C7796A77EB}"/>
              </a:ext>
            </a:extLst>
          </p:cNvPr>
          <p:cNvSpPr txBox="1"/>
          <p:nvPr/>
        </p:nvSpPr>
        <p:spPr>
          <a:xfrm>
            <a:off x="165651" y="124238"/>
            <a:ext cx="72058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rPr>
              <a:t>Option 2 – Outline painting</a:t>
            </a:r>
          </a:p>
        </p:txBody>
      </p:sp>
      <p:pic>
        <p:nvPicPr>
          <p:cNvPr id="6" name="Picture 5">
            <a:extLst>
              <a:ext uri="{FF2B5EF4-FFF2-40B4-BE49-F238E27FC236}">
                <a16:creationId xmlns:a16="http://schemas.microsoft.com/office/drawing/2014/main" id="{1174F12C-69B8-0369-AFEC-01AEF5EE0133}"/>
              </a:ext>
            </a:extLst>
          </p:cNvPr>
          <p:cNvPicPr>
            <a:picLocks noChangeAspect="1"/>
          </p:cNvPicPr>
          <p:nvPr/>
        </p:nvPicPr>
        <p:blipFill>
          <a:blip r:embed="rId2"/>
          <a:stretch>
            <a:fillRect/>
          </a:stretch>
        </p:blipFill>
        <p:spPr>
          <a:xfrm>
            <a:off x="370439" y="705885"/>
            <a:ext cx="2428599" cy="3436317"/>
          </a:xfrm>
          <a:prstGeom prst="rect">
            <a:avLst/>
          </a:prstGeom>
        </p:spPr>
      </p:pic>
      <p:pic>
        <p:nvPicPr>
          <p:cNvPr id="7" name="Picture 6">
            <a:extLst>
              <a:ext uri="{FF2B5EF4-FFF2-40B4-BE49-F238E27FC236}">
                <a16:creationId xmlns:a16="http://schemas.microsoft.com/office/drawing/2014/main" id="{9C317241-2EA4-5C48-6187-1DFEBD37C096}"/>
              </a:ext>
            </a:extLst>
          </p:cNvPr>
          <p:cNvPicPr>
            <a:picLocks noChangeAspect="1"/>
          </p:cNvPicPr>
          <p:nvPr/>
        </p:nvPicPr>
        <p:blipFill>
          <a:blip r:embed="rId3"/>
          <a:stretch>
            <a:fillRect/>
          </a:stretch>
        </p:blipFill>
        <p:spPr>
          <a:xfrm>
            <a:off x="3054625" y="708508"/>
            <a:ext cx="2272749" cy="3431072"/>
          </a:xfrm>
          <a:prstGeom prst="rect">
            <a:avLst/>
          </a:prstGeom>
        </p:spPr>
      </p:pic>
      <p:pic>
        <p:nvPicPr>
          <p:cNvPr id="9" name="Picture 8" descr="A drawing of a can of peas&#10;&#10;Description automatically generated">
            <a:extLst>
              <a:ext uri="{FF2B5EF4-FFF2-40B4-BE49-F238E27FC236}">
                <a16:creationId xmlns:a16="http://schemas.microsoft.com/office/drawing/2014/main" id="{265E603F-E327-987B-695D-FBDDFCEF4F36}"/>
              </a:ext>
            </a:extLst>
          </p:cNvPr>
          <p:cNvPicPr>
            <a:picLocks noChangeAspect="1"/>
          </p:cNvPicPr>
          <p:nvPr/>
        </p:nvPicPr>
        <p:blipFill>
          <a:blip r:embed="rId4"/>
          <a:stretch>
            <a:fillRect/>
          </a:stretch>
        </p:blipFill>
        <p:spPr>
          <a:xfrm>
            <a:off x="5818601" y="122651"/>
            <a:ext cx="6010275" cy="2924175"/>
          </a:xfrm>
          <a:prstGeom prst="rect">
            <a:avLst/>
          </a:prstGeom>
        </p:spPr>
      </p:pic>
      <p:pic>
        <p:nvPicPr>
          <p:cNvPr id="10" name="Picture 9" descr="A hand holding a roll of paper towels&#10;&#10;Description automatically generated">
            <a:extLst>
              <a:ext uri="{FF2B5EF4-FFF2-40B4-BE49-F238E27FC236}">
                <a16:creationId xmlns:a16="http://schemas.microsoft.com/office/drawing/2014/main" id="{6EDD53AA-206F-68AB-8890-3593CFFA1546}"/>
              </a:ext>
            </a:extLst>
          </p:cNvPr>
          <p:cNvPicPr>
            <a:picLocks noChangeAspect="1"/>
          </p:cNvPicPr>
          <p:nvPr/>
        </p:nvPicPr>
        <p:blipFill>
          <a:blip r:embed="rId5"/>
          <a:stretch>
            <a:fillRect/>
          </a:stretch>
        </p:blipFill>
        <p:spPr>
          <a:xfrm>
            <a:off x="7024825" y="3433970"/>
            <a:ext cx="2162175" cy="2971800"/>
          </a:xfrm>
          <a:prstGeom prst="rect">
            <a:avLst/>
          </a:prstGeom>
        </p:spPr>
      </p:pic>
      <p:pic>
        <p:nvPicPr>
          <p:cNvPr id="11" name="Picture 10" descr="A close-up of a green label&#10;&#10;Description automatically generated">
            <a:extLst>
              <a:ext uri="{FF2B5EF4-FFF2-40B4-BE49-F238E27FC236}">
                <a16:creationId xmlns:a16="http://schemas.microsoft.com/office/drawing/2014/main" id="{74BBF64A-6CCE-DD91-96DA-492A03C4FA18}"/>
              </a:ext>
            </a:extLst>
          </p:cNvPr>
          <p:cNvPicPr>
            <a:picLocks noChangeAspect="1"/>
          </p:cNvPicPr>
          <p:nvPr/>
        </p:nvPicPr>
        <p:blipFill>
          <a:blip r:embed="rId6"/>
          <a:stretch>
            <a:fillRect/>
          </a:stretch>
        </p:blipFill>
        <p:spPr>
          <a:xfrm>
            <a:off x="9584565" y="2685980"/>
            <a:ext cx="2409825" cy="4048125"/>
          </a:xfrm>
          <a:prstGeom prst="rect">
            <a:avLst/>
          </a:prstGeom>
        </p:spPr>
      </p:pic>
      <p:sp>
        <p:nvSpPr>
          <p:cNvPr id="12" name="TextBox 11">
            <a:extLst>
              <a:ext uri="{FF2B5EF4-FFF2-40B4-BE49-F238E27FC236}">
                <a16:creationId xmlns:a16="http://schemas.microsoft.com/office/drawing/2014/main" id="{7C276059-7A8F-EDF3-7130-D01C6E94DA31}"/>
              </a:ext>
            </a:extLst>
          </p:cNvPr>
          <p:cNvSpPr txBox="1"/>
          <p:nvPr/>
        </p:nvSpPr>
        <p:spPr>
          <a:xfrm>
            <a:off x="165653" y="4152347"/>
            <a:ext cx="685799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omic Sans MS"/>
                <a:cs typeface="Helvetica"/>
              </a:rPr>
              <a:t>Create a simple line painting, thinking about the outline of the object and focussing on the main bits of detail. Include text and the main areas of detail. Use some coloured pencil crayons and start thinking about darker areas and lighter areas of the tin. Draw four straight lines coming out from the top and bottom on each side of the drawing. These lines will make the flaps that will make the tin stand. Curl the flaps together so that when they look at the front of their object as little white can be seen as possible.</a:t>
            </a:r>
            <a:endParaRPr lang="en-US">
              <a:latin typeface="Comic Sans MS"/>
            </a:endParaRPr>
          </a:p>
        </p:txBody>
      </p:sp>
    </p:spTree>
    <p:extLst>
      <p:ext uri="{BB962C8B-B14F-4D97-AF65-F5344CB8AC3E}">
        <p14:creationId xmlns:p14="http://schemas.microsoft.com/office/powerpoint/2010/main" val="1503169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A7C3AF-441B-BD40-7B22-103E7A303B8B}"/>
              </a:ext>
            </a:extLst>
          </p:cNvPr>
          <p:cNvSpPr txBox="1"/>
          <p:nvPr/>
        </p:nvSpPr>
        <p:spPr>
          <a:xfrm>
            <a:off x="165651" y="124238"/>
            <a:ext cx="72058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rPr>
              <a:t>Option 3 – Collaging</a:t>
            </a:r>
          </a:p>
        </p:txBody>
      </p:sp>
      <p:pic>
        <p:nvPicPr>
          <p:cNvPr id="6" name="Picture 5" descr="A group of green paint&#10;&#10;Description automatically generated">
            <a:extLst>
              <a:ext uri="{FF2B5EF4-FFF2-40B4-BE49-F238E27FC236}">
                <a16:creationId xmlns:a16="http://schemas.microsoft.com/office/drawing/2014/main" id="{B2D1FE25-B9FF-266F-99B3-17317E60462D}"/>
              </a:ext>
            </a:extLst>
          </p:cNvPr>
          <p:cNvPicPr>
            <a:picLocks noChangeAspect="1"/>
          </p:cNvPicPr>
          <p:nvPr/>
        </p:nvPicPr>
        <p:blipFill>
          <a:blip r:embed="rId2"/>
          <a:stretch>
            <a:fillRect/>
          </a:stretch>
        </p:blipFill>
        <p:spPr>
          <a:xfrm>
            <a:off x="276939" y="807335"/>
            <a:ext cx="3188856" cy="2131580"/>
          </a:xfrm>
          <a:prstGeom prst="rect">
            <a:avLst/>
          </a:prstGeom>
        </p:spPr>
      </p:pic>
      <p:pic>
        <p:nvPicPr>
          <p:cNvPr id="7" name="Picture 6" descr="A blue green and yellow paint&#10;&#10;Description automatically generated">
            <a:extLst>
              <a:ext uri="{FF2B5EF4-FFF2-40B4-BE49-F238E27FC236}">
                <a16:creationId xmlns:a16="http://schemas.microsoft.com/office/drawing/2014/main" id="{8397B940-053D-3371-9D68-3B5FB58142A2}"/>
              </a:ext>
            </a:extLst>
          </p:cNvPr>
          <p:cNvPicPr>
            <a:picLocks noChangeAspect="1"/>
          </p:cNvPicPr>
          <p:nvPr/>
        </p:nvPicPr>
        <p:blipFill>
          <a:blip r:embed="rId3"/>
          <a:stretch>
            <a:fillRect/>
          </a:stretch>
        </p:blipFill>
        <p:spPr>
          <a:xfrm>
            <a:off x="3467100" y="779318"/>
            <a:ext cx="2209800" cy="2667000"/>
          </a:xfrm>
          <a:prstGeom prst="rect">
            <a:avLst/>
          </a:prstGeom>
        </p:spPr>
      </p:pic>
      <p:pic>
        <p:nvPicPr>
          <p:cNvPr id="8" name="Picture 7">
            <a:extLst>
              <a:ext uri="{FF2B5EF4-FFF2-40B4-BE49-F238E27FC236}">
                <a16:creationId xmlns:a16="http://schemas.microsoft.com/office/drawing/2014/main" id="{FECB9F49-2D09-949C-BA67-521B8D542446}"/>
              </a:ext>
            </a:extLst>
          </p:cNvPr>
          <p:cNvPicPr>
            <a:picLocks noChangeAspect="1"/>
          </p:cNvPicPr>
          <p:nvPr/>
        </p:nvPicPr>
        <p:blipFill>
          <a:blip r:embed="rId4"/>
          <a:stretch>
            <a:fillRect/>
          </a:stretch>
        </p:blipFill>
        <p:spPr>
          <a:xfrm>
            <a:off x="5686425" y="752186"/>
            <a:ext cx="2493241" cy="1913082"/>
          </a:xfrm>
          <a:prstGeom prst="rect">
            <a:avLst/>
          </a:prstGeom>
        </p:spPr>
      </p:pic>
      <p:pic>
        <p:nvPicPr>
          <p:cNvPr id="9" name="Picture 8" descr="A collage of green plants&#10;&#10;Description automatically generated">
            <a:extLst>
              <a:ext uri="{FF2B5EF4-FFF2-40B4-BE49-F238E27FC236}">
                <a16:creationId xmlns:a16="http://schemas.microsoft.com/office/drawing/2014/main" id="{AC8E4310-6053-BD14-3DCF-DF6DD2B0F5C1}"/>
              </a:ext>
            </a:extLst>
          </p:cNvPr>
          <p:cNvPicPr>
            <a:picLocks noChangeAspect="1"/>
          </p:cNvPicPr>
          <p:nvPr/>
        </p:nvPicPr>
        <p:blipFill>
          <a:blip r:embed="rId5"/>
          <a:stretch>
            <a:fillRect/>
          </a:stretch>
        </p:blipFill>
        <p:spPr>
          <a:xfrm>
            <a:off x="9866219" y="123711"/>
            <a:ext cx="2326410" cy="2663538"/>
          </a:xfrm>
          <a:prstGeom prst="rect">
            <a:avLst/>
          </a:prstGeom>
        </p:spPr>
      </p:pic>
      <p:pic>
        <p:nvPicPr>
          <p:cNvPr id="10" name="Picture 9">
            <a:extLst>
              <a:ext uri="{FF2B5EF4-FFF2-40B4-BE49-F238E27FC236}">
                <a16:creationId xmlns:a16="http://schemas.microsoft.com/office/drawing/2014/main" id="{6142E080-C70D-78CB-9F57-B68662E50FA1}"/>
              </a:ext>
            </a:extLst>
          </p:cNvPr>
          <p:cNvPicPr>
            <a:picLocks noChangeAspect="1"/>
          </p:cNvPicPr>
          <p:nvPr/>
        </p:nvPicPr>
        <p:blipFill>
          <a:blip r:embed="rId6"/>
          <a:stretch>
            <a:fillRect/>
          </a:stretch>
        </p:blipFill>
        <p:spPr>
          <a:xfrm>
            <a:off x="9551988" y="2945390"/>
            <a:ext cx="2486025" cy="3876675"/>
          </a:xfrm>
          <a:prstGeom prst="rect">
            <a:avLst/>
          </a:prstGeom>
        </p:spPr>
      </p:pic>
      <p:sp>
        <p:nvSpPr>
          <p:cNvPr id="11" name="TextBox 10">
            <a:extLst>
              <a:ext uri="{FF2B5EF4-FFF2-40B4-BE49-F238E27FC236}">
                <a16:creationId xmlns:a16="http://schemas.microsoft.com/office/drawing/2014/main" id="{1E64A773-D206-1251-314F-DF147F977B4F}"/>
              </a:ext>
            </a:extLst>
          </p:cNvPr>
          <p:cNvSpPr txBox="1"/>
          <p:nvPr/>
        </p:nvSpPr>
        <p:spPr>
          <a:xfrm>
            <a:off x="174988" y="3409222"/>
            <a:ext cx="915946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mic Sans MS"/>
                <a:cs typeface="Helvetica"/>
              </a:rPr>
              <a:t>Paint block </a:t>
            </a:r>
            <a:r>
              <a:rPr lang="en-US" sz="2400" err="1">
                <a:latin typeface="Comic Sans MS"/>
                <a:cs typeface="Helvetica"/>
              </a:rPr>
              <a:t>colours</a:t>
            </a:r>
            <a:r>
              <a:rPr lang="en-US" sz="2400">
                <a:latin typeface="Comic Sans MS"/>
                <a:cs typeface="Helvetica"/>
              </a:rPr>
              <a:t> within the background of your selected tin/jar. Next you will need to pick out bits of detail and cut shapes out of the painted sheets of paper. These will be used to create the detail within the tin or jar. Arrange your cut out bits until you are happy. Once you are happy with your composition you can glue all the pieces into place. Make sure that the glue reaches the edges so that bits don’t peel up. Add detail with pencil crayons and pens. Create the 2 large flaps either side of the tin, bend round and fasten with tape.</a:t>
            </a:r>
          </a:p>
        </p:txBody>
      </p:sp>
    </p:spTree>
    <p:extLst>
      <p:ext uri="{BB962C8B-B14F-4D97-AF65-F5344CB8AC3E}">
        <p14:creationId xmlns:p14="http://schemas.microsoft.com/office/powerpoint/2010/main" val="2472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59267" y="51858"/>
            <a:ext cx="12125325" cy="1325563"/>
          </a:xfrm>
        </p:spPr>
        <p:txBody>
          <a:bodyPr vert="horz" lIns="91440" tIns="45720" rIns="91440" bIns="45720" rtlCol="0" anchor="ctr">
            <a:noAutofit/>
          </a:bodyPr>
          <a:lstStyle/>
          <a:p>
            <a:r>
              <a:rPr lang="en-GB" sz="3200" u="sng">
                <a:cs typeface="Calibri Light"/>
              </a:rPr>
              <a:t>01.05.24</a:t>
            </a:r>
            <a:br>
              <a:rPr lang="en-GB" sz="3200" u="sng">
                <a:cs typeface="Calibri Light"/>
              </a:rPr>
            </a:br>
            <a:r>
              <a:rPr lang="en-GB" sz="3200" u="sng">
                <a:cs typeface="Calibri Light"/>
              </a:rPr>
              <a:t>TBAT: </a:t>
            </a:r>
            <a:r>
              <a:rPr lang="en-GB" sz="3200" u="sng">
                <a:ea typeface="+mj-lt"/>
                <a:cs typeface="+mj-lt"/>
              </a:rPr>
              <a:t>recognise, name and classify 2D shapes identifying regular and irregular polygons.</a:t>
            </a:r>
            <a:endParaRPr lang="en-GB" sz="3200" u="sng">
              <a:cs typeface="Calibri Light"/>
            </a:endParaRPr>
          </a:p>
        </p:txBody>
      </p:sp>
      <p:sp>
        <p:nvSpPr>
          <p:cNvPr id="3" name="Content Placeholder 2">
            <a:extLst>
              <a:ext uri="{FF2B5EF4-FFF2-40B4-BE49-F238E27FC236}">
                <a16:creationId xmlns:a16="http://schemas.microsoft.com/office/drawing/2014/main" id="{BDCE8A27-1A84-02EC-A207-0759F7C5CFBB}"/>
              </a:ext>
            </a:extLst>
          </p:cNvPr>
          <p:cNvSpPr>
            <a:spLocks noGrp="1"/>
          </p:cNvSpPr>
          <p:nvPr>
            <p:ph idx="1"/>
          </p:nvPr>
        </p:nvSpPr>
        <p:spPr>
          <a:xfrm>
            <a:off x="104775" y="1292225"/>
            <a:ext cx="11249025" cy="4884738"/>
          </a:xfrm>
        </p:spPr>
        <p:txBody>
          <a:bodyPr vert="horz" lIns="91440" tIns="45720" rIns="91440" bIns="45720" rtlCol="0" anchor="t">
            <a:normAutofit/>
          </a:bodyPr>
          <a:lstStyle/>
          <a:p>
            <a:pPr marL="0" indent="0" algn="ctr">
              <a:buNone/>
            </a:pPr>
            <a:r>
              <a:rPr lang="en-GB" sz="3200" u="sng">
                <a:latin typeface="Calibri Light"/>
                <a:cs typeface="Calibri" panose="020F0502020204030204"/>
              </a:rPr>
              <a:t>3 in 3</a:t>
            </a:r>
            <a:endParaRPr lang="en-GB" sz="3200" u="sng">
              <a:latin typeface="Calibri Light"/>
              <a:ea typeface="Calibri Light"/>
              <a:cs typeface="Calibri" panose="020F0502020204030204"/>
            </a:endParaRPr>
          </a:p>
          <a:p>
            <a:pPr marL="0" indent="0">
              <a:buNone/>
            </a:pPr>
            <a:r>
              <a:rPr lang="en-GB" sz="3200">
                <a:latin typeface="Calibri Light"/>
                <a:cs typeface="Calibri"/>
              </a:rPr>
              <a:t>1. </a:t>
            </a:r>
            <a:r>
              <a:rPr lang="en-GB" sz="3200">
                <a:latin typeface="Calibri Light"/>
                <a:ea typeface="+mn-lt"/>
                <a:cs typeface="+mn-lt"/>
              </a:rPr>
              <a:t>1/9 of 108 =</a:t>
            </a:r>
          </a:p>
          <a:p>
            <a:pPr marL="0" indent="0">
              <a:buNone/>
            </a:pPr>
            <a:r>
              <a:rPr lang="en-GB" sz="3200">
                <a:latin typeface="Calibri Light"/>
                <a:cs typeface="Calibri"/>
              </a:rPr>
              <a:t>2. </a:t>
            </a:r>
            <a:r>
              <a:rPr lang="en-GB" sz="3200">
                <a:latin typeface="Calibri Light"/>
                <a:ea typeface="+mn-lt"/>
                <a:cs typeface="+mn-lt"/>
              </a:rPr>
              <a:t>8 ÷ 100 =</a:t>
            </a:r>
          </a:p>
          <a:p>
            <a:pPr marL="0" indent="0">
              <a:buNone/>
            </a:pPr>
            <a:r>
              <a:rPr lang="en-GB" sz="3200">
                <a:latin typeface="Calibri Light"/>
                <a:ea typeface="+mn-lt"/>
                <a:cs typeface="+mn-lt"/>
              </a:rPr>
              <a:t>3. Identify the right-angled triangle</a:t>
            </a:r>
            <a:r>
              <a:rPr lang="en-GB" sz="3600">
                <a:latin typeface="Calibri Light"/>
                <a:ea typeface="+mn-lt"/>
                <a:cs typeface="+mn-lt"/>
              </a:rPr>
              <a:t>.</a:t>
            </a:r>
          </a:p>
        </p:txBody>
      </p:sp>
      <p:pic>
        <p:nvPicPr>
          <p:cNvPr id="4" name="Picture 4" descr="Shape, polygon&#10;&#10;Description automatically generated">
            <a:extLst>
              <a:ext uri="{FF2B5EF4-FFF2-40B4-BE49-F238E27FC236}">
                <a16:creationId xmlns:a16="http://schemas.microsoft.com/office/drawing/2014/main" id="{0CD3F227-59C9-ABED-211B-8643A15E76A9}"/>
              </a:ext>
            </a:extLst>
          </p:cNvPr>
          <p:cNvPicPr>
            <a:picLocks noChangeAspect="1"/>
          </p:cNvPicPr>
          <p:nvPr/>
        </p:nvPicPr>
        <p:blipFill>
          <a:blip r:embed="rId2"/>
          <a:stretch>
            <a:fillRect/>
          </a:stretch>
        </p:blipFill>
        <p:spPr>
          <a:xfrm>
            <a:off x="395621" y="3527847"/>
            <a:ext cx="4910563" cy="3146436"/>
          </a:xfrm>
          <a:prstGeom prst="rect">
            <a:avLst/>
          </a:prstGeom>
        </p:spPr>
      </p:pic>
      <p:pic>
        <p:nvPicPr>
          <p:cNvPr id="5" name="Picture 4" descr="A cartoon of a person writing on a paper&#10;&#10;Description automatically generated">
            <a:extLst>
              <a:ext uri="{FF2B5EF4-FFF2-40B4-BE49-F238E27FC236}">
                <a16:creationId xmlns:a16="http://schemas.microsoft.com/office/drawing/2014/main" id="{F8777DE2-8F3C-69AB-2B1E-7C9E7C5D57A1}"/>
              </a:ext>
            </a:extLst>
          </p:cNvPr>
          <p:cNvPicPr>
            <a:picLocks noChangeAspect="1"/>
          </p:cNvPicPr>
          <p:nvPr/>
        </p:nvPicPr>
        <p:blipFill>
          <a:blip r:embed="rId3"/>
          <a:stretch>
            <a:fillRect/>
          </a:stretch>
        </p:blipFill>
        <p:spPr>
          <a:xfrm>
            <a:off x="6094123" y="3944072"/>
            <a:ext cx="5915025" cy="2733675"/>
          </a:xfrm>
          <a:prstGeom prst="rect">
            <a:avLst/>
          </a:prstGeom>
          <a:ln w="57150">
            <a:solidFill>
              <a:srgbClr val="FF0000"/>
            </a:solidFill>
          </a:ln>
        </p:spPr>
      </p:pic>
    </p:spTree>
    <p:extLst>
      <p:ext uri="{BB962C8B-B14F-4D97-AF65-F5344CB8AC3E}">
        <p14:creationId xmlns:p14="http://schemas.microsoft.com/office/powerpoint/2010/main" val="274937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59267" y="51858"/>
            <a:ext cx="12125325" cy="1325563"/>
          </a:xfrm>
        </p:spPr>
        <p:txBody>
          <a:bodyPr vert="horz" lIns="91440" tIns="45720" rIns="91440" bIns="45720" rtlCol="0" anchor="ctr">
            <a:noAutofit/>
          </a:bodyPr>
          <a:lstStyle/>
          <a:p>
            <a:r>
              <a:rPr lang="en-GB" sz="3200" u="sng">
                <a:ea typeface="+mj-lt"/>
                <a:cs typeface="+mj-lt"/>
              </a:rPr>
              <a:t>01.05.24</a:t>
            </a:r>
            <a:br>
              <a:rPr lang="en-GB" sz="3200" u="sng">
                <a:cs typeface="Calibri Light"/>
              </a:rPr>
            </a:br>
            <a:r>
              <a:rPr lang="en-GB" sz="3200" u="sng">
                <a:cs typeface="Calibri Light"/>
              </a:rPr>
              <a:t>TBAT: </a:t>
            </a:r>
            <a:r>
              <a:rPr lang="en-GB" sz="3200" u="sng">
                <a:ea typeface="+mj-lt"/>
                <a:cs typeface="+mj-lt"/>
              </a:rPr>
              <a:t>recognise, name and classify 2D shapes identifying regular and irregular polygons.</a:t>
            </a:r>
            <a:endParaRPr lang="en-GB" sz="3200" u="sng">
              <a:cs typeface="Calibri Light"/>
            </a:endParaRPr>
          </a:p>
        </p:txBody>
      </p:sp>
      <p:pic>
        <p:nvPicPr>
          <p:cNvPr id="8" name="Picture 4" descr="A screenshot of a math challenge&#10;&#10;Description automatically generated">
            <a:extLst>
              <a:ext uri="{FF2B5EF4-FFF2-40B4-BE49-F238E27FC236}">
                <a16:creationId xmlns:a16="http://schemas.microsoft.com/office/drawing/2014/main" id="{888D6A37-CCC7-E8C2-1A19-48D6383FE502}"/>
              </a:ext>
            </a:extLst>
          </p:cNvPr>
          <p:cNvPicPr>
            <a:picLocks noChangeAspect="1"/>
          </p:cNvPicPr>
          <p:nvPr/>
        </p:nvPicPr>
        <p:blipFill rotWithShape="1">
          <a:blip r:embed="rId2"/>
          <a:srcRect l="34574" t="11871" r="32979" b="10262"/>
          <a:stretch/>
        </p:blipFill>
        <p:spPr>
          <a:xfrm>
            <a:off x="4589252" y="1170129"/>
            <a:ext cx="3509959" cy="5570175"/>
          </a:xfrm>
          <a:prstGeom prst="rect">
            <a:avLst/>
          </a:prstGeom>
        </p:spPr>
      </p:pic>
    </p:spTree>
    <p:extLst>
      <p:ext uri="{BB962C8B-B14F-4D97-AF65-F5344CB8AC3E}">
        <p14:creationId xmlns:p14="http://schemas.microsoft.com/office/powerpoint/2010/main" val="98592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1325563"/>
          </a:xfrm>
        </p:spPr>
        <p:txBody>
          <a:bodyPr vert="horz" lIns="91440" tIns="45720" rIns="91440" bIns="45720" rtlCol="0" anchor="ctr">
            <a:noAutofit/>
          </a:bodyPr>
          <a:lstStyle/>
          <a:p>
            <a:r>
              <a:rPr lang="en-GB" sz="3200" u="sng">
                <a:ea typeface="+mj-lt"/>
                <a:cs typeface="+mj-lt"/>
              </a:rPr>
              <a:t>01.05.24</a:t>
            </a:r>
            <a:br>
              <a:rPr lang="en-GB" sz="2800" u="sng">
                <a:cs typeface="Calibri Light"/>
              </a:rPr>
            </a:br>
            <a:r>
              <a:rPr lang="en-GB" sz="2800" u="sng">
                <a:cs typeface="Calibri Light"/>
              </a:rPr>
              <a:t>TBAT: </a:t>
            </a:r>
            <a:r>
              <a:rPr lang="en-GB" sz="2800" u="sng">
                <a:ea typeface="+mj-lt"/>
                <a:cs typeface="+mj-lt"/>
              </a:rPr>
              <a:t>recognise, name and classify 2D shapes identifying regular and irregular polygons.</a:t>
            </a:r>
            <a:endParaRPr lang="en-GB" sz="2800" u="sng">
              <a:cs typeface="Calibri Light"/>
            </a:endParaRPr>
          </a:p>
        </p:txBody>
      </p:sp>
      <p:sp>
        <p:nvSpPr>
          <p:cNvPr id="3" name="Content Placeholder 2">
            <a:extLst>
              <a:ext uri="{FF2B5EF4-FFF2-40B4-BE49-F238E27FC236}">
                <a16:creationId xmlns:a16="http://schemas.microsoft.com/office/drawing/2014/main" id="{BDCE8A27-1A84-02EC-A207-0759F7C5CFBB}"/>
              </a:ext>
            </a:extLst>
          </p:cNvPr>
          <p:cNvSpPr>
            <a:spLocks noGrp="1"/>
          </p:cNvSpPr>
          <p:nvPr>
            <p:ph idx="1"/>
          </p:nvPr>
        </p:nvSpPr>
        <p:spPr>
          <a:xfrm>
            <a:off x="466725" y="1339850"/>
            <a:ext cx="11249025" cy="4884738"/>
          </a:xfrm>
        </p:spPr>
        <p:txBody>
          <a:bodyPr vert="horz" lIns="91440" tIns="45720" rIns="91440" bIns="45720" rtlCol="0" anchor="t">
            <a:normAutofit/>
          </a:bodyPr>
          <a:lstStyle/>
          <a:p>
            <a:pPr marL="0" indent="0" algn="ctr">
              <a:buNone/>
            </a:pPr>
            <a:r>
              <a:rPr lang="en-GB" sz="3600">
                <a:latin typeface="Calibri Light"/>
                <a:cs typeface="Calibri" panose="020F0502020204030204"/>
              </a:rPr>
              <a:t>Which </a:t>
            </a:r>
            <a:r>
              <a:rPr lang="en-GB" sz="3600">
                <a:latin typeface="Calibri Light"/>
                <a:ea typeface="+mn-lt"/>
                <a:cs typeface="+mn-lt"/>
              </a:rPr>
              <a:t>descriptions match the shape below?</a:t>
            </a:r>
            <a:endParaRPr lang="en-US">
              <a:latin typeface="Calibri Light"/>
              <a:cs typeface="Calibri"/>
            </a:endParaRPr>
          </a:p>
        </p:txBody>
      </p:sp>
      <p:pic>
        <p:nvPicPr>
          <p:cNvPr id="5" name="Picture 5" descr="A picture containing shape&#10;&#10;Description automatically generated">
            <a:extLst>
              <a:ext uri="{FF2B5EF4-FFF2-40B4-BE49-F238E27FC236}">
                <a16:creationId xmlns:a16="http://schemas.microsoft.com/office/drawing/2014/main" id="{9F2F3142-B604-4C8D-0F85-18803F9F94B8}"/>
              </a:ext>
            </a:extLst>
          </p:cNvPr>
          <p:cNvPicPr>
            <a:picLocks noChangeAspect="1"/>
          </p:cNvPicPr>
          <p:nvPr/>
        </p:nvPicPr>
        <p:blipFill>
          <a:blip r:embed="rId2"/>
          <a:stretch>
            <a:fillRect/>
          </a:stretch>
        </p:blipFill>
        <p:spPr>
          <a:xfrm>
            <a:off x="1864552" y="1940353"/>
            <a:ext cx="8463157" cy="4284437"/>
          </a:xfrm>
          <a:prstGeom prst="rect">
            <a:avLst/>
          </a:prstGeom>
        </p:spPr>
      </p:pic>
    </p:spTree>
    <p:extLst>
      <p:ext uri="{BB962C8B-B14F-4D97-AF65-F5344CB8AC3E}">
        <p14:creationId xmlns:p14="http://schemas.microsoft.com/office/powerpoint/2010/main" val="324065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1325563"/>
          </a:xfrm>
        </p:spPr>
        <p:txBody>
          <a:bodyPr vert="horz" lIns="91440" tIns="45720" rIns="91440" bIns="45720" rtlCol="0" anchor="ctr">
            <a:noAutofit/>
          </a:bodyPr>
          <a:lstStyle/>
          <a:p>
            <a:r>
              <a:rPr lang="en-GB" sz="3200" u="sng">
                <a:ea typeface="+mj-lt"/>
                <a:cs typeface="+mj-lt"/>
              </a:rPr>
              <a:t>01.05.24</a:t>
            </a:r>
            <a:br>
              <a:rPr lang="en-GB" sz="2800" u="sng">
                <a:cs typeface="Calibri Light"/>
              </a:rPr>
            </a:br>
            <a:r>
              <a:rPr lang="en-GB" sz="2800" u="sng">
                <a:cs typeface="Calibri Light"/>
              </a:rPr>
              <a:t>TBAT: </a:t>
            </a:r>
            <a:r>
              <a:rPr lang="en-GB" sz="2800" u="sng">
                <a:ea typeface="+mj-lt"/>
                <a:cs typeface="+mj-lt"/>
              </a:rPr>
              <a:t>recognise, name and classify 2D shapes identifying regular and irregular polygons.</a:t>
            </a:r>
            <a:endParaRPr lang="en-GB" sz="2800" u="sng">
              <a:cs typeface="Calibri Light"/>
            </a:endParaRPr>
          </a:p>
        </p:txBody>
      </p:sp>
      <p:sp>
        <p:nvSpPr>
          <p:cNvPr id="6" name="Content Placeholder 5">
            <a:extLst>
              <a:ext uri="{FF2B5EF4-FFF2-40B4-BE49-F238E27FC236}">
                <a16:creationId xmlns:a16="http://schemas.microsoft.com/office/drawing/2014/main" id="{EAA10DAA-34BC-FEA1-AC6B-5941DAE5836C}"/>
              </a:ext>
            </a:extLst>
          </p:cNvPr>
          <p:cNvSpPr>
            <a:spLocks noGrp="1"/>
          </p:cNvSpPr>
          <p:nvPr>
            <p:ph idx="1"/>
          </p:nvPr>
        </p:nvSpPr>
        <p:spPr>
          <a:xfrm>
            <a:off x="838200" y="1418529"/>
            <a:ext cx="10515600" cy="4351338"/>
          </a:xfrm>
        </p:spPr>
        <p:txBody>
          <a:bodyPr vert="horz" lIns="91440" tIns="45720" rIns="91440" bIns="45720" rtlCol="0" anchor="t">
            <a:normAutofit/>
          </a:bodyPr>
          <a:lstStyle/>
          <a:p>
            <a:pPr marL="0" indent="0">
              <a:buNone/>
            </a:pPr>
            <a:r>
              <a:rPr lang="en-GB">
                <a:cs typeface="Calibri" panose="020F0502020204030204"/>
              </a:rPr>
              <a:t>Can you name the 2D shapes?</a:t>
            </a:r>
          </a:p>
        </p:txBody>
      </p:sp>
      <p:pic>
        <p:nvPicPr>
          <p:cNvPr id="7" name="Picture 7" descr="Shape&#10;&#10;Description automatically generated">
            <a:extLst>
              <a:ext uri="{FF2B5EF4-FFF2-40B4-BE49-F238E27FC236}">
                <a16:creationId xmlns:a16="http://schemas.microsoft.com/office/drawing/2014/main" id="{E2ACB8DC-30BC-A388-ECC0-121505FB9F60}"/>
              </a:ext>
            </a:extLst>
          </p:cNvPr>
          <p:cNvPicPr>
            <a:picLocks noChangeAspect="1"/>
          </p:cNvPicPr>
          <p:nvPr/>
        </p:nvPicPr>
        <p:blipFill>
          <a:blip r:embed="rId2"/>
          <a:stretch>
            <a:fillRect/>
          </a:stretch>
        </p:blipFill>
        <p:spPr>
          <a:xfrm>
            <a:off x="977030" y="2361956"/>
            <a:ext cx="2743200" cy="2468116"/>
          </a:xfrm>
          <a:prstGeom prst="rect">
            <a:avLst/>
          </a:prstGeom>
        </p:spPr>
      </p:pic>
      <p:pic>
        <p:nvPicPr>
          <p:cNvPr id="8" name="Picture 8" descr="Shape, arrow&#10;&#10;Description automatically generated">
            <a:extLst>
              <a:ext uri="{FF2B5EF4-FFF2-40B4-BE49-F238E27FC236}">
                <a16:creationId xmlns:a16="http://schemas.microsoft.com/office/drawing/2014/main" id="{4488CE97-C513-F860-AD87-387124D96A4C}"/>
              </a:ext>
            </a:extLst>
          </p:cNvPr>
          <p:cNvPicPr>
            <a:picLocks noChangeAspect="1"/>
          </p:cNvPicPr>
          <p:nvPr/>
        </p:nvPicPr>
        <p:blipFill>
          <a:blip r:embed="rId3"/>
          <a:stretch>
            <a:fillRect/>
          </a:stretch>
        </p:blipFill>
        <p:spPr>
          <a:xfrm>
            <a:off x="4661770" y="2180467"/>
            <a:ext cx="5665939" cy="2831093"/>
          </a:xfrm>
          <a:prstGeom prst="rect">
            <a:avLst/>
          </a:prstGeom>
        </p:spPr>
      </p:pic>
    </p:spTree>
    <p:extLst>
      <p:ext uri="{BB962C8B-B14F-4D97-AF65-F5344CB8AC3E}">
        <p14:creationId xmlns:p14="http://schemas.microsoft.com/office/powerpoint/2010/main" val="350888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1325563"/>
          </a:xfrm>
        </p:spPr>
        <p:txBody>
          <a:bodyPr vert="horz" lIns="91440" tIns="45720" rIns="91440" bIns="45720" rtlCol="0" anchor="ctr">
            <a:noAutofit/>
          </a:bodyPr>
          <a:lstStyle/>
          <a:p>
            <a:r>
              <a:rPr lang="en-GB" sz="3200" u="sng">
                <a:ea typeface="+mj-lt"/>
                <a:cs typeface="+mj-lt"/>
              </a:rPr>
              <a:t>01.05.24</a:t>
            </a:r>
            <a:br>
              <a:rPr lang="en-GB" sz="2800" u="sng">
                <a:cs typeface="Calibri Light"/>
              </a:rPr>
            </a:br>
            <a:r>
              <a:rPr lang="en-GB" sz="2800" u="sng">
                <a:cs typeface="Calibri Light"/>
              </a:rPr>
              <a:t>TBAT: </a:t>
            </a:r>
            <a:r>
              <a:rPr lang="en-GB" sz="2800" u="sng">
                <a:ea typeface="+mj-lt"/>
                <a:cs typeface="+mj-lt"/>
              </a:rPr>
              <a:t>recognise, name and classify 2D shapes identifying regular and irregular polygons.</a:t>
            </a:r>
            <a:endParaRPr lang="en-GB" sz="2800" u="sng">
              <a:cs typeface="Calibri Light"/>
            </a:endParaRPr>
          </a:p>
        </p:txBody>
      </p:sp>
      <p:sp>
        <p:nvSpPr>
          <p:cNvPr id="6" name="Content Placeholder 5">
            <a:extLst>
              <a:ext uri="{FF2B5EF4-FFF2-40B4-BE49-F238E27FC236}">
                <a16:creationId xmlns:a16="http://schemas.microsoft.com/office/drawing/2014/main" id="{EAA10DAA-34BC-FEA1-AC6B-5941DAE5836C}"/>
              </a:ext>
            </a:extLst>
          </p:cNvPr>
          <p:cNvSpPr>
            <a:spLocks noGrp="1"/>
          </p:cNvSpPr>
          <p:nvPr>
            <p:ph idx="1"/>
          </p:nvPr>
        </p:nvSpPr>
        <p:spPr>
          <a:xfrm>
            <a:off x="838200" y="1418529"/>
            <a:ext cx="10515600" cy="4351338"/>
          </a:xfrm>
        </p:spPr>
        <p:txBody>
          <a:bodyPr vert="horz" lIns="91440" tIns="45720" rIns="91440" bIns="45720" rtlCol="0" anchor="t">
            <a:normAutofit/>
          </a:bodyPr>
          <a:lstStyle/>
          <a:p>
            <a:pPr algn="ctr">
              <a:buNone/>
            </a:pPr>
            <a:r>
              <a:rPr lang="en-GB" sz="3200">
                <a:latin typeface="Calibri Light"/>
                <a:ea typeface="+mn-lt"/>
                <a:cs typeface="+mn-lt"/>
              </a:rPr>
              <a:t>Which shape matches the description below?</a:t>
            </a:r>
            <a:endParaRPr lang="en-US" sz="3200">
              <a:latin typeface="Calibri Light"/>
              <a:cs typeface="Calibri Light"/>
            </a:endParaRPr>
          </a:p>
          <a:p>
            <a:pPr>
              <a:buNone/>
            </a:pPr>
            <a:r>
              <a:rPr lang="en-GB" sz="3200">
                <a:latin typeface="Calibri Light"/>
                <a:ea typeface="+mn-lt"/>
                <a:cs typeface="+mn-lt"/>
              </a:rPr>
              <a:t>•Fewer sides than a pentagon.</a:t>
            </a:r>
            <a:endParaRPr lang="en-GB" sz="3200">
              <a:latin typeface="Calibri Light"/>
              <a:cs typeface="Calibri Light"/>
            </a:endParaRPr>
          </a:p>
          <a:p>
            <a:pPr>
              <a:buNone/>
            </a:pPr>
            <a:endParaRPr lang="en-GB" sz="3200">
              <a:latin typeface="Calibri Light"/>
              <a:cs typeface="Calibri"/>
            </a:endParaRPr>
          </a:p>
          <a:p>
            <a:pPr>
              <a:buNone/>
            </a:pPr>
            <a:r>
              <a:rPr lang="en-GB" sz="3200">
                <a:latin typeface="Calibri Light"/>
                <a:ea typeface="+mn-lt"/>
                <a:cs typeface="+mn-lt"/>
              </a:rPr>
              <a:t>•1 line of symmetry.</a:t>
            </a:r>
            <a:endParaRPr lang="en-GB" sz="3200">
              <a:latin typeface="Calibri Light"/>
              <a:cs typeface="Calibri Light"/>
            </a:endParaRPr>
          </a:p>
          <a:p>
            <a:pPr>
              <a:buNone/>
            </a:pPr>
            <a:endParaRPr lang="en-GB" sz="3200">
              <a:latin typeface="Calibri Light"/>
              <a:cs typeface="Calibri"/>
            </a:endParaRPr>
          </a:p>
          <a:p>
            <a:pPr>
              <a:buNone/>
            </a:pPr>
            <a:r>
              <a:rPr lang="en-GB" sz="3200">
                <a:latin typeface="Calibri Light"/>
                <a:ea typeface="+mn-lt"/>
                <a:cs typeface="+mn-lt"/>
              </a:rPr>
              <a:t>•No acute angles.</a:t>
            </a:r>
            <a:endParaRPr lang="en-GB" sz="3200">
              <a:latin typeface="Calibri Light"/>
              <a:cs typeface="Calibri Light"/>
            </a:endParaRPr>
          </a:p>
          <a:p>
            <a:pPr marL="0" indent="0">
              <a:buNone/>
            </a:pPr>
            <a:endParaRPr lang="en-GB" sz="2400">
              <a:latin typeface="Calibri Light"/>
              <a:cs typeface="Calibri" panose="020F0502020204030204"/>
            </a:endParaRPr>
          </a:p>
        </p:txBody>
      </p:sp>
      <p:pic>
        <p:nvPicPr>
          <p:cNvPr id="3" name="Picture 3" descr="Shape, arrow&#10;&#10;Description automatically generated">
            <a:extLst>
              <a:ext uri="{FF2B5EF4-FFF2-40B4-BE49-F238E27FC236}">
                <a16:creationId xmlns:a16="http://schemas.microsoft.com/office/drawing/2014/main" id="{EBDB6FE0-86F1-2D4E-DD54-C7DBA913490E}"/>
              </a:ext>
            </a:extLst>
          </p:cNvPr>
          <p:cNvPicPr>
            <a:picLocks noChangeAspect="1"/>
          </p:cNvPicPr>
          <p:nvPr/>
        </p:nvPicPr>
        <p:blipFill>
          <a:blip r:embed="rId2"/>
          <a:stretch>
            <a:fillRect/>
          </a:stretch>
        </p:blipFill>
        <p:spPr>
          <a:xfrm>
            <a:off x="1384126" y="4763401"/>
            <a:ext cx="9423747" cy="1537855"/>
          </a:xfrm>
          <a:prstGeom prst="rect">
            <a:avLst/>
          </a:prstGeom>
        </p:spPr>
      </p:pic>
    </p:spTree>
    <p:extLst>
      <p:ext uri="{BB962C8B-B14F-4D97-AF65-F5344CB8AC3E}">
        <p14:creationId xmlns:p14="http://schemas.microsoft.com/office/powerpoint/2010/main" val="337144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1325563"/>
          </a:xfrm>
        </p:spPr>
        <p:txBody>
          <a:bodyPr vert="horz" lIns="91440" tIns="45720" rIns="91440" bIns="45720" rtlCol="0" anchor="ctr">
            <a:noAutofit/>
          </a:bodyPr>
          <a:lstStyle/>
          <a:p>
            <a:r>
              <a:rPr lang="en-GB" sz="3200" u="sng">
                <a:ea typeface="+mj-lt"/>
                <a:cs typeface="+mj-lt"/>
              </a:rPr>
              <a:t>01.05.24</a:t>
            </a:r>
            <a:br>
              <a:rPr lang="en-GB" sz="2800" u="sng">
                <a:cs typeface="Calibri Light"/>
              </a:rPr>
            </a:br>
            <a:r>
              <a:rPr lang="en-GB" sz="2800" u="sng">
                <a:cs typeface="Calibri Light"/>
              </a:rPr>
              <a:t>TBAT: </a:t>
            </a:r>
            <a:r>
              <a:rPr lang="en-GB" sz="2800" u="sng">
                <a:ea typeface="+mj-lt"/>
                <a:cs typeface="+mj-lt"/>
              </a:rPr>
              <a:t>recognise, name and classify 2D shapes identifying regular and irregular polygons.</a:t>
            </a:r>
            <a:endParaRPr lang="en-GB" sz="2800" u="sng">
              <a:cs typeface="Calibri Light"/>
            </a:endParaRPr>
          </a:p>
        </p:txBody>
      </p:sp>
      <p:sp>
        <p:nvSpPr>
          <p:cNvPr id="6" name="Content Placeholder 5">
            <a:extLst>
              <a:ext uri="{FF2B5EF4-FFF2-40B4-BE49-F238E27FC236}">
                <a16:creationId xmlns:a16="http://schemas.microsoft.com/office/drawing/2014/main" id="{EAA10DAA-34BC-FEA1-AC6B-5941DAE5836C}"/>
              </a:ext>
            </a:extLst>
          </p:cNvPr>
          <p:cNvSpPr>
            <a:spLocks noGrp="1"/>
          </p:cNvSpPr>
          <p:nvPr>
            <p:ph idx="1"/>
          </p:nvPr>
        </p:nvSpPr>
        <p:spPr>
          <a:xfrm>
            <a:off x="0" y="1715370"/>
            <a:ext cx="5667375" cy="4351338"/>
          </a:xfrm>
        </p:spPr>
        <p:txBody>
          <a:bodyPr vert="horz" lIns="91440" tIns="45720" rIns="91440" bIns="45720" rtlCol="0" anchor="t">
            <a:normAutofit/>
          </a:bodyPr>
          <a:lstStyle/>
          <a:p>
            <a:pPr algn="ctr">
              <a:buNone/>
            </a:pPr>
            <a:r>
              <a:rPr lang="en-GB" sz="3200" b="1">
                <a:solidFill>
                  <a:schemeClr val="accent1"/>
                </a:solidFill>
                <a:ea typeface="+mn-lt"/>
                <a:cs typeface="+mn-lt"/>
              </a:rPr>
              <a:t>I have no parallel lines.</a:t>
            </a:r>
            <a:endParaRPr lang="en-US">
              <a:solidFill>
                <a:schemeClr val="accent1"/>
              </a:solidFill>
              <a:cs typeface="Calibri"/>
            </a:endParaRPr>
          </a:p>
          <a:p>
            <a:pPr algn="ctr">
              <a:buNone/>
            </a:pPr>
            <a:r>
              <a:rPr lang="en-GB" sz="3200" b="1">
                <a:solidFill>
                  <a:schemeClr val="accent1"/>
                </a:solidFill>
                <a:ea typeface="+mn-lt"/>
                <a:cs typeface="+mn-lt"/>
              </a:rPr>
              <a:t>I have more than 4 sides.</a:t>
            </a:r>
            <a:endParaRPr lang="en-GB" b="1">
              <a:solidFill>
                <a:schemeClr val="accent1"/>
              </a:solidFill>
              <a:ea typeface="+mn-lt"/>
              <a:cs typeface="+mn-lt"/>
            </a:endParaRPr>
          </a:p>
          <a:p>
            <a:pPr algn="ctr">
              <a:buNone/>
            </a:pPr>
            <a:r>
              <a:rPr lang="en-GB" sz="3200" b="1">
                <a:solidFill>
                  <a:schemeClr val="accent1"/>
                </a:solidFill>
                <a:ea typeface="+mn-lt"/>
                <a:cs typeface="+mn-lt"/>
              </a:rPr>
              <a:t>I am a regular polygon.</a:t>
            </a:r>
          </a:p>
          <a:p>
            <a:pPr algn="ctr">
              <a:buNone/>
            </a:pPr>
            <a:r>
              <a:rPr lang="en-GB" sz="3200" b="1">
                <a:solidFill>
                  <a:schemeClr val="accent1"/>
                </a:solidFill>
                <a:ea typeface="+mn-lt"/>
                <a:cs typeface="+mn-lt"/>
              </a:rPr>
              <a:t>I have 5 lines of symmetry.</a:t>
            </a:r>
            <a:endParaRPr lang="en-GB" b="1">
              <a:solidFill>
                <a:schemeClr val="accent1"/>
              </a:solidFill>
              <a:ea typeface="+mn-lt"/>
              <a:cs typeface="+mn-lt"/>
            </a:endParaRPr>
          </a:p>
          <a:p>
            <a:pPr algn="ctr">
              <a:buNone/>
            </a:pPr>
            <a:r>
              <a:rPr lang="en-GB" sz="3200" b="1">
                <a:solidFill>
                  <a:schemeClr val="accent1"/>
                </a:solidFill>
                <a:ea typeface="+mn-lt"/>
                <a:cs typeface="+mn-lt"/>
              </a:rPr>
              <a:t>I am a _____________ .</a:t>
            </a:r>
            <a:endParaRPr lang="en-GB">
              <a:solidFill>
                <a:schemeClr val="accent1"/>
              </a:solidFill>
            </a:endParaRPr>
          </a:p>
        </p:txBody>
      </p:sp>
      <p:sp>
        <p:nvSpPr>
          <p:cNvPr id="3" name="Content Placeholder 5">
            <a:extLst>
              <a:ext uri="{FF2B5EF4-FFF2-40B4-BE49-F238E27FC236}">
                <a16:creationId xmlns:a16="http://schemas.microsoft.com/office/drawing/2014/main" id="{51448421-3EC2-5DBE-66CE-B2B0C33696D9}"/>
              </a:ext>
            </a:extLst>
          </p:cNvPr>
          <p:cNvSpPr txBox="1">
            <a:spLocks/>
          </p:cNvSpPr>
          <p:nvPr/>
        </p:nvSpPr>
        <p:spPr>
          <a:xfrm>
            <a:off x="6067425" y="1648695"/>
            <a:ext cx="566737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GB" sz="3200" b="1">
                <a:solidFill>
                  <a:schemeClr val="accent6"/>
                </a:solidFill>
                <a:ea typeface="+mn-lt"/>
                <a:cs typeface="+mn-lt"/>
              </a:rPr>
              <a:t>I have no parallel lines.</a:t>
            </a:r>
            <a:endParaRPr lang="en-US">
              <a:solidFill>
                <a:schemeClr val="accent6"/>
              </a:solidFill>
              <a:cs typeface="Calibri"/>
            </a:endParaRPr>
          </a:p>
          <a:p>
            <a:pPr algn="ctr">
              <a:buNone/>
            </a:pPr>
            <a:r>
              <a:rPr lang="en-GB" sz="3200" b="1">
                <a:solidFill>
                  <a:schemeClr val="accent6"/>
                </a:solidFill>
                <a:ea typeface="+mn-lt"/>
                <a:cs typeface="+mn-lt"/>
              </a:rPr>
              <a:t>I have less than 4 sides.</a:t>
            </a:r>
            <a:endParaRPr lang="en-GB" b="1">
              <a:solidFill>
                <a:schemeClr val="accent6"/>
              </a:solidFill>
              <a:ea typeface="+mn-lt"/>
              <a:cs typeface="+mn-lt"/>
            </a:endParaRPr>
          </a:p>
          <a:p>
            <a:pPr algn="ctr">
              <a:buFont typeface="Arial" panose="020B0604020202020204" pitchFamily="34" charset="0"/>
              <a:buNone/>
            </a:pPr>
            <a:r>
              <a:rPr lang="en-GB" sz="3200" b="1">
                <a:solidFill>
                  <a:schemeClr val="accent6"/>
                </a:solidFill>
                <a:ea typeface="+mn-lt"/>
                <a:cs typeface="+mn-lt"/>
              </a:rPr>
              <a:t>I am an irregular polygon.</a:t>
            </a:r>
          </a:p>
          <a:p>
            <a:pPr algn="ctr">
              <a:buFont typeface="Arial" panose="020B0604020202020204" pitchFamily="34" charset="0"/>
              <a:buNone/>
            </a:pPr>
            <a:r>
              <a:rPr lang="en-GB" sz="3200" b="1">
                <a:solidFill>
                  <a:schemeClr val="accent6"/>
                </a:solidFill>
                <a:ea typeface="+mn-lt"/>
                <a:cs typeface="+mn-lt"/>
              </a:rPr>
              <a:t>I have 1 line of symmetry.</a:t>
            </a:r>
            <a:endParaRPr lang="en-GB" b="1">
              <a:solidFill>
                <a:schemeClr val="accent6"/>
              </a:solidFill>
              <a:ea typeface="+mn-lt"/>
              <a:cs typeface="+mn-lt"/>
            </a:endParaRPr>
          </a:p>
          <a:p>
            <a:pPr algn="ctr">
              <a:buFont typeface="Arial" panose="020B0604020202020204" pitchFamily="34" charset="0"/>
              <a:buNone/>
            </a:pPr>
            <a:r>
              <a:rPr lang="en-GB" sz="3200" b="1">
                <a:solidFill>
                  <a:schemeClr val="accent6"/>
                </a:solidFill>
                <a:ea typeface="+mn-lt"/>
                <a:cs typeface="+mn-lt"/>
              </a:rPr>
              <a:t>I am a _____________ .</a:t>
            </a:r>
            <a:endParaRPr lang="en-GB">
              <a:solidFill>
                <a:schemeClr val="accent6"/>
              </a:solidFill>
            </a:endParaRPr>
          </a:p>
        </p:txBody>
      </p:sp>
      <p:sp>
        <p:nvSpPr>
          <p:cNvPr id="5" name="Content Placeholder 5">
            <a:extLst>
              <a:ext uri="{FF2B5EF4-FFF2-40B4-BE49-F238E27FC236}">
                <a16:creationId xmlns:a16="http://schemas.microsoft.com/office/drawing/2014/main" id="{919ED7BE-38C3-47CA-382F-32EE899FB97C}"/>
              </a:ext>
            </a:extLst>
          </p:cNvPr>
          <p:cNvSpPr txBox="1">
            <a:spLocks/>
          </p:cNvSpPr>
          <p:nvPr/>
        </p:nvSpPr>
        <p:spPr>
          <a:xfrm>
            <a:off x="2247900" y="5344395"/>
            <a:ext cx="7239000" cy="10652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GB" sz="3200" b="1">
                <a:solidFill>
                  <a:srgbClr val="FF0000"/>
                </a:solidFill>
                <a:ea typeface="+mn-lt"/>
                <a:cs typeface="+mn-lt"/>
              </a:rPr>
              <a:t>What is the difference between a regular polygon and an irregular polygon?</a:t>
            </a:r>
            <a:endParaRPr lang="en-US">
              <a:solidFill>
                <a:srgbClr val="FF0000"/>
              </a:solidFill>
            </a:endParaRPr>
          </a:p>
        </p:txBody>
      </p:sp>
    </p:spTree>
    <p:extLst>
      <p:ext uri="{BB962C8B-B14F-4D97-AF65-F5344CB8AC3E}">
        <p14:creationId xmlns:p14="http://schemas.microsoft.com/office/powerpoint/2010/main" val="23240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A4F-7EA5-19E4-1A12-677B253CB21C}"/>
              </a:ext>
            </a:extLst>
          </p:cNvPr>
          <p:cNvSpPr>
            <a:spLocks noGrp="1"/>
          </p:cNvSpPr>
          <p:nvPr>
            <p:ph type="title"/>
          </p:nvPr>
        </p:nvSpPr>
        <p:spPr>
          <a:xfrm>
            <a:off x="2117" y="4233"/>
            <a:ext cx="12125325" cy="1325563"/>
          </a:xfrm>
        </p:spPr>
        <p:txBody>
          <a:bodyPr vert="horz" lIns="91440" tIns="45720" rIns="91440" bIns="45720" rtlCol="0" anchor="ctr">
            <a:noAutofit/>
          </a:bodyPr>
          <a:lstStyle/>
          <a:p>
            <a:r>
              <a:rPr lang="en-GB" sz="3200" u="sng">
                <a:ea typeface="+mj-lt"/>
                <a:cs typeface="+mj-lt"/>
              </a:rPr>
              <a:t>01.05.24</a:t>
            </a:r>
            <a:br>
              <a:rPr lang="en-GB" sz="2800" u="sng">
                <a:cs typeface="Calibri Light"/>
              </a:rPr>
            </a:br>
            <a:r>
              <a:rPr lang="en-GB" sz="2800" u="sng">
                <a:cs typeface="Calibri Light"/>
              </a:rPr>
              <a:t>TBAT: </a:t>
            </a:r>
            <a:r>
              <a:rPr lang="en-GB" sz="2800" u="sng">
                <a:ea typeface="+mj-lt"/>
                <a:cs typeface="+mj-lt"/>
              </a:rPr>
              <a:t>recognise, name and classify 2D shapes identifying regular and irregular polygons.</a:t>
            </a:r>
            <a:endParaRPr lang="en-GB" sz="2800" u="sng">
              <a:cs typeface="Calibri Light"/>
            </a:endParaRPr>
          </a:p>
        </p:txBody>
      </p:sp>
      <p:sp>
        <p:nvSpPr>
          <p:cNvPr id="4" name="Content Placeholder 3">
            <a:extLst>
              <a:ext uri="{FF2B5EF4-FFF2-40B4-BE49-F238E27FC236}">
                <a16:creationId xmlns:a16="http://schemas.microsoft.com/office/drawing/2014/main" id="{98C624BC-DC13-0775-10E7-4BC0A2A2E9F9}"/>
              </a:ext>
            </a:extLst>
          </p:cNvPr>
          <p:cNvSpPr>
            <a:spLocks noGrp="1"/>
          </p:cNvSpPr>
          <p:nvPr>
            <p:ph idx="1"/>
          </p:nvPr>
        </p:nvSpPr>
        <p:spPr>
          <a:xfrm>
            <a:off x="809625" y="1397000"/>
            <a:ext cx="10515600" cy="4351338"/>
          </a:xfrm>
        </p:spPr>
        <p:txBody>
          <a:bodyPr vert="horz" lIns="91440" tIns="45720" rIns="91440" bIns="45720" rtlCol="0" anchor="t">
            <a:normAutofit/>
          </a:bodyPr>
          <a:lstStyle/>
          <a:p>
            <a:pPr algn="ctr">
              <a:buNone/>
            </a:pPr>
            <a:r>
              <a:rPr lang="en-GB" b="1">
                <a:ea typeface="+mn-lt"/>
                <a:cs typeface="+mn-lt"/>
              </a:rPr>
              <a:t>Which shape could represent each letter in the Venn diagram?</a:t>
            </a:r>
            <a:endParaRPr lang="en-GB">
              <a:ea typeface="+mn-lt"/>
              <a:cs typeface="+mn-lt"/>
            </a:endParaRPr>
          </a:p>
          <a:p>
            <a:pPr marL="0" indent="0">
              <a:buNone/>
            </a:pPr>
            <a:endParaRPr lang="en-GB">
              <a:cs typeface="Calibri"/>
            </a:endParaRPr>
          </a:p>
        </p:txBody>
      </p:sp>
      <p:pic>
        <p:nvPicPr>
          <p:cNvPr id="3" name="Picture 4" descr="Diagram, venn diagram&#10;&#10;Description automatically generated">
            <a:extLst>
              <a:ext uri="{FF2B5EF4-FFF2-40B4-BE49-F238E27FC236}">
                <a16:creationId xmlns:a16="http://schemas.microsoft.com/office/drawing/2014/main" id="{3FCE4530-D2B7-DC1E-E927-FC7C19A2551E}"/>
              </a:ext>
            </a:extLst>
          </p:cNvPr>
          <p:cNvPicPr>
            <a:picLocks noChangeAspect="1"/>
          </p:cNvPicPr>
          <p:nvPr/>
        </p:nvPicPr>
        <p:blipFill>
          <a:blip r:embed="rId2"/>
          <a:stretch>
            <a:fillRect/>
          </a:stretch>
        </p:blipFill>
        <p:spPr>
          <a:xfrm>
            <a:off x="2597846" y="2106199"/>
            <a:ext cx="6759096" cy="4246845"/>
          </a:xfrm>
          <a:prstGeom prst="rect">
            <a:avLst/>
          </a:prstGeom>
        </p:spPr>
      </p:pic>
    </p:spTree>
    <p:extLst>
      <p:ext uri="{BB962C8B-B14F-4D97-AF65-F5344CB8AC3E}">
        <p14:creationId xmlns:p14="http://schemas.microsoft.com/office/powerpoint/2010/main" val="4031495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24A9A8-7370-4627-A564-876C164D36C5}"/>
</file>

<file path=customXml/itemProps2.xml><?xml version="1.0" encoding="utf-8"?>
<ds:datastoreItem xmlns:ds="http://schemas.openxmlformats.org/officeDocument/2006/customXml" ds:itemID="{BF002094-EE1E-4C35-AFC3-23EBA7F37FC4}"/>
</file>

<file path=customXml/itemProps3.xml><?xml version="1.0" encoding="utf-8"?>
<ds:datastoreItem xmlns:ds="http://schemas.openxmlformats.org/officeDocument/2006/customXml" ds:itemID="{7E3B343E-1681-4E4D-B819-9B7E945D591D}"/>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Wednesday 1st May Morning challenge                    </vt:lpstr>
      <vt:lpstr>Wednesday 1st May TBAT: Perform repeating patterns.  What does the word repeat mean?           What is a pattern?   Can you create your own clapping pattern to share with the class.  The Collins Hub Educator &gt; Library Recycling Bhangra</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01.05.24 TBAT: recognise, name and classify 2D shapes identifying regular and irregular polygons.</vt:lpstr>
      <vt:lpstr>Wednesday 1st May TBAT: spell words with the prefix 'ex'.</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Wednesday 1st May TBAT: Know the features of a balanced argument.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2024-04-30T20:16:52Z</dcterms:created>
  <dcterms:modified xsi:type="dcterms:W3CDTF">2024-04-30T20:17:06Z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ies>
</file>