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739" r:id="rId2"/>
    <p:sldId id="659" r:id="rId3"/>
    <p:sldId id="614" r:id="rId4"/>
    <p:sldId id="660" r:id="rId5"/>
    <p:sldId id="661" r:id="rId6"/>
    <p:sldId id="662" r:id="rId7"/>
    <p:sldId id="663" r:id="rId8"/>
    <p:sldId id="664" r:id="rId9"/>
    <p:sldId id="740" r:id="rId10"/>
    <p:sldId id="762" r:id="rId11"/>
    <p:sldId id="651" r:id="rId12"/>
    <p:sldId id="763" r:id="rId13"/>
    <p:sldId id="764" r:id="rId14"/>
    <p:sldId id="765" r:id="rId15"/>
    <p:sldId id="766" r:id="rId16"/>
    <p:sldId id="767" r:id="rId17"/>
    <p:sldId id="790" r:id="rId18"/>
    <p:sldId id="791" r:id="rId19"/>
    <p:sldId id="452" r:id="rId20"/>
    <p:sldId id="792" r:id="rId21"/>
    <p:sldId id="434" r:id="rId22"/>
    <p:sldId id="435" r:id="rId23"/>
    <p:sldId id="436" r:id="rId24"/>
    <p:sldId id="437" r:id="rId25"/>
    <p:sldId id="357" r:id="rId26"/>
    <p:sldId id="439" r:id="rId27"/>
    <p:sldId id="358" r:id="rId28"/>
    <p:sldId id="440" r:id="rId29"/>
    <p:sldId id="441" r:id="rId30"/>
    <p:sldId id="793" r:id="rId31"/>
    <p:sldId id="442" r:id="rId32"/>
    <p:sldId id="431" r:id="rId33"/>
    <p:sldId id="443" r:id="rId34"/>
    <p:sldId id="430" r:id="rId35"/>
    <p:sldId id="451" r:id="rId36"/>
    <p:sldId id="352" r:id="rId37"/>
    <p:sldId id="794" r:id="rId38"/>
    <p:sldId id="433" r:id="rId39"/>
    <p:sldId id="475" r:id="rId4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CD5B54-142D-57B3-E871-CD04FFFFB952}" v="40" dt="2024-04-28T20:57:23.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Smith" userId="S::ksmith@ohacademy.co.uk::a7d4e140-2592-4cae-a0f0-2e5221e6ab9f" providerId="AD" clId="Web-{B2CD5B54-142D-57B3-E871-CD04FFFFB952}"/>
    <pc:docChg chg="addSld delSld">
      <pc:chgData name="C Smith" userId="S::ksmith@ohacademy.co.uk::a7d4e140-2592-4cae-a0f0-2e5221e6ab9f" providerId="AD" clId="Web-{B2CD5B54-142D-57B3-E871-CD04FFFFB952}" dt="2024-04-28T20:57:23.663" v="39"/>
      <pc:docMkLst>
        <pc:docMk/>
      </pc:docMkLst>
      <pc:sldChg chg="del">
        <pc:chgData name="C Smith" userId="S::ksmith@ohacademy.co.uk::a7d4e140-2592-4cae-a0f0-2e5221e6ab9f" providerId="AD" clId="Web-{B2CD5B54-142D-57B3-E871-CD04FFFFB952}" dt="2024-04-28T20:57:23.663" v="39"/>
        <pc:sldMkLst>
          <pc:docMk/>
          <pc:sldMk cId="109857222" sldId="256"/>
        </pc:sldMkLst>
      </pc:sldChg>
      <pc:sldChg chg="add">
        <pc:chgData name="C Smith" userId="S::ksmith@ohacademy.co.uk::a7d4e140-2592-4cae-a0f0-2e5221e6ab9f" providerId="AD" clId="Web-{B2CD5B54-142D-57B3-E871-CD04FFFFB952}" dt="2024-04-28T20:57:20.210" v="35"/>
        <pc:sldMkLst>
          <pc:docMk/>
          <pc:sldMk cId="3128555275" sldId="352"/>
        </pc:sldMkLst>
      </pc:sldChg>
      <pc:sldChg chg="add">
        <pc:chgData name="C Smith" userId="S::ksmith@ohacademy.co.uk::a7d4e140-2592-4cae-a0f0-2e5221e6ab9f" providerId="AD" clId="Web-{B2CD5B54-142D-57B3-E871-CD04FFFFB952}" dt="2024-04-28T20:57:19.960" v="24"/>
        <pc:sldMkLst>
          <pc:docMk/>
          <pc:sldMk cId="993241845" sldId="357"/>
        </pc:sldMkLst>
      </pc:sldChg>
      <pc:sldChg chg="add">
        <pc:chgData name="C Smith" userId="S::ksmith@ohacademy.co.uk::a7d4e140-2592-4cae-a0f0-2e5221e6ab9f" providerId="AD" clId="Web-{B2CD5B54-142D-57B3-E871-CD04FFFFB952}" dt="2024-04-28T20:57:20.085" v="26"/>
        <pc:sldMkLst>
          <pc:docMk/>
          <pc:sldMk cId="4135898895" sldId="358"/>
        </pc:sldMkLst>
      </pc:sldChg>
      <pc:sldChg chg="add">
        <pc:chgData name="C Smith" userId="S::ksmith@ohacademy.co.uk::a7d4e140-2592-4cae-a0f0-2e5221e6ab9f" providerId="AD" clId="Web-{B2CD5B54-142D-57B3-E871-CD04FFFFB952}" dt="2024-04-28T20:57:20.179" v="33"/>
        <pc:sldMkLst>
          <pc:docMk/>
          <pc:sldMk cId="4004007417" sldId="430"/>
        </pc:sldMkLst>
      </pc:sldChg>
      <pc:sldChg chg="add">
        <pc:chgData name="C Smith" userId="S::ksmith@ohacademy.co.uk::a7d4e140-2592-4cae-a0f0-2e5221e6ab9f" providerId="AD" clId="Web-{B2CD5B54-142D-57B3-E871-CD04FFFFB952}" dt="2024-04-28T20:57:20.147" v="31"/>
        <pc:sldMkLst>
          <pc:docMk/>
          <pc:sldMk cId="3580833198" sldId="431"/>
        </pc:sldMkLst>
      </pc:sldChg>
      <pc:sldChg chg="add">
        <pc:chgData name="C Smith" userId="S::ksmith@ohacademy.co.uk::a7d4e140-2592-4cae-a0f0-2e5221e6ab9f" providerId="AD" clId="Web-{B2CD5B54-142D-57B3-E871-CD04FFFFB952}" dt="2024-04-28T20:57:20.226" v="37"/>
        <pc:sldMkLst>
          <pc:docMk/>
          <pc:sldMk cId="588357915" sldId="433"/>
        </pc:sldMkLst>
      </pc:sldChg>
      <pc:sldChg chg="add">
        <pc:chgData name="C Smith" userId="S::ksmith@ohacademy.co.uk::a7d4e140-2592-4cae-a0f0-2e5221e6ab9f" providerId="AD" clId="Web-{B2CD5B54-142D-57B3-E871-CD04FFFFB952}" dt="2024-04-28T20:57:18.757" v="20"/>
        <pc:sldMkLst>
          <pc:docMk/>
          <pc:sldMk cId="4255433037" sldId="434"/>
        </pc:sldMkLst>
      </pc:sldChg>
      <pc:sldChg chg="add">
        <pc:chgData name="C Smith" userId="S::ksmith@ohacademy.co.uk::a7d4e140-2592-4cae-a0f0-2e5221e6ab9f" providerId="AD" clId="Web-{B2CD5B54-142D-57B3-E871-CD04FFFFB952}" dt="2024-04-28T20:57:18.772" v="21"/>
        <pc:sldMkLst>
          <pc:docMk/>
          <pc:sldMk cId="1393661389" sldId="435"/>
        </pc:sldMkLst>
      </pc:sldChg>
      <pc:sldChg chg="add">
        <pc:chgData name="C Smith" userId="S::ksmith@ohacademy.co.uk::a7d4e140-2592-4cae-a0f0-2e5221e6ab9f" providerId="AD" clId="Web-{B2CD5B54-142D-57B3-E871-CD04FFFFB952}" dt="2024-04-28T20:57:18.788" v="22"/>
        <pc:sldMkLst>
          <pc:docMk/>
          <pc:sldMk cId="2519175226" sldId="436"/>
        </pc:sldMkLst>
      </pc:sldChg>
      <pc:sldChg chg="add">
        <pc:chgData name="C Smith" userId="S::ksmith@ohacademy.co.uk::a7d4e140-2592-4cae-a0f0-2e5221e6ab9f" providerId="AD" clId="Web-{B2CD5B54-142D-57B3-E871-CD04FFFFB952}" dt="2024-04-28T20:57:19.444" v="23"/>
        <pc:sldMkLst>
          <pc:docMk/>
          <pc:sldMk cId="1504193419" sldId="437"/>
        </pc:sldMkLst>
      </pc:sldChg>
      <pc:sldChg chg="add">
        <pc:chgData name="C Smith" userId="S::ksmith@ohacademy.co.uk::a7d4e140-2592-4cae-a0f0-2e5221e6ab9f" providerId="AD" clId="Web-{B2CD5B54-142D-57B3-E871-CD04FFFFB952}" dt="2024-04-28T20:57:19.976" v="25"/>
        <pc:sldMkLst>
          <pc:docMk/>
          <pc:sldMk cId="83596567" sldId="439"/>
        </pc:sldMkLst>
      </pc:sldChg>
      <pc:sldChg chg="add">
        <pc:chgData name="C Smith" userId="S::ksmith@ohacademy.co.uk::a7d4e140-2592-4cae-a0f0-2e5221e6ab9f" providerId="AD" clId="Web-{B2CD5B54-142D-57B3-E871-CD04FFFFB952}" dt="2024-04-28T20:57:20.101" v="27"/>
        <pc:sldMkLst>
          <pc:docMk/>
          <pc:sldMk cId="2829667991" sldId="440"/>
        </pc:sldMkLst>
      </pc:sldChg>
      <pc:sldChg chg="add">
        <pc:chgData name="C Smith" userId="S::ksmith@ohacademy.co.uk::a7d4e140-2592-4cae-a0f0-2e5221e6ab9f" providerId="AD" clId="Web-{B2CD5B54-142D-57B3-E871-CD04FFFFB952}" dt="2024-04-28T20:57:20.116" v="28"/>
        <pc:sldMkLst>
          <pc:docMk/>
          <pc:sldMk cId="1707778694" sldId="441"/>
        </pc:sldMkLst>
      </pc:sldChg>
      <pc:sldChg chg="add">
        <pc:chgData name="C Smith" userId="S::ksmith@ohacademy.co.uk::a7d4e140-2592-4cae-a0f0-2e5221e6ab9f" providerId="AD" clId="Web-{B2CD5B54-142D-57B3-E871-CD04FFFFB952}" dt="2024-04-28T20:57:20.132" v="30"/>
        <pc:sldMkLst>
          <pc:docMk/>
          <pc:sldMk cId="3164768499" sldId="442"/>
        </pc:sldMkLst>
      </pc:sldChg>
      <pc:sldChg chg="add">
        <pc:chgData name="C Smith" userId="S::ksmith@ohacademy.co.uk::a7d4e140-2592-4cae-a0f0-2e5221e6ab9f" providerId="AD" clId="Web-{B2CD5B54-142D-57B3-E871-CD04FFFFB952}" dt="2024-04-28T20:57:20.163" v="32"/>
        <pc:sldMkLst>
          <pc:docMk/>
          <pc:sldMk cId="3086771094" sldId="443"/>
        </pc:sldMkLst>
      </pc:sldChg>
      <pc:sldChg chg="add">
        <pc:chgData name="C Smith" userId="S::ksmith@ohacademy.co.uk::a7d4e140-2592-4cae-a0f0-2e5221e6ab9f" providerId="AD" clId="Web-{B2CD5B54-142D-57B3-E871-CD04FFFFB952}" dt="2024-04-28T20:57:20.194" v="34"/>
        <pc:sldMkLst>
          <pc:docMk/>
          <pc:sldMk cId="1887678871" sldId="451"/>
        </pc:sldMkLst>
      </pc:sldChg>
      <pc:sldChg chg="add">
        <pc:chgData name="C Smith" userId="S::ksmith@ohacademy.co.uk::a7d4e140-2592-4cae-a0f0-2e5221e6ab9f" providerId="AD" clId="Web-{B2CD5B54-142D-57B3-E871-CD04FFFFB952}" dt="2024-04-28T20:57:18.741" v="18"/>
        <pc:sldMkLst>
          <pc:docMk/>
          <pc:sldMk cId="3649204571" sldId="452"/>
        </pc:sldMkLst>
      </pc:sldChg>
      <pc:sldChg chg="add">
        <pc:chgData name="C Smith" userId="S::ksmith@ohacademy.co.uk::a7d4e140-2592-4cae-a0f0-2e5221e6ab9f" providerId="AD" clId="Web-{B2CD5B54-142D-57B3-E871-CD04FFFFB952}" dt="2024-04-28T20:57:20.241" v="38"/>
        <pc:sldMkLst>
          <pc:docMk/>
          <pc:sldMk cId="3491787814" sldId="475"/>
        </pc:sldMkLst>
      </pc:sldChg>
      <pc:sldChg chg="add">
        <pc:chgData name="C Smith" userId="S::ksmith@ohacademy.co.uk::a7d4e140-2592-4cae-a0f0-2e5221e6ab9f" providerId="AD" clId="Web-{B2CD5B54-142D-57B3-E871-CD04FFFFB952}" dt="2024-04-28T20:57:18.554" v="2"/>
        <pc:sldMkLst>
          <pc:docMk/>
          <pc:sldMk cId="3356423841" sldId="614"/>
        </pc:sldMkLst>
      </pc:sldChg>
      <pc:sldChg chg="add">
        <pc:chgData name="C Smith" userId="S::ksmith@ohacademy.co.uk::a7d4e140-2592-4cae-a0f0-2e5221e6ab9f" providerId="AD" clId="Web-{B2CD5B54-142D-57B3-E871-CD04FFFFB952}" dt="2024-04-28T20:57:18.647" v="10"/>
        <pc:sldMkLst>
          <pc:docMk/>
          <pc:sldMk cId="3617978767" sldId="651"/>
        </pc:sldMkLst>
      </pc:sldChg>
      <pc:sldChg chg="add">
        <pc:chgData name="C Smith" userId="S::ksmith@ohacademy.co.uk::a7d4e140-2592-4cae-a0f0-2e5221e6ab9f" providerId="AD" clId="Web-{B2CD5B54-142D-57B3-E871-CD04FFFFB952}" dt="2024-04-28T20:57:18.554" v="1"/>
        <pc:sldMkLst>
          <pc:docMk/>
          <pc:sldMk cId="299772658" sldId="659"/>
        </pc:sldMkLst>
      </pc:sldChg>
      <pc:sldChg chg="add">
        <pc:chgData name="C Smith" userId="S::ksmith@ohacademy.co.uk::a7d4e140-2592-4cae-a0f0-2e5221e6ab9f" providerId="AD" clId="Web-{B2CD5B54-142D-57B3-E871-CD04FFFFB952}" dt="2024-04-28T20:57:18.569" v="3"/>
        <pc:sldMkLst>
          <pc:docMk/>
          <pc:sldMk cId="4174589606" sldId="660"/>
        </pc:sldMkLst>
      </pc:sldChg>
      <pc:sldChg chg="add">
        <pc:chgData name="C Smith" userId="S::ksmith@ohacademy.co.uk::a7d4e140-2592-4cae-a0f0-2e5221e6ab9f" providerId="AD" clId="Web-{B2CD5B54-142D-57B3-E871-CD04FFFFB952}" dt="2024-04-28T20:57:18.585" v="4"/>
        <pc:sldMkLst>
          <pc:docMk/>
          <pc:sldMk cId="2176736488" sldId="661"/>
        </pc:sldMkLst>
      </pc:sldChg>
      <pc:sldChg chg="add">
        <pc:chgData name="C Smith" userId="S::ksmith@ohacademy.co.uk::a7d4e140-2592-4cae-a0f0-2e5221e6ab9f" providerId="AD" clId="Web-{B2CD5B54-142D-57B3-E871-CD04FFFFB952}" dt="2024-04-28T20:57:18.585" v="5"/>
        <pc:sldMkLst>
          <pc:docMk/>
          <pc:sldMk cId="3260466214" sldId="662"/>
        </pc:sldMkLst>
      </pc:sldChg>
      <pc:sldChg chg="add">
        <pc:chgData name="C Smith" userId="S::ksmith@ohacademy.co.uk::a7d4e140-2592-4cae-a0f0-2e5221e6ab9f" providerId="AD" clId="Web-{B2CD5B54-142D-57B3-E871-CD04FFFFB952}" dt="2024-04-28T20:57:18.601" v="6"/>
        <pc:sldMkLst>
          <pc:docMk/>
          <pc:sldMk cId="710915222" sldId="663"/>
        </pc:sldMkLst>
      </pc:sldChg>
      <pc:sldChg chg="add">
        <pc:chgData name="C Smith" userId="S::ksmith@ohacademy.co.uk::a7d4e140-2592-4cae-a0f0-2e5221e6ab9f" providerId="AD" clId="Web-{B2CD5B54-142D-57B3-E871-CD04FFFFB952}" dt="2024-04-28T20:57:18.616" v="7"/>
        <pc:sldMkLst>
          <pc:docMk/>
          <pc:sldMk cId="3477693671" sldId="664"/>
        </pc:sldMkLst>
      </pc:sldChg>
      <pc:sldChg chg="add">
        <pc:chgData name="C Smith" userId="S::ksmith@ohacademy.co.uk::a7d4e140-2592-4cae-a0f0-2e5221e6ab9f" providerId="AD" clId="Web-{B2CD5B54-142D-57B3-E871-CD04FFFFB952}" dt="2024-04-28T20:57:18.538" v="0"/>
        <pc:sldMkLst>
          <pc:docMk/>
          <pc:sldMk cId="337514119" sldId="739"/>
        </pc:sldMkLst>
      </pc:sldChg>
      <pc:sldChg chg="add">
        <pc:chgData name="C Smith" userId="S::ksmith@ohacademy.co.uk::a7d4e140-2592-4cae-a0f0-2e5221e6ab9f" providerId="AD" clId="Web-{B2CD5B54-142D-57B3-E871-CD04FFFFB952}" dt="2024-04-28T20:57:18.632" v="8"/>
        <pc:sldMkLst>
          <pc:docMk/>
          <pc:sldMk cId="1780724982" sldId="740"/>
        </pc:sldMkLst>
      </pc:sldChg>
      <pc:sldChg chg="add">
        <pc:chgData name="C Smith" userId="S::ksmith@ohacademy.co.uk::a7d4e140-2592-4cae-a0f0-2e5221e6ab9f" providerId="AD" clId="Web-{B2CD5B54-142D-57B3-E871-CD04FFFFB952}" dt="2024-04-28T20:57:18.632" v="9"/>
        <pc:sldMkLst>
          <pc:docMk/>
          <pc:sldMk cId="1924062562" sldId="762"/>
        </pc:sldMkLst>
      </pc:sldChg>
      <pc:sldChg chg="add">
        <pc:chgData name="C Smith" userId="S::ksmith@ohacademy.co.uk::a7d4e140-2592-4cae-a0f0-2e5221e6ab9f" providerId="AD" clId="Web-{B2CD5B54-142D-57B3-E871-CD04FFFFB952}" dt="2024-04-28T20:57:18.663" v="11"/>
        <pc:sldMkLst>
          <pc:docMk/>
          <pc:sldMk cId="432387851" sldId="763"/>
        </pc:sldMkLst>
      </pc:sldChg>
      <pc:sldChg chg="add">
        <pc:chgData name="C Smith" userId="S::ksmith@ohacademy.co.uk::a7d4e140-2592-4cae-a0f0-2e5221e6ab9f" providerId="AD" clId="Web-{B2CD5B54-142D-57B3-E871-CD04FFFFB952}" dt="2024-04-28T20:57:18.663" v="12"/>
        <pc:sldMkLst>
          <pc:docMk/>
          <pc:sldMk cId="4058002349" sldId="764"/>
        </pc:sldMkLst>
      </pc:sldChg>
      <pc:sldChg chg="add">
        <pc:chgData name="C Smith" userId="S::ksmith@ohacademy.co.uk::a7d4e140-2592-4cae-a0f0-2e5221e6ab9f" providerId="AD" clId="Web-{B2CD5B54-142D-57B3-E871-CD04FFFFB952}" dt="2024-04-28T20:57:18.679" v="13"/>
        <pc:sldMkLst>
          <pc:docMk/>
          <pc:sldMk cId="3901930868" sldId="765"/>
        </pc:sldMkLst>
      </pc:sldChg>
      <pc:sldChg chg="add">
        <pc:chgData name="C Smith" userId="S::ksmith@ohacademy.co.uk::a7d4e140-2592-4cae-a0f0-2e5221e6ab9f" providerId="AD" clId="Web-{B2CD5B54-142D-57B3-E871-CD04FFFFB952}" dt="2024-04-28T20:57:18.694" v="14"/>
        <pc:sldMkLst>
          <pc:docMk/>
          <pc:sldMk cId="2739239968" sldId="766"/>
        </pc:sldMkLst>
      </pc:sldChg>
      <pc:sldChg chg="add">
        <pc:chgData name="C Smith" userId="S::ksmith@ohacademy.co.uk::a7d4e140-2592-4cae-a0f0-2e5221e6ab9f" providerId="AD" clId="Web-{B2CD5B54-142D-57B3-E871-CD04FFFFB952}" dt="2024-04-28T20:57:18.694" v="15"/>
        <pc:sldMkLst>
          <pc:docMk/>
          <pc:sldMk cId="2127218679" sldId="767"/>
        </pc:sldMkLst>
      </pc:sldChg>
      <pc:sldChg chg="add">
        <pc:chgData name="C Smith" userId="S::ksmith@ohacademy.co.uk::a7d4e140-2592-4cae-a0f0-2e5221e6ab9f" providerId="AD" clId="Web-{B2CD5B54-142D-57B3-E871-CD04FFFFB952}" dt="2024-04-28T20:57:18.710" v="16"/>
        <pc:sldMkLst>
          <pc:docMk/>
          <pc:sldMk cId="3537557409" sldId="790"/>
        </pc:sldMkLst>
      </pc:sldChg>
      <pc:sldChg chg="add">
        <pc:chgData name="C Smith" userId="S::ksmith@ohacademy.co.uk::a7d4e140-2592-4cae-a0f0-2e5221e6ab9f" providerId="AD" clId="Web-{B2CD5B54-142D-57B3-E871-CD04FFFFB952}" dt="2024-04-28T20:57:18.726" v="17"/>
        <pc:sldMkLst>
          <pc:docMk/>
          <pc:sldMk cId="426619403" sldId="791"/>
        </pc:sldMkLst>
      </pc:sldChg>
      <pc:sldChg chg="add">
        <pc:chgData name="C Smith" userId="S::ksmith@ohacademy.co.uk::a7d4e140-2592-4cae-a0f0-2e5221e6ab9f" providerId="AD" clId="Web-{B2CD5B54-142D-57B3-E871-CD04FFFFB952}" dt="2024-04-28T20:57:18.741" v="19"/>
        <pc:sldMkLst>
          <pc:docMk/>
          <pc:sldMk cId="3010662053" sldId="792"/>
        </pc:sldMkLst>
      </pc:sldChg>
      <pc:sldChg chg="add">
        <pc:chgData name="C Smith" userId="S::ksmith@ohacademy.co.uk::a7d4e140-2592-4cae-a0f0-2e5221e6ab9f" providerId="AD" clId="Web-{B2CD5B54-142D-57B3-E871-CD04FFFFB952}" dt="2024-04-28T20:57:20.132" v="29"/>
        <pc:sldMkLst>
          <pc:docMk/>
          <pc:sldMk cId="1334113908" sldId="793"/>
        </pc:sldMkLst>
      </pc:sldChg>
      <pc:sldChg chg="add">
        <pc:chgData name="C Smith" userId="S::ksmith@ohacademy.co.uk::a7d4e140-2592-4cae-a0f0-2e5221e6ab9f" providerId="AD" clId="Web-{B2CD5B54-142D-57B3-E871-CD04FFFFB952}" dt="2024-04-28T20:57:20.210" v="36"/>
        <pc:sldMkLst>
          <pc:docMk/>
          <pc:sldMk cId="2295115043" sldId="794"/>
        </pc:sldMkLst>
      </pc:sldChg>
      <pc:sldMasterChg chg="addSldLayout">
        <pc:chgData name="C Smith" userId="S::ksmith@ohacademy.co.uk::a7d4e140-2592-4cae-a0f0-2e5221e6ab9f" providerId="AD" clId="Web-{B2CD5B54-142D-57B3-E871-CD04FFFFB952}" dt="2024-04-28T20:57:20.179" v="33"/>
        <pc:sldMasterMkLst>
          <pc:docMk/>
          <pc:sldMasterMk cId="2460954070" sldId="2147483660"/>
        </pc:sldMasterMkLst>
        <pc:sldLayoutChg chg="add">
          <pc:chgData name="C Smith" userId="S::ksmith@ohacademy.co.uk::a7d4e140-2592-4cae-a0f0-2e5221e6ab9f" providerId="AD" clId="Web-{B2CD5B54-142D-57B3-E871-CD04FFFFB952}" dt="2024-04-28T20:57:18.741" v="18"/>
          <pc:sldLayoutMkLst>
            <pc:docMk/>
            <pc:sldMasterMk cId="2460954070" sldId="2147483660"/>
            <pc:sldLayoutMk cId="100204668" sldId="2147483672"/>
          </pc:sldLayoutMkLst>
        </pc:sldLayoutChg>
        <pc:sldLayoutChg chg="add">
          <pc:chgData name="C Smith" userId="S::ksmith@ohacademy.co.uk::a7d4e140-2592-4cae-a0f0-2e5221e6ab9f" providerId="AD" clId="Web-{B2CD5B54-142D-57B3-E871-CD04FFFFB952}" dt="2024-04-28T20:57:18.757" v="20"/>
          <pc:sldLayoutMkLst>
            <pc:docMk/>
            <pc:sldMasterMk cId="2460954070" sldId="2147483660"/>
            <pc:sldLayoutMk cId="2392089700" sldId="2147483673"/>
          </pc:sldLayoutMkLst>
        </pc:sldLayoutChg>
        <pc:sldLayoutChg chg="add">
          <pc:chgData name="C Smith" userId="S::ksmith@ohacademy.co.uk::a7d4e140-2592-4cae-a0f0-2e5221e6ab9f" providerId="AD" clId="Web-{B2CD5B54-142D-57B3-E871-CD04FFFFB952}" dt="2024-04-28T20:57:18.772" v="21"/>
          <pc:sldLayoutMkLst>
            <pc:docMk/>
            <pc:sldMasterMk cId="2460954070" sldId="2147483660"/>
            <pc:sldLayoutMk cId="3348680277" sldId="2147483674"/>
          </pc:sldLayoutMkLst>
        </pc:sldLayoutChg>
        <pc:sldLayoutChg chg="add">
          <pc:chgData name="C Smith" userId="S::ksmith@ohacademy.co.uk::a7d4e140-2592-4cae-a0f0-2e5221e6ab9f" providerId="AD" clId="Web-{B2CD5B54-142D-57B3-E871-CD04FFFFB952}" dt="2024-04-28T20:57:18.788" v="22"/>
          <pc:sldLayoutMkLst>
            <pc:docMk/>
            <pc:sldMasterMk cId="2460954070" sldId="2147483660"/>
            <pc:sldLayoutMk cId="531785322" sldId="2147483675"/>
          </pc:sldLayoutMkLst>
        </pc:sldLayoutChg>
        <pc:sldLayoutChg chg="add">
          <pc:chgData name="C Smith" userId="S::ksmith@ohacademy.co.uk::a7d4e140-2592-4cae-a0f0-2e5221e6ab9f" providerId="AD" clId="Web-{B2CD5B54-142D-57B3-E871-CD04FFFFB952}" dt="2024-04-28T20:57:19.444" v="23"/>
          <pc:sldLayoutMkLst>
            <pc:docMk/>
            <pc:sldMasterMk cId="2460954070" sldId="2147483660"/>
            <pc:sldLayoutMk cId="1184577906" sldId="2147483676"/>
          </pc:sldLayoutMkLst>
        </pc:sldLayoutChg>
        <pc:sldLayoutChg chg="add">
          <pc:chgData name="C Smith" userId="S::ksmith@ohacademy.co.uk::a7d4e140-2592-4cae-a0f0-2e5221e6ab9f" providerId="AD" clId="Web-{B2CD5B54-142D-57B3-E871-CD04FFFFB952}" dt="2024-04-28T20:57:20.101" v="27"/>
          <pc:sldLayoutMkLst>
            <pc:docMk/>
            <pc:sldMasterMk cId="2460954070" sldId="2147483660"/>
            <pc:sldLayoutMk cId="1939215100" sldId="2147483677"/>
          </pc:sldLayoutMkLst>
        </pc:sldLayoutChg>
        <pc:sldLayoutChg chg="add">
          <pc:chgData name="C Smith" userId="S::ksmith@ohacademy.co.uk::a7d4e140-2592-4cae-a0f0-2e5221e6ab9f" providerId="AD" clId="Web-{B2CD5B54-142D-57B3-E871-CD04FFFFB952}" dt="2024-04-28T20:57:20.116" v="28"/>
          <pc:sldLayoutMkLst>
            <pc:docMk/>
            <pc:sldMasterMk cId="2460954070" sldId="2147483660"/>
            <pc:sldLayoutMk cId="965896446" sldId="2147483678"/>
          </pc:sldLayoutMkLst>
        </pc:sldLayoutChg>
        <pc:sldLayoutChg chg="add">
          <pc:chgData name="C Smith" userId="S::ksmith@ohacademy.co.uk::a7d4e140-2592-4cae-a0f0-2e5221e6ab9f" providerId="AD" clId="Web-{B2CD5B54-142D-57B3-E871-CD04FFFFB952}" dt="2024-04-28T20:57:20.163" v="32"/>
          <pc:sldLayoutMkLst>
            <pc:docMk/>
            <pc:sldMasterMk cId="2460954070" sldId="2147483660"/>
            <pc:sldLayoutMk cId="1238963373" sldId="2147483679"/>
          </pc:sldLayoutMkLst>
        </pc:sldLayoutChg>
        <pc:sldLayoutChg chg="add">
          <pc:chgData name="C Smith" userId="S::ksmith@ohacademy.co.uk::a7d4e140-2592-4cae-a0f0-2e5221e6ab9f" providerId="AD" clId="Web-{B2CD5B54-142D-57B3-E871-CD04FFFFB952}" dt="2024-04-28T20:57:20.179" v="33"/>
          <pc:sldLayoutMkLst>
            <pc:docMk/>
            <pc:sldMasterMk cId="2460954070" sldId="2147483660"/>
            <pc:sldLayoutMk cId="178537200"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6C01D-65C8-4B23-A493-46788D932C4C}" type="datetimeFigureOut">
              <a:t>28/04/2024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D8728-B70A-44A1-A5C5-FCFF0C0BF570}" type="slidenum">
              <a:t>‹#›</a:t>
            </a:fld>
            <a:endParaRPr lang="en-GB"/>
          </a:p>
        </p:txBody>
      </p:sp>
    </p:spTree>
    <p:extLst>
      <p:ext uri="{BB962C8B-B14F-4D97-AF65-F5344CB8AC3E}">
        <p14:creationId xmlns:p14="http://schemas.microsoft.com/office/powerpoint/2010/main" val="287583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20</a:t>
            </a:fld>
            <a:endParaRPr lang="en-GB"/>
          </a:p>
        </p:txBody>
      </p:sp>
    </p:spTree>
    <p:extLst>
      <p:ext uri="{BB962C8B-B14F-4D97-AF65-F5344CB8AC3E}">
        <p14:creationId xmlns:p14="http://schemas.microsoft.com/office/powerpoint/2010/main" val="109831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cs typeface="Calibri" panose="020F0502020204030204" pitchFamily="34" charset="0"/>
              </a:rPr>
              <a:t>Read</a:t>
            </a:r>
            <a:r>
              <a:rPr lang="en-GB" sz="1800">
                <a:effectLst/>
                <a:latin typeface="Calibri" panose="020F0502020204030204" pitchFamily="34" charset="0"/>
                <a:ea typeface="Calibri" panose="020F0502020204030204" pitchFamily="34" charset="0"/>
                <a:cs typeface="Calibri" panose="020F0502020204030204" pitchFamily="34" charset="0"/>
              </a:rPr>
              <a:t>: ‘Who were the Ancient Maya gods?’ This section introduces the gods to pupils and sets them up for the next activity.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31</a:t>
            </a:fld>
            <a:endParaRPr lang="en-GB"/>
          </a:p>
        </p:txBody>
      </p:sp>
    </p:spTree>
    <p:extLst>
      <p:ext uri="{BB962C8B-B14F-4D97-AF65-F5344CB8AC3E}">
        <p14:creationId xmlns:p14="http://schemas.microsoft.com/office/powerpoint/2010/main" val="93167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32</a:t>
            </a:fld>
            <a:endParaRPr lang="en-GB"/>
          </a:p>
        </p:txBody>
      </p:sp>
    </p:spTree>
    <p:extLst>
      <p:ext uri="{BB962C8B-B14F-4D97-AF65-F5344CB8AC3E}">
        <p14:creationId xmlns:p14="http://schemas.microsoft.com/office/powerpoint/2010/main" val="359979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33</a:t>
            </a:fld>
            <a:endParaRPr lang="en-GB"/>
          </a:p>
        </p:txBody>
      </p:sp>
    </p:spTree>
    <p:extLst>
      <p:ext uri="{BB962C8B-B14F-4D97-AF65-F5344CB8AC3E}">
        <p14:creationId xmlns:p14="http://schemas.microsoft.com/office/powerpoint/2010/main" val="1058325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Calibri" panose="020F0502020204030204" pitchFamily="34" charset="0"/>
                <a:ea typeface="Calibri" panose="020F0502020204030204" pitchFamily="34" charset="0"/>
              </a:rPr>
              <a:t>Write</a:t>
            </a:r>
            <a:r>
              <a:rPr lang="en-GB" sz="1200">
                <a:effectLst/>
                <a:latin typeface="Calibri" panose="020F0502020204030204" pitchFamily="34" charset="0"/>
                <a:ea typeface="Calibri" panose="020F0502020204030204" pitchFamily="34" charset="0"/>
              </a:rPr>
              <a:t>: Pupils should work together to research four gods and complete the table of information. They could also use </a:t>
            </a:r>
            <a:r>
              <a:rPr lang="en-GB" sz="1200" b="0">
                <a:effectLst/>
                <a:latin typeface="Calibri" panose="020F0502020204030204" pitchFamily="34" charset="0"/>
                <a:ea typeface="Calibri" panose="020F0502020204030204" pitchFamily="34" charset="0"/>
              </a:rPr>
              <a:t>Additional resource: Maya Gods </a:t>
            </a:r>
            <a:r>
              <a:rPr lang="en-GB" sz="1200">
                <a:effectLst/>
                <a:latin typeface="Calibri" panose="020F0502020204030204" pitchFamily="34" charset="0"/>
                <a:ea typeface="Calibri" panose="020F0502020204030204" pitchFamily="34" charset="0"/>
              </a:rPr>
              <a:t>to add information to their tables. Answers for seven of the gods are provided on the following slides.</a:t>
            </a:r>
            <a:endParaRPr lang="en-GB"/>
          </a:p>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34</a:t>
            </a:fld>
            <a:endParaRPr lang="en-GB"/>
          </a:p>
        </p:txBody>
      </p:sp>
    </p:spTree>
    <p:extLst>
      <p:ext uri="{BB962C8B-B14F-4D97-AF65-F5344CB8AC3E}">
        <p14:creationId xmlns:p14="http://schemas.microsoft.com/office/powerpoint/2010/main" val="301544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35</a:t>
            </a:fld>
            <a:endParaRPr lang="en-GB"/>
          </a:p>
        </p:txBody>
      </p:sp>
    </p:spTree>
    <p:extLst>
      <p:ext uri="{BB962C8B-B14F-4D97-AF65-F5344CB8AC3E}">
        <p14:creationId xmlns:p14="http://schemas.microsoft.com/office/powerpoint/2010/main" val="1536283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83185" lvl="0" indent="0">
              <a:lnSpc>
                <a:spcPct val="115000"/>
              </a:lnSpc>
              <a:spcAft>
                <a:spcPts val="200"/>
              </a:spcAft>
              <a:buClr>
                <a:srgbClr val="7030A0"/>
              </a:buClr>
              <a:buFont typeface="Symbol" panose="05050102010706020507" pitchFamily="18" charset="2"/>
              <a:buNone/>
            </a:pPr>
            <a:r>
              <a:rPr lang="en-GB" sz="1800" b="1">
                <a:effectLst/>
                <a:latin typeface="Calibri" panose="020F0502020204030204" pitchFamily="34" charset="0"/>
                <a:ea typeface="Calibri" panose="020F0502020204030204" pitchFamily="34" charset="0"/>
                <a:cs typeface="Calibri" panose="020F0502020204030204" pitchFamily="34" charset="0"/>
              </a:rPr>
              <a:t>Read</a:t>
            </a:r>
            <a:r>
              <a:rPr lang="en-GB" sz="1800">
                <a:effectLst/>
                <a:latin typeface="Calibri" panose="020F0502020204030204" pitchFamily="34" charset="0"/>
                <a:ea typeface="Calibri" panose="020F0502020204030204" pitchFamily="34" charset="0"/>
                <a:cs typeface="Calibri" panose="020F0502020204030204" pitchFamily="34" charset="0"/>
              </a:rPr>
              <a:t>: ‘What was the Ancient Maya creation story?’ as an extension task, if time is available. (This section introduces the story, which is provided on the </a:t>
            </a:r>
            <a:r>
              <a:rPr lang="en-GB" sz="1800" b="0">
                <a:effectLst/>
                <a:latin typeface="Calibri" panose="020F0502020204030204" pitchFamily="34" charset="0"/>
                <a:ea typeface="Times New Roman" panose="02020603050405020304" pitchFamily="18" charset="0"/>
                <a:cs typeface="Calibri" panose="020F0502020204030204" pitchFamily="34" charset="0"/>
              </a:rPr>
              <a:t>Additional resource: The creation story handout</a:t>
            </a:r>
            <a:r>
              <a:rPr lang="en-GB" sz="1800">
                <a:effectLst/>
                <a:latin typeface="Calibri" panose="020F0502020204030204" pitchFamily="34" charset="0"/>
                <a:ea typeface="Calibri" panose="020F0502020204030204" pitchFamily="34" charset="0"/>
                <a:cs typeface="Calibri" panose="020F0502020204030204" pitchFamily="34" charset="0"/>
              </a:rPr>
              <a:t> only.) Pupils could read the story in pairs before coming back together as a whole class to discuss. What do they learn from the story? What is interesting about it? What questions do they have about the story?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37</a:t>
            </a:fld>
            <a:endParaRPr lang="en-GB"/>
          </a:p>
        </p:txBody>
      </p:sp>
    </p:spTree>
    <p:extLst>
      <p:ext uri="{BB962C8B-B14F-4D97-AF65-F5344CB8AC3E}">
        <p14:creationId xmlns:p14="http://schemas.microsoft.com/office/powerpoint/2010/main" val="221897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0c17afac51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0c17afac51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31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0c17afac51_1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0c17afac51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134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23</a:t>
            </a:fld>
            <a:endParaRPr lang="en-GB"/>
          </a:p>
        </p:txBody>
      </p:sp>
    </p:spTree>
    <p:extLst>
      <p:ext uri="{BB962C8B-B14F-4D97-AF65-F5344CB8AC3E}">
        <p14:creationId xmlns:p14="http://schemas.microsoft.com/office/powerpoint/2010/main" val="213476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cs typeface="Calibri" panose="020F0502020204030204" pitchFamily="34" charset="0"/>
              </a:rPr>
              <a:t>Talk task</a:t>
            </a:r>
            <a:r>
              <a:rPr lang="en-GB" sz="1800">
                <a:effectLst/>
                <a:latin typeface="Calibri" panose="020F0502020204030204" pitchFamily="34" charset="0"/>
                <a:ea typeface="Calibri" panose="020F0502020204030204" pitchFamily="34" charset="0"/>
                <a:cs typeface="Calibri" panose="020F0502020204030204" pitchFamily="34" charset="0"/>
              </a:rPr>
              <a:t>: Pupils discuss the questions ‘Do you think religion was important to the Ancient Maya?’ and ‘Why do you think that?’. Pupils should discuss that religion was very important to the Ancient Maya and that their lives often centred around their religion and gods. The centre of their city-states included pyramids that were monuments to their gods. Their carvings and codices had images of gods on them.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24</a:t>
            </a:fld>
            <a:endParaRPr lang="en-GB"/>
          </a:p>
        </p:txBody>
      </p:sp>
    </p:spTree>
    <p:extLst>
      <p:ext uri="{BB962C8B-B14F-4D97-AF65-F5344CB8AC3E}">
        <p14:creationId xmlns:p14="http://schemas.microsoft.com/office/powerpoint/2010/main" val="206499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Calibri" panose="020F0502020204030204" pitchFamily="34" charset="0"/>
                <a:ea typeface="Calibri" panose="020F0502020204030204" pitchFamily="34" charset="0"/>
              </a:rPr>
              <a:t>Read</a:t>
            </a:r>
            <a:r>
              <a:rPr lang="en-GB" sz="1800">
                <a:effectLst/>
                <a:latin typeface="Calibri" panose="020F0502020204030204" pitchFamily="34" charset="0"/>
                <a:ea typeface="Calibri" panose="020F0502020204030204" pitchFamily="34" charset="0"/>
              </a:rPr>
              <a:t>: ‘What do we know about Ancient Maya religion?’ This section explains how important religion was to the Ancient Maya and the part it played in their lives. It also explains the role of the priests and who the Ancient Maya worshipped.</a:t>
            </a:r>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25</a:t>
            </a:fld>
            <a:endParaRPr lang="en-GB"/>
          </a:p>
        </p:txBody>
      </p:sp>
    </p:spTree>
    <p:extLst>
      <p:ext uri="{BB962C8B-B14F-4D97-AF65-F5344CB8AC3E}">
        <p14:creationId xmlns:p14="http://schemas.microsoft.com/office/powerpoint/2010/main" val="301086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26</a:t>
            </a:fld>
            <a:endParaRPr lang="en-GB"/>
          </a:p>
        </p:txBody>
      </p:sp>
    </p:spTree>
    <p:extLst>
      <p:ext uri="{BB962C8B-B14F-4D97-AF65-F5344CB8AC3E}">
        <p14:creationId xmlns:p14="http://schemas.microsoft.com/office/powerpoint/2010/main" val="2786388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27</a:t>
            </a:fld>
            <a:endParaRPr lang="en-GB"/>
          </a:p>
        </p:txBody>
      </p:sp>
    </p:spTree>
    <p:extLst>
      <p:ext uri="{BB962C8B-B14F-4D97-AF65-F5344CB8AC3E}">
        <p14:creationId xmlns:p14="http://schemas.microsoft.com/office/powerpoint/2010/main" val="406120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28</a:t>
            </a:fld>
            <a:endParaRPr lang="en-GB"/>
          </a:p>
        </p:txBody>
      </p:sp>
    </p:spTree>
    <p:extLst>
      <p:ext uri="{BB962C8B-B14F-4D97-AF65-F5344CB8AC3E}">
        <p14:creationId xmlns:p14="http://schemas.microsoft.com/office/powerpoint/2010/main" val="106635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Calibri" panose="020F0502020204030204" pitchFamily="34" charset="0"/>
                <a:ea typeface="Calibri" panose="020F0502020204030204" pitchFamily="34" charset="0"/>
              </a:rPr>
              <a:t>Investigation</a:t>
            </a:r>
            <a:r>
              <a:rPr lang="en-GB" sz="1800">
                <a:effectLst/>
                <a:latin typeface="Calibri" panose="020F0502020204030204" pitchFamily="34" charset="0"/>
                <a:ea typeface="Calibri" panose="020F0502020204030204" pitchFamily="34" charset="0"/>
              </a:rPr>
              <a:t>: Pupils need to work together to analyse the source on the slide. They should discuss possible answers to the who, where, what, why question prompts and then come together as a whole class to discuss their initial thoughts. At this stage, share the following introductory information about the 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rPr>
              <a:t>This source is a lintel (piece of stone to provide strength above a door or opening) from Mesoamerica which depicts a Maya ritual. The ritual would have been carried out on the raised platform of a pyramid and people would have congregated to watch.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Calibri" panose="020F0502020204030204" pitchFamily="34" charset="0"/>
              </a:rPr>
              <a:t>Pupils discuss the question prompts for a second time in pairs/groups. They should note their ideas in the boxes before coming back together as a whole class and discussing them. At this stage, show the answers slide. Were the pupils correct? Are they surprised? Pupils should complete each box with any extra information shared.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CE287A6-E307-46A5-A911-4FC9E503D2EC}" type="slidenum">
              <a:rPr lang="en-GB" smtClean="0"/>
              <a:t>29</a:t>
            </a:fld>
            <a:endParaRPr lang="en-GB"/>
          </a:p>
        </p:txBody>
      </p:sp>
    </p:spTree>
    <p:extLst>
      <p:ext uri="{BB962C8B-B14F-4D97-AF65-F5344CB8AC3E}">
        <p14:creationId xmlns:p14="http://schemas.microsoft.com/office/powerpoint/2010/main" val="3096965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E287A6-E307-46A5-A911-4FC9E503D2EC}" type="slidenum">
              <a:rPr lang="en-GB" smtClean="0"/>
              <a:t>30</a:t>
            </a:fld>
            <a:endParaRPr lang="en-GB"/>
          </a:p>
        </p:txBody>
      </p:sp>
    </p:spTree>
    <p:extLst>
      <p:ext uri="{BB962C8B-B14F-4D97-AF65-F5344CB8AC3E}">
        <p14:creationId xmlns:p14="http://schemas.microsoft.com/office/powerpoint/2010/main" val="321779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nowledge quiz">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B24C1-A0A1-2B42-B340-EBD6843CA1DA}"/>
              </a:ext>
            </a:extLst>
          </p:cNvPr>
          <p:cNvSpPr>
            <a:spLocks noGrp="1"/>
          </p:cNvSpPr>
          <p:nvPr>
            <p:ph idx="1" hasCustomPrompt="1"/>
          </p:nvPr>
        </p:nvSpPr>
        <p:spPr>
          <a:xfrm>
            <a:off x="734953" y="1265382"/>
            <a:ext cx="9842992" cy="5079999"/>
          </a:xfrm>
          <a:prstGeom prst="rect">
            <a:avLst/>
          </a:prstGeom>
        </p:spPr>
        <p:txBody>
          <a:bodyPr lIns="0" tIns="0" rIns="0" bIns="0">
            <a:normAutofit/>
          </a:bodyPr>
          <a:lstStyle>
            <a:lvl1pPr marL="0" indent="0">
              <a:lnSpc>
                <a:spcPct val="100000"/>
              </a:lnSpc>
              <a:buFontTx/>
              <a:buNone/>
              <a:defRPr sz="2800">
                <a:latin typeface="Century Gothic"/>
                <a:cs typeface="Century Gothic"/>
              </a:defRPr>
            </a:lvl1pPr>
          </a:lstStyle>
          <a:p>
            <a:r>
              <a:rPr lang="en-GB"/>
              <a:t>Insert quiz questions from workbook</a:t>
            </a:r>
            <a:endParaRPr lang="en-US"/>
          </a:p>
        </p:txBody>
      </p:sp>
      <p:sp>
        <p:nvSpPr>
          <p:cNvPr id="10" name="Text Placeholder 3">
            <a:extLst>
              <a:ext uri="{FF2B5EF4-FFF2-40B4-BE49-F238E27FC236}">
                <a16:creationId xmlns:a16="http://schemas.microsoft.com/office/drawing/2014/main" id="{9523EDD9-35D0-AD0C-8E70-53F729930B02}"/>
              </a:ext>
            </a:extLst>
          </p:cNvPr>
          <p:cNvSpPr>
            <a:spLocks noGrp="1"/>
          </p:cNvSpPr>
          <p:nvPr>
            <p:ph type="body" sz="quarter" idx="10" hasCustomPrompt="1"/>
          </p:nvPr>
        </p:nvSpPr>
        <p:spPr>
          <a:xfrm>
            <a:off x="734954" y="604333"/>
            <a:ext cx="3991050" cy="522000"/>
          </a:xfrm>
          <a:prstGeom prst="roundRect">
            <a:avLst/>
          </a:prstGeom>
          <a:solidFill>
            <a:srgbClr val="8E71A5"/>
          </a:solidFill>
          <a:ln>
            <a:noFill/>
          </a:ln>
        </p:spPr>
        <p:txBody>
          <a:bodyPr anchor="ctr"/>
          <a:lstStyle>
            <a:lvl1pPr marL="0" indent="0" algn="ctr">
              <a:buNone/>
              <a:defRPr b="1">
                <a:solidFill>
                  <a:schemeClr val="bg1"/>
                </a:solidFill>
                <a:latin typeface="Century Gothic" panose="020B0502020202020204" pitchFamily="34" charset="0"/>
              </a:defRPr>
            </a:lvl1pPr>
          </a:lstStyle>
          <a:p>
            <a:pPr lvl="0"/>
            <a:r>
              <a:rPr lang="en-US"/>
              <a:t>Knowledge quiz X.X</a:t>
            </a:r>
            <a:endParaRPr lang="en-GB"/>
          </a:p>
        </p:txBody>
      </p:sp>
      <p:sp>
        <p:nvSpPr>
          <p:cNvPr id="2" name="Content Placeholder 2">
            <a:extLst>
              <a:ext uri="{FF2B5EF4-FFF2-40B4-BE49-F238E27FC236}">
                <a16:creationId xmlns:a16="http://schemas.microsoft.com/office/drawing/2014/main" id="{CB840377-AA6F-61D2-5564-27CE3998D421}"/>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Knowledge quiz</a:t>
            </a:r>
            <a:endParaRPr lang="en-GB"/>
          </a:p>
        </p:txBody>
      </p:sp>
      <p:sp>
        <p:nvSpPr>
          <p:cNvPr id="4" name="Text Placeholder 3">
            <a:extLst>
              <a:ext uri="{FF2B5EF4-FFF2-40B4-BE49-F238E27FC236}">
                <a16:creationId xmlns:a16="http://schemas.microsoft.com/office/drawing/2014/main" id="{645F7DF1-EAEC-8DD1-BF4B-CF160AC57D0A}"/>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0020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Term">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B493EB-D26C-4CF7-9CD6-C74421415D2E}"/>
              </a:ext>
            </a:extLst>
          </p:cNvPr>
          <p:cNvSpPr>
            <a:spLocks noGrp="1"/>
          </p:cNvSpPr>
          <p:nvPr>
            <p:ph type="body" sz="quarter" idx="10" hasCustomPrompt="1"/>
          </p:nvPr>
        </p:nvSpPr>
        <p:spPr>
          <a:xfrm>
            <a:off x="341192" y="1690107"/>
            <a:ext cx="6239693" cy="2677248"/>
          </a:xfrm>
          <a:prstGeom prst="wedgeRoundRectCallout">
            <a:avLst>
              <a:gd name="adj1" fmla="val 61673"/>
              <a:gd name="adj2" fmla="val -5189"/>
              <a:gd name="adj3" fmla="val 16667"/>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The key term for this lesson is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icture Placeholder 3">
            <a:extLst>
              <a:ext uri="{FF2B5EF4-FFF2-40B4-BE49-F238E27FC236}">
                <a16:creationId xmlns:a16="http://schemas.microsoft.com/office/drawing/2014/main" id="{A2350325-D258-8B0F-67DF-BC3B299D636E}"/>
              </a:ext>
            </a:extLst>
          </p:cNvPr>
          <p:cNvSpPr>
            <a:spLocks noGrp="1"/>
          </p:cNvSpPr>
          <p:nvPr>
            <p:ph type="pic" sz="quarter" idx="11" hasCustomPrompt="1"/>
          </p:nvPr>
        </p:nvSpPr>
        <p:spPr>
          <a:xfrm>
            <a:off x="6927482" y="2462645"/>
            <a:ext cx="3625592" cy="4395355"/>
          </a:xfrm>
          <a:prstGeom prst="rect">
            <a:avLst/>
          </a:prstGeom>
        </p:spPr>
        <p:txBody>
          <a:bodyPr/>
          <a:lstStyle>
            <a:lvl1pPr marL="0" indent="0" algn="r">
              <a:lnSpc>
                <a:spcPct val="100000"/>
              </a:lnSpc>
              <a:buNone/>
              <a:defRPr>
                <a:latin typeface="Century Gothic" panose="020B0502020202020204" pitchFamily="34" charset="0"/>
              </a:defRPr>
            </a:lvl1pPr>
          </a:lstStyle>
          <a:p>
            <a:r>
              <a:rPr lang="en-GB"/>
              <a:t>Insert character artwork (remember to adapt for LKS2 or UKS2)</a:t>
            </a:r>
          </a:p>
        </p:txBody>
      </p:sp>
      <p:pic>
        <p:nvPicPr>
          <p:cNvPr id="10" name="Picture 9">
            <a:extLst>
              <a:ext uri="{FF2B5EF4-FFF2-40B4-BE49-F238E27FC236}">
                <a16:creationId xmlns:a16="http://schemas.microsoft.com/office/drawing/2014/main" id="{B699ECF4-6E58-4F46-DF09-BF03E222D72F}"/>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3" name="Content Placeholder 2">
            <a:extLst>
              <a:ext uri="{FF2B5EF4-FFF2-40B4-BE49-F238E27FC236}">
                <a16:creationId xmlns:a16="http://schemas.microsoft.com/office/drawing/2014/main" id="{2860D1AD-E29F-6B72-80D7-1146A6E6B9B8}"/>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term</a:t>
            </a:r>
            <a:endParaRPr lang="en-GB"/>
          </a:p>
        </p:txBody>
      </p:sp>
      <p:sp>
        <p:nvSpPr>
          <p:cNvPr id="6" name="Text Placeholder 3">
            <a:extLst>
              <a:ext uri="{FF2B5EF4-FFF2-40B4-BE49-F238E27FC236}">
                <a16:creationId xmlns:a16="http://schemas.microsoft.com/office/drawing/2014/main" id="{CD66EB5F-10DB-93E3-7C63-1C07FF8FC2D7}"/>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239208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knowledge_SingleLine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E56352-D31F-397D-0AE3-9F9764125A00}"/>
              </a:ext>
            </a:extLst>
          </p:cNvPr>
          <p:cNvPicPr>
            <a:picLocks noChangeAspect="1"/>
          </p:cNvPicPr>
          <p:nvPr userDrawn="1"/>
        </p:nvPicPr>
        <p:blipFill>
          <a:blip r:embed="rId2"/>
          <a:srcRect/>
          <a:stretch/>
        </p:blipFill>
        <p:spPr>
          <a:xfrm>
            <a:off x="11220009" y="5942883"/>
            <a:ext cx="777625" cy="777625"/>
          </a:xfrm>
          <a:prstGeom prst="rect">
            <a:avLst/>
          </a:prstGeom>
        </p:spPr>
      </p:pic>
      <p:sp>
        <p:nvSpPr>
          <p:cNvPr id="20" name="Rounded Rectangle 10">
            <a:extLst>
              <a:ext uri="{FF2B5EF4-FFF2-40B4-BE49-F238E27FC236}">
                <a16:creationId xmlns:a16="http://schemas.microsoft.com/office/drawing/2014/main" id="{D5414325-9C8C-8723-2501-40B7F67036FB}"/>
              </a:ext>
            </a:extLst>
          </p:cNvPr>
          <p:cNvSpPr/>
          <p:nvPr userDrawn="1"/>
        </p:nvSpPr>
        <p:spPr>
          <a:xfrm>
            <a:off x="7861385" y="1236516"/>
            <a:ext cx="2945159" cy="4152286"/>
          </a:xfrm>
          <a:prstGeom prst="roundRect">
            <a:avLst>
              <a:gd name="adj" fmla="val 4602"/>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21" name="Rounded Rectangle 12">
            <a:extLst>
              <a:ext uri="{FF2B5EF4-FFF2-40B4-BE49-F238E27FC236}">
                <a16:creationId xmlns:a16="http://schemas.microsoft.com/office/drawing/2014/main" id="{42C5FBAA-AB3B-B413-B60A-7021574D2DF3}"/>
              </a:ext>
            </a:extLst>
          </p:cNvPr>
          <p:cNvSpPr/>
          <p:nvPr userDrawn="1"/>
        </p:nvSpPr>
        <p:spPr>
          <a:xfrm>
            <a:off x="473073" y="1236516"/>
            <a:ext cx="7191570" cy="5320148"/>
          </a:xfrm>
          <a:prstGeom prst="roundRect">
            <a:avLst>
              <a:gd name="adj" fmla="val 3187"/>
            </a:avLst>
          </a:prstGeom>
          <a:solidFill>
            <a:srgbClr val="C7ACC1">
              <a:alpha val="35294"/>
            </a:srgbClr>
          </a:solidFill>
          <a:ln w="38100" cap="rnd">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BEC2A8E-2948-81BB-8CDB-E38A5B65E00E}"/>
              </a:ext>
            </a:extLst>
          </p:cNvPr>
          <p:cNvSpPr txBox="1"/>
          <p:nvPr userDrawn="1"/>
        </p:nvSpPr>
        <p:spPr>
          <a:xfrm>
            <a:off x="7999266" y="1341863"/>
            <a:ext cx="2844524" cy="455830"/>
          </a:xfrm>
          <a:prstGeom prst="rect">
            <a:avLst/>
          </a:prstGeom>
          <a:noFill/>
        </p:spPr>
        <p:txBody>
          <a:bodyPr wrap="square" rtlCol="0">
            <a:spAutoFit/>
          </a:bodyPr>
          <a:lstStyle/>
          <a:p>
            <a:pPr marL="0" indent="0">
              <a:lnSpc>
                <a:spcPct val="107000"/>
              </a:lnSpc>
              <a:spcAft>
                <a:spcPts val="800"/>
              </a:spcAft>
              <a:buNone/>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5" name="Text Placeholder 4">
            <a:extLst>
              <a:ext uri="{FF2B5EF4-FFF2-40B4-BE49-F238E27FC236}">
                <a16:creationId xmlns:a16="http://schemas.microsoft.com/office/drawing/2014/main" id="{134DB174-A1D6-C397-295D-BA7E130B66E6}"/>
              </a:ext>
            </a:extLst>
          </p:cNvPr>
          <p:cNvSpPr>
            <a:spLocks noGrp="1"/>
          </p:cNvSpPr>
          <p:nvPr>
            <p:ph type="body" sz="quarter" idx="11"/>
          </p:nvPr>
        </p:nvSpPr>
        <p:spPr>
          <a:xfrm>
            <a:off x="7995193" y="1903039"/>
            <a:ext cx="2698742" cy="3385933"/>
          </a:xfrm>
          <a:prstGeom prst="rect">
            <a:avLst/>
          </a:prstGeom>
        </p:spPr>
        <p:txBody>
          <a:bodyPr>
            <a:normAutofit/>
          </a:bodyPr>
          <a:lstStyle>
            <a:lvl1pPr marL="342900" indent="-342900">
              <a:lnSpc>
                <a:spcPct val="100000"/>
              </a:lnSpc>
              <a:spcBef>
                <a:spcPts val="300"/>
              </a:spcBef>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27" name="Title 1">
            <a:extLst>
              <a:ext uri="{FF2B5EF4-FFF2-40B4-BE49-F238E27FC236}">
                <a16:creationId xmlns:a16="http://schemas.microsoft.com/office/drawing/2014/main" id="{7F29F3C2-E35D-1E3B-02AF-D902A3C44ADA}"/>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unit title</a:t>
            </a:r>
            <a:endParaRPr lang="en-US"/>
          </a:p>
        </p:txBody>
      </p:sp>
      <p:sp>
        <p:nvSpPr>
          <p:cNvPr id="28" name="TextBox 27">
            <a:extLst>
              <a:ext uri="{FF2B5EF4-FFF2-40B4-BE49-F238E27FC236}">
                <a16:creationId xmlns:a16="http://schemas.microsoft.com/office/drawing/2014/main" id="{8C1819D2-31F3-2135-5506-B7BE93A6C16F}"/>
              </a:ext>
            </a:extLst>
          </p:cNvPr>
          <p:cNvSpPr txBox="1"/>
          <p:nvPr userDrawn="1"/>
        </p:nvSpPr>
        <p:spPr>
          <a:xfrm>
            <a:off x="588935" y="1341863"/>
            <a:ext cx="6657924" cy="455830"/>
          </a:xfrm>
          <a:prstGeom prst="rect">
            <a:avLst/>
          </a:prstGeom>
          <a:noFill/>
        </p:spPr>
        <p:txBody>
          <a:bodyPr wrap="square" rtlCol="0">
            <a:spAutoFit/>
          </a:bodyPr>
          <a:lstStyle/>
          <a:p>
            <a:pPr>
              <a:lnSpc>
                <a:spcPct val="107000"/>
              </a:lnSpc>
              <a:spcAft>
                <a:spcPts val="800"/>
              </a:spcAft>
            </a:pPr>
            <a:r>
              <a:rPr lang="en-GB" sz="2400" b="1" u="sng">
                <a:solidFill>
                  <a:srgbClr val="8E71A5"/>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8E71A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29" name="Text Placeholder 4">
            <a:extLst>
              <a:ext uri="{FF2B5EF4-FFF2-40B4-BE49-F238E27FC236}">
                <a16:creationId xmlns:a16="http://schemas.microsoft.com/office/drawing/2014/main" id="{37557F4C-7C15-A290-C088-B164E546A2FC}"/>
              </a:ext>
            </a:extLst>
          </p:cNvPr>
          <p:cNvSpPr>
            <a:spLocks noGrp="1"/>
          </p:cNvSpPr>
          <p:nvPr>
            <p:ph type="body" sz="quarter" idx="10"/>
          </p:nvPr>
        </p:nvSpPr>
        <p:spPr>
          <a:xfrm>
            <a:off x="588935" y="1903040"/>
            <a:ext cx="6925853" cy="4553178"/>
          </a:xfrm>
          <a:prstGeom prst="rect">
            <a:avLst/>
          </a:prstGeom>
        </p:spPr>
        <p:txBody>
          <a:bodyPr>
            <a:normAutofit/>
          </a:bodyPr>
          <a:lstStyle>
            <a:lvl1pPr marL="360363" indent="-360363">
              <a:lnSpc>
                <a:spcPct val="100000"/>
              </a:lnSpc>
              <a:buClr>
                <a:srgbClr val="8E71A5"/>
              </a:buClr>
              <a:buFont typeface="Arial" panose="020B0604020202020204" pitchFamily="34" charset="0"/>
              <a:buChar char="•"/>
              <a:defRPr sz="2400">
                <a:latin typeface="Century Gothic" panose="020B0502020202020204" pitchFamily="34" charset="0"/>
              </a:defRPr>
            </a:lvl1pPr>
            <a:lvl2pPr marL="360363" indent="-360363">
              <a:buFont typeface="Wingdings" panose="05000000000000000000" pitchFamily="2" charset="2"/>
              <a:buChar char="ü"/>
              <a:defRPr>
                <a:latin typeface="Century Gothic" panose="020B0502020202020204" pitchFamily="34" charset="0"/>
              </a:defRPr>
            </a:lvl2pPr>
            <a:lvl3pPr marL="360363" indent="-360363">
              <a:buFont typeface="Wingdings" panose="05000000000000000000" pitchFamily="2" charset="2"/>
              <a:buChar char="ü"/>
              <a:defRPr>
                <a:latin typeface="Century Gothic" panose="020B0502020202020204" pitchFamily="34" charset="0"/>
              </a:defRPr>
            </a:lvl3pPr>
            <a:lvl4pPr marL="360363" indent="-360363">
              <a:buFont typeface="Wingdings" panose="05000000000000000000" pitchFamily="2" charset="2"/>
              <a:buChar char="ü"/>
              <a:defRPr>
                <a:latin typeface="Century Gothic" panose="020B0502020202020204" pitchFamily="34" charset="0"/>
              </a:defRPr>
            </a:lvl4pPr>
            <a:lvl5pPr marL="360363" indent="-360363">
              <a:buFont typeface="Wingdings" panose="05000000000000000000" pitchFamily="2" charset="2"/>
              <a:buChar char="ü"/>
              <a:defRPr>
                <a:latin typeface="Century Gothic" panose="020B0502020202020204" pitchFamily="34" charset="0"/>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4229C588-ABB4-B41E-C6B1-8640C503BD56}"/>
              </a:ext>
            </a:extLst>
          </p:cNvPr>
          <p:cNvSpPr txBox="1">
            <a:spLocks/>
          </p:cNvSpPr>
          <p:nvPr userDrawn="1"/>
        </p:nvSpPr>
        <p:spPr>
          <a:xfrm rot="5400000">
            <a:off x="9911278" y="3447226"/>
            <a:ext cx="3409971"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Key knowledge</a:t>
            </a:r>
            <a:endParaRPr lang="en-GB"/>
          </a:p>
        </p:txBody>
      </p:sp>
      <p:sp>
        <p:nvSpPr>
          <p:cNvPr id="4" name="Text Placeholder 3">
            <a:extLst>
              <a:ext uri="{FF2B5EF4-FFF2-40B4-BE49-F238E27FC236}">
                <a16:creationId xmlns:a16="http://schemas.microsoft.com/office/drawing/2014/main" id="{344A0F32-C956-A589-5308-D13992C31361}"/>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334868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k Task">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DAFE9698-6F1B-60D0-1D43-387DDA1AB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2764" y="5950156"/>
            <a:ext cx="762738" cy="762738"/>
          </a:xfrm>
          <a:prstGeom prst="rect">
            <a:avLst/>
          </a:prstGeom>
        </p:spPr>
      </p:pic>
      <p:sp>
        <p:nvSpPr>
          <p:cNvPr id="14" name="Text Placeholder 4">
            <a:extLst>
              <a:ext uri="{FF2B5EF4-FFF2-40B4-BE49-F238E27FC236}">
                <a16:creationId xmlns:a16="http://schemas.microsoft.com/office/drawing/2014/main" id="{6A92C6DC-29C3-2790-E8A6-5D23211B227E}"/>
              </a:ext>
            </a:extLst>
          </p:cNvPr>
          <p:cNvSpPr>
            <a:spLocks noGrp="1"/>
          </p:cNvSpPr>
          <p:nvPr>
            <p:ph type="body" sz="quarter" idx="10"/>
          </p:nvPr>
        </p:nvSpPr>
        <p:spPr>
          <a:xfrm>
            <a:off x="590550" y="493971"/>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9D0CA956-24CB-1B1B-70AC-1A3CA9E40415}"/>
              </a:ext>
            </a:extLst>
          </p:cNvPr>
          <p:cNvSpPr>
            <a:spLocks noGrp="1"/>
          </p:cNvSpPr>
          <p:nvPr>
            <p:ph type="body" sz="quarter" idx="11"/>
          </p:nvPr>
        </p:nvSpPr>
        <p:spPr>
          <a:xfrm>
            <a:off x="6096000" y="465272"/>
            <a:ext cx="4511386" cy="1123817"/>
          </a:xfrm>
          <a:prstGeom prst="wedgeRoundRectCallout">
            <a:avLst/>
          </a:prstGeom>
          <a:solidFill>
            <a:srgbClr val="EFE5F1"/>
          </a:solidFill>
          <a:ln>
            <a:noFill/>
          </a:ln>
        </p:spPr>
        <p:txBody>
          <a:bodyPr anchor="ctr"/>
          <a:lstStyle>
            <a:lvl1pPr marL="0" indent="0" algn="ctr">
              <a:lnSpc>
                <a:spcPct val="100000"/>
              </a:lnSpc>
              <a:buNone/>
              <a:defRPr>
                <a:latin typeface="Century Gothic" panose="020B0502020202020204" pitchFamily="34" charset="0"/>
              </a:defRPr>
            </a:lvl1pPr>
            <a:lvl2pPr marL="457200" indent="0" algn="ctr">
              <a:lnSpc>
                <a:spcPct val="100000"/>
              </a:lnSpc>
              <a:buNone/>
              <a:defRPr>
                <a:latin typeface="Century Gothic" panose="020B0502020202020204" pitchFamily="34" charset="0"/>
              </a:defRPr>
            </a:lvl2pPr>
            <a:lvl3pPr marL="914400" indent="0" algn="ctr">
              <a:lnSpc>
                <a:spcPct val="100000"/>
              </a:lnSpc>
              <a:buNone/>
              <a:defRPr>
                <a:latin typeface="Century Gothic" panose="020B0502020202020204" pitchFamily="34" charset="0"/>
              </a:defRPr>
            </a:lvl3pPr>
            <a:lvl4pPr marL="1371600" indent="0" algn="ctr">
              <a:lnSpc>
                <a:spcPct val="100000"/>
              </a:lnSpc>
              <a:buNone/>
              <a:defRPr>
                <a:latin typeface="Century Gothic" panose="020B0502020202020204" pitchFamily="34" charset="0"/>
              </a:defRPr>
            </a:lvl4pPr>
            <a:lvl5pPr marL="1828800" indent="0" algn="ctr">
              <a:lnSpc>
                <a:spcPct val="100000"/>
              </a:lnSpc>
              <a:buNone/>
              <a:defRPr>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a:extLst>
              <a:ext uri="{FF2B5EF4-FFF2-40B4-BE49-F238E27FC236}">
                <a16:creationId xmlns:a16="http://schemas.microsoft.com/office/drawing/2014/main" id="{869832F2-55D0-A547-C082-AB554CE76185}"/>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Talk task</a:t>
            </a:r>
            <a:endParaRPr lang="en-GB"/>
          </a:p>
        </p:txBody>
      </p:sp>
      <p:sp>
        <p:nvSpPr>
          <p:cNvPr id="4" name="Text Placeholder 3">
            <a:extLst>
              <a:ext uri="{FF2B5EF4-FFF2-40B4-BE49-F238E27FC236}">
                <a16:creationId xmlns:a16="http://schemas.microsoft.com/office/drawing/2014/main" id="{0E2B9ACD-413B-4D6D-6B07-4F5E455665D9}"/>
              </a:ext>
            </a:extLst>
          </p:cNvPr>
          <p:cNvSpPr>
            <a:spLocks noGrp="1"/>
          </p:cNvSpPr>
          <p:nvPr>
            <p:ph type="body" sz="quarter" idx="12"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531785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a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0E086EF6-133F-337E-481E-F81CA436E9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2292" y="5965186"/>
            <a:ext cx="747947" cy="747947"/>
          </a:xfrm>
          <a:prstGeom prst="rect">
            <a:avLst/>
          </a:prstGeom>
        </p:spPr>
      </p:pic>
      <p:sp>
        <p:nvSpPr>
          <p:cNvPr id="12" name="Content Placeholder 2">
            <a:extLst>
              <a:ext uri="{FF2B5EF4-FFF2-40B4-BE49-F238E27FC236}">
                <a16:creationId xmlns:a16="http://schemas.microsoft.com/office/drawing/2014/main" id="{BA76511B-B90E-09A8-24AF-DEFC58ACE5AC}"/>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13" name="Title 1">
            <a:extLst>
              <a:ext uri="{FF2B5EF4-FFF2-40B4-BE49-F238E27FC236}">
                <a16:creationId xmlns:a16="http://schemas.microsoft.com/office/drawing/2014/main" id="{4D713163-9816-71FA-1C22-08BBD292955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4" name="Content Placeholder 2">
            <a:extLst>
              <a:ext uri="{FF2B5EF4-FFF2-40B4-BE49-F238E27FC236}">
                <a16:creationId xmlns:a16="http://schemas.microsoft.com/office/drawing/2014/main" id="{4042DE40-EAD8-2289-AF26-D5D4A5873CE6}"/>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Read</a:t>
            </a:r>
            <a:endParaRPr lang="en-GB"/>
          </a:p>
        </p:txBody>
      </p:sp>
      <p:sp>
        <p:nvSpPr>
          <p:cNvPr id="6" name="Text Placeholder 3">
            <a:extLst>
              <a:ext uri="{FF2B5EF4-FFF2-40B4-BE49-F238E27FC236}">
                <a16:creationId xmlns:a16="http://schemas.microsoft.com/office/drawing/2014/main" id="{4F85B064-26D6-BA05-8A44-801DFB1DA07D}"/>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184577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vestigate">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C4A6C86F-91C2-CF0E-E5A1-1D22E537A2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35102" y="5946361"/>
            <a:ext cx="770085" cy="770085"/>
          </a:xfrm>
          <a:prstGeom prst="rect">
            <a:avLst/>
          </a:prstGeom>
        </p:spPr>
      </p:pic>
      <p:sp>
        <p:nvSpPr>
          <p:cNvPr id="9" name="Title 1">
            <a:extLst>
              <a:ext uri="{FF2B5EF4-FFF2-40B4-BE49-F238E27FC236}">
                <a16:creationId xmlns:a16="http://schemas.microsoft.com/office/drawing/2014/main" id="{CC566DAD-D33A-BABB-1E98-6D6CBE204BA4}"/>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D1E1E3B9-F731-FAE9-62DC-C72E9FB218EF}"/>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3" name="Content Placeholder 2">
            <a:extLst>
              <a:ext uri="{FF2B5EF4-FFF2-40B4-BE49-F238E27FC236}">
                <a16:creationId xmlns:a16="http://schemas.microsoft.com/office/drawing/2014/main" id="{DFB3CC1D-4539-5932-389B-307E6F8EFAD2}"/>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Investigation</a:t>
            </a:r>
            <a:endParaRPr lang="en-GB"/>
          </a:p>
        </p:txBody>
      </p:sp>
      <p:sp>
        <p:nvSpPr>
          <p:cNvPr id="4" name="Text Placeholder 3">
            <a:extLst>
              <a:ext uri="{FF2B5EF4-FFF2-40B4-BE49-F238E27FC236}">
                <a16:creationId xmlns:a16="http://schemas.microsoft.com/office/drawing/2014/main" id="{DBAFBE23-8BF3-AC88-021B-E8AD60A8E468}"/>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939215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swers_Investiga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a:srcRect/>
          <a:stretch/>
        </p:blipFill>
        <p:spPr>
          <a:xfrm>
            <a:off x="11223070" y="5942883"/>
            <a:ext cx="771502"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4" name="Text Placeholder 3">
            <a:extLst>
              <a:ext uri="{FF2B5EF4-FFF2-40B4-BE49-F238E27FC236}">
                <a16:creationId xmlns:a16="http://schemas.microsoft.com/office/drawing/2014/main" id="{1B1D12C7-9A76-CE78-7D67-C5FA23BC3C3E}"/>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965896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r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4A38EC-4F78-54EF-C7E2-58904A351B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8208" y="5935519"/>
            <a:ext cx="793172" cy="793172"/>
          </a:xfrm>
          <a:prstGeom prst="rect">
            <a:avLst/>
          </a:prstGeom>
        </p:spPr>
      </p:pic>
      <p:sp>
        <p:nvSpPr>
          <p:cNvPr id="11" name="Title 1">
            <a:extLst>
              <a:ext uri="{FF2B5EF4-FFF2-40B4-BE49-F238E27FC236}">
                <a16:creationId xmlns:a16="http://schemas.microsoft.com/office/drawing/2014/main" id="{CAFE156E-9760-94EB-6E7D-1B5B1C2D86E8}"/>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F651AE7C-0BB3-910E-CD9D-30DF7EA13923}"/>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4" name="Content Placeholder 2">
            <a:extLst>
              <a:ext uri="{FF2B5EF4-FFF2-40B4-BE49-F238E27FC236}">
                <a16:creationId xmlns:a16="http://schemas.microsoft.com/office/drawing/2014/main" id="{07F92BE0-4D53-99FC-BCF6-7678EDEBAB77}"/>
              </a:ext>
            </a:extLst>
          </p:cNvPr>
          <p:cNvSpPr txBox="1">
            <a:spLocks/>
          </p:cNvSpPr>
          <p:nvPr userDrawn="1"/>
        </p:nvSpPr>
        <p:spPr>
          <a:xfrm rot="5400000">
            <a:off x="9725976" y="3632531"/>
            <a:ext cx="3780579" cy="5466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Write</a:t>
            </a:r>
            <a:endParaRPr lang="en-GB"/>
          </a:p>
        </p:txBody>
      </p:sp>
      <p:sp>
        <p:nvSpPr>
          <p:cNvPr id="5" name="Text Placeholder 3">
            <a:extLst>
              <a:ext uri="{FF2B5EF4-FFF2-40B4-BE49-F238E27FC236}">
                <a16:creationId xmlns:a16="http://schemas.microsoft.com/office/drawing/2014/main" id="{B3AD3963-439F-2D8B-C3DE-A99BE279D3AF}"/>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2389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swers_Wri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29BFC-C64F-7EF2-CB23-BDB8785A61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20009" y="5942883"/>
            <a:ext cx="777625" cy="777625"/>
          </a:xfrm>
          <a:prstGeom prst="rect">
            <a:avLst/>
          </a:prstGeom>
        </p:spPr>
      </p:pic>
      <p:sp>
        <p:nvSpPr>
          <p:cNvPr id="11" name="Title 1">
            <a:extLst>
              <a:ext uri="{FF2B5EF4-FFF2-40B4-BE49-F238E27FC236}">
                <a16:creationId xmlns:a16="http://schemas.microsoft.com/office/drawing/2014/main" id="{9C16F4E5-570D-7388-488C-7896F41456A0}"/>
              </a:ext>
            </a:extLst>
          </p:cNvPr>
          <p:cNvSpPr>
            <a:spLocks noGrp="1"/>
          </p:cNvSpPr>
          <p:nvPr>
            <p:ph type="title" hasCustomPrompt="1"/>
          </p:nvPr>
        </p:nvSpPr>
        <p:spPr>
          <a:xfrm>
            <a:off x="473075" y="418462"/>
            <a:ext cx="10333470" cy="521337"/>
          </a:xfrm>
          <a:prstGeom prst="roundRect">
            <a:avLst/>
          </a:prstGeom>
          <a:solidFill>
            <a:srgbClr val="8E71A5"/>
          </a:solidFill>
        </p:spPr>
        <p:txBody>
          <a:bodyPr lIns="0" tIns="0" rIns="0" bIns="0" anchor="ctr" anchorCtr="0">
            <a:normAutofit/>
          </a:bodyPr>
          <a:lstStyle>
            <a:lvl1pPr marL="176213" indent="0">
              <a:lnSpc>
                <a:spcPct val="100000"/>
              </a:lnSpc>
              <a:defRPr sz="2800" b="1">
                <a:solidFill>
                  <a:schemeClr val="bg1"/>
                </a:solidFill>
                <a:latin typeface="Century Gothic"/>
                <a:cs typeface="Century Gothic"/>
              </a:defRPr>
            </a:lvl1pPr>
          </a:lstStyle>
          <a:p>
            <a:r>
              <a:rPr lang="en-GB"/>
              <a:t>Here is the slide title</a:t>
            </a:r>
            <a:endParaRPr lang="en-US"/>
          </a:p>
        </p:txBody>
      </p:sp>
      <p:sp>
        <p:nvSpPr>
          <p:cNvPr id="13" name="Content Placeholder 2">
            <a:extLst>
              <a:ext uri="{FF2B5EF4-FFF2-40B4-BE49-F238E27FC236}">
                <a16:creationId xmlns:a16="http://schemas.microsoft.com/office/drawing/2014/main" id="{07E49C16-2D4C-9CB4-A3E1-5A2D07BE04E0}"/>
              </a:ext>
            </a:extLst>
          </p:cNvPr>
          <p:cNvSpPr>
            <a:spLocks noGrp="1"/>
          </p:cNvSpPr>
          <p:nvPr>
            <p:ph idx="1" hasCustomPrompt="1"/>
          </p:nvPr>
        </p:nvSpPr>
        <p:spPr>
          <a:xfrm>
            <a:off x="473075" y="1139725"/>
            <a:ext cx="10333470" cy="5299813"/>
          </a:xfrm>
          <a:prstGeom prst="rect">
            <a:avLst/>
          </a:prstGeom>
        </p:spPr>
        <p:txBody>
          <a:bodyPr lIns="0" tIns="0" rIns="0" bIns="0">
            <a:normAutofit/>
          </a:bodyPr>
          <a:lstStyle>
            <a:lvl1pPr marL="0" indent="0">
              <a:lnSpc>
                <a:spcPct val="100000"/>
              </a:lnSpc>
              <a:spcBef>
                <a:spcPts val="600"/>
              </a:spcBef>
              <a:spcAft>
                <a:spcPts val="600"/>
              </a:spcAft>
              <a:buFontTx/>
              <a:buNone/>
              <a:defRPr sz="2800">
                <a:latin typeface="Century Gothic"/>
                <a:cs typeface="Century Gothic"/>
              </a:defRPr>
            </a:lvl1pPr>
          </a:lstStyle>
          <a:p>
            <a:r>
              <a:rPr lang="en-GB"/>
              <a:t>Body text</a:t>
            </a:r>
            <a:endParaRPr lang="en-US"/>
          </a:p>
        </p:txBody>
      </p:sp>
      <p:sp>
        <p:nvSpPr>
          <p:cNvPr id="4" name="Text Placeholder 3">
            <a:extLst>
              <a:ext uri="{FF2B5EF4-FFF2-40B4-BE49-F238E27FC236}">
                <a16:creationId xmlns:a16="http://schemas.microsoft.com/office/drawing/2014/main" id="{8E13C8F1-D48E-C392-B392-C05ECBFC2CC9}"/>
              </a:ext>
            </a:extLst>
          </p:cNvPr>
          <p:cNvSpPr>
            <a:spLocks noGrp="1"/>
          </p:cNvSpPr>
          <p:nvPr>
            <p:ph type="body" sz="quarter" idx="10" hasCustomPrompt="1"/>
          </p:nvPr>
        </p:nvSpPr>
        <p:spPr>
          <a:xfrm>
            <a:off x="11302478" y="284734"/>
            <a:ext cx="592137" cy="1759823"/>
          </a:xfrm>
          <a:prstGeom prst="rect">
            <a:avLst/>
          </a:prstGeom>
          <a:noFill/>
          <a:ln>
            <a:noFill/>
          </a:ln>
        </p:spPr>
        <p:txBody>
          <a:bodyPr vert="vert"/>
          <a:lstStyle>
            <a:lvl1pPr marL="0" indent="0">
              <a:buNone/>
              <a:defRPr b="1">
                <a:solidFill>
                  <a:schemeClr val="bg1"/>
                </a:solidFill>
                <a:latin typeface="Century Gothic" panose="020B0502020202020204" pitchFamily="34" charset="0"/>
              </a:defRPr>
            </a:lvl1pPr>
          </a:lstStyle>
          <a:p>
            <a:pPr lvl="0"/>
            <a:r>
              <a:rPr lang="en-US"/>
              <a:t>Lesson X:</a:t>
            </a:r>
            <a:endParaRPr lang="en-GB"/>
          </a:p>
        </p:txBody>
      </p:sp>
    </p:spTree>
    <p:extLst>
      <p:ext uri="{BB962C8B-B14F-4D97-AF65-F5344CB8AC3E}">
        <p14:creationId xmlns:p14="http://schemas.microsoft.com/office/powerpoint/2010/main" val="17853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28/04/2024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safe=active&amp;sca_esv=9e8667b46e9ef6d5&amp;sca_upv=1&amp;q=prey&amp;si=AKbGX_p11GTjV-sToDBfT3--HQl2IwJi9GSRdn0etzXgOvqb5BBWrlti1v2NI-U7eeb3_mMGxrSqwm2Wy1rQ72_t1bevqg_PZg%3D%3D&amp;expnd=1&amp;sa=X&amp;ved=2ahUKEwjy7rHB5eWFAxWvXUEAHbAsDFoQyecJegQIKBAP" TargetMode="External"/><Relationship Id="rId2" Type="http://schemas.openxmlformats.org/officeDocument/2006/relationships/hyperlink" Target="https://www.google.com/search?safe=active&amp;sca_esv=9e8667b46e9ef6d5&amp;sca_upv=1&amp;q=stealthily&amp;si=AKbGX_pt4UlL1m2gNC94R_NJDj6SFiWkhoi_VH154oEB6V3Sj6xEet1m9gmhmdmbbeUqXjA2DW4cP5jSGCISJ86faO9c8hnuene3_RnM0j-ys9pAVYNpuV4%3D&amp;expnd=1&amp;sa=X&amp;ved=2ahUKEwjy7rHB5eWFAxWvXUEAHbAsDFoQyecJegQIKBAO" TargetMode="Externa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hyperlink" Target="https://www.google.com/search?safe=active&amp;sca_esv=9e8667b46e9ef6d5&amp;sca_upv=1&amp;q=carved&amp;si=AKbGX_qMqBjhUm3ZRWjCp4_5aZjJkFi0FVMB9Gh6ery6T79vAXZhfuTJn0WSrhBmTtYmOtXBloks0Wp-eMpnZTD307dCliC1eg%3D%3D&amp;expnd=1&amp;sa=X&amp;ved=2ahUKEwi7o-vO5eWFAxUkbEEAHZ00BU4QyecJegQIHxA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ogle.com/search?safe=active&amp;sca_esv=0760d5e5572d06eb&amp;sca_upv=1&amp;q=surrendering&amp;si=AKbGX_rYYX5RSQWW4ITS1L-igAzu9jloLuVlmyx-dxEWBwIyOyJEQ1vL5GdteD9XRVKt-bDarxcRXiGxVCKA6G72oKM9QBaOCMw5Cv-6xrtISmWE7RDOaMk%3D&amp;expnd=1&amp;sa=X&amp;ved=2ahUKEwiCqoWMheCFAxX0QEEAHT6kDC4QyecJegQIDxAP" TargetMode="External"/><Relationship Id="rId3" Type="http://schemas.openxmlformats.org/officeDocument/2006/relationships/hyperlink" Target="https://www.google.com/search?safe=active&amp;sca_esv=0760d5e5572d06eb&amp;sca_upv=1&amp;q=descended&amp;si=AKbGX_rLPMdHnrrwkrRo4VZlSHiJKV71J2pNtqE5q3F-m2vo8YnOTKcCqGMqGiEDgi-Covepnbw6EbnwRZZ9fCC_Js7h4YlOIkocrC1UUifHPTTcUoYwuwM%3D&amp;expnd=1&amp;sa=X&amp;ved=2ahUKEwiG85_WhOCFAxWLREEAHVEYDlUQyecJegQIHBAP" TargetMode="External"/><Relationship Id="rId7" Type="http://schemas.openxmlformats.org/officeDocument/2006/relationships/hyperlink" Target="https://www.google.com/search?safe=active&amp;sca_esv=0760d5e5572d06eb&amp;sca_upv=1&amp;q=slaughtering&amp;si=AKbGX_rYYX5RSQWW4ITS1L-igAzufsVzw620rBsYjymOIZBb8tL0aGDYmmI7wiJfw8BKXjriTLWwCTNNKoenZFL_xHWCBgM_flrO7nj6PYeeTQzWf3F3_mg%3D&amp;expnd=1&amp;sa=X&amp;ved=2ahUKEwiCqoWMheCFAxX0QEEAHT6kDC4QyecJegQIDxAO" TargetMode="External"/><Relationship Id="rId2" Type="http://schemas.openxmlformats.org/officeDocument/2006/relationships/hyperlink" Target="https://www.google.com/search?safe=active&amp;sca_esv=0760d5e5572d06eb&amp;sca_upv=1&amp;q=grandparent&amp;si=AKbGX_okpkrXRdHQwZu4Fe0iRe3uOUCJ67J54Eh6BS22EjfVLtoYvwy9P6_1j5jHdOTTDD3EZO3ibwav_yT7ofMGC7CoQr8iurrqHRCC82GSCAemcQKxrkc%3D&amp;expnd=1&amp;sa=X&amp;ved=2ahUKEwiG85_WhOCFAxWLREEAHVEYDlUQyecJegQIHBAO" TargetMode="External"/><Relationship Id="rId1" Type="http://schemas.openxmlformats.org/officeDocument/2006/relationships/slideLayout" Target="../slideLayouts/slideLayout1.xml"/><Relationship Id="rId6" Type="http://schemas.openxmlformats.org/officeDocument/2006/relationships/hyperlink" Target="https://www.google.com/search?safe=active&amp;sca_esv=0760d5e5572d06eb&amp;sca_upv=1&amp;q=superhuman&amp;si=AKbGX_pt4UlL1m2gNC94R_NJDj6Sc-qvUHLdtYWLNa_0hgqiD3rW7ZNBkaHsBsQISowTVbYbdTBrm7gSRvfDOKcgqm_vetyhzZgwhz9Zfd15jUG6ifocbZA%3D&amp;expnd=1&amp;sa=X&amp;ved=2ahUKEwje0OGDheCFAxUNU0EAHR1kDkQQyecJegQIHBAO" TargetMode="External"/><Relationship Id="rId5" Type="http://schemas.openxmlformats.org/officeDocument/2006/relationships/hyperlink" Target="https://www.google.com/search?safe=active&amp;sca_esv=0760d5e5572d06eb&amp;sca_upv=1&amp;q=beings&amp;si=AKbGX_qMqBjhUm3ZRWjCp4_5aZjJE5crvgZnwkNXilM0sgMgh99Cer1-OptLrIYWU3xR20Kf-G8JmTYc0Vr3uRInfz3ebiTu8A%3D%3D&amp;expnd=1&amp;sa=X&amp;ved=2ahUKEwjFppD6hOCFAxUPWUEAHXY3AwgQyecJegQIIBAP" TargetMode="External"/><Relationship Id="rId4" Type="http://schemas.openxmlformats.org/officeDocument/2006/relationships/hyperlink" Target="https://www.google.com/search?safe=active&amp;sca_esv=0760d5e5572d06eb&amp;sca_upv=1&amp;q=supernatural&amp;si=AKbGX_rYYX5RSQWW4ITS1L-igAzuPYumys6dHJTlJbXy8vYB4CtGbH0bpC1fRUgXj0-8h_BSbjb9o0sEkSel5CUodns_Z_jaUr0lvebAOdTKdL-zEq2vb2A%3D&amp;expnd=1&amp;sa=X&amp;ved=2ahUKEwjFppD6hOCFAxUPWUEAHXY3AwgQyecJegQIIBAO" TargetMode="External"/><Relationship Id="rId9" Type="http://schemas.openxmlformats.org/officeDocument/2006/relationships/hyperlink" Target="https://www.google.com/search?safe=active&amp;sca_esv=0760d5e5572d06eb&amp;sca_upv=1&amp;q=deity&amp;si=AKbGX_oRjcCPa5QPMQwD2ABTMArQOojHdfOX56HZgFCPxzRXfFGkJVyKCb9KTZ17VfLmM8asJkd0M7PSkAb0aFQ9De1PhsqC1w%3D%3D&amp;expnd=1&amp;sa=X&amp;ved=2ahUKEwiCqoWMheCFAxX0QEEAHT6kDC4QyecJegQIDxAQ"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8.sv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8.sv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languageangels.com/schools/resource/1/5/233/1073"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14304" y="2914465"/>
            <a:ext cx="12225130" cy="747059"/>
          </a:xfrm>
        </p:spPr>
        <p:txBody>
          <a:bodyPr>
            <a:normAutofit fontScale="90000"/>
          </a:bodyPr>
          <a:lstStyle/>
          <a:p>
            <a:pPr algn="l"/>
            <a:r>
              <a:rPr lang="en-GB" sz="3000" u="sng">
                <a:cs typeface="Calibri Light"/>
              </a:rPr>
              <a:t>Monday 29th April</a:t>
            </a:r>
            <a:br>
              <a:rPr lang="en-GB" sz="3000" u="sng">
                <a:cs typeface="Calibri Light"/>
              </a:rPr>
            </a:br>
            <a:r>
              <a:rPr lang="en-GB" sz="3000" u="sng">
                <a:cs typeface="Calibri Light"/>
              </a:rPr>
              <a:t>Morning</a:t>
            </a:r>
            <a:r>
              <a:rPr lang="en-GB" sz="3000" u="sng">
                <a:ea typeface="+mj-lt"/>
                <a:cs typeface="+mj-lt"/>
              </a:rPr>
              <a:t> challenge </a:t>
            </a:r>
            <a:r>
              <a:rPr lang="en-GB" sz="4400">
                <a:ea typeface="+mj-lt"/>
                <a:cs typeface="+mj-lt"/>
              </a:rPr>
              <a:t> </a:t>
            </a:r>
            <a:r>
              <a:rPr lang="en-GB" sz="3000">
                <a:ea typeface="+mj-lt"/>
                <a:cs typeface="+mj-lt"/>
              </a:rPr>
              <a:t> </a:t>
            </a:r>
            <a:r>
              <a:rPr lang="en-GB" sz="4400">
                <a:ea typeface="+mj-lt"/>
                <a:cs typeface="+mj-lt"/>
              </a:rPr>
              <a:t> </a:t>
            </a:r>
            <a:r>
              <a:rPr lang="en-GB" sz="3000">
                <a:ea typeface="+mj-lt"/>
                <a:cs typeface="+mj-lt"/>
              </a:rPr>
              <a:t>           </a:t>
            </a: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endParaRPr lang="en-GB" sz="4400" u="sng">
              <a:ea typeface="+mj-lt"/>
              <a:cs typeface="+mj-lt"/>
            </a:endParaRPr>
          </a:p>
        </p:txBody>
      </p:sp>
      <p:pic>
        <p:nvPicPr>
          <p:cNvPr id="7" name="Picture 6" descr="A logo for a music band&#10;&#10;Description automatically generated">
            <a:extLst>
              <a:ext uri="{FF2B5EF4-FFF2-40B4-BE49-F238E27FC236}">
                <a16:creationId xmlns:a16="http://schemas.microsoft.com/office/drawing/2014/main" id="{84248787-1607-F2B2-850D-9299B30533CC}"/>
              </a:ext>
            </a:extLst>
          </p:cNvPr>
          <p:cNvPicPr>
            <a:picLocks noChangeAspect="1"/>
          </p:cNvPicPr>
          <p:nvPr/>
        </p:nvPicPr>
        <p:blipFill>
          <a:blip r:embed="rId2"/>
          <a:stretch>
            <a:fillRect/>
          </a:stretch>
        </p:blipFill>
        <p:spPr>
          <a:xfrm>
            <a:off x="58160" y="807118"/>
            <a:ext cx="2419350" cy="1714500"/>
          </a:xfrm>
          <a:prstGeom prst="rect">
            <a:avLst/>
          </a:prstGeom>
        </p:spPr>
      </p:pic>
      <p:sp>
        <p:nvSpPr>
          <p:cNvPr id="9" name="TextBox 8">
            <a:extLst>
              <a:ext uri="{FF2B5EF4-FFF2-40B4-BE49-F238E27FC236}">
                <a16:creationId xmlns:a16="http://schemas.microsoft.com/office/drawing/2014/main" id="{EF029E71-4249-2264-A58B-70506B1BCABD}"/>
              </a:ext>
            </a:extLst>
          </p:cNvPr>
          <p:cNvSpPr txBox="1"/>
          <p:nvPr/>
        </p:nvSpPr>
        <p:spPr>
          <a:xfrm>
            <a:off x="57078" y="2612279"/>
            <a:ext cx="2378313" cy="830997"/>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b="1">
                <a:cs typeface="Calibri"/>
              </a:rPr>
              <a:t>Is it your day for TTRS?</a:t>
            </a:r>
            <a:endParaRPr lang="en-US" b="1">
              <a:cs typeface="Calibri" panose="020F0502020204030204"/>
            </a:endParaRPr>
          </a:p>
        </p:txBody>
      </p:sp>
      <p:pic>
        <p:nvPicPr>
          <p:cNvPr id="3" name="Picture 2" descr="A table of multiplication with squares&#10;&#10;Description automatically generated">
            <a:extLst>
              <a:ext uri="{FF2B5EF4-FFF2-40B4-BE49-F238E27FC236}">
                <a16:creationId xmlns:a16="http://schemas.microsoft.com/office/drawing/2014/main" id="{E7675E13-AAD5-41EC-7441-A4A1194A8AA7}"/>
              </a:ext>
            </a:extLst>
          </p:cNvPr>
          <p:cNvPicPr>
            <a:picLocks noChangeAspect="1"/>
          </p:cNvPicPr>
          <p:nvPr/>
        </p:nvPicPr>
        <p:blipFill>
          <a:blip r:embed="rId3"/>
          <a:stretch>
            <a:fillRect/>
          </a:stretch>
        </p:blipFill>
        <p:spPr>
          <a:xfrm>
            <a:off x="2587945" y="287130"/>
            <a:ext cx="5282285" cy="5963479"/>
          </a:xfrm>
          <a:prstGeom prst="rect">
            <a:avLst/>
          </a:prstGeom>
        </p:spPr>
      </p:pic>
      <p:sp>
        <p:nvSpPr>
          <p:cNvPr id="4" name="TextBox 3">
            <a:extLst>
              <a:ext uri="{FF2B5EF4-FFF2-40B4-BE49-F238E27FC236}">
                <a16:creationId xmlns:a16="http://schemas.microsoft.com/office/drawing/2014/main" id="{89202936-591B-7649-1D4F-35DF5C82B2CD}"/>
              </a:ext>
            </a:extLst>
          </p:cNvPr>
          <p:cNvSpPr txBox="1"/>
          <p:nvPr/>
        </p:nvSpPr>
        <p:spPr>
          <a:xfrm>
            <a:off x="7882835" y="30921"/>
            <a:ext cx="4797286"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700">
                <a:latin typeface="Aptos Display"/>
              </a:rPr>
              <a:t>Check your answers:</a:t>
            </a:r>
            <a:endParaRPr lang="en-GB"/>
          </a:p>
        </p:txBody>
      </p:sp>
      <p:pic>
        <p:nvPicPr>
          <p:cNvPr id="5" name="Picture 4" descr="A table of multiplication tables&#10;&#10;Description automatically generated">
            <a:extLst>
              <a:ext uri="{FF2B5EF4-FFF2-40B4-BE49-F238E27FC236}">
                <a16:creationId xmlns:a16="http://schemas.microsoft.com/office/drawing/2014/main" id="{9360324B-5EC8-EDD0-552A-DF9FEF8D5612}"/>
              </a:ext>
            </a:extLst>
          </p:cNvPr>
          <p:cNvPicPr>
            <a:picLocks noChangeAspect="1"/>
          </p:cNvPicPr>
          <p:nvPr/>
        </p:nvPicPr>
        <p:blipFill>
          <a:blip r:embed="rId4"/>
          <a:stretch>
            <a:fillRect/>
          </a:stretch>
        </p:blipFill>
        <p:spPr>
          <a:xfrm>
            <a:off x="7954144" y="618434"/>
            <a:ext cx="4246060" cy="5643218"/>
          </a:xfrm>
          <a:prstGeom prst="rect">
            <a:avLst/>
          </a:prstGeom>
        </p:spPr>
      </p:pic>
      <p:sp>
        <p:nvSpPr>
          <p:cNvPr id="6" name="Rectangle: Rounded Corners 5">
            <a:extLst>
              <a:ext uri="{FF2B5EF4-FFF2-40B4-BE49-F238E27FC236}">
                <a16:creationId xmlns:a16="http://schemas.microsoft.com/office/drawing/2014/main" id="{CE21F426-0EFF-A77E-3AB0-FB8895EE9BC3}"/>
              </a:ext>
            </a:extLst>
          </p:cNvPr>
          <p:cNvSpPr/>
          <p:nvPr/>
        </p:nvSpPr>
        <p:spPr>
          <a:xfrm>
            <a:off x="7854673" y="510760"/>
            <a:ext cx="4505739" cy="59634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514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663" y="3305491"/>
            <a:ext cx="9144000" cy="747059"/>
          </a:xfrm>
        </p:spPr>
        <p:txBody>
          <a:bodyPr>
            <a:normAutofit fontScale="90000"/>
          </a:bodyPr>
          <a:lstStyle/>
          <a:p>
            <a:pPr algn="l"/>
            <a:r>
              <a:rPr lang="en-GB" sz="3000" u="sng">
                <a:cs typeface="Calibri Light"/>
              </a:rPr>
              <a:t>Monday 29th April</a:t>
            </a:r>
            <a:br>
              <a:rPr lang="en-GB" sz="3000" u="sng">
                <a:cs typeface="Calibri Light"/>
              </a:rPr>
            </a:b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endParaRPr lang="en-GB" sz="4400" u="sng">
              <a:ea typeface="+mj-lt"/>
              <a:cs typeface="+mj-lt"/>
            </a:endParaRPr>
          </a:p>
        </p:txBody>
      </p:sp>
      <p:pic>
        <p:nvPicPr>
          <p:cNvPr id="4" name="Picture 3" descr="assembly-clipart-school-assembly-color | Windsor Elementary ...">
            <a:extLst>
              <a:ext uri="{FF2B5EF4-FFF2-40B4-BE49-F238E27FC236}">
                <a16:creationId xmlns:a16="http://schemas.microsoft.com/office/drawing/2014/main" id="{98F0EF42-89D4-3EAE-A698-32EFDC2FC8CF}"/>
              </a:ext>
            </a:extLst>
          </p:cNvPr>
          <p:cNvPicPr>
            <a:picLocks noChangeAspect="1"/>
          </p:cNvPicPr>
          <p:nvPr/>
        </p:nvPicPr>
        <p:blipFill>
          <a:blip r:embed="rId2"/>
          <a:stretch>
            <a:fillRect/>
          </a:stretch>
        </p:blipFill>
        <p:spPr>
          <a:xfrm>
            <a:off x="2568742" y="1206897"/>
            <a:ext cx="7044488" cy="4925470"/>
          </a:xfrm>
          <a:prstGeom prst="rect">
            <a:avLst/>
          </a:prstGeom>
        </p:spPr>
      </p:pic>
    </p:spTree>
    <p:extLst>
      <p:ext uri="{BB962C8B-B14F-4D97-AF65-F5344CB8AC3E}">
        <p14:creationId xmlns:p14="http://schemas.microsoft.com/office/powerpoint/2010/main" val="192406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44" y="126435"/>
            <a:ext cx="11947584" cy="718305"/>
          </a:xfrm>
        </p:spPr>
        <p:txBody>
          <a:bodyPr vert="horz" lIns="91440" tIns="45720" rIns="91440" bIns="45720" rtlCol="0" anchor="t">
            <a:normAutofit fontScale="90000"/>
          </a:bodyPr>
          <a:lstStyle/>
          <a:p>
            <a:pPr algn="l"/>
            <a:r>
              <a:rPr lang="en-GB" sz="4000" u="sng">
                <a:cs typeface="Calibri Light"/>
              </a:rPr>
              <a:t>Monday 29th April</a:t>
            </a:r>
            <a:br>
              <a:rPr lang="en-GB" sz="4000" u="sng">
                <a:cs typeface="Calibri Light"/>
              </a:rPr>
            </a:br>
            <a:r>
              <a:rPr lang="en-GB" sz="4000" u="sng">
                <a:cs typeface="Calibri Light"/>
              </a:rPr>
              <a:t>TBAT: use horizontal and diagonal joins.</a:t>
            </a:r>
            <a:br>
              <a:rPr lang="en-GB" sz="4400" u="sng">
                <a:cs typeface="Calibri Light"/>
              </a:rPr>
            </a:br>
            <a:br>
              <a:rPr lang="en-GB" sz="4400" u="sng">
                <a:cs typeface="Calibri Light"/>
              </a:rPr>
            </a:br>
            <a:endParaRPr lang="en-GB" sz="4000">
              <a:cs typeface="Calibri Light"/>
            </a:endParaRPr>
          </a:p>
        </p:txBody>
      </p:sp>
      <p:pic>
        <p:nvPicPr>
          <p:cNvPr id="3" name="Picture 3" descr="Background pattern&#10;&#10;Description automatically generated">
            <a:extLst>
              <a:ext uri="{FF2B5EF4-FFF2-40B4-BE49-F238E27FC236}">
                <a16:creationId xmlns:a16="http://schemas.microsoft.com/office/drawing/2014/main" id="{C98808AC-84D9-1A6D-06DF-6857DB884695}"/>
              </a:ext>
            </a:extLst>
          </p:cNvPr>
          <p:cNvPicPr>
            <a:picLocks noChangeAspect="1"/>
          </p:cNvPicPr>
          <p:nvPr/>
        </p:nvPicPr>
        <p:blipFill>
          <a:blip r:embed="rId2"/>
          <a:stretch>
            <a:fillRect/>
          </a:stretch>
        </p:blipFill>
        <p:spPr>
          <a:xfrm>
            <a:off x="3329795" y="1590547"/>
            <a:ext cx="5255131" cy="3932415"/>
          </a:xfrm>
          <a:prstGeom prst="rect">
            <a:avLst/>
          </a:prstGeom>
        </p:spPr>
      </p:pic>
      <p:sp>
        <p:nvSpPr>
          <p:cNvPr id="6" name="TextBox 5">
            <a:extLst>
              <a:ext uri="{FF2B5EF4-FFF2-40B4-BE49-F238E27FC236}">
                <a16:creationId xmlns:a16="http://schemas.microsoft.com/office/drawing/2014/main" id="{97B3B802-FFA9-7C81-F0E9-B21DBE4A359B}"/>
              </a:ext>
            </a:extLst>
          </p:cNvPr>
          <p:cNvSpPr txBox="1"/>
          <p:nvPr/>
        </p:nvSpPr>
        <p:spPr>
          <a:xfrm>
            <a:off x="2896492" y="6023568"/>
            <a:ext cx="632124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solidFill>
                  <a:srgbClr val="FF0000"/>
                </a:solidFill>
                <a:cs typeface="Calibri"/>
              </a:rPr>
              <a:t>Can you find the definition of these words in the dictionary?</a:t>
            </a:r>
            <a:endParaRPr lang="en-US"/>
          </a:p>
        </p:txBody>
      </p:sp>
      <p:pic>
        <p:nvPicPr>
          <p:cNvPr id="4" name="Picture 4" descr="Text, letter&#10;&#10;Description automatically generated">
            <a:extLst>
              <a:ext uri="{FF2B5EF4-FFF2-40B4-BE49-F238E27FC236}">
                <a16:creationId xmlns:a16="http://schemas.microsoft.com/office/drawing/2014/main" id="{9F311D74-E577-0CF8-FD7B-1B1DE44204B8}"/>
              </a:ext>
            </a:extLst>
          </p:cNvPr>
          <p:cNvPicPr>
            <a:picLocks noChangeAspect="1"/>
          </p:cNvPicPr>
          <p:nvPr/>
        </p:nvPicPr>
        <p:blipFill>
          <a:blip r:embed="rId3"/>
          <a:stretch>
            <a:fillRect/>
          </a:stretch>
        </p:blipFill>
        <p:spPr>
          <a:xfrm>
            <a:off x="769061" y="1371600"/>
            <a:ext cx="2184791" cy="5355771"/>
          </a:xfrm>
          <a:prstGeom prst="rect">
            <a:avLst/>
          </a:prstGeom>
        </p:spPr>
      </p:pic>
      <p:pic>
        <p:nvPicPr>
          <p:cNvPr id="5" name="Picture 9" descr="Text, letter&#10;&#10;Description automatically generated">
            <a:extLst>
              <a:ext uri="{FF2B5EF4-FFF2-40B4-BE49-F238E27FC236}">
                <a16:creationId xmlns:a16="http://schemas.microsoft.com/office/drawing/2014/main" id="{C007A049-49B4-6BBB-CE65-8AA585CEFA74}"/>
              </a:ext>
            </a:extLst>
          </p:cNvPr>
          <p:cNvPicPr>
            <a:picLocks noChangeAspect="1"/>
          </p:cNvPicPr>
          <p:nvPr/>
        </p:nvPicPr>
        <p:blipFill>
          <a:blip r:embed="rId4"/>
          <a:stretch>
            <a:fillRect/>
          </a:stretch>
        </p:blipFill>
        <p:spPr>
          <a:xfrm>
            <a:off x="9109278" y="1371600"/>
            <a:ext cx="2322786" cy="5355771"/>
          </a:xfrm>
          <a:prstGeom prst="rect">
            <a:avLst/>
          </a:prstGeom>
        </p:spPr>
      </p:pic>
    </p:spTree>
    <p:extLst>
      <p:ext uri="{BB962C8B-B14F-4D97-AF65-F5344CB8AC3E}">
        <p14:creationId xmlns:p14="http://schemas.microsoft.com/office/powerpoint/2010/main" val="361797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0263" y="-2961"/>
            <a:ext cx="11947584" cy="718305"/>
          </a:xfrm>
        </p:spPr>
        <p:txBody>
          <a:bodyPr vert="horz" lIns="91440" tIns="45720" rIns="91440" bIns="45720" rtlCol="0" anchor="t">
            <a:normAutofit fontScale="90000"/>
          </a:bodyPr>
          <a:lstStyle/>
          <a:p>
            <a:pPr algn="l"/>
            <a:r>
              <a:rPr lang="en-GB" sz="2400" u="sng">
                <a:cs typeface="Calibri Light"/>
              </a:rPr>
              <a:t>Monday 29th April</a:t>
            </a:r>
            <a:br>
              <a:rPr lang="en-GB" sz="2400" u="sng">
                <a:cs typeface="Calibri Light"/>
              </a:rPr>
            </a:br>
            <a:r>
              <a:rPr lang="en-GB" sz="2400" u="sng">
                <a:cs typeface="Calibri Light"/>
              </a:rPr>
              <a:t>TBAT: make inferences from the text.</a:t>
            </a:r>
            <a:br>
              <a:rPr lang="en-GB" sz="2400" u="sng">
                <a:cs typeface="Calibri Light"/>
              </a:rPr>
            </a:br>
            <a:br>
              <a:rPr lang="en-GB" sz="2400" u="sng">
                <a:cs typeface="Calibri Light"/>
              </a:rPr>
            </a:br>
            <a:r>
              <a:rPr lang="en-GB" sz="2800" u="sng">
                <a:cs typeface="Calibri Light"/>
              </a:rPr>
              <a:t>3 in 3</a:t>
            </a:r>
            <a:br>
              <a:rPr lang="en-GB" sz="2800" u="sng">
                <a:cs typeface="Calibri Light"/>
              </a:rPr>
            </a:br>
            <a:r>
              <a:rPr lang="en-GB" sz="2800">
                <a:cs typeface="Calibri Light"/>
              </a:rPr>
              <a:t>1. Find and copy</a:t>
            </a:r>
            <a:br>
              <a:rPr lang="en-GB" sz="2800">
                <a:cs typeface="Calibri Light"/>
              </a:rPr>
            </a:br>
            <a:r>
              <a:rPr lang="en-GB" sz="2800">
                <a:cs typeface="Calibri Light"/>
              </a:rPr>
              <a:t>3 items associated</a:t>
            </a:r>
            <a:br>
              <a:rPr lang="en-GB" sz="2800">
                <a:cs typeface="Calibri Light"/>
              </a:rPr>
            </a:br>
            <a:r>
              <a:rPr lang="en-GB" sz="2800">
                <a:cs typeface="Calibri Light"/>
              </a:rPr>
              <a:t>with the elements.</a:t>
            </a:r>
            <a:br>
              <a:rPr lang="en-GB" sz="2800">
                <a:cs typeface="Calibri Light"/>
              </a:rPr>
            </a:br>
            <a:br>
              <a:rPr lang="en-GB" sz="2800">
                <a:cs typeface="Calibri Light"/>
              </a:rPr>
            </a:br>
            <a:r>
              <a:rPr lang="en-GB" sz="2800">
                <a:cs typeface="Calibri Light"/>
              </a:rPr>
              <a:t>2. Why do you think</a:t>
            </a:r>
            <a:br>
              <a:rPr lang="en-GB" sz="2800">
                <a:cs typeface="Calibri Light"/>
              </a:rPr>
            </a:br>
            <a:r>
              <a:rPr lang="en-GB" sz="2800" err="1">
                <a:cs typeface="Calibri Light"/>
              </a:rPr>
              <a:t>Kukulcan</a:t>
            </a:r>
            <a:r>
              <a:rPr lang="en-GB" sz="2800">
                <a:cs typeface="Calibri Light"/>
              </a:rPr>
              <a:t> </a:t>
            </a:r>
            <a:br>
              <a:rPr lang="en-GB" sz="2800">
                <a:cs typeface="Calibri Light"/>
              </a:rPr>
            </a:br>
            <a:r>
              <a:rPr lang="en-GB" sz="2800">
                <a:cs typeface="Calibri Light"/>
              </a:rPr>
              <a:t>hibernated during</a:t>
            </a:r>
            <a:br>
              <a:rPr lang="en-GB" sz="2800">
                <a:cs typeface="Calibri Light"/>
              </a:rPr>
            </a:br>
            <a:r>
              <a:rPr lang="en-GB" sz="2800">
                <a:cs typeface="Calibri Light"/>
              </a:rPr>
              <a:t>the dry season?</a:t>
            </a:r>
            <a:br>
              <a:rPr lang="en-GB" sz="2800">
                <a:cs typeface="Calibri Light"/>
              </a:rPr>
            </a:br>
            <a:br>
              <a:rPr lang="en-GB" sz="2800">
                <a:cs typeface="Calibri Light"/>
              </a:rPr>
            </a:br>
            <a:r>
              <a:rPr lang="en-GB" sz="2800">
                <a:cs typeface="Calibri Light"/>
              </a:rPr>
              <a:t>3. Which word is </a:t>
            </a:r>
            <a:br>
              <a:rPr lang="en-GB" sz="2800">
                <a:cs typeface="Calibri Light"/>
              </a:rPr>
            </a:br>
            <a:r>
              <a:rPr lang="en-GB" sz="2800">
                <a:cs typeface="Calibri Light"/>
              </a:rPr>
              <a:t>closest in meaning</a:t>
            </a:r>
            <a:br>
              <a:rPr lang="en-GB" sz="2800">
                <a:cs typeface="Calibri Light"/>
              </a:rPr>
            </a:br>
            <a:r>
              <a:rPr lang="en-GB" sz="2800">
                <a:cs typeface="Calibri Light"/>
              </a:rPr>
              <a:t>to </a:t>
            </a:r>
            <a:r>
              <a:rPr lang="en-GB" sz="2800" b="1">
                <a:cs typeface="Calibri Light"/>
              </a:rPr>
              <a:t>reincarnation?</a:t>
            </a:r>
            <a:br>
              <a:rPr lang="en-GB" sz="2800" b="1">
                <a:cs typeface="Calibri Light"/>
              </a:rPr>
            </a:br>
            <a:r>
              <a:rPr lang="en-GB" sz="2800" i="1">
                <a:cs typeface="Calibri Light"/>
              </a:rPr>
              <a:t>Disappear</a:t>
            </a:r>
            <a:br>
              <a:rPr lang="en-GB" sz="2800" i="1">
                <a:cs typeface="Calibri Light"/>
              </a:rPr>
            </a:br>
            <a:r>
              <a:rPr lang="en-GB" sz="2800" i="1">
                <a:cs typeface="Calibri Light"/>
              </a:rPr>
              <a:t>Rebirth</a:t>
            </a:r>
            <a:br>
              <a:rPr lang="en-GB" sz="2800" i="1">
                <a:cs typeface="Calibri Light"/>
              </a:rPr>
            </a:br>
            <a:r>
              <a:rPr lang="en-GB" sz="2800" i="1">
                <a:cs typeface="Calibri Light"/>
              </a:rPr>
              <a:t>Degenerate</a:t>
            </a:r>
            <a:br>
              <a:rPr lang="en-GB" sz="2800" u="sng">
                <a:cs typeface="Calibri Light"/>
              </a:rPr>
            </a:br>
            <a:br>
              <a:rPr lang="en-GB" sz="2800" u="sng">
                <a:cs typeface="Calibri Light"/>
              </a:rPr>
            </a:br>
            <a:br>
              <a:rPr lang="en-GB" sz="2800" u="sng">
                <a:cs typeface="Calibri Light"/>
              </a:rPr>
            </a:br>
            <a:endParaRPr lang="en-GB" sz="4000">
              <a:cs typeface="Calibri Light"/>
            </a:endParaRPr>
          </a:p>
        </p:txBody>
      </p:sp>
      <p:pic>
        <p:nvPicPr>
          <p:cNvPr id="4" name="Picture 3" descr="A drawing of a person holding a snake&#10;&#10;Description automatically generated">
            <a:extLst>
              <a:ext uri="{FF2B5EF4-FFF2-40B4-BE49-F238E27FC236}">
                <a16:creationId xmlns:a16="http://schemas.microsoft.com/office/drawing/2014/main" id="{E211F644-09FF-10EF-C6A1-5A2A312FD9E0}"/>
              </a:ext>
            </a:extLst>
          </p:cNvPr>
          <p:cNvPicPr>
            <a:picLocks noChangeAspect="1"/>
          </p:cNvPicPr>
          <p:nvPr/>
        </p:nvPicPr>
        <p:blipFill>
          <a:blip r:embed="rId2"/>
          <a:stretch>
            <a:fillRect/>
          </a:stretch>
        </p:blipFill>
        <p:spPr>
          <a:xfrm>
            <a:off x="2829447" y="1104347"/>
            <a:ext cx="9139365" cy="5212523"/>
          </a:xfrm>
          <a:prstGeom prst="rect">
            <a:avLst/>
          </a:prstGeom>
        </p:spPr>
      </p:pic>
    </p:spTree>
    <p:extLst>
      <p:ext uri="{BB962C8B-B14F-4D97-AF65-F5344CB8AC3E}">
        <p14:creationId xmlns:p14="http://schemas.microsoft.com/office/powerpoint/2010/main" val="43238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44" y="126435"/>
            <a:ext cx="11947584" cy="718305"/>
          </a:xfrm>
        </p:spPr>
        <p:txBody>
          <a:bodyPr vert="horz" lIns="91440" tIns="45720" rIns="91440" bIns="45720" rtlCol="0" anchor="t">
            <a:normAutofit fontScale="90000"/>
          </a:bodyPr>
          <a:lstStyle/>
          <a:p>
            <a:pPr algn="l"/>
            <a:r>
              <a:rPr lang="en-GB" sz="2400" u="sng" dirty="0">
                <a:ea typeface="+mj-lt"/>
                <a:cs typeface="+mj-lt"/>
              </a:rPr>
              <a:t>Monday 29th April</a:t>
            </a:r>
            <a:br>
              <a:rPr lang="en-GB" sz="2400" u="sng" dirty="0">
                <a:ea typeface="+mj-lt"/>
                <a:cs typeface="+mj-lt"/>
              </a:rPr>
            </a:br>
            <a:r>
              <a:rPr lang="en-GB" sz="2400" u="sng" dirty="0">
                <a:ea typeface="+mj-lt"/>
                <a:cs typeface="+mj-lt"/>
              </a:rPr>
              <a:t>TBAT: make inferences from the text.</a:t>
            </a:r>
            <a:br>
              <a:rPr lang="en-GB" sz="2400" u="sng" dirty="0">
                <a:ea typeface="+mj-lt"/>
                <a:cs typeface="+mj-lt"/>
              </a:rPr>
            </a:br>
            <a:br>
              <a:rPr lang="en-GB" sz="4000" u="sng" dirty="0">
                <a:cs typeface="Calibri Light"/>
              </a:rPr>
            </a:br>
            <a:br>
              <a:rPr lang="en-GB" sz="4000" u="sng" dirty="0">
                <a:cs typeface="Calibri Light"/>
              </a:rPr>
            </a:br>
            <a:r>
              <a:rPr lang="en-GB" sz="3000" u="sng" dirty="0">
                <a:latin typeface="Comic Sans MS"/>
                <a:cs typeface="Calibri Light"/>
              </a:rPr>
              <a:t>Words/phrases we will find in the text</a:t>
            </a:r>
            <a:br>
              <a:rPr lang="en-GB" sz="3000" u="sng" dirty="0">
                <a:latin typeface="Comic Sans MS"/>
                <a:cs typeface="Calibri Light"/>
              </a:rPr>
            </a:br>
            <a:br>
              <a:rPr lang="en-GB" sz="3000" u="sng" dirty="0">
                <a:latin typeface="Comic Sans MS"/>
                <a:cs typeface="Calibri Light"/>
              </a:rPr>
            </a:br>
            <a:r>
              <a:rPr lang="en-GB" sz="3000" b="1" dirty="0">
                <a:latin typeface="Comic Sans MS"/>
                <a:cs typeface="Calibri Light"/>
              </a:rPr>
              <a:t>Milpas - </a:t>
            </a:r>
            <a:r>
              <a:rPr lang="en-GB" sz="2400" dirty="0">
                <a:solidFill>
                  <a:srgbClr val="040C28"/>
                </a:solidFill>
                <a:latin typeface="Comic Sans MS"/>
                <a:ea typeface="+mj-lt"/>
                <a:cs typeface="+mj-lt"/>
              </a:rPr>
              <a:t>produce crops of maize, beans, and squash. </a:t>
            </a:r>
            <a:br>
              <a:rPr lang="en-GB" sz="3000" b="1" dirty="0">
                <a:latin typeface="Comic Sans MS"/>
                <a:cs typeface="Calibri Light"/>
              </a:rPr>
            </a:br>
            <a:br>
              <a:rPr lang="en-GB" sz="3000" b="1" dirty="0">
                <a:latin typeface="Comic Sans MS"/>
                <a:cs typeface="Calibri Light"/>
              </a:rPr>
            </a:br>
            <a:r>
              <a:rPr lang="en-GB" sz="3000" b="1" dirty="0">
                <a:latin typeface="Comic Sans MS"/>
                <a:cs typeface="Calibri Light"/>
              </a:rPr>
              <a:t>Nahs - </a:t>
            </a:r>
            <a:r>
              <a:rPr lang="en-GB" sz="2200" dirty="0">
                <a:latin typeface="Comic Sans MS"/>
                <a:cs typeface="Arial"/>
              </a:rPr>
              <a:t> a particular type of Maya building.</a:t>
            </a:r>
            <a:br>
              <a:rPr lang="en-GB" sz="3000" b="1" dirty="0">
                <a:latin typeface="Comic Sans MS"/>
                <a:cs typeface="Calibri Light"/>
              </a:rPr>
            </a:br>
            <a:br>
              <a:rPr lang="en-GB" sz="3000" b="1" dirty="0">
                <a:latin typeface="Comic Sans MS"/>
                <a:cs typeface="Calibri Light"/>
              </a:rPr>
            </a:br>
            <a:r>
              <a:rPr lang="en-GB" sz="3000" b="1" dirty="0">
                <a:latin typeface="Comic Sans MS"/>
                <a:cs typeface="Calibri Light"/>
              </a:rPr>
              <a:t>Prowled - </a:t>
            </a:r>
            <a:r>
              <a:rPr lang="en-GB" sz="2200" dirty="0">
                <a:latin typeface="Comic Sans MS"/>
                <a:cs typeface="Arial"/>
              </a:rPr>
              <a:t>move about restlessly and </a:t>
            </a:r>
            <a:r>
              <a:rPr lang="en-GB" sz="2200" dirty="0">
                <a:latin typeface="Comic Sans MS"/>
                <a:cs typeface="Arial"/>
                <a:hlinkClick r:id="rId2">
                  <a:extLst>
                    <a:ext uri="{A12FA001-AC4F-418D-AE19-62706E023703}">
                      <ahyp:hlinkClr xmlns:ahyp="http://schemas.microsoft.com/office/drawing/2018/hyperlinkcolor" val="tx"/>
                    </a:ext>
                  </a:extLst>
                </a:hlinkClick>
              </a:rPr>
              <a:t>stealthily</a:t>
            </a:r>
            <a:r>
              <a:rPr lang="en-GB" sz="2200" dirty="0">
                <a:latin typeface="Comic Sans MS"/>
                <a:cs typeface="Arial"/>
              </a:rPr>
              <a:t>, especially in search of </a:t>
            </a:r>
            <a:r>
              <a:rPr lang="en-GB" sz="2200" dirty="0">
                <a:latin typeface="Comic Sans MS"/>
                <a:cs typeface="Arial"/>
                <a:hlinkClick r:id="rId3">
                  <a:extLst>
                    <a:ext uri="{A12FA001-AC4F-418D-AE19-62706E023703}">
                      <ahyp:hlinkClr xmlns:ahyp="http://schemas.microsoft.com/office/drawing/2018/hyperlinkcolor" val="tx"/>
                    </a:ext>
                  </a:extLst>
                </a:hlinkClick>
              </a:rPr>
              <a:t>prey</a:t>
            </a:r>
            <a:r>
              <a:rPr lang="en-GB" sz="2200" dirty="0">
                <a:latin typeface="Comic Sans MS"/>
                <a:cs typeface="Arial"/>
              </a:rPr>
              <a:t>.</a:t>
            </a:r>
            <a:br>
              <a:rPr lang="en-GB" sz="2200" b="1" dirty="0">
                <a:latin typeface="Comic Sans MS"/>
                <a:cs typeface="Calibri Light"/>
              </a:rPr>
            </a:br>
            <a:br>
              <a:rPr lang="en-GB" sz="3000" b="1" dirty="0">
                <a:latin typeface="Comic Sans MS"/>
                <a:cs typeface="Calibri Light"/>
              </a:rPr>
            </a:br>
            <a:r>
              <a:rPr lang="en-GB" sz="3000" b="1" dirty="0">
                <a:latin typeface="Comic Sans MS"/>
                <a:cs typeface="Calibri Light"/>
              </a:rPr>
              <a:t>Carvings -</a:t>
            </a:r>
            <a:r>
              <a:rPr lang="en-GB" sz="2200" b="1" dirty="0">
                <a:latin typeface="Comic Sans MS"/>
                <a:cs typeface="Calibri Light"/>
              </a:rPr>
              <a:t> </a:t>
            </a:r>
            <a:r>
              <a:rPr lang="en-GB" sz="2200" dirty="0">
                <a:latin typeface="Comic Sans MS"/>
                <a:cs typeface="Arial"/>
              </a:rPr>
              <a:t>an object or design </a:t>
            </a:r>
            <a:r>
              <a:rPr lang="en-GB" sz="2200" dirty="0">
                <a:latin typeface="Comic Sans MS"/>
                <a:cs typeface="Arial"/>
                <a:hlinkClick r:id="rId4">
                  <a:extLst>
                    <a:ext uri="{A12FA001-AC4F-418D-AE19-62706E023703}">
                      <ahyp:hlinkClr xmlns:ahyp="http://schemas.microsoft.com/office/drawing/2018/hyperlinkcolor" val="tx"/>
                    </a:ext>
                  </a:extLst>
                </a:hlinkClick>
              </a:rPr>
              <a:t>carved</a:t>
            </a:r>
            <a:r>
              <a:rPr lang="en-GB" sz="2200" dirty="0">
                <a:latin typeface="Comic Sans MS"/>
                <a:cs typeface="Arial"/>
              </a:rPr>
              <a:t> from a hard material as an artistic work.</a:t>
            </a:r>
            <a:br>
              <a:rPr lang="en-GB" sz="2200" dirty="0">
                <a:latin typeface="Comic Sans MS"/>
                <a:cs typeface="Calibri Light"/>
              </a:rPr>
            </a:br>
            <a:br>
              <a:rPr lang="en-GB" sz="3000" u="sng" dirty="0">
                <a:latin typeface="Comic Sans MS"/>
                <a:cs typeface="Calibri Light"/>
              </a:rPr>
            </a:br>
            <a:br>
              <a:rPr lang="en-GB" sz="4000" u="sng" dirty="0">
                <a:cs typeface="Calibri Light"/>
              </a:rPr>
            </a:br>
            <a:br>
              <a:rPr lang="en-GB" sz="4000" u="sng" dirty="0">
                <a:cs typeface="Calibri Light"/>
              </a:rPr>
            </a:br>
            <a:br>
              <a:rPr lang="en-GB" sz="4400" u="sng" dirty="0">
                <a:cs typeface="Calibri Light"/>
              </a:rPr>
            </a:br>
            <a:endParaRPr lang="en-GB" sz="4000">
              <a:cs typeface="Calibri Light"/>
            </a:endParaRPr>
          </a:p>
        </p:txBody>
      </p:sp>
      <p:pic>
        <p:nvPicPr>
          <p:cNvPr id="3" name="Picture 2" descr="The mystery of the lost Maya sculpture ...">
            <a:extLst>
              <a:ext uri="{FF2B5EF4-FFF2-40B4-BE49-F238E27FC236}">
                <a16:creationId xmlns:a16="http://schemas.microsoft.com/office/drawing/2014/main" id="{B2047694-075F-0311-11A8-4051A3B7EBFC}"/>
              </a:ext>
            </a:extLst>
          </p:cNvPr>
          <p:cNvPicPr>
            <a:picLocks noChangeAspect="1"/>
          </p:cNvPicPr>
          <p:nvPr/>
        </p:nvPicPr>
        <p:blipFill>
          <a:blip r:embed="rId5"/>
          <a:stretch>
            <a:fillRect/>
          </a:stretch>
        </p:blipFill>
        <p:spPr>
          <a:xfrm>
            <a:off x="7823269" y="1353724"/>
            <a:ext cx="3657461" cy="2416727"/>
          </a:xfrm>
          <a:prstGeom prst="rect">
            <a:avLst/>
          </a:prstGeom>
        </p:spPr>
      </p:pic>
    </p:spTree>
    <p:extLst>
      <p:ext uri="{BB962C8B-B14F-4D97-AF65-F5344CB8AC3E}">
        <p14:creationId xmlns:p14="http://schemas.microsoft.com/office/powerpoint/2010/main" val="4058002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44" y="126435"/>
            <a:ext cx="11947584" cy="718305"/>
          </a:xfrm>
        </p:spPr>
        <p:txBody>
          <a:bodyPr vert="horz" lIns="91440" tIns="45720" rIns="91440" bIns="45720" rtlCol="0" anchor="t">
            <a:normAutofit fontScale="90000"/>
          </a:bodyPr>
          <a:lstStyle/>
          <a:p>
            <a:pPr algn="l"/>
            <a:r>
              <a:rPr lang="en-GB" sz="2400" u="sng" dirty="0">
                <a:ea typeface="+mj-lt"/>
                <a:cs typeface="+mj-lt"/>
              </a:rPr>
              <a:t>Monday 29th April</a:t>
            </a:r>
            <a:br>
              <a:rPr lang="en-GB" sz="2400" u="sng" dirty="0">
                <a:ea typeface="+mj-lt"/>
                <a:cs typeface="+mj-lt"/>
              </a:rPr>
            </a:br>
            <a:r>
              <a:rPr lang="en-GB" sz="2400" u="sng" dirty="0">
                <a:ea typeface="+mj-lt"/>
                <a:cs typeface="+mj-lt"/>
              </a:rPr>
              <a:t>TBAT: make inferences from the text.</a:t>
            </a:r>
            <a:br>
              <a:rPr lang="en-GB" sz="3400" u="sng" dirty="0">
                <a:cs typeface="Calibri Light"/>
              </a:rPr>
            </a:br>
            <a:br>
              <a:rPr lang="en-GB" sz="3400" u="sng" dirty="0">
                <a:cs typeface="Calibri Light"/>
              </a:rPr>
            </a:br>
            <a:br>
              <a:rPr lang="en-GB" sz="3400" u="sng" dirty="0">
                <a:cs typeface="Calibri Light"/>
              </a:rPr>
            </a:br>
            <a:r>
              <a:rPr lang="en-GB" sz="3400" u="sng" dirty="0">
                <a:cs typeface="Calibri Light"/>
              </a:rPr>
              <a:t>Multiple choice questions</a:t>
            </a:r>
            <a:br>
              <a:rPr lang="en-GB" sz="3400" u="sng" dirty="0">
                <a:cs typeface="Calibri Light"/>
              </a:rPr>
            </a:br>
            <a:br>
              <a:rPr lang="en-GB" sz="3400" u="sng" dirty="0">
                <a:cs typeface="Calibri Light"/>
              </a:rPr>
            </a:br>
            <a:r>
              <a:rPr lang="en-GB" sz="3400" dirty="0">
                <a:cs typeface="Calibri Light"/>
              </a:rPr>
              <a:t>1. What did the Maya see each morning to know that Kukulkan would come down?</a:t>
            </a:r>
            <a:br>
              <a:rPr lang="en-GB" sz="3400" dirty="0">
                <a:cs typeface="Calibri Light"/>
              </a:rPr>
            </a:br>
            <a:r>
              <a:rPr lang="en-GB" sz="3400" i="1" dirty="0">
                <a:cs typeface="Calibri Light"/>
              </a:rPr>
              <a:t>Moon     Morning star     Sunrise</a:t>
            </a:r>
            <a:br>
              <a:rPr lang="en-GB" sz="3400" i="1" dirty="0">
                <a:cs typeface="Calibri Light"/>
              </a:rPr>
            </a:br>
            <a:br>
              <a:rPr lang="en-GB" sz="3400" i="1" dirty="0">
                <a:cs typeface="Calibri Light"/>
              </a:rPr>
            </a:br>
            <a:r>
              <a:rPr lang="en-GB" sz="3400" dirty="0">
                <a:cs typeface="Calibri Light"/>
              </a:rPr>
              <a:t>2. How was Night Jaguar related to Kukulkan?</a:t>
            </a:r>
            <a:br>
              <a:rPr lang="en-GB" sz="3400" dirty="0">
                <a:cs typeface="Calibri Light"/>
              </a:rPr>
            </a:br>
            <a:r>
              <a:rPr lang="en-GB" sz="3400" i="1" dirty="0">
                <a:cs typeface="Calibri Light"/>
              </a:rPr>
              <a:t>Brothers         Cousins           Enemies</a:t>
            </a:r>
            <a:br>
              <a:rPr lang="en-GB" sz="3400" i="1" dirty="0">
                <a:cs typeface="Calibri Light"/>
              </a:rPr>
            </a:br>
            <a:br>
              <a:rPr lang="en-GB" sz="3400" i="1" dirty="0">
                <a:cs typeface="Calibri Light"/>
              </a:rPr>
            </a:br>
            <a:r>
              <a:rPr lang="en-GB" sz="3400" dirty="0">
                <a:cs typeface="Calibri Light"/>
              </a:rPr>
              <a:t>3. Which word is closest in meaning to </a:t>
            </a:r>
            <a:r>
              <a:rPr lang="en-GB" sz="3400" b="1" dirty="0">
                <a:cs typeface="Calibri Light"/>
              </a:rPr>
              <a:t>fierce?</a:t>
            </a:r>
            <a:br>
              <a:rPr lang="en-GB" sz="3400" b="1" dirty="0">
                <a:cs typeface="Calibri Light"/>
              </a:rPr>
            </a:br>
            <a:r>
              <a:rPr lang="en-GB" sz="3400" i="1" dirty="0">
                <a:cs typeface="Calibri Light"/>
              </a:rPr>
              <a:t>Gentle    Tame       Ferocious</a:t>
            </a:r>
            <a:br>
              <a:rPr lang="en-GB" sz="3400" u="sng" dirty="0">
                <a:cs typeface="Calibri Light"/>
              </a:rPr>
            </a:br>
            <a:br>
              <a:rPr lang="en-GB" sz="3400" u="sng" dirty="0">
                <a:cs typeface="Calibri Light"/>
              </a:rPr>
            </a:br>
            <a:endParaRPr lang="en-GB" sz="3400" i="1">
              <a:cs typeface="Calibri Light"/>
            </a:endParaRPr>
          </a:p>
        </p:txBody>
      </p:sp>
    </p:spTree>
    <p:extLst>
      <p:ext uri="{BB962C8B-B14F-4D97-AF65-F5344CB8AC3E}">
        <p14:creationId xmlns:p14="http://schemas.microsoft.com/office/powerpoint/2010/main" val="390193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44" y="126435"/>
            <a:ext cx="11947584" cy="718305"/>
          </a:xfrm>
        </p:spPr>
        <p:txBody>
          <a:bodyPr vert="horz" lIns="91440" tIns="45720" rIns="91440" bIns="45720" rtlCol="0" anchor="t">
            <a:noAutofit/>
          </a:bodyPr>
          <a:lstStyle/>
          <a:p>
            <a:pPr algn="l"/>
            <a:r>
              <a:rPr lang="en-GB" sz="2200" u="sng" dirty="0">
                <a:ea typeface="+mj-lt"/>
                <a:cs typeface="+mj-lt"/>
              </a:rPr>
              <a:t>Monday 29th April</a:t>
            </a:r>
            <a:br>
              <a:rPr lang="en-GB" sz="2200" u="sng" dirty="0">
                <a:ea typeface="+mj-lt"/>
                <a:cs typeface="+mj-lt"/>
              </a:rPr>
            </a:br>
            <a:r>
              <a:rPr lang="en-GB" sz="2200" u="sng" dirty="0">
                <a:ea typeface="+mj-lt"/>
                <a:cs typeface="+mj-lt"/>
              </a:rPr>
              <a:t>TBAT: make inferences from the text.</a:t>
            </a:r>
            <a:br>
              <a:rPr lang="en-GB" sz="2400" u="sng" dirty="0">
                <a:cs typeface="Calibri Light"/>
              </a:rPr>
            </a:br>
            <a:br>
              <a:rPr lang="en-GB" sz="2400" u="sng" dirty="0">
                <a:cs typeface="Calibri Light"/>
              </a:rPr>
            </a:br>
            <a:r>
              <a:rPr lang="en-GB" sz="2800" u="sng" dirty="0">
                <a:cs typeface="Calibri Light"/>
              </a:rPr>
              <a:t>Inference questions</a:t>
            </a:r>
            <a:br>
              <a:rPr lang="en-GB" sz="2800" u="sng" dirty="0">
                <a:cs typeface="Calibri Light"/>
              </a:rPr>
            </a:br>
            <a:br>
              <a:rPr lang="en-GB" sz="2800" u="sng" dirty="0">
                <a:cs typeface="Calibri Light"/>
              </a:rPr>
            </a:br>
            <a:r>
              <a:rPr lang="en-GB" sz="2800" dirty="0">
                <a:cs typeface="Calibri Light"/>
              </a:rPr>
              <a:t>1. How can you tell that Night Jaguar is the opposite to Kukulkan? Give evidence to support your answer.</a:t>
            </a:r>
            <a:br>
              <a:rPr lang="en-GB" sz="2800" dirty="0">
                <a:cs typeface="Calibri Light"/>
              </a:rPr>
            </a:br>
            <a:br>
              <a:rPr lang="en-GB" sz="2800" dirty="0">
                <a:cs typeface="Calibri Light"/>
              </a:rPr>
            </a:br>
            <a:r>
              <a:rPr lang="en-GB" sz="2800" dirty="0">
                <a:cs typeface="Calibri Light"/>
              </a:rPr>
              <a:t>2. Do you think the Night Jaguar likes the Mayan people? Give reasons for your answer.</a:t>
            </a:r>
            <a:br>
              <a:rPr lang="en-GB" sz="2800" dirty="0">
                <a:cs typeface="Calibri Light"/>
              </a:rPr>
            </a:br>
            <a:br>
              <a:rPr lang="en-GB" sz="2800" dirty="0">
                <a:cs typeface="Calibri Light"/>
              </a:rPr>
            </a:br>
            <a:r>
              <a:rPr lang="en-GB" sz="2800" dirty="0">
                <a:cs typeface="Calibri Light"/>
              </a:rPr>
              <a:t>3. "Still, Night Jaguar guarded the city every night." What impression does the word </a:t>
            </a:r>
            <a:r>
              <a:rPr lang="en-GB" sz="2800" b="1" dirty="0">
                <a:cs typeface="Calibri Light"/>
              </a:rPr>
              <a:t>still</a:t>
            </a:r>
            <a:r>
              <a:rPr lang="en-GB" sz="2800" dirty="0">
                <a:cs typeface="Calibri Light"/>
              </a:rPr>
              <a:t> give?</a:t>
            </a:r>
            <a:br>
              <a:rPr lang="en-GB" sz="2800" dirty="0">
                <a:cs typeface="Calibri Light"/>
              </a:rPr>
            </a:br>
            <a:br>
              <a:rPr lang="en-GB" sz="2800" dirty="0">
                <a:cs typeface="Calibri Light"/>
              </a:rPr>
            </a:br>
            <a:r>
              <a:rPr lang="en-GB" sz="2800" dirty="0">
                <a:cs typeface="Calibri Light"/>
              </a:rPr>
              <a:t>4. How do you think Kukulkan feels about his brother? Why do you think that?</a:t>
            </a:r>
            <a:br>
              <a:rPr lang="en-GB" sz="2800" dirty="0">
                <a:cs typeface="Calibri Light"/>
              </a:rPr>
            </a:br>
            <a:br>
              <a:rPr lang="en-GB" sz="2800" dirty="0">
                <a:cs typeface="Calibri Light"/>
              </a:rPr>
            </a:br>
            <a:r>
              <a:rPr lang="en-GB" sz="2800" dirty="0">
                <a:cs typeface="Calibri Light"/>
              </a:rPr>
              <a:t>5. "As Night Jaguar rested, he smiled a secret grin." Why was it a secret grin?</a:t>
            </a:r>
          </a:p>
        </p:txBody>
      </p:sp>
    </p:spTree>
    <p:extLst>
      <p:ext uri="{BB962C8B-B14F-4D97-AF65-F5344CB8AC3E}">
        <p14:creationId xmlns:p14="http://schemas.microsoft.com/office/powerpoint/2010/main" val="2739239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44" y="126435"/>
            <a:ext cx="11947584" cy="718305"/>
          </a:xfrm>
        </p:spPr>
        <p:txBody>
          <a:bodyPr vert="horz" lIns="91440" tIns="45720" rIns="91440" bIns="45720" rtlCol="0" anchor="t">
            <a:normAutofit fontScale="90000"/>
          </a:bodyPr>
          <a:lstStyle/>
          <a:p>
            <a:pPr algn="l"/>
            <a:r>
              <a:rPr lang="en-GB" sz="2400" u="sng" dirty="0">
                <a:ea typeface="+mj-lt"/>
                <a:cs typeface="+mj-lt"/>
              </a:rPr>
              <a:t>Monday 29th April</a:t>
            </a:r>
            <a:br>
              <a:rPr lang="en-GB" sz="2400" u="sng" dirty="0">
                <a:ea typeface="+mj-lt"/>
                <a:cs typeface="+mj-lt"/>
              </a:rPr>
            </a:br>
            <a:r>
              <a:rPr lang="en-GB" sz="2400" u="sng" dirty="0">
                <a:ea typeface="+mj-lt"/>
                <a:cs typeface="+mj-lt"/>
              </a:rPr>
              <a:t>TBAT: make inferences from the text.</a:t>
            </a:r>
            <a:br>
              <a:rPr lang="en-GB" sz="4000" u="sng" dirty="0">
                <a:cs typeface="Calibri Light"/>
              </a:rPr>
            </a:br>
            <a:br>
              <a:rPr lang="en-GB" sz="4000" u="sng" dirty="0">
                <a:cs typeface="Calibri Light"/>
              </a:rPr>
            </a:br>
            <a:r>
              <a:rPr lang="en-GB" sz="4000" u="sng" dirty="0">
                <a:cs typeface="Calibri Light"/>
              </a:rPr>
              <a:t>Challenge</a:t>
            </a:r>
            <a:br>
              <a:rPr lang="en-GB" sz="4000" u="sng" dirty="0">
                <a:cs typeface="Calibri Light"/>
              </a:rPr>
            </a:br>
            <a:br>
              <a:rPr lang="en-GB" sz="4000" u="sng" dirty="0">
                <a:cs typeface="Calibri Light"/>
              </a:rPr>
            </a:br>
            <a:r>
              <a:rPr lang="en-GB" sz="4000" i="1" dirty="0">
                <a:cs typeface="Calibri Light"/>
              </a:rPr>
              <a:t>"He believed the Gods should keep the best treasures in Paradise."</a:t>
            </a:r>
            <a:br>
              <a:rPr lang="en-GB" sz="4000" u="sng" dirty="0">
                <a:cs typeface="Calibri Light"/>
              </a:rPr>
            </a:br>
            <a:br>
              <a:rPr lang="en-GB" sz="4000" u="sng" dirty="0">
                <a:cs typeface="Calibri Light"/>
              </a:rPr>
            </a:br>
            <a:r>
              <a:rPr lang="en-GB" sz="4000" dirty="0">
                <a:cs typeface="Calibri Light"/>
              </a:rPr>
              <a:t>What did Night Jaguar believe to be the best treasures and why did the Maya not deserve them?</a:t>
            </a:r>
            <a:br>
              <a:rPr lang="en-GB" sz="4000" u="sng" dirty="0">
                <a:cs typeface="Calibri Light"/>
              </a:rPr>
            </a:br>
            <a:endParaRPr lang="en-GB" sz="4000" u="sng">
              <a:cs typeface="Calibri Light"/>
            </a:endParaRPr>
          </a:p>
        </p:txBody>
      </p:sp>
    </p:spTree>
    <p:extLst>
      <p:ext uri="{BB962C8B-B14F-4D97-AF65-F5344CB8AC3E}">
        <p14:creationId xmlns:p14="http://schemas.microsoft.com/office/powerpoint/2010/main" val="2127218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2366" y="6106239"/>
            <a:ext cx="11915913" cy="747059"/>
          </a:xfrm>
        </p:spPr>
        <p:txBody>
          <a:bodyPr>
            <a:normAutofit fontScale="90000"/>
          </a:bodyPr>
          <a:lstStyle/>
          <a:p>
            <a:pPr algn="l"/>
            <a:r>
              <a:rPr lang="en-GB" sz="3000" u="sng">
                <a:cs typeface="Calibri Light"/>
              </a:rPr>
              <a:t>Monday 29th April</a:t>
            </a:r>
            <a:br>
              <a:rPr lang="en-GB" sz="3000" u="sng">
                <a:cs typeface="Calibri Light"/>
              </a:rPr>
            </a:br>
            <a:r>
              <a:rPr lang="en-GB" sz="3000" u="sng">
                <a:cs typeface="Calibri Light"/>
              </a:rPr>
              <a:t>Q: </a:t>
            </a:r>
            <a:r>
              <a:rPr lang="en-GB" sz="3100" u="sng">
                <a:latin typeface="Aptos Display"/>
                <a:cs typeface="Calibri Light"/>
              </a:rPr>
              <a:t>What did the Ancient Maya believe and how did they worship?</a:t>
            </a:r>
            <a:br>
              <a:rPr lang="en-GB" sz="3000" u="sng">
                <a:cs typeface="Calibri Light"/>
              </a:rPr>
            </a:br>
            <a:br>
              <a:rPr lang="en-GB" sz="3000" u="sng">
                <a:cs typeface="Calibri Light"/>
              </a:rPr>
            </a:br>
            <a:r>
              <a:rPr lang="en-GB" sz="2700">
                <a:solidFill>
                  <a:srgbClr val="0070C0"/>
                </a:solidFill>
                <a:latin typeface="Comic Sans MS"/>
                <a:ea typeface="+mj-lt"/>
                <a:cs typeface="Calibri Light"/>
              </a:rPr>
              <a:t>What would you find in an Ancient Maya city?</a:t>
            </a:r>
            <a:br>
              <a:rPr lang="en-GB" sz="2700">
                <a:latin typeface="Comic Sans MS"/>
                <a:ea typeface="+mj-lt"/>
                <a:cs typeface="Calibri Light"/>
              </a:rPr>
            </a:br>
            <a:br>
              <a:rPr lang="en-GB" sz="2700">
                <a:latin typeface="Comic Sans MS"/>
                <a:ea typeface="+mj-lt"/>
                <a:cs typeface="Calibri Light"/>
              </a:rPr>
            </a:br>
            <a:br>
              <a:rPr lang="en-GB" sz="2700">
                <a:solidFill>
                  <a:srgbClr val="00B050"/>
                </a:solidFill>
                <a:latin typeface="Comic Sans MS"/>
                <a:ea typeface="+mj-lt"/>
                <a:cs typeface="Calibri Light"/>
              </a:rPr>
            </a:br>
            <a:br>
              <a:rPr lang="en-GB" sz="2700">
                <a:latin typeface="Comic Sans MS"/>
                <a:ea typeface="+mj-lt"/>
                <a:cs typeface="Calibri Light"/>
              </a:rPr>
            </a:br>
            <a:r>
              <a:rPr lang="en-GB" sz="2700">
                <a:solidFill>
                  <a:srgbClr val="00B050"/>
                </a:solidFill>
                <a:latin typeface="Comic Sans MS"/>
                <a:ea typeface="+mj-lt"/>
                <a:cs typeface="Calibri Light"/>
              </a:rPr>
              <a:t>Who were the people living in the Ancient Maya city?</a:t>
            </a:r>
            <a:br>
              <a:rPr lang="en-GB" sz="2700">
                <a:latin typeface="Comic Sans MS"/>
                <a:ea typeface="+mj-lt"/>
                <a:cs typeface="Calibri Light"/>
              </a:rPr>
            </a:br>
            <a:br>
              <a:rPr lang="en-GB" sz="2700">
                <a:latin typeface="Comic Sans MS"/>
                <a:ea typeface="+mj-lt"/>
                <a:cs typeface="Calibri Light"/>
              </a:rPr>
            </a:br>
            <a:br>
              <a:rPr lang="en-GB" sz="2700">
                <a:latin typeface="Comic Sans MS"/>
                <a:ea typeface="+mj-lt"/>
                <a:cs typeface="Calibri Light"/>
              </a:rPr>
            </a:br>
            <a:br>
              <a:rPr lang="en-GB" sz="2700">
                <a:latin typeface="Comic Sans MS"/>
                <a:ea typeface="+mj-lt"/>
                <a:cs typeface="Calibri Light"/>
              </a:rPr>
            </a:br>
            <a:r>
              <a:rPr lang="en-GB" sz="2700">
                <a:solidFill>
                  <a:srgbClr val="FF0000"/>
                </a:solidFill>
                <a:latin typeface="Comic Sans MS"/>
                <a:ea typeface="+mj-lt"/>
                <a:cs typeface="Calibri Light"/>
              </a:rPr>
              <a:t>Challenge:</a:t>
            </a:r>
            <a:br>
              <a:rPr lang="en-GB" sz="2700">
                <a:solidFill>
                  <a:srgbClr val="FF0000"/>
                </a:solidFill>
                <a:latin typeface="Comic Sans MS"/>
                <a:ea typeface="+mj-lt"/>
                <a:cs typeface="Calibri Light"/>
              </a:rPr>
            </a:br>
            <a:r>
              <a:rPr lang="en-GB" sz="2700">
                <a:solidFill>
                  <a:srgbClr val="FF0000"/>
                </a:solidFill>
                <a:latin typeface="Comic Sans MS"/>
                <a:ea typeface="+mj-lt"/>
                <a:cs typeface="Calibri Light"/>
              </a:rPr>
              <a:t>Explain what is meant by a </a:t>
            </a:r>
            <a:r>
              <a:rPr lang="en-GB" sz="2700" b="1">
                <a:solidFill>
                  <a:srgbClr val="FF0000"/>
                </a:solidFill>
                <a:latin typeface="Comic Sans MS"/>
                <a:ea typeface="+mj-lt"/>
                <a:cs typeface="Calibri Light"/>
              </a:rPr>
              <a:t>"social structure" - </a:t>
            </a:r>
            <a:r>
              <a:rPr lang="en-GB" sz="2700">
                <a:solidFill>
                  <a:srgbClr val="FF0000"/>
                </a:solidFill>
                <a:latin typeface="Comic Sans MS"/>
                <a:ea typeface="+mj-lt"/>
                <a:cs typeface="Calibri Light"/>
              </a:rPr>
              <a:t>why have you presented this as a pyramid?</a:t>
            </a:r>
            <a:endParaRPr lang="en-GB" sz="2700">
              <a:latin typeface="Comic Sans MS"/>
              <a:ea typeface="+mj-lt"/>
              <a:cs typeface="Calibri Light"/>
            </a:endParaRPr>
          </a:p>
          <a:p>
            <a:pPr algn="l"/>
            <a:endParaRPr lang="en-GB" sz="3000" u="sng">
              <a:cs typeface="Calibri Light"/>
            </a:endParaRPr>
          </a:p>
        </p:txBody>
      </p:sp>
    </p:spTree>
    <p:extLst>
      <p:ext uri="{BB962C8B-B14F-4D97-AF65-F5344CB8AC3E}">
        <p14:creationId xmlns:p14="http://schemas.microsoft.com/office/powerpoint/2010/main" val="3537557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2366" y="6106239"/>
            <a:ext cx="11915913" cy="747059"/>
          </a:xfrm>
        </p:spPr>
        <p:txBody>
          <a:bodyPr vert="horz" lIns="91440" tIns="45720" rIns="91440" bIns="45720" rtlCol="0" anchor="b">
            <a:noAutofit/>
          </a:bodyPr>
          <a:lstStyle/>
          <a:p>
            <a:pPr algn="l"/>
            <a:r>
              <a:rPr lang="en-GB" sz="2700" u="sng">
                <a:ea typeface="+mj-lt"/>
                <a:cs typeface="+mj-lt"/>
              </a:rPr>
              <a:t>Monday 29th April</a:t>
            </a:r>
            <a:br>
              <a:rPr lang="en-GB" sz="2700" u="sng">
                <a:ea typeface="+mj-lt"/>
                <a:cs typeface="+mj-lt"/>
              </a:rPr>
            </a:br>
            <a:r>
              <a:rPr lang="en-GB" sz="2700" u="sng">
                <a:ea typeface="+mj-lt"/>
                <a:cs typeface="+mj-lt"/>
              </a:rPr>
              <a:t>Q: </a:t>
            </a:r>
            <a:r>
              <a:rPr lang="en-GB" sz="2800" u="sng">
                <a:ea typeface="+mj-lt"/>
                <a:cs typeface="+mj-lt"/>
              </a:rPr>
              <a:t>What did the Ancient Maya believe and how did they worship?</a:t>
            </a:r>
            <a:br>
              <a:rPr lang="en-GB" sz="1700" u="sng">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br>
              <a:rPr lang="en-GB" sz="1700">
                <a:latin typeface="Comic Sans MS"/>
                <a:cs typeface="Calibri Light"/>
              </a:rPr>
            </a:br>
            <a:endParaRPr lang="en-GB" sz="1700">
              <a:latin typeface="Comic Sans MS"/>
              <a:cs typeface="Calibri Light"/>
            </a:endParaRPr>
          </a:p>
        </p:txBody>
      </p:sp>
      <p:pic>
        <p:nvPicPr>
          <p:cNvPr id="3" name="Picture 2" descr="A white and purple text&#10;&#10;Description automatically generated">
            <a:extLst>
              <a:ext uri="{FF2B5EF4-FFF2-40B4-BE49-F238E27FC236}">
                <a16:creationId xmlns:a16="http://schemas.microsoft.com/office/drawing/2014/main" id="{27814276-2B7D-AE31-F4C8-4237A1B6A7F3}"/>
              </a:ext>
            </a:extLst>
          </p:cNvPr>
          <p:cNvPicPr>
            <a:picLocks noChangeAspect="1"/>
          </p:cNvPicPr>
          <p:nvPr/>
        </p:nvPicPr>
        <p:blipFill>
          <a:blip r:embed="rId2"/>
          <a:stretch>
            <a:fillRect/>
          </a:stretch>
        </p:blipFill>
        <p:spPr>
          <a:xfrm>
            <a:off x="1090958" y="1272209"/>
            <a:ext cx="9745041" cy="5097669"/>
          </a:xfrm>
          <a:prstGeom prst="rect">
            <a:avLst/>
          </a:prstGeom>
        </p:spPr>
      </p:pic>
    </p:spTree>
    <p:extLst>
      <p:ext uri="{BB962C8B-B14F-4D97-AF65-F5344CB8AC3E}">
        <p14:creationId xmlns:p14="http://schemas.microsoft.com/office/powerpoint/2010/main" val="42661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3A0CA8-093D-239E-D108-4A5D58A84278}"/>
              </a:ext>
            </a:extLst>
          </p:cNvPr>
          <p:cNvSpPr>
            <a:spLocks noGrp="1"/>
          </p:cNvSpPr>
          <p:nvPr>
            <p:ph idx="1"/>
          </p:nvPr>
        </p:nvSpPr>
        <p:spPr/>
        <p:txBody>
          <a:bodyPr>
            <a:normAutofit/>
          </a:bodyPr>
          <a:lstStyle/>
          <a:p>
            <a:pPr marL="450850" lvl="0" indent="-450850">
              <a:lnSpc>
                <a:spcPct val="100000"/>
              </a:lnSpc>
              <a:spcBef>
                <a:spcPts val="600"/>
              </a:spcBef>
              <a:spcAft>
                <a:spcPts val="600"/>
              </a:spcAft>
              <a:buFont typeface="+mj-lt"/>
              <a:buAutoNum type="arabicPeriod"/>
            </a:pPr>
            <a:r>
              <a:rPr lang="en-GB" sz="2200" err="1">
                <a:effectLst/>
                <a:latin typeface="Century Gothic" panose="020B0502020202020204" pitchFamily="34" charset="0"/>
                <a:ea typeface="Calibri" panose="020F0502020204030204" pitchFamily="34" charset="0"/>
                <a:cs typeface="Calibri" panose="020F0502020204030204" pitchFamily="34" charset="0"/>
              </a:rPr>
              <a:t>Pok</a:t>
            </a:r>
            <a:r>
              <a:rPr lang="en-GB" sz="2200">
                <a:effectLst/>
                <a:latin typeface="Century Gothic" panose="020B0502020202020204" pitchFamily="34" charset="0"/>
                <a:ea typeface="Calibri" panose="020F0502020204030204" pitchFamily="34" charset="0"/>
                <a:cs typeface="Calibri" panose="020F0502020204030204" pitchFamily="34" charset="0"/>
              </a:rPr>
              <a:t>-a-Tok was ____________.</a:t>
            </a:r>
          </a:p>
          <a:p>
            <a:pPr marL="450850" lvl="0">
              <a:lnSpc>
                <a:spcPct val="100000"/>
              </a:lnSpc>
              <a:spcBef>
                <a:spcPts val="600"/>
              </a:spcBef>
              <a:spcAft>
                <a:spcPts val="600"/>
              </a:spcAft>
            </a:pPr>
            <a:r>
              <a:rPr lang="en-GB" sz="2200" b="1">
                <a:solidFill>
                  <a:srgbClr val="8E71A5"/>
                </a:solidFill>
                <a:latin typeface="Century Gothic" panose="020B0502020202020204" pitchFamily="34" charset="0"/>
                <a:ea typeface="Calibri" panose="020F0502020204030204" pitchFamily="34" charset="0"/>
                <a:cs typeface="Calibri" panose="020F0502020204030204" pitchFamily="34" charset="0"/>
              </a:rPr>
              <a:t>a</a:t>
            </a:r>
            <a:r>
              <a:rPr lang="en-GB" sz="2200" b="1">
                <a:solidFill>
                  <a:srgbClr val="8E71A5"/>
                </a:solidFill>
                <a:effectLst/>
                <a:latin typeface="Century Gothic" panose="020B0502020202020204" pitchFamily="34" charset="0"/>
                <a:ea typeface="Calibri" panose="020F0502020204030204" pitchFamily="34" charset="0"/>
                <a:cs typeface="Calibri" panose="020F0502020204030204" pitchFamily="34" charset="0"/>
              </a:rPr>
              <a:t> city          a sport          a fight          a plant</a:t>
            </a:r>
          </a:p>
          <a:p>
            <a:pPr marL="457200" lvl="0" indent="-457200">
              <a:lnSpc>
                <a:spcPct val="100000"/>
              </a:lnSpc>
              <a:spcBef>
                <a:spcPts val="600"/>
              </a:spcBef>
              <a:spcAft>
                <a:spcPts val="600"/>
              </a:spcAft>
              <a:buFont typeface="+mj-lt"/>
              <a:buAutoNum type="arabicPeriod" startAt="2"/>
            </a:pPr>
            <a:r>
              <a:rPr lang="en-GB" sz="2200">
                <a:effectLst/>
                <a:latin typeface="Century Gothic" panose="020B0502020202020204" pitchFamily="34" charset="0"/>
                <a:ea typeface="Calibri" panose="020F0502020204030204" pitchFamily="34" charset="0"/>
                <a:cs typeface="Calibri" panose="020F0502020204030204" pitchFamily="34" charset="0"/>
              </a:rPr>
              <a:t>What did Ancient Maya use to build the basic shapes of their pyramids?</a:t>
            </a:r>
          </a:p>
          <a:p>
            <a:pPr marL="450850" lvl="0">
              <a:lnSpc>
                <a:spcPct val="100000"/>
              </a:lnSpc>
              <a:spcBef>
                <a:spcPts val="600"/>
              </a:spcBef>
              <a:spcAft>
                <a:spcPts val="600"/>
              </a:spcAft>
            </a:pPr>
            <a:r>
              <a:rPr lang="en-GB" sz="2200" b="1">
                <a:solidFill>
                  <a:srgbClr val="8E71A5"/>
                </a:solidFill>
                <a:latin typeface="Century Gothic" panose="020B0502020202020204" pitchFamily="34" charset="0"/>
                <a:ea typeface="Calibri" panose="020F0502020204030204" pitchFamily="34" charset="0"/>
                <a:cs typeface="Calibri" panose="020F0502020204030204" pitchFamily="34" charset="0"/>
              </a:rPr>
              <a:t>steel          </a:t>
            </a:r>
            <a:r>
              <a:rPr lang="en-GB" sz="2200" b="1">
                <a:solidFill>
                  <a:srgbClr val="8E71A5"/>
                </a:solidFill>
                <a:effectLst/>
                <a:latin typeface="Century Gothic" panose="020B0502020202020204" pitchFamily="34" charset="0"/>
                <a:ea typeface="Calibri" panose="020F0502020204030204" pitchFamily="34" charset="0"/>
                <a:cs typeface="Calibri" panose="020F0502020204030204" pitchFamily="34" charset="0"/>
              </a:rPr>
              <a:t>wood</a:t>
            </a:r>
            <a:r>
              <a:rPr lang="en-GB" sz="2200" b="1">
                <a:solidFill>
                  <a:srgbClr val="8E71A5"/>
                </a:solidFill>
                <a:latin typeface="Century Gothic" panose="020B0502020202020204" pitchFamily="34" charset="0"/>
                <a:ea typeface="Calibri" panose="020F0502020204030204" pitchFamily="34" charset="0"/>
                <a:cs typeface="Calibri" panose="020F0502020204030204" pitchFamily="34" charset="0"/>
              </a:rPr>
              <a:t>          </a:t>
            </a:r>
            <a:r>
              <a:rPr lang="en-GB" sz="2200" b="1">
                <a:solidFill>
                  <a:srgbClr val="8E71A5"/>
                </a:solidFill>
                <a:effectLst/>
                <a:latin typeface="Century Gothic" panose="020B0502020202020204" pitchFamily="34" charset="0"/>
                <a:ea typeface="Calibri" panose="020F0502020204030204" pitchFamily="34" charset="0"/>
                <a:cs typeface="Calibri" panose="020F0502020204030204" pitchFamily="34" charset="0"/>
              </a:rPr>
              <a:t>bricks          earth</a:t>
            </a:r>
          </a:p>
          <a:p>
            <a:pPr marL="457200" lvl="0" indent="-457200">
              <a:lnSpc>
                <a:spcPct val="100000"/>
              </a:lnSpc>
              <a:spcBef>
                <a:spcPts val="600"/>
              </a:spcBef>
              <a:spcAft>
                <a:spcPts val="600"/>
              </a:spcAft>
              <a:buFont typeface="+mj-lt"/>
              <a:buAutoNum type="arabicPeriod" startAt="3"/>
            </a:pPr>
            <a:r>
              <a:rPr lang="en-GB" sz="2200">
                <a:effectLst/>
                <a:latin typeface="Century Gothic" panose="020B0502020202020204" pitchFamily="34" charset="0"/>
                <a:ea typeface="Calibri" panose="020F0502020204030204" pitchFamily="34" charset="0"/>
                <a:cs typeface="Calibri" panose="020F0502020204030204" pitchFamily="34" charset="0"/>
              </a:rPr>
              <a:t>The people at the bottom of Ancient Maya society were the _______.</a:t>
            </a:r>
          </a:p>
          <a:p>
            <a:pPr marL="450850" lvl="0">
              <a:lnSpc>
                <a:spcPct val="100000"/>
              </a:lnSpc>
              <a:spcBef>
                <a:spcPts val="600"/>
              </a:spcBef>
              <a:spcAft>
                <a:spcPts val="600"/>
              </a:spcAft>
            </a:pPr>
            <a:r>
              <a:rPr lang="en-GB" sz="2200" b="1">
                <a:solidFill>
                  <a:srgbClr val="8E71A5"/>
                </a:solidFill>
                <a:effectLst/>
                <a:latin typeface="Century Gothic" panose="020B0502020202020204" pitchFamily="34" charset="0"/>
                <a:ea typeface="Calibri" panose="020F0502020204030204" pitchFamily="34" charset="0"/>
                <a:cs typeface="Calibri" panose="020F0502020204030204" pitchFamily="34" charset="0"/>
              </a:rPr>
              <a:t>merchants       enslaved people       peasants       priests		</a:t>
            </a:r>
          </a:p>
          <a:p>
            <a:pPr marL="457200" lvl="0" indent="-457200">
              <a:lnSpc>
                <a:spcPct val="100000"/>
              </a:lnSpc>
              <a:spcBef>
                <a:spcPts val="600"/>
              </a:spcBef>
              <a:spcAft>
                <a:spcPts val="600"/>
              </a:spcAft>
              <a:buFont typeface="+mj-lt"/>
              <a:buAutoNum type="arabicPeriod" startAt="4"/>
            </a:pPr>
            <a:r>
              <a:rPr lang="en-GB" sz="2200">
                <a:effectLst/>
                <a:latin typeface="Century Gothic" panose="020B0502020202020204" pitchFamily="34" charset="0"/>
                <a:ea typeface="Calibri" panose="020F0502020204030204" pitchFamily="34" charset="0"/>
                <a:cs typeface="Calibri" panose="020F0502020204030204" pitchFamily="34" charset="0"/>
              </a:rPr>
              <a:t>The people at the top of Ancient Maya society were the _______.</a:t>
            </a:r>
          </a:p>
          <a:p>
            <a:pPr marL="450850" lvl="0">
              <a:lnSpc>
                <a:spcPct val="100000"/>
              </a:lnSpc>
              <a:spcBef>
                <a:spcPts val="600"/>
              </a:spcBef>
              <a:spcAft>
                <a:spcPts val="600"/>
              </a:spcAft>
            </a:pPr>
            <a:r>
              <a:rPr lang="en-GB" sz="2200" b="1">
                <a:solidFill>
                  <a:srgbClr val="8E71A5"/>
                </a:solidFill>
                <a:effectLst/>
                <a:latin typeface="Century Gothic" panose="020B0502020202020204" pitchFamily="34" charset="0"/>
                <a:ea typeface="Calibri" panose="020F0502020204030204" pitchFamily="34" charset="0"/>
                <a:cs typeface="Calibri" panose="020F0502020204030204" pitchFamily="34" charset="0"/>
              </a:rPr>
              <a:t>priests          farmers          nobles	          kings and queens</a:t>
            </a:r>
          </a:p>
          <a:p>
            <a:pPr marL="457200" lvl="0" indent="-457200">
              <a:lnSpc>
                <a:spcPct val="100000"/>
              </a:lnSpc>
              <a:spcBef>
                <a:spcPts val="600"/>
              </a:spcBef>
              <a:spcAft>
                <a:spcPts val="600"/>
              </a:spcAft>
              <a:buFont typeface="+mj-lt"/>
              <a:buAutoNum type="arabicPeriod" startAt="5"/>
            </a:pPr>
            <a:r>
              <a:rPr lang="en-GB" sz="2200">
                <a:effectLst/>
                <a:latin typeface="Century Gothic" panose="020B0502020202020204" pitchFamily="34" charset="0"/>
                <a:ea typeface="Calibri" panose="020F0502020204030204" pitchFamily="34" charset="0"/>
                <a:cs typeface="Calibri" panose="020F0502020204030204" pitchFamily="34" charset="0"/>
              </a:rPr>
              <a:t>Which of these are found in Chichen Itza?</a:t>
            </a:r>
          </a:p>
          <a:p>
            <a:pPr marL="450850" lvl="0">
              <a:lnSpc>
                <a:spcPct val="100000"/>
              </a:lnSpc>
              <a:spcBef>
                <a:spcPts val="600"/>
              </a:spcBef>
              <a:spcAft>
                <a:spcPts val="600"/>
              </a:spcAft>
            </a:pPr>
            <a:r>
              <a:rPr lang="en-GB" sz="2200" b="1">
                <a:solidFill>
                  <a:srgbClr val="8E71A5"/>
                </a:solidFill>
                <a:effectLst/>
                <a:latin typeface="Century Gothic" panose="020B0502020202020204" pitchFamily="34" charset="0"/>
                <a:ea typeface="Calibri" panose="020F0502020204030204" pitchFamily="34" charset="0"/>
                <a:cs typeface="Calibri" panose="020F0502020204030204" pitchFamily="34" charset="0"/>
              </a:rPr>
              <a:t>cenote          temple          pyramid         ball court</a:t>
            </a:r>
          </a:p>
        </p:txBody>
      </p:sp>
      <p:sp>
        <p:nvSpPr>
          <p:cNvPr id="4" name="Text Placeholder 3"/>
          <p:cNvSpPr>
            <a:spLocks noGrp="1"/>
          </p:cNvSpPr>
          <p:nvPr>
            <p:ph type="body" sz="quarter" idx="10"/>
          </p:nvPr>
        </p:nvSpPr>
        <p:spPr/>
        <p:txBody>
          <a:bodyPr>
            <a:normAutofit lnSpcReduction="10000"/>
          </a:bodyPr>
          <a:lstStyle/>
          <a:p>
            <a:r>
              <a:rPr lang="en-US"/>
              <a:t>Knowledge quiz 3.2</a:t>
            </a:r>
          </a:p>
        </p:txBody>
      </p:sp>
      <p:sp>
        <p:nvSpPr>
          <p:cNvPr id="2" name="Text Placeholder 1">
            <a:extLst>
              <a:ext uri="{FF2B5EF4-FFF2-40B4-BE49-F238E27FC236}">
                <a16:creationId xmlns:a16="http://schemas.microsoft.com/office/drawing/2014/main" id="{A3117108-D5AF-1D40-380F-100B479A54A9}"/>
              </a:ext>
            </a:extLst>
          </p:cNvPr>
          <p:cNvSpPr>
            <a:spLocks noGrp="1"/>
          </p:cNvSpPr>
          <p:nvPr>
            <p:ph type="body" sz="quarter" idx="12"/>
          </p:nvPr>
        </p:nvSpPr>
        <p:spPr/>
        <p:txBody>
          <a:bodyPr/>
          <a:lstStyle/>
          <a:p>
            <a:r>
              <a:rPr lang="en-GB"/>
              <a:t>Lesson 3:</a:t>
            </a:r>
          </a:p>
        </p:txBody>
      </p:sp>
      <p:sp>
        <p:nvSpPr>
          <p:cNvPr id="5" name="Oval 4">
            <a:extLst>
              <a:ext uri="{FF2B5EF4-FFF2-40B4-BE49-F238E27FC236}">
                <a16:creationId xmlns:a16="http://schemas.microsoft.com/office/drawing/2014/main" id="{C883F542-2DEA-56E7-DF46-EDC2AA757BE6}"/>
              </a:ext>
            </a:extLst>
          </p:cNvPr>
          <p:cNvSpPr/>
          <p:nvPr/>
        </p:nvSpPr>
        <p:spPr>
          <a:xfrm>
            <a:off x="2549749" y="1717021"/>
            <a:ext cx="1265895" cy="435813"/>
          </a:xfrm>
          <a:prstGeom prst="ellipse">
            <a:avLst/>
          </a:prstGeom>
          <a:noFill/>
          <a:ln w="571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5D87E79-BBC7-B606-E73A-CF6415B49580}"/>
              </a:ext>
            </a:extLst>
          </p:cNvPr>
          <p:cNvSpPr/>
          <p:nvPr/>
        </p:nvSpPr>
        <p:spPr>
          <a:xfrm>
            <a:off x="5521685" y="3075938"/>
            <a:ext cx="1077597" cy="353062"/>
          </a:xfrm>
          <a:prstGeom prst="ellipse">
            <a:avLst/>
          </a:prstGeom>
          <a:noFill/>
          <a:ln w="571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199859B6-BCCB-2A73-054C-43A14114AC88}"/>
              </a:ext>
            </a:extLst>
          </p:cNvPr>
          <p:cNvSpPr/>
          <p:nvPr/>
        </p:nvSpPr>
        <p:spPr>
          <a:xfrm>
            <a:off x="3040453" y="3963390"/>
            <a:ext cx="2615996" cy="570328"/>
          </a:xfrm>
          <a:prstGeom prst="ellipse">
            <a:avLst/>
          </a:prstGeom>
          <a:noFill/>
          <a:ln w="571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EDF3DFD-FFBA-0C0E-3AA9-1C7331141CF8}"/>
              </a:ext>
            </a:extLst>
          </p:cNvPr>
          <p:cNvSpPr/>
          <p:nvPr/>
        </p:nvSpPr>
        <p:spPr>
          <a:xfrm>
            <a:off x="6947012" y="4905198"/>
            <a:ext cx="2690047" cy="570328"/>
          </a:xfrm>
          <a:prstGeom prst="ellipse">
            <a:avLst/>
          </a:prstGeom>
          <a:noFill/>
          <a:ln w="571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A194B5E-E15E-9818-DACA-260622DDE4C6}"/>
              </a:ext>
            </a:extLst>
          </p:cNvPr>
          <p:cNvSpPr/>
          <p:nvPr/>
        </p:nvSpPr>
        <p:spPr>
          <a:xfrm>
            <a:off x="1052871" y="5878049"/>
            <a:ext cx="1204908" cy="570328"/>
          </a:xfrm>
          <a:prstGeom prst="ellipse">
            <a:avLst/>
          </a:prstGeom>
          <a:noFill/>
          <a:ln w="571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24E6433-5F31-999E-E1A4-7067DFFF474F}"/>
              </a:ext>
            </a:extLst>
          </p:cNvPr>
          <p:cNvSpPr/>
          <p:nvPr/>
        </p:nvSpPr>
        <p:spPr>
          <a:xfrm>
            <a:off x="2737147" y="5880235"/>
            <a:ext cx="1383298" cy="570328"/>
          </a:xfrm>
          <a:prstGeom prst="ellipse">
            <a:avLst/>
          </a:prstGeom>
          <a:noFill/>
          <a:ln w="571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B003944-EC75-0FC7-1971-46FA7EAC3F02}"/>
              </a:ext>
            </a:extLst>
          </p:cNvPr>
          <p:cNvSpPr/>
          <p:nvPr/>
        </p:nvSpPr>
        <p:spPr>
          <a:xfrm>
            <a:off x="4470507" y="5891524"/>
            <a:ext cx="1575614" cy="570328"/>
          </a:xfrm>
          <a:prstGeom prst="ellipse">
            <a:avLst/>
          </a:prstGeom>
          <a:noFill/>
          <a:ln w="571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A40BFA20-4DA8-447E-A5B7-1A31418ED73A}"/>
              </a:ext>
            </a:extLst>
          </p:cNvPr>
          <p:cNvSpPr/>
          <p:nvPr/>
        </p:nvSpPr>
        <p:spPr>
          <a:xfrm>
            <a:off x="6363882" y="5892342"/>
            <a:ext cx="1575614" cy="570328"/>
          </a:xfrm>
          <a:prstGeom prst="ellipse">
            <a:avLst/>
          </a:prstGeom>
          <a:noFill/>
          <a:ln w="57150">
            <a:solidFill>
              <a:srgbClr val="8E71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92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1325563"/>
          </a:xfrm>
        </p:spPr>
        <p:txBody>
          <a:bodyPr>
            <a:normAutofit/>
          </a:bodyPr>
          <a:lstStyle/>
          <a:p>
            <a:r>
              <a:rPr lang="en-GB" sz="3200" u="sng">
                <a:cs typeface="Calibri Light"/>
              </a:rPr>
              <a:t>29.04.24</a:t>
            </a:r>
            <a:br>
              <a:rPr lang="en-GB" sz="3200" u="sng">
                <a:cs typeface="Calibri Light"/>
              </a:rPr>
            </a:br>
            <a:r>
              <a:rPr lang="en-GB" sz="3200" u="sng">
                <a:cs typeface="Calibri Light"/>
              </a:rPr>
              <a:t>TBAT: </a:t>
            </a:r>
            <a:r>
              <a:rPr lang="en-GB" sz="3200" u="sng">
                <a:ea typeface="+mj-lt"/>
                <a:cs typeface="+mj-lt"/>
              </a:rPr>
              <a:t>recognise and read Roman numerals to 100.</a:t>
            </a:r>
            <a:endParaRPr lang="en-GB" sz="3200">
              <a:ea typeface="+mj-lt"/>
              <a:cs typeface="+mj-lt"/>
            </a:endParaRPr>
          </a:p>
          <a:p>
            <a:endParaRPr lang="en-GB" u="sng">
              <a:cs typeface="Calibri Light"/>
            </a:endParaRPr>
          </a:p>
        </p:txBody>
      </p:sp>
      <p:sp>
        <p:nvSpPr>
          <p:cNvPr id="3" name="Content Placeholder 2">
            <a:extLst>
              <a:ext uri="{FF2B5EF4-FFF2-40B4-BE49-F238E27FC236}">
                <a16:creationId xmlns:a16="http://schemas.microsoft.com/office/drawing/2014/main" id="{BDCE8A27-1A84-02EC-A207-0759F7C5CFBB}"/>
              </a:ext>
            </a:extLst>
          </p:cNvPr>
          <p:cNvSpPr>
            <a:spLocks noGrp="1"/>
          </p:cNvSpPr>
          <p:nvPr>
            <p:ph idx="1"/>
          </p:nvPr>
        </p:nvSpPr>
        <p:spPr>
          <a:xfrm>
            <a:off x="2976" y="1065423"/>
            <a:ext cx="6359172" cy="5787276"/>
          </a:xfrm>
        </p:spPr>
        <p:txBody>
          <a:bodyPr vert="horz" lIns="91440" tIns="45720" rIns="91440" bIns="45720" rtlCol="0" anchor="t">
            <a:normAutofit lnSpcReduction="10000"/>
          </a:bodyPr>
          <a:lstStyle/>
          <a:p>
            <a:pPr marL="0" indent="0" algn="ctr">
              <a:buNone/>
            </a:pPr>
            <a:r>
              <a:rPr lang="en-GB" sz="3600" u="sng">
                <a:latin typeface="Comic Sans MS"/>
                <a:cs typeface="Calibri" panose="020F0502020204030204"/>
              </a:rPr>
              <a:t>3 in 3</a:t>
            </a:r>
          </a:p>
          <a:p>
            <a:pPr marL="0" indent="0">
              <a:lnSpc>
                <a:spcPct val="100000"/>
              </a:lnSpc>
              <a:buNone/>
            </a:pPr>
            <a:r>
              <a:rPr lang="en-GB" sz="3200">
                <a:latin typeface="Comic Sans MS"/>
                <a:cs typeface="Calibri"/>
              </a:rPr>
              <a:t>1. 4/8 + 7/8 =</a:t>
            </a:r>
            <a:endParaRPr lang="en-GB" sz="3200">
              <a:latin typeface="Comic Sans MS"/>
              <a:ea typeface="Calibri Light"/>
              <a:cs typeface="Calibri"/>
            </a:endParaRPr>
          </a:p>
          <a:p>
            <a:pPr marL="0" indent="0">
              <a:lnSpc>
                <a:spcPct val="100000"/>
              </a:lnSpc>
              <a:buNone/>
            </a:pPr>
            <a:r>
              <a:rPr lang="en-GB" sz="3200">
                <a:latin typeface="Comic Sans MS"/>
                <a:cs typeface="Calibri"/>
              </a:rPr>
              <a:t>2. 279 x 8 =</a:t>
            </a:r>
            <a:endParaRPr lang="en-GB" sz="3200">
              <a:latin typeface="Comic Sans MS"/>
              <a:ea typeface="Calibri Light"/>
              <a:cs typeface="Calibri"/>
            </a:endParaRPr>
          </a:p>
          <a:p>
            <a:pPr marL="0" indent="0">
              <a:lnSpc>
                <a:spcPct val="100000"/>
              </a:lnSpc>
              <a:buNone/>
            </a:pPr>
            <a:r>
              <a:rPr lang="en-GB" sz="3200">
                <a:latin typeface="Comic Sans MS"/>
                <a:cs typeface="Calibri"/>
              </a:rPr>
              <a:t>3. </a:t>
            </a:r>
            <a:r>
              <a:rPr lang="en-GB" sz="3200">
                <a:latin typeface="Comic Sans MS"/>
                <a:ea typeface="+mn-lt"/>
                <a:cs typeface="+mn-lt"/>
              </a:rPr>
              <a:t>Three pieces of ribbon together measure 1 metre in length. One piece of ribbon is 14 cm long. </a:t>
            </a:r>
          </a:p>
          <a:p>
            <a:pPr marL="0" indent="0">
              <a:lnSpc>
                <a:spcPct val="100000"/>
              </a:lnSpc>
              <a:buNone/>
            </a:pPr>
            <a:r>
              <a:rPr lang="en-GB" sz="3200">
                <a:latin typeface="Comic Sans MS"/>
                <a:ea typeface="+mn-lt"/>
                <a:cs typeface="+mn-lt"/>
              </a:rPr>
              <a:t>The next piece of ribbon is 29 cm long.</a:t>
            </a:r>
          </a:p>
          <a:p>
            <a:pPr marL="0" indent="0">
              <a:lnSpc>
                <a:spcPct val="100000"/>
              </a:lnSpc>
              <a:buNone/>
            </a:pPr>
            <a:r>
              <a:rPr lang="en-GB" sz="3200">
                <a:latin typeface="Comic Sans MS"/>
                <a:ea typeface="+mn-lt"/>
                <a:cs typeface="+mn-lt"/>
              </a:rPr>
              <a:t>How long is the third piece of ribbon?</a:t>
            </a:r>
          </a:p>
          <a:p>
            <a:pPr marL="0" indent="0">
              <a:lnSpc>
                <a:spcPct val="100000"/>
              </a:lnSpc>
              <a:buNone/>
            </a:pPr>
            <a:endParaRPr lang="en-GB" sz="3200">
              <a:solidFill>
                <a:srgbClr val="000000"/>
              </a:solidFill>
              <a:latin typeface="Calibri Light"/>
              <a:cs typeface="Calibri"/>
            </a:endParaRPr>
          </a:p>
          <a:p>
            <a:pPr marL="0" indent="0">
              <a:lnSpc>
                <a:spcPct val="100000"/>
              </a:lnSpc>
              <a:buNone/>
            </a:pPr>
            <a:endParaRPr lang="en-GB" sz="3200">
              <a:solidFill>
                <a:srgbClr val="000000"/>
              </a:solidFill>
              <a:latin typeface="Calibri Light"/>
              <a:ea typeface="Calibri Light"/>
              <a:cs typeface="Calibri"/>
            </a:endParaRPr>
          </a:p>
          <a:p>
            <a:pPr marL="0" indent="0">
              <a:lnSpc>
                <a:spcPct val="100000"/>
              </a:lnSpc>
              <a:buNone/>
            </a:pPr>
            <a:endParaRPr lang="en-GB" sz="3200">
              <a:latin typeface="Calibri Light"/>
              <a:cs typeface="Calibri"/>
            </a:endParaRPr>
          </a:p>
        </p:txBody>
      </p:sp>
      <p:pic>
        <p:nvPicPr>
          <p:cNvPr id="4" name="Picture 3" descr="A cartoon of a child writing on a paper&#10;&#10;Description automatically generated">
            <a:extLst>
              <a:ext uri="{FF2B5EF4-FFF2-40B4-BE49-F238E27FC236}">
                <a16:creationId xmlns:a16="http://schemas.microsoft.com/office/drawing/2014/main" id="{18284AE7-A5BD-040E-B788-7A9F5BD7A076}"/>
              </a:ext>
            </a:extLst>
          </p:cNvPr>
          <p:cNvPicPr>
            <a:picLocks noChangeAspect="1"/>
          </p:cNvPicPr>
          <p:nvPr/>
        </p:nvPicPr>
        <p:blipFill>
          <a:blip r:embed="rId2"/>
          <a:stretch>
            <a:fillRect/>
          </a:stretch>
        </p:blipFill>
        <p:spPr>
          <a:xfrm>
            <a:off x="6502365" y="3966268"/>
            <a:ext cx="5572125" cy="2790825"/>
          </a:xfrm>
          <a:prstGeom prst="rect">
            <a:avLst/>
          </a:prstGeom>
          <a:ln w="57150">
            <a:solidFill>
              <a:srgbClr val="FF0000"/>
            </a:solidFill>
          </a:ln>
        </p:spPr>
      </p:pic>
    </p:spTree>
    <p:extLst>
      <p:ext uri="{BB962C8B-B14F-4D97-AF65-F5344CB8AC3E}">
        <p14:creationId xmlns:p14="http://schemas.microsoft.com/office/powerpoint/2010/main" val="299772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2366" y="6106239"/>
            <a:ext cx="11915913" cy="747059"/>
          </a:xfrm>
        </p:spPr>
        <p:txBody>
          <a:bodyPr vert="horz" lIns="91440" tIns="45720" rIns="91440" bIns="45720" rtlCol="0" anchor="b">
            <a:noAutofit/>
          </a:bodyPr>
          <a:lstStyle/>
          <a:p>
            <a:pPr algn="l"/>
            <a:r>
              <a:rPr lang="en-GB" sz="2000" u="sng">
                <a:latin typeface="Comic Sans MS"/>
                <a:ea typeface="+mj-lt"/>
                <a:cs typeface="+mj-lt"/>
              </a:rPr>
              <a:t>Monday 29th April</a:t>
            </a:r>
            <a:br>
              <a:rPr lang="en-GB" sz="2000" u="sng">
                <a:latin typeface="Comic Sans MS"/>
                <a:ea typeface="+mj-lt"/>
                <a:cs typeface="+mj-lt"/>
              </a:rPr>
            </a:br>
            <a:r>
              <a:rPr lang="en-GB" sz="2000" u="sng">
                <a:latin typeface="Comic Sans MS"/>
                <a:ea typeface="+mj-lt"/>
                <a:cs typeface="+mj-lt"/>
              </a:rPr>
              <a:t>Q: What did the Ancient Maya believe and how did they worship?</a:t>
            </a:r>
            <a:br>
              <a:rPr lang="en-GB" sz="2000" u="sng">
                <a:latin typeface="Comic Sans MS"/>
                <a:cs typeface="Calibri Light"/>
              </a:rPr>
            </a:br>
            <a:br>
              <a:rPr lang="en-GB" sz="2000">
                <a:latin typeface="Comic Sans MS"/>
                <a:cs typeface="Calibri Light"/>
              </a:rPr>
            </a:br>
            <a:r>
              <a:rPr lang="en-GB" sz="2000" u="sng">
                <a:latin typeface="Comic Sans MS"/>
                <a:cs typeface="Calibri Light"/>
              </a:rPr>
              <a:t>Key vocabulary:</a:t>
            </a:r>
            <a:br>
              <a:rPr lang="en-GB" sz="2000" u="sng">
                <a:latin typeface="Comic Sans MS"/>
                <a:ea typeface="Calibri"/>
                <a:cs typeface="Calibri Light"/>
              </a:rPr>
            </a:br>
            <a:br>
              <a:rPr lang="en-GB" sz="2000" u="sng">
                <a:latin typeface="Comic Sans MS"/>
                <a:ea typeface="Calibri"/>
                <a:cs typeface="Calibri Light"/>
              </a:rPr>
            </a:br>
            <a:r>
              <a:rPr lang="en-GB" sz="2000" b="1">
                <a:latin typeface="Comic Sans MS"/>
                <a:ea typeface="Calibri"/>
                <a:cs typeface="Calibri"/>
              </a:rPr>
              <a:t>Ancestor - </a:t>
            </a:r>
            <a:r>
              <a:rPr lang="en-GB" sz="2000">
                <a:latin typeface="Comic Sans MS"/>
                <a:ea typeface="Calibri"/>
                <a:cs typeface="Arial"/>
              </a:rPr>
              <a:t>a person, typically one more remote than a </a:t>
            </a:r>
            <a:r>
              <a:rPr lang="en-GB" sz="2000">
                <a:latin typeface="Comic Sans MS"/>
                <a:ea typeface="Calibri"/>
                <a:cs typeface="Arial"/>
                <a:hlinkClick r:id="rId2">
                  <a:extLst>
                    <a:ext uri="{A12FA001-AC4F-418D-AE19-62706E023703}">
                      <ahyp:hlinkClr xmlns:ahyp="http://schemas.microsoft.com/office/drawing/2018/hyperlinkcolor" val="tx"/>
                    </a:ext>
                  </a:extLst>
                </a:hlinkClick>
              </a:rPr>
              <a:t>grandparent</a:t>
            </a:r>
            <a:r>
              <a:rPr lang="en-GB" sz="2000">
                <a:latin typeface="Comic Sans MS"/>
                <a:ea typeface="Calibri"/>
                <a:cs typeface="Arial"/>
              </a:rPr>
              <a:t>, from whom one is </a:t>
            </a:r>
            <a:r>
              <a:rPr lang="en-GB" sz="2000">
                <a:latin typeface="Comic Sans MS"/>
                <a:ea typeface="Calibri"/>
                <a:cs typeface="Arial"/>
                <a:hlinkClick r:id="rId3">
                  <a:extLst>
                    <a:ext uri="{A12FA001-AC4F-418D-AE19-62706E023703}">
                      <ahyp:hlinkClr xmlns:ahyp="http://schemas.microsoft.com/office/drawing/2018/hyperlinkcolor" val="tx"/>
                    </a:ext>
                  </a:extLst>
                </a:hlinkClick>
              </a:rPr>
              <a:t>descended</a:t>
            </a:r>
            <a:r>
              <a:rPr lang="en-GB" sz="2000">
                <a:latin typeface="Comic Sans MS"/>
                <a:ea typeface="Calibri"/>
                <a:cs typeface="Arial"/>
              </a:rPr>
              <a:t>.</a:t>
            </a:r>
            <a:br>
              <a:rPr lang="en-GB" sz="2000">
                <a:latin typeface="Comic Sans MS"/>
                <a:ea typeface="Calibri"/>
                <a:cs typeface="Arial"/>
              </a:rPr>
            </a:br>
            <a:endParaRPr lang="en-US" sz="2000" b="1">
              <a:latin typeface="Comic Sans MS"/>
            </a:endParaRPr>
          </a:p>
          <a:p>
            <a:pPr algn="l"/>
            <a:r>
              <a:rPr lang="en-GB" sz="2000" b="1">
                <a:latin typeface="Comic Sans MS"/>
                <a:ea typeface="Calibri"/>
                <a:cs typeface="Calibri"/>
              </a:rPr>
              <a:t>Codices - </a:t>
            </a:r>
            <a:r>
              <a:rPr lang="en-GB" sz="2000">
                <a:latin typeface="Comic Sans MS"/>
                <a:ea typeface="Calibri"/>
                <a:cs typeface="Arial"/>
              </a:rPr>
              <a:t>an ancient manuscript text in book form.</a:t>
            </a:r>
            <a:br>
              <a:rPr lang="en-GB" sz="2000">
                <a:latin typeface="Comic Sans MS"/>
                <a:ea typeface="Calibri"/>
                <a:cs typeface="Arial"/>
              </a:rPr>
            </a:br>
            <a:endParaRPr lang="en-GB" sz="2000">
              <a:latin typeface="Comic Sans MS"/>
              <a:ea typeface="Calibri"/>
              <a:cs typeface="Arial"/>
            </a:endParaRPr>
          </a:p>
          <a:p>
            <a:pPr algn="l"/>
            <a:r>
              <a:rPr lang="en-GB" sz="2000" b="1">
                <a:latin typeface="Comic Sans MS"/>
                <a:ea typeface="Calibri"/>
                <a:cs typeface="Calibri"/>
              </a:rPr>
              <a:t>Festival - </a:t>
            </a:r>
            <a:r>
              <a:rPr lang="en-GB" sz="2000">
                <a:latin typeface="Comic Sans MS"/>
                <a:ea typeface="Calibri"/>
                <a:cs typeface="Arial"/>
              </a:rPr>
              <a:t>a day or period of celebration, typically for religious reasons.</a:t>
            </a:r>
            <a:br>
              <a:rPr lang="en-GB" sz="2000">
                <a:latin typeface="Comic Sans MS"/>
                <a:ea typeface="Calibri"/>
                <a:cs typeface="Arial"/>
              </a:rPr>
            </a:br>
            <a:endParaRPr lang="en-GB" sz="2000">
              <a:latin typeface="Comic Sans MS"/>
              <a:ea typeface="Calibri"/>
              <a:cs typeface="Arial"/>
            </a:endParaRPr>
          </a:p>
          <a:p>
            <a:pPr algn="l"/>
            <a:r>
              <a:rPr lang="en-GB" sz="2000" b="1">
                <a:latin typeface="Comic Sans MS"/>
                <a:ea typeface="Calibri"/>
                <a:cs typeface="Calibri"/>
              </a:rPr>
              <a:t>Myth - </a:t>
            </a:r>
            <a:r>
              <a:rPr lang="en-GB" sz="2000">
                <a:latin typeface="Comic Sans MS"/>
                <a:ea typeface="Calibri"/>
                <a:cs typeface="Arial"/>
              </a:rPr>
              <a:t>a traditional story, especially one concerning the early history of a people or explaining a natural or social phenomenon, and typically involving </a:t>
            </a:r>
            <a:r>
              <a:rPr lang="en-GB" sz="2000">
                <a:latin typeface="Comic Sans MS"/>
                <a:ea typeface="Calibri"/>
                <a:cs typeface="Arial"/>
                <a:hlinkClick r:id="rId4">
                  <a:extLst>
                    <a:ext uri="{A12FA001-AC4F-418D-AE19-62706E023703}">
                      <ahyp:hlinkClr xmlns:ahyp="http://schemas.microsoft.com/office/drawing/2018/hyperlinkcolor" val="tx"/>
                    </a:ext>
                  </a:extLst>
                </a:hlinkClick>
              </a:rPr>
              <a:t>supernatural</a:t>
            </a:r>
            <a:r>
              <a:rPr lang="en-GB" sz="2000">
                <a:latin typeface="Comic Sans MS"/>
                <a:ea typeface="Calibri"/>
                <a:cs typeface="Arial"/>
              </a:rPr>
              <a:t> </a:t>
            </a:r>
            <a:r>
              <a:rPr lang="en-GB" sz="2000">
                <a:latin typeface="Comic Sans MS"/>
                <a:ea typeface="Calibri"/>
                <a:cs typeface="Arial"/>
                <a:hlinkClick r:id="rId5">
                  <a:extLst>
                    <a:ext uri="{A12FA001-AC4F-418D-AE19-62706E023703}">
                      <ahyp:hlinkClr xmlns:ahyp="http://schemas.microsoft.com/office/drawing/2018/hyperlinkcolor" val="tx"/>
                    </a:ext>
                  </a:extLst>
                </a:hlinkClick>
              </a:rPr>
              <a:t>beings</a:t>
            </a:r>
            <a:r>
              <a:rPr lang="en-GB" sz="2000">
                <a:latin typeface="Comic Sans MS"/>
                <a:ea typeface="Calibri"/>
                <a:cs typeface="Arial"/>
              </a:rPr>
              <a:t> or events. </a:t>
            </a:r>
            <a:br>
              <a:rPr lang="en-GB" sz="2000">
                <a:latin typeface="Comic Sans MS"/>
                <a:ea typeface="Calibri"/>
                <a:cs typeface="Arial"/>
              </a:rPr>
            </a:br>
            <a:endParaRPr lang="en-GB" sz="2000">
              <a:latin typeface="Comic Sans MS"/>
              <a:ea typeface="Calibri"/>
              <a:cs typeface="Arial"/>
            </a:endParaRPr>
          </a:p>
          <a:p>
            <a:pPr algn="l"/>
            <a:r>
              <a:rPr lang="en-GB" sz="2000" b="1">
                <a:latin typeface="Comic Sans MS"/>
                <a:ea typeface="Calibri"/>
                <a:cs typeface="Calibri"/>
              </a:rPr>
              <a:t>Religion - </a:t>
            </a:r>
            <a:r>
              <a:rPr lang="en-GB" sz="2000">
                <a:latin typeface="Comic Sans MS"/>
                <a:ea typeface="Calibri"/>
                <a:cs typeface="Arial"/>
              </a:rPr>
              <a:t>the belief in and worship of a </a:t>
            </a:r>
            <a:r>
              <a:rPr lang="en-GB" sz="2000">
                <a:latin typeface="Comic Sans MS"/>
                <a:ea typeface="Calibri"/>
                <a:cs typeface="Arial"/>
                <a:hlinkClick r:id="rId6">
                  <a:extLst>
                    <a:ext uri="{A12FA001-AC4F-418D-AE19-62706E023703}">
                      <ahyp:hlinkClr xmlns:ahyp="http://schemas.microsoft.com/office/drawing/2018/hyperlinkcolor" val="tx"/>
                    </a:ext>
                  </a:extLst>
                </a:hlinkClick>
              </a:rPr>
              <a:t>superhuman</a:t>
            </a:r>
            <a:r>
              <a:rPr lang="en-GB" sz="2000">
                <a:latin typeface="Comic Sans MS"/>
                <a:ea typeface="Calibri"/>
                <a:cs typeface="Arial"/>
              </a:rPr>
              <a:t> power or powers, especially a God or gods.</a:t>
            </a:r>
            <a:br>
              <a:rPr lang="en-GB" sz="2000">
                <a:latin typeface="Comic Sans MS"/>
                <a:ea typeface="Calibri"/>
                <a:cs typeface="Arial"/>
              </a:rPr>
            </a:br>
            <a:endParaRPr lang="en-GB" sz="2000">
              <a:latin typeface="Comic Sans MS"/>
              <a:ea typeface="Calibri"/>
              <a:cs typeface="Arial"/>
            </a:endParaRPr>
          </a:p>
          <a:p>
            <a:pPr algn="l"/>
            <a:r>
              <a:rPr lang="en-GB" sz="2000" b="1">
                <a:latin typeface="Comic Sans MS"/>
                <a:ea typeface="Calibri"/>
                <a:cs typeface="Calibri"/>
              </a:rPr>
              <a:t>Sacrifice - </a:t>
            </a:r>
            <a:r>
              <a:rPr lang="en-GB" sz="2000">
                <a:latin typeface="Comic Sans MS"/>
                <a:ea typeface="Calibri"/>
                <a:cs typeface="Arial"/>
              </a:rPr>
              <a:t>an act of </a:t>
            </a:r>
            <a:r>
              <a:rPr lang="en-GB" sz="2000">
                <a:latin typeface="Comic Sans MS"/>
                <a:ea typeface="Calibri"/>
                <a:cs typeface="Arial"/>
                <a:hlinkClick r:id="rId7">
                  <a:extLst>
                    <a:ext uri="{A12FA001-AC4F-418D-AE19-62706E023703}">
                      <ahyp:hlinkClr xmlns:ahyp="http://schemas.microsoft.com/office/drawing/2018/hyperlinkcolor" val="tx"/>
                    </a:ext>
                  </a:extLst>
                </a:hlinkClick>
              </a:rPr>
              <a:t>slaughtering</a:t>
            </a:r>
            <a:r>
              <a:rPr lang="en-GB" sz="2000">
                <a:latin typeface="Comic Sans MS"/>
                <a:ea typeface="Calibri"/>
                <a:cs typeface="Arial"/>
              </a:rPr>
              <a:t> an animal or person or </a:t>
            </a:r>
            <a:r>
              <a:rPr lang="en-GB" sz="2000">
                <a:latin typeface="Comic Sans MS"/>
                <a:ea typeface="Calibri"/>
                <a:cs typeface="Arial"/>
                <a:hlinkClick r:id="rId8">
                  <a:extLst>
                    <a:ext uri="{A12FA001-AC4F-418D-AE19-62706E023703}">
                      <ahyp:hlinkClr xmlns:ahyp="http://schemas.microsoft.com/office/drawing/2018/hyperlinkcolor" val="tx"/>
                    </a:ext>
                  </a:extLst>
                </a:hlinkClick>
              </a:rPr>
              <a:t>surrendering</a:t>
            </a:r>
            <a:r>
              <a:rPr lang="en-GB" sz="2000">
                <a:latin typeface="Comic Sans MS"/>
                <a:ea typeface="Calibri"/>
                <a:cs typeface="Arial"/>
              </a:rPr>
              <a:t> a possession as an offering to a </a:t>
            </a:r>
            <a:r>
              <a:rPr lang="en-GB" sz="2000">
                <a:latin typeface="Comic Sans MS"/>
                <a:ea typeface="Calibri"/>
                <a:cs typeface="Arial"/>
                <a:hlinkClick r:id="rId9">
                  <a:extLst>
                    <a:ext uri="{A12FA001-AC4F-418D-AE19-62706E023703}">
                      <ahyp:hlinkClr xmlns:ahyp="http://schemas.microsoft.com/office/drawing/2018/hyperlinkcolor" val="tx"/>
                    </a:ext>
                  </a:extLst>
                </a:hlinkClick>
              </a:rPr>
              <a:t>deity</a:t>
            </a:r>
            <a:r>
              <a:rPr lang="en-GB" sz="2000">
                <a:latin typeface="Comic Sans MS"/>
                <a:ea typeface="Calibri"/>
                <a:cs typeface="Arial"/>
              </a:rPr>
              <a:t>.</a:t>
            </a:r>
            <a:br>
              <a:rPr lang="en-GB" sz="2000">
                <a:latin typeface="Comic Sans MS"/>
                <a:ea typeface="Calibri"/>
                <a:cs typeface="Arial"/>
              </a:rPr>
            </a:br>
            <a:endParaRPr lang="en-GB" sz="2000">
              <a:latin typeface="Comic Sans MS"/>
              <a:ea typeface="Calibri"/>
              <a:cs typeface="Arial"/>
            </a:endParaRPr>
          </a:p>
          <a:p>
            <a:pPr algn="l"/>
            <a:r>
              <a:rPr lang="en-GB" sz="2000" b="1">
                <a:latin typeface="Comic Sans MS"/>
                <a:ea typeface="Calibri"/>
                <a:cs typeface="Calibri"/>
              </a:rPr>
              <a:t>Worship - </a:t>
            </a:r>
            <a:r>
              <a:rPr lang="en-GB" sz="2000">
                <a:latin typeface="Comic Sans MS"/>
                <a:ea typeface="+mj-lt"/>
                <a:cs typeface="+mj-lt"/>
              </a:rPr>
              <a:t> any act that shows devotion or love for God.</a:t>
            </a:r>
            <a:endParaRPr lang="en-GB" sz="2000">
              <a:latin typeface="Comic Sans MS"/>
              <a:ea typeface="Calibri"/>
              <a:cs typeface="Calibri"/>
            </a:endParaRPr>
          </a:p>
        </p:txBody>
      </p:sp>
    </p:spTree>
    <p:extLst>
      <p:ext uri="{BB962C8B-B14F-4D97-AF65-F5344CB8AC3E}">
        <p14:creationId xmlns:p14="http://schemas.microsoft.com/office/powerpoint/2010/main" val="3010662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A46A7F-9FCA-54A1-BA42-81859DD6FE45}"/>
              </a:ext>
            </a:extLst>
          </p:cNvPr>
          <p:cNvSpPr>
            <a:spLocks noGrp="1"/>
          </p:cNvSpPr>
          <p:nvPr>
            <p:ph type="body" sz="quarter" idx="10"/>
          </p:nvPr>
        </p:nvSpPr>
        <p:spPr>
          <a:xfrm>
            <a:off x="341192" y="1690107"/>
            <a:ext cx="6239693" cy="3528000"/>
          </a:xfrm>
          <a:prstGeom prst="wedgeRoundRectCallout">
            <a:avLst>
              <a:gd name="adj1" fmla="val 73614"/>
              <a:gd name="adj2" fmla="val -23428"/>
              <a:gd name="adj3" fmla="val 16667"/>
            </a:avLst>
          </a:prstGeom>
        </p:spPr>
        <p:txBody>
          <a:bodyPr/>
          <a:lstStyle/>
          <a:p>
            <a:r>
              <a:rPr lang="en-GB"/>
              <a:t>The key term for this lesson is </a:t>
            </a:r>
          </a:p>
          <a:p>
            <a:r>
              <a:rPr lang="en-GB" sz="4000" b="1"/>
              <a:t>worship</a:t>
            </a:r>
            <a:r>
              <a:rPr lang="en-GB"/>
              <a:t>.</a:t>
            </a:r>
          </a:p>
          <a:p>
            <a:r>
              <a:rPr lang="en-GB"/>
              <a:t>To worship is to show devotion to a person or a god.</a:t>
            </a:r>
          </a:p>
        </p:txBody>
      </p:sp>
      <p:sp>
        <p:nvSpPr>
          <p:cNvPr id="3" name="Text Placeholder 2">
            <a:extLst>
              <a:ext uri="{FF2B5EF4-FFF2-40B4-BE49-F238E27FC236}">
                <a16:creationId xmlns:a16="http://schemas.microsoft.com/office/drawing/2014/main" id="{0440B7E2-5CA8-F0BC-DEB5-0788A81F0FE4}"/>
              </a:ext>
            </a:extLst>
          </p:cNvPr>
          <p:cNvSpPr>
            <a:spLocks noGrp="1"/>
          </p:cNvSpPr>
          <p:nvPr>
            <p:ph type="body" sz="quarter" idx="12"/>
          </p:nvPr>
        </p:nvSpPr>
        <p:spPr/>
        <p:txBody>
          <a:bodyPr/>
          <a:lstStyle/>
          <a:p>
            <a:r>
              <a:rPr lang="en-GB"/>
              <a:t>Lesson 3:</a:t>
            </a:r>
          </a:p>
          <a:p>
            <a:endParaRPr lang="en-GB"/>
          </a:p>
        </p:txBody>
      </p:sp>
      <p:pic>
        <p:nvPicPr>
          <p:cNvPr id="6" name="Picture 5" descr="A picture containing text, doll&#10;&#10;Description automatically generated">
            <a:extLst>
              <a:ext uri="{FF2B5EF4-FFF2-40B4-BE49-F238E27FC236}">
                <a16:creationId xmlns:a16="http://schemas.microsoft.com/office/drawing/2014/main" id="{9D0AAD42-1223-8F4E-12A6-3409E0DD2F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76194" y="996244"/>
            <a:ext cx="2350068" cy="5886400"/>
          </a:xfrm>
          <a:prstGeom prst="rect">
            <a:avLst/>
          </a:prstGeom>
        </p:spPr>
      </p:pic>
    </p:spTree>
    <p:extLst>
      <p:ext uri="{BB962C8B-B14F-4D97-AF65-F5344CB8AC3E}">
        <p14:creationId xmlns:p14="http://schemas.microsoft.com/office/powerpoint/2010/main" val="4255433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a:extLst>
              <a:ext uri="{FF2B5EF4-FFF2-40B4-BE49-F238E27FC236}">
                <a16:creationId xmlns:a16="http://schemas.microsoft.com/office/drawing/2014/main" id="{23388D2B-AB38-4C5D-89F1-E9D02918103B}"/>
              </a:ext>
            </a:extLst>
          </p:cNvPr>
          <p:cNvSpPr>
            <a:spLocks noGrp="1"/>
          </p:cNvSpPr>
          <p:nvPr>
            <p:ph type="body" sz="quarter" idx="11"/>
          </p:nvPr>
        </p:nvSpPr>
        <p:spPr/>
        <p:txBody>
          <a:bodyPr>
            <a:normAutofit/>
          </a:bodyPr>
          <a:lstStyle/>
          <a:p>
            <a:pPr>
              <a:lnSpc>
                <a:spcPct val="100000"/>
              </a:lnSpc>
              <a:spcBef>
                <a:spcPts val="0"/>
              </a:spcBef>
            </a:pPr>
            <a:r>
              <a:rPr lang="en-GB"/>
              <a:t>ancestor</a:t>
            </a:r>
          </a:p>
          <a:p>
            <a:pPr>
              <a:lnSpc>
                <a:spcPct val="100000"/>
              </a:lnSpc>
              <a:spcBef>
                <a:spcPts val="0"/>
              </a:spcBef>
            </a:pPr>
            <a:r>
              <a:rPr lang="en-GB"/>
              <a:t>codices</a:t>
            </a:r>
          </a:p>
          <a:p>
            <a:pPr>
              <a:lnSpc>
                <a:spcPct val="100000"/>
              </a:lnSpc>
              <a:spcBef>
                <a:spcPts val="0"/>
              </a:spcBef>
            </a:pPr>
            <a:r>
              <a:rPr lang="en-GB"/>
              <a:t>festival</a:t>
            </a:r>
          </a:p>
          <a:p>
            <a:pPr>
              <a:lnSpc>
                <a:spcPct val="100000"/>
              </a:lnSpc>
              <a:spcBef>
                <a:spcPts val="0"/>
              </a:spcBef>
            </a:pPr>
            <a:r>
              <a:rPr lang="en-GB"/>
              <a:t>religion</a:t>
            </a:r>
          </a:p>
          <a:p>
            <a:pPr>
              <a:lnSpc>
                <a:spcPct val="100000"/>
              </a:lnSpc>
              <a:spcBef>
                <a:spcPts val="0"/>
              </a:spcBef>
            </a:pPr>
            <a:r>
              <a:rPr lang="en-GB"/>
              <a:t>sacrifice</a:t>
            </a:r>
          </a:p>
          <a:p>
            <a:pPr>
              <a:lnSpc>
                <a:spcPct val="100000"/>
              </a:lnSpc>
              <a:spcBef>
                <a:spcPts val="0"/>
              </a:spcBef>
            </a:pPr>
            <a:r>
              <a:rPr lang="en-GB" b="1"/>
              <a:t>worship</a:t>
            </a:r>
          </a:p>
        </p:txBody>
      </p:sp>
      <p:sp>
        <p:nvSpPr>
          <p:cNvPr id="5" name="Title 4"/>
          <p:cNvSpPr>
            <a:spLocks noGrp="1"/>
          </p:cNvSpPr>
          <p:nvPr>
            <p:ph type="title"/>
          </p:nvPr>
        </p:nvSpPr>
        <p:spPr/>
        <p:txBody>
          <a:bodyPr>
            <a:noAutofit/>
          </a:bodyPr>
          <a:lstStyle/>
          <a:p>
            <a:r>
              <a:rPr lang="en-GB"/>
              <a:t>What did the Ancient Maya believe?</a:t>
            </a:r>
          </a:p>
        </p:txBody>
      </p:sp>
      <p:sp>
        <p:nvSpPr>
          <p:cNvPr id="3" name="Text Placeholder 2">
            <a:extLst>
              <a:ext uri="{FF2B5EF4-FFF2-40B4-BE49-F238E27FC236}">
                <a16:creationId xmlns:a16="http://schemas.microsoft.com/office/drawing/2014/main" id="{777C3092-77B6-4798-7355-97987BEE7A49}"/>
              </a:ext>
            </a:extLst>
          </p:cNvPr>
          <p:cNvSpPr>
            <a:spLocks noGrp="1"/>
          </p:cNvSpPr>
          <p:nvPr>
            <p:ph type="body" sz="quarter" idx="10"/>
          </p:nvPr>
        </p:nvSpPr>
        <p:spPr/>
        <p:txBody>
          <a:bodyPr>
            <a:noAutofit/>
          </a:bodyPr>
          <a:lstStyle/>
          <a:p>
            <a:pPr>
              <a:lnSpc>
                <a:spcPct val="100000"/>
              </a:lnSpc>
              <a:buFont typeface="Arial" panose="020B0604020202020204" pitchFamily="34" charset="0"/>
              <a:buChar char="•"/>
            </a:pPr>
            <a:r>
              <a:rPr lang="en-GB"/>
              <a:t>Religion was an important part of daily life for the Ancient Maya, who had many gods.</a:t>
            </a:r>
          </a:p>
          <a:p>
            <a:pPr>
              <a:lnSpc>
                <a:spcPct val="100000"/>
              </a:lnSpc>
              <a:buFont typeface="Arial" panose="020B0604020202020204" pitchFamily="34" charset="0"/>
              <a:buChar char="•"/>
            </a:pPr>
            <a:r>
              <a:rPr lang="en-GB"/>
              <a:t>Temples were built in honour of the gods.</a:t>
            </a:r>
          </a:p>
          <a:p>
            <a:pPr>
              <a:lnSpc>
                <a:spcPct val="100000"/>
              </a:lnSpc>
              <a:buFont typeface="Arial" panose="020B0604020202020204" pitchFamily="34" charset="0"/>
              <a:buChar char="•"/>
            </a:pPr>
            <a:r>
              <a:rPr lang="en-GB"/>
              <a:t>The people also worshipped the ruler and their ancestors.</a:t>
            </a:r>
          </a:p>
          <a:p>
            <a:pPr>
              <a:lnSpc>
                <a:spcPct val="100000"/>
              </a:lnSpc>
              <a:buFont typeface="Arial" panose="020B0604020202020204" pitchFamily="34" charset="0"/>
              <a:buChar char="•"/>
            </a:pPr>
            <a:r>
              <a:rPr lang="en-GB"/>
              <a:t>The Ancient Maya had their own creation story.</a:t>
            </a:r>
          </a:p>
        </p:txBody>
      </p:sp>
      <p:sp>
        <p:nvSpPr>
          <p:cNvPr id="2" name="Text Placeholder 1">
            <a:extLst>
              <a:ext uri="{FF2B5EF4-FFF2-40B4-BE49-F238E27FC236}">
                <a16:creationId xmlns:a16="http://schemas.microsoft.com/office/drawing/2014/main" id="{3CB0F84B-A1B7-8F3B-113B-48F5D2C8B67F}"/>
              </a:ext>
            </a:extLst>
          </p:cNvPr>
          <p:cNvSpPr>
            <a:spLocks noGrp="1"/>
          </p:cNvSpPr>
          <p:nvPr>
            <p:ph type="body" sz="quarter" idx="12"/>
          </p:nvPr>
        </p:nvSpPr>
        <p:spPr/>
        <p:txBody>
          <a:bodyPr/>
          <a:lstStyle/>
          <a:p>
            <a:r>
              <a:rPr lang="en-US"/>
              <a:t>Lesson 3:</a:t>
            </a:r>
            <a:endParaRPr lang="en-GB"/>
          </a:p>
        </p:txBody>
      </p:sp>
      <p:pic>
        <p:nvPicPr>
          <p:cNvPr id="6" name="Picture 5">
            <a:extLst>
              <a:ext uri="{FF2B5EF4-FFF2-40B4-BE49-F238E27FC236}">
                <a16:creationId xmlns:a16="http://schemas.microsoft.com/office/drawing/2014/main" id="{9911652D-6B41-E0DA-E5F7-ED8253CB90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595" y="3863502"/>
            <a:ext cx="2422612" cy="2994498"/>
          </a:xfrm>
          <a:prstGeom prst="rect">
            <a:avLst/>
          </a:prstGeom>
        </p:spPr>
      </p:pic>
    </p:spTree>
    <p:extLst>
      <p:ext uri="{BB962C8B-B14F-4D97-AF65-F5344CB8AC3E}">
        <p14:creationId xmlns:p14="http://schemas.microsoft.com/office/powerpoint/2010/main" val="139366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some carvings&#10;&#10;Description automatically generated with low confidence">
            <a:extLst>
              <a:ext uri="{FF2B5EF4-FFF2-40B4-BE49-F238E27FC236}">
                <a16:creationId xmlns:a16="http://schemas.microsoft.com/office/drawing/2014/main" id="{82E06697-7856-962E-87BB-D3B9DBF7FC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6827" y="2590673"/>
            <a:ext cx="7154003" cy="3659618"/>
          </a:xfrm>
          <a:prstGeom prst="rect">
            <a:avLst/>
          </a:prstGeom>
        </p:spPr>
      </p:pic>
      <p:sp>
        <p:nvSpPr>
          <p:cNvPr id="4" name="Text Placeholder 3"/>
          <p:cNvSpPr>
            <a:spLocks noGrp="1"/>
          </p:cNvSpPr>
          <p:nvPr>
            <p:ph type="body" sz="quarter" idx="10"/>
          </p:nvPr>
        </p:nvSpPr>
        <p:spPr>
          <a:xfrm>
            <a:off x="643564" y="516269"/>
            <a:ext cx="3811517" cy="1123817"/>
          </a:xfrm>
          <a:prstGeom prst="wedgeRoundRectCallout">
            <a:avLst>
              <a:gd name="adj1" fmla="val -19467"/>
              <a:gd name="adj2" fmla="val 105241"/>
              <a:gd name="adj3" fmla="val 16667"/>
            </a:avLst>
          </a:prstGeom>
        </p:spPr>
        <p:txBody>
          <a:bodyPr>
            <a:normAutofit fontScale="85000" lnSpcReduction="20000"/>
          </a:bodyPr>
          <a:lstStyle/>
          <a:p>
            <a:r>
              <a:rPr lang="en-GB"/>
              <a:t>Do you think religion was important to the Ancient Maya?</a:t>
            </a:r>
            <a:endParaRPr lang="en-US"/>
          </a:p>
        </p:txBody>
      </p:sp>
      <p:sp>
        <p:nvSpPr>
          <p:cNvPr id="8" name="Text Placeholder 7">
            <a:extLst>
              <a:ext uri="{FF2B5EF4-FFF2-40B4-BE49-F238E27FC236}">
                <a16:creationId xmlns:a16="http://schemas.microsoft.com/office/drawing/2014/main" id="{F10A5BD5-2108-C0D6-DA4D-FA70E1F2AC2D}"/>
              </a:ext>
            </a:extLst>
          </p:cNvPr>
          <p:cNvSpPr>
            <a:spLocks noGrp="1"/>
          </p:cNvSpPr>
          <p:nvPr>
            <p:ph type="body" sz="quarter" idx="12"/>
          </p:nvPr>
        </p:nvSpPr>
        <p:spPr/>
        <p:txBody>
          <a:bodyPr/>
          <a:lstStyle/>
          <a:p>
            <a:r>
              <a:rPr lang="en-GB"/>
              <a:t>Lesson 3:</a:t>
            </a:r>
          </a:p>
          <a:p>
            <a:endParaRPr lang="en-GB"/>
          </a:p>
        </p:txBody>
      </p:sp>
      <p:sp>
        <p:nvSpPr>
          <p:cNvPr id="17" name="Text Placeholder 3">
            <a:extLst>
              <a:ext uri="{FF2B5EF4-FFF2-40B4-BE49-F238E27FC236}">
                <a16:creationId xmlns:a16="http://schemas.microsoft.com/office/drawing/2014/main" id="{6487AFC3-1E02-47EE-61F3-F6B7CF5A343E}"/>
              </a:ext>
            </a:extLst>
          </p:cNvPr>
          <p:cNvSpPr txBox="1">
            <a:spLocks/>
          </p:cNvSpPr>
          <p:nvPr/>
        </p:nvSpPr>
        <p:spPr>
          <a:xfrm>
            <a:off x="6131219" y="457178"/>
            <a:ext cx="4511385" cy="1242000"/>
          </a:xfrm>
          <a:prstGeom prst="wedgeRoundRectCallout">
            <a:avLst>
              <a:gd name="adj1" fmla="val 38309"/>
              <a:gd name="adj2" fmla="val 141589"/>
              <a:gd name="adj3" fmla="val 16667"/>
            </a:avLst>
          </a:prstGeom>
          <a:solidFill>
            <a:srgbClr val="EFE5F1"/>
          </a:solid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Why do you think that?</a:t>
            </a:r>
          </a:p>
        </p:txBody>
      </p:sp>
      <p:pic>
        <p:nvPicPr>
          <p:cNvPr id="3" name="Picture 2" descr="A picture containing text, toy, doll&#10;&#10;Description automatically generated">
            <a:extLst>
              <a:ext uri="{FF2B5EF4-FFF2-40B4-BE49-F238E27FC236}">
                <a16:creationId xmlns:a16="http://schemas.microsoft.com/office/drawing/2014/main" id="{CFED02E9-6E3D-C745-46F3-0493EB5920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45100" y="2649765"/>
            <a:ext cx="1573169" cy="3856307"/>
          </a:xfrm>
          <a:prstGeom prst="rect">
            <a:avLst/>
          </a:prstGeom>
        </p:spPr>
      </p:pic>
      <p:pic>
        <p:nvPicPr>
          <p:cNvPr id="6" name="Picture 5">
            <a:extLst>
              <a:ext uri="{FF2B5EF4-FFF2-40B4-BE49-F238E27FC236}">
                <a16:creationId xmlns:a16="http://schemas.microsoft.com/office/drawing/2014/main" id="{33902AED-60CB-BE30-5CAE-DDFBDE5852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259" y="2190723"/>
            <a:ext cx="3441340" cy="4459518"/>
          </a:xfrm>
          <a:prstGeom prst="rect">
            <a:avLst/>
          </a:prstGeom>
        </p:spPr>
      </p:pic>
    </p:spTree>
    <p:extLst>
      <p:ext uri="{BB962C8B-B14F-4D97-AF65-F5344CB8AC3E}">
        <p14:creationId xmlns:p14="http://schemas.microsoft.com/office/powerpoint/2010/main" val="2519175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5654645" cy="5299813"/>
          </a:xfrm>
        </p:spPr>
        <p:txBody>
          <a:bodyPr>
            <a:normAutofit/>
          </a:bodyPr>
          <a:lstStyle/>
          <a:p>
            <a:r>
              <a:rPr lang="en-GB" sz="3200"/>
              <a:t>For the Ancient Maya, </a:t>
            </a:r>
            <a:r>
              <a:rPr lang="en-GB" sz="3200" b="1"/>
              <a:t>religion</a:t>
            </a:r>
            <a:r>
              <a:rPr lang="en-GB" sz="3200"/>
              <a:t> was an extremely important part of daily life. </a:t>
            </a:r>
          </a:p>
          <a:p>
            <a:r>
              <a:rPr lang="en-GB" sz="3200"/>
              <a:t>All of the Ancient Maya were religious.</a:t>
            </a:r>
            <a:endParaRPr lang="en-US" sz="3200"/>
          </a:p>
        </p:txBody>
      </p:sp>
      <p:sp>
        <p:nvSpPr>
          <p:cNvPr id="2" name="Title 1"/>
          <p:cNvSpPr>
            <a:spLocks noGrp="1"/>
          </p:cNvSpPr>
          <p:nvPr>
            <p:ph type="title"/>
          </p:nvPr>
        </p:nvSpPr>
        <p:spPr/>
        <p:txBody>
          <a:bodyPr>
            <a:noAutofit/>
          </a:bodyPr>
          <a:lstStyle/>
          <a:p>
            <a:r>
              <a:rPr lang="en-GB"/>
              <a:t>What do we know about Ancient Maya religion?</a:t>
            </a:r>
            <a:endParaRPr lang="en-US"/>
          </a:p>
        </p:txBody>
      </p:sp>
      <p:sp>
        <p:nvSpPr>
          <p:cNvPr id="7" name="Text Placeholder 6">
            <a:extLst>
              <a:ext uri="{FF2B5EF4-FFF2-40B4-BE49-F238E27FC236}">
                <a16:creationId xmlns:a16="http://schemas.microsoft.com/office/drawing/2014/main" id="{59984E4B-0A20-926C-9908-2B0AB6D18985}"/>
              </a:ext>
            </a:extLst>
          </p:cNvPr>
          <p:cNvSpPr>
            <a:spLocks noGrp="1"/>
          </p:cNvSpPr>
          <p:nvPr>
            <p:ph type="body" sz="quarter" idx="10"/>
          </p:nvPr>
        </p:nvSpPr>
        <p:spPr/>
        <p:txBody>
          <a:bodyPr/>
          <a:lstStyle/>
          <a:p>
            <a:r>
              <a:rPr lang="en-GB"/>
              <a:t>Lesson 3:</a:t>
            </a:r>
          </a:p>
          <a:p>
            <a:endParaRPr lang="en-GB"/>
          </a:p>
        </p:txBody>
      </p:sp>
      <p:pic>
        <p:nvPicPr>
          <p:cNvPr id="8" name="Graphic 7">
            <a:extLst>
              <a:ext uri="{FF2B5EF4-FFF2-40B4-BE49-F238E27FC236}">
                <a16:creationId xmlns:a16="http://schemas.microsoft.com/office/drawing/2014/main" id="{1B0B7730-7ACF-C985-A50A-17577B124B4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86755" y="950973"/>
            <a:ext cx="5677315" cy="5677315"/>
          </a:xfrm>
          <a:prstGeom prst="rect">
            <a:avLst/>
          </a:prstGeom>
        </p:spPr>
      </p:pic>
    </p:spTree>
    <p:extLst>
      <p:ext uri="{BB962C8B-B14F-4D97-AF65-F5344CB8AC3E}">
        <p14:creationId xmlns:p14="http://schemas.microsoft.com/office/powerpoint/2010/main" val="1504193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6119636" cy="5299813"/>
          </a:xfrm>
        </p:spPr>
        <p:txBody>
          <a:bodyPr>
            <a:normAutofit/>
          </a:bodyPr>
          <a:lstStyle/>
          <a:p>
            <a:r>
              <a:rPr lang="en-GB" sz="3200"/>
              <a:t>Specially trained priests lived and worked in the cities, where pyramids were built as monuments to worship the gods. The priests were responsible for religious </a:t>
            </a:r>
            <a:r>
              <a:rPr lang="en-GB" sz="3200" b="1"/>
              <a:t>ceremonies</a:t>
            </a:r>
            <a:r>
              <a:rPr lang="en-GB" sz="3200"/>
              <a:t> all through the year and each had strict rules for food, drink, dances, and music. </a:t>
            </a:r>
          </a:p>
        </p:txBody>
      </p:sp>
      <p:sp>
        <p:nvSpPr>
          <p:cNvPr id="2" name="Title 1"/>
          <p:cNvSpPr>
            <a:spLocks noGrp="1"/>
          </p:cNvSpPr>
          <p:nvPr>
            <p:ph type="title"/>
          </p:nvPr>
        </p:nvSpPr>
        <p:spPr/>
        <p:txBody>
          <a:bodyPr>
            <a:noAutofit/>
          </a:bodyPr>
          <a:lstStyle/>
          <a:p>
            <a:r>
              <a:rPr lang="en-GB"/>
              <a:t>What do we know about Ancient Maya religion?</a:t>
            </a:r>
            <a:endParaRPr lang="en-US"/>
          </a:p>
        </p:txBody>
      </p:sp>
      <p:sp>
        <p:nvSpPr>
          <p:cNvPr id="4" name="Text Placeholder 3">
            <a:extLst>
              <a:ext uri="{FF2B5EF4-FFF2-40B4-BE49-F238E27FC236}">
                <a16:creationId xmlns:a16="http://schemas.microsoft.com/office/drawing/2014/main" id="{71479315-23C2-03EA-4E43-920BC3780449}"/>
              </a:ext>
            </a:extLst>
          </p:cNvPr>
          <p:cNvSpPr>
            <a:spLocks noGrp="1"/>
          </p:cNvSpPr>
          <p:nvPr>
            <p:ph type="body" sz="quarter" idx="10"/>
          </p:nvPr>
        </p:nvSpPr>
        <p:spPr/>
        <p:txBody>
          <a:bodyPr/>
          <a:lstStyle/>
          <a:p>
            <a:r>
              <a:rPr lang="en-GB"/>
              <a:t>Lesson 3:</a:t>
            </a:r>
          </a:p>
          <a:p>
            <a:endParaRPr lang="en-GB"/>
          </a:p>
        </p:txBody>
      </p:sp>
      <p:pic>
        <p:nvPicPr>
          <p:cNvPr id="8" name="Graphic 7">
            <a:extLst>
              <a:ext uri="{FF2B5EF4-FFF2-40B4-BE49-F238E27FC236}">
                <a16:creationId xmlns:a16="http://schemas.microsoft.com/office/drawing/2014/main" id="{9BE1BBAF-F25C-F2BD-3A55-A0F0EA82780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92711" y="1103072"/>
            <a:ext cx="3971981" cy="5336466"/>
          </a:xfrm>
          <a:prstGeom prst="rect">
            <a:avLst/>
          </a:prstGeom>
        </p:spPr>
      </p:pic>
    </p:spTree>
    <p:extLst>
      <p:ext uri="{BB962C8B-B14F-4D97-AF65-F5344CB8AC3E}">
        <p14:creationId xmlns:p14="http://schemas.microsoft.com/office/powerpoint/2010/main" val="99324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8264525" cy="5299813"/>
          </a:xfrm>
        </p:spPr>
        <p:txBody>
          <a:bodyPr>
            <a:noAutofit/>
          </a:bodyPr>
          <a:lstStyle/>
          <a:p>
            <a:r>
              <a:rPr lang="en-GB" sz="2400">
                <a:latin typeface="Century Gothic" panose="020B0502020202020204" pitchFamily="34" charset="0"/>
              </a:rPr>
              <a:t>Ceremonies included:</a:t>
            </a:r>
          </a:p>
          <a:p>
            <a:pPr marL="342900" indent="-342900">
              <a:buFont typeface="Arial" panose="020B0604020202020204" pitchFamily="34" charset="0"/>
              <a:buChar char="•"/>
            </a:pPr>
            <a:r>
              <a:rPr lang="en-GB" sz="2400" b="1">
                <a:latin typeface="Century Gothic" panose="020B0502020202020204" pitchFamily="34" charset="0"/>
              </a:rPr>
              <a:t>Bloodletting</a:t>
            </a:r>
            <a:r>
              <a:rPr lang="en-GB" sz="2400">
                <a:latin typeface="Century Gothic" panose="020B0502020202020204" pitchFamily="34" charset="0"/>
              </a:rPr>
              <a:t>, where a member of royalty’s blood was a sacrifice to the gods.</a:t>
            </a:r>
          </a:p>
          <a:p>
            <a:pPr marL="342900" indent="-342900">
              <a:buFont typeface="Arial" panose="020B0604020202020204" pitchFamily="34" charset="0"/>
              <a:buChar char="•"/>
            </a:pPr>
            <a:r>
              <a:rPr lang="en-GB" sz="2400" b="1">
                <a:latin typeface="Century Gothic" panose="020B0502020202020204" pitchFamily="34" charset="0"/>
              </a:rPr>
              <a:t>Saka</a:t>
            </a:r>
            <a:r>
              <a:rPr lang="en-GB" sz="2400">
                <a:latin typeface="Century Gothic" panose="020B0502020202020204" pitchFamily="34" charset="0"/>
              </a:rPr>
              <a:t>, </a:t>
            </a:r>
            <a:r>
              <a:rPr lang="en-GB" sz="2400" b="0" i="0">
                <a:solidFill>
                  <a:srgbClr val="192823"/>
                </a:solidFill>
                <a:effectLst/>
                <a:latin typeface="Century Gothic" panose="020B0502020202020204" pitchFamily="34" charset="0"/>
              </a:rPr>
              <a:t>where the sacred drink Saka is offered to the gods to ask for good fortune and healthy crops.</a:t>
            </a:r>
          </a:p>
          <a:p>
            <a:pPr marL="342900" indent="-342900">
              <a:buFont typeface="Arial" panose="020B0604020202020204" pitchFamily="34" charset="0"/>
              <a:buChar char="•"/>
            </a:pPr>
            <a:r>
              <a:rPr lang="en-GB" sz="2400" b="1" i="0" err="1">
                <a:solidFill>
                  <a:srgbClr val="192823"/>
                </a:solidFill>
                <a:effectLst/>
                <a:latin typeface="Century Gothic" panose="020B0502020202020204" pitchFamily="34" charset="0"/>
              </a:rPr>
              <a:t>Ya’axche</a:t>
            </a:r>
            <a:r>
              <a:rPr lang="en-GB" sz="2400" b="1" i="0">
                <a:solidFill>
                  <a:srgbClr val="192823"/>
                </a:solidFill>
                <a:effectLst/>
                <a:latin typeface="Century Gothic" panose="020B0502020202020204" pitchFamily="34" charset="0"/>
              </a:rPr>
              <a:t>’</a:t>
            </a:r>
            <a:r>
              <a:rPr lang="en-GB" sz="2400" i="0">
                <a:solidFill>
                  <a:srgbClr val="192823"/>
                </a:solidFill>
                <a:effectLst/>
                <a:latin typeface="Century Gothic" panose="020B0502020202020204" pitchFamily="34" charset="0"/>
              </a:rPr>
              <a:t>,</a:t>
            </a:r>
            <a:r>
              <a:rPr lang="en-GB" sz="2400" b="1" i="0">
                <a:solidFill>
                  <a:srgbClr val="192823"/>
                </a:solidFill>
                <a:effectLst/>
                <a:latin typeface="Century Gothic" panose="020B0502020202020204" pitchFamily="34" charset="0"/>
              </a:rPr>
              <a:t> </a:t>
            </a:r>
            <a:r>
              <a:rPr lang="en-GB" sz="2400" i="0">
                <a:solidFill>
                  <a:srgbClr val="192823"/>
                </a:solidFill>
                <a:effectLst/>
                <a:latin typeface="Century Gothic" panose="020B0502020202020204" pitchFamily="34" charset="0"/>
              </a:rPr>
              <a:t>which</a:t>
            </a:r>
            <a:r>
              <a:rPr lang="en-GB" sz="2400" b="1" i="0">
                <a:solidFill>
                  <a:srgbClr val="192823"/>
                </a:solidFill>
                <a:effectLst/>
                <a:latin typeface="Century Gothic" panose="020B0502020202020204" pitchFamily="34" charset="0"/>
              </a:rPr>
              <a:t> </a:t>
            </a:r>
            <a:r>
              <a:rPr lang="en-GB" sz="2400" b="0" i="0">
                <a:solidFill>
                  <a:srgbClr val="192823"/>
                </a:solidFill>
                <a:effectLst/>
                <a:latin typeface="Century Gothic" panose="020B0502020202020204" pitchFamily="34" charset="0"/>
              </a:rPr>
              <a:t>is one of the most sacred Mayan ceremonies and celebrates the connection between heaven, Earth, the Maya, and the underworld.</a:t>
            </a:r>
          </a:p>
          <a:p>
            <a:pPr marL="342900" indent="-342900">
              <a:buFont typeface="Arial" panose="020B0604020202020204" pitchFamily="34" charset="0"/>
              <a:buChar char="•"/>
            </a:pPr>
            <a:r>
              <a:rPr lang="en-GB" sz="2400" i="0">
                <a:solidFill>
                  <a:srgbClr val="192823"/>
                </a:solidFill>
                <a:effectLst/>
                <a:latin typeface="Century Gothic" panose="020B0502020202020204" pitchFamily="34" charset="0"/>
              </a:rPr>
              <a:t>D</a:t>
            </a:r>
            <a:r>
              <a:rPr lang="en-GB" sz="2400" b="0" i="0">
                <a:solidFill>
                  <a:srgbClr val="192823"/>
                </a:solidFill>
                <a:effectLst/>
                <a:latin typeface="Century Gothic" panose="020B0502020202020204" pitchFamily="34" charset="0"/>
              </a:rPr>
              <a:t>ifferent </a:t>
            </a:r>
            <a:r>
              <a:rPr lang="en-GB" sz="2400" i="0">
                <a:solidFill>
                  <a:srgbClr val="192823"/>
                </a:solidFill>
                <a:effectLst/>
                <a:latin typeface="Century Gothic" panose="020B0502020202020204" pitchFamily="34" charset="0"/>
              </a:rPr>
              <a:t>fire</a:t>
            </a:r>
            <a:r>
              <a:rPr lang="en-GB" sz="2400" b="0" i="0">
                <a:solidFill>
                  <a:srgbClr val="192823"/>
                </a:solidFill>
                <a:effectLst/>
                <a:latin typeface="Century Gothic" panose="020B0502020202020204" pitchFamily="34" charset="0"/>
              </a:rPr>
              <a:t> ceremonies, that lasted for hours, were common. </a:t>
            </a:r>
          </a:p>
          <a:p>
            <a:pPr marL="342900" indent="-342900">
              <a:buFont typeface="Arial" panose="020B0604020202020204" pitchFamily="34" charset="0"/>
              <a:buChar char="•"/>
            </a:pPr>
            <a:r>
              <a:rPr lang="en-GB" sz="2400" b="1">
                <a:solidFill>
                  <a:srgbClr val="192823"/>
                </a:solidFill>
                <a:latin typeface="Century Gothic" panose="020B0502020202020204" pitchFamily="34" charset="0"/>
              </a:rPr>
              <a:t>Sacrifice</a:t>
            </a:r>
            <a:r>
              <a:rPr lang="en-GB" sz="2400">
                <a:solidFill>
                  <a:srgbClr val="192823"/>
                </a:solidFill>
                <a:latin typeface="Century Gothic" panose="020B0502020202020204" pitchFamily="34" charset="0"/>
              </a:rPr>
              <a:t>—there were also </a:t>
            </a:r>
            <a:r>
              <a:rPr lang="en-GB" sz="2400" b="0" i="0">
                <a:solidFill>
                  <a:srgbClr val="192823"/>
                </a:solidFill>
                <a:effectLst/>
                <a:latin typeface="Century Gothic" panose="020B0502020202020204" pitchFamily="34" charset="0"/>
              </a:rPr>
              <a:t>ceremonies involving animal and human sacrifice.</a:t>
            </a:r>
            <a:endParaRPr lang="en-US" sz="2400">
              <a:latin typeface="Century Gothic" panose="020B0502020202020204" pitchFamily="34" charset="0"/>
            </a:endParaRPr>
          </a:p>
        </p:txBody>
      </p:sp>
      <p:sp>
        <p:nvSpPr>
          <p:cNvPr id="2" name="Title 1"/>
          <p:cNvSpPr>
            <a:spLocks noGrp="1"/>
          </p:cNvSpPr>
          <p:nvPr>
            <p:ph type="title"/>
          </p:nvPr>
        </p:nvSpPr>
        <p:spPr/>
        <p:txBody>
          <a:bodyPr>
            <a:noAutofit/>
          </a:bodyPr>
          <a:lstStyle/>
          <a:p>
            <a:r>
              <a:rPr lang="en-GB"/>
              <a:t>What do we know about Ancient Maya religion?</a:t>
            </a:r>
            <a:endParaRPr lang="en-US"/>
          </a:p>
        </p:txBody>
      </p:sp>
      <p:sp>
        <p:nvSpPr>
          <p:cNvPr id="4" name="Text Placeholder 3">
            <a:extLst>
              <a:ext uri="{FF2B5EF4-FFF2-40B4-BE49-F238E27FC236}">
                <a16:creationId xmlns:a16="http://schemas.microsoft.com/office/drawing/2014/main" id="{033F5237-ACA7-493B-5ED8-51CC6079D31D}"/>
              </a:ext>
            </a:extLst>
          </p:cNvPr>
          <p:cNvSpPr>
            <a:spLocks noGrp="1"/>
          </p:cNvSpPr>
          <p:nvPr>
            <p:ph type="body" sz="quarter" idx="10"/>
          </p:nvPr>
        </p:nvSpPr>
        <p:spPr/>
        <p:txBody>
          <a:bodyPr/>
          <a:lstStyle/>
          <a:p>
            <a:r>
              <a:rPr lang="en-GB"/>
              <a:t>Lesson 3:</a:t>
            </a:r>
          </a:p>
          <a:p>
            <a:endParaRPr lang="en-GB"/>
          </a:p>
        </p:txBody>
      </p:sp>
      <p:pic>
        <p:nvPicPr>
          <p:cNvPr id="8" name="Picture 7" descr="A picture containing text, toy, doll, vector graphics&#10;&#10;Description automatically generated">
            <a:extLst>
              <a:ext uri="{FF2B5EF4-FFF2-40B4-BE49-F238E27FC236}">
                <a16:creationId xmlns:a16="http://schemas.microsoft.com/office/drawing/2014/main" id="{6AAAA1DC-6B15-F848-0186-B5F584B37F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23998" y="3210464"/>
            <a:ext cx="2431106" cy="3429000"/>
          </a:xfrm>
          <a:prstGeom prst="rect">
            <a:avLst/>
          </a:prstGeom>
        </p:spPr>
      </p:pic>
    </p:spTree>
    <p:extLst>
      <p:ext uri="{BB962C8B-B14F-4D97-AF65-F5344CB8AC3E}">
        <p14:creationId xmlns:p14="http://schemas.microsoft.com/office/powerpoint/2010/main" val="83596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6164792" cy="5299813"/>
          </a:xfrm>
        </p:spPr>
        <p:txBody>
          <a:bodyPr>
            <a:noAutofit/>
          </a:bodyPr>
          <a:lstStyle/>
          <a:p>
            <a:r>
              <a:rPr lang="en-GB"/>
              <a:t>The priests were responsible for organising religious </a:t>
            </a:r>
            <a:r>
              <a:rPr lang="en-GB" b="1"/>
              <a:t>festivals</a:t>
            </a:r>
            <a:r>
              <a:rPr lang="en-GB"/>
              <a:t> for the people. They also told the people what they should do, when they should go hunting or plant crops, and who they should marry. The chief priest was the king or queen of the city-state.</a:t>
            </a:r>
          </a:p>
          <a:p>
            <a:r>
              <a:rPr lang="en-GB"/>
              <a:t>We know about the Maya gods through carvings and Maya books known as </a:t>
            </a:r>
            <a:r>
              <a:rPr lang="en-GB" b="1"/>
              <a:t>codices</a:t>
            </a:r>
            <a:r>
              <a:rPr lang="en-GB"/>
              <a:t>.</a:t>
            </a:r>
          </a:p>
          <a:p>
            <a:endParaRPr lang="en-US"/>
          </a:p>
        </p:txBody>
      </p:sp>
      <p:sp>
        <p:nvSpPr>
          <p:cNvPr id="2" name="Title 1"/>
          <p:cNvSpPr>
            <a:spLocks noGrp="1"/>
          </p:cNvSpPr>
          <p:nvPr>
            <p:ph type="title"/>
          </p:nvPr>
        </p:nvSpPr>
        <p:spPr/>
        <p:txBody>
          <a:bodyPr>
            <a:noAutofit/>
          </a:bodyPr>
          <a:lstStyle/>
          <a:p>
            <a:r>
              <a:rPr lang="en-GB"/>
              <a:t>What do we know about Ancient Maya religion?</a:t>
            </a:r>
            <a:endParaRPr lang="en-US"/>
          </a:p>
        </p:txBody>
      </p:sp>
      <p:sp>
        <p:nvSpPr>
          <p:cNvPr id="4" name="Text Placeholder 3">
            <a:extLst>
              <a:ext uri="{FF2B5EF4-FFF2-40B4-BE49-F238E27FC236}">
                <a16:creationId xmlns:a16="http://schemas.microsoft.com/office/drawing/2014/main" id="{817958F2-1A75-8A02-98B2-EF64A00FDEAD}"/>
              </a:ext>
            </a:extLst>
          </p:cNvPr>
          <p:cNvSpPr>
            <a:spLocks noGrp="1"/>
          </p:cNvSpPr>
          <p:nvPr>
            <p:ph type="body" sz="quarter" idx="10"/>
          </p:nvPr>
        </p:nvSpPr>
        <p:spPr/>
        <p:txBody>
          <a:bodyPr/>
          <a:lstStyle/>
          <a:p>
            <a:r>
              <a:rPr lang="en-GB"/>
              <a:t>Lesson 3:</a:t>
            </a:r>
          </a:p>
          <a:p>
            <a:endParaRPr lang="en-GB"/>
          </a:p>
        </p:txBody>
      </p:sp>
      <p:pic>
        <p:nvPicPr>
          <p:cNvPr id="8" name="Graphic 7">
            <a:extLst>
              <a:ext uri="{FF2B5EF4-FFF2-40B4-BE49-F238E27FC236}">
                <a16:creationId xmlns:a16="http://schemas.microsoft.com/office/drawing/2014/main" id="{774D252A-02F4-F242-FBFD-E80F5D6D350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61845" y="1139725"/>
            <a:ext cx="3944700" cy="5299813"/>
          </a:xfrm>
          <a:prstGeom prst="rect">
            <a:avLst/>
          </a:prstGeom>
        </p:spPr>
      </p:pic>
    </p:spTree>
    <p:extLst>
      <p:ext uri="{BB962C8B-B14F-4D97-AF65-F5344CB8AC3E}">
        <p14:creationId xmlns:p14="http://schemas.microsoft.com/office/powerpoint/2010/main" val="4135898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19D94-7075-F9D1-9051-B4A38FC6E40F}"/>
              </a:ext>
            </a:extLst>
          </p:cNvPr>
          <p:cNvSpPr>
            <a:spLocks noGrp="1"/>
          </p:cNvSpPr>
          <p:nvPr>
            <p:ph type="title"/>
          </p:nvPr>
        </p:nvSpPr>
        <p:spPr>
          <a:xfrm>
            <a:off x="473075" y="418461"/>
            <a:ext cx="10333470" cy="936000"/>
          </a:xfrm>
        </p:spPr>
        <p:txBody>
          <a:bodyPr>
            <a:normAutofit fontScale="90000"/>
          </a:bodyPr>
          <a:lstStyle/>
          <a:p>
            <a:r>
              <a:rPr lang="en-GB"/>
              <a:t>Look closely at this source. What else does this tell us about  Maya beliefs?</a:t>
            </a:r>
          </a:p>
        </p:txBody>
      </p:sp>
      <p:sp>
        <p:nvSpPr>
          <p:cNvPr id="6" name="Text Placeholder 5">
            <a:extLst>
              <a:ext uri="{FF2B5EF4-FFF2-40B4-BE49-F238E27FC236}">
                <a16:creationId xmlns:a16="http://schemas.microsoft.com/office/drawing/2014/main" id="{FA792118-6079-4466-65C4-F093F797C306}"/>
              </a:ext>
            </a:extLst>
          </p:cNvPr>
          <p:cNvSpPr>
            <a:spLocks noGrp="1"/>
          </p:cNvSpPr>
          <p:nvPr>
            <p:ph type="body" sz="quarter" idx="10"/>
          </p:nvPr>
        </p:nvSpPr>
        <p:spPr/>
        <p:txBody>
          <a:bodyPr/>
          <a:lstStyle/>
          <a:p>
            <a:r>
              <a:rPr lang="en-GB"/>
              <a:t>Lesson 3:</a:t>
            </a:r>
          </a:p>
        </p:txBody>
      </p:sp>
      <p:grpSp>
        <p:nvGrpSpPr>
          <p:cNvPr id="3" name="Group 2">
            <a:extLst>
              <a:ext uri="{FF2B5EF4-FFF2-40B4-BE49-F238E27FC236}">
                <a16:creationId xmlns:a16="http://schemas.microsoft.com/office/drawing/2014/main" id="{6A976EC4-0071-F654-7E02-AE3FEFCE4FDD}"/>
              </a:ext>
            </a:extLst>
          </p:cNvPr>
          <p:cNvGrpSpPr/>
          <p:nvPr/>
        </p:nvGrpSpPr>
        <p:grpSpPr>
          <a:xfrm>
            <a:off x="473075" y="1423257"/>
            <a:ext cx="5622925" cy="1161000"/>
            <a:chOff x="473075" y="1202097"/>
            <a:chExt cx="5622925" cy="1161000"/>
          </a:xfrm>
        </p:grpSpPr>
        <p:sp>
          <p:nvSpPr>
            <p:cNvPr id="14" name="Rounded Rectangle 13">
              <a:extLst>
                <a:ext uri="{FF2B5EF4-FFF2-40B4-BE49-F238E27FC236}">
                  <a16:creationId xmlns:a16="http://schemas.microsoft.com/office/drawing/2014/main" id="{D5229C29-461A-78A3-57E7-EA0D87A52275}"/>
                </a:ext>
              </a:extLst>
            </p:cNvPr>
            <p:cNvSpPr/>
            <p:nvPr/>
          </p:nvSpPr>
          <p:spPr>
            <a:xfrm>
              <a:off x="915332" y="1463097"/>
              <a:ext cx="5180668" cy="900000"/>
            </a:xfrm>
            <a:prstGeom prst="roundRect">
              <a:avLst>
                <a:gd name="adj" fmla="val 10058"/>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endParaRPr lang="en-GB" sz="2400">
                <a:solidFill>
                  <a:schemeClr val="tx1"/>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484AB080-3F13-0D8F-455A-CE6AA4E9BCBF}"/>
                </a:ext>
              </a:extLst>
            </p:cNvPr>
            <p:cNvSpPr txBox="1">
              <a:spLocks/>
            </p:cNvSpPr>
            <p:nvPr/>
          </p:nvSpPr>
          <p:spPr>
            <a:xfrm>
              <a:off x="473075" y="1202097"/>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Who?</a:t>
              </a:r>
            </a:p>
          </p:txBody>
        </p:sp>
      </p:grpSp>
      <p:grpSp>
        <p:nvGrpSpPr>
          <p:cNvPr id="24" name="Group 23">
            <a:extLst>
              <a:ext uri="{FF2B5EF4-FFF2-40B4-BE49-F238E27FC236}">
                <a16:creationId xmlns:a16="http://schemas.microsoft.com/office/drawing/2014/main" id="{AA69E2C7-E7C0-123C-0D2B-2C3CA9A7A2EF}"/>
              </a:ext>
            </a:extLst>
          </p:cNvPr>
          <p:cNvGrpSpPr/>
          <p:nvPr/>
        </p:nvGrpSpPr>
        <p:grpSpPr>
          <a:xfrm>
            <a:off x="473075" y="2805416"/>
            <a:ext cx="5622925" cy="1190084"/>
            <a:chOff x="473075" y="2607772"/>
            <a:chExt cx="5622925" cy="1190084"/>
          </a:xfrm>
        </p:grpSpPr>
        <p:sp>
          <p:nvSpPr>
            <p:cNvPr id="16" name="Rounded Rectangle 13">
              <a:extLst>
                <a:ext uri="{FF2B5EF4-FFF2-40B4-BE49-F238E27FC236}">
                  <a16:creationId xmlns:a16="http://schemas.microsoft.com/office/drawing/2014/main" id="{BA45C7E1-5682-82E0-4B41-360C50753FF5}"/>
                </a:ext>
              </a:extLst>
            </p:cNvPr>
            <p:cNvSpPr/>
            <p:nvPr/>
          </p:nvSpPr>
          <p:spPr>
            <a:xfrm>
              <a:off x="915332" y="2897856"/>
              <a:ext cx="5180668" cy="900000"/>
            </a:xfrm>
            <a:prstGeom prst="roundRect">
              <a:avLst>
                <a:gd name="adj" fmla="val 10058"/>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endParaRPr lang="en-GB" sz="2400">
                <a:solidFill>
                  <a:schemeClr val="tx1"/>
                </a:solidFill>
                <a:latin typeface="Century Gothic" panose="020B0502020202020204" pitchFamily="34" charset="0"/>
              </a:endParaRPr>
            </a:p>
          </p:txBody>
        </p:sp>
        <p:sp>
          <p:nvSpPr>
            <p:cNvPr id="17" name="Content Placeholder 2">
              <a:extLst>
                <a:ext uri="{FF2B5EF4-FFF2-40B4-BE49-F238E27FC236}">
                  <a16:creationId xmlns:a16="http://schemas.microsoft.com/office/drawing/2014/main" id="{05438313-96D7-00C5-53A2-80542882CDC8}"/>
                </a:ext>
              </a:extLst>
            </p:cNvPr>
            <p:cNvSpPr txBox="1">
              <a:spLocks/>
            </p:cNvSpPr>
            <p:nvPr/>
          </p:nvSpPr>
          <p:spPr>
            <a:xfrm>
              <a:off x="473075" y="2607772"/>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Where?</a:t>
              </a:r>
            </a:p>
          </p:txBody>
        </p:sp>
      </p:grpSp>
      <p:grpSp>
        <p:nvGrpSpPr>
          <p:cNvPr id="25" name="Group 24">
            <a:extLst>
              <a:ext uri="{FF2B5EF4-FFF2-40B4-BE49-F238E27FC236}">
                <a16:creationId xmlns:a16="http://schemas.microsoft.com/office/drawing/2014/main" id="{AC02892F-53AF-2C43-CE9C-5E4254CC202C}"/>
              </a:ext>
            </a:extLst>
          </p:cNvPr>
          <p:cNvGrpSpPr/>
          <p:nvPr/>
        </p:nvGrpSpPr>
        <p:grpSpPr>
          <a:xfrm>
            <a:off x="473075" y="4176819"/>
            <a:ext cx="5622925" cy="1161000"/>
            <a:chOff x="473075" y="4013447"/>
            <a:chExt cx="5622925" cy="1161000"/>
          </a:xfrm>
        </p:grpSpPr>
        <p:sp>
          <p:nvSpPr>
            <p:cNvPr id="19" name="Rounded Rectangle 13">
              <a:extLst>
                <a:ext uri="{FF2B5EF4-FFF2-40B4-BE49-F238E27FC236}">
                  <a16:creationId xmlns:a16="http://schemas.microsoft.com/office/drawing/2014/main" id="{9E395AAA-1CA5-A95E-605A-1F75C6899A15}"/>
                </a:ext>
              </a:extLst>
            </p:cNvPr>
            <p:cNvSpPr/>
            <p:nvPr/>
          </p:nvSpPr>
          <p:spPr>
            <a:xfrm>
              <a:off x="915332" y="4274447"/>
              <a:ext cx="5180668" cy="900000"/>
            </a:xfrm>
            <a:prstGeom prst="roundRect">
              <a:avLst>
                <a:gd name="adj" fmla="val 10058"/>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endParaRPr lang="en-GB" sz="2400">
                <a:solidFill>
                  <a:schemeClr val="tx1"/>
                </a:solidFill>
                <a:latin typeface="Century Gothic" panose="020B0502020202020204" pitchFamily="34" charset="0"/>
              </a:endParaRPr>
            </a:p>
          </p:txBody>
        </p:sp>
        <p:sp>
          <p:nvSpPr>
            <p:cNvPr id="20" name="Content Placeholder 2">
              <a:extLst>
                <a:ext uri="{FF2B5EF4-FFF2-40B4-BE49-F238E27FC236}">
                  <a16:creationId xmlns:a16="http://schemas.microsoft.com/office/drawing/2014/main" id="{B7AE7746-BBC7-C1BC-F713-EE15480B87BE}"/>
                </a:ext>
              </a:extLst>
            </p:cNvPr>
            <p:cNvSpPr txBox="1">
              <a:spLocks/>
            </p:cNvSpPr>
            <p:nvPr/>
          </p:nvSpPr>
          <p:spPr>
            <a:xfrm>
              <a:off x="473075" y="4013447"/>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What?</a:t>
              </a:r>
            </a:p>
          </p:txBody>
        </p:sp>
      </p:grpSp>
      <p:grpSp>
        <p:nvGrpSpPr>
          <p:cNvPr id="26" name="Group 25">
            <a:extLst>
              <a:ext uri="{FF2B5EF4-FFF2-40B4-BE49-F238E27FC236}">
                <a16:creationId xmlns:a16="http://schemas.microsoft.com/office/drawing/2014/main" id="{02BFB292-E302-2CCE-1AA7-0E78B8EF306F}"/>
              </a:ext>
            </a:extLst>
          </p:cNvPr>
          <p:cNvGrpSpPr/>
          <p:nvPr/>
        </p:nvGrpSpPr>
        <p:grpSpPr>
          <a:xfrm>
            <a:off x="473075" y="5419121"/>
            <a:ext cx="5622925" cy="1161000"/>
            <a:chOff x="473075" y="5419121"/>
            <a:chExt cx="5622925" cy="1161000"/>
          </a:xfrm>
        </p:grpSpPr>
        <p:sp>
          <p:nvSpPr>
            <p:cNvPr id="22" name="Rounded Rectangle 13">
              <a:extLst>
                <a:ext uri="{FF2B5EF4-FFF2-40B4-BE49-F238E27FC236}">
                  <a16:creationId xmlns:a16="http://schemas.microsoft.com/office/drawing/2014/main" id="{3EF844A1-B45A-596A-278E-098004512DDC}"/>
                </a:ext>
              </a:extLst>
            </p:cNvPr>
            <p:cNvSpPr/>
            <p:nvPr/>
          </p:nvSpPr>
          <p:spPr>
            <a:xfrm>
              <a:off x="915332" y="5680121"/>
              <a:ext cx="5180668" cy="900000"/>
            </a:xfrm>
            <a:prstGeom prst="roundRect">
              <a:avLst>
                <a:gd name="adj" fmla="val 10058"/>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endParaRPr lang="en-GB" sz="2400">
                <a:solidFill>
                  <a:schemeClr val="tx1"/>
                </a:solidFill>
                <a:latin typeface="Century Gothic" panose="020B0502020202020204" pitchFamily="34" charset="0"/>
              </a:endParaRPr>
            </a:p>
          </p:txBody>
        </p:sp>
        <p:sp>
          <p:nvSpPr>
            <p:cNvPr id="23" name="Content Placeholder 2">
              <a:extLst>
                <a:ext uri="{FF2B5EF4-FFF2-40B4-BE49-F238E27FC236}">
                  <a16:creationId xmlns:a16="http://schemas.microsoft.com/office/drawing/2014/main" id="{EC3EABA6-FF50-177D-5A3C-2542B0ED698F}"/>
                </a:ext>
              </a:extLst>
            </p:cNvPr>
            <p:cNvSpPr txBox="1">
              <a:spLocks/>
            </p:cNvSpPr>
            <p:nvPr/>
          </p:nvSpPr>
          <p:spPr>
            <a:xfrm>
              <a:off x="473075" y="5419121"/>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Why?</a:t>
              </a:r>
            </a:p>
          </p:txBody>
        </p:sp>
      </p:grpSp>
      <p:pic>
        <p:nvPicPr>
          <p:cNvPr id="8" name="Picture 7" descr="A picture containing stone, building material&#10;&#10;Description automatically generated">
            <a:extLst>
              <a:ext uri="{FF2B5EF4-FFF2-40B4-BE49-F238E27FC236}">
                <a16:creationId xmlns:a16="http://schemas.microsoft.com/office/drawing/2014/main" id="{B9B20D33-5BDE-7516-6CCE-4FADA86BD2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2310" y="1445237"/>
            <a:ext cx="3754235" cy="5257107"/>
          </a:xfrm>
          <a:prstGeom prst="rect">
            <a:avLst/>
          </a:prstGeom>
        </p:spPr>
      </p:pic>
    </p:spTree>
    <p:extLst>
      <p:ext uri="{BB962C8B-B14F-4D97-AF65-F5344CB8AC3E}">
        <p14:creationId xmlns:p14="http://schemas.microsoft.com/office/powerpoint/2010/main" val="2829667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19D94-7075-F9D1-9051-B4A38FC6E40F}"/>
              </a:ext>
            </a:extLst>
          </p:cNvPr>
          <p:cNvSpPr>
            <a:spLocks noGrp="1"/>
          </p:cNvSpPr>
          <p:nvPr>
            <p:ph type="title"/>
          </p:nvPr>
        </p:nvSpPr>
        <p:spPr>
          <a:xfrm>
            <a:off x="473075" y="418461"/>
            <a:ext cx="10333470" cy="936000"/>
          </a:xfrm>
        </p:spPr>
        <p:txBody>
          <a:bodyPr>
            <a:normAutofit fontScale="90000"/>
          </a:bodyPr>
          <a:lstStyle/>
          <a:p>
            <a:r>
              <a:rPr lang="en-GB"/>
              <a:t>Look closely at this source.  What else does this tell us about Maya beliefs?</a:t>
            </a:r>
          </a:p>
        </p:txBody>
      </p:sp>
      <p:sp>
        <p:nvSpPr>
          <p:cNvPr id="6" name="Text Placeholder 5">
            <a:extLst>
              <a:ext uri="{FF2B5EF4-FFF2-40B4-BE49-F238E27FC236}">
                <a16:creationId xmlns:a16="http://schemas.microsoft.com/office/drawing/2014/main" id="{B7493B2D-7D6A-6406-AA8F-BE6B0662EBEE}"/>
              </a:ext>
            </a:extLst>
          </p:cNvPr>
          <p:cNvSpPr>
            <a:spLocks noGrp="1"/>
          </p:cNvSpPr>
          <p:nvPr>
            <p:ph type="body" sz="quarter" idx="10"/>
          </p:nvPr>
        </p:nvSpPr>
        <p:spPr/>
        <p:txBody>
          <a:bodyPr/>
          <a:lstStyle/>
          <a:p>
            <a:r>
              <a:rPr lang="en-GB"/>
              <a:t>Lesson 3:</a:t>
            </a:r>
          </a:p>
          <a:p>
            <a:endParaRPr lang="en-GB"/>
          </a:p>
        </p:txBody>
      </p:sp>
      <p:grpSp>
        <p:nvGrpSpPr>
          <p:cNvPr id="3" name="Group 2">
            <a:extLst>
              <a:ext uri="{FF2B5EF4-FFF2-40B4-BE49-F238E27FC236}">
                <a16:creationId xmlns:a16="http://schemas.microsoft.com/office/drawing/2014/main" id="{6A976EC4-0071-F654-7E02-AE3FEFCE4FDD}"/>
              </a:ext>
            </a:extLst>
          </p:cNvPr>
          <p:cNvGrpSpPr/>
          <p:nvPr/>
        </p:nvGrpSpPr>
        <p:grpSpPr>
          <a:xfrm>
            <a:off x="519334" y="1411464"/>
            <a:ext cx="6077217" cy="1255545"/>
            <a:chOff x="495727" y="1262137"/>
            <a:chExt cx="5600273" cy="903339"/>
          </a:xfrm>
        </p:grpSpPr>
        <p:sp>
          <p:nvSpPr>
            <p:cNvPr id="14" name="Rounded Rectangle 13">
              <a:extLst>
                <a:ext uri="{FF2B5EF4-FFF2-40B4-BE49-F238E27FC236}">
                  <a16:creationId xmlns:a16="http://schemas.microsoft.com/office/drawing/2014/main" id="{D5229C29-461A-78A3-57E7-EA0D87A52275}"/>
                </a:ext>
              </a:extLst>
            </p:cNvPr>
            <p:cNvSpPr/>
            <p:nvPr/>
          </p:nvSpPr>
          <p:spPr>
            <a:xfrm>
              <a:off x="915332" y="1362923"/>
              <a:ext cx="5180668" cy="802553"/>
            </a:xfrm>
            <a:prstGeom prst="roundRect">
              <a:avLst>
                <a:gd name="adj" fmla="val 10058"/>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r>
                <a:rPr lang="en-GB" sz="2400">
                  <a:solidFill>
                    <a:schemeClr val="tx1"/>
                  </a:solidFill>
                  <a:latin typeface="Century Gothic" panose="020B0502020202020204" pitchFamily="34" charset="0"/>
                </a:rPr>
                <a:t>      A priest carrying out a ritual on the queen of a Maya city-state (</a:t>
              </a:r>
              <a:r>
                <a:rPr lang="en-GB" sz="2400" err="1">
                  <a:solidFill>
                    <a:schemeClr val="tx1"/>
                  </a:solidFill>
                  <a:latin typeface="Century Gothic" panose="020B0502020202020204" pitchFamily="34" charset="0"/>
                </a:rPr>
                <a:t>Yaxchilian</a:t>
              </a:r>
              <a:r>
                <a:rPr lang="en-GB" sz="2400">
                  <a:solidFill>
                    <a:schemeClr val="tx1"/>
                  </a:solidFill>
                  <a:latin typeface="Century Gothic" panose="020B0502020202020204" pitchFamily="34" charset="0"/>
                </a:rPr>
                <a:t>).</a:t>
              </a:r>
            </a:p>
          </p:txBody>
        </p:sp>
        <p:sp>
          <p:nvSpPr>
            <p:cNvPr id="5" name="Content Placeholder 2">
              <a:extLst>
                <a:ext uri="{FF2B5EF4-FFF2-40B4-BE49-F238E27FC236}">
                  <a16:creationId xmlns:a16="http://schemas.microsoft.com/office/drawing/2014/main" id="{484AB080-3F13-0D8F-455A-CE6AA4E9BCBF}"/>
                </a:ext>
              </a:extLst>
            </p:cNvPr>
            <p:cNvSpPr txBox="1">
              <a:spLocks/>
            </p:cNvSpPr>
            <p:nvPr/>
          </p:nvSpPr>
          <p:spPr>
            <a:xfrm>
              <a:off x="495727" y="1262137"/>
              <a:ext cx="1492885" cy="323372"/>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Who?</a:t>
              </a:r>
            </a:p>
          </p:txBody>
        </p:sp>
      </p:grpSp>
      <p:grpSp>
        <p:nvGrpSpPr>
          <p:cNvPr id="24" name="Group 23">
            <a:extLst>
              <a:ext uri="{FF2B5EF4-FFF2-40B4-BE49-F238E27FC236}">
                <a16:creationId xmlns:a16="http://schemas.microsoft.com/office/drawing/2014/main" id="{AA69E2C7-E7C0-123C-0D2B-2C3CA9A7A2EF}"/>
              </a:ext>
            </a:extLst>
          </p:cNvPr>
          <p:cNvGrpSpPr/>
          <p:nvPr/>
        </p:nvGrpSpPr>
        <p:grpSpPr>
          <a:xfrm>
            <a:off x="473075" y="2806492"/>
            <a:ext cx="6123475" cy="1331660"/>
            <a:chOff x="473075" y="2354101"/>
            <a:chExt cx="5622925" cy="1752149"/>
          </a:xfrm>
        </p:grpSpPr>
        <p:sp>
          <p:nvSpPr>
            <p:cNvPr id="16" name="Rounded Rectangle 13">
              <a:extLst>
                <a:ext uri="{FF2B5EF4-FFF2-40B4-BE49-F238E27FC236}">
                  <a16:creationId xmlns:a16="http://schemas.microsoft.com/office/drawing/2014/main" id="{BA45C7E1-5682-82E0-4B41-360C50753FF5}"/>
                </a:ext>
              </a:extLst>
            </p:cNvPr>
            <p:cNvSpPr/>
            <p:nvPr/>
          </p:nvSpPr>
          <p:spPr>
            <a:xfrm>
              <a:off x="915332" y="2638566"/>
              <a:ext cx="5180668" cy="1467684"/>
            </a:xfrm>
            <a:prstGeom prst="roundRect">
              <a:avLst>
                <a:gd name="adj" fmla="val 10058"/>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r>
                <a:rPr lang="en-GB" sz="2400">
                  <a:solidFill>
                    <a:schemeClr val="tx1"/>
                  </a:solidFill>
                  <a:latin typeface="Century Gothic" panose="020B0502020202020204" pitchFamily="34" charset="0"/>
                </a:rPr>
                <a:t>      In or on a temple or pyramid during a blood-letting ceremony.</a:t>
              </a:r>
            </a:p>
          </p:txBody>
        </p:sp>
        <p:sp>
          <p:nvSpPr>
            <p:cNvPr id="17" name="Content Placeholder 2">
              <a:extLst>
                <a:ext uri="{FF2B5EF4-FFF2-40B4-BE49-F238E27FC236}">
                  <a16:creationId xmlns:a16="http://schemas.microsoft.com/office/drawing/2014/main" id="{05438313-96D7-00C5-53A2-80542882CDC8}"/>
                </a:ext>
              </a:extLst>
            </p:cNvPr>
            <p:cNvSpPr txBox="1">
              <a:spLocks/>
            </p:cNvSpPr>
            <p:nvPr/>
          </p:nvSpPr>
          <p:spPr>
            <a:xfrm>
              <a:off x="473075" y="2354101"/>
              <a:ext cx="1492885" cy="686828"/>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Where?</a:t>
              </a:r>
            </a:p>
          </p:txBody>
        </p:sp>
      </p:grpSp>
      <p:grpSp>
        <p:nvGrpSpPr>
          <p:cNvPr id="25" name="Group 24">
            <a:extLst>
              <a:ext uri="{FF2B5EF4-FFF2-40B4-BE49-F238E27FC236}">
                <a16:creationId xmlns:a16="http://schemas.microsoft.com/office/drawing/2014/main" id="{AC02892F-53AF-2C43-CE9C-5E4254CC202C}"/>
              </a:ext>
            </a:extLst>
          </p:cNvPr>
          <p:cNvGrpSpPr/>
          <p:nvPr/>
        </p:nvGrpSpPr>
        <p:grpSpPr>
          <a:xfrm>
            <a:off x="473074" y="4189165"/>
            <a:ext cx="6123476" cy="1181258"/>
            <a:chOff x="473074" y="4200132"/>
            <a:chExt cx="6123476" cy="974314"/>
          </a:xfrm>
        </p:grpSpPr>
        <p:sp>
          <p:nvSpPr>
            <p:cNvPr id="19" name="Rounded Rectangle 13">
              <a:extLst>
                <a:ext uri="{FF2B5EF4-FFF2-40B4-BE49-F238E27FC236}">
                  <a16:creationId xmlns:a16="http://schemas.microsoft.com/office/drawing/2014/main" id="{9E395AAA-1CA5-A95E-605A-1F75C6899A15}"/>
                </a:ext>
              </a:extLst>
            </p:cNvPr>
            <p:cNvSpPr/>
            <p:nvPr/>
          </p:nvSpPr>
          <p:spPr>
            <a:xfrm>
              <a:off x="915332" y="4432116"/>
              <a:ext cx="5681218" cy="742330"/>
            </a:xfrm>
            <a:prstGeom prst="roundRect">
              <a:avLst>
                <a:gd name="adj" fmla="val 10058"/>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r>
                <a:rPr lang="en-GB" sz="2400">
                  <a:solidFill>
                    <a:schemeClr val="tx1"/>
                  </a:solidFill>
                  <a:latin typeface="Century Gothic" panose="020B0502020202020204" pitchFamily="34" charset="0"/>
                </a:rPr>
                <a:t>     Using a rope to cut her tongue for a blood-letting ritual.</a:t>
              </a:r>
            </a:p>
          </p:txBody>
        </p:sp>
        <p:sp>
          <p:nvSpPr>
            <p:cNvPr id="20" name="Content Placeholder 2">
              <a:extLst>
                <a:ext uri="{FF2B5EF4-FFF2-40B4-BE49-F238E27FC236}">
                  <a16:creationId xmlns:a16="http://schemas.microsoft.com/office/drawing/2014/main" id="{B7AE7746-BBC7-C1BC-F713-EE15480B87BE}"/>
                </a:ext>
              </a:extLst>
            </p:cNvPr>
            <p:cNvSpPr txBox="1">
              <a:spLocks/>
            </p:cNvSpPr>
            <p:nvPr/>
          </p:nvSpPr>
          <p:spPr>
            <a:xfrm>
              <a:off x="473074" y="4200132"/>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What?</a:t>
              </a:r>
            </a:p>
          </p:txBody>
        </p:sp>
      </p:grpSp>
      <p:grpSp>
        <p:nvGrpSpPr>
          <p:cNvPr id="26" name="Group 25">
            <a:extLst>
              <a:ext uri="{FF2B5EF4-FFF2-40B4-BE49-F238E27FC236}">
                <a16:creationId xmlns:a16="http://schemas.microsoft.com/office/drawing/2014/main" id="{02BFB292-E302-2CCE-1AA7-0E78B8EF306F}"/>
              </a:ext>
            </a:extLst>
          </p:cNvPr>
          <p:cNvGrpSpPr/>
          <p:nvPr/>
        </p:nvGrpSpPr>
        <p:grpSpPr>
          <a:xfrm>
            <a:off x="473075" y="5441699"/>
            <a:ext cx="6123475" cy="1161000"/>
            <a:chOff x="473075" y="5419121"/>
            <a:chExt cx="6123475" cy="1161000"/>
          </a:xfrm>
        </p:grpSpPr>
        <p:sp>
          <p:nvSpPr>
            <p:cNvPr id="22" name="Rounded Rectangle 13">
              <a:extLst>
                <a:ext uri="{FF2B5EF4-FFF2-40B4-BE49-F238E27FC236}">
                  <a16:creationId xmlns:a16="http://schemas.microsoft.com/office/drawing/2014/main" id="{3EF844A1-B45A-596A-278E-098004512DDC}"/>
                </a:ext>
              </a:extLst>
            </p:cNvPr>
            <p:cNvSpPr/>
            <p:nvPr/>
          </p:nvSpPr>
          <p:spPr>
            <a:xfrm>
              <a:off x="915331" y="5680121"/>
              <a:ext cx="5681219" cy="900000"/>
            </a:xfrm>
            <a:prstGeom prst="roundRect">
              <a:avLst>
                <a:gd name="adj" fmla="val 10058"/>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gn="l">
                <a:lnSpc>
                  <a:spcPct val="100000"/>
                </a:lnSpc>
              </a:pPr>
              <a:r>
                <a:rPr lang="en-GB" sz="2400">
                  <a:solidFill>
                    <a:schemeClr val="tx1"/>
                  </a:solidFill>
                  <a:latin typeface="Century Gothic" panose="020B0502020202020204" pitchFamily="34" charset="0"/>
                </a:rPr>
                <a:t>     To please the gods, to show and maintain power and status. </a:t>
              </a:r>
            </a:p>
          </p:txBody>
        </p:sp>
        <p:sp>
          <p:nvSpPr>
            <p:cNvPr id="23" name="Content Placeholder 2">
              <a:extLst>
                <a:ext uri="{FF2B5EF4-FFF2-40B4-BE49-F238E27FC236}">
                  <a16:creationId xmlns:a16="http://schemas.microsoft.com/office/drawing/2014/main" id="{EC3EABA6-FF50-177D-5A3C-2542B0ED698F}"/>
                </a:ext>
              </a:extLst>
            </p:cNvPr>
            <p:cNvSpPr txBox="1">
              <a:spLocks/>
            </p:cNvSpPr>
            <p:nvPr/>
          </p:nvSpPr>
          <p:spPr>
            <a:xfrm>
              <a:off x="473075" y="5419121"/>
              <a:ext cx="1492885" cy="522000"/>
            </a:xfrm>
            <a:prstGeom prst="roundRect">
              <a:avLst>
                <a:gd name="adj" fmla="val 13067"/>
              </a:avLst>
            </a:prstGeom>
            <a:solidFill>
              <a:srgbClr val="EFE5F1"/>
            </a:solidFill>
            <a:ln>
              <a:noFill/>
            </a:ln>
          </p:spPr>
          <p:txBody>
            <a:bodyPr vert="horz" lIns="9144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a:latin typeface="Century Gothic" panose="020B0502020202020204" pitchFamily="34" charset="0"/>
                </a:rPr>
                <a:t>Why?</a:t>
              </a:r>
            </a:p>
          </p:txBody>
        </p:sp>
      </p:grpSp>
      <p:pic>
        <p:nvPicPr>
          <p:cNvPr id="2" name="Picture 1" descr="A picture containing stone, building material&#10;&#10;Description automatically generated">
            <a:extLst>
              <a:ext uri="{FF2B5EF4-FFF2-40B4-BE49-F238E27FC236}">
                <a16:creationId xmlns:a16="http://schemas.microsoft.com/office/drawing/2014/main" id="{E58319C2-CA44-4C6F-2E23-2DD8C5F3CA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51890" y="1479527"/>
            <a:ext cx="3754235" cy="5257107"/>
          </a:xfrm>
          <a:prstGeom prst="rect">
            <a:avLst/>
          </a:prstGeom>
        </p:spPr>
      </p:pic>
    </p:spTree>
    <p:extLst>
      <p:ext uri="{BB962C8B-B14F-4D97-AF65-F5344CB8AC3E}">
        <p14:creationId xmlns:p14="http://schemas.microsoft.com/office/powerpoint/2010/main" val="1707778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A1B669D-8578-44E5-B2C0-E29AE608DCAA}"/>
              </a:ext>
            </a:extLst>
          </p:cNvPr>
          <p:cNvPicPr>
            <a:picLocks noChangeAspect="1"/>
          </p:cNvPicPr>
          <p:nvPr/>
        </p:nvPicPr>
        <p:blipFill rotWithShape="1">
          <a:blip r:embed="rId2"/>
          <a:srcRect l="34574" t="11871" r="32979" b="10262"/>
          <a:stretch/>
        </p:blipFill>
        <p:spPr>
          <a:xfrm>
            <a:off x="4589252" y="1170129"/>
            <a:ext cx="3509959" cy="5570175"/>
          </a:xfrm>
          <a:prstGeom prst="rect">
            <a:avLst/>
          </a:prstGeom>
        </p:spPr>
      </p:pic>
      <p:sp>
        <p:nvSpPr>
          <p:cNvPr id="9" name="Title 1">
            <a:extLst>
              <a:ext uri="{FF2B5EF4-FFF2-40B4-BE49-F238E27FC236}">
                <a16:creationId xmlns:a16="http://schemas.microsoft.com/office/drawing/2014/main" id="{11F82235-C3D9-4B63-984A-A6FF1953B928}"/>
              </a:ext>
            </a:extLst>
          </p:cNvPr>
          <p:cNvSpPr txBox="1">
            <a:spLocks/>
          </p:cNvSpPr>
          <p:nvPr/>
        </p:nvSpPr>
        <p:spPr>
          <a:xfrm>
            <a:off x="0" y="1059"/>
            <a:ext cx="12192000" cy="97842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u="sng">
                <a:ea typeface="+mj-lt"/>
                <a:cs typeface="+mj-lt"/>
              </a:rPr>
              <a:t>29.04.24</a:t>
            </a:r>
            <a:br>
              <a:rPr lang="en-GB" sz="3200" u="sng">
                <a:cs typeface="Calibri Light"/>
              </a:rPr>
            </a:br>
            <a:r>
              <a:rPr lang="en-GB" sz="3200" u="sng">
                <a:cs typeface="Calibri Light"/>
              </a:rPr>
              <a:t>TBAT: recognise and read Roman numerals to 100.</a:t>
            </a:r>
            <a:endParaRPr lang="en-GB" sz="3200">
              <a:cs typeface="Calibri Light"/>
            </a:endParaRPr>
          </a:p>
          <a:p>
            <a:endParaRPr lang="en-GB" sz="2900" u="sng">
              <a:cs typeface="Calibri Light"/>
            </a:endParaRPr>
          </a:p>
        </p:txBody>
      </p:sp>
    </p:spTree>
    <p:extLst>
      <p:ext uri="{BB962C8B-B14F-4D97-AF65-F5344CB8AC3E}">
        <p14:creationId xmlns:p14="http://schemas.microsoft.com/office/powerpoint/2010/main" val="3356423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6514747" cy="5299813"/>
          </a:xfrm>
        </p:spPr>
        <p:txBody>
          <a:bodyPr>
            <a:normAutofit/>
          </a:bodyPr>
          <a:lstStyle/>
          <a:p>
            <a:r>
              <a:rPr lang="en-GB"/>
              <a:t>As well as worshipping the king or queen, Maya people worshipped their </a:t>
            </a:r>
            <a:r>
              <a:rPr lang="en-GB" b="1"/>
              <a:t>ancestors</a:t>
            </a:r>
            <a:r>
              <a:rPr lang="en-GB"/>
              <a:t> and many gods. </a:t>
            </a:r>
          </a:p>
          <a:p>
            <a:r>
              <a:rPr lang="en-GB"/>
              <a:t>These gods represented everything—water, rain, rivers, fire, the Sun, the moon, life, death, marriage, birth, and farming are just some examples.</a:t>
            </a:r>
          </a:p>
        </p:txBody>
      </p:sp>
      <p:sp>
        <p:nvSpPr>
          <p:cNvPr id="2" name="Title 1"/>
          <p:cNvSpPr>
            <a:spLocks noGrp="1"/>
          </p:cNvSpPr>
          <p:nvPr>
            <p:ph type="title"/>
          </p:nvPr>
        </p:nvSpPr>
        <p:spPr/>
        <p:txBody>
          <a:bodyPr>
            <a:normAutofit/>
          </a:bodyPr>
          <a:lstStyle/>
          <a:p>
            <a:r>
              <a:rPr lang="en-GB"/>
              <a:t>Who were the Ancient Maya gods?</a:t>
            </a:r>
            <a:endParaRPr lang="en-US"/>
          </a:p>
        </p:txBody>
      </p:sp>
      <p:sp>
        <p:nvSpPr>
          <p:cNvPr id="4" name="Text Placeholder 3">
            <a:extLst>
              <a:ext uri="{FF2B5EF4-FFF2-40B4-BE49-F238E27FC236}">
                <a16:creationId xmlns:a16="http://schemas.microsoft.com/office/drawing/2014/main" id="{8E202024-3EE5-A39F-B18B-741D6B55251C}"/>
              </a:ext>
            </a:extLst>
          </p:cNvPr>
          <p:cNvSpPr>
            <a:spLocks noGrp="1"/>
          </p:cNvSpPr>
          <p:nvPr>
            <p:ph type="body" sz="quarter" idx="10"/>
          </p:nvPr>
        </p:nvSpPr>
        <p:spPr/>
        <p:txBody>
          <a:bodyPr/>
          <a:lstStyle/>
          <a:p>
            <a:r>
              <a:rPr lang="en-GB"/>
              <a:t>Lesson 3:</a:t>
            </a:r>
          </a:p>
        </p:txBody>
      </p:sp>
      <p:pic>
        <p:nvPicPr>
          <p:cNvPr id="7" name="Picture 6">
            <a:extLst>
              <a:ext uri="{FF2B5EF4-FFF2-40B4-BE49-F238E27FC236}">
                <a16:creationId xmlns:a16="http://schemas.microsoft.com/office/drawing/2014/main" id="{40835B0C-4EA0-7AF5-B3D6-ED1B1C811C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5398" y="1139724"/>
            <a:ext cx="3491147" cy="5299814"/>
          </a:xfrm>
          <a:prstGeom prst="rect">
            <a:avLst/>
          </a:prstGeom>
        </p:spPr>
      </p:pic>
    </p:spTree>
    <p:extLst>
      <p:ext uri="{BB962C8B-B14F-4D97-AF65-F5344CB8AC3E}">
        <p14:creationId xmlns:p14="http://schemas.microsoft.com/office/powerpoint/2010/main" val="1334113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5401253" cy="5299813"/>
          </a:xfrm>
        </p:spPr>
        <p:txBody>
          <a:bodyPr>
            <a:normAutofit/>
          </a:bodyPr>
          <a:lstStyle/>
          <a:p>
            <a:r>
              <a:rPr lang="en-GB" sz="3200"/>
              <a:t>Some gods represented more than one thing, and some represented the same thing. </a:t>
            </a:r>
          </a:p>
          <a:p>
            <a:r>
              <a:rPr lang="en-GB" sz="3200"/>
              <a:t>The people worshipped them and would make </a:t>
            </a:r>
            <a:r>
              <a:rPr lang="en-GB" sz="3200" b="1"/>
              <a:t>sacrifices</a:t>
            </a:r>
            <a:r>
              <a:rPr lang="en-GB" sz="3200"/>
              <a:t> to them in order to please them or to ask for protection.</a:t>
            </a:r>
          </a:p>
        </p:txBody>
      </p:sp>
      <p:sp>
        <p:nvSpPr>
          <p:cNvPr id="2" name="Title 1"/>
          <p:cNvSpPr>
            <a:spLocks noGrp="1"/>
          </p:cNvSpPr>
          <p:nvPr>
            <p:ph type="title"/>
          </p:nvPr>
        </p:nvSpPr>
        <p:spPr/>
        <p:txBody>
          <a:bodyPr>
            <a:normAutofit/>
          </a:bodyPr>
          <a:lstStyle/>
          <a:p>
            <a:r>
              <a:rPr lang="en-GB"/>
              <a:t>Who were the Ancient Maya gods?</a:t>
            </a:r>
            <a:endParaRPr lang="en-US"/>
          </a:p>
        </p:txBody>
      </p:sp>
      <p:sp>
        <p:nvSpPr>
          <p:cNvPr id="4" name="Text Placeholder 3">
            <a:extLst>
              <a:ext uri="{FF2B5EF4-FFF2-40B4-BE49-F238E27FC236}">
                <a16:creationId xmlns:a16="http://schemas.microsoft.com/office/drawing/2014/main" id="{3E99BF17-B9D0-F984-1301-5277B95F81B4}"/>
              </a:ext>
            </a:extLst>
          </p:cNvPr>
          <p:cNvSpPr>
            <a:spLocks noGrp="1"/>
          </p:cNvSpPr>
          <p:nvPr>
            <p:ph type="body" sz="quarter" idx="10"/>
          </p:nvPr>
        </p:nvSpPr>
        <p:spPr/>
        <p:txBody>
          <a:bodyPr/>
          <a:lstStyle/>
          <a:p>
            <a:r>
              <a:rPr lang="en-GB"/>
              <a:t>Lesson 3:</a:t>
            </a:r>
          </a:p>
          <a:p>
            <a:endParaRPr lang="en-GB"/>
          </a:p>
        </p:txBody>
      </p:sp>
      <p:pic>
        <p:nvPicPr>
          <p:cNvPr id="8" name="Picture 7" descr="A picture containing diagram&#10;&#10;Description automatically generated">
            <a:extLst>
              <a:ext uri="{FF2B5EF4-FFF2-40B4-BE49-F238E27FC236}">
                <a16:creationId xmlns:a16="http://schemas.microsoft.com/office/drawing/2014/main" id="{9247179F-A0F3-00B9-64BF-DB1148D0A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7674" y="1164645"/>
            <a:ext cx="4432764" cy="5299814"/>
          </a:xfrm>
          <a:prstGeom prst="rect">
            <a:avLst/>
          </a:prstGeom>
        </p:spPr>
      </p:pic>
    </p:spTree>
    <p:extLst>
      <p:ext uri="{BB962C8B-B14F-4D97-AF65-F5344CB8AC3E}">
        <p14:creationId xmlns:p14="http://schemas.microsoft.com/office/powerpoint/2010/main" val="3164768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7880703" cy="5299813"/>
          </a:xfrm>
        </p:spPr>
        <p:txBody>
          <a:bodyPr>
            <a:normAutofit/>
          </a:bodyPr>
          <a:lstStyle/>
          <a:p>
            <a:r>
              <a:rPr lang="en-GB"/>
              <a:t>Each of the Ancient Maya gods had a name. Archaeologists have not been able to discover all of them.</a:t>
            </a:r>
          </a:p>
          <a:p>
            <a:r>
              <a:rPr lang="en-GB"/>
              <a:t>The Ancient Maya were great storytellers and had their own creation story. A creation story is a way of explaining how the world came to be and where the first people came from.</a:t>
            </a:r>
          </a:p>
        </p:txBody>
      </p:sp>
      <p:sp>
        <p:nvSpPr>
          <p:cNvPr id="2" name="Title 1"/>
          <p:cNvSpPr>
            <a:spLocks noGrp="1"/>
          </p:cNvSpPr>
          <p:nvPr>
            <p:ph type="title"/>
          </p:nvPr>
        </p:nvSpPr>
        <p:spPr/>
        <p:txBody>
          <a:bodyPr>
            <a:normAutofit/>
          </a:bodyPr>
          <a:lstStyle/>
          <a:p>
            <a:r>
              <a:rPr lang="en-GB"/>
              <a:t>Who were the Ancient Maya gods?</a:t>
            </a:r>
            <a:endParaRPr lang="en-US"/>
          </a:p>
        </p:txBody>
      </p:sp>
      <p:sp>
        <p:nvSpPr>
          <p:cNvPr id="4" name="Text Placeholder 3">
            <a:extLst>
              <a:ext uri="{FF2B5EF4-FFF2-40B4-BE49-F238E27FC236}">
                <a16:creationId xmlns:a16="http://schemas.microsoft.com/office/drawing/2014/main" id="{FB6AE7AC-9F8F-4205-A742-64B26727B247}"/>
              </a:ext>
            </a:extLst>
          </p:cNvPr>
          <p:cNvSpPr>
            <a:spLocks noGrp="1"/>
          </p:cNvSpPr>
          <p:nvPr>
            <p:ph type="body" sz="quarter" idx="10"/>
          </p:nvPr>
        </p:nvSpPr>
        <p:spPr/>
        <p:txBody>
          <a:bodyPr/>
          <a:lstStyle/>
          <a:p>
            <a:r>
              <a:rPr lang="en-GB"/>
              <a:t>Lesson 3:</a:t>
            </a:r>
          </a:p>
          <a:p>
            <a:endParaRPr lang="en-GB"/>
          </a:p>
        </p:txBody>
      </p:sp>
      <p:pic>
        <p:nvPicPr>
          <p:cNvPr id="6" name="Picture 5" descr="A picture containing text, toy, doll, vector graphics&#10;&#10;Description automatically generated">
            <a:extLst>
              <a:ext uri="{FF2B5EF4-FFF2-40B4-BE49-F238E27FC236}">
                <a16:creationId xmlns:a16="http://schemas.microsoft.com/office/drawing/2014/main" id="{19EC3E5E-1EFE-B1C5-698E-FFD4B3C488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23998" y="3210464"/>
            <a:ext cx="2431106" cy="3429000"/>
          </a:xfrm>
          <a:prstGeom prst="rect">
            <a:avLst/>
          </a:prstGeom>
        </p:spPr>
      </p:pic>
    </p:spTree>
    <p:extLst>
      <p:ext uri="{BB962C8B-B14F-4D97-AF65-F5344CB8AC3E}">
        <p14:creationId xmlns:p14="http://schemas.microsoft.com/office/powerpoint/2010/main" val="3580833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CB6C712-B111-4D45-A96B-4F25C54CDF80}"/>
              </a:ext>
            </a:extLst>
          </p:cNvPr>
          <p:cNvSpPr>
            <a:spLocks noGrp="1"/>
          </p:cNvSpPr>
          <p:nvPr>
            <p:ph type="title"/>
          </p:nvPr>
        </p:nvSpPr>
        <p:spPr>
          <a:xfrm>
            <a:off x="473075" y="418461"/>
            <a:ext cx="10333470" cy="936000"/>
          </a:xfrm>
        </p:spPr>
        <p:txBody>
          <a:bodyPr>
            <a:noAutofit/>
          </a:bodyPr>
          <a:lstStyle/>
          <a:p>
            <a:r>
              <a:rPr lang="en-GB"/>
              <a:t>Research four of the Ancient Maya gods to complete the following table. </a:t>
            </a:r>
            <a:endParaRPr lang="en-US"/>
          </a:p>
        </p:txBody>
      </p:sp>
      <p:sp>
        <p:nvSpPr>
          <p:cNvPr id="8" name="Text Placeholder 7">
            <a:extLst>
              <a:ext uri="{FF2B5EF4-FFF2-40B4-BE49-F238E27FC236}">
                <a16:creationId xmlns:a16="http://schemas.microsoft.com/office/drawing/2014/main" id="{D22FE935-3E6A-6AD0-EC9E-B59F4B327F15}"/>
              </a:ext>
            </a:extLst>
          </p:cNvPr>
          <p:cNvSpPr>
            <a:spLocks noGrp="1"/>
          </p:cNvSpPr>
          <p:nvPr>
            <p:ph type="body" sz="quarter" idx="10"/>
          </p:nvPr>
        </p:nvSpPr>
        <p:spPr/>
        <p:txBody>
          <a:bodyPr/>
          <a:lstStyle/>
          <a:p>
            <a:r>
              <a:rPr lang="en-GB"/>
              <a:t>Lesson 3:</a:t>
            </a:r>
          </a:p>
          <a:p>
            <a:endParaRPr lang="en-GB"/>
          </a:p>
        </p:txBody>
      </p:sp>
      <p:graphicFrame>
        <p:nvGraphicFramePr>
          <p:cNvPr id="2" name="Table 3">
            <a:extLst>
              <a:ext uri="{FF2B5EF4-FFF2-40B4-BE49-F238E27FC236}">
                <a16:creationId xmlns:a16="http://schemas.microsoft.com/office/drawing/2014/main" id="{8A4A9CF4-6322-9B08-1045-ECD2257F5952}"/>
              </a:ext>
            </a:extLst>
          </p:cNvPr>
          <p:cNvGraphicFramePr>
            <a:graphicFrameLocks noGrp="1"/>
          </p:cNvGraphicFramePr>
          <p:nvPr/>
        </p:nvGraphicFramePr>
        <p:xfrm>
          <a:off x="473075" y="1606636"/>
          <a:ext cx="10333470" cy="4936785"/>
        </p:xfrm>
        <a:graphic>
          <a:graphicData uri="http://schemas.openxmlformats.org/drawingml/2006/table">
            <a:tbl>
              <a:tblPr firstRow="1" bandRow="1">
                <a:tableStyleId>{5C22544A-7EE6-4342-B048-85BDC9FD1C3A}</a:tableStyleId>
              </a:tblPr>
              <a:tblGrid>
                <a:gridCol w="2601741">
                  <a:extLst>
                    <a:ext uri="{9D8B030D-6E8A-4147-A177-3AD203B41FA5}">
                      <a16:colId xmlns:a16="http://schemas.microsoft.com/office/drawing/2014/main" val="1352773665"/>
                    </a:ext>
                  </a:extLst>
                </a:gridCol>
                <a:gridCol w="7731729">
                  <a:extLst>
                    <a:ext uri="{9D8B030D-6E8A-4147-A177-3AD203B41FA5}">
                      <a16:colId xmlns:a16="http://schemas.microsoft.com/office/drawing/2014/main" val="325496215"/>
                    </a:ext>
                  </a:extLst>
                </a:gridCol>
              </a:tblGrid>
              <a:tr h="657937">
                <a:tc>
                  <a:txBody>
                    <a:bodyPr/>
                    <a:lstStyle/>
                    <a:p>
                      <a:r>
                        <a:rPr lang="en-GB" sz="2000">
                          <a:latin typeface="Century Gothic" panose="020B0502020202020204" pitchFamily="34" charset="0"/>
                        </a:rPr>
                        <a:t>Name</a:t>
                      </a:r>
                    </a:p>
                  </a:txBody>
                  <a:tcPr/>
                </a:tc>
                <a:tc>
                  <a:txBody>
                    <a:bodyPr/>
                    <a:lstStyle/>
                    <a:p>
                      <a:r>
                        <a:rPr lang="en-GB" sz="2000">
                          <a:latin typeface="Century Gothic" panose="020B0502020202020204" pitchFamily="34" charset="0"/>
                        </a:rPr>
                        <a:t>Description</a:t>
                      </a:r>
                    </a:p>
                  </a:txBody>
                  <a:tcPr/>
                </a:tc>
                <a:extLst>
                  <a:ext uri="{0D108BD9-81ED-4DB2-BD59-A6C34878D82A}">
                    <a16:rowId xmlns:a16="http://schemas.microsoft.com/office/drawing/2014/main" val="4010838832"/>
                  </a:ext>
                </a:extLst>
              </a:tr>
              <a:tr h="1069712">
                <a:tc>
                  <a:txBody>
                    <a:bodyPr/>
                    <a:lstStyle/>
                    <a:p>
                      <a:endParaRPr lang="en-GB"/>
                    </a:p>
                  </a:txBody>
                  <a:tcPr/>
                </a:tc>
                <a:tc>
                  <a:txBody>
                    <a:bodyPr/>
                    <a:lstStyle/>
                    <a:p>
                      <a:endParaRPr lang="en-GB"/>
                    </a:p>
                  </a:txBody>
                  <a:tcPr/>
                </a:tc>
                <a:extLst>
                  <a:ext uri="{0D108BD9-81ED-4DB2-BD59-A6C34878D82A}">
                    <a16:rowId xmlns:a16="http://schemas.microsoft.com/office/drawing/2014/main" val="534932263"/>
                  </a:ext>
                </a:extLst>
              </a:tr>
              <a:tr h="1069712">
                <a:tc>
                  <a:txBody>
                    <a:bodyPr/>
                    <a:lstStyle/>
                    <a:p>
                      <a:endParaRPr lang="en-GB"/>
                    </a:p>
                  </a:txBody>
                  <a:tcPr/>
                </a:tc>
                <a:tc>
                  <a:txBody>
                    <a:bodyPr/>
                    <a:lstStyle/>
                    <a:p>
                      <a:endParaRPr lang="en-GB"/>
                    </a:p>
                  </a:txBody>
                  <a:tcPr/>
                </a:tc>
                <a:extLst>
                  <a:ext uri="{0D108BD9-81ED-4DB2-BD59-A6C34878D82A}">
                    <a16:rowId xmlns:a16="http://schemas.microsoft.com/office/drawing/2014/main" val="2484496822"/>
                  </a:ext>
                </a:extLst>
              </a:tr>
              <a:tr h="1069712">
                <a:tc>
                  <a:txBody>
                    <a:bodyPr/>
                    <a:lstStyle/>
                    <a:p>
                      <a:endParaRPr lang="en-GB"/>
                    </a:p>
                  </a:txBody>
                  <a:tcPr/>
                </a:tc>
                <a:tc>
                  <a:txBody>
                    <a:bodyPr/>
                    <a:lstStyle/>
                    <a:p>
                      <a:endParaRPr lang="en-GB"/>
                    </a:p>
                  </a:txBody>
                  <a:tcPr/>
                </a:tc>
                <a:extLst>
                  <a:ext uri="{0D108BD9-81ED-4DB2-BD59-A6C34878D82A}">
                    <a16:rowId xmlns:a16="http://schemas.microsoft.com/office/drawing/2014/main" val="2837575023"/>
                  </a:ext>
                </a:extLst>
              </a:tr>
              <a:tr h="1069712">
                <a:tc>
                  <a:txBody>
                    <a:bodyPr/>
                    <a:lstStyle/>
                    <a:p>
                      <a:endParaRPr lang="en-GB"/>
                    </a:p>
                  </a:txBody>
                  <a:tcPr/>
                </a:tc>
                <a:tc>
                  <a:txBody>
                    <a:bodyPr/>
                    <a:lstStyle/>
                    <a:p>
                      <a:endParaRPr lang="en-GB"/>
                    </a:p>
                  </a:txBody>
                  <a:tcPr/>
                </a:tc>
                <a:extLst>
                  <a:ext uri="{0D108BD9-81ED-4DB2-BD59-A6C34878D82A}">
                    <a16:rowId xmlns:a16="http://schemas.microsoft.com/office/drawing/2014/main" val="715658686"/>
                  </a:ext>
                </a:extLst>
              </a:tr>
            </a:tbl>
          </a:graphicData>
        </a:graphic>
      </p:graphicFrame>
    </p:spTree>
    <p:extLst>
      <p:ext uri="{BB962C8B-B14F-4D97-AF65-F5344CB8AC3E}">
        <p14:creationId xmlns:p14="http://schemas.microsoft.com/office/powerpoint/2010/main" val="3086771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EBEF-99B5-DF31-1AEE-80AA6A3379EF}"/>
              </a:ext>
            </a:extLst>
          </p:cNvPr>
          <p:cNvSpPr>
            <a:spLocks noGrp="1"/>
          </p:cNvSpPr>
          <p:nvPr>
            <p:ph type="title"/>
          </p:nvPr>
        </p:nvSpPr>
        <p:spPr>
          <a:xfrm>
            <a:off x="473075" y="418461"/>
            <a:ext cx="10333470" cy="936000"/>
          </a:xfrm>
        </p:spPr>
        <p:txBody>
          <a:bodyPr>
            <a:noAutofit/>
          </a:bodyPr>
          <a:lstStyle/>
          <a:p>
            <a:r>
              <a:rPr lang="en-GB"/>
              <a:t>Research four of the Ancient Maya gods to complete the following table. </a:t>
            </a:r>
          </a:p>
        </p:txBody>
      </p:sp>
      <p:sp>
        <p:nvSpPr>
          <p:cNvPr id="7" name="Text Placeholder 6">
            <a:extLst>
              <a:ext uri="{FF2B5EF4-FFF2-40B4-BE49-F238E27FC236}">
                <a16:creationId xmlns:a16="http://schemas.microsoft.com/office/drawing/2014/main" id="{809017EC-C05E-43C0-7E15-0CA14D4221EE}"/>
              </a:ext>
            </a:extLst>
          </p:cNvPr>
          <p:cNvSpPr>
            <a:spLocks noGrp="1"/>
          </p:cNvSpPr>
          <p:nvPr>
            <p:ph type="body" sz="quarter" idx="10"/>
          </p:nvPr>
        </p:nvSpPr>
        <p:spPr/>
        <p:txBody>
          <a:bodyPr/>
          <a:lstStyle/>
          <a:p>
            <a:r>
              <a:rPr lang="en-GB"/>
              <a:t>Lesson 3:</a:t>
            </a:r>
          </a:p>
        </p:txBody>
      </p:sp>
      <p:graphicFrame>
        <p:nvGraphicFramePr>
          <p:cNvPr id="6" name="Table 3">
            <a:extLst>
              <a:ext uri="{FF2B5EF4-FFF2-40B4-BE49-F238E27FC236}">
                <a16:creationId xmlns:a16="http://schemas.microsoft.com/office/drawing/2014/main" id="{59311CF3-798B-C6DD-3835-167451788EF8}"/>
              </a:ext>
            </a:extLst>
          </p:cNvPr>
          <p:cNvGraphicFramePr>
            <a:graphicFrameLocks noGrp="1"/>
          </p:cNvGraphicFramePr>
          <p:nvPr/>
        </p:nvGraphicFramePr>
        <p:xfrm>
          <a:off x="473074" y="1467556"/>
          <a:ext cx="10333469" cy="5204324"/>
        </p:xfrm>
        <a:graphic>
          <a:graphicData uri="http://schemas.openxmlformats.org/drawingml/2006/table">
            <a:tbl>
              <a:tblPr firstRow="1" bandRow="1">
                <a:tableStyleId>{5C22544A-7EE6-4342-B048-85BDC9FD1C3A}</a:tableStyleId>
              </a:tblPr>
              <a:tblGrid>
                <a:gridCol w="2601742">
                  <a:extLst>
                    <a:ext uri="{9D8B030D-6E8A-4147-A177-3AD203B41FA5}">
                      <a16:colId xmlns:a16="http://schemas.microsoft.com/office/drawing/2014/main" val="1352773665"/>
                    </a:ext>
                  </a:extLst>
                </a:gridCol>
                <a:gridCol w="7731727">
                  <a:extLst>
                    <a:ext uri="{9D8B030D-6E8A-4147-A177-3AD203B41FA5}">
                      <a16:colId xmlns:a16="http://schemas.microsoft.com/office/drawing/2014/main" val="325496215"/>
                    </a:ext>
                  </a:extLst>
                </a:gridCol>
              </a:tblGrid>
              <a:tr h="630182">
                <a:tc>
                  <a:txBody>
                    <a:bodyPr/>
                    <a:lstStyle/>
                    <a:p>
                      <a:r>
                        <a:rPr lang="en-GB" sz="2000">
                          <a:latin typeface="Century Gothic" panose="020B0502020202020204" pitchFamily="34" charset="0"/>
                        </a:rPr>
                        <a:t>Name</a:t>
                      </a:r>
                    </a:p>
                  </a:txBody>
                  <a:tcPr/>
                </a:tc>
                <a:tc>
                  <a:txBody>
                    <a:bodyPr/>
                    <a:lstStyle/>
                    <a:p>
                      <a:r>
                        <a:rPr lang="en-GB" sz="2000">
                          <a:latin typeface="Century Gothic" panose="020B0502020202020204" pitchFamily="34" charset="0"/>
                        </a:rPr>
                        <a:t>Description</a:t>
                      </a:r>
                    </a:p>
                  </a:txBody>
                  <a:tcPr/>
                </a:tc>
                <a:extLst>
                  <a:ext uri="{0D108BD9-81ED-4DB2-BD59-A6C34878D82A}">
                    <a16:rowId xmlns:a16="http://schemas.microsoft.com/office/drawing/2014/main" val="4010838832"/>
                  </a:ext>
                </a:extLst>
              </a:tr>
              <a:tr h="1524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err="1">
                          <a:solidFill>
                            <a:schemeClr val="dk1"/>
                          </a:solidFill>
                          <a:effectLst/>
                          <a:latin typeface="Century Gothic" panose="020B0502020202020204" pitchFamily="34" charset="0"/>
                          <a:ea typeface="+mn-ea"/>
                          <a:cs typeface="+mn-cs"/>
                        </a:rPr>
                        <a:t>Itzamna</a:t>
                      </a:r>
                      <a:endParaRPr lang="en-GB" sz="2400" kern="1200">
                        <a:solidFill>
                          <a:schemeClr val="dk1"/>
                        </a:solidFill>
                        <a:effectLst/>
                        <a:latin typeface="Century Gothic" panose="020B0502020202020204" pitchFamily="34" charset="0"/>
                        <a:ea typeface="+mn-ea"/>
                        <a:cs typeface="+mn-cs"/>
                      </a:endParaRPr>
                    </a:p>
                    <a:p>
                      <a:endParaRPr lang="en-GB" sz="2400">
                        <a:latin typeface="Century Gothic" panose="020B0502020202020204" pitchFamily="34" charset="0"/>
                      </a:endParaRPr>
                    </a:p>
                  </a:txBody>
                  <a:tcPr/>
                </a:tc>
                <a:tc>
                  <a:txBody>
                    <a:bodyPr/>
                    <a:lstStyle/>
                    <a:p>
                      <a:r>
                        <a:rPr lang="en-GB" sz="2400" err="1">
                          <a:latin typeface="Century Gothic" panose="020B0502020202020204" pitchFamily="34" charset="0"/>
                        </a:rPr>
                        <a:t>Itzamna</a:t>
                      </a:r>
                      <a:r>
                        <a:rPr lang="en-GB" sz="2400">
                          <a:latin typeface="Century Gothic" panose="020B0502020202020204" pitchFamily="34" charset="0"/>
                        </a:rPr>
                        <a:t> is the creator and is one of the most important gods. He is lord of the heavens, day and night, and the inventor of books and writing. </a:t>
                      </a:r>
                    </a:p>
                  </a:txBody>
                  <a:tcPr/>
                </a:tc>
                <a:extLst>
                  <a:ext uri="{0D108BD9-81ED-4DB2-BD59-A6C34878D82A}">
                    <a16:rowId xmlns:a16="http://schemas.microsoft.com/office/drawing/2014/main" val="1112674882"/>
                  </a:ext>
                </a:extLst>
              </a:tr>
              <a:tr h="1524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err="1">
                          <a:solidFill>
                            <a:schemeClr val="dk1"/>
                          </a:solidFill>
                          <a:effectLst/>
                          <a:latin typeface="Century Gothic" panose="020B0502020202020204" pitchFamily="34" charset="0"/>
                          <a:ea typeface="+mn-ea"/>
                          <a:cs typeface="+mn-cs"/>
                        </a:rPr>
                        <a:t>Ek’Chuwah</a:t>
                      </a:r>
                      <a:endParaRPr lang="en-GB" sz="2400" kern="1200">
                        <a:solidFill>
                          <a:schemeClr val="dk1"/>
                        </a:solidFill>
                        <a:effectLst/>
                        <a:latin typeface="Century Gothic" panose="020B0502020202020204" pitchFamily="34" charset="0"/>
                        <a:ea typeface="+mn-ea"/>
                        <a:cs typeface="+mn-cs"/>
                      </a:endParaRPr>
                    </a:p>
                    <a:p>
                      <a:endParaRPr lang="en-GB" sz="2400">
                        <a:latin typeface="Century Gothic" panose="020B0502020202020204" pitchFamily="34" charset="0"/>
                      </a:endParaRPr>
                    </a:p>
                  </a:txBody>
                  <a:tcPr/>
                </a:tc>
                <a:tc>
                  <a:txBody>
                    <a:bodyPr/>
                    <a:lstStyle/>
                    <a:p>
                      <a:r>
                        <a:rPr lang="en-GB" sz="2400" err="1">
                          <a:latin typeface="Century Gothic" panose="020B0502020202020204" pitchFamily="34" charset="0"/>
                        </a:rPr>
                        <a:t>Ek’Chuwah</a:t>
                      </a:r>
                      <a:r>
                        <a:rPr lang="en-GB" sz="2400">
                          <a:latin typeface="Century Gothic" panose="020B0502020202020204" pitchFamily="34" charset="0"/>
                        </a:rPr>
                        <a:t> is the merchant god. He is responsible for looking after the merchants and trade. He is also the god of cacao.</a:t>
                      </a:r>
                    </a:p>
                  </a:txBody>
                  <a:tcPr/>
                </a:tc>
                <a:extLst>
                  <a:ext uri="{0D108BD9-81ED-4DB2-BD59-A6C34878D82A}">
                    <a16:rowId xmlns:a16="http://schemas.microsoft.com/office/drawing/2014/main" val="202133040"/>
                  </a:ext>
                </a:extLst>
              </a:tr>
              <a:tr h="1524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err="1">
                          <a:solidFill>
                            <a:schemeClr val="dk1"/>
                          </a:solidFill>
                          <a:effectLst/>
                          <a:latin typeface="Century Gothic" panose="020B0502020202020204" pitchFamily="34" charset="0"/>
                          <a:ea typeface="+mn-ea"/>
                          <a:cs typeface="+mn-cs"/>
                        </a:rPr>
                        <a:t>K’inich</a:t>
                      </a:r>
                      <a:r>
                        <a:rPr lang="en-GB" sz="2400" b="1" kern="1200">
                          <a:solidFill>
                            <a:schemeClr val="dk1"/>
                          </a:solidFill>
                          <a:effectLst/>
                          <a:latin typeface="Century Gothic" panose="020B0502020202020204" pitchFamily="34" charset="0"/>
                          <a:ea typeface="+mn-ea"/>
                          <a:cs typeface="+mn-cs"/>
                        </a:rPr>
                        <a:t> </a:t>
                      </a:r>
                      <a:r>
                        <a:rPr lang="en-GB" sz="2400" b="1" kern="1200" err="1">
                          <a:solidFill>
                            <a:schemeClr val="dk1"/>
                          </a:solidFill>
                          <a:effectLst/>
                          <a:latin typeface="Century Gothic" panose="020B0502020202020204" pitchFamily="34" charset="0"/>
                          <a:ea typeface="+mn-ea"/>
                          <a:cs typeface="+mn-cs"/>
                        </a:rPr>
                        <a:t>Ajaw</a:t>
                      </a:r>
                      <a:endParaRPr lang="en-GB" sz="2400" kern="1200">
                        <a:solidFill>
                          <a:schemeClr val="dk1"/>
                        </a:solidFill>
                        <a:effectLst/>
                        <a:latin typeface="Century Gothic" panose="020B0502020202020204" pitchFamily="34" charset="0"/>
                        <a:ea typeface="+mn-ea"/>
                        <a:cs typeface="+mn-cs"/>
                      </a:endParaRPr>
                    </a:p>
                    <a:p>
                      <a:endParaRPr lang="en-GB" sz="2400">
                        <a:latin typeface="Century Gothic" panose="020B0502020202020204" pitchFamily="34" charset="0"/>
                      </a:endParaRPr>
                    </a:p>
                  </a:txBody>
                  <a:tcPr/>
                </a:tc>
                <a:tc>
                  <a:txBody>
                    <a:bodyPr/>
                    <a:lstStyle/>
                    <a:p>
                      <a:r>
                        <a:rPr lang="en-GB" sz="2400" err="1">
                          <a:latin typeface="Century Gothic" panose="020B0502020202020204" pitchFamily="34" charset="0"/>
                        </a:rPr>
                        <a:t>K’inich</a:t>
                      </a:r>
                      <a:r>
                        <a:rPr lang="en-GB" sz="2400">
                          <a:latin typeface="Century Gothic" panose="020B0502020202020204" pitchFamily="34" charset="0"/>
                        </a:rPr>
                        <a:t> </a:t>
                      </a:r>
                      <a:r>
                        <a:rPr lang="en-GB" sz="2400" err="1">
                          <a:latin typeface="Century Gothic" panose="020B0502020202020204" pitchFamily="34" charset="0"/>
                        </a:rPr>
                        <a:t>Ajaw</a:t>
                      </a:r>
                      <a:r>
                        <a:rPr lang="en-GB" sz="2400">
                          <a:latin typeface="Century Gothic" panose="020B0502020202020204" pitchFamily="34" charset="0"/>
                        </a:rPr>
                        <a:t> is also known as </a:t>
                      </a:r>
                      <a:r>
                        <a:rPr lang="en-GB" sz="2400" err="1">
                          <a:latin typeface="Century Gothic" panose="020B0502020202020204" pitchFamily="34" charset="0"/>
                        </a:rPr>
                        <a:t>Kinich</a:t>
                      </a:r>
                      <a:r>
                        <a:rPr lang="en-GB" sz="2400">
                          <a:latin typeface="Century Gothic" panose="020B0502020202020204" pitchFamily="34" charset="0"/>
                        </a:rPr>
                        <a:t> Ahau. He is the Maya Sun god who is believed to turn into a jaguar at night. He is also linked to warriors. </a:t>
                      </a:r>
                    </a:p>
                  </a:txBody>
                  <a:tcPr/>
                </a:tc>
                <a:extLst>
                  <a:ext uri="{0D108BD9-81ED-4DB2-BD59-A6C34878D82A}">
                    <a16:rowId xmlns:a16="http://schemas.microsoft.com/office/drawing/2014/main" val="3903455053"/>
                  </a:ext>
                </a:extLst>
              </a:tr>
            </a:tbl>
          </a:graphicData>
        </a:graphic>
      </p:graphicFrame>
    </p:spTree>
    <p:extLst>
      <p:ext uri="{BB962C8B-B14F-4D97-AF65-F5344CB8AC3E}">
        <p14:creationId xmlns:p14="http://schemas.microsoft.com/office/powerpoint/2010/main" val="4004007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1EBEF-99B5-DF31-1AEE-80AA6A3379EF}"/>
              </a:ext>
            </a:extLst>
          </p:cNvPr>
          <p:cNvSpPr>
            <a:spLocks noGrp="1"/>
          </p:cNvSpPr>
          <p:nvPr>
            <p:ph type="title"/>
          </p:nvPr>
        </p:nvSpPr>
        <p:spPr>
          <a:xfrm>
            <a:off x="473075" y="418461"/>
            <a:ext cx="10333470" cy="936000"/>
          </a:xfrm>
        </p:spPr>
        <p:txBody>
          <a:bodyPr>
            <a:noAutofit/>
          </a:bodyPr>
          <a:lstStyle/>
          <a:p>
            <a:r>
              <a:rPr lang="en-GB"/>
              <a:t>Research four of the Ancient Maya gods to complete the following table. </a:t>
            </a:r>
          </a:p>
        </p:txBody>
      </p:sp>
      <p:sp>
        <p:nvSpPr>
          <p:cNvPr id="7" name="Text Placeholder 6">
            <a:extLst>
              <a:ext uri="{FF2B5EF4-FFF2-40B4-BE49-F238E27FC236}">
                <a16:creationId xmlns:a16="http://schemas.microsoft.com/office/drawing/2014/main" id="{809017EC-C05E-43C0-7E15-0CA14D4221EE}"/>
              </a:ext>
            </a:extLst>
          </p:cNvPr>
          <p:cNvSpPr>
            <a:spLocks noGrp="1"/>
          </p:cNvSpPr>
          <p:nvPr>
            <p:ph type="body" sz="quarter" idx="10"/>
          </p:nvPr>
        </p:nvSpPr>
        <p:spPr/>
        <p:txBody>
          <a:bodyPr/>
          <a:lstStyle/>
          <a:p>
            <a:r>
              <a:rPr lang="en-GB"/>
              <a:t>Lesson 3:</a:t>
            </a:r>
          </a:p>
        </p:txBody>
      </p:sp>
      <p:graphicFrame>
        <p:nvGraphicFramePr>
          <p:cNvPr id="3" name="Table 3">
            <a:extLst>
              <a:ext uri="{FF2B5EF4-FFF2-40B4-BE49-F238E27FC236}">
                <a16:creationId xmlns:a16="http://schemas.microsoft.com/office/drawing/2014/main" id="{861C9B2A-2865-9EF8-A761-2D3C5A59C230}"/>
              </a:ext>
            </a:extLst>
          </p:cNvPr>
          <p:cNvGraphicFramePr>
            <a:graphicFrameLocks noGrp="1"/>
          </p:cNvGraphicFramePr>
          <p:nvPr/>
        </p:nvGraphicFramePr>
        <p:xfrm>
          <a:off x="473075" y="1487611"/>
          <a:ext cx="10333470" cy="5093812"/>
        </p:xfrm>
        <a:graphic>
          <a:graphicData uri="http://schemas.openxmlformats.org/drawingml/2006/table">
            <a:tbl>
              <a:tblPr firstRow="1" bandRow="1">
                <a:tableStyleId>{5C22544A-7EE6-4342-B048-85BDC9FD1C3A}</a:tableStyleId>
              </a:tblPr>
              <a:tblGrid>
                <a:gridCol w="2377974">
                  <a:extLst>
                    <a:ext uri="{9D8B030D-6E8A-4147-A177-3AD203B41FA5}">
                      <a16:colId xmlns:a16="http://schemas.microsoft.com/office/drawing/2014/main" val="1352773665"/>
                    </a:ext>
                  </a:extLst>
                </a:gridCol>
                <a:gridCol w="7955496">
                  <a:extLst>
                    <a:ext uri="{9D8B030D-6E8A-4147-A177-3AD203B41FA5}">
                      <a16:colId xmlns:a16="http://schemas.microsoft.com/office/drawing/2014/main" val="325496215"/>
                    </a:ext>
                  </a:extLst>
                </a:gridCol>
              </a:tblGrid>
              <a:tr h="439004">
                <a:tc>
                  <a:txBody>
                    <a:bodyPr/>
                    <a:lstStyle/>
                    <a:p>
                      <a:r>
                        <a:rPr lang="en-GB" sz="2000">
                          <a:latin typeface="Century Gothic" panose="020B0502020202020204" pitchFamily="34" charset="0"/>
                        </a:rPr>
                        <a:t>Name</a:t>
                      </a:r>
                    </a:p>
                  </a:txBody>
                  <a:tcPr/>
                </a:tc>
                <a:tc>
                  <a:txBody>
                    <a:bodyPr/>
                    <a:lstStyle/>
                    <a:p>
                      <a:r>
                        <a:rPr lang="en-GB" sz="2000">
                          <a:latin typeface="Century Gothic" panose="020B0502020202020204" pitchFamily="34" charset="0"/>
                        </a:rPr>
                        <a:t>Description</a:t>
                      </a:r>
                    </a:p>
                  </a:txBody>
                  <a:tcPr/>
                </a:tc>
                <a:extLst>
                  <a:ext uri="{0D108BD9-81ED-4DB2-BD59-A6C34878D82A}">
                    <a16:rowId xmlns:a16="http://schemas.microsoft.com/office/drawing/2014/main" val="4010838832"/>
                  </a:ext>
                </a:extLst>
              </a:tr>
              <a:tr h="1053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a:solidFill>
                            <a:schemeClr val="dk1"/>
                          </a:solidFill>
                          <a:effectLst/>
                          <a:latin typeface="Century Gothic" panose="020B0502020202020204" pitchFamily="34" charset="0"/>
                          <a:ea typeface="+mn-ea"/>
                          <a:cs typeface="+mn-cs"/>
                        </a:rPr>
                        <a:t>Chaac</a:t>
                      </a:r>
                      <a:endParaRPr lang="en-GB" sz="2000" kern="1200">
                        <a:solidFill>
                          <a:schemeClr val="dk1"/>
                        </a:solidFill>
                        <a:effectLst/>
                        <a:latin typeface="Century Gothic" panose="020B0502020202020204" pitchFamily="34" charset="0"/>
                        <a:ea typeface="+mn-ea"/>
                        <a:cs typeface="+mn-cs"/>
                      </a:endParaRPr>
                    </a:p>
                    <a:p>
                      <a:endParaRPr lang="en-GB" sz="2000">
                        <a:latin typeface="Century Gothic" panose="020B0502020202020204" pitchFamily="34" charset="0"/>
                      </a:endParaRPr>
                    </a:p>
                  </a:txBody>
                  <a:tcPr/>
                </a:tc>
                <a:tc>
                  <a:txBody>
                    <a:bodyPr/>
                    <a:lstStyle/>
                    <a:p>
                      <a:r>
                        <a:rPr lang="en-GB" sz="2000">
                          <a:latin typeface="Century Gothic" panose="020B0502020202020204" pitchFamily="34" charset="0"/>
                        </a:rPr>
                        <a:t>Chaac is the god of rain and lightning. He has a lightning axe which he uses to strike the clouds. This creates thunder and rain. </a:t>
                      </a:r>
                    </a:p>
                  </a:txBody>
                  <a:tcPr/>
                </a:tc>
                <a:extLst>
                  <a:ext uri="{0D108BD9-81ED-4DB2-BD59-A6C34878D82A}">
                    <a16:rowId xmlns:a16="http://schemas.microsoft.com/office/drawing/2014/main" val="534932263"/>
                  </a:ext>
                </a:extLst>
              </a:tr>
              <a:tr h="1273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a:solidFill>
                            <a:schemeClr val="dk1"/>
                          </a:solidFill>
                          <a:effectLst/>
                          <a:latin typeface="Century Gothic" panose="020B0502020202020204" pitchFamily="34" charset="0"/>
                          <a:ea typeface="+mn-ea"/>
                          <a:cs typeface="+mn-cs"/>
                        </a:rPr>
                        <a:t>Death god</a:t>
                      </a:r>
                      <a:endParaRPr lang="en-GB" sz="2000" kern="1200">
                        <a:solidFill>
                          <a:schemeClr val="dk1"/>
                        </a:solidFill>
                        <a:effectLst/>
                        <a:latin typeface="Century Gothic" panose="020B0502020202020204" pitchFamily="34" charset="0"/>
                        <a:ea typeface="+mn-ea"/>
                        <a:cs typeface="+mn-cs"/>
                      </a:endParaRPr>
                    </a:p>
                    <a:p>
                      <a:endParaRPr lang="en-GB" sz="200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a:solidFill>
                            <a:schemeClr val="dk1"/>
                          </a:solidFill>
                          <a:effectLst/>
                          <a:latin typeface="Century Gothic" panose="020B0502020202020204" pitchFamily="34" charset="0"/>
                          <a:ea typeface="+mn-ea"/>
                          <a:cs typeface="+mn-cs"/>
                        </a:rPr>
                        <a:t>The death gods are linked to death and the underworld. They live in Xibalba, which is the ‘place of fright’.  Two death gods are Hun-Came and </a:t>
                      </a:r>
                      <a:r>
                        <a:rPr lang="en-GB" sz="2000" kern="1200" err="1">
                          <a:solidFill>
                            <a:schemeClr val="dk1"/>
                          </a:solidFill>
                          <a:effectLst/>
                          <a:latin typeface="Century Gothic" panose="020B0502020202020204" pitchFamily="34" charset="0"/>
                          <a:ea typeface="+mn-ea"/>
                          <a:cs typeface="+mn-cs"/>
                        </a:rPr>
                        <a:t>Vucub</a:t>
                      </a:r>
                      <a:r>
                        <a:rPr lang="en-GB" sz="2000" kern="1200">
                          <a:solidFill>
                            <a:schemeClr val="dk1"/>
                          </a:solidFill>
                          <a:effectLst/>
                          <a:latin typeface="Century Gothic" panose="020B0502020202020204" pitchFamily="34" charset="0"/>
                          <a:ea typeface="+mn-ea"/>
                          <a:cs typeface="+mn-cs"/>
                        </a:rPr>
                        <a:t>-Came. </a:t>
                      </a:r>
                    </a:p>
                  </a:txBody>
                  <a:tcPr/>
                </a:tc>
                <a:extLst>
                  <a:ext uri="{0D108BD9-81ED-4DB2-BD59-A6C34878D82A}">
                    <a16:rowId xmlns:a16="http://schemas.microsoft.com/office/drawing/2014/main" val="2484496822"/>
                  </a:ext>
                </a:extLst>
              </a:tr>
              <a:tr h="1273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err="1">
                          <a:solidFill>
                            <a:schemeClr val="dk1"/>
                          </a:solidFill>
                          <a:effectLst/>
                          <a:latin typeface="Century Gothic" panose="020B0502020202020204" pitchFamily="34" charset="0"/>
                          <a:ea typeface="+mn-ea"/>
                          <a:cs typeface="+mn-cs"/>
                        </a:rPr>
                        <a:t>Ix</a:t>
                      </a:r>
                      <a:r>
                        <a:rPr lang="en-GB" sz="2000" b="1" kern="1200">
                          <a:solidFill>
                            <a:schemeClr val="dk1"/>
                          </a:solidFill>
                          <a:effectLst/>
                          <a:latin typeface="Century Gothic" panose="020B0502020202020204" pitchFamily="34" charset="0"/>
                          <a:ea typeface="+mn-ea"/>
                          <a:cs typeface="+mn-cs"/>
                        </a:rPr>
                        <a:t> </a:t>
                      </a:r>
                      <a:r>
                        <a:rPr lang="en-GB" sz="2000" b="1" kern="1200" err="1">
                          <a:solidFill>
                            <a:schemeClr val="dk1"/>
                          </a:solidFill>
                          <a:effectLst/>
                          <a:latin typeface="Century Gothic" panose="020B0502020202020204" pitchFamily="34" charset="0"/>
                          <a:ea typeface="+mn-ea"/>
                          <a:cs typeface="+mn-cs"/>
                        </a:rPr>
                        <a:t>Chel</a:t>
                      </a:r>
                      <a:endParaRPr lang="en-GB" sz="2000" kern="1200">
                        <a:solidFill>
                          <a:schemeClr val="dk1"/>
                        </a:solidFill>
                        <a:effectLst/>
                        <a:latin typeface="Century Gothic" panose="020B0502020202020204" pitchFamily="34" charset="0"/>
                        <a:ea typeface="+mn-ea"/>
                        <a:cs typeface="+mn-cs"/>
                      </a:endParaRPr>
                    </a:p>
                    <a:p>
                      <a:endParaRPr lang="en-GB" sz="200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err="1">
                          <a:solidFill>
                            <a:schemeClr val="dk1"/>
                          </a:solidFill>
                          <a:effectLst/>
                          <a:latin typeface="Century Gothic" panose="020B0502020202020204" pitchFamily="34" charset="0"/>
                          <a:ea typeface="+mn-ea"/>
                          <a:cs typeface="+mn-cs"/>
                        </a:rPr>
                        <a:t>Ix</a:t>
                      </a:r>
                      <a:r>
                        <a:rPr lang="en-GB" sz="2000" kern="1200">
                          <a:solidFill>
                            <a:schemeClr val="dk1"/>
                          </a:solidFill>
                          <a:effectLst/>
                          <a:latin typeface="Century Gothic" panose="020B0502020202020204" pitchFamily="34" charset="0"/>
                          <a:ea typeface="+mn-ea"/>
                          <a:cs typeface="+mn-cs"/>
                        </a:rPr>
                        <a:t> </a:t>
                      </a:r>
                      <a:r>
                        <a:rPr lang="en-GB" sz="2000" kern="1200" err="1">
                          <a:solidFill>
                            <a:schemeClr val="dk1"/>
                          </a:solidFill>
                          <a:effectLst/>
                          <a:latin typeface="Century Gothic" panose="020B0502020202020204" pitchFamily="34" charset="0"/>
                          <a:ea typeface="+mn-ea"/>
                          <a:cs typeface="+mn-cs"/>
                        </a:rPr>
                        <a:t>Chel</a:t>
                      </a:r>
                      <a:r>
                        <a:rPr lang="en-GB" sz="2000" kern="1200">
                          <a:solidFill>
                            <a:schemeClr val="dk1"/>
                          </a:solidFill>
                          <a:effectLst/>
                          <a:latin typeface="Century Gothic" panose="020B0502020202020204" pitchFamily="34" charset="0"/>
                          <a:ea typeface="+mn-ea"/>
                          <a:cs typeface="+mn-cs"/>
                        </a:rPr>
                        <a:t> is the Maya god of the moon. She is also the god of healing, medicine, waters, and childbirth. Her name could also mean ‘Rainbow Lady’.</a:t>
                      </a:r>
                    </a:p>
                  </a:txBody>
                  <a:tcPr/>
                </a:tc>
                <a:extLst>
                  <a:ext uri="{0D108BD9-81ED-4DB2-BD59-A6C34878D82A}">
                    <a16:rowId xmlns:a16="http://schemas.microsoft.com/office/drawing/2014/main" val="2837575023"/>
                  </a:ext>
                </a:extLst>
              </a:tr>
              <a:tr h="10536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err="1">
                          <a:solidFill>
                            <a:schemeClr val="dk1"/>
                          </a:solidFill>
                          <a:effectLst/>
                          <a:latin typeface="Century Gothic" panose="020B0502020202020204" pitchFamily="34" charset="0"/>
                          <a:ea typeface="+mn-ea"/>
                          <a:cs typeface="+mn-cs"/>
                        </a:rPr>
                        <a:t>K’awiil</a:t>
                      </a:r>
                      <a:endParaRPr lang="en-GB" sz="2000" kern="1200">
                        <a:solidFill>
                          <a:schemeClr val="dk1"/>
                        </a:solidFill>
                        <a:effectLst/>
                        <a:latin typeface="Century Gothic" panose="020B0502020202020204" pitchFamily="34" charset="0"/>
                        <a:ea typeface="+mn-ea"/>
                        <a:cs typeface="+mn-cs"/>
                      </a:endParaRPr>
                    </a:p>
                    <a:p>
                      <a:endParaRPr lang="en-GB" sz="200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err="1">
                          <a:solidFill>
                            <a:schemeClr val="dk1"/>
                          </a:solidFill>
                          <a:effectLst/>
                          <a:latin typeface="Century Gothic" panose="020B0502020202020204" pitchFamily="34" charset="0"/>
                          <a:ea typeface="+mn-ea"/>
                          <a:cs typeface="+mn-cs"/>
                        </a:rPr>
                        <a:t>K’awiil</a:t>
                      </a:r>
                      <a:r>
                        <a:rPr lang="en-GB" sz="2000" kern="1200">
                          <a:solidFill>
                            <a:schemeClr val="dk1"/>
                          </a:solidFill>
                          <a:effectLst/>
                          <a:latin typeface="Century Gothic" panose="020B0502020202020204" pitchFamily="34" charset="0"/>
                          <a:ea typeface="+mn-ea"/>
                          <a:cs typeface="+mn-cs"/>
                        </a:rPr>
                        <a:t> is the god of royalty, lightning, serpents, and fertility. He protects royal family lines and looks over the coronation of new rulers.</a:t>
                      </a:r>
                    </a:p>
                  </a:txBody>
                  <a:tcPr/>
                </a:tc>
                <a:extLst>
                  <a:ext uri="{0D108BD9-81ED-4DB2-BD59-A6C34878D82A}">
                    <a16:rowId xmlns:a16="http://schemas.microsoft.com/office/drawing/2014/main" val="715658686"/>
                  </a:ext>
                </a:extLst>
              </a:tr>
            </a:tbl>
          </a:graphicData>
        </a:graphic>
      </p:graphicFrame>
    </p:spTree>
    <p:extLst>
      <p:ext uri="{BB962C8B-B14F-4D97-AF65-F5344CB8AC3E}">
        <p14:creationId xmlns:p14="http://schemas.microsoft.com/office/powerpoint/2010/main" val="1887678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075" y="1139725"/>
            <a:ext cx="5622925" cy="5299813"/>
          </a:xfrm>
        </p:spPr>
        <p:txBody>
          <a:bodyPr>
            <a:normAutofit/>
          </a:bodyPr>
          <a:lstStyle/>
          <a:p>
            <a:r>
              <a:rPr lang="en-GB"/>
              <a:t>The Ancient Maya were great storytellers and, like many other cultures, the Ancient Maya had their own creation story. A creation story is a way of explaining how the world came to be and where the first people came from.</a:t>
            </a:r>
          </a:p>
        </p:txBody>
      </p:sp>
      <p:sp>
        <p:nvSpPr>
          <p:cNvPr id="2" name="Title 1"/>
          <p:cNvSpPr>
            <a:spLocks noGrp="1"/>
          </p:cNvSpPr>
          <p:nvPr>
            <p:ph type="title"/>
          </p:nvPr>
        </p:nvSpPr>
        <p:spPr/>
        <p:txBody>
          <a:bodyPr>
            <a:normAutofit/>
          </a:bodyPr>
          <a:lstStyle/>
          <a:p>
            <a:r>
              <a:rPr lang="en-GB"/>
              <a:t>What was the Ancient Maya creation story?</a:t>
            </a:r>
            <a:endParaRPr lang="en-US"/>
          </a:p>
        </p:txBody>
      </p:sp>
      <p:sp>
        <p:nvSpPr>
          <p:cNvPr id="4" name="Text Placeholder 3">
            <a:extLst>
              <a:ext uri="{FF2B5EF4-FFF2-40B4-BE49-F238E27FC236}">
                <a16:creationId xmlns:a16="http://schemas.microsoft.com/office/drawing/2014/main" id="{5024C3F2-C375-90DC-BFB3-F9C502E8D581}"/>
              </a:ext>
            </a:extLst>
          </p:cNvPr>
          <p:cNvSpPr>
            <a:spLocks noGrp="1"/>
          </p:cNvSpPr>
          <p:nvPr>
            <p:ph type="body" sz="quarter" idx="10"/>
          </p:nvPr>
        </p:nvSpPr>
        <p:spPr/>
        <p:txBody>
          <a:bodyPr/>
          <a:lstStyle/>
          <a:p>
            <a:r>
              <a:rPr lang="en-GB"/>
              <a:t>Lesson 3:</a:t>
            </a:r>
          </a:p>
          <a:p>
            <a:endParaRPr lang="en-GB"/>
          </a:p>
        </p:txBody>
      </p:sp>
      <p:pic>
        <p:nvPicPr>
          <p:cNvPr id="7" name="Picture 6" descr="A picture containing diagram&#10;&#10;Description automatically generated">
            <a:extLst>
              <a:ext uri="{FF2B5EF4-FFF2-40B4-BE49-F238E27FC236}">
                <a16:creationId xmlns:a16="http://schemas.microsoft.com/office/drawing/2014/main" id="{81C04FBF-1FBC-3FB9-4195-C8EE5991D2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2210" y="1117513"/>
            <a:ext cx="4641050" cy="5548840"/>
          </a:xfrm>
          <a:prstGeom prst="rect">
            <a:avLst/>
          </a:prstGeom>
        </p:spPr>
      </p:pic>
    </p:spTree>
    <p:extLst>
      <p:ext uri="{BB962C8B-B14F-4D97-AF65-F5344CB8AC3E}">
        <p14:creationId xmlns:p14="http://schemas.microsoft.com/office/powerpoint/2010/main" val="3128555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2366" y="6106239"/>
            <a:ext cx="11915913" cy="747059"/>
          </a:xfrm>
        </p:spPr>
        <p:txBody>
          <a:bodyPr>
            <a:normAutofit fontScale="90000"/>
          </a:bodyPr>
          <a:lstStyle/>
          <a:p>
            <a:pPr algn="l"/>
            <a:r>
              <a:rPr lang="en-GB" sz="3000" u="sng">
                <a:ea typeface="+mj-lt"/>
                <a:cs typeface="+mj-lt"/>
              </a:rPr>
              <a:t>Monday 29th April</a:t>
            </a:r>
            <a:br>
              <a:rPr lang="en-GB" sz="3000" u="sng">
                <a:ea typeface="+mj-lt"/>
                <a:cs typeface="+mj-lt"/>
              </a:rPr>
            </a:br>
            <a:r>
              <a:rPr lang="en-GB" sz="3000" u="sng">
                <a:ea typeface="+mj-lt"/>
                <a:cs typeface="+mj-lt"/>
              </a:rPr>
              <a:t>Q: </a:t>
            </a:r>
            <a:r>
              <a:rPr lang="en-GB" sz="3100" u="sng">
                <a:ea typeface="+mj-lt"/>
                <a:cs typeface="+mj-lt"/>
              </a:rPr>
              <a:t>What did the Ancient Maya believe and how did they worship?</a:t>
            </a:r>
            <a:br>
              <a:rPr lang="en-GB" sz="3000" u="sng">
                <a:cs typeface="Calibri Light"/>
              </a:rPr>
            </a:br>
            <a:br>
              <a:rPr lang="en-GB" sz="3000" u="sng">
                <a:cs typeface="Calibri Light"/>
              </a:rPr>
            </a:br>
            <a:br>
              <a:rPr lang="en-GB" sz="3000" u="sng">
                <a:cs typeface="Calibri Light"/>
              </a:rPr>
            </a:br>
            <a:br>
              <a:rPr lang="en-GB" sz="2700">
                <a:latin typeface="Comic Sans MS"/>
                <a:cs typeface="Calibri Light"/>
              </a:rPr>
            </a:br>
            <a:r>
              <a:rPr lang="en-GB" sz="2700" u="sng">
                <a:latin typeface="Comic Sans MS"/>
                <a:cs typeface="Calibri Light"/>
              </a:rPr>
              <a:t>Exit question</a:t>
            </a:r>
            <a:br>
              <a:rPr lang="en-GB" sz="2700" u="sng">
                <a:latin typeface="Comic Sans MS"/>
                <a:cs typeface="Calibri Light"/>
              </a:rPr>
            </a:br>
            <a:br>
              <a:rPr lang="en-GB" sz="2700" u="sng">
                <a:latin typeface="Comic Sans MS"/>
                <a:cs typeface="Calibri Light"/>
              </a:rPr>
            </a:br>
            <a:r>
              <a:rPr lang="en-GB" sz="2700">
                <a:latin typeface="Comic Sans MS"/>
                <a:cs typeface="Calibri Light"/>
              </a:rPr>
              <a:t>1. Name and describe one of the Gods the Mayans worshipped.</a:t>
            </a:r>
            <a:br>
              <a:rPr lang="en-GB" sz="2700">
                <a:latin typeface="Comic Sans MS"/>
                <a:cs typeface="Calibri Light"/>
              </a:rPr>
            </a:br>
            <a:br>
              <a:rPr lang="en-GB" sz="2700">
                <a:latin typeface="Comic Sans MS"/>
                <a:cs typeface="Calibri Light"/>
              </a:rPr>
            </a:br>
            <a:r>
              <a:rPr lang="en-GB" sz="2700">
                <a:latin typeface="Comic Sans MS"/>
                <a:cs typeface="Calibri Light"/>
              </a:rPr>
              <a:t>2. Who else did the Ancient Mayans worship?</a:t>
            </a:r>
            <a:br>
              <a:rPr lang="en-GB" sz="2700">
                <a:latin typeface="Comic Sans MS"/>
                <a:cs typeface="Calibri Light"/>
              </a:rPr>
            </a:br>
            <a:br>
              <a:rPr lang="en-GB" sz="2700">
                <a:latin typeface="Comic Sans MS"/>
                <a:cs typeface="Calibri Light"/>
              </a:rPr>
            </a:br>
            <a:br>
              <a:rPr lang="en-GB" sz="2700">
                <a:latin typeface="Comic Sans MS"/>
                <a:cs typeface="Calibri Light"/>
              </a:rPr>
            </a:br>
            <a:r>
              <a:rPr lang="en-GB" sz="2700" b="1" u="sng">
                <a:solidFill>
                  <a:srgbClr val="FF0000"/>
                </a:solidFill>
                <a:latin typeface="Comic Sans MS"/>
                <a:cs typeface="Calibri Light"/>
              </a:rPr>
              <a:t>Challenge:</a:t>
            </a:r>
            <a:br>
              <a:rPr lang="en-GB" sz="2700">
                <a:latin typeface="Comic Sans MS"/>
                <a:cs typeface="Calibri Light"/>
              </a:rPr>
            </a:br>
            <a:r>
              <a:rPr lang="en-GB" sz="2700" b="1">
                <a:solidFill>
                  <a:srgbClr val="FF0000"/>
                </a:solidFill>
                <a:latin typeface="Comic Sans MS"/>
                <a:cs typeface="Calibri Light"/>
              </a:rPr>
              <a:t>Explain why the Mayan people offered sacrifices to their Gods.</a:t>
            </a:r>
            <a:br>
              <a:rPr lang="en-GB" sz="2700">
                <a:solidFill>
                  <a:srgbClr val="FF0000"/>
                </a:solidFill>
                <a:latin typeface="Comic Sans MS"/>
                <a:cs typeface="Calibri Light"/>
              </a:rPr>
            </a:br>
            <a:br>
              <a:rPr lang="en-GB" sz="2700">
                <a:solidFill>
                  <a:srgbClr val="FF0000"/>
                </a:solidFill>
                <a:latin typeface="Comic Sans MS"/>
                <a:cs typeface="Calibri Light"/>
              </a:rPr>
            </a:br>
            <a:br>
              <a:rPr lang="en-GB" sz="2700">
                <a:solidFill>
                  <a:srgbClr val="FF0000"/>
                </a:solidFill>
                <a:latin typeface="Comic Sans MS"/>
                <a:cs typeface="Calibri Light"/>
              </a:rPr>
            </a:br>
            <a:br>
              <a:rPr lang="en-GB" sz="2700">
                <a:latin typeface="Comic Sans MS"/>
                <a:cs typeface="Calibri Light"/>
              </a:rPr>
            </a:br>
            <a:endParaRPr lang="en-GB" sz="2700">
              <a:solidFill>
                <a:srgbClr val="FF0000"/>
              </a:solidFill>
              <a:latin typeface="Comic Sans MS"/>
              <a:cs typeface="Calibri Light"/>
            </a:endParaRPr>
          </a:p>
        </p:txBody>
      </p:sp>
      <p:pic>
        <p:nvPicPr>
          <p:cNvPr id="4" name="Picture 3" descr="Five Key Components Of Exit Tickets | by dem plates | Medium">
            <a:extLst>
              <a:ext uri="{FF2B5EF4-FFF2-40B4-BE49-F238E27FC236}">
                <a16:creationId xmlns:a16="http://schemas.microsoft.com/office/drawing/2014/main" id="{38B6D94B-494F-5B94-F119-3482C158EEBE}"/>
              </a:ext>
            </a:extLst>
          </p:cNvPr>
          <p:cNvPicPr>
            <a:picLocks noChangeAspect="1"/>
          </p:cNvPicPr>
          <p:nvPr/>
        </p:nvPicPr>
        <p:blipFill>
          <a:blip r:embed="rId2"/>
          <a:stretch>
            <a:fillRect/>
          </a:stretch>
        </p:blipFill>
        <p:spPr>
          <a:xfrm>
            <a:off x="7874754" y="1114463"/>
            <a:ext cx="3000375" cy="1524000"/>
          </a:xfrm>
          <a:prstGeom prst="rect">
            <a:avLst/>
          </a:prstGeom>
        </p:spPr>
      </p:pic>
    </p:spTree>
    <p:extLst>
      <p:ext uri="{BB962C8B-B14F-4D97-AF65-F5344CB8AC3E}">
        <p14:creationId xmlns:p14="http://schemas.microsoft.com/office/powerpoint/2010/main" val="2295115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32"/>
        <p:cNvGrpSpPr/>
        <p:nvPr/>
      </p:nvGrpSpPr>
      <p:grpSpPr>
        <a:xfrm>
          <a:off x="0" y="0"/>
          <a:ext cx="0" cy="0"/>
          <a:chOff x="0" y="0"/>
          <a:chExt cx="0" cy="0"/>
        </a:xfrm>
      </p:grpSpPr>
      <p:sp>
        <p:nvSpPr>
          <p:cNvPr id="333" name="Google Shape;333;p57"/>
          <p:cNvSpPr txBox="1">
            <a:spLocks noGrp="1"/>
          </p:cNvSpPr>
          <p:nvPr>
            <p:ph type="title" idx="4294967295"/>
          </p:nvPr>
        </p:nvSpPr>
        <p:spPr>
          <a:xfrm>
            <a:off x="43543" y="43543"/>
            <a:ext cx="12225273" cy="1874384"/>
          </a:xfrm>
          <a:prstGeom prst="rect">
            <a:avLst/>
          </a:prstGeom>
        </p:spPr>
        <p:txBody>
          <a:bodyPr spcFirstLastPara="1" wrap="square" lIns="121900" tIns="121900" rIns="121900" bIns="121900" anchor="t" anchorCtr="0">
            <a:noAutofit/>
          </a:bodyPr>
          <a:lstStyle/>
          <a:p>
            <a:r>
              <a:rPr lang="en" sz="3600" u="sng">
                <a:latin typeface="Calibri"/>
              </a:rPr>
              <a:t>Lundi 29 Avril</a:t>
            </a:r>
            <a:br>
              <a:rPr lang="en" sz="3600" u="sng">
                <a:latin typeface="Calibri"/>
              </a:rPr>
            </a:br>
            <a:r>
              <a:rPr lang="en" sz="3600" u="sng">
                <a:latin typeface="Calibri"/>
              </a:rPr>
              <a:t>TBAT: order popular food and drink typically offered in a French cafe.</a:t>
            </a:r>
            <a:br>
              <a:rPr lang="en" u="sng"/>
            </a:br>
            <a:br>
              <a:rPr lang="en" sz="5400"/>
            </a:br>
            <a:br>
              <a:rPr lang="en" sz="5400"/>
            </a:br>
            <a:br>
              <a:rPr lang="en" sz="5400"/>
            </a:br>
            <a:br>
              <a:rPr lang="en" sz="4400"/>
            </a:br>
            <a:br>
              <a:rPr lang="en" sz="4400"/>
            </a:br>
            <a:br>
              <a:rPr lang="en" u="sng"/>
            </a:br>
            <a:br>
              <a:rPr lang="en" u="sng"/>
            </a:br>
            <a:endParaRPr lang="en">
              <a:solidFill>
                <a:srgbClr val="FF0000"/>
              </a:solidFill>
            </a:endParaRPr>
          </a:p>
        </p:txBody>
      </p:sp>
      <p:sp>
        <p:nvSpPr>
          <p:cNvPr id="3" name="TextBox 2">
            <a:extLst>
              <a:ext uri="{FF2B5EF4-FFF2-40B4-BE49-F238E27FC236}">
                <a16:creationId xmlns:a16="http://schemas.microsoft.com/office/drawing/2014/main" id="{7521C459-9F7A-5E02-9109-D440A0D26927}"/>
              </a:ext>
            </a:extLst>
          </p:cNvPr>
          <p:cNvSpPr txBox="1"/>
          <p:nvPr/>
        </p:nvSpPr>
        <p:spPr>
          <a:xfrm>
            <a:off x="-609599" y="5874589"/>
            <a:ext cx="121603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2" algn="ctr"/>
            <a:r>
              <a:rPr lang="en-US" sz="3600">
                <a:ea typeface="+mn-lt"/>
                <a:cs typeface="+mn-lt"/>
                <a:hlinkClick r:id="rId3"/>
              </a:rPr>
              <a:t>Dashboard (languageangels.com)</a:t>
            </a:r>
            <a:endParaRPr lang="en-US"/>
          </a:p>
        </p:txBody>
      </p:sp>
      <p:pic>
        <p:nvPicPr>
          <p:cNvPr id="4" name="Picture 4" descr="Graphical user interface, application&#10;&#10;Description automatically generated">
            <a:extLst>
              <a:ext uri="{FF2B5EF4-FFF2-40B4-BE49-F238E27FC236}">
                <a16:creationId xmlns:a16="http://schemas.microsoft.com/office/drawing/2014/main" id="{248FDFC6-92BE-9B7E-F859-DAB8BD8D6D90}"/>
              </a:ext>
            </a:extLst>
          </p:cNvPr>
          <p:cNvPicPr>
            <a:picLocks noChangeAspect="1"/>
          </p:cNvPicPr>
          <p:nvPr/>
        </p:nvPicPr>
        <p:blipFill>
          <a:blip r:embed="rId4"/>
          <a:stretch>
            <a:fillRect/>
          </a:stretch>
        </p:blipFill>
        <p:spPr>
          <a:xfrm>
            <a:off x="2958316" y="1719614"/>
            <a:ext cx="6264875" cy="3768879"/>
          </a:xfrm>
          <a:prstGeom prst="rect">
            <a:avLst/>
          </a:prstGeom>
        </p:spPr>
      </p:pic>
    </p:spTree>
    <p:extLst>
      <p:ext uri="{BB962C8B-B14F-4D97-AF65-F5344CB8AC3E}">
        <p14:creationId xmlns:p14="http://schemas.microsoft.com/office/powerpoint/2010/main" val="588357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332"/>
        <p:cNvGrpSpPr/>
        <p:nvPr/>
      </p:nvGrpSpPr>
      <p:grpSpPr>
        <a:xfrm>
          <a:off x="0" y="0"/>
          <a:ext cx="0" cy="0"/>
          <a:chOff x="0" y="0"/>
          <a:chExt cx="0" cy="0"/>
        </a:xfrm>
      </p:grpSpPr>
      <p:sp>
        <p:nvSpPr>
          <p:cNvPr id="333" name="Google Shape;333;p57"/>
          <p:cNvSpPr txBox="1">
            <a:spLocks noGrp="1"/>
          </p:cNvSpPr>
          <p:nvPr>
            <p:ph type="title" idx="4294967295"/>
          </p:nvPr>
        </p:nvSpPr>
        <p:spPr>
          <a:xfrm>
            <a:off x="43543" y="43543"/>
            <a:ext cx="12225273" cy="1874384"/>
          </a:xfrm>
          <a:prstGeom prst="rect">
            <a:avLst/>
          </a:prstGeom>
        </p:spPr>
        <p:txBody>
          <a:bodyPr spcFirstLastPara="1" wrap="square" lIns="121900" tIns="121900" rIns="121900" bIns="121900" anchor="t" anchorCtr="0">
            <a:noAutofit/>
          </a:bodyPr>
          <a:lstStyle/>
          <a:p>
            <a:r>
              <a:rPr lang="en" sz="3600" u="sng">
                <a:latin typeface="Calibri"/>
                <a:cs typeface="Calibri"/>
              </a:rPr>
              <a:t>Lundi 29 Avril</a:t>
            </a:r>
            <a:br>
              <a:rPr lang="en" sz="3600" u="sng">
                <a:latin typeface="Calibri"/>
                <a:cs typeface="Calibri"/>
              </a:rPr>
            </a:br>
            <a:r>
              <a:rPr lang="en" sz="3600" u="sng">
                <a:latin typeface="Calibri"/>
                <a:cs typeface="Calibri"/>
              </a:rPr>
              <a:t>TBAT: order popular food and drink typically offered in a French cafe.</a:t>
            </a:r>
            <a:br>
              <a:rPr lang="en" u="sng"/>
            </a:br>
            <a:br>
              <a:rPr lang="en" sz="5400"/>
            </a:br>
            <a:br>
              <a:rPr lang="en" sz="5400"/>
            </a:br>
            <a:br>
              <a:rPr lang="en" sz="5400"/>
            </a:br>
            <a:br>
              <a:rPr lang="en" sz="4400"/>
            </a:br>
            <a:br>
              <a:rPr lang="en" sz="4400"/>
            </a:br>
            <a:br>
              <a:rPr lang="en" u="sng"/>
            </a:br>
            <a:br>
              <a:rPr lang="en" u="sng"/>
            </a:br>
            <a:endParaRPr lang="en">
              <a:solidFill>
                <a:srgbClr val="FF0000"/>
              </a:solidFill>
            </a:endParaRPr>
          </a:p>
        </p:txBody>
      </p:sp>
      <p:sp>
        <p:nvSpPr>
          <p:cNvPr id="5" name="TextBox 4">
            <a:extLst>
              <a:ext uri="{FF2B5EF4-FFF2-40B4-BE49-F238E27FC236}">
                <a16:creationId xmlns:a16="http://schemas.microsoft.com/office/drawing/2014/main" id="{F7E1C650-523E-B67F-51CC-56AF009C276E}"/>
              </a:ext>
            </a:extLst>
          </p:cNvPr>
          <p:cNvSpPr txBox="1"/>
          <p:nvPr/>
        </p:nvSpPr>
        <p:spPr>
          <a:xfrm>
            <a:off x="8751418" y="2169482"/>
            <a:ext cx="2963333" cy="35855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400">
              <a:cs typeface="Arial"/>
            </a:endParaRPr>
          </a:p>
          <a:p>
            <a:endParaRPr lang="en-GB" sz="2400">
              <a:cs typeface="Arial"/>
            </a:endParaRPr>
          </a:p>
          <a:p>
            <a:r>
              <a:rPr lang="en-GB" sz="2400">
                <a:solidFill>
                  <a:srgbClr val="FF0000"/>
                </a:solidFill>
                <a:cs typeface="Arial"/>
              </a:rPr>
              <a:t>Challenge</a:t>
            </a:r>
          </a:p>
          <a:p>
            <a:r>
              <a:rPr lang="en-GB" sz="2400">
                <a:solidFill>
                  <a:srgbClr val="FF0000"/>
                </a:solidFill>
                <a:cs typeface="Arial"/>
              </a:rPr>
              <a:t>Write a sentence asking to make an order one of the foods or drinks you have learnt.</a:t>
            </a:r>
          </a:p>
          <a:p>
            <a:endParaRPr lang="en-GB" sz="3500">
              <a:cs typeface="Arial"/>
            </a:endParaRPr>
          </a:p>
        </p:txBody>
      </p:sp>
      <p:pic>
        <p:nvPicPr>
          <p:cNvPr id="2" name="Picture 2" descr="A picture containing diagram&#10;&#10;Description automatically generated">
            <a:extLst>
              <a:ext uri="{FF2B5EF4-FFF2-40B4-BE49-F238E27FC236}">
                <a16:creationId xmlns:a16="http://schemas.microsoft.com/office/drawing/2014/main" id="{F1B4B4C2-9642-E112-F7CB-3B3F61C0323A}"/>
              </a:ext>
            </a:extLst>
          </p:cNvPr>
          <p:cNvPicPr>
            <a:picLocks noChangeAspect="1"/>
          </p:cNvPicPr>
          <p:nvPr/>
        </p:nvPicPr>
        <p:blipFill>
          <a:blip r:embed="rId3"/>
          <a:stretch>
            <a:fillRect/>
          </a:stretch>
        </p:blipFill>
        <p:spPr>
          <a:xfrm>
            <a:off x="919063" y="1910940"/>
            <a:ext cx="7008224" cy="4873700"/>
          </a:xfrm>
          <a:prstGeom prst="rect">
            <a:avLst/>
          </a:prstGeom>
        </p:spPr>
      </p:pic>
    </p:spTree>
    <p:extLst>
      <p:ext uri="{BB962C8B-B14F-4D97-AF65-F5344CB8AC3E}">
        <p14:creationId xmlns:p14="http://schemas.microsoft.com/office/powerpoint/2010/main" val="349178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1325563"/>
          </a:xfrm>
        </p:spPr>
        <p:txBody>
          <a:bodyPr>
            <a:normAutofit/>
          </a:bodyPr>
          <a:lstStyle/>
          <a:p>
            <a:r>
              <a:rPr lang="en-GB" sz="3200" u="sng">
                <a:ea typeface="+mj-lt"/>
                <a:cs typeface="+mj-lt"/>
              </a:rPr>
              <a:t>29.04.24</a:t>
            </a:r>
            <a:br>
              <a:rPr lang="en-GB" sz="2400" u="sng">
                <a:cs typeface="Calibri Light"/>
              </a:rPr>
            </a:br>
            <a:r>
              <a:rPr lang="en-GB" sz="2400" u="sng">
                <a:cs typeface="Calibri Light"/>
              </a:rPr>
              <a:t>TBAT: </a:t>
            </a:r>
            <a:r>
              <a:rPr lang="en-GB" sz="2400" u="sng">
                <a:ea typeface="+mj-lt"/>
                <a:cs typeface="+mj-lt"/>
              </a:rPr>
              <a:t>recognise and read Roman numerals to 100.</a:t>
            </a:r>
            <a:endParaRPr lang="en-GB" sz="2400">
              <a:ea typeface="+mj-lt"/>
              <a:cs typeface="+mj-lt"/>
            </a:endParaRPr>
          </a:p>
          <a:p>
            <a:endParaRPr lang="en-GB" u="sng">
              <a:cs typeface="Calibri Light"/>
            </a:endParaRPr>
          </a:p>
        </p:txBody>
      </p:sp>
      <p:pic>
        <p:nvPicPr>
          <p:cNvPr id="6" name="Picture 6" descr="Shape&#10;&#10;Description automatically generated">
            <a:extLst>
              <a:ext uri="{FF2B5EF4-FFF2-40B4-BE49-F238E27FC236}">
                <a16:creationId xmlns:a16="http://schemas.microsoft.com/office/drawing/2014/main" id="{C1BAF08F-BDD4-90BB-1B1A-A615A370260E}"/>
              </a:ext>
            </a:extLst>
          </p:cNvPr>
          <p:cNvPicPr>
            <a:picLocks noGrp="1" noChangeAspect="1"/>
          </p:cNvPicPr>
          <p:nvPr>
            <p:ph idx="1"/>
          </p:nvPr>
        </p:nvPicPr>
        <p:blipFill>
          <a:blip r:embed="rId2"/>
          <a:stretch>
            <a:fillRect/>
          </a:stretch>
        </p:blipFill>
        <p:spPr>
          <a:xfrm>
            <a:off x="1738900" y="1564851"/>
            <a:ext cx="8724638" cy="4862447"/>
          </a:xfrm>
        </p:spPr>
      </p:pic>
    </p:spTree>
    <p:extLst>
      <p:ext uri="{BB962C8B-B14F-4D97-AF65-F5344CB8AC3E}">
        <p14:creationId xmlns:p14="http://schemas.microsoft.com/office/powerpoint/2010/main" val="417458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1325563"/>
          </a:xfrm>
        </p:spPr>
        <p:txBody>
          <a:bodyPr>
            <a:normAutofit/>
          </a:bodyPr>
          <a:lstStyle/>
          <a:p>
            <a:r>
              <a:rPr lang="en-GB" sz="3200" u="sng">
                <a:ea typeface="+mj-lt"/>
                <a:cs typeface="+mj-lt"/>
              </a:rPr>
              <a:t>29.04.24</a:t>
            </a:r>
            <a:br>
              <a:rPr lang="en-GB" sz="2400" u="sng">
                <a:cs typeface="Calibri Light"/>
              </a:rPr>
            </a:br>
            <a:r>
              <a:rPr lang="en-GB" sz="2400" u="sng">
                <a:cs typeface="Calibri Light"/>
              </a:rPr>
              <a:t>TBAT: </a:t>
            </a:r>
            <a:r>
              <a:rPr lang="en-GB" sz="2400" u="sng">
                <a:ea typeface="+mj-lt"/>
                <a:cs typeface="+mj-lt"/>
              </a:rPr>
              <a:t>recognise and read Roman numerals to 100.</a:t>
            </a:r>
            <a:endParaRPr lang="en-GB" sz="2400">
              <a:ea typeface="+mj-lt"/>
              <a:cs typeface="+mj-lt"/>
            </a:endParaRPr>
          </a:p>
          <a:p>
            <a:endParaRPr lang="en-GB" u="sng">
              <a:cs typeface="Calibri Light"/>
            </a:endParaRPr>
          </a:p>
        </p:txBody>
      </p:sp>
      <p:sp>
        <p:nvSpPr>
          <p:cNvPr id="4" name="Content Placeholder 3">
            <a:extLst>
              <a:ext uri="{FF2B5EF4-FFF2-40B4-BE49-F238E27FC236}">
                <a16:creationId xmlns:a16="http://schemas.microsoft.com/office/drawing/2014/main" id="{6F90F1F1-4556-F07F-717C-F15C8BBBBD26}"/>
              </a:ext>
            </a:extLst>
          </p:cNvPr>
          <p:cNvSpPr>
            <a:spLocks noGrp="1"/>
          </p:cNvSpPr>
          <p:nvPr>
            <p:ph idx="1"/>
          </p:nvPr>
        </p:nvSpPr>
        <p:spPr>
          <a:xfrm>
            <a:off x="838200" y="1502036"/>
            <a:ext cx="10515600" cy="4351338"/>
          </a:xfrm>
        </p:spPr>
        <p:txBody>
          <a:bodyPr vert="horz" lIns="91440" tIns="45720" rIns="91440" bIns="45720" rtlCol="0" anchor="t">
            <a:normAutofit/>
          </a:bodyPr>
          <a:lstStyle/>
          <a:p>
            <a:pPr marL="0" indent="0">
              <a:buNone/>
            </a:pPr>
            <a:r>
              <a:rPr lang="en-GB">
                <a:cs typeface="Calibri" panose="020F0502020204030204"/>
              </a:rPr>
              <a:t>Write these numbers as digits.</a:t>
            </a:r>
          </a:p>
        </p:txBody>
      </p:sp>
      <p:pic>
        <p:nvPicPr>
          <p:cNvPr id="5" name="Picture 6" descr="A picture containing text, mirror&#10;&#10;Description automatically generated">
            <a:extLst>
              <a:ext uri="{FF2B5EF4-FFF2-40B4-BE49-F238E27FC236}">
                <a16:creationId xmlns:a16="http://schemas.microsoft.com/office/drawing/2014/main" id="{39B387C3-D4BA-9914-D834-E6B7BD1424F5}"/>
              </a:ext>
            </a:extLst>
          </p:cNvPr>
          <p:cNvPicPr>
            <a:picLocks noChangeAspect="1"/>
          </p:cNvPicPr>
          <p:nvPr/>
        </p:nvPicPr>
        <p:blipFill>
          <a:blip r:embed="rId2"/>
          <a:stretch>
            <a:fillRect/>
          </a:stretch>
        </p:blipFill>
        <p:spPr>
          <a:xfrm>
            <a:off x="1094789" y="2616504"/>
            <a:ext cx="4146506" cy="1729374"/>
          </a:xfrm>
          <a:prstGeom prst="rect">
            <a:avLst/>
          </a:prstGeom>
          <a:ln w="57150">
            <a:solidFill>
              <a:srgbClr val="4472C4"/>
            </a:solidFill>
          </a:ln>
        </p:spPr>
      </p:pic>
      <p:pic>
        <p:nvPicPr>
          <p:cNvPr id="7" name="Picture 7" descr="Text&#10;&#10;Description automatically generated">
            <a:extLst>
              <a:ext uri="{FF2B5EF4-FFF2-40B4-BE49-F238E27FC236}">
                <a16:creationId xmlns:a16="http://schemas.microsoft.com/office/drawing/2014/main" id="{9AE5EC76-6C91-F43B-02EF-77495CEEA150}"/>
              </a:ext>
            </a:extLst>
          </p:cNvPr>
          <p:cNvPicPr>
            <a:picLocks noChangeAspect="1"/>
          </p:cNvPicPr>
          <p:nvPr/>
        </p:nvPicPr>
        <p:blipFill>
          <a:blip r:embed="rId3"/>
          <a:stretch>
            <a:fillRect/>
          </a:stretch>
        </p:blipFill>
        <p:spPr>
          <a:xfrm>
            <a:off x="6390884" y="2613764"/>
            <a:ext cx="4222315" cy="1713978"/>
          </a:xfrm>
          <a:prstGeom prst="rect">
            <a:avLst/>
          </a:prstGeom>
          <a:ln w="57150">
            <a:solidFill>
              <a:schemeClr val="accent6"/>
            </a:solidFill>
          </a:ln>
        </p:spPr>
      </p:pic>
    </p:spTree>
    <p:extLst>
      <p:ext uri="{BB962C8B-B14F-4D97-AF65-F5344CB8AC3E}">
        <p14:creationId xmlns:p14="http://schemas.microsoft.com/office/powerpoint/2010/main" val="217673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1325563"/>
          </a:xfrm>
        </p:spPr>
        <p:txBody>
          <a:bodyPr>
            <a:normAutofit/>
          </a:bodyPr>
          <a:lstStyle/>
          <a:p>
            <a:r>
              <a:rPr lang="en-GB" sz="3200" u="sng">
                <a:ea typeface="+mj-lt"/>
                <a:cs typeface="+mj-lt"/>
              </a:rPr>
              <a:t>29.04.24</a:t>
            </a:r>
            <a:br>
              <a:rPr lang="en-GB" sz="2400" u="sng">
                <a:cs typeface="Calibri Light"/>
              </a:rPr>
            </a:br>
            <a:r>
              <a:rPr lang="en-GB" sz="2400" u="sng">
                <a:cs typeface="Calibri Light"/>
              </a:rPr>
              <a:t>TBAT: </a:t>
            </a:r>
            <a:r>
              <a:rPr lang="en-GB" sz="2400" u="sng">
                <a:ea typeface="+mj-lt"/>
                <a:cs typeface="+mj-lt"/>
              </a:rPr>
              <a:t>recognise and read Roman numerals to 100.</a:t>
            </a:r>
            <a:endParaRPr lang="en-GB" sz="2400">
              <a:ea typeface="+mj-lt"/>
              <a:cs typeface="+mj-lt"/>
            </a:endParaRPr>
          </a:p>
          <a:p>
            <a:endParaRPr lang="en-GB" u="sng">
              <a:cs typeface="Calibri Light"/>
            </a:endParaRPr>
          </a:p>
        </p:txBody>
      </p:sp>
      <p:pic>
        <p:nvPicPr>
          <p:cNvPr id="5" name="Picture 6" descr="A picture containing graphical user interface&#10;&#10;Description automatically generated">
            <a:extLst>
              <a:ext uri="{FF2B5EF4-FFF2-40B4-BE49-F238E27FC236}">
                <a16:creationId xmlns:a16="http://schemas.microsoft.com/office/drawing/2014/main" id="{E2CCEA09-E1F7-16AD-D0C2-668FB8C92215}"/>
              </a:ext>
            </a:extLst>
          </p:cNvPr>
          <p:cNvPicPr>
            <a:picLocks noGrp="1" noChangeAspect="1"/>
          </p:cNvPicPr>
          <p:nvPr>
            <p:ph idx="1"/>
          </p:nvPr>
        </p:nvPicPr>
        <p:blipFill rotWithShape="1">
          <a:blip r:embed="rId2"/>
          <a:srcRect l="2058" t="575" r="412" b="76724"/>
          <a:stretch/>
        </p:blipFill>
        <p:spPr>
          <a:xfrm>
            <a:off x="3612716" y="1715489"/>
            <a:ext cx="4955927" cy="824543"/>
          </a:xfrm>
          <a:ln w="57150">
            <a:solidFill>
              <a:schemeClr val="accent1"/>
            </a:solidFill>
          </a:ln>
        </p:spPr>
      </p:pic>
      <p:pic>
        <p:nvPicPr>
          <p:cNvPr id="9" name="Picture 6" descr="A picture containing graphical user interface&#10;&#10;Description automatically generated">
            <a:extLst>
              <a:ext uri="{FF2B5EF4-FFF2-40B4-BE49-F238E27FC236}">
                <a16:creationId xmlns:a16="http://schemas.microsoft.com/office/drawing/2014/main" id="{3BF17B18-5C42-8A22-72AF-118812815E26}"/>
              </a:ext>
            </a:extLst>
          </p:cNvPr>
          <p:cNvPicPr>
            <a:picLocks noChangeAspect="1"/>
          </p:cNvPicPr>
          <p:nvPr/>
        </p:nvPicPr>
        <p:blipFill rotWithShape="1">
          <a:blip r:embed="rId2"/>
          <a:srcRect t="72701" r="1027"/>
          <a:stretch/>
        </p:blipFill>
        <p:spPr>
          <a:xfrm>
            <a:off x="3608539" y="4529669"/>
            <a:ext cx="5029226" cy="991539"/>
          </a:xfrm>
          <a:prstGeom prst="rect">
            <a:avLst/>
          </a:prstGeom>
          <a:ln w="57150">
            <a:solidFill>
              <a:srgbClr val="FF0000"/>
            </a:solidFill>
          </a:ln>
        </p:spPr>
      </p:pic>
      <p:pic>
        <p:nvPicPr>
          <p:cNvPr id="10" name="Picture 6" descr="A picture containing graphical user interface&#10;&#10;Description automatically generated">
            <a:extLst>
              <a:ext uri="{FF2B5EF4-FFF2-40B4-BE49-F238E27FC236}">
                <a16:creationId xmlns:a16="http://schemas.microsoft.com/office/drawing/2014/main" id="{D9176CAC-CA12-AF84-91A1-905A4F136CFF}"/>
              </a:ext>
            </a:extLst>
          </p:cNvPr>
          <p:cNvPicPr>
            <a:picLocks noChangeAspect="1"/>
          </p:cNvPicPr>
          <p:nvPr/>
        </p:nvPicPr>
        <p:blipFill rotWithShape="1">
          <a:blip r:embed="rId2"/>
          <a:srcRect l="66" t="35756" r="1386" b="38663"/>
          <a:stretch/>
        </p:blipFill>
        <p:spPr>
          <a:xfrm>
            <a:off x="3611881" y="3068299"/>
            <a:ext cx="4956046" cy="918748"/>
          </a:xfrm>
          <a:prstGeom prst="rect">
            <a:avLst/>
          </a:prstGeom>
          <a:ln w="57150">
            <a:solidFill>
              <a:schemeClr val="accent6"/>
            </a:solidFill>
          </a:ln>
        </p:spPr>
      </p:pic>
    </p:spTree>
    <p:extLst>
      <p:ext uri="{BB962C8B-B14F-4D97-AF65-F5344CB8AC3E}">
        <p14:creationId xmlns:p14="http://schemas.microsoft.com/office/powerpoint/2010/main" val="3260466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1325563"/>
          </a:xfrm>
        </p:spPr>
        <p:txBody>
          <a:bodyPr>
            <a:normAutofit/>
          </a:bodyPr>
          <a:lstStyle/>
          <a:p>
            <a:r>
              <a:rPr lang="en-GB" sz="3200" u="sng">
                <a:ea typeface="+mj-lt"/>
                <a:cs typeface="+mj-lt"/>
              </a:rPr>
              <a:t>29.04.24</a:t>
            </a:r>
            <a:br>
              <a:rPr lang="en-GB" sz="2400" u="sng">
                <a:cs typeface="Calibri Light"/>
              </a:rPr>
            </a:br>
            <a:r>
              <a:rPr lang="en-GB" sz="2400" u="sng">
                <a:cs typeface="Calibri Light"/>
              </a:rPr>
              <a:t>TBAT: </a:t>
            </a:r>
            <a:r>
              <a:rPr lang="en-GB" sz="2400" u="sng">
                <a:ea typeface="+mj-lt"/>
                <a:cs typeface="+mj-lt"/>
              </a:rPr>
              <a:t>recognise and read Roman numerals to 100.</a:t>
            </a:r>
            <a:endParaRPr lang="en-GB" sz="2400">
              <a:ea typeface="+mj-lt"/>
              <a:cs typeface="+mj-lt"/>
            </a:endParaRPr>
          </a:p>
          <a:p>
            <a:endParaRPr lang="en-GB" u="sng">
              <a:cs typeface="Calibri Light"/>
            </a:endParaRPr>
          </a:p>
        </p:txBody>
      </p:sp>
      <p:pic>
        <p:nvPicPr>
          <p:cNvPr id="7" name="Picture 7" descr="Diagram&#10;&#10;Description automatically generated">
            <a:extLst>
              <a:ext uri="{FF2B5EF4-FFF2-40B4-BE49-F238E27FC236}">
                <a16:creationId xmlns:a16="http://schemas.microsoft.com/office/drawing/2014/main" id="{87B0E8EB-AD07-2272-D533-B8965306C74D}"/>
              </a:ext>
            </a:extLst>
          </p:cNvPr>
          <p:cNvPicPr>
            <a:picLocks noChangeAspect="1"/>
          </p:cNvPicPr>
          <p:nvPr/>
        </p:nvPicPr>
        <p:blipFill>
          <a:blip r:embed="rId2"/>
          <a:stretch>
            <a:fillRect/>
          </a:stretch>
        </p:blipFill>
        <p:spPr>
          <a:xfrm>
            <a:off x="1678357" y="1425161"/>
            <a:ext cx="8827717" cy="3880331"/>
          </a:xfrm>
          <a:prstGeom prst="rect">
            <a:avLst/>
          </a:prstGeom>
        </p:spPr>
      </p:pic>
    </p:spTree>
    <p:extLst>
      <p:ext uri="{BB962C8B-B14F-4D97-AF65-F5344CB8AC3E}">
        <p14:creationId xmlns:p14="http://schemas.microsoft.com/office/powerpoint/2010/main" val="710915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678385"/>
          </a:xfrm>
        </p:spPr>
        <p:txBody>
          <a:bodyPr>
            <a:normAutofit fontScale="90000"/>
          </a:bodyPr>
          <a:lstStyle/>
          <a:p>
            <a:r>
              <a:rPr lang="en-GB" sz="3600" u="sng">
                <a:ea typeface="+mj-lt"/>
                <a:cs typeface="+mj-lt"/>
              </a:rPr>
              <a:t>29.04.24</a:t>
            </a:r>
            <a:br>
              <a:rPr lang="en-GB" sz="2400" u="sng">
                <a:cs typeface="Calibri Light"/>
              </a:rPr>
            </a:br>
            <a:r>
              <a:rPr lang="en-GB" sz="2400" u="sng">
                <a:cs typeface="Calibri Light"/>
              </a:rPr>
              <a:t>TBAT: </a:t>
            </a:r>
            <a:r>
              <a:rPr lang="en-GB" sz="2400" u="sng">
                <a:ea typeface="+mj-lt"/>
                <a:cs typeface="+mj-lt"/>
              </a:rPr>
              <a:t>recognise and read Roman numerals to 100.</a:t>
            </a:r>
            <a:endParaRPr lang="en-GB" sz="2400" u="sng">
              <a:cs typeface="Calibri Light"/>
            </a:endParaRPr>
          </a:p>
        </p:txBody>
      </p:sp>
      <p:graphicFrame>
        <p:nvGraphicFramePr>
          <p:cNvPr id="8" name="Content Placeholder 7">
            <a:extLst>
              <a:ext uri="{FF2B5EF4-FFF2-40B4-BE49-F238E27FC236}">
                <a16:creationId xmlns:a16="http://schemas.microsoft.com/office/drawing/2014/main" id="{71B5B9F7-5F3F-3687-8B66-711659BF98A3}"/>
              </a:ext>
            </a:extLst>
          </p:cNvPr>
          <p:cNvGraphicFramePr>
            <a:graphicFrameLocks noGrp="1"/>
          </p:cNvGraphicFramePr>
          <p:nvPr>
            <p:ph idx="1"/>
          </p:nvPr>
        </p:nvGraphicFramePr>
        <p:xfrm>
          <a:off x="169434" y="882267"/>
          <a:ext cx="6876228" cy="3190128"/>
        </p:xfrm>
        <a:graphic>
          <a:graphicData uri="http://schemas.openxmlformats.org/drawingml/2006/table">
            <a:tbl>
              <a:tblPr firstRow="1" bandRow="1">
                <a:tableStyleId>{5C22544A-7EE6-4342-B048-85BDC9FD1C3A}</a:tableStyleId>
              </a:tblPr>
              <a:tblGrid>
                <a:gridCol w="2255694">
                  <a:extLst>
                    <a:ext uri="{9D8B030D-6E8A-4147-A177-3AD203B41FA5}">
                      <a16:colId xmlns:a16="http://schemas.microsoft.com/office/drawing/2014/main" val="4212128995"/>
                    </a:ext>
                  </a:extLst>
                </a:gridCol>
                <a:gridCol w="2316330">
                  <a:extLst>
                    <a:ext uri="{9D8B030D-6E8A-4147-A177-3AD203B41FA5}">
                      <a16:colId xmlns:a16="http://schemas.microsoft.com/office/drawing/2014/main" val="1096074667"/>
                    </a:ext>
                  </a:extLst>
                </a:gridCol>
                <a:gridCol w="2304204">
                  <a:extLst>
                    <a:ext uri="{9D8B030D-6E8A-4147-A177-3AD203B41FA5}">
                      <a16:colId xmlns:a16="http://schemas.microsoft.com/office/drawing/2014/main" val="1037396377"/>
                    </a:ext>
                  </a:extLst>
                </a:gridCol>
              </a:tblGrid>
              <a:tr h="531688">
                <a:tc>
                  <a:txBody>
                    <a:bodyPr/>
                    <a:lstStyle/>
                    <a:p>
                      <a:pPr marL="0" algn="ctr" rtl="0" eaLnBrk="1" latinLnBrk="0" hangingPunct="1">
                        <a:lnSpc>
                          <a:spcPct val="107000"/>
                        </a:lnSpc>
                        <a:spcBef>
                          <a:spcPts val="0"/>
                        </a:spcBef>
                        <a:spcAft>
                          <a:spcPts val="0"/>
                        </a:spcAft>
                      </a:pPr>
                      <a:r>
                        <a:rPr lang="en-GB" sz="2200" kern="1200">
                          <a:effectLst/>
                        </a:rPr>
                        <a:t>Roman Numeral</a:t>
                      </a: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r>
                        <a:rPr lang="en-GB" sz="2200" kern="1200">
                          <a:effectLst/>
                        </a:rPr>
                        <a:t>Number</a:t>
                      </a: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r>
                        <a:rPr lang="en-GB" sz="2200" kern="1200">
                          <a:effectLst/>
                        </a:rPr>
                        <a:t>Words</a:t>
                      </a:r>
                      <a:endParaRPr lang="en-GB">
                        <a:effectLst/>
                      </a:endParaRPr>
                    </a:p>
                  </a:txBody>
                  <a:tcPr marL="0" marR="0" marT="0" marB="0" anchor="ctr"/>
                </a:tc>
                <a:extLst>
                  <a:ext uri="{0D108BD9-81ED-4DB2-BD59-A6C34878D82A}">
                    <a16:rowId xmlns:a16="http://schemas.microsoft.com/office/drawing/2014/main" val="830045093"/>
                  </a:ext>
                </a:extLst>
              </a:tr>
              <a:tr h="531688">
                <a:tc>
                  <a:txBody>
                    <a:bodyPr/>
                    <a:lstStyle/>
                    <a:p>
                      <a:pPr marL="0" algn="ctr" rtl="0" eaLnBrk="1" latinLnBrk="0" hangingPunct="1">
                        <a:lnSpc>
                          <a:spcPct val="107000"/>
                        </a:lnSpc>
                        <a:spcBef>
                          <a:spcPts val="0"/>
                        </a:spcBef>
                        <a:spcAft>
                          <a:spcPts val="0"/>
                        </a:spcAft>
                      </a:pP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r>
                        <a:rPr lang="en-GB" sz="2200" kern="1200">
                          <a:effectLst/>
                        </a:rPr>
                        <a:t>three</a:t>
                      </a:r>
                      <a:endParaRPr lang="en-GB">
                        <a:effectLst/>
                      </a:endParaRPr>
                    </a:p>
                  </a:txBody>
                  <a:tcPr marL="0" marR="0" marT="0" marB="0" anchor="ctr"/>
                </a:tc>
                <a:extLst>
                  <a:ext uri="{0D108BD9-81ED-4DB2-BD59-A6C34878D82A}">
                    <a16:rowId xmlns:a16="http://schemas.microsoft.com/office/drawing/2014/main" val="226804915"/>
                  </a:ext>
                </a:extLst>
              </a:tr>
              <a:tr h="531688">
                <a:tc>
                  <a:txBody>
                    <a:bodyPr/>
                    <a:lstStyle/>
                    <a:p>
                      <a:pPr marL="0" algn="ctr" rtl="0" eaLnBrk="1" latinLnBrk="0" hangingPunct="1">
                        <a:lnSpc>
                          <a:spcPct val="107000"/>
                        </a:lnSpc>
                        <a:spcBef>
                          <a:spcPts val="0"/>
                        </a:spcBef>
                        <a:spcAft>
                          <a:spcPts val="0"/>
                        </a:spcAft>
                      </a:pP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r>
                        <a:rPr lang="en-GB" sz="2200" kern="1200">
                          <a:effectLst/>
                        </a:rPr>
                        <a:t>50</a:t>
                      </a: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endParaRPr lang="en-GB">
                        <a:effectLst/>
                      </a:endParaRPr>
                    </a:p>
                  </a:txBody>
                  <a:tcPr marL="0" marR="0" marT="0" marB="0" anchor="ctr"/>
                </a:tc>
                <a:extLst>
                  <a:ext uri="{0D108BD9-81ED-4DB2-BD59-A6C34878D82A}">
                    <a16:rowId xmlns:a16="http://schemas.microsoft.com/office/drawing/2014/main" val="4057626128"/>
                  </a:ext>
                </a:extLst>
              </a:tr>
              <a:tr h="531688">
                <a:tc>
                  <a:txBody>
                    <a:bodyPr/>
                    <a:lstStyle/>
                    <a:p>
                      <a:pPr marL="0" algn="ctr" rtl="0" eaLnBrk="1" latinLnBrk="0" hangingPunct="1">
                        <a:lnSpc>
                          <a:spcPct val="107000"/>
                        </a:lnSpc>
                        <a:spcBef>
                          <a:spcPts val="0"/>
                        </a:spcBef>
                        <a:spcAft>
                          <a:spcPts val="0"/>
                        </a:spcAft>
                      </a:pPr>
                      <a:r>
                        <a:rPr lang="en-GB" sz="2200" kern="1200">
                          <a:effectLst/>
                        </a:rPr>
                        <a:t>XLVIII</a:t>
                      </a: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endParaRPr lang="en-GB">
                        <a:effectLst/>
                      </a:endParaRPr>
                    </a:p>
                  </a:txBody>
                  <a:tcPr marL="0" marR="0" marT="0" marB="0" anchor="ctr"/>
                </a:tc>
                <a:extLst>
                  <a:ext uri="{0D108BD9-81ED-4DB2-BD59-A6C34878D82A}">
                    <a16:rowId xmlns:a16="http://schemas.microsoft.com/office/drawing/2014/main" val="4244018841"/>
                  </a:ext>
                </a:extLst>
              </a:tr>
              <a:tr h="531688">
                <a:tc>
                  <a:txBody>
                    <a:bodyPr/>
                    <a:lstStyle/>
                    <a:p>
                      <a:pPr marL="0" algn="ctr" rtl="0" eaLnBrk="1" latinLnBrk="0" hangingPunct="1">
                        <a:lnSpc>
                          <a:spcPct val="107000"/>
                        </a:lnSpc>
                        <a:spcBef>
                          <a:spcPts val="0"/>
                        </a:spcBef>
                        <a:spcAft>
                          <a:spcPts val="0"/>
                        </a:spcAft>
                      </a:pPr>
                      <a:r>
                        <a:rPr lang="en-GB" sz="2200" kern="1200">
                          <a:effectLst/>
                        </a:rPr>
                        <a:t>LXXXVII</a:t>
                      </a: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endParaRPr lang="en-GB">
                        <a:effectLst/>
                      </a:endParaRPr>
                    </a:p>
                  </a:txBody>
                  <a:tcPr marL="0" marR="0" marT="0" marB="0" anchor="ctr"/>
                </a:tc>
                <a:extLst>
                  <a:ext uri="{0D108BD9-81ED-4DB2-BD59-A6C34878D82A}">
                    <a16:rowId xmlns:a16="http://schemas.microsoft.com/office/drawing/2014/main" val="2812528759"/>
                  </a:ext>
                </a:extLst>
              </a:tr>
              <a:tr h="531688">
                <a:tc>
                  <a:txBody>
                    <a:bodyPr/>
                    <a:lstStyle/>
                    <a:p>
                      <a:pPr marL="0" algn="ctr" rtl="0" eaLnBrk="1" latinLnBrk="0" hangingPunct="1">
                        <a:lnSpc>
                          <a:spcPct val="107000"/>
                        </a:lnSpc>
                        <a:spcBef>
                          <a:spcPts val="0"/>
                        </a:spcBef>
                        <a:spcAft>
                          <a:spcPts val="0"/>
                        </a:spcAft>
                      </a:pP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r>
                        <a:rPr lang="en-GB" sz="2200" kern="1200">
                          <a:effectLst/>
                        </a:rPr>
                        <a:t>99</a:t>
                      </a:r>
                      <a:endParaRPr lang="en-GB">
                        <a:effectLst/>
                      </a:endParaRPr>
                    </a:p>
                  </a:txBody>
                  <a:tcPr marL="0" marR="0" marT="0" marB="0" anchor="ctr"/>
                </a:tc>
                <a:tc>
                  <a:txBody>
                    <a:bodyPr/>
                    <a:lstStyle/>
                    <a:p>
                      <a:pPr marL="0" algn="ctr" rtl="0" eaLnBrk="1" latinLnBrk="0" hangingPunct="1">
                        <a:lnSpc>
                          <a:spcPct val="107000"/>
                        </a:lnSpc>
                        <a:spcBef>
                          <a:spcPts val="0"/>
                        </a:spcBef>
                        <a:spcAft>
                          <a:spcPts val="0"/>
                        </a:spcAft>
                      </a:pPr>
                      <a:endParaRPr lang="en-GB">
                        <a:effectLst/>
                      </a:endParaRPr>
                    </a:p>
                  </a:txBody>
                  <a:tcPr marL="0" marR="0" marT="0" marB="0" anchor="ctr"/>
                </a:tc>
                <a:extLst>
                  <a:ext uri="{0D108BD9-81ED-4DB2-BD59-A6C34878D82A}">
                    <a16:rowId xmlns:a16="http://schemas.microsoft.com/office/drawing/2014/main" val="3908775308"/>
                  </a:ext>
                </a:extLst>
              </a:tr>
            </a:tbl>
          </a:graphicData>
        </a:graphic>
      </p:graphicFrame>
      <p:sp>
        <p:nvSpPr>
          <p:cNvPr id="4" name="TextBox 3">
            <a:extLst>
              <a:ext uri="{FF2B5EF4-FFF2-40B4-BE49-F238E27FC236}">
                <a16:creationId xmlns:a16="http://schemas.microsoft.com/office/drawing/2014/main" id="{1E550306-8310-A4D3-9963-C3AEB8FE5697}"/>
              </a:ext>
            </a:extLst>
          </p:cNvPr>
          <p:cNvSpPr txBox="1"/>
          <p:nvPr/>
        </p:nvSpPr>
        <p:spPr>
          <a:xfrm>
            <a:off x="165652" y="4072282"/>
            <a:ext cx="1202634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omic Sans MS"/>
              </a:rPr>
              <a:t>Order the following sets of Roman numerals from smallest to largest.</a:t>
            </a:r>
          </a:p>
        </p:txBody>
      </p:sp>
      <p:pic>
        <p:nvPicPr>
          <p:cNvPr id="5" name="Picture 4" descr="A group of black lines with black text&#10;&#10;Description automatically generated">
            <a:extLst>
              <a:ext uri="{FF2B5EF4-FFF2-40B4-BE49-F238E27FC236}">
                <a16:creationId xmlns:a16="http://schemas.microsoft.com/office/drawing/2014/main" id="{C4888795-C3CD-5E83-86E3-327ED33E4C2A}"/>
              </a:ext>
            </a:extLst>
          </p:cNvPr>
          <p:cNvPicPr>
            <a:picLocks noChangeAspect="1"/>
          </p:cNvPicPr>
          <p:nvPr/>
        </p:nvPicPr>
        <p:blipFill>
          <a:blip r:embed="rId2"/>
          <a:stretch>
            <a:fillRect/>
          </a:stretch>
        </p:blipFill>
        <p:spPr>
          <a:xfrm>
            <a:off x="172899" y="4534866"/>
            <a:ext cx="11028983" cy="2040006"/>
          </a:xfrm>
          <a:prstGeom prst="rect">
            <a:avLst/>
          </a:prstGeom>
        </p:spPr>
      </p:pic>
    </p:spTree>
    <p:extLst>
      <p:ext uri="{BB962C8B-B14F-4D97-AF65-F5344CB8AC3E}">
        <p14:creationId xmlns:p14="http://schemas.microsoft.com/office/powerpoint/2010/main" val="3477693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678385"/>
          </a:xfrm>
        </p:spPr>
        <p:txBody>
          <a:bodyPr>
            <a:normAutofit fontScale="90000"/>
          </a:bodyPr>
          <a:lstStyle/>
          <a:p>
            <a:r>
              <a:rPr lang="en-GB" sz="3600" u="sng">
                <a:ea typeface="+mj-lt"/>
                <a:cs typeface="+mj-lt"/>
              </a:rPr>
              <a:t>29.04.24</a:t>
            </a:r>
            <a:br>
              <a:rPr lang="en-GB" sz="2400" u="sng">
                <a:cs typeface="Calibri Light"/>
              </a:rPr>
            </a:br>
            <a:r>
              <a:rPr lang="en-GB" sz="2400" u="sng">
                <a:cs typeface="Calibri Light"/>
              </a:rPr>
              <a:t>TBAT: </a:t>
            </a:r>
            <a:r>
              <a:rPr lang="en-GB" sz="2400" u="sng">
                <a:ea typeface="+mj-lt"/>
                <a:cs typeface="+mj-lt"/>
              </a:rPr>
              <a:t>recognise and read Roman numerals to 100.</a:t>
            </a:r>
            <a:endParaRPr lang="en-GB" sz="2400" u="sng">
              <a:cs typeface="Calibri Light"/>
            </a:endParaRPr>
          </a:p>
        </p:txBody>
      </p:sp>
      <p:pic>
        <p:nvPicPr>
          <p:cNvPr id="9" name="Picture 9" descr="Table, calendar&#10;&#10;Description automatically generated">
            <a:extLst>
              <a:ext uri="{FF2B5EF4-FFF2-40B4-BE49-F238E27FC236}">
                <a16:creationId xmlns:a16="http://schemas.microsoft.com/office/drawing/2014/main" id="{F8F2A6FC-80C6-4010-40A1-70C91A3A5CBE}"/>
              </a:ext>
            </a:extLst>
          </p:cNvPr>
          <p:cNvPicPr>
            <a:picLocks noChangeAspect="1"/>
          </p:cNvPicPr>
          <p:nvPr/>
        </p:nvPicPr>
        <p:blipFill>
          <a:blip r:embed="rId2"/>
          <a:stretch>
            <a:fillRect/>
          </a:stretch>
        </p:blipFill>
        <p:spPr>
          <a:xfrm>
            <a:off x="543007" y="1441353"/>
            <a:ext cx="4983512" cy="2418612"/>
          </a:xfrm>
          <a:prstGeom prst="rect">
            <a:avLst/>
          </a:prstGeom>
        </p:spPr>
      </p:pic>
      <p:pic>
        <p:nvPicPr>
          <p:cNvPr id="10" name="Picture 10" descr="Table&#10;&#10;Description automatically generated">
            <a:extLst>
              <a:ext uri="{FF2B5EF4-FFF2-40B4-BE49-F238E27FC236}">
                <a16:creationId xmlns:a16="http://schemas.microsoft.com/office/drawing/2014/main" id="{13B01F1F-B5A1-F7CB-5A0B-26F223ED374F}"/>
              </a:ext>
            </a:extLst>
          </p:cNvPr>
          <p:cNvPicPr>
            <a:picLocks noChangeAspect="1"/>
          </p:cNvPicPr>
          <p:nvPr/>
        </p:nvPicPr>
        <p:blipFill>
          <a:blip r:embed="rId3"/>
          <a:stretch>
            <a:fillRect/>
          </a:stretch>
        </p:blipFill>
        <p:spPr>
          <a:xfrm>
            <a:off x="544368" y="4448331"/>
            <a:ext cx="5315723" cy="2198402"/>
          </a:xfrm>
          <a:prstGeom prst="rect">
            <a:avLst/>
          </a:prstGeom>
        </p:spPr>
      </p:pic>
      <p:pic>
        <p:nvPicPr>
          <p:cNvPr id="11" name="Picture 11" descr="Diagram&#10;&#10;Description automatically generated">
            <a:extLst>
              <a:ext uri="{FF2B5EF4-FFF2-40B4-BE49-F238E27FC236}">
                <a16:creationId xmlns:a16="http://schemas.microsoft.com/office/drawing/2014/main" id="{95185FF2-1C26-A9D0-83D4-587DB3FE850C}"/>
              </a:ext>
            </a:extLst>
          </p:cNvPr>
          <p:cNvPicPr>
            <a:picLocks noChangeAspect="1"/>
          </p:cNvPicPr>
          <p:nvPr/>
        </p:nvPicPr>
        <p:blipFill>
          <a:blip r:embed="rId4"/>
          <a:stretch>
            <a:fillRect/>
          </a:stretch>
        </p:blipFill>
        <p:spPr>
          <a:xfrm>
            <a:off x="7273174" y="1543629"/>
            <a:ext cx="4370373" cy="3210701"/>
          </a:xfrm>
          <a:prstGeom prst="rect">
            <a:avLst/>
          </a:prstGeom>
        </p:spPr>
      </p:pic>
      <p:sp>
        <p:nvSpPr>
          <p:cNvPr id="12" name="TextBox 11">
            <a:extLst>
              <a:ext uri="{FF2B5EF4-FFF2-40B4-BE49-F238E27FC236}">
                <a16:creationId xmlns:a16="http://schemas.microsoft.com/office/drawing/2014/main" id="{E4C188C3-ED56-CC1C-6F60-F446804A39FC}"/>
              </a:ext>
            </a:extLst>
          </p:cNvPr>
          <p:cNvSpPr txBox="1"/>
          <p:nvPr/>
        </p:nvSpPr>
        <p:spPr>
          <a:xfrm>
            <a:off x="443615" y="1037643"/>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FF0000"/>
                </a:solidFill>
              </a:rPr>
              <a:t>Challenge - </a:t>
            </a:r>
          </a:p>
        </p:txBody>
      </p:sp>
      <p:sp>
        <p:nvSpPr>
          <p:cNvPr id="13" name="TextBox 12">
            <a:extLst>
              <a:ext uri="{FF2B5EF4-FFF2-40B4-BE49-F238E27FC236}">
                <a16:creationId xmlns:a16="http://schemas.microsoft.com/office/drawing/2014/main" id="{645FE8C5-5066-D0E5-6971-5D20ACB8058C}"/>
              </a:ext>
            </a:extLst>
          </p:cNvPr>
          <p:cNvSpPr txBox="1"/>
          <p:nvPr/>
        </p:nvSpPr>
        <p:spPr>
          <a:xfrm>
            <a:off x="546787" y="4054530"/>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FF0000"/>
                </a:solidFill>
              </a:rPr>
              <a:t>Mastery Challenge - </a:t>
            </a:r>
          </a:p>
        </p:txBody>
      </p:sp>
      <p:sp>
        <p:nvSpPr>
          <p:cNvPr id="14" name="TextBox 13">
            <a:extLst>
              <a:ext uri="{FF2B5EF4-FFF2-40B4-BE49-F238E27FC236}">
                <a16:creationId xmlns:a16="http://schemas.microsoft.com/office/drawing/2014/main" id="{E7471DC1-E71C-4F6E-9717-B55D47B63AE9}"/>
              </a:ext>
            </a:extLst>
          </p:cNvPr>
          <p:cNvSpPr txBox="1"/>
          <p:nvPr/>
        </p:nvSpPr>
        <p:spPr>
          <a:xfrm>
            <a:off x="7150787" y="833161"/>
            <a:ext cx="44759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FF0000"/>
                </a:solidFill>
              </a:rPr>
              <a:t>Mastery Challenge with Greater Depth - </a:t>
            </a:r>
          </a:p>
        </p:txBody>
      </p:sp>
    </p:spTree>
    <p:extLst>
      <p:ext uri="{BB962C8B-B14F-4D97-AF65-F5344CB8AC3E}">
        <p14:creationId xmlns:p14="http://schemas.microsoft.com/office/powerpoint/2010/main" val="1780724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53DF6C-D8B7-4D81-B96D-3E005CA11D07}"/>
</file>

<file path=customXml/itemProps2.xml><?xml version="1.0" encoding="utf-8"?>
<ds:datastoreItem xmlns:ds="http://schemas.openxmlformats.org/officeDocument/2006/customXml" ds:itemID="{972491AF-B4DC-4233-9EBE-D6CBDA5D3490}"/>
</file>

<file path=customXml/itemProps3.xml><?xml version="1.0" encoding="utf-8"?>
<ds:datastoreItem xmlns:ds="http://schemas.openxmlformats.org/officeDocument/2006/customXml" ds:itemID="{6661D423-810D-4BAC-B215-2134BFB0319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39</Slides>
  <Notes>17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Monday 29th April Morning challenge                    </vt:lpstr>
      <vt:lpstr>29.04.24 TBAT: recognise and read Roman numerals to 100. </vt:lpstr>
      <vt:lpstr>PowerPoint Presentation</vt:lpstr>
      <vt:lpstr>29.04.24 TBAT: recognise and read Roman numerals to 100. </vt:lpstr>
      <vt:lpstr>29.04.24 TBAT: recognise and read Roman numerals to 100. </vt:lpstr>
      <vt:lpstr>29.04.24 TBAT: recognise and read Roman numerals to 100. </vt:lpstr>
      <vt:lpstr>29.04.24 TBAT: recognise and read Roman numerals to 100. </vt:lpstr>
      <vt:lpstr>29.04.24 TBAT: recognise and read Roman numerals to 100.</vt:lpstr>
      <vt:lpstr>29.04.24 TBAT: recognise and read Roman numerals to 100.</vt:lpstr>
      <vt:lpstr>Monday 29th April      </vt:lpstr>
      <vt:lpstr>Monday 29th April TBAT: use horizontal and diagonal joins.  </vt:lpstr>
      <vt:lpstr>Monday 29th April TBAT: make inferences from the text.  3 in 3 1. Find and copy 3 items associated with the elements.  2. Why do you think Kukulcan  hibernated during the dry season?  3. Which word is  closest in meaning to reincarnation? Disappear Rebirth Degenerate   </vt:lpstr>
      <vt:lpstr>Monday 29th April TBAT: make inferences from the text.   Words/phrases we will find in the text  Milpas - produce crops of maize, beans, and squash.   Nahs -  a particular type of Maya building.  Prowled - move about restlessly and stealthily, especially in search of prey.  Carvings - an object or design carved from a hard material as an artistic work.     </vt:lpstr>
      <vt:lpstr>Monday 29th April TBAT: make inferences from the text.   Multiple choice questions  1. What did the Maya see each morning to know that Kukulkan would come down? Moon     Morning star     Sunrise  2. How was Night Jaguar related to Kukulkan? Brothers         Cousins           Enemies  3. Which word is closest in meaning to fierce? Gentle    Tame       Ferocious  </vt:lpstr>
      <vt:lpstr>Monday 29th April TBAT: make inferences from the text.  Inference questions  1. How can you tell that Night Jaguar is the opposite to Kukulkan? Give evidence to support your answer.  2. Do you think the Night Jaguar likes the Mayan people? Give reasons for your answer.  3. "Still, Night Jaguar guarded the city every night." What impression does the word still give?  4. How do you think Kukulkan feels about his brother? Why do you think that?  5. "As Night Jaguar rested, he smiled a secret grin." Why was it a secret grin?</vt:lpstr>
      <vt:lpstr>Monday 29th April TBAT: make inferences from the text.  Challenge  "He believed the Gods should keep the best treasures in Paradise."  What did Night Jaguar believe to be the best treasures and why did the Maya not deserve them? </vt:lpstr>
      <vt:lpstr>Monday 29th April Q: What did the Ancient Maya believe and how did they worship?  What would you find in an Ancient Maya city?    Who were the people living in the Ancient Maya city?    Challenge: Explain what is meant by a "social structure" - why have you presented this as a pyramid? </vt:lpstr>
      <vt:lpstr>Monday 29th April Q: What did the Ancient Maya believe and how did they worship?                      </vt:lpstr>
      <vt:lpstr>PowerPoint Presentation</vt:lpstr>
      <vt:lpstr>Monday 29th April Q: What did the Ancient Maya believe and how did they worship?  Key vocabulary:  Ancestor - a person, typically one more remote than a grandparent, from whom one is descended.  Codices - an ancient manuscript text in book form.  Festival - a day or period of celebration, typically for religious reasons.  Myth - a traditional story, especially one concerning the early history of a people or explaining a natural or social phenomenon, and typically involving supernatural beings or events.   Religion - the belief in and worship of a superhuman power or powers, especially a God or gods.  Sacrifice - an act of slaughtering an animal or person or surrendering a possession as an offering to a deity.  Worship -  any act that shows devotion or love for God.</vt:lpstr>
      <vt:lpstr>PowerPoint Presentation</vt:lpstr>
      <vt:lpstr>What did the Ancient Maya believe?</vt:lpstr>
      <vt:lpstr>PowerPoint Presentation</vt:lpstr>
      <vt:lpstr>What do we know about Ancient Maya religion?</vt:lpstr>
      <vt:lpstr>What do we know about Ancient Maya religion?</vt:lpstr>
      <vt:lpstr>What do we know about Ancient Maya religion?</vt:lpstr>
      <vt:lpstr>What do we know about Ancient Maya religion?</vt:lpstr>
      <vt:lpstr>Look closely at this source. What else does this tell us about  Maya beliefs?</vt:lpstr>
      <vt:lpstr>Look closely at this source.  What else does this tell us about Maya beliefs?</vt:lpstr>
      <vt:lpstr>Who were the Ancient Maya gods?</vt:lpstr>
      <vt:lpstr>Who were the Ancient Maya gods?</vt:lpstr>
      <vt:lpstr>Who were the Ancient Maya gods?</vt:lpstr>
      <vt:lpstr>Research four of the Ancient Maya gods to complete the following table. </vt:lpstr>
      <vt:lpstr>Research four of the Ancient Maya gods to complete the following table. </vt:lpstr>
      <vt:lpstr>Research four of the Ancient Maya gods to complete the following table. </vt:lpstr>
      <vt:lpstr>What was the Ancient Maya creation story?</vt:lpstr>
      <vt:lpstr>Monday 29th April Q: What did the Ancient Maya believe and how did they worship?    Exit question  1. Name and describe one of the Gods the Mayans worshipped.  2. Who else did the Ancient Mayans worship?   Challenge: Explain why the Mayan people offered sacrifices to their Gods.    </vt:lpstr>
      <vt:lpstr>Lundi 29 Avril TBAT: order popular food and drink typically offered in a French cafe.        </vt:lpstr>
      <vt:lpstr>Lundi 29 Avril TBAT: order popular food and drink typically offered in a French cafe.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4</cp:revision>
  <dcterms:created xsi:type="dcterms:W3CDTF">2013-07-15T20:26:40Z</dcterms:created>
  <dcterms:modified xsi:type="dcterms:W3CDTF">2024-04-28T20:57:31Z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ies>
</file>